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3" r:id="rId4"/>
    <p:sldId id="264" r:id="rId5"/>
    <p:sldId id="275" r:id="rId6"/>
    <p:sldId id="276" r:id="rId7"/>
    <p:sldId id="278" r:id="rId8"/>
    <p:sldId id="280" r:id="rId9"/>
    <p:sldId id="281" r:id="rId10"/>
    <p:sldId id="282" r:id="rId11"/>
    <p:sldId id="283" r:id="rId12"/>
    <p:sldId id="28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3DA7F-7FA1-4591-8C71-DEF7EF64A0B2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933D3-4D81-4BB4-AA18-612B08FC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7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3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5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5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8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2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2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5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6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A62E-FA53-46E8-AC5F-E0D107C687E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A62E-FA53-46E8-AC5F-E0D107C687E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937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HelveticaNeueLT Com 47 LtCn" panose="020B0406020202030204" pitchFamily="34" charset="0"/>
              </a:rPr>
              <a:t>Une 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NeueLT Com 47 LtCn" panose="020B0406020202030204" pitchFamily="34" charset="0"/>
              </a:rPr>
              <a:t>approche</a:t>
            </a:r>
            <a:r>
              <a:rPr lang="fr-FR" dirty="0" smtClean="0">
                <a:latin typeface="HelveticaNeueLT Com 47 LtCn" panose="020B0406020202030204" pitchFamily="34" charset="0"/>
              </a:rPr>
              <a:t> pour l’estimation fiable des propriétés de la topologie d’Internet</a:t>
            </a:r>
            <a:endParaRPr lang="en-US" dirty="0">
              <a:latin typeface="HelveticaNeueLT Com 47 LtCn" panose="020B04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8189" y="3596252"/>
            <a:ext cx="1987622" cy="550912"/>
          </a:xfrm>
        </p:spPr>
        <p:txBody>
          <a:bodyPr>
            <a:normAutofit fontScale="92500"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Elie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Rotenberg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03548" y="4494017"/>
            <a:ext cx="8136904" cy="2031326"/>
            <a:chOff x="467544" y="4494018"/>
            <a:chExt cx="8136904" cy="2031325"/>
          </a:xfrm>
        </p:grpSpPr>
        <p:sp>
          <p:nvSpPr>
            <p:cNvPr id="6" name="TextBox 5"/>
            <p:cNvSpPr txBox="1"/>
            <p:nvPr/>
          </p:nvSpPr>
          <p:spPr>
            <a:xfrm>
              <a:off x="467544" y="4494019"/>
              <a:ext cx="1800200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Rapporteurs</a:t>
              </a:r>
              <a:endPara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Examinateurs</a:t>
              </a:r>
            </a:p>
            <a:p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Co-directeur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06815" y="4494019"/>
              <a:ext cx="2052228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Bertrand Jouve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Jean-Jacques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Pansiot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Clémence Magnien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Pascal Mérindol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Philippe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Owezarski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Matthieu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Latapy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Christophe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Crespelle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98114" y="4494018"/>
              <a:ext cx="3006334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Professeur, Lyon Lumière 2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Professeur émérite, Strasbourg</a:t>
              </a:r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Chargée de recherche,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Maître de conférences, Strasbourg</a:t>
              </a:r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Maître de conférences, UCBL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12758" y="116633"/>
            <a:ext cx="5718489" cy="1315889"/>
            <a:chOff x="1712756" y="116632"/>
            <a:chExt cx="5718489" cy="1315889"/>
          </a:xfrm>
        </p:grpSpPr>
        <p:sp>
          <p:nvSpPr>
            <p:cNvPr id="4" name="TextBox 3"/>
            <p:cNvSpPr txBox="1"/>
            <p:nvPr/>
          </p:nvSpPr>
          <p:spPr>
            <a:xfrm>
              <a:off x="3357148" y="116632"/>
              <a:ext cx="2375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LT Com 47 LtCn" panose="020B0406020202030204" pitchFamily="34" charset="0"/>
                </a:rPr>
                <a:t>Thèse</a:t>
              </a:r>
              <a:r>
                <a:rPr lang="fr-F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NeueLT Com 47 LtCn" panose="020B0406020202030204" pitchFamily="34" charset="0"/>
                </a:rPr>
                <a:t> pour obtenir le grade de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Com 47 LtCn" panose="020B040602020203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12756" y="589911"/>
              <a:ext cx="5718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Docteur en sciences de l’Université Pierre et Marie Curie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2016" y="1124744"/>
              <a:ext cx="1519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spécialité Informatique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549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Approches historiques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013992" y="6084004"/>
            <a:ext cx="511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Propriété extraite d’une carte </a:t>
            </a:r>
            <a:r>
              <a:rPr lang="fr-FR" i="1" dirty="0" err="1" smtClean="0"/>
              <a:t>traceroute</a:t>
            </a:r>
            <a:r>
              <a:rPr lang="fr-FR" dirty="0" smtClean="0"/>
              <a:t>, </a:t>
            </a:r>
            <a:r>
              <a:rPr lang="en-US" dirty="0" smtClean="0"/>
              <a:t>DIMES, </a:t>
            </a:r>
            <a:r>
              <a:rPr lang="en-US" dirty="0" err="1" smtClean="0"/>
              <a:t>Shavitt</a:t>
            </a:r>
            <a:r>
              <a:rPr lang="en-US" dirty="0" smtClean="0"/>
              <a:t> </a:t>
            </a:r>
            <a:r>
              <a:rPr lang="en-US" i="1" dirty="0" smtClean="0"/>
              <a:t>et al.</a:t>
            </a:r>
            <a:r>
              <a:rPr lang="en-US" dirty="0" smtClean="0"/>
              <a:t>, 1999</a:t>
            </a:r>
            <a:endParaRPr lang="fr-F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830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3) Cartes déduites de mesures avec des outils de </a:t>
            </a:r>
            <a:r>
              <a:rPr lang="fr-FR" sz="2400" dirty="0" err="1" smtClean="0"/>
              <a:t>diagnotic</a:t>
            </a:r>
            <a:r>
              <a:rPr lang="fr-FR" sz="2400" dirty="0" smtClean="0"/>
              <a:t> (</a:t>
            </a:r>
            <a:r>
              <a:rPr lang="fr-FR" sz="2400" i="1" dirty="0" err="1" smtClean="0"/>
              <a:t>traceroute</a:t>
            </a:r>
            <a:r>
              <a:rPr lang="fr-FR" sz="2400" dirty="0" smtClean="0"/>
              <a:t>, </a:t>
            </a:r>
            <a:r>
              <a:rPr lang="fr-FR" sz="2400" i="1" dirty="0" err="1" smtClean="0"/>
              <a:t>tracetree</a:t>
            </a:r>
            <a:r>
              <a:rPr lang="fr-FR" sz="2400" dirty="0" smtClean="0"/>
              <a:t>…)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753" y="1705572"/>
            <a:ext cx="5686082" cy="4315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05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Limites des approches historiques</a:t>
            </a:r>
            <a:endParaRPr lang="en-US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1278342" y="1796916"/>
            <a:ext cx="6587316" cy="3223811"/>
            <a:chOff x="457964" y="1796916"/>
            <a:chExt cx="6587316" cy="3223811"/>
          </a:xfrm>
        </p:grpSpPr>
        <p:sp>
          <p:nvSpPr>
            <p:cNvPr id="4" name="TextBox 3"/>
            <p:cNvSpPr txBox="1"/>
            <p:nvPr/>
          </p:nvSpPr>
          <p:spPr>
            <a:xfrm>
              <a:off x="457964" y="1796916"/>
              <a:ext cx="658731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fr-FR" sz="2800" dirty="0" smtClean="0"/>
                <a:t>Problèmes techniques</a:t>
              </a:r>
            </a:p>
            <a:p>
              <a:pPr marL="342900" indent="-342900">
                <a:buFontTx/>
                <a:buChar char="-"/>
              </a:pPr>
              <a:r>
                <a:rPr lang="fr-FR" sz="2800" dirty="0" smtClean="0"/>
                <a:t>Passage à l’échelle</a:t>
              </a:r>
              <a:endParaRPr lang="fr-FR" sz="2800" dirty="0"/>
            </a:p>
            <a:p>
              <a:pPr marL="342900" indent="-342900">
                <a:buFontTx/>
                <a:buChar char="-"/>
              </a:pPr>
              <a:r>
                <a:rPr lang="fr-FR" sz="2800" dirty="0" smtClean="0"/>
                <a:t>Erreurs d’interprétation</a:t>
              </a:r>
            </a:p>
            <a:p>
              <a:pPr marL="342900" indent="-342900">
                <a:buFontTx/>
                <a:buChar char="-"/>
              </a:pPr>
              <a:r>
                <a:rPr lang="fr-FR" sz="2800" dirty="0" smtClean="0"/>
                <a:t>Biais intrinsèque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7964" y="4005064"/>
              <a:ext cx="658731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2400" dirty="0" smtClean="0"/>
                <a:t>Encore beaucoup de controverses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1200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2400" dirty="0" smtClean="0"/>
                <a:t>Propriétés topologiques fondamentales toujours mal connues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856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Notre approche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437257" y="1976641"/>
            <a:ext cx="62694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400" dirty="0" smtClean="0"/>
              <a:t>Définition formelle de nos objets et de nos outils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fr-FR" sz="12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400" dirty="0" smtClean="0"/>
              <a:t>Mesures précises d’observables topologiques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fr-FR" sz="12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400" dirty="0" smtClean="0"/>
              <a:t>Echantillonnage rigoureux du réseau</a:t>
            </a:r>
          </a:p>
          <a:p>
            <a:endParaRPr lang="fr-F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400" dirty="0" smtClean="0"/>
              <a:t>Estimation fiable d’une propriété topologique du réseau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96401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Organisation de l’exposé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49079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Topologie d’Internet : enjeux et problématiques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Distribution de degrés au niveau logique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Distribution de degrés au niveau physique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Tables de transmission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Conclusions et perspectives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À quoi sert Internet ?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2979" y="1412776"/>
            <a:ext cx="7991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smtClean="0">
                <a:cs typeface="Arial" panose="020B0604020202020204" pitchFamily="34" charset="0"/>
              </a:rPr>
              <a:t>Internet est le support de très nombreuses applications : Web, Email, musique, vidéo, achats…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713670" y="2440923"/>
            <a:ext cx="3630548" cy="2376264"/>
            <a:chOff x="2771800" y="1916832"/>
            <a:chExt cx="3630548" cy="2376264"/>
          </a:xfrm>
        </p:grpSpPr>
        <p:sp>
          <p:nvSpPr>
            <p:cNvPr id="3" name="TextBox 2"/>
            <p:cNvSpPr txBox="1"/>
            <p:nvPr/>
          </p:nvSpPr>
          <p:spPr>
            <a:xfrm>
              <a:off x="3131840" y="2418565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/>
                <a:t>Application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31840" y="292029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/>
                <a:t>Transport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31840" y="3422031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/>
                <a:t>Réseau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71800" y="3923764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/>
                <a:t>Données-lien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2418565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HTTP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292029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TCP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422031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IP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3923764"/>
              <a:ext cx="1758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MAC/Ethernet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31840" y="1916832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b="1" dirty="0" smtClean="0"/>
                <a:t>Couche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4008" y="1916832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Exemple</a:t>
              </a:r>
              <a:endParaRPr lang="en-US" b="1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10601" y="5445224"/>
            <a:ext cx="803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Toutes ces activités utilisent le même réseau fondamental pour communiquer entre les différentes parties.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8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Transport d’information sur Internet</a:t>
            </a:r>
            <a:endParaRPr lang="en-US" sz="4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827584" y="3207459"/>
            <a:ext cx="1440160" cy="369332"/>
            <a:chOff x="827584" y="3140968"/>
            <a:chExt cx="1440160" cy="369332"/>
          </a:xfrm>
        </p:grpSpPr>
        <p:sp>
          <p:nvSpPr>
            <p:cNvPr id="10" name="Rectangle 9"/>
            <p:cNvSpPr/>
            <p:nvPr/>
          </p:nvSpPr>
          <p:spPr>
            <a:xfrm>
              <a:off x="827584" y="3140968"/>
              <a:ext cx="144016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31598" y="3156357"/>
              <a:ext cx="1232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Mon ordinateur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23154" y="2940623"/>
            <a:ext cx="1944216" cy="903005"/>
            <a:chOff x="3347864" y="2940623"/>
            <a:chExt cx="1944216" cy="903005"/>
          </a:xfrm>
        </p:grpSpPr>
        <p:sp>
          <p:nvSpPr>
            <p:cNvPr id="12" name="Rectangle 11"/>
            <p:cNvSpPr/>
            <p:nvPr/>
          </p:nvSpPr>
          <p:spPr>
            <a:xfrm>
              <a:off x="3347864" y="2940623"/>
              <a:ext cx="1944216" cy="903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39337" y="3068960"/>
              <a:ext cx="13612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 smtClean="0"/>
                <a:t>Internet</a:t>
              </a:r>
              <a:endParaRPr lang="en-US" sz="3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22780" y="3207459"/>
            <a:ext cx="1440160" cy="369332"/>
            <a:chOff x="6522780" y="3336287"/>
            <a:chExt cx="1440160" cy="369332"/>
          </a:xfrm>
        </p:grpSpPr>
        <p:sp>
          <p:nvSpPr>
            <p:cNvPr id="14" name="Rectangle 13"/>
            <p:cNvSpPr/>
            <p:nvPr/>
          </p:nvSpPr>
          <p:spPr>
            <a:xfrm>
              <a:off x="6522780" y="3336287"/>
              <a:ext cx="144016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3289" y="3336287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Google.com</a:t>
              </a:r>
              <a:endParaRPr lang="en-US" dirty="0"/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2345479" y="3265675"/>
            <a:ext cx="1008112" cy="252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436096" y="3268883"/>
            <a:ext cx="1008112" cy="252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39552" y="4437112"/>
            <a:ext cx="207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Durée du transfert : 20ms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7544" y="1187460"/>
            <a:ext cx="677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Que se passe-t-il lorsqu’on charge une page sur le web ? Par exemple, </a:t>
            </a:r>
            <a:r>
              <a:rPr lang="fr-FR" dirty="0" smtClean="0">
                <a:hlinkClick r:id="rId2"/>
              </a:rPr>
              <a:t>www.google.com</a:t>
            </a:r>
            <a:r>
              <a:rPr lang="fr-FR" dirty="0" smtClean="0"/>
              <a:t> 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26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Transport d’information sur Internet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87460"/>
            <a:ext cx="677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Que se passe-t-il lorsqu’on charge une page sur le web ? Par exemple, </a:t>
            </a:r>
            <a:r>
              <a:rPr lang="fr-FR" dirty="0" smtClean="0">
                <a:hlinkClick r:id="rId2"/>
              </a:rPr>
              <a:t>www.google.com</a:t>
            </a:r>
            <a:r>
              <a:rPr lang="fr-FR" dirty="0" smtClean="0"/>
              <a:t> 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27584" y="3207459"/>
            <a:ext cx="1440160" cy="369332"/>
            <a:chOff x="827584" y="3140968"/>
            <a:chExt cx="1440160" cy="369332"/>
          </a:xfrm>
        </p:grpSpPr>
        <p:sp>
          <p:nvSpPr>
            <p:cNvPr id="10" name="Rectangle 9"/>
            <p:cNvSpPr/>
            <p:nvPr/>
          </p:nvSpPr>
          <p:spPr>
            <a:xfrm>
              <a:off x="827584" y="3140968"/>
              <a:ext cx="144016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27584" y="3156357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127.0.0.1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22780" y="3207459"/>
            <a:ext cx="1440160" cy="369332"/>
            <a:chOff x="6522780" y="3336287"/>
            <a:chExt cx="1440160" cy="369332"/>
          </a:xfrm>
        </p:grpSpPr>
        <p:sp>
          <p:nvSpPr>
            <p:cNvPr id="14" name="Rectangle 13"/>
            <p:cNvSpPr/>
            <p:nvPr/>
          </p:nvSpPr>
          <p:spPr>
            <a:xfrm>
              <a:off x="6522780" y="3336287"/>
              <a:ext cx="144016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22780" y="3336287"/>
              <a:ext cx="1439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74.125.71.102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44100" y="1835532"/>
            <a:ext cx="1471180" cy="369332"/>
            <a:chOff x="3779912" y="2204864"/>
            <a:chExt cx="1471180" cy="369332"/>
          </a:xfrm>
        </p:grpSpPr>
        <p:sp>
          <p:nvSpPr>
            <p:cNvPr id="6" name="Rectangle 5"/>
            <p:cNvSpPr/>
            <p:nvPr/>
          </p:nvSpPr>
          <p:spPr>
            <a:xfrm>
              <a:off x="3779912" y="2204864"/>
              <a:ext cx="147118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779912" y="2204864"/>
              <a:ext cx="1471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192.168.0.1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57377" y="2389735"/>
            <a:ext cx="1444626" cy="369332"/>
            <a:chOff x="3806466" y="2744314"/>
            <a:chExt cx="1444626" cy="369332"/>
          </a:xfrm>
        </p:grpSpPr>
        <p:sp>
          <p:nvSpPr>
            <p:cNvPr id="21" name="Rectangle 20"/>
            <p:cNvSpPr/>
            <p:nvPr/>
          </p:nvSpPr>
          <p:spPr>
            <a:xfrm>
              <a:off x="3806466" y="2744314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06466" y="2744314"/>
              <a:ext cx="1444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213.245.254.145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57377" y="6269153"/>
            <a:ext cx="1444626" cy="369332"/>
            <a:chOff x="3779912" y="3376736"/>
            <a:chExt cx="1444626" cy="369332"/>
          </a:xfrm>
        </p:grpSpPr>
        <p:sp>
          <p:nvSpPr>
            <p:cNvPr id="23" name="Rectangle 22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26401" y="3376736"/>
              <a:ext cx="1351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216.239.51.121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57377" y="3498141"/>
            <a:ext cx="1444626" cy="369332"/>
            <a:chOff x="3779912" y="3376736"/>
            <a:chExt cx="1444626" cy="369332"/>
          </a:xfrm>
        </p:grpSpPr>
        <p:sp>
          <p:nvSpPr>
            <p:cNvPr id="29" name="Rectangle 28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26401" y="3376736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172.19.128.170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57377" y="4052344"/>
            <a:ext cx="1444626" cy="369332"/>
            <a:chOff x="3779912" y="3376736"/>
            <a:chExt cx="1444626" cy="369332"/>
          </a:xfrm>
        </p:grpSpPr>
        <p:sp>
          <p:nvSpPr>
            <p:cNvPr id="32" name="Rectangle 31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19375" y="3376736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80.236.1.161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757377" y="4606547"/>
            <a:ext cx="1444626" cy="369332"/>
            <a:chOff x="3779912" y="3376736"/>
            <a:chExt cx="1444626" cy="369332"/>
          </a:xfrm>
        </p:grpSpPr>
        <p:sp>
          <p:nvSpPr>
            <p:cNvPr id="35" name="Rectangle 34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72888" y="3376736"/>
              <a:ext cx="1258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72.14.239.205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57377" y="5160750"/>
            <a:ext cx="1444626" cy="369332"/>
            <a:chOff x="3779912" y="3376736"/>
            <a:chExt cx="1444626" cy="369332"/>
          </a:xfrm>
        </p:grpSpPr>
        <p:sp>
          <p:nvSpPr>
            <p:cNvPr id="38" name="Rectangle 37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72888" y="3376736"/>
              <a:ext cx="1258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209.85.245.81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57377" y="5714953"/>
            <a:ext cx="1444626" cy="369332"/>
            <a:chOff x="3779912" y="3376736"/>
            <a:chExt cx="1444626" cy="369332"/>
          </a:xfrm>
        </p:grpSpPr>
        <p:sp>
          <p:nvSpPr>
            <p:cNvPr id="41" name="Rectangle 40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26401" y="3376736"/>
              <a:ext cx="1351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216.239.51.110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757377" y="2943938"/>
            <a:ext cx="1444626" cy="369332"/>
            <a:chOff x="3779912" y="3376736"/>
            <a:chExt cx="1444626" cy="369332"/>
          </a:xfrm>
        </p:grpSpPr>
        <p:sp>
          <p:nvSpPr>
            <p:cNvPr id="44" name="Rectangle 43"/>
            <p:cNvSpPr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79912" y="3376736"/>
              <a:ext cx="1444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213.245.254.145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>
            <a:stCxn id="10" idx="3"/>
            <a:endCxn id="6" idx="1"/>
          </p:cNvCxnSpPr>
          <p:nvPr/>
        </p:nvCxnSpPr>
        <p:spPr>
          <a:xfrm flipV="1">
            <a:off x="2267744" y="2020198"/>
            <a:ext cx="1476356" cy="1371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" idx="2"/>
            <a:endCxn id="22" idx="0"/>
          </p:cNvCxnSpPr>
          <p:nvPr/>
        </p:nvCxnSpPr>
        <p:spPr>
          <a:xfrm>
            <a:off x="4479690" y="2204864"/>
            <a:ext cx="0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2"/>
            <a:endCxn id="45" idx="0"/>
          </p:cNvCxnSpPr>
          <p:nvPr/>
        </p:nvCxnSpPr>
        <p:spPr>
          <a:xfrm>
            <a:off x="4479690" y="2759067"/>
            <a:ext cx="0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2"/>
            <a:endCxn id="30" idx="0"/>
          </p:cNvCxnSpPr>
          <p:nvPr/>
        </p:nvCxnSpPr>
        <p:spPr>
          <a:xfrm>
            <a:off x="4479690" y="3313270"/>
            <a:ext cx="2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2"/>
            <a:endCxn id="33" idx="0"/>
          </p:cNvCxnSpPr>
          <p:nvPr/>
        </p:nvCxnSpPr>
        <p:spPr>
          <a:xfrm>
            <a:off x="4479690" y="3867473"/>
            <a:ext cx="2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2" idx="2"/>
            <a:endCxn id="36" idx="0"/>
          </p:cNvCxnSpPr>
          <p:nvPr/>
        </p:nvCxnSpPr>
        <p:spPr>
          <a:xfrm>
            <a:off x="4479690" y="4421676"/>
            <a:ext cx="3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5" idx="2"/>
            <a:endCxn id="39" idx="0"/>
          </p:cNvCxnSpPr>
          <p:nvPr/>
        </p:nvCxnSpPr>
        <p:spPr>
          <a:xfrm>
            <a:off x="4479690" y="4975879"/>
            <a:ext cx="3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8" idx="2"/>
            <a:endCxn id="42" idx="0"/>
          </p:cNvCxnSpPr>
          <p:nvPr/>
        </p:nvCxnSpPr>
        <p:spPr>
          <a:xfrm>
            <a:off x="4479690" y="5530082"/>
            <a:ext cx="3" cy="184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1" idx="2"/>
            <a:endCxn id="24" idx="0"/>
          </p:cNvCxnSpPr>
          <p:nvPr/>
        </p:nvCxnSpPr>
        <p:spPr>
          <a:xfrm>
            <a:off x="4479690" y="6084285"/>
            <a:ext cx="3" cy="184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3" idx="3"/>
            <a:endCxn id="14" idx="1"/>
          </p:cNvCxnSpPr>
          <p:nvPr/>
        </p:nvCxnSpPr>
        <p:spPr>
          <a:xfrm flipV="1">
            <a:off x="5202003" y="3392125"/>
            <a:ext cx="1320777" cy="3061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39552" y="4437112"/>
            <a:ext cx="207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Durée du transfert : 20ms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4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Internet est-elle une boîte noire ?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16771" y="1484784"/>
            <a:ext cx="45890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Construction extraordinairement complexe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Histoire longue et décentralisée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Structure « </a:t>
            </a:r>
            <a:r>
              <a:rPr lang="fr-FR" sz="2000" dirty="0" err="1" smtClean="0"/>
              <a:t>bottom</a:t>
            </a:r>
            <a:r>
              <a:rPr lang="fr-FR" sz="2000" dirty="0" smtClean="0"/>
              <a:t>-up » plutôt que « top-down »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Pas de carte précise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65908" y="1484784"/>
            <a:ext cx="36209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Milliards d’ordinateurs sur la terre entière</a:t>
            </a:r>
          </a:p>
          <a:p>
            <a:pPr algn="r">
              <a:lnSpc>
                <a:spcPct val="150000"/>
              </a:lnSpc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Plus de 40 ans sans gouvernance centrale</a:t>
            </a:r>
          </a:p>
          <a:p>
            <a:pPr algn="r">
              <a:lnSpc>
                <a:spcPct val="150000"/>
              </a:lnSpc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N’importe qui peut brancher un terminal</a:t>
            </a:r>
          </a:p>
          <a:p>
            <a:pPr algn="r">
              <a:lnSpc>
                <a:spcPct val="150000"/>
              </a:lnSpc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Seulement des fragments parcellaires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645024"/>
            <a:ext cx="790351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Le réseau </a:t>
            </a:r>
            <a:r>
              <a:rPr lang="fr-FR" sz="2000" i="1" dirty="0" smtClean="0"/>
              <a:t>fonctionne</a:t>
            </a:r>
            <a:r>
              <a:rPr lang="fr-FR" sz="2000" dirty="0" smtClean="0"/>
              <a:t>, il n’a pas (trop) de pannes, mais ses propriétés précises sont discutées 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b="1" dirty="0" smtClean="0"/>
              <a:t>Diamètre</a:t>
            </a:r>
            <a:r>
              <a:rPr lang="fr-FR" sz="2000" dirty="0" smtClean="0"/>
              <a:t> du réseau (longueur des routes)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b="1" dirty="0" smtClean="0"/>
              <a:t>Plus courts chemins </a:t>
            </a:r>
            <a:r>
              <a:rPr lang="fr-FR" sz="2000" dirty="0" smtClean="0"/>
              <a:t>(routes optimales)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b="1" dirty="0" smtClean="0"/>
              <a:t>Vulnérabilité</a:t>
            </a:r>
            <a:r>
              <a:rPr lang="fr-FR" sz="2000" dirty="0" smtClean="0"/>
              <a:t> aux attaques ciblées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dirty="0" smtClean="0"/>
              <a:t>Résilience aux </a:t>
            </a:r>
            <a:r>
              <a:rPr lang="fr-FR" sz="2000" b="1" dirty="0" smtClean="0"/>
              <a:t>pannes</a:t>
            </a:r>
          </a:p>
        </p:txBody>
      </p:sp>
    </p:spTree>
    <p:extLst>
      <p:ext uri="{BB962C8B-B14F-4D97-AF65-F5344CB8AC3E}">
        <p14:creationId xmlns:p14="http://schemas.microsoft.com/office/powerpoint/2010/main" val="279009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 enjeux majeurs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24744"/>
            <a:ext cx="82809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/>
              <a:t>Enjeux industriels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Toute l’économie numérique repose sur l’intégrité et la fiabilité d’Internet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Presque toutes les industries utilisent Internet à un niveau ou à un autre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La mission d’Internet est d’être </a:t>
            </a:r>
            <a:r>
              <a:rPr lang="fr-FR" sz="2400" b="1" dirty="0" smtClean="0"/>
              <a:t>le </a:t>
            </a:r>
            <a:r>
              <a:rPr lang="fr-FR" sz="2400" dirty="0" smtClean="0"/>
              <a:t>réseau de télécommunication</a:t>
            </a:r>
          </a:p>
          <a:p>
            <a:endParaRPr lang="fr-FR" sz="1200" b="1" dirty="0"/>
          </a:p>
          <a:p>
            <a:r>
              <a:rPr lang="fr-FR" sz="2400" b="1" dirty="0" smtClean="0"/>
              <a:t>Internet est un réseau stratégique pour pratiquement toute activité industrielle en 2015, </a:t>
            </a:r>
            <a:r>
              <a:rPr lang="fr-FR" sz="2400" dirty="0" smtClean="0"/>
              <a:t>au moins dans les pays fortement développés.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3933056"/>
            <a:ext cx="82809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/>
              <a:t>Enjeux théoriques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Théorie des graphes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Métrologie des réseaux complexes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Emergence et systèmes complexes</a:t>
            </a:r>
          </a:p>
          <a:p>
            <a:endParaRPr lang="fr-FR" sz="1200" dirty="0"/>
          </a:p>
          <a:p>
            <a:r>
              <a:rPr lang="fr-FR" sz="2400" b="1" dirty="0" smtClean="0"/>
              <a:t>Internet est l’un des objets fondamentaux de plusieurs théories</a:t>
            </a:r>
            <a:r>
              <a:rPr lang="fr-FR" sz="2400" dirty="0" smtClean="0"/>
              <a:t>, particulièrement de théories au cœur des approches interdisciplinaires.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749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Approches historiques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606334" y="6084004"/>
            <a:ext cx="393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Carte du réseau ARPANET, </a:t>
            </a:r>
            <a:r>
              <a:rPr lang="fr-FR" i="1" dirty="0" smtClean="0"/>
              <a:t>BNN Technologies, </a:t>
            </a:r>
            <a:r>
              <a:rPr lang="fr-FR" dirty="0" smtClean="0"/>
              <a:t>1977</a:t>
            </a:r>
            <a:endParaRPr lang="en-US" i="1" dirty="0"/>
          </a:p>
        </p:txBody>
      </p:sp>
      <p:pic>
        <p:nvPicPr>
          <p:cNvPr id="1026" name="Picture 2" descr="C:\Users\Elie Rotenberg\git\phd\src\images\arpa-19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75308"/>
            <a:ext cx="5184576" cy="339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196752"/>
            <a:ext cx="6661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1) Cartes basées sur les déclarations des autorités administratives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743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Approches historiques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716268" y="6084004"/>
            <a:ext cx="371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Réseau généré par simulation, </a:t>
            </a:r>
            <a:r>
              <a:rPr lang="fr-FR" dirty="0" err="1" smtClean="0"/>
              <a:t>Doar</a:t>
            </a:r>
            <a:r>
              <a:rPr lang="fr-FR" dirty="0" smtClean="0"/>
              <a:t> e</a:t>
            </a:r>
            <a:r>
              <a:rPr lang="fr-FR" i="1" dirty="0" smtClean="0"/>
              <a:t>t al., 1996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8020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2</a:t>
            </a:r>
            <a:r>
              <a:rPr lang="fr-FR" sz="2400" dirty="0" smtClean="0"/>
              <a:t>) Graphes générés à partir d’une connaissance </a:t>
            </a:r>
            <a:r>
              <a:rPr lang="fr-FR" sz="2400" i="1" dirty="0" smtClean="0"/>
              <a:t>a priori </a:t>
            </a:r>
            <a:r>
              <a:rPr lang="fr-FR" sz="2400" dirty="0" smtClean="0"/>
              <a:t>des éléments du réseau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44" y="1769638"/>
            <a:ext cx="6191100" cy="403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966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Helvetic-OpenSans">
      <a:majorFont>
        <a:latin typeface="HelveticaNeueLT Com 47 LtCn"/>
        <a:ea typeface=""/>
        <a:cs typeface=""/>
      </a:majorFont>
      <a:minorFont>
        <a:latin typeface="Open San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520</Words>
  <Application>Microsoft Office PowerPoint</Application>
  <PresentationFormat>On-screen Show (4:3)</PresentationFormat>
  <Paragraphs>118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Une approche pour l’estimation fiable des propriétés de la topologie d’Internet</vt:lpstr>
      <vt:lpstr>Organisation de l’exposé</vt:lpstr>
      <vt:lpstr>À quoi sert Internet ?</vt:lpstr>
      <vt:lpstr>Transport d’information sur Internet</vt:lpstr>
      <vt:lpstr>Transport d’information sur Internet</vt:lpstr>
      <vt:lpstr>Internet est-elle une boîte noire ?</vt:lpstr>
      <vt:lpstr>Des enjeux majeurs</vt:lpstr>
      <vt:lpstr>Approches historiques</vt:lpstr>
      <vt:lpstr>Approches historiques</vt:lpstr>
      <vt:lpstr>Approches historiques</vt:lpstr>
      <vt:lpstr>Limites des approches historiques</vt:lpstr>
      <vt:lpstr>Notre approche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 approche pour l’estimation fiable des propriétés de la topologie d’Internet</dc:title>
  <dc:creator>Elie Rotenberg</dc:creator>
  <cp:lastModifiedBy>Elie Rotenberg</cp:lastModifiedBy>
  <cp:revision>44</cp:revision>
  <dcterms:created xsi:type="dcterms:W3CDTF">2014-12-21T10:09:26Z</dcterms:created>
  <dcterms:modified xsi:type="dcterms:W3CDTF">2014-12-21T19:38:45Z</dcterms:modified>
</cp:coreProperties>
</file>