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5"/>
  </p:notesMasterIdLst>
  <p:sldIdLst>
    <p:sldId id="256" r:id="rId2"/>
    <p:sldId id="257" r:id="rId3"/>
    <p:sldId id="285" r:id="rId4"/>
    <p:sldId id="287" r:id="rId5"/>
    <p:sldId id="276" r:id="rId6"/>
    <p:sldId id="278" r:id="rId7"/>
    <p:sldId id="332" r:id="rId8"/>
    <p:sldId id="283" r:id="rId9"/>
    <p:sldId id="284" r:id="rId10"/>
    <p:sldId id="286" r:id="rId11"/>
    <p:sldId id="288" r:id="rId12"/>
    <p:sldId id="289" r:id="rId13"/>
    <p:sldId id="290" r:id="rId14"/>
    <p:sldId id="291" r:id="rId15"/>
    <p:sldId id="292" r:id="rId16"/>
    <p:sldId id="293" r:id="rId17"/>
    <p:sldId id="295" r:id="rId18"/>
    <p:sldId id="294" r:id="rId19"/>
    <p:sldId id="296" r:id="rId20"/>
    <p:sldId id="297" r:id="rId21"/>
    <p:sldId id="298" r:id="rId22"/>
    <p:sldId id="299" r:id="rId23"/>
    <p:sldId id="300" r:id="rId24"/>
    <p:sldId id="301" r:id="rId25"/>
    <p:sldId id="302" r:id="rId26"/>
    <p:sldId id="303" r:id="rId27"/>
    <p:sldId id="306" r:id="rId28"/>
    <p:sldId id="307" r:id="rId29"/>
    <p:sldId id="310" r:id="rId30"/>
    <p:sldId id="309" r:id="rId31"/>
    <p:sldId id="313" r:id="rId32"/>
    <p:sldId id="312" r:id="rId33"/>
    <p:sldId id="315" r:id="rId34"/>
    <p:sldId id="314" r:id="rId35"/>
    <p:sldId id="316" r:id="rId36"/>
    <p:sldId id="318" r:id="rId37"/>
    <p:sldId id="319" r:id="rId38"/>
    <p:sldId id="320" r:id="rId39"/>
    <p:sldId id="321" r:id="rId40"/>
    <p:sldId id="322" r:id="rId41"/>
    <p:sldId id="323" r:id="rId42"/>
    <p:sldId id="324" r:id="rId43"/>
    <p:sldId id="325" r:id="rId44"/>
    <p:sldId id="326" r:id="rId45"/>
    <p:sldId id="333" r:id="rId46"/>
    <p:sldId id="327" r:id="rId47"/>
    <p:sldId id="334" r:id="rId48"/>
    <p:sldId id="335" r:id="rId49"/>
    <p:sldId id="337" r:id="rId50"/>
    <p:sldId id="336" r:id="rId51"/>
    <p:sldId id="329" r:id="rId52"/>
    <p:sldId id="330" r:id="rId53"/>
    <p:sldId id="331" r:id="rId5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71" autoAdjust="0"/>
    <p:restoredTop sz="86463" autoAdjust="0"/>
  </p:normalViewPr>
  <p:slideViewPr>
    <p:cSldViewPr>
      <p:cViewPr varScale="1">
        <p:scale>
          <a:sx n="94" d="100"/>
          <a:sy n="94" d="100"/>
        </p:scale>
        <p:origin x="-100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14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D3DA7F-7FA1-4591-8C71-DEF7EF64A0B2}" type="datetimeFigureOut">
              <a:rPr lang="en-US" smtClean="0"/>
              <a:t>1/6/2015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9933D3-4D81-4BB4-AA18-612B08FC0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970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Next: </a:t>
            </a:r>
            <a:r>
              <a:rPr lang="en-US" dirty="0" err="1" smtClean="0"/>
              <a:t>organisation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933D3-4D81-4BB4-AA18-612B08FC0C7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0349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Next: </a:t>
            </a:r>
            <a:r>
              <a:rPr lang="en-US" dirty="0" err="1" smtClean="0"/>
              <a:t>Topologie</a:t>
            </a:r>
            <a:r>
              <a:rPr lang="en-US" dirty="0" smtClean="0"/>
              <a:t> </a:t>
            </a:r>
            <a:r>
              <a:rPr lang="en-US" dirty="0" err="1" smtClean="0"/>
              <a:t>logique</a:t>
            </a:r>
            <a:r>
              <a:rPr lang="en-US" dirty="0" smtClean="0"/>
              <a:t> : motivation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933D3-4D81-4BB4-AA18-612B08FC0C7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814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Next: Description </a:t>
            </a:r>
            <a:r>
              <a:rPr lang="en-US" dirty="0" err="1" smtClean="0"/>
              <a:t>formelle</a:t>
            </a:r>
            <a:r>
              <a:rPr lang="en-US" dirty="0" smtClean="0"/>
              <a:t> des </a:t>
            </a:r>
            <a:r>
              <a:rPr lang="en-US" dirty="0" err="1" smtClean="0"/>
              <a:t>objets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933D3-4D81-4BB4-AA18-612B08FC0C7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1105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Next: </a:t>
            </a:r>
            <a:r>
              <a:rPr lang="en-US" dirty="0" err="1" smtClean="0"/>
              <a:t>Définition</a:t>
            </a:r>
            <a:r>
              <a:rPr lang="en-US" dirty="0" smtClean="0"/>
              <a:t> </a:t>
            </a:r>
            <a:r>
              <a:rPr lang="en-US" dirty="0" err="1" smtClean="0"/>
              <a:t>formelle</a:t>
            </a:r>
            <a:r>
              <a:rPr lang="en-US" dirty="0" smtClean="0"/>
              <a:t> des </a:t>
            </a:r>
            <a:r>
              <a:rPr lang="en-US" dirty="0" err="1" smtClean="0"/>
              <a:t>outils</a:t>
            </a:r>
            <a:r>
              <a:rPr lang="en-US" dirty="0" smtClean="0"/>
              <a:t> (1) : </a:t>
            </a:r>
            <a:r>
              <a:rPr lang="en-US" dirty="0" err="1" smtClean="0"/>
              <a:t>traceroute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933D3-4D81-4BB4-AA18-612B08FC0C7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0122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Next: </a:t>
            </a:r>
            <a:r>
              <a:rPr lang="en-US" dirty="0" err="1" smtClean="0"/>
              <a:t>Définition</a:t>
            </a:r>
            <a:r>
              <a:rPr lang="en-US" dirty="0" smtClean="0"/>
              <a:t> </a:t>
            </a:r>
            <a:r>
              <a:rPr lang="en-US" dirty="0" err="1" smtClean="0"/>
              <a:t>formelle</a:t>
            </a:r>
            <a:r>
              <a:rPr lang="en-US" dirty="0" smtClean="0"/>
              <a:t> des </a:t>
            </a:r>
            <a:r>
              <a:rPr lang="en-US" dirty="0" err="1" smtClean="0"/>
              <a:t>outils</a:t>
            </a:r>
            <a:r>
              <a:rPr lang="en-US" dirty="0" smtClean="0"/>
              <a:t> (2) : </a:t>
            </a:r>
            <a:r>
              <a:rPr lang="en-US" dirty="0" err="1" smtClean="0"/>
              <a:t>erreur</a:t>
            </a:r>
            <a:r>
              <a:rPr lang="en-US" dirty="0" smtClean="0"/>
              <a:t> de </a:t>
            </a:r>
            <a:r>
              <a:rPr lang="en-US" dirty="0" err="1" smtClean="0"/>
              <a:t>traceroute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933D3-4D81-4BB4-AA18-612B08FC0C7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8146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Next: </a:t>
            </a:r>
            <a:r>
              <a:rPr lang="en-US" dirty="0" err="1" smtClean="0"/>
              <a:t>Définition</a:t>
            </a:r>
            <a:r>
              <a:rPr lang="en-US" dirty="0" smtClean="0"/>
              <a:t> </a:t>
            </a:r>
            <a:r>
              <a:rPr lang="en-US" dirty="0" err="1" smtClean="0"/>
              <a:t>formelle</a:t>
            </a:r>
            <a:r>
              <a:rPr lang="en-US" dirty="0" smtClean="0"/>
              <a:t> des </a:t>
            </a:r>
            <a:r>
              <a:rPr lang="en-US" dirty="0" err="1" smtClean="0"/>
              <a:t>outils</a:t>
            </a:r>
            <a:r>
              <a:rPr lang="en-US" dirty="0" smtClean="0"/>
              <a:t> (3) : </a:t>
            </a:r>
            <a:r>
              <a:rPr lang="en-US" dirty="0" err="1" smtClean="0"/>
              <a:t>notre</a:t>
            </a:r>
            <a:r>
              <a:rPr lang="en-US" dirty="0" smtClean="0"/>
              <a:t> </a:t>
            </a:r>
            <a:r>
              <a:rPr lang="en-US" dirty="0" err="1" smtClean="0"/>
              <a:t>interprétation</a:t>
            </a:r>
            <a:r>
              <a:rPr lang="en-US" dirty="0" smtClean="0"/>
              <a:t> </a:t>
            </a:r>
            <a:r>
              <a:rPr lang="en-US" dirty="0" err="1" smtClean="0"/>
              <a:t>restreinte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933D3-4D81-4BB4-AA18-612B08FC0C7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7950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Next: Primitive de </a:t>
            </a:r>
            <a:r>
              <a:rPr lang="en-US" dirty="0" err="1" smtClean="0"/>
              <a:t>mesure</a:t>
            </a:r>
            <a:r>
              <a:rPr lang="en-US" dirty="0" smtClean="0"/>
              <a:t> (1)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933D3-4D81-4BB4-AA18-612B08FC0C7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4215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Next: Primitive de </a:t>
            </a:r>
            <a:r>
              <a:rPr lang="en-US" dirty="0" err="1" smtClean="0"/>
              <a:t>mesure</a:t>
            </a:r>
            <a:r>
              <a:rPr lang="en-US" dirty="0" smtClean="0"/>
              <a:t> (2)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933D3-4D81-4BB4-AA18-612B08FC0C7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4561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Next: Primitive de </a:t>
            </a:r>
            <a:r>
              <a:rPr lang="en-US" dirty="0" err="1" smtClean="0"/>
              <a:t>mesure</a:t>
            </a:r>
            <a:r>
              <a:rPr lang="en-US" dirty="0" smtClean="0"/>
              <a:t> (3)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933D3-4D81-4BB4-AA18-612B08FC0C7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0013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Next: Primitive de </a:t>
            </a:r>
            <a:r>
              <a:rPr lang="en-US" dirty="0" err="1" smtClean="0"/>
              <a:t>mesure</a:t>
            </a:r>
            <a:r>
              <a:rPr lang="en-US" dirty="0" smtClean="0"/>
              <a:t> (4) </a:t>
            </a:r>
            <a:r>
              <a:rPr lang="en-US" dirty="0" err="1" smtClean="0"/>
              <a:t>schéma</a:t>
            </a:r>
            <a:r>
              <a:rPr lang="en-US" dirty="0" smtClean="0"/>
              <a:t> Internet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933D3-4D81-4BB4-AA18-612B08FC0C7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9461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Next: Estimation de la distribution de </a:t>
            </a:r>
            <a:r>
              <a:rPr lang="en-US" dirty="0" err="1" smtClean="0"/>
              <a:t>degrés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933D3-4D81-4BB4-AA18-612B08FC0C7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2580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Next: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Topologie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d’Internet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enjeux</a:t>
            </a:r>
            <a:r>
              <a:rPr lang="en-US" baseline="0" dirty="0" smtClean="0"/>
              <a:t> et </a:t>
            </a:r>
            <a:r>
              <a:rPr lang="en-US" baseline="0" dirty="0" err="1" smtClean="0"/>
              <a:t>problématiques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933D3-4D81-4BB4-AA18-612B08FC0C7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5309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Next:</a:t>
            </a:r>
            <a:r>
              <a:rPr lang="en-US" baseline="0" dirty="0" smtClean="0"/>
              <a:t> Validation de la </a:t>
            </a:r>
            <a:r>
              <a:rPr lang="en-US" baseline="0" dirty="0" err="1" smtClean="0"/>
              <a:t>méthode</a:t>
            </a:r>
            <a:r>
              <a:rPr lang="en-US" baseline="0" dirty="0" smtClean="0"/>
              <a:t> (1) Explications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933D3-4D81-4BB4-AA18-612B08FC0C7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7715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Next: Validation de la </a:t>
            </a:r>
            <a:r>
              <a:rPr lang="en-US" dirty="0" err="1" smtClean="0"/>
              <a:t>méthode</a:t>
            </a:r>
            <a:r>
              <a:rPr lang="en-US" dirty="0" smtClean="0"/>
              <a:t> (2)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Résultats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933D3-4D81-4BB4-AA18-612B08FC0C7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314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Next: </a:t>
            </a:r>
            <a:r>
              <a:rPr lang="en-US" dirty="0" err="1" smtClean="0"/>
              <a:t>Mesure</a:t>
            </a:r>
            <a:r>
              <a:rPr lang="en-US" dirty="0" smtClean="0"/>
              <a:t> </a:t>
            </a:r>
            <a:r>
              <a:rPr lang="en-US" dirty="0" err="1" smtClean="0"/>
              <a:t>réelle</a:t>
            </a:r>
            <a:r>
              <a:rPr lang="en-US" dirty="0" smtClean="0"/>
              <a:t> </a:t>
            </a:r>
            <a:r>
              <a:rPr lang="en-US" dirty="0" err="1" smtClean="0"/>
              <a:t>sur</a:t>
            </a:r>
            <a:r>
              <a:rPr lang="en-US" dirty="0" smtClean="0"/>
              <a:t> </a:t>
            </a:r>
            <a:r>
              <a:rPr lang="en-US" dirty="0" err="1" smtClean="0"/>
              <a:t>PlanetLab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933D3-4D81-4BB4-AA18-612B08FC0C7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3409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Next: </a:t>
            </a:r>
            <a:r>
              <a:rPr lang="en-US" dirty="0" err="1" smtClean="0"/>
              <a:t>Limites</a:t>
            </a:r>
            <a:r>
              <a:rPr lang="en-US" dirty="0" smtClean="0"/>
              <a:t> de </a:t>
            </a:r>
            <a:r>
              <a:rPr lang="en-US" dirty="0" err="1" smtClean="0"/>
              <a:t>l’approche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933D3-4D81-4BB4-AA18-612B08FC0C7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07453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Next: Distribution de </a:t>
            </a:r>
            <a:r>
              <a:rPr lang="en-US" dirty="0" err="1" smtClean="0"/>
              <a:t>degrés</a:t>
            </a:r>
            <a:r>
              <a:rPr lang="en-US" dirty="0" smtClean="0"/>
              <a:t> au </a:t>
            </a:r>
            <a:r>
              <a:rPr lang="en-US" dirty="0" err="1" smtClean="0"/>
              <a:t>niveau</a:t>
            </a:r>
            <a:r>
              <a:rPr lang="en-US" dirty="0" smtClean="0"/>
              <a:t> physique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933D3-4D81-4BB4-AA18-612B08FC0C7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2006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Next: </a:t>
            </a:r>
            <a:r>
              <a:rPr lang="en-US" dirty="0" err="1" smtClean="0"/>
              <a:t>Topologie</a:t>
            </a:r>
            <a:r>
              <a:rPr lang="en-US" dirty="0" smtClean="0"/>
              <a:t> physique : motivation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933D3-4D81-4BB4-AA18-612B08FC0C7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70831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Next: Description </a:t>
            </a:r>
            <a:r>
              <a:rPr lang="en-US" dirty="0" err="1" smtClean="0"/>
              <a:t>formelle</a:t>
            </a:r>
            <a:r>
              <a:rPr lang="en-US" dirty="0" smtClean="0"/>
              <a:t> des </a:t>
            </a:r>
            <a:r>
              <a:rPr lang="en-US" dirty="0" err="1" smtClean="0"/>
              <a:t>objets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933D3-4D81-4BB4-AA18-612B08FC0C7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73709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Next: </a:t>
            </a:r>
            <a:r>
              <a:rPr lang="en-US" dirty="0" err="1" smtClean="0"/>
              <a:t>Définition</a:t>
            </a:r>
            <a:r>
              <a:rPr lang="en-US" dirty="0" smtClean="0"/>
              <a:t> </a:t>
            </a:r>
            <a:r>
              <a:rPr lang="en-US" dirty="0" err="1" smtClean="0"/>
              <a:t>formelle</a:t>
            </a:r>
            <a:r>
              <a:rPr lang="en-US" dirty="0" smtClean="0"/>
              <a:t> des </a:t>
            </a:r>
            <a:r>
              <a:rPr lang="en-US" dirty="0" err="1" smtClean="0"/>
              <a:t>outils</a:t>
            </a:r>
            <a:r>
              <a:rPr lang="en-US" dirty="0" smtClean="0"/>
              <a:t> (1) UDP</a:t>
            </a:r>
            <a:r>
              <a:rPr lang="en-US" baseline="0" dirty="0" smtClean="0"/>
              <a:t> Ping 1 to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933D3-4D81-4BB4-AA18-612B08FC0C7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40496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Next: </a:t>
            </a:r>
            <a:r>
              <a:rPr lang="en-US" dirty="0" err="1" smtClean="0"/>
              <a:t>Définition</a:t>
            </a:r>
            <a:r>
              <a:rPr lang="en-US" dirty="0" smtClean="0"/>
              <a:t> </a:t>
            </a:r>
            <a:r>
              <a:rPr lang="en-US" dirty="0" err="1" smtClean="0"/>
              <a:t>formelle</a:t>
            </a:r>
            <a:r>
              <a:rPr lang="en-US" dirty="0" smtClean="0"/>
              <a:t> des </a:t>
            </a:r>
            <a:r>
              <a:rPr lang="en-US" dirty="0" err="1" smtClean="0"/>
              <a:t>outils</a:t>
            </a:r>
            <a:r>
              <a:rPr lang="en-US" dirty="0" smtClean="0"/>
              <a:t> (2) UDP Ping 2 to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933D3-4D81-4BB4-AA18-612B08FC0C7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07313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Next: </a:t>
            </a:r>
            <a:r>
              <a:rPr lang="en-US" dirty="0" err="1" smtClean="0"/>
              <a:t>Cas</a:t>
            </a:r>
            <a:r>
              <a:rPr lang="en-US" dirty="0" smtClean="0"/>
              <a:t> </a:t>
            </a:r>
            <a:r>
              <a:rPr lang="en-US" dirty="0" err="1" smtClean="0"/>
              <a:t>d’une</a:t>
            </a:r>
            <a:r>
              <a:rPr lang="en-US" dirty="0" smtClean="0"/>
              <a:t> </a:t>
            </a:r>
            <a:r>
              <a:rPr lang="en-US" dirty="0" err="1" smtClean="0"/>
              <a:t>cible</a:t>
            </a:r>
            <a:r>
              <a:rPr lang="en-US" dirty="0" smtClean="0"/>
              <a:t> </a:t>
            </a:r>
            <a:r>
              <a:rPr lang="en-US" dirty="0" err="1" smtClean="0"/>
              <a:t>dans</a:t>
            </a:r>
            <a:r>
              <a:rPr lang="en-US" dirty="0" smtClean="0"/>
              <a:t> le </a:t>
            </a:r>
            <a:r>
              <a:rPr lang="en-US" dirty="0" err="1" smtClean="0"/>
              <a:t>coeur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933D3-4D81-4BB4-AA18-612B08FC0C7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9973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Next: </a:t>
            </a:r>
            <a:r>
              <a:rPr lang="en-US" dirty="0" err="1" smtClean="0"/>
              <a:t>Topologie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d’Internet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933D3-4D81-4BB4-AA18-612B08FC0C7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5184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Next: </a:t>
            </a:r>
            <a:r>
              <a:rPr lang="en-US" dirty="0" err="1" smtClean="0"/>
              <a:t>Cas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d’une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cible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dans</a:t>
            </a:r>
            <a:r>
              <a:rPr lang="en-US" baseline="0" dirty="0" smtClean="0"/>
              <a:t> le </a:t>
            </a:r>
            <a:r>
              <a:rPr lang="en-US" baseline="0" dirty="0" err="1" smtClean="0"/>
              <a:t>bord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933D3-4D81-4BB4-AA18-612B08FC0C7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06894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Next: Description </a:t>
            </a:r>
            <a:r>
              <a:rPr lang="en-US" dirty="0" err="1" smtClean="0"/>
              <a:t>formelle</a:t>
            </a:r>
            <a:r>
              <a:rPr lang="en-US" dirty="0" smtClean="0"/>
              <a:t> des </a:t>
            </a:r>
            <a:r>
              <a:rPr lang="en-US" dirty="0" err="1" smtClean="0"/>
              <a:t>outils</a:t>
            </a:r>
            <a:r>
              <a:rPr lang="en-US" dirty="0" smtClean="0"/>
              <a:t> (3) : Ok pour les interfaces </a:t>
            </a:r>
            <a:r>
              <a:rPr lang="en-US" dirty="0" err="1" smtClean="0"/>
              <a:t>dans</a:t>
            </a:r>
            <a:r>
              <a:rPr lang="en-US" baseline="0" dirty="0" smtClean="0"/>
              <a:t> le </a:t>
            </a:r>
            <a:r>
              <a:rPr lang="en-US" dirty="0" err="1" smtClean="0"/>
              <a:t>coeur</a:t>
            </a:r>
            <a:r>
              <a:rPr lang="en-US" dirty="0" smtClean="0"/>
              <a:t> </a:t>
            </a:r>
            <a:r>
              <a:rPr lang="en-US" dirty="0" err="1" smtClean="0"/>
              <a:t>d’une</a:t>
            </a:r>
            <a:r>
              <a:rPr lang="en-US" dirty="0" smtClean="0"/>
              <a:t> </a:t>
            </a:r>
            <a:r>
              <a:rPr lang="en-US" dirty="0" err="1" smtClean="0"/>
              <a:t>cible</a:t>
            </a:r>
            <a:r>
              <a:rPr lang="en-US" dirty="0" smtClean="0"/>
              <a:t> </a:t>
            </a:r>
            <a:r>
              <a:rPr lang="en-US" dirty="0" err="1" smtClean="0"/>
              <a:t>dans</a:t>
            </a:r>
            <a:r>
              <a:rPr lang="en-US" dirty="0" smtClean="0"/>
              <a:t> le </a:t>
            </a:r>
            <a:r>
              <a:rPr lang="en-US" dirty="0" err="1" smtClean="0"/>
              <a:t>coeur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933D3-4D81-4BB4-AA18-612B08FC0C7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86972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Next: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Caractérisation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d’une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cible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dans</a:t>
            </a:r>
            <a:r>
              <a:rPr lang="en-US" baseline="0" dirty="0" smtClean="0"/>
              <a:t> le </a:t>
            </a:r>
            <a:r>
              <a:rPr lang="en-US" baseline="0" dirty="0" err="1" smtClean="0"/>
              <a:t>coeur</a:t>
            </a:r>
            <a:r>
              <a:rPr lang="en-US" baseline="0" dirty="0" smtClean="0"/>
              <a:t> (1) </a:t>
            </a:r>
            <a:r>
              <a:rPr lang="en-US" baseline="0" dirty="0" err="1" smtClean="0"/>
              <a:t>Schéma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dans</a:t>
            </a:r>
            <a:r>
              <a:rPr lang="en-US" baseline="0" dirty="0" smtClean="0"/>
              <a:t> le </a:t>
            </a:r>
            <a:r>
              <a:rPr lang="en-US" baseline="0" dirty="0" err="1" smtClean="0"/>
              <a:t>coeur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933D3-4D81-4BB4-AA18-612B08FC0C74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63664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Next: </a:t>
            </a:r>
            <a:r>
              <a:rPr lang="en-US" dirty="0" err="1" smtClean="0"/>
              <a:t>Caractérisation</a:t>
            </a:r>
            <a:r>
              <a:rPr lang="en-US" dirty="0" smtClean="0"/>
              <a:t> </a:t>
            </a:r>
            <a:r>
              <a:rPr lang="en-US" dirty="0" err="1" smtClean="0"/>
              <a:t>d’une</a:t>
            </a:r>
            <a:r>
              <a:rPr lang="en-US" dirty="0" smtClean="0"/>
              <a:t> </a:t>
            </a:r>
            <a:r>
              <a:rPr lang="en-US" dirty="0" err="1" smtClean="0"/>
              <a:t>cible</a:t>
            </a:r>
            <a:r>
              <a:rPr lang="en-US" dirty="0" smtClean="0"/>
              <a:t> </a:t>
            </a:r>
            <a:r>
              <a:rPr lang="en-US" dirty="0" err="1" smtClean="0"/>
              <a:t>dans</a:t>
            </a:r>
            <a:r>
              <a:rPr lang="en-US" dirty="0" smtClean="0"/>
              <a:t> le </a:t>
            </a:r>
            <a:r>
              <a:rPr lang="en-US" dirty="0" err="1" smtClean="0"/>
              <a:t>coeur</a:t>
            </a:r>
            <a:r>
              <a:rPr lang="en-US" dirty="0" smtClean="0"/>
              <a:t> (2) </a:t>
            </a:r>
            <a:r>
              <a:rPr lang="en-US" dirty="0" err="1" smtClean="0"/>
              <a:t>Schéma</a:t>
            </a:r>
            <a:r>
              <a:rPr lang="en-US" dirty="0" smtClean="0"/>
              <a:t> </a:t>
            </a:r>
            <a:r>
              <a:rPr lang="en-US" dirty="0" err="1" smtClean="0"/>
              <a:t>dans</a:t>
            </a:r>
            <a:r>
              <a:rPr lang="en-US" dirty="0" smtClean="0"/>
              <a:t> le </a:t>
            </a:r>
            <a:r>
              <a:rPr lang="en-US" dirty="0" err="1" smtClean="0"/>
              <a:t>bord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933D3-4D81-4BB4-AA18-612B08FC0C74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12926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Next: </a:t>
            </a:r>
            <a:r>
              <a:rPr lang="en-US" dirty="0" err="1" smtClean="0"/>
              <a:t>Caractérisation</a:t>
            </a:r>
            <a:r>
              <a:rPr lang="en-US" baseline="0" dirty="0" smtClean="0"/>
              <a:t> des </a:t>
            </a:r>
            <a:r>
              <a:rPr lang="en-US" baseline="0" dirty="0" err="1" smtClean="0"/>
              <a:t>cibles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dans</a:t>
            </a:r>
            <a:r>
              <a:rPr lang="en-US" baseline="0" dirty="0" smtClean="0"/>
              <a:t> le </a:t>
            </a:r>
            <a:r>
              <a:rPr lang="en-US" baseline="0" dirty="0" err="1" smtClean="0"/>
              <a:t>coeur</a:t>
            </a:r>
            <a:r>
              <a:rPr lang="en-US" baseline="0" dirty="0" smtClean="0"/>
              <a:t> (3) : </a:t>
            </a:r>
            <a:r>
              <a:rPr lang="en-US" baseline="0" dirty="0" err="1" smtClean="0"/>
              <a:t>Moniteur</a:t>
            </a:r>
            <a:r>
              <a:rPr lang="en-US" baseline="0" dirty="0" smtClean="0"/>
              <a:t> derrière </a:t>
            </a:r>
            <a:r>
              <a:rPr lang="en-US" baseline="0" dirty="0" err="1" smtClean="0"/>
              <a:t>une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cible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933D3-4D81-4BB4-AA18-612B08FC0C74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97107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Next: </a:t>
            </a:r>
            <a:r>
              <a:rPr lang="en-US" dirty="0" err="1" smtClean="0"/>
              <a:t>Caractérisation</a:t>
            </a:r>
            <a:r>
              <a:rPr lang="en-US" dirty="0" smtClean="0"/>
              <a:t> des </a:t>
            </a:r>
            <a:r>
              <a:rPr lang="en-US" dirty="0" err="1" smtClean="0"/>
              <a:t>cibles</a:t>
            </a:r>
            <a:r>
              <a:rPr lang="en-US" dirty="0" smtClean="0"/>
              <a:t> </a:t>
            </a:r>
            <a:r>
              <a:rPr lang="en-US" dirty="0" err="1" smtClean="0"/>
              <a:t>problématiques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933D3-4D81-4BB4-AA18-612B08FC0C74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66312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Next: </a:t>
            </a:r>
            <a:r>
              <a:rPr lang="en-US" dirty="0" err="1" smtClean="0"/>
              <a:t>Echantillonage</a:t>
            </a:r>
            <a:r>
              <a:rPr lang="en-US" dirty="0" smtClean="0"/>
              <a:t> </a:t>
            </a:r>
            <a:r>
              <a:rPr lang="en-US" dirty="0" err="1" smtClean="0"/>
              <a:t>d’adresses</a:t>
            </a:r>
            <a:r>
              <a:rPr lang="en-US" dirty="0" smtClean="0"/>
              <a:t> de </a:t>
            </a:r>
            <a:r>
              <a:rPr lang="en-US" dirty="0" err="1" smtClean="0"/>
              <a:t>routeurs</a:t>
            </a:r>
            <a:r>
              <a:rPr lang="en-US" dirty="0" smtClean="0"/>
              <a:t> du </a:t>
            </a:r>
            <a:r>
              <a:rPr lang="en-US" dirty="0" err="1" smtClean="0"/>
              <a:t>coeur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933D3-4D81-4BB4-AA18-612B08FC0C74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59938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Next: Correction du </a:t>
            </a:r>
            <a:r>
              <a:rPr lang="en-US" dirty="0" err="1" smtClean="0"/>
              <a:t>biais</a:t>
            </a:r>
            <a:r>
              <a:rPr lang="en-US" dirty="0" smtClean="0"/>
              <a:t> de </a:t>
            </a:r>
            <a:r>
              <a:rPr lang="en-US" dirty="0" err="1" smtClean="0"/>
              <a:t>sélection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933D3-4D81-4BB4-AA18-612B08FC0C74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12494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Next: Validation de la </a:t>
            </a:r>
            <a:r>
              <a:rPr lang="en-US" dirty="0" err="1" smtClean="0"/>
              <a:t>méthode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933D3-4D81-4BB4-AA18-612B08FC0C74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24400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Next: </a:t>
            </a:r>
            <a:r>
              <a:rPr lang="en-US" dirty="0" err="1" smtClean="0"/>
              <a:t>Mesure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réelle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Planetlab</a:t>
            </a:r>
            <a:r>
              <a:rPr lang="en-US" baseline="0" dirty="0" smtClean="0"/>
              <a:t> (1) Setup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933D3-4D81-4BB4-AA18-612B08FC0C74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0899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Next: Internet, </a:t>
            </a:r>
            <a:r>
              <a:rPr lang="en-US" dirty="0" err="1" smtClean="0"/>
              <a:t>une</a:t>
            </a:r>
            <a:r>
              <a:rPr lang="en-US" dirty="0" smtClean="0"/>
              <a:t> </a:t>
            </a:r>
            <a:r>
              <a:rPr lang="en-US" dirty="0" err="1" smtClean="0"/>
              <a:t>boîte</a:t>
            </a:r>
            <a:r>
              <a:rPr lang="en-US" dirty="0" smtClean="0"/>
              <a:t> noire 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933D3-4D81-4BB4-AA18-612B08FC0C7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07875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Next: </a:t>
            </a:r>
            <a:r>
              <a:rPr lang="en-US" dirty="0" err="1" smtClean="0"/>
              <a:t>Mesure</a:t>
            </a:r>
            <a:r>
              <a:rPr lang="en-US" dirty="0" smtClean="0"/>
              <a:t> </a:t>
            </a:r>
            <a:r>
              <a:rPr lang="en-US" dirty="0" err="1" smtClean="0"/>
              <a:t>réelle</a:t>
            </a:r>
            <a:r>
              <a:rPr lang="en-US" dirty="0" smtClean="0"/>
              <a:t> </a:t>
            </a:r>
            <a:r>
              <a:rPr lang="en-US" dirty="0" err="1" smtClean="0"/>
              <a:t>sur</a:t>
            </a:r>
            <a:r>
              <a:rPr lang="en-US" dirty="0" smtClean="0"/>
              <a:t> </a:t>
            </a:r>
            <a:r>
              <a:rPr lang="en-US" dirty="0" err="1" smtClean="0"/>
              <a:t>Planetlab</a:t>
            </a:r>
            <a:r>
              <a:rPr lang="en-US" dirty="0" smtClean="0"/>
              <a:t> (2) </a:t>
            </a:r>
            <a:r>
              <a:rPr lang="en-US" dirty="0" err="1" smtClean="0"/>
              <a:t>Résultats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933D3-4D81-4BB4-AA18-612B08FC0C74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57365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Next: Validation des </a:t>
            </a:r>
            <a:r>
              <a:rPr lang="en-US" dirty="0" err="1" smtClean="0"/>
              <a:t>résultats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933D3-4D81-4BB4-AA18-612B08FC0C74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32588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Next: </a:t>
            </a:r>
            <a:r>
              <a:rPr lang="en-US" dirty="0" err="1" smtClean="0"/>
              <a:t>Limites</a:t>
            </a:r>
            <a:r>
              <a:rPr lang="en-US" dirty="0" smtClean="0"/>
              <a:t> de </a:t>
            </a:r>
            <a:r>
              <a:rPr lang="en-US" dirty="0" err="1" smtClean="0"/>
              <a:t>l’approche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933D3-4D81-4BB4-AA18-612B08FC0C74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16406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Next: Tables de transmission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933D3-4D81-4BB4-AA18-612B08FC0C74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79107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Next: </a:t>
            </a:r>
            <a:r>
              <a:rPr lang="en-US" dirty="0" err="1" smtClean="0"/>
              <a:t>Synthèse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933D3-4D81-4BB4-AA18-612B08FC0C74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83892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Next: Conclusions et perspectives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933D3-4D81-4BB4-AA18-612B08FC0C74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80769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Next: Conclusions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933D3-4D81-4BB4-AA18-612B08FC0C74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40805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Next: Perspectives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933D3-4D81-4BB4-AA18-612B08FC0C74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44322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Next: </a:t>
            </a:r>
            <a:r>
              <a:rPr lang="en-US" dirty="0" err="1" smtClean="0"/>
              <a:t>Terminé</a:t>
            </a:r>
            <a:r>
              <a:rPr lang="en-US" smtClean="0"/>
              <a:t>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933D3-4D81-4BB4-AA18-612B08FC0C74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27844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933D3-4D81-4BB4-AA18-612B08FC0C74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0349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Next: Des </a:t>
            </a:r>
            <a:r>
              <a:rPr lang="en-US" dirty="0" err="1" smtClean="0"/>
              <a:t>enjeux</a:t>
            </a:r>
            <a:r>
              <a:rPr lang="en-US" dirty="0" smtClean="0"/>
              <a:t> </a:t>
            </a:r>
            <a:r>
              <a:rPr lang="en-US" dirty="0" err="1" smtClean="0"/>
              <a:t>majeurs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933D3-4D81-4BB4-AA18-612B08FC0C7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978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Next: </a:t>
            </a:r>
            <a:r>
              <a:rPr lang="en-US" dirty="0" err="1" smtClean="0"/>
              <a:t>Approches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historiques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933D3-4D81-4BB4-AA18-612B08FC0C7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4666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Next: </a:t>
            </a:r>
            <a:r>
              <a:rPr lang="en-US" dirty="0" err="1" smtClean="0"/>
              <a:t>limites</a:t>
            </a:r>
            <a:r>
              <a:rPr lang="en-US" dirty="0" smtClean="0"/>
              <a:t> des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approches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historiques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933D3-4D81-4BB4-AA18-612B08FC0C7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4546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Next: Notre </a:t>
            </a:r>
            <a:r>
              <a:rPr lang="en-US" dirty="0" err="1" smtClean="0"/>
              <a:t>approche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933D3-4D81-4BB4-AA18-612B08FC0C7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5905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Next: Distribution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degrés</a:t>
            </a:r>
            <a:r>
              <a:rPr lang="en-US" baseline="0" dirty="0" smtClean="0"/>
              <a:t> au </a:t>
            </a:r>
            <a:r>
              <a:rPr lang="en-US" baseline="0" dirty="0" err="1" smtClean="0"/>
              <a:t>niveau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logique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933D3-4D81-4BB4-AA18-612B08FC0C7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532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5B4E8-ED17-4416-B292-41A4C82C09E9}" type="datetime1">
              <a:rPr lang="en-US" smtClean="0"/>
              <a:t>1/6/2015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6C63-0A5A-432F-8012-8D5406E78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2340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5785B-74A1-4797-9B73-E1721EBE945E}" type="datetime1">
              <a:rPr lang="en-US" smtClean="0"/>
              <a:t>1/6/2015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6C63-0A5A-432F-8012-8D5406E78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254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F485E-0290-41A0-BB0A-F2D21FE05E9A}" type="datetime1">
              <a:rPr lang="en-US" smtClean="0"/>
              <a:t>1/6/2015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6C63-0A5A-432F-8012-8D5406E78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02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DB83A-2B6D-412C-B2D3-96D5F904C34C}" type="datetime1">
              <a:rPr lang="en-US" smtClean="0"/>
              <a:t>1/6/2015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6C63-0A5A-432F-8012-8D5406E78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750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76C76-C9E5-4AA1-AD3D-9B70080AD5B6}" type="datetime1">
              <a:rPr lang="en-US" smtClean="0"/>
              <a:t>1/6/2015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6C63-0A5A-432F-8012-8D5406E78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085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768D1-7DD2-4C80-A155-12A0CF568E58}" type="datetime1">
              <a:rPr lang="en-US" smtClean="0"/>
              <a:t>1/6/2015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6C63-0A5A-432F-8012-8D5406E78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027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3179A-9403-4AD8-8AB7-7123F315843F}" type="datetime1">
              <a:rPr lang="en-US" smtClean="0"/>
              <a:t>1/6/2015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6C63-0A5A-432F-8012-8D5406E78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922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6AFF2-1D5A-4A64-8648-611884A43B00}" type="datetime1">
              <a:rPr lang="en-US" smtClean="0"/>
              <a:t>1/6/2015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6C63-0A5A-432F-8012-8D5406E78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765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58449-15E7-42E3-9238-F6D545D80107}" type="datetime1">
              <a:rPr lang="en-US" smtClean="0"/>
              <a:t>1/6/2015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6C63-0A5A-432F-8012-8D5406E78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451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009D0-252C-4036-B9E3-A4CE5920C496}" type="datetime1">
              <a:rPr lang="en-US" smtClean="0"/>
              <a:t>1/6/2015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6C63-0A5A-432F-8012-8D5406E78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367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AA99F-8A87-44A6-86F4-E58B85248DAF}" type="datetime1">
              <a:rPr lang="en-US" smtClean="0"/>
              <a:t>1/6/2015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6C63-0A5A-432F-8012-8D5406E78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28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E6771-EE60-48B7-A6B8-6EDC396FD4F0}" type="datetime1">
              <a:rPr lang="en-US" smtClean="0"/>
              <a:t>1/6/2015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036C63-0A5A-432F-8012-8D5406E78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178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9376"/>
            <a:ext cx="7772400" cy="1470025"/>
          </a:xfrm>
        </p:spPr>
        <p:txBody>
          <a:bodyPr>
            <a:normAutofit/>
          </a:bodyPr>
          <a:lstStyle/>
          <a:p>
            <a:r>
              <a:rPr lang="fr-FR" dirty="0" smtClean="0"/>
              <a:t>Une </a:t>
            </a:r>
            <a:r>
              <a:rPr lang="fr-FR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approche</a:t>
            </a:r>
            <a:r>
              <a:rPr lang="fr-FR" dirty="0" smtClean="0"/>
              <a:t> pour l’estimation fiable des propriétés de la topologie d’Internet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78189" y="3596252"/>
            <a:ext cx="1987622" cy="550912"/>
          </a:xfrm>
        </p:spPr>
        <p:txBody>
          <a:bodyPr>
            <a:normAutofit fontScale="92500"/>
          </a:bodyPr>
          <a:lstStyle/>
          <a:p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Elie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Rotenberg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Open Sans Condensed Light" panose="020B030603050402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503548" y="4494017"/>
            <a:ext cx="8136904" cy="2031326"/>
            <a:chOff x="467544" y="4494018"/>
            <a:chExt cx="8136904" cy="2031325"/>
          </a:xfrm>
        </p:grpSpPr>
        <p:sp>
          <p:nvSpPr>
            <p:cNvPr id="6" name="TextBox 5"/>
            <p:cNvSpPr txBox="1"/>
            <p:nvPr/>
          </p:nvSpPr>
          <p:spPr>
            <a:xfrm>
              <a:off x="467544" y="4494019"/>
              <a:ext cx="1800200" cy="2031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Condensed Light" panose="020B0306030504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Rapporteurs</a:t>
              </a:r>
              <a:endPara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endParaRPr>
            </a:p>
            <a:p>
              <a:endPara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endParaRPr>
            </a:p>
            <a:p>
              <a:r>
                <a:rPr lang="fr-F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Condensed Light" panose="020B0306030504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Examinateurs</a:t>
              </a:r>
            </a:p>
            <a:p>
              <a:endPara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endParaRPr>
            </a:p>
            <a:p>
              <a:endPara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endParaRPr>
            </a:p>
            <a:p>
              <a:r>
                <a:rPr lang="fr-F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Condensed Light" panose="020B0306030504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Directeur</a:t>
              </a:r>
            </a:p>
            <a:p>
              <a:r>
                <a:rPr lang="fr-F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Condensed Light" panose="020B0306030504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Co-directeur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906815" y="4494019"/>
              <a:ext cx="2052228" cy="2031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Condensed Light" panose="020B0306030504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Bertrand Jouve</a:t>
              </a:r>
            </a:p>
            <a:p>
              <a:r>
                <a:rPr lang="fr-F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Condensed Light" panose="020B0306030504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Jean-Jacques </a:t>
              </a:r>
              <a:r>
                <a:rPr lang="fr-FR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Condensed Light" panose="020B0306030504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Pansiot</a:t>
              </a:r>
              <a:endPara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endParaRPr>
            </a:p>
            <a:p>
              <a:r>
                <a:rPr lang="fr-F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Condensed Light" panose="020B0306030504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Clémence Magnien</a:t>
              </a:r>
            </a:p>
            <a:p>
              <a:r>
                <a:rPr lang="fr-F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Condensed Light" panose="020B0306030504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Pascal Mérindol</a:t>
              </a:r>
            </a:p>
            <a:p>
              <a:r>
                <a:rPr lang="fr-F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Condensed Light" panose="020B0306030504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Philippe </a:t>
              </a:r>
              <a:r>
                <a:rPr lang="fr-FR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Condensed Light" panose="020B0306030504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Owezarski</a:t>
              </a:r>
              <a:endPara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endParaRPr>
            </a:p>
            <a:p>
              <a:r>
                <a:rPr lang="fr-F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Condensed Light" panose="020B0306030504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Matthieu </a:t>
              </a:r>
              <a:r>
                <a:rPr lang="fr-FR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Condensed Light" panose="020B0306030504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Latapy</a:t>
              </a:r>
              <a:endPara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endParaRPr>
            </a:p>
            <a:p>
              <a:r>
                <a:rPr lang="fr-F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Condensed Light" panose="020B0306030504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Christophe </a:t>
              </a:r>
              <a:r>
                <a:rPr lang="fr-FR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Condensed Light" panose="020B0306030504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Crespelle</a:t>
              </a:r>
              <a:endPara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598114" y="4494018"/>
              <a:ext cx="3006334" cy="2031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Condensed Light" panose="020B0306030504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Directeur de recherches, CNRS</a:t>
              </a:r>
            </a:p>
            <a:p>
              <a:pPr algn="r"/>
              <a:r>
                <a:rPr lang="fr-F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Condensed Light" panose="020B0306030504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Professeur émérite, Strasbourg</a:t>
              </a:r>
              <a:endPara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endParaRPr>
            </a:p>
            <a:p>
              <a:pPr algn="r"/>
              <a:r>
                <a:rPr lang="fr-F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Condensed Light" panose="020B0306030504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Chargée de recherches, CNRS</a:t>
              </a:r>
            </a:p>
            <a:p>
              <a:pPr algn="r"/>
              <a:r>
                <a:rPr lang="fr-F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Condensed Light" panose="020B0306030504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Maître de conférences, Strasbourg</a:t>
              </a:r>
              <a:endPara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endParaRPr>
            </a:p>
            <a:p>
              <a:pPr algn="r"/>
              <a:r>
                <a:rPr lang="fr-F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Condensed Light" panose="020B0306030504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Directeur de recherches, CNRS</a:t>
              </a:r>
            </a:p>
            <a:p>
              <a:pPr algn="r"/>
              <a:r>
                <a:rPr lang="fr-F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Condensed Light" panose="020B0306030504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Directeur de recherches, CNRS</a:t>
              </a:r>
            </a:p>
            <a:p>
              <a:pPr algn="r"/>
              <a:r>
                <a:rPr lang="fr-F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Condensed Light" panose="020B0306030504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Maître de conférences, UCBL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712758" y="116633"/>
            <a:ext cx="5718489" cy="1315889"/>
            <a:chOff x="1712756" y="116632"/>
            <a:chExt cx="5718489" cy="1315889"/>
          </a:xfrm>
        </p:grpSpPr>
        <p:sp>
          <p:nvSpPr>
            <p:cNvPr id="4" name="TextBox 3"/>
            <p:cNvSpPr txBox="1"/>
            <p:nvPr/>
          </p:nvSpPr>
          <p:spPr>
            <a:xfrm>
              <a:off x="3425690" y="116632"/>
              <a:ext cx="22926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Thèse pour obtenir le grade de</a:t>
              </a:r>
              <a:endPara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712756" y="589911"/>
              <a:ext cx="571848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Open Sans Condensed Light" panose="020B0306030504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Docteur en sciences de l’Université Pierre et Marie Curie</a:t>
              </a:r>
              <a:endPara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812016" y="1124744"/>
              <a:ext cx="15199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Condensed Light" panose="020B0306030504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spécialité Informatique</a:t>
              </a: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9549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93988"/>
            <a:ext cx="7772400" cy="1470025"/>
          </a:xfrm>
        </p:spPr>
        <p:txBody>
          <a:bodyPr>
            <a:normAutofit/>
          </a:bodyPr>
          <a:lstStyle/>
          <a:p>
            <a:r>
              <a:rPr lang="fr-FR" sz="3600" dirty="0" smtClean="0"/>
              <a:t>Distribution de degrés au niveau logique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047458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15616"/>
          </a:xfrm>
        </p:spPr>
        <p:txBody>
          <a:bodyPr>
            <a:normAutofit/>
          </a:bodyPr>
          <a:lstStyle/>
          <a:p>
            <a:r>
              <a:rPr lang="fr-FR" sz="4000" dirty="0" smtClean="0"/>
              <a:t>Topologie logique : motivation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818710" y="2204864"/>
            <a:ext cx="750658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 smtClean="0"/>
              <a:t>Correspond à l’intuition usuelle (« hôtes connectés »)</a:t>
            </a:r>
          </a:p>
          <a:p>
            <a:endParaRPr lang="fr-FR" sz="1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 smtClean="0"/>
              <a:t>Importance historique</a:t>
            </a:r>
          </a:p>
          <a:p>
            <a:endParaRPr lang="fr-FR" sz="1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 smtClean="0"/>
              <a:t>Niveau d’opération par défaut de </a:t>
            </a:r>
            <a:r>
              <a:rPr lang="fr-FR" sz="2800" i="1" dirty="0" err="1" smtClean="0">
                <a:cs typeface="Arial" panose="020B0604020202020204" pitchFamily="34" charset="0"/>
              </a:rPr>
              <a:t>ping</a:t>
            </a:r>
            <a:r>
              <a:rPr lang="fr-FR" sz="2800" dirty="0" smtClean="0"/>
              <a:t>, </a:t>
            </a:r>
            <a:r>
              <a:rPr lang="fr-FR" sz="2800" i="1" dirty="0" err="1" smtClean="0">
                <a:cs typeface="Arial" panose="020B0604020202020204" pitchFamily="34" charset="0"/>
              </a:rPr>
              <a:t>traceroute</a:t>
            </a:r>
            <a:r>
              <a:rPr lang="fr-FR" sz="2800" dirty="0" smtClean="0"/>
              <a:t>…</a:t>
            </a:r>
          </a:p>
          <a:p>
            <a:endParaRPr lang="fr-FR" sz="1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 smtClean="0"/>
              <a:t>Première tentative de mettre en place notre approche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6C63-0A5A-432F-8012-8D5406E783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752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15616"/>
          </a:xfrm>
        </p:spPr>
        <p:txBody>
          <a:bodyPr>
            <a:normAutofit/>
          </a:bodyPr>
          <a:lstStyle/>
          <a:p>
            <a:r>
              <a:rPr lang="fr-FR" sz="4000" dirty="0" smtClean="0"/>
              <a:t>Description formelle des objets</a:t>
            </a:r>
            <a:endParaRPr lang="en-US" sz="4000" dirty="0"/>
          </a:p>
        </p:txBody>
      </p:sp>
      <p:pic>
        <p:nvPicPr>
          <p:cNvPr id="1026" name="Picture 2" descr="C:\Users\Elie Rotenberg\git\phd\src\images\intro-l2-l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7207" y="1916832"/>
            <a:ext cx="5589587" cy="1522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777207" y="4280841"/>
            <a:ext cx="45316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Hôtes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Interfaces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Topologie logique « L2 » (nœuds, </a:t>
            </a:r>
            <a:r>
              <a:rPr lang="fr-FR" sz="2400" dirty="0" err="1" smtClean="0"/>
              <a:t>aretes</a:t>
            </a:r>
            <a:r>
              <a:rPr lang="fr-FR" sz="2400" dirty="0" smtClean="0"/>
              <a:t>)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6C63-0A5A-432F-8012-8D5406E783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905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15616"/>
          </a:xfrm>
        </p:spPr>
        <p:txBody>
          <a:bodyPr>
            <a:normAutofit/>
          </a:bodyPr>
          <a:lstStyle/>
          <a:p>
            <a:r>
              <a:rPr lang="fr-FR" sz="4000" dirty="0" smtClean="0"/>
              <a:t>Description formelle des outils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1708748" y="3966155"/>
            <a:ext cx="57265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i="1" dirty="0" err="1"/>
              <a:t>traceroute</a:t>
            </a:r>
            <a:r>
              <a:rPr lang="fr-FR" sz="2400" i="1" dirty="0"/>
              <a:t> </a:t>
            </a:r>
            <a:r>
              <a:rPr lang="fr-FR" sz="2400" dirty="0"/>
              <a:t>envoie des sondes avec une durée de vie croissante depuis un moniteur </a:t>
            </a:r>
            <a:r>
              <a:rPr lang="fr-FR" sz="2400" i="1" dirty="0"/>
              <a:t>m</a:t>
            </a:r>
            <a:r>
              <a:rPr lang="fr-FR" sz="2400" dirty="0"/>
              <a:t>  vers une cible </a:t>
            </a:r>
            <a:r>
              <a:rPr lang="fr-FR" sz="2400" i="1" dirty="0"/>
              <a:t>t</a:t>
            </a:r>
            <a:r>
              <a:rPr lang="fr-FR" sz="2400" dirty="0"/>
              <a:t>.</a:t>
            </a:r>
            <a:endParaRPr lang="en-US" sz="2400" dirty="0"/>
          </a:p>
        </p:txBody>
      </p:sp>
      <p:pic>
        <p:nvPicPr>
          <p:cNvPr id="2051" name="Picture 3" descr="G:\misc\my-thesis\tracerout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9063" y="1584201"/>
            <a:ext cx="6365875" cy="162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08748" y="5301208"/>
            <a:ext cx="57265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Interprétation classique : </a:t>
            </a:r>
          </a:p>
          <a:p>
            <a:r>
              <a:rPr lang="fr-FR" sz="2400" dirty="0" smtClean="0"/>
              <a:t>« Les sondes empruntent le chemin </a:t>
            </a:r>
            <a:r>
              <a:rPr lang="fr-FR" sz="2400" i="1" dirty="0" smtClean="0"/>
              <a:t>m</a:t>
            </a:r>
            <a:r>
              <a:rPr lang="fr-FR" sz="2400" dirty="0" smtClean="0"/>
              <a:t>, </a:t>
            </a:r>
            <a:r>
              <a:rPr lang="fr-FR" sz="2400" i="1" dirty="0" smtClean="0"/>
              <a:t>r</a:t>
            </a:r>
            <a:r>
              <a:rPr lang="fr-FR" sz="2400" i="1" baseline="-25000" dirty="0" smtClean="0"/>
              <a:t>1</a:t>
            </a:r>
            <a:r>
              <a:rPr lang="fr-FR" sz="2400" dirty="0" smtClean="0"/>
              <a:t>, </a:t>
            </a:r>
            <a:r>
              <a:rPr lang="fr-FR" sz="2400" i="1" dirty="0" smtClean="0"/>
              <a:t>r</a:t>
            </a:r>
            <a:r>
              <a:rPr lang="fr-FR" sz="2400" i="1" baseline="-25000" dirty="0" smtClean="0"/>
              <a:t>2</a:t>
            </a:r>
            <a:r>
              <a:rPr lang="fr-FR" sz="2400" dirty="0" smtClean="0"/>
              <a:t>, …. </a:t>
            </a:r>
            <a:r>
              <a:rPr lang="fr-FR" sz="2400" i="1" dirty="0" smtClean="0"/>
              <a:t>r</a:t>
            </a:r>
            <a:r>
              <a:rPr lang="fr-FR" sz="2400" i="1" baseline="-25000" dirty="0" smtClean="0"/>
              <a:t>d-1</a:t>
            </a:r>
            <a:r>
              <a:rPr lang="fr-FR" sz="2400" dirty="0" smtClean="0"/>
              <a:t>, </a:t>
            </a:r>
            <a:r>
              <a:rPr lang="fr-FR" sz="2400" i="1" dirty="0" smtClean="0"/>
              <a:t>t</a:t>
            </a:r>
            <a:r>
              <a:rPr lang="fr-FR" sz="2400" dirty="0" smtClean="0"/>
              <a:t>. »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6C63-0A5A-432F-8012-8D5406E783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12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15616"/>
          </a:xfrm>
        </p:spPr>
        <p:txBody>
          <a:bodyPr>
            <a:normAutofit/>
          </a:bodyPr>
          <a:lstStyle/>
          <a:p>
            <a:r>
              <a:rPr lang="fr-FR" sz="4000" dirty="0" smtClean="0"/>
              <a:t>Description formelle des outils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1708748" y="3966155"/>
            <a:ext cx="57265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i="1" dirty="0" err="1"/>
              <a:t>traceroute</a:t>
            </a:r>
            <a:r>
              <a:rPr lang="fr-FR" sz="2400" i="1" dirty="0"/>
              <a:t> </a:t>
            </a:r>
            <a:r>
              <a:rPr lang="fr-FR" sz="2400" dirty="0"/>
              <a:t>envoie des sondes avec une durée de vie croissante depuis un moniteur </a:t>
            </a:r>
            <a:r>
              <a:rPr lang="fr-FR" sz="2400" i="1" dirty="0"/>
              <a:t>m</a:t>
            </a:r>
            <a:r>
              <a:rPr lang="fr-FR" sz="2400" dirty="0"/>
              <a:t>  vers une cible </a:t>
            </a:r>
            <a:r>
              <a:rPr lang="fr-FR" sz="2400" i="1" dirty="0"/>
              <a:t>t</a:t>
            </a:r>
            <a:r>
              <a:rPr lang="fr-FR" sz="2400" dirty="0"/>
              <a:t>.</a:t>
            </a:r>
            <a:endParaRPr lang="en-US" sz="24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89063" y="1691940"/>
            <a:ext cx="6365875" cy="1413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08748" y="5301208"/>
            <a:ext cx="57265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Interprétation classique : </a:t>
            </a:r>
          </a:p>
          <a:p>
            <a:r>
              <a:rPr lang="fr-FR" sz="2400" dirty="0" smtClean="0">
                <a:solidFill>
                  <a:srgbClr val="FF0000"/>
                </a:solidFill>
              </a:rPr>
              <a:t>« Les sondes empruntent le chemin </a:t>
            </a:r>
            <a:r>
              <a:rPr lang="fr-FR" sz="2400" i="1" dirty="0" smtClean="0">
                <a:solidFill>
                  <a:srgbClr val="FF0000"/>
                </a:solidFill>
              </a:rPr>
              <a:t>m</a:t>
            </a:r>
            <a:r>
              <a:rPr lang="fr-FR" sz="2400" dirty="0" smtClean="0">
                <a:solidFill>
                  <a:srgbClr val="FF0000"/>
                </a:solidFill>
              </a:rPr>
              <a:t>, </a:t>
            </a:r>
            <a:r>
              <a:rPr lang="fr-FR" sz="2400" i="1" dirty="0" smtClean="0">
                <a:solidFill>
                  <a:srgbClr val="FF0000"/>
                </a:solidFill>
              </a:rPr>
              <a:t>r</a:t>
            </a:r>
            <a:r>
              <a:rPr lang="fr-FR" sz="2400" i="1" baseline="-25000" dirty="0" smtClean="0">
                <a:solidFill>
                  <a:srgbClr val="FF0000"/>
                </a:solidFill>
              </a:rPr>
              <a:t>1</a:t>
            </a:r>
            <a:r>
              <a:rPr lang="fr-FR" sz="2400" dirty="0" smtClean="0">
                <a:solidFill>
                  <a:srgbClr val="FF0000"/>
                </a:solidFill>
              </a:rPr>
              <a:t>, </a:t>
            </a:r>
            <a:r>
              <a:rPr lang="fr-FR" sz="2400" i="1" dirty="0" smtClean="0">
                <a:solidFill>
                  <a:srgbClr val="FF0000"/>
                </a:solidFill>
              </a:rPr>
              <a:t>r</a:t>
            </a:r>
            <a:r>
              <a:rPr lang="fr-FR" sz="2400" i="1" baseline="-25000" dirty="0" smtClean="0">
                <a:solidFill>
                  <a:srgbClr val="FF0000"/>
                </a:solidFill>
              </a:rPr>
              <a:t>2</a:t>
            </a:r>
            <a:r>
              <a:rPr lang="fr-FR" sz="2400" dirty="0" smtClean="0">
                <a:solidFill>
                  <a:srgbClr val="FF0000"/>
                </a:solidFill>
              </a:rPr>
              <a:t>, …. </a:t>
            </a:r>
            <a:r>
              <a:rPr lang="fr-FR" sz="2400" i="1" dirty="0" smtClean="0">
                <a:solidFill>
                  <a:srgbClr val="FF0000"/>
                </a:solidFill>
              </a:rPr>
              <a:t>r</a:t>
            </a:r>
            <a:r>
              <a:rPr lang="fr-FR" sz="2400" i="1" baseline="-25000" dirty="0" smtClean="0">
                <a:solidFill>
                  <a:srgbClr val="FF0000"/>
                </a:solidFill>
              </a:rPr>
              <a:t>d-1</a:t>
            </a:r>
            <a:r>
              <a:rPr lang="fr-FR" sz="2400" dirty="0" smtClean="0">
                <a:solidFill>
                  <a:srgbClr val="FF0000"/>
                </a:solidFill>
              </a:rPr>
              <a:t>, </a:t>
            </a:r>
            <a:r>
              <a:rPr lang="fr-FR" sz="2400" i="1" dirty="0" smtClean="0">
                <a:solidFill>
                  <a:srgbClr val="FF0000"/>
                </a:solidFill>
              </a:rPr>
              <a:t>t</a:t>
            </a:r>
            <a:r>
              <a:rPr lang="fr-FR" sz="2400" dirty="0" smtClean="0">
                <a:solidFill>
                  <a:srgbClr val="FF0000"/>
                </a:solidFill>
              </a:rPr>
              <a:t>. »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6C63-0A5A-432F-8012-8D5406E783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891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15616"/>
          </a:xfrm>
        </p:spPr>
        <p:txBody>
          <a:bodyPr>
            <a:normAutofit/>
          </a:bodyPr>
          <a:lstStyle/>
          <a:p>
            <a:r>
              <a:rPr lang="fr-FR" sz="4000" dirty="0" smtClean="0"/>
              <a:t>Description formelle des outils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1708748" y="3966155"/>
            <a:ext cx="57265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i="1" dirty="0" err="1"/>
              <a:t>traceroute</a:t>
            </a:r>
            <a:r>
              <a:rPr lang="fr-FR" sz="2400" i="1" dirty="0"/>
              <a:t> </a:t>
            </a:r>
            <a:r>
              <a:rPr lang="fr-FR" sz="2400" dirty="0"/>
              <a:t>envoie des sondes avec une durée de vie croissante depuis un moniteur </a:t>
            </a:r>
            <a:r>
              <a:rPr lang="fr-FR" sz="2400" i="1" dirty="0"/>
              <a:t>m</a:t>
            </a:r>
            <a:r>
              <a:rPr lang="fr-FR" sz="2400" dirty="0"/>
              <a:t>  vers une cible </a:t>
            </a:r>
            <a:r>
              <a:rPr lang="fr-FR" sz="2400" i="1" dirty="0"/>
              <a:t>t</a:t>
            </a:r>
            <a:r>
              <a:rPr lang="fr-FR" sz="2400" dirty="0"/>
              <a:t>.</a:t>
            </a:r>
            <a:endParaRPr lang="en-US" sz="24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89063" y="1691940"/>
            <a:ext cx="6365875" cy="1413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08748" y="5301208"/>
            <a:ext cx="34603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Notre interprétation (restreinte) :</a:t>
            </a:r>
          </a:p>
          <a:p>
            <a:r>
              <a:rPr lang="fr-FR" sz="2400" dirty="0" smtClean="0">
                <a:solidFill>
                  <a:srgbClr val="FF0000"/>
                </a:solidFill>
              </a:rPr>
              <a:t>« </a:t>
            </a:r>
            <a:r>
              <a:rPr lang="fr-FR" sz="2400" i="1" dirty="0" smtClean="0">
                <a:solidFill>
                  <a:srgbClr val="FF0000"/>
                </a:solidFill>
              </a:rPr>
              <a:t>r</a:t>
            </a:r>
            <a:r>
              <a:rPr lang="fr-FR" sz="2400" i="1" baseline="-25000" dirty="0" smtClean="0">
                <a:solidFill>
                  <a:srgbClr val="FF0000"/>
                </a:solidFill>
              </a:rPr>
              <a:t>d-1</a:t>
            </a:r>
            <a:r>
              <a:rPr lang="fr-FR" sz="2400" dirty="0" smtClean="0">
                <a:solidFill>
                  <a:srgbClr val="FF0000"/>
                </a:solidFill>
              </a:rPr>
              <a:t> est un voisin de </a:t>
            </a:r>
            <a:r>
              <a:rPr lang="fr-FR" sz="2400" i="1" dirty="0" smtClean="0">
                <a:solidFill>
                  <a:srgbClr val="FF0000"/>
                </a:solidFill>
              </a:rPr>
              <a:t>t</a:t>
            </a:r>
            <a:r>
              <a:rPr lang="fr-FR" sz="2400" dirty="0" smtClean="0">
                <a:solidFill>
                  <a:srgbClr val="FF0000"/>
                </a:solidFill>
              </a:rPr>
              <a:t>. »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6C63-0A5A-432F-8012-8D5406E783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756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15616"/>
          </a:xfrm>
        </p:spPr>
        <p:txBody>
          <a:bodyPr>
            <a:normAutofit/>
          </a:bodyPr>
          <a:lstStyle/>
          <a:p>
            <a:r>
              <a:rPr lang="fr-FR" sz="4000" dirty="0" smtClean="0"/>
              <a:t>Primitive de mesure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1302738" y="1772816"/>
            <a:ext cx="37811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i="1" dirty="0" err="1" smtClean="0"/>
              <a:t>traceroute</a:t>
            </a:r>
            <a:r>
              <a:rPr lang="fr-FR" sz="2000" dirty="0" smtClean="0"/>
              <a:t> depuis 1 moniteur vers une cible</a:t>
            </a:r>
            <a:endParaRPr lang="en-US" sz="2000" i="1" dirty="0"/>
          </a:p>
        </p:txBody>
      </p:sp>
      <p:sp>
        <p:nvSpPr>
          <p:cNvPr id="6" name="TextBox 5"/>
          <p:cNvSpPr txBox="1"/>
          <p:nvPr/>
        </p:nvSpPr>
        <p:spPr>
          <a:xfrm>
            <a:off x="6245056" y="1772816"/>
            <a:ext cx="1701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/>
              <a:t>1 voisin de la cible</a:t>
            </a:r>
            <a:endParaRPr lang="en-US" sz="2000" dirty="0"/>
          </a:p>
        </p:txBody>
      </p:sp>
      <p:cxnSp>
        <p:nvCxnSpPr>
          <p:cNvPr id="11" name="Straight Arrow Connector 10"/>
          <p:cNvCxnSpPr>
            <a:stCxn id="5" idx="3"/>
            <a:endCxn id="6" idx="1"/>
          </p:cNvCxnSpPr>
          <p:nvPr/>
        </p:nvCxnSpPr>
        <p:spPr>
          <a:xfrm>
            <a:off x="5083901" y="1972871"/>
            <a:ext cx="116115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6C63-0A5A-432F-8012-8D5406E783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153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15616"/>
          </a:xfrm>
        </p:spPr>
        <p:txBody>
          <a:bodyPr>
            <a:normAutofit/>
          </a:bodyPr>
          <a:lstStyle/>
          <a:p>
            <a:r>
              <a:rPr lang="fr-FR" sz="4000" dirty="0" smtClean="0"/>
              <a:t>Primitive de mesure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1302738" y="1772816"/>
            <a:ext cx="37811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i="1" dirty="0" err="1" smtClean="0"/>
              <a:t>traceroute</a:t>
            </a:r>
            <a:r>
              <a:rPr lang="fr-FR" sz="2000" dirty="0" smtClean="0"/>
              <a:t> depuis 1 moniteur vers une cible</a:t>
            </a:r>
            <a:endParaRPr lang="en-US" sz="2000" i="1" dirty="0"/>
          </a:p>
        </p:txBody>
      </p:sp>
      <p:sp>
        <p:nvSpPr>
          <p:cNvPr id="6" name="TextBox 5"/>
          <p:cNvSpPr txBox="1"/>
          <p:nvPr/>
        </p:nvSpPr>
        <p:spPr>
          <a:xfrm>
            <a:off x="6245056" y="1772816"/>
            <a:ext cx="1701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/>
              <a:t>1 voisin de la cible</a:t>
            </a:r>
            <a:endParaRPr lang="en-US" sz="2000" dirty="0"/>
          </a:p>
        </p:txBody>
      </p:sp>
      <p:cxnSp>
        <p:nvCxnSpPr>
          <p:cNvPr id="11" name="Straight Arrow Connector 10"/>
          <p:cNvCxnSpPr>
            <a:stCxn id="5" idx="3"/>
            <a:endCxn id="6" idx="1"/>
          </p:cNvCxnSpPr>
          <p:nvPr/>
        </p:nvCxnSpPr>
        <p:spPr>
          <a:xfrm>
            <a:off x="5083901" y="1972871"/>
            <a:ext cx="116115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188924" y="3084929"/>
            <a:ext cx="38949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i="1" dirty="0" err="1" smtClean="0"/>
              <a:t>traceroute</a:t>
            </a:r>
            <a:r>
              <a:rPr lang="fr-FR" sz="2000" dirty="0" smtClean="0"/>
              <a:t> depuis N moniteurs vers une cible</a:t>
            </a:r>
            <a:endParaRPr lang="en-US" sz="2000" i="1" dirty="0"/>
          </a:p>
        </p:txBody>
      </p:sp>
      <p:sp>
        <p:nvSpPr>
          <p:cNvPr id="9" name="TextBox 8"/>
          <p:cNvSpPr txBox="1"/>
          <p:nvPr/>
        </p:nvSpPr>
        <p:spPr>
          <a:xfrm>
            <a:off x="6245056" y="3084929"/>
            <a:ext cx="19351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N</a:t>
            </a:r>
            <a:r>
              <a:rPr lang="fr-FR" sz="2000" dirty="0" smtClean="0"/>
              <a:t> voisins de la cible ?</a:t>
            </a:r>
            <a:endParaRPr lang="en-US" sz="2000" dirty="0"/>
          </a:p>
        </p:txBody>
      </p:sp>
      <p:cxnSp>
        <p:nvCxnSpPr>
          <p:cNvPr id="13" name="Straight Arrow Connector 12"/>
          <p:cNvCxnSpPr>
            <a:stCxn id="8" idx="3"/>
            <a:endCxn id="9" idx="1"/>
          </p:cNvCxnSpPr>
          <p:nvPr/>
        </p:nvCxnSpPr>
        <p:spPr>
          <a:xfrm>
            <a:off x="5083901" y="3284984"/>
            <a:ext cx="116115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6C63-0A5A-432F-8012-8D5406E783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512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15616"/>
          </a:xfrm>
        </p:spPr>
        <p:txBody>
          <a:bodyPr>
            <a:normAutofit/>
          </a:bodyPr>
          <a:lstStyle/>
          <a:p>
            <a:r>
              <a:rPr lang="fr-FR" sz="4000" dirty="0" smtClean="0"/>
              <a:t>Primitive de mesure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1302738" y="1772816"/>
            <a:ext cx="37811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i="1" dirty="0" err="1" smtClean="0"/>
              <a:t>traceroute</a:t>
            </a:r>
            <a:r>
              <a:rPr lang="fr-FR" sz="2000" dirty="0" smtClean="0"/>
              <a:t> depuis 1 moniteur vers une cible</a:t>
            </a:r>
            <a:endParaRPr lang="en-US" sz="2000" i="1" dirty="0"/>
          </a:p>
        </p:txBody>
      </p:sp>
      <p:sp>
        <p:nvSpPr>
          <p:cNvPr id="6" name="TextBox 5"/>
          <p:cNvSpPr txBox="1"/>
          <p:nvPr/>
        </p:nvSpPr>
        <p:spPr>
          <a:xfrm>
            <a:off x="6245056" y="1772816"/>
            <a:ext cx="1701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/>
              <a:t>1 voisin de la cible</a:t>
            </a:r>
            <a:endParaRPr lang="en-US" sz="2000" dirty="0"/>
          </a:p>
        </p:txBody>
      </p:sp>
      <p:cxnSp>
        <p:nvCxnSpPr>
          <p:cNvPr id="11" name="Straight Arrow Connector 10"/>
          <p:cNvCxnSpPr>
            <a:stCxn id="5" idx="3"/>
            <a:endCxn id="6" idx="1"/>
          </p:cNvCxnSpPr>
          <p:nvPr/>
        </p:nvCxnSpPr>
        <p:spPr>
          <a:xfrm>
            <a:off x="5083901" y="1972871"/>
            <a:ext cx="116115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188924" y="3084929"/>
            <a:ext cx="38949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i="1" dirty="0" err="1" smtClean="0">
                <a:solidFill>
                  <a:srgbClr val="FF0000"/>
                </a:solidFill>
              </a:rPr>
              <a:t>traceroute</a:t>
            </a:r>
            <a:r>
              <a:rPr lang="fr-FR" sz="2000" dirty="0" smtClean="0">
                <a:solidFill>
                  <a:srgbClr val="FF0000"/>
                </a:solidFill>
              </a:rPr>
              <a:t> depuis N moniteurs vers une cible</a:t>
            </a:r>
            <a:endParaRPr lang="en-US" sz="2000" i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45056" y="3084929"/>
            <a:ext cx="19351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solidFill>
                  <a:srgbClr val="FF0000"/>
                </a:solidFill>
              </a:rPr>
              <a:t>N</a:t>
            </a:r>
            <a:r>
              <a:rPr lang="fr-FR" sz="2000" dirty="0" smtClean="0">
                <a:solidFill>
                  <a:srgbClr val="FF0000"/>
                </a:solidFill>
              </a:rPr>
              <a:t> voisins de la cible ?</a:t>
            </a: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/>
          <p:cNvCxnSpPr>
            <a:stCxn id="8" idx="3"/>
            <a:endCxn id="9" idx="1"/>
          </p:cNvCxnSpPr>
          <p:nvPr/>
        </p:nvCxnSpPr>
        <p:spPr>
          <a:xfrm>
            <a:off x="5083901" y="3284984"/>
            <a:ext cx="1161155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91902" y="4397042"/>
            <a:ext cx="44919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i="1" dirty="0" err="1" smtClean="0">
                <a:solidFill>
                  <a:srgbClr val="00B050"/>
                </a:solidFill>
              </a:rPr>
              <a:t>traceroute</a:t>
            </a:r>
            <a:r>
              <a:rPr lang="fr-FR" sz="2000" dirty="0" smtClean="0">
                <a:solidFill>
                  <a:srgbClr val="00B050"/>
                </a:solidFill>
              </a:rPr>
              <a:t> depuis </a:t>
            </a:r>
            <a:r>
              <a:rPr lang="fr-FR" sz="2000" i="1" dirty="0" smtClean="0">
                <a:solidFill>
                  <a:srgbClr val="00B050"/>
                </a:solidFill>
              </a:rPr>
              <a:t>assez  </a:t>
            </a:r>
            <a:r>
              <a:rPr lang="fr-FR" sz="2000" dirty="0" smtClean="0">
                <a:solidFill>
                  <a:srgbClr val="00B050"/>
                </a:solidFill>
              </a:rPr>
              <a:t>de moniteurs vers une cible</a:t>
            </a:r>
            <a:endParaRPr lang="en-US" sz="2000" i="1" dirty="0">
              <a:solidFill>
                <a:srgbClr val="00B05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245056" y="4397042"/>
            <a:ext cx="2355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i="1" dirty="0" smtClean="0">
                <a:solidFill>
                  <a:srgbClr val="00B050"/>
                </a:solidFill>
              </a:rPr>
              <a:t>tous</a:t>
            </a:r>
            <a:r>
              <a:rPr lang="fr-FR" sz="2000" dirty="0" smtClean="0">
                <a:solidFill>
                  <a:srgbClr val="00B050"/>
                </a:solidFill>
              </a:rPr>
              <a:t>  les voisins de la cible</a:t>
            </a:r>
            <a:endParaRPr lang="en-US" sz="2000" dirty="0">
              <a:solidFill>
                <a:srgbClr val="00B050"/>
              </a:solidFill>
            </a:endParaRPr>
          </a:p>
        </p:txBody>
      </p:sp>
      <p:cxnSp>
        <p:nvCxnSpPr>
          <p:cNvPr id="17" name="Straight Arrow Connector 16"/>
          <p:cNvCxnSpPr>
            <a:stCxn id="15" idx="3"/>
            <a:endCxn id="16" idx="1"/>
          </p:cNvCxnSpPr>
          <p:nvPr/>
        </p:nvCxnSpPr>
        <p:spPr>
          <a:xfrm>
            <a:off x="5083901" y="4597097"/>
            <a:ext cx="1161155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H="1">
            <a:off x="1302738" y="2852936"/>
            <a:ext cx="6797654" cy="86409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 flipV="1">
            <a:off x="1302738" y="2780928"/>
            <a:ext cx="6797654" cy="86409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67544" y="4221088"/>
            <a:ext cx="8280920" cy="79208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6C63-0A5A-432F-8012-8D5406E783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435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15616"/>
          </a:xfrm>
        </p:spPr>
        <p:txBody>
          <a:bodyPr>
            <a:normAutofit/>
          </a:bodyPr>
          <a:lstStyle/>
          <a:p>
            <a:r>
              <a:rPr lang="fr-FR" sz="4000" dirty="0" smtClean="0"/>
              <a:t>Primitive de mesure</a:t>
            </a:r>
            <a:endParaRPr lang="en-US" sz="4000" dirty="0"/>
          </a:p>
        </p:txBody>
      </p:sp>
      <p:grpSp>
        <p:nvGrpSpPr>
          <p:cNvPr id="3" name="Group 2"/>
          <p:cNvGrpSpPr/>
          <p:nvPr/>
        </p:nvGrpSpPr>
        <p:grpSpPr>
          <a:xfrm>
            <a:off x="567857" y="5837202"/>
            <a:ext cx="8008286" cy="400110"/>
            <a:chOff x="591902" y="5837202"/>
            <a:chExt cx="8008286" cy="400110"/>
          </a:xfrm>
        </p:grpSpPr>
        <p:sp>
          <p:nvSpPr>
            <p:cNvPr id="15" name="TextBox 14"/>
            <p:cNvSpPr txBox="1"/>
            <p:nvPr/>
          </p:nvSpPr>
          <p:spPr>
            <a:xfrm>
              <a:off x="591902" y="5837202"/>
              <a:ext cx="449199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000" i="1" dirty="0" err="1" smtClean="0"/>
                <a:t>traceroute</a:t>
              </a:r>
              <a:r>
                <a:rPr lang="fr-FR" sz="2000" dirty="0" smtClean="0"/>
                <a:t> depuis </a:t>
              </a:r>
              <a:r>
                <a:rPr lang="fr-FR" sz="2000" i="1" dirty="0" smtClean="0"/>
                <a:t>assez  </a:t>
              </a:r>
              <a:r>
                <a:rPr lang="fr-FR" sz="2000" dirty="0" smtClean="0"/>
                <a:t>de moniteurs vers une cible</a:t>
              </a:r>
              <a:endParaRPr lang="en-US" sz="2000" i="1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245056" y="5837202"/>
              <a:ext cx="235513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000" i="1" dirty="0" smtClean="0"/>
                <a:t>tous</a:t>
              </a:r>
              <a:r>
                <a:rPr lang="fr-FR" sz="2000" dirty="0" smtClean="0"/>
                <a:t>  les voisins de la cible</a:t>
              </a:r>
              <a:endParaRPr lang="en-US" sz="2000" dirty="0"/>
            </a:p>
          </p:txBody>
        </p:sp>
        <p:cxnSp>
          <p:nvCxnSpPr>
            <p:cNvPr id="17" name="Straight Arrow Connector 16"/>
            <p:cNvCxnSpPr>
              <a:stCxn id="15" idx="3"/>
              <a:endCxn id="16" idx="1"/>
            </p:cNvCxnSpPr>
            <p:nvPr/>
          </p:nvCxnSpPr>
          <p:spPr>
            <a:xfrm>
              <a:off x="5083901" y="6037257"/>
              <a:ext cx="116115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4098" name="Picture 2" descr="G:\misc\my-thesis\traceroute-many-to-one-cor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4825" y="1052736"/>
            <a:ext cx="5994350" cy="450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6C63-0A5A-432F-8012-8D5406E783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323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/>
          </a:bodyPr>
          <a:lstStyle/>
          <a:p>
            <a:r>
              <a:rPr lang="fr-FR" sz="3600" dirty="0" smtClean="0"/>
              <a:t>Organisation de l’exposé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349079"/>
          </a:xfrm>
        </p:spPr>
        <p:txBody>
          <a:bodyPr/>
          <a:lstStyle/>
          <a:p>
            <a:pPr marL="514350" indent="-514350">
              <a:lnSpc>
                <a:spcPct val="150000"/>
              </a:lnSpc>
              <a:buSzPct val="100000"/>
              <a:buFont typeface="+mj-lt"/>
              <a:buAutoNum type="arabicPeriod"/>
            </a:pPr>
            <a:r>
              <a:rPr lang="fr-FR" dirty="0" smtClean="0"/>
              <a:t>Topologie d’Internet : enjeux et problématiques</a:t>
            </a:r>
          </a:p>
          <a:p>
            <a:pPr marL="514350" indent="-514350">
              <a:lnSpc>
                <a:spcPct val="150000"/>
              </a:lnSpc>
              <a:buSzPct val="100000"/>
              <a:buFont typeface="+mj-lt"/>
              <a:buAutoNum type="arabicPeriod"/>
            </a:pPr>
            <a:r>
              <a:rPr lang="fr-FR" dirty="0" smtClean="0"/>
              <a:t>Distribution de degrés au niveau logique</a:t>
            </a:r>
          </a:p>
          <a:p>
            <a:pPr marL="514350" indent="-514350">
              <a:lnSpc>
                <a:spcPct val="150000"/>
              </a:lnSpc>
              <a:buSzPct val="100000"/>
              <a:buFont typeface="+mj-lt"/>
              <a:buAutoNum type="arabicPeriod"/>
            </a:pPr>
            <a:r>
              <a:rPr lang="fr-FR" dirty="0" smtClean="0"/>
              <a:t>Distribution de degrés au niveau physique</a:t>
            </a:r>
          </a:p>
          <a:p>
            <a:pPr marL="514350" indent="-514350">
              <a:lnSpc>
                <a:spcPct val="150000"/>
              </a:lnSpc>
              <a:buSzPct val="100000"/>
              <a:buFont typeface="+mj-lt"/>
              <a:buAutoNum type="arabicPeriod"/>
            </a:pPr>
            <a:r>
              <a:rPr lang="fr-FR" dirty="0" smtClean="0"/>
              <a:t>Tables de transmission</a:t>
            </a:r>
          </a:p>
          <a:p>
            <a:pPr marL="514350" indent="-514350">
              <a:lnSpc>
                <a:spcPct val="150000"/>
              </a:lnSpc>
              <a:buSzPct val="100000"/>
              <a:buFont typeface="+mj-lt"/>
              <a:buAutoNum type="arabicPeriod"/>
            </a:pPr>
            <a:r>
              <a:rPr lang="fr-FR" dirty="0" smtClean="0"/>
              <a:t>Conclusions et perspectives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6C63-0A5A-432F-8012-8D5406E783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945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15616"/>
          </a:xfrm>
        </p:spPr>
        <p:txBody>
          <a:bodyPr>
            <a:normAutofit/>
          </a:bodyPr>
          <a:lstStyle/>
          <a:p>
            <a:r>
              <a:rPr lang="fr-FR" sz="4000" dirty="0" smtClean="0"/>
              <a:t>Estimation de la distribution de degrés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1206880" y="1823913"/>
            <a:ext cx="6903365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arenR"/>
            </a:pPr>
            <a:r>
              <a:rPr lang="fr-FR" sz="2400" dirty="0" smtClean="0"/>
              <a:t>Obtenir un ensemble de moniteurs suffisamment grand</a:t>
            </a:r>
          </a:p>
          <a:p>
            <a:pPr marL="228600" indent="-228600">
              <a:buFont typeface="+mj-lt"/>
              <a:buAutoNum type="arabicParenR"/>
            </a:pPr>
            <a:endParaRPr lang="fr-FR" dirty="0" smtClean="0"/>
          </a:p>
          <a:p>
            <a:pPr marL="457200" indent="-457200">
              <a:buFont typeface="+mj-lt"/>
              <a:buAutoNum type="arabicParenR"/>
            </a:pPr>
            <a:r>
              <a:rPr lang="fr-FR" sz="2400" dirty="0" smtClean="0"/>
              <a:t>Tirer un échantillon uniforme et suffisamment grand de cibles</a:t>
            </a:r>
          </a:p>
          <a:p>
            <a:pPr marL="228600" indent="-228600">
              <a:buFont typeface="+mj-lt"/>
              <a:buAutoNum type="arabicParenR"/>
            </a:pPr>
            <a:endParaRPr lang="fr-FR" dirty="0" smtClean="0"/>
          </a:p>
          <a:p>
            <a:pPr marL="457200" indent="-457200">
              <a:buFont typeface="+mj-lt"/>
              <a:buAutoNum type="arabicParenR"/>
            </a:pPr>
            <a:r>
              <a:rPr lang="fr-FR" sz="2400" dirty="0" smtClean="0"/>
              <a:t>Effectuer </a:t>
            </a:r>
            <a:r>
              <a:rPr lang="fr-FR" sz="2400" i="1" dirty="0" err="1" smtClean="0"/>
              <a:t>traceroute</a:t>
            </a:r>
            <a:r>
              <a:rPr lang="fr-FR" sz="2400" i="1" dirty="0"/>
              <a:t> </a:t>
            </a:r>
            <a:r>
              <a:rPr lang="fr-FR" sz="2400" i="1" dirty="0" smtClean="0"/>
              <a:t> </a:t>
            </a:r>
            <a:r>
              <a:rPr lang="fr-FR" sz="2400" dirty="0" smtClean="0"/>
              <a:t>depuis chaque moniteur vers chaque cible</a:t>
            </a:r>
          </a:p>
          <a:p>
            <a:pPr marL="228600" indent="-228600">
              <a:buFont typeface="+mj-lt"/>
              <a:buAutoNum type="arabicParenR"/>
            </a:pPr>
            <a:endParaRPr lang="fr-FR" dirty="0" smtClean="0"/>
          </a:p>
          <a:p>
            <a:pPr marL="457200" indent="-457200">
              <a:buFont typeface="+mj-lt"/>
              <a:buAutoNum type="arabicParenR"/>
            </a:pPr>
            <a:r>
              <a:rPr lang="fr-FR" sz="2400" dirty="0" smtClean="0"/>
              <a:t>(Corriger les artefacts de mesure)</a:t>
            </a:r>
          </a:p>
          <a:p>
            <a:pPr marL="228600" indent="-228600">
              <a:buFont typeface="+mj-lt"/>
              <a:buAutoNum type="arabicParenR"/>
            </a:pPr>
            <a:endParaRPr lang="fr-FR" dirty="0" smtClean="0"/>
          </a:p>
          <a:p>
            <a:pPr marL="457200" indent="-457200">
              <a:buFont typeface="+mj-lt"/>
              <a:buAutoNum type="arabicParenR"/>
            </a:pPr>
            <a:r>
              <a:rPr lang="fr-FR" sz="2400" dirty="0" smtClean="0"/>
              <a:t>Calculer le degré de chaque cible</a:t>
            </a:r>
          </a:p>
          <a:p>
            <a:pPr marL="228600" indent="-228600">
              <a:buFont typeface="+mj-lt"/>
              <a:buAutoNum type="arabicParenR"/>
            </a:pPr>
            <a:endParaRPr lang="fr-FR" dirty="0" smtClean="0"/>
          </a:p>
          <a:p>
            <a:pPr marL="457200" indent="-457200">
              <a:buFont typeface="+mj-lt"/>
              <a:buAutoNum type="arabicParenR"/>
            </a:pPr>
            <a:r>
              <a:rPr lang="fr-FR" sz="2400" dirty="0" smtClean="0"/>
              <a:t>Déduire la distribution de degrés.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6C63-0A5A-432F-8012-8D5406E783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333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15616"/>
          </a:xfrm>
        </p:spPr>
        <p:txBody>
          <a:bodyPr>
            <a:normAutofit/>
          </a:bodyPr>
          <a:lstStyle/>
          <a:p>
            <a:r>
              <a:rPr lang="fr-FR" sz="4000" dirty="0" smtClean="0"/>
              <a:t>Validation de la méthode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1206880" y="1823913"/>
            <a:ext cx="6337761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arenR"/>
            </a:pPr>
            <a:r>
              <a:rPr lang="fr-FR" sz="2400" dirty="0" smtClean="0"/>
              <a:t>Générer des graphes aléatoires selon des modèles usuels</a:t>
            </a:r>
          </a:p>
          <a:p>
            <a:pPr marL="228600" indent="-228600">
              <a:buFont typeface="+mj-lt"/>
              <a:buAutoNum type="arabicParenR"/>
            </a:pPr>
            <a:endParaRPr lang="fr-FR" dirty="0" smtClean="0"/>
          </a:p>
          <a:p>
            <a:pPr marL="457200" indent="-457200">
              <a:buFont typeface="+mj-lt"/>
              <a:buAutoNum type="arabicParenR"/>
            </a:pPr>
            <a:r>
              <a:rPr lang="fr-FR" sz="2400" dirty="0" smtClean="0"/>
              <a:t>Tirer un grand nombre de nœuds, les </a:t>
            </a:r>
            <a:r>
              <a:rPr lang="fr-FR" sz="2400" i="1" dirty="0" smtClean="0"/>
              <a:t>moniteurs</a:t>
            </a:r>
          </a:p>
          <a:p>
            <a:pPr marL="228600" indent="-228600">
              <a:buFont typeface="+mj-lt"/>
              <a:buAutoNum type="arabicParenR"/>
            </a:pPr>
            <a:endParaRPr lang="fr-FR" dirty="0" smtClean="0"/>
          </a:p>
          <a:p>
            <a:pPr marL="457200" indent="-457200">
              <a:buFont typeface="+mj-lt"/>
              <a:buAutoNum type="arabicParenR"/>
            </a:pPr>
            <a:r>
              <a:rPr lang="fr-FR" sz="2400" dirty="0" smtClean="0"/>
              <a:t>Considérer que </a:t>
            </a:r>
            <a:r>
              <a:rPr lang="fr-FR" sz="2400" i="1" dirty="0" smtClean="0"/>
              <a:t>tous les nœuds  </a:t>
            </a:r>
            <a:r>
              <a:rPr lang="fr-FR" sz="2400" dirty="0" smtClean="0"/>
              <a:t>sont des cibles</a:t>
            </a:r>
          </a:p>
          <a:p>
            <a:pPr marL="228600" indent="-228600">
              <a:buFont typeface="+mj-lt"/>
              <a:buAutoNum type="arabicParenR"/>
            </a:pPr>
            <a:endParaRPr lang="fr-FR" dirty="0" smtClean="0"/>
          </a:p>
          <a:p>
            <a:pPr marL="457200" indent="-457200">
              <a:buFont typeface="+mj-lt"/>
              <a:buAutoNum type="arabicParenR"/>
            </a:pPr>
            <a:r>
              <a:rPr lang="fr-FR" sz="2400" dirty="0" smtClean="0"/>
              <a:t>Simuler </a:t>
            </a:r>
            <a:r>
              <a:rPr lang="fr-FR" sz="2400" i="1" dirty="0" err="1" smtClean="0"/>
              <a:t>traceroute</a:t>
            </a:r>
            <a:r>
              <a:rPr lang="fr-FR" sz="2400" dirty="0" smtClean="0"/>
              <a:t> par des plus courts chemins</a:t>
            </a:r>
          </a:p>
          <a:p>
            <a:pPr marL="228600" indent="-228600">
              <a:buFont typeface="+mj-lt"/>
              <a:buAutoNum type="arabicParenR"/>
            </a:pPr>
            <a:endParaRPr lang="fr-FR" dirty="0" smtClean="0"/>
          </a:p>
          <a:p>
            <a:pPr marL="457200" indent="-457200">
              <a:buFont typeface="+mj-lt"/>
              <a:buAutoNum type="arabicParenR"/>
            </a:pPr>
            <a:r>
              <a:rPr lang="fr-FR" sz="2400" dirty="0" smtClean="0"/>
              <a:t>Calculer le degré de chaque cible</a:t>
            </a:r>
          </a:p>
          <a:p>
            <a:pPr marL="228600" indent="-228600">
              <a:buFont typeface="+mj-lt"/>
              <a:buAutoNum type="arabicParenR"/>
            </a:pPr>
            <a:endParaRPr lang="fr-FR" dirty="0" smtClean="0"/>
          </a:p>
          <a:p>
            <a:pPr marL="457200" indent="-457200">
              <a:buFont typeface="+mj-lt"/>
              <a:buAutoNum type="arabicParenR"/>
            </a:pPr>
            <a:r>
              <a:rPr lang="fr-FR" sz="2400" dirty="0" smtClean="0"/>
              <a:t>Comparer les distributions de degrés mesurée et réelle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6C63-0A5A-432F-8012-8D5406E783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687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15616"/>
          </a:xfrm>
        </p:spPr>
        <p:txBody>
          <a:bodyPr>
            <a:normAutofit/>
          </a:bodyPr>
          <a:lstStyle/>
          <a:p>
            <a:r>
              <a:rPr lang="fr-FR" sz="4000" dirty="0" smtClean="0"/>
              <a:t>Validation de la méthode</a:t>
            </a:r>
            <a:endParaRPr lang="en-US" sz="4000" dirty="0"/>
          </a:p>
        </p:txBody>
      </p:sp>
      <p:pic>
        <p:nvPicPr>
          <p:cNvPr id="5122" name="Picture 2" descr="C:\Users\Elie Rotenberg\git\phd\src\images\traceroute-simul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38" y="1700808"/>
            <a:ext cx="8010525" cy="2992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544458" y="5445224"/>
            <a:ext cx="40550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Distribution de degré mesurée et réelle</a:t>
            </a:r>
          </a:p>
          <a:p>
            <a:r>
              <a:rPr lang="fr-FR" i="1" dirty="0" smtClean="0"/>
              <a:t>x  </a:t>
            </a:r>
            <a:r>
              <a:rPr lang="fr-FR" dirty="0" smtClean="0"/>
              <a:t>: nombre de voisins</a:t>
            </a:r>
          </a:p>
          <a:p>
            <a:r>
              <a:rPr lang="fr-FR" i="1" dirty="0" smtClean="0"/>
              <a:t>y  </a:t>
            </a:r>
            <a:r>
              <a:rPr lang="fr-FR" dirty="0" smtClean="0"/>
              <a:t>: nombre de cibles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91680" y="4797152"/>
            <a:ext cx="1863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Graphe de 10</a:t>
            </a:r>
            <a:r>
              <a:rPr lang="fr-FR" baseline="30000" dirty="0" smtClean="0"/>
              <a:t>6</a:t>
            </a:r>
            <a:r>
              <a:rPr lang="fr-FR" dirty="0" smtClean="0"/>
              <a:t> nœuds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96136" y="4797152"/>
            <a:ext cx="1892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Graphe de 10</a:t>
            </a:r>
            <a:r>
              <a:rPr lang="fr-FR" baseline="30000" dirty="0" smtClean="0"/>
              <a:t>7</a:t>
            </a:r>
            <a:r>
              <a:rPr lang="fr-FR" dirty="0" smtClean="0"/>
              <a:t> nœuds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6C63-0A5A-432F-8012-8D5406E783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386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15616"/>
          </a:xfrm>
        </p:spPr>
        <p:txBody>
          <a:bodyPr>
            <a:normAutofit/>
          </a:bodyPr>
          <a:lstStyle/>
          <a:p>
            <a:r>
              <a:rPr lang="fr-FR" sz="4000" dirty="0" smtClean="0"/>
              <a:t>Mesure réelle sur </a:t>
            </a:r>
            <a:r>
              <a:rPr lang="fr-FR" sz="4000" dirty="0" err="1" smtClean="0"/>
              <a:t>PlanetLab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2002098" y="5589240"/>
            <a:ext cx="41747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i="1" dirty="0" smtClean="0"/>
              <a:t>x</a:t>
            </a:r>
            <a:r>
              <a:rPr lang="fr-FR" sz="2400" dirty="0" smtClean="0"/>
              <a:t>  : nombre de voisins logiques observés</a:t>
            </a:r>
          </a:p>
          <a:p>
            <a:r>
              <a:rPr lang="fr-FR" sz="2400" i="1" dirty="0" smtClean="0"/>
              <a:t>y</a:t>
            </a:r>
            <a:r>
              <a:rPr lang="fr-FR" sz="2400" dirty="0" smtClean="0"/>
              <a:t>  : nombre de cibles</a:t>
            </a:r>
            <a:endParaRPr lang="en-US" sz="2400" dirty="0"/>
          </a:p>
        </p:txBody>
      </p:sp>
      <p:pic>
        <p:nvPicPr>
          <p:cNvPr id="6146" name="Picture 2" descr="C:\Users\Elie Rotenberg\git\phd\src\images\traceroute-distrib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133154"/>
            <a:ext cx="5760640" cy="4240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6C63-0A5A-432F-8012-8D5406E783B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419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15616"/>
          </a:xfrm>
        </p:spPr>
        <p:txBody>
          <a:bodyPr>
            <a:normAutofit/>
          </a:bodyPr>
          <a:lstStyle/>
          <a:p>
            <a:r>
              <a:rPr lang="fr-FR" sz="4000" dirty="0" smtClean="0"/>
              <a:t>Limites de l’approche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1206880" y="1823913"/>
            <a:ext cx="5838714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 smtClean="0"/>
              <a:t>Sensible aux filtrages ICMP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 smtClean="0"/>
              <a:t>Sensible à l’</a:t>
            </a:r>
            <a:r>
              <a:rPr lang="fr-FR" sz="2400" i="1" dirty="0" smtClean="0"/>
              <a:t>aliasing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 smtClean="0"/>
              <a:t>Non-uniformité des cibles (par rapport à ces limites)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 smtClean="0"/>
              <a:t>Routes de tailles variables et faux voisins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 smtClean="0"/>
              <a:t>Qu’a-t-on réellement mesuré ?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6C63-0A5A-432F-8012-8D5406E783B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55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93988"/>
            <a:ext cx="7772400" cy="1470025"/>
          </a:xfrm>
        </p:spPr>
        <p:txBody>
          <a:bodyPr>
            <a:normAutofit/>
          </a:bodyPr>
          <a:lstStyle/>
          <a:p>
            <a:r>
              <a:rPr lang="fr-FR" sz="3600" dirty="0" smtClean="0"/>
              <a:t>Distribution de degrés au niveau physique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746263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15616"/>
          </a:xfrm>
        </p:spPr>
        <p:txBody>
          <a:bodyPr>
            <a:normAutofit/>
          </a:bodyPr>
          <a:lstStyle/>
          <a:p>
            <a:r>
              <a:rPr lang="fr-FR" sz="4000" dirty="0" smtClean="0"/>
              <a:t>Topologie physique : motivation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818710" y="2204864"/>
            <a:ext cx="750658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 smtClean="0"/>
              <a:t>Plus proche de la réalité matérielle (« machines et câbles »)</a:t>
            </a:r>
          </a:p>
          <a:p>
            <a:endParaRPr lang="fr-FR" sz="1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 smtClean="0"/>
              <a:t>Sous-jacente à la topologie logique</a:t>
            </a:r>
          </a:p>
          <a:p>
            <a:endParaRPr lang="fr-FR" sz="1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 smtClean="0"/>
              <a:t>Pertinence mise en évidence par nos travaux préliminaires</a:t>
            </a:r>
          </a:p>
          <a:p>
            <a:endParaRPr lang="fr-FR" sz="1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 smtClean="0"/>
              <a:t>Opportunité d’approfondir notre approche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6C63-0A5A-432F-8012-8D5406E783B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683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15616"/>
          </a:xfrm>
        </p:spPr>
        <p:txBody>
          <a:bodyPr>
            <a:normAutofit/>
          </a:bodyPr>
          <a:lstStyle/>
          <a:p>
            <a:r>
              <a:rPr lang="fr-FR" sz="4000" dirty="0" smtClean="0"/>
              <a:t>Description formelle des objets</a:t>
            </a:r>
            <a:endParaRPr lang="en-US" sz="4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91681" y="1411359"/>
            <a:ext cx="5760640" cy="2533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777207" y="4739660"/>
            <a:ext cx="344998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Hôtes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Interfaces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Topologie physique « L2/L3 »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Liens dans L2 </a:t>
            </a:r>
            <a:r>
              <a:rPr lang="fr-FR" sz="2400" dirty="0" smtClean="0">
                <a:latin typeface="Open Sans Condensed Light"/>
                <a:ea typeface="Open Sans Condensed Light"/>
                <a:cs typeface="Open Sans Condensed Light"/>
              </a:rPr>
              <a:t>≠ liens dans L3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2449544" y="4077072"/>
            <a:ext cx="1114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Topologie L3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38465" y="4077072"/>
            <a:ext cx="1681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Topologie L2 induite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6C63-0A5A-432F-8012-8D5406E783B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20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15616"/>
          </a:xfrm>
        </p:spPr>
        <p:txBody>
          <a:bodyPr>
            <a:normAutofit/>
          </a:bodyPr>
          <a:lstStyle/>
          <a:p>
            <a:r>
              <a:rPr lang="fr-FR" sz="4000" dirty="0" smtClean="0"/>
              <a:t>Description formelle des outils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1708748" y="3284984"/>
            <a:ext cx="57265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i="1" dirty="0" smtClean="0"/>
              <a:t>UDP Ping </a:t>
            </a:r>
            <a:r>
              <a:rPr lang="fr-FR" sz="2400" dirty="0" smtClean="0"/>
              <a:t>envoie </a:t>
            </a:r>
            <a:r>
              <a:rPr lang="fr-FR" sz="2400" dirty="0"/>
              <a:t>des sondes </a:t>
            </a:r>
            <a:r>
              <a:rPr lang="fr-FR" sz="2400" dirty="0" smtClean="0"/>
              <a:t>malformées vers une cible </a:t>
            </a:r>
            <a:r>
              <a:rPr lang="fr-FR" sz="2400" i="1" dirty="0" smtClean="0"/>
              <a:t>t </a:t>
            </a:r>
            <a:r>
              <a:rPr lang="fr-FR" sz="2400" dirty="0" smtClean="0"/>
              <a:t> qui répond un message d’erreur.</a:t>
            </a:r>
            <a:endParaRPr lang="en-US" sz="24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74150" y="1340768"/>
            <a:ext cx="5195701" cy="162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08748" y="4149080"/>
            <a:ext cx="49725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Interprétation :</a:t>
            </a:r>
          </a:p>
          <a:p>
            <a:r>
              <a:rPr lang="fr-FR" sz="2400" dirty="0" smtClean="0"/>
              <a:t>« L’interface de réponse </a:t>
            </a:r>
            <a:r>
              <a:rPr lang="fr-FR" sz="2400" i="1" dirty="0" smtClean="0"/>
              <a:t>i = m(t</a:t>
            </a:r>
            <a:r>
              <a:rPr lang="fr-FR" sz="2400" dirty="0" smtClean="0"/>
              <a:t>) appartient à </a:t>
            </a:r>
            <a:r>
              <a:rPr lang="fr-FR" sz="2400" i="1" dirty="0" smtClean="0"/>
              <a:t>t</a:t>
            </a:r>
            <a:r>
              <a:rPr lang="fr-FR" sz="2400" dirty="0" smtClean="0"/>
              <a:t>. »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6C63-0A5A-432F-8012-8D5406E783B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506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15616"/>
          </a:xfrm>
        </p:spPr>
        <p:txBody>
          <a:bodyPr>
            <a:normAutofit/>
          </a:bodyPr>
          <a:lstStyle/>
          <a:p>
            <a:r>
              <a:rPr lang="fr-FR" sz="4000" dirty="0" smtClean="0"/>
              <a:t>Description formelle des outils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1708748" y="4149080"/>
            <a:ext cx="47224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Interprétation :</a:t>
            </a:r>
          </a:p>
          <a:p>
            <a:r>
              <a:rPr lang="fr-FR" sz="2400" dirty="0" smtClean="0"/>
              <a:t>« L’interface de réponse </a:t>
            </a:r>
            <a:r>
              <a:rPr lang="fr-FR" sz="2400" i="1" dirty="0" smtClean="0"/>
              <a:t>i = m(t</a:t>
            </a:r>
            <a:r>
              <a:rPr lang="fr-FR" sz="2400" dirty="0" smtClean="0"/>
              <a:t>) appartient à </a:t>
            </a:r>
            <a:r>
              <a:rPr lang="fr-FR" sz="2400" i="1" dirty="0" smtClean="0"/>
              <a:t>t</a:t>
            </a:r>
            <a:endParaRPr lang="fr-FR" sz="2400" dirty="0" smtClean="0"/>
          </a:p>
          <a:p>
            <a:r>
              <a:rPr lang="fr-FR" sz="2400" dirty="0" smtClean="0">
                <a:solidFill>
                  <a:srgbClr val="FF0000"/>
                </a:solidFill>
              </a:rPr>
              <a:t>et cette interface dépend de </a:t>
            </a:r>
            <a:r>
              <a:rPr lang="fr-FR" sz="2400" i="1" dirty="0" smtClean="0">
                <a:solidFill>
                  <a:srgbClr val="FF0000"/>
                </a:solidFill>
              </a:rPr>
              <a:t>m</a:t>
            </a:r>
            <a:r>
              <a:rPr lang="fr-FR" sz="2400" dirty="0" smtClean="0"/>
              <a:t>. »</a:t>
            </a:r>
            <a:endParaRPr lang="en-US" sz="2400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4617" y="1412776"/>
            <a:ext cx="7874768" cy="2255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404562" y="5517232"/>
            <a:ext cx="63348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smtClean="0"/>
              <a:t>Avec assez de moniteurs, peut-on obtenir </a:t>
            </a:r>
            <a:r>
              <a:rPr lang="fr-FR" sz="2000" b="1" i="1" dirty="0" smtClean="0"/>
              <a:t>toutes </a:t>
            </a:r>
            <a:r>
              <a:rPr lang="fr-FR" sz="2000" b="1" dirty="0" smtClean="0"/>
              <a:t> les interfaces d’une cible ?</a:t>
            </a:r>
            <a:endParaRPr lang="en-US" sz="20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6C63-0A5A-432F-8012-8D5406E783BC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149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93988"/>
            <a:ext cx="7772400" cy="1470025"/>
          </a:xfrm>
        </p:spPr>
        <p:txBody>
          <a:bodyPr>
            <a:normAutofit/>
          </a:bodyPr>
          <a:lstStyle/>
          <a:p>
            <a:r>
              <a:rPr lang="fr-FR" sz="3600" dirty="0" smtClean="0"/>
              <a:t>Topologie d’Internet : enjeux et problématiques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93937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15616"/>
          </a:xfrm>
        </p:spPr>
        <p:txBody>
          <a:bodyPr>
            <a:normAutofit/>
          </a:bodyPr>
          <a:lstStyle/>
          <a:p>
            <a:r>
              <a:rPr lang="fr-FR" sz="4000" dirty="0" smtClean="0"/>
              <a:t>Cas d’une cible dans le cœur</a:t>
            </a:r>
            <a:endParaRPr lang="en-US" sz="40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83564" y="1484784"/>
            <a:ext cx="5176874" cy="3888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907704" y="5733256"/>
            <a:ext cx="5328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En bleu, </a:t>
            </a:r>
            <a:r>
              <a:rPr lang="fr-FR" dirty="0" smtClean="0">
                <a:solidFill>
                  <a:srgbClr val="0070C0"/>
                </a:solidFill>
              </a:rPr>
              <a:t>les interfaces tournées vers le cœur</a:t>
            </a:r>
            <a:r>
              <a:rPr lang="fr-FR" dirty="0" smtClean="0"/>
              <a:t>, sont toutes observées.</a:t>
            </a:r>
          </a:p>
          <a:p>
            <a:r>
              <a:rPr lang="fr-FR" dirty="0" smtClean="0"/>
              <a:t>En route, </a:t>
            </a:r>
            <a:r>
              <a:rPr lang="fr-FR" dirty="0" smtClean="0">
                <a:solidFill>
                  <a:srgbClr val="FF0000"/>
                </a:solidFill>
              </a:rPr>
              <a:t>les interfaces tournées vers le bord</a:t>
            </a:r>
            <a:r>
              <a:rPr lang="fr-FR" dirty="0" smtClean="0"/>
              <a:t>, ne sont pas observées.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6C63-0A5A-432F-8012-8D5406E783B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510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15616"/>
          </a:xfrm>
        </p:spPr>
        <p:txBody>
          <a:bodyPr>
            <a:normAutofit/>
          </a:bodyPr>
          <a:lstStyle/>
          <a:p>
            <a:r>
              <a:rPr lang="fr-FR" sz="4000" dirty="0" smtClean="0"/>
              <a:t>Cas d’une cible dans le bord</a:t>
            </a:r>
            <a:endParaRPr lang="en-US" sz="40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83564" y="1484784"/>
            <a:ext cx="5176874" cy="3888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907704" y="5733256"/>
            <a:ext cx="5328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En bleu, </a:t>
            </a:r>
            <a:r>
              <a:rPr lang="fr-FR" dirty="0" smtClean="0">
                <a:solidFill>
                  <a:srgbClr val="0070C0"/>
                </a:solidFill>
              </a:rPr>
              <a:t>l’unique interface tournée vers le cœur</a:t>
            </a:r>
            <a:r>
              <a:rPr lang="fr-FR" dirty="0" smtClean="0"/>
              <a:t>, est observée.</a:t>
            </a:r>
          </a:p>
          <a:p>
            <a:r>
              <a:rPr lang="fr-FR" dirty="0" smtClean="0"/>
              <a:t>En route, </a:t>
            </a:r>
            <a:r>
              <a:rPr lang="fr-FR" dirty="0" smtClean="0">
                <a:solidFill>
                  <a:srgbClr val="FF0000"/>
                </a:solidFill>
              </a:rPr>
              <a:t>les interfaces tournées vers le bord</a:t>
            </a:r>
            <a:r>
              <a:rPr lang="fr-FR" dirty="0" smtClean="0"/>
              <a:t>, ne sont pas observées.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6C63-0A5A-432F-8012-8D5406E783B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89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15616"/>
          </a:xfrm>
        </p:spPr>
        <p:txBody>
          <a:bodyPr>
            <a:normAutofit/>
          </a:bodyPr>
          <a:lstStyle/>
          <a:p>
            <a:r>
              <a:rPr lang="fr-FR" sz="4000" dirty="0" smtClean="0"/>
              <a:t>Description formelle des outils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1708748" y="4149080"/>
            <a:ext cx="47224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Interprétation :</a:t>
            </a:r>
          </a:p>
          <a:p>
            <a:r>
              <a:rPr lang="fr-FR" sz="2400" dirty="0" smtClean="0"/>
              <a:t>« L’interface de réponse </a:t>
            </a:r>
            <a:r>
              <a:rPr lang="fr-FR" sz="2400" i="1" dirty="0" smtClean="0"/>
              <a:t>i = m(t)</a:t>
            </a:r>
            <a:r>
              <a:rPr lang="fr-FR" sz="2400" dirty="0" smtClean="0"/>
              <a:t> appartient à </a:t>
            </a:r>
            <a:r>
              <a:rPr lang="fr-FR" sz="2400" i="1" dirty="0" smtClean="0"/>
              <a:t>t</a:t>
            </a:r>
            <a:endParaRPr lang="fr-FR" sz="2400" dirty="0" smtClean="0"/>
          </a:p>
          <a:p>
            <a:r>
              <a:rPr lang="fr-FR" sz="2400" dirty="0" smtClean="0"/>
              <a:t>et cette interface dépend de </a:t>
            </a:r>
            <a:r>
              <a:rPr lang="fr-FR" sz="2400" i="1" dirty="0" smtClean="0"/>
              <a:t>m</a:t>
            </a:r>
            <a:r>
              <a:rPr lang="fr-FR" sz="2400" dirty="0" smtClean="0"/>
              <a:t>. »</a:t>
            </a:r>
            <a:endParaRPr lang="en-US" sz="2400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4617" y="1412776"/>
            <a:ext cx="7874768" cy="2255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404562" y="5517232"/>
            <a:ext cx="64358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smtClean="0"/>
              <a:t>Avec assez de moniteurs, peut-on obtenir </a:t>
            </a:r>
            <a:r>
              <a:rPr lang="fr-FR" sz="2000" b="1" i="1" dirty="0" smtClean="0">
                <a:solidFill>
                  <a:srgbClr val="FF0000"/>
                </a:solidFill>
              </a:rPr>
              <a:t>toutes </a:t>
            </a:r>
            <a:r>
              <a:rPr lang="fr-FR" sz="2000" b="1" dirty="0" smtClean="0">
                <a:solidFill>
                  <a:srgbClr val="FF0000"/>
                </a:solidFill>
              </a:rPr>
              <a:t> les interfaces d’une cible</a:t>
            </a:r>
            <a:r>
              <a:rPr lang="fr-FR" sz="2000" b="1" dirty="0" smtClean="0"/>
              <a:t> ?</a:t>
            </a:r>
            <a:endParaRPr lang="en-US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404562" y="5939988"/>
            <a:ext cx="63496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sz="2400" dirty="0" smtClean="0">
                <a:solidFill>
                  <a:srgbClr val="00B050"/>
                </a:solidFill>
              </a:rPr>
              <a:t>Toutes les interfaces dans le cœur d’une cible dans le cœur.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6C63-0A5A-432F-8012-8D5406E783B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765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15616"/>
          </a:xfrm>
        </p:spPr>
        <p:txBody>
          <a:bodyPr>
            <a:normAutofit/>
          </a:bodyPr>
          <a:lstStyle/>
          <a:p>
            <a:r>
              <a:rPr lang="fr-FR" sz="4000" dirty="0" smtClean="0"/>
              <a:t>Caractérisation des cibles dans le cœur</a:t>
            </a:r>
            <a:endParaRPr lang="en-US" sz="4000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91948" y="1190724"/>
            <a:ext cx="5760105" cy="4326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53675" y="6021288"/>
            <a:ext cx="74366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/>
              <a:t>La cible </a:t>
            </a:r>
            <a:r>
              <a:rPr lang="fr-FR" sz="2000" i="1" dirty="0" smtClean="0"/>
              <a:t>t</a:t>
            </a:r>
            <a:r>
              <a:rPr lang="fr-FR" sz="2000" dirty="0" smtClean="0"/>
              <a:t>  est dans le cœur : on observe au moins deux interfaces tournées vers le cœur.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6C63-0A5A-432F-8012-8D5406E783B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389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15616"/>
          </a:xfrm>
        </p:spPr>
        <p:txBody>
          <a:bodyPr>
            <a:normAutofit/>
          </a:bodyPr>
          <a:lstStyle/>
          <a:p>
            <a:r>
              <a:rPr lang="fr-FR" sz="4000" dirty="0" smtClean="0"/>
              <a:t>Caractérisation des cibles dans le cœur</a:t>
            </a:r>
            <a:endParaRPr lang="en-US" sz="4000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91948" y="1190724"/>
            <a:ext cx="5760105" cy="4326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081461" y="6021288"/>
            <a:ext cx="69810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/>
              <a:t>La cible </a:t>
            </a:r>
            <a:r>
              <a:rPr lang="fr-FR" sz="2000" i="1" dirty="0" smtClean="0"/>
              <a:t>t</a:t>
            </a:r>
            <a:r>
              <a:rPr lang="fr-FR" sz="2000" dirty="0" smtClean="0"/>
              <a:t>  est dans le bord : on observe une unique interface tournée vers le cœur.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6C63-0A5A-432F-8012-8D5406E783B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467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15616"/>
          </a:xfrm>
        </p:spPr>
        <p:txBody>
          <a:bodyPr>
            <a:normAutofit/>
          </a:bodyPr>
          <a:lstStyle/>
          <a:p>
            <a:r>
              <a:rPr lang="fr-FR" sz="4000" dirty="0" smtClean="0"/>
              <a:t>Caractérisation des cibles dans le cœur</a:t>
            </a:r>
            <a:endParaRPr lang="en-US" sz="4000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91949" y="1190724"/>
            <a:ext cx="5760103" cy="4326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32405" y="6021288"/>
            <a:ext cx="82791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/>
              <a:t>Cas problématique : un moniteur est situé « derrière » une cible et deux interfaces sont observées.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6C63-0A5A-432F-8012-8D5406E783B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001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15616"/>
          </a:xfrm>
        </p:spPr>
        <p:txBody>
          <a:bodyPr>
            <a:normAutofit/>
          </a:bodyPr>
          <a:lstStyle/>
          <a:p>
            <a:r>
              <a:rPr lang="fr-FR" sz="4000" dirty="0" smtClean="0"/>
              <a:t>Caractérisation des cibles problématiques</a:t>
            </a:r>
            <a:endParaRPr lang="en-US" sz="4000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91949" y="1430943"/>
            <a:ext cx="5760103" cy="3846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66494" y="6021288"/>
            <a:ext cx="86110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i="1" dirty="0" smtClean="0"/>
              <a:t>UDP Explore</a:t>
            </a:r>
            <a:r>
              <a:rPr lang="fr-FR" sz="2000" dirty="0" smtClean="0"/>
              <a:t>  donne la liste des interfaces dans le bord observables par </a:t>
            </a:r>
            <a:r>
              <a:rPr lang="fr-FR" sz="2000" i="1" dirty="0" smtClean="0"/>
              <a:t>UDP Ping</a:t>
            </a:r>
            <a:r>
              <a:rPr lang="fr-FR" sz="2000" dirty="0" smtClean="0"/>
              <a:t>  depuis un moniteur.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6C63-0A5A-432F-8012-8D5406E783B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189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15616"/>
          </a:xfrm>
        </p:spPr>
        <p:txBody>
          <a:bodyPr>
            <a:normAutofit/>
          </a:bodyPr>
          <a:lstStyle/>
          <a:p>
            <a:r>
              <a:rPr lang="fr-FR" sz="3600" dirty="0" smtClean="0"/>
              <a:t>Echantillonnage d’adresses de routeurs du cœur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455072" y="1750367"/>
            <a:ext cx="8233857" cy="33572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fr-FR" sz="2400" dirty="0" smtClean="0"/>
              <a:t>Effectuer un tirage aléatoire uniforme d’entiers de 32 bits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fr-FR" sz="2400" dirty="0" smtClean="0"/>
              <a:t>Supprimer les entiers ne correspondant pas à des adresses valides (RFC)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fr-FR" sz="2400" dirty="0" smtClean="0"/>
              <a:t>Exécuter UDP Explore depuis chaque moniteur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fr-FR" sz="2400" dirty="0" smtClean="0"/>
              <a:t>Exécuter UDP Ping depuis chaque moniteur vers chacune des adresses valides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fr-FR" sz="2400" dirty="0" smtClean="0"/>
              <a:t>Supprimer les interfaces observées par UDP Explore des résultats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fr-FR" sz="2400" dirty="0" smtClean="0"/>
              <a:t>Supprimer les cibles ayant moins de 2 interfaces dans le cœur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6C63-0A5A-432F-8012-8D5406E783B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788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15616"/>
          </a:xfrm>
        </p:spPr>
        <p:txBody>
          <a:bodyPr>
            <a:normAutofit/>
          </a:bodyPr>
          <a:lstStyle/>
          <a:p>
            <a:r>
              <a:rPr lang="fr-FR" sz="4000" dirty="0" smtClean="0"/>
              <a:t>Correction du biais de sélection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1529662" y="1556792"/>
            <a:ext cx="60846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err="1" smtClean="0"/>
              <a:t>Echantilloner</a:t>
            </a:r>
            <a:r>
              <a:rPr lang="fr-FR" sz="2400" dirty="0" smtClean="0"/>
              <a:t> des </a:t>
            </a:r>
            <a:r>
              <a:rPr lang="fr-FR" sz="2400" b="1" dirty="0" smtClean="0"/>
              <a:t>adresses</a:t>
            </a:r>
            <a:r>
              <a:rPr lang="fr-FR" sz="2400" dirty="0" smtClean="0"/>
              <a:t>  </a:t>
            </a:r>
            <a:r>
              <a:rPr lang="fr-FR" sz="2400" dirty="0" smtClean="0">
                <a:latin typeface="Open Sans Condensed Light"/>
                <a:ea typeface="Open Sans Condensed Light"/>
                <a:cs typeface="Open Sans Condensed Light"/>
              </a:rPr>
              <a:t>≠  </a:t>
            </a:r>
            <a:r>
              <a:rPr lang="fr-FR" sz="2400" dirty="0" err="1" smtClean="0">
                <a:latin typeface="Open Sans Condensed Light"/>
                <a:ea typeface="Open Sans Condensed Light"/>
                <a:cs typeface="Open Sans Condensed Light"/>
              </a:rPr>
              <a:t>échantilloner</a:t>
            </a:r>
            <a:r>
              <a:rPr lang="fr-FR" sz="2400" dirty="0" smtClean="0">
                <a:latin typeface="Open Sans Condensed Light"/>
                <a:ea typeface="Open Sans Condensed Light"/>
                <a:cs typeface="Open Sans Condensed Light"/>
              </a:rPr>
              <a:t> des </a:t>
            </a:r>
            <a:r>
              <a:rPr lang="fr-FR" sz="2400" b="1" dirty="0" smtClean="0">
                <a:latin typeface="Open Sans Condensed Light"/>
                <a:ea typeface="Open Sans Condensed Light"/>
                <a:cs typeface="Open Sans Condensed Light"/>
              </a:rPr>
              <a:t>routeurs</a:t>
            </a:r>
            <a:endParaRPr lang="fr-FR" sz="2400" b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94341" y="2564904"/>
            <a:ext cx="795531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Sélection uniforme sur les adresses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Probabilité de tirage d’un routeur = </a:t>
            </a:r>
            <a:r>
              <a:rPr lang="fr-FR" sz="2400" dirty="0" err="1" smtClean="0"/>
              <a:t>proportionelle</a:t>
            </a:r>
            <a:r>
              <a:rPr lang="fr-FR" sz="2400" dirty="0" smtClean="0"/>
              <a:t> à son nombre d’adresses</a:t>
            </a:r>
          </a:p>
          <a:p>
            <a:pPr marL="285750" indent="-285750">
              <a:buFontTx/>
              <a:buChar char="-"/>
            </a:pPr>
            <a:endParaRPr lang="fr-FR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400" dirty="0" smtClean="0"/>
              <a:t>Transformation de correction du biais :</a:t>
            </a:r>
            <a:endParaRPr lang="en-US" sz="2400" dirty="0"/>
          </a:p>
        </p:txBody>
      </p:sp>
      <p:pic>
        <p:nvPicPr>
          <p:cNvPr id="2050" name="Picture 2" descr="G:\misc\my-thesis\bias-correction-formul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2225" y="4293096"/>
            <a:ext cx="4019550" cy="192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6C63-0A5A-432F-8012-8D5406E783BC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460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15616"/>
          </a:xfrm>
        </p:spPr>
        <p:txBody>
          <a:bodyPr>
            <a:normAutofit/>
          </a:bodyPr>
          <a:lstStyle/>
          <a:p>
            <a:r>
              <a:rPr lang="fr-FR" sz="4000" dirty="0" smtClean="0"/>
              <a:t>Validation de la méthode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1206880" y="1823913"/>
            <a:ext cx="6337761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arenR"/>
            </a:pPr>
            <a:r>
              <a:rPr lang="fr-FR" sz="2400" dirty="0" smtClean="0"/>
              <a:t>Générer des graphes aléatoires selon des modèles usuels</a:t>
            </a:r>
          </a:p>
          <a:p>
            <a:pPr marL="228600" indent="-228600">
              <a:buFont typeface="+mj-lt"/>
              <a:buAutoNum type="arabicParenR"/>
            </a:pPr>
            <a:endParaRPr lang="fr-FR" dirty="0" smtClean="0"/>
          </a:p>
          <a:p>
            <a:pPr marL="457200" indent="-457200">
              <a:buFont typeface="+mj-lt"/>
              <a:buAutoNum type="arabicParenR"/>
            </a:pPr>
            <a:r>
              <a:rPr lang="fr-FR" sz="2400" dirty="0" smtClean="0"/>
              <a:t>Tirer un grand nombre de nœuds, les </a:t>
            </a:r>
            <a:r>
              <a:rPr lang="fr-FR" sz="2400" i="1" dirty="0" smtClean="0"/>
              <a:t>moniteurs</a:t>
            </a:r>
          </a:p>
          <a:p>
            <a:pPr marL="228600" indent="-228600">
              <a:buFont typeface="+mj-lt"/>
              <a:buAutoNum type="arabicParenR"/>
            </a:pPr>
            <a:endParaRPr lang="fr-FR" dirty="0" smtClean="0"/>
          </a:p>
          <a:p>
            <a:pPr marL="457200" indent="-457200">
              <a:buFont typeface="+mj-lt"/>
              <a:buAutoNum type="arabicParenR"/>
            </a:pPr>
            <a:r>
              <a:rPr lang="fr-FR" sz="2400" dirty="0" smtClean="0"/>
              <a:t>Considérer que </a:t>
            </a:r>
            <a:r>
              <a:rPr lang="fr-FR" sz="2400" i="1" dirty="0" smtClean="0"/>
              <a:t>tous les nœuds  </a:t>
            </a:r>
            <a:r>
              <a:rPr lang="fr-FR" sz="2400" dirty="0" smtClean="0"/>
              <a:t>sont des cibles</a:t>
            </a:r>
          </a:p>
          <a:p>
            <a:pPr marL="228600" indent="-228600">
              <a:buFont typeface="+mj-lt"/>
              <a:buAutoNum type="arabicParenR"/>
            </a:pPr>
            <a:endParaRPr lang="fr-FR" dirty="0" smtClean="0"/>
          </a:p>
          <a:p>
            <a:pPr marL="457200" indent="-457200">
              <a:buFont typeface="+mj-lt"/>
              <a:buAutoNum type="arabicParenR"/>
            </a:pPr>
            <a:r>
              <a:rPr lang="fr-FR" sz="2400" dirty="0" smtClean="0"/>
              <a:t>Simuler </a:t>
            </a:r>
            <a:r>
              <a:rPr lang="fr-FR" sz="2400" i="1" dirty="0" smtClean="0"/>
              <a:t>UDP Ping  </a:t>
            </a:r>
            <a:r>
              <a:rPr lang="fr-FR" sz="2400" dirty="0" smtClean="0"/>
              <a:t>par des plus courts chemins</a:t>
            </a:r>
          </a:p>
          <a:p>
            <a:pPr marL="228600" indent="-228600">
              <a:buFont typeface="+mj-lt"/>
              <a:buAutoNum type="arabicParenR"/>
            </a:pPr>
            <a:endParaRPr lang="fr-FR" dirty="0" smtClean="0"/>
          </a:p>
          <a:p>
            <a:pPr marL="457200" indent="-457200">
              <a:buFont typeface="+mj-lt"/>
              <a:buAutoNum type="arabicParenR"/>
            </a:pPr>
            <a:r>
              <a:rPr lang="fr-FR" sz="2400" dirty="0" smtClean="0"/>
              <a:t>Calculer le degré de chaque cible</a:t>
            </a:r>
          </a:p>
          <a:p>
            <a:pPr marL="228600" indent="-228600">
              <a:buFont typeface="+mj-lt"/>
              <a:buAutoNum type="arabicParenR"/>
            </a:pPr>
            <a:endParaRPr lang="fr-FR" dirty="0" smtClean="0"/>
          </a:p>
          <a:p>
            <a:pPr marL="457200" indent="-457200">
              <a:buFont typeface="+mj-lt"/>
              <a:buAutoNum type="arabicParenR"/>
            </a:pPr>
            <a:r>
              <a:rPr lang="fr-FR" sz="2400" dirty="0" smtClean="0"/>
              <a:t>Comparer les distributions de degrés mesurée et réelle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6C63-0A5A-432F-8012-8D5406E783BC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235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15616"/>
          </a:xfrm>
        </p:spPr>
        <p:txBody>
          <a:bodyPr>
            <a:normAutofit/>
          </a:bodyPr>
          <a:lstStyle/>
          <a:p>
            <a:r>
              <a:rPr lang="fr-FR" sz="4000" dirty="0" smtClean="0"/>
              <a:t>Topologie d’Internet</a:t>
            </a:r>
            <a:endParaRPr lang="en-US" sz="4000" dirty="0"/>
          </a:p>
        </p:txBody>
      </p:sp>
      <p:grpSp>
        <p:nvGrpSpPr>
          <p:cNvPr id="57" name="Group 56"/>
          <p:cNvGrpSpPr/>
          <p:nvPr/>
        </p:nvGrpSpPr>
        <p:grpSpPr>
          <a:xfrm>
            <a:off x="863588" y="1540884"/>
            <a:ext cx="7416824" cy="4264380"/>
            <a:chOff x="971600" y="1540884"/>
            <a:chExt cx="7416824" cy="4264380"/>
          </a:xfrm>
        </p:grpSpPr>
        <p:pic>
          <p:nvPicPr>
            <p:cNvPr id="4098" name="Picture 2" descr="G:\misc\my-thesis\inet-topo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1600" y="1540884"/>
              <a:ext cx="5126688" cy="42643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6365178" y="5204000"/>
              <a:ext cx="18725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Terminaux (« clients »)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365178" y="4533862"/>
              <a:ext cx="8290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Switches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365178" y="3872939"/>
              <a:ext cx="14913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Routeurs du bord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365178" y="2941460"/>
              <a:ext cx="15215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Routeurs du cœur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365178" y="1644250"/>
              <a:ext cx="20232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Terminaux (« serveurs »)</a:t>
              </a:r>
              <a:endParaRPr lang="en-US" dirty="0"/>
            </a:p>
          </p:txBody>
        </p:sp>
        <p:cxnSp>
          <p:nvCxnSpPr>
            <p:cNvPr id="25" name="Straight Arrow Connector 24"/>
            <p:cNvCxnSpPr>
              <a:stCxn id="19" idx="1"/>
            </p:cNvCxnSpPr>
            <p:nvPr/>
          </p:nvCxnSpPr>
          <p:spPr>
            <a:xfrm flipH="1">
              <a:off x="4355976" y="1828916"/>
              <a:ext cx="200920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18" idx="1"/>
            </p:cNvCxnSpPr>
            <p:nvPr/>
          </p:nvCxnSpPr>
          <p:spPr>
            <a:xfrm flipH="1">
              <a:off x="3779912" y="3126126"/>
              <a:ext cx="2585266" cy="46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17" idx="1"/>
            </p:cNvCxnSpPr>
            <p:nvPr/>
          </p:nvCxnSpPr>
          <p:spPr>
            <a:xfrm flipH="1">
              <a:off x="4355976" y="4057605"/>
              <a:ext cx="200920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12" idx="1"/>
            </p:cNvCxnSpPr>
            <p:nvPr/>
          </p:nvCxnSpPr>
          <p:spPr>
            <a:xfrm flipH="1">
              <a:off x="4788024" y="4718528"/>
              <a:ext cx="157715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11" idx="1"/>
            </p:cNvCxnSpPr>
            <p:nvPr/>
          </p:nvCxnSpPr>
          <p:spPr>
            <a:xfrm flipH="1" flipV="1">
              <a:off x="6084168" y="5260558"/>
              <a:ext cx="281010" cy="12810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6C63-0A5A-432F-8012-8D5406E783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535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15616"/>
          </a:xfrm>
        </p:spPr>
        <p:txBody>
          <a:bodyPr>
            <a:normAutofit/>
          </a:bodyPr>
          <a:lstStyle/>
          <a:p>
            <a:r>
              <a:rPr lang="fr-FR" sz="4000" dirty="0" smtClean="0"/>
              <a:t>Mesure réelle sur </a:t>
            </a:r>
            <a:r>
              <a:rPr lang="fr-FR" sz="4000" dirty="0" err="1" smtClean="0"/>
              <a:t>PlanetLab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1018880" y="1823913"/>
            <a:ext cx="7280968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3200" dirty="0" smtClean="0"/>
              <a:t>700 moniteurs initialement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3200" dirty="0" smtClean="0"/>
              <a:t>3</a:t>
            </a:r>
            <a:r>
              <a:rPr lang="fr-FR" sz="3200" dirty="0" smtClean="0">
                <a:ea typeface="Open Sans Condensed Light"/>
                <a:cs typeface="Open Sans Condensed Light"/>
              </a:rPr>
              <a:t>•</a:t>
            </a:r>
            <a:r>
              <a:rPr lang="fr-FR" sz="3200" dirty="0" smtClean="0"/>
              <a:t>10</a:t>
            </a:r>
            <a:r>
              <a:rPr lang="fr-FR" sz="3200" baseline="30000" dirty="0" smtClean="0"/>
              <a:t>6</a:t>
            </a:r>
            <a:r>
              <a:rPr lang="fr-FR" sz="3200" dirty="0" smtClean="0"/>
              <a:t> cibles initiales échantillonnées en 10 heures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3200" dirty="0" smtClean="0"/>
              <a:t>Mesure répétée 3 fois, chacune durant 4 heures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3200" dirty="0" smtClean="0"/>
              <a:t>5600 cibles dans le cœur après filtrage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6C63-0A5A-432F-8012-8D5406E783BC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665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15616"/>
          </a:xfrm>
        </p:spPr>
        <p:txBody>
          <a:bodyPr>
            <a:normAutofit/>
          </a:bodyPr>
          <a:lstStyle/>
          <a:p>
            <a:r>
              <a:rPr lang="fr-FR" sz="4000" dirty="0" smtClean="0"/>
              <a:t>Mesure réelle sur </a:t>
            </a:r>
            <a:r>
              <a:rPr lang="fr-FR" sz="4000" dirty="0" err="1" smtClean="0"/>
              <a:t>PlanetLab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2411760" y="5589240"/>
            <a:ext cx="42616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i="1" dirty="0" smtClean="0"/>
              <a:t>x</a:t>
            </a:r>
            <a:r>
              <a:rPr lang="fr-FR" sz="2400" dirty="0" smtClean="0"/>
              <a:t>  : nombre d’interfaces (degré physique)</a:t>
            </a:r>
          </a:p>
          <a:p>
            <a:r>
              <a:rPr lang="fr-FR" sz="2400" i="1" dirty="0" smtClean="0"/>
              <a:t>y</a:t>
            </a:r>
            <a:r>
              <a:rPr lang="fr-FR" sz="2400" dirty="0" smtClean="0"/>
              <a:t>  : fraction des routeurs </a:t>
            </a:r>
            <a:r>
              <a:rPr lang="fr-FR" sz="2400" smtClean="0"/>
              <a:t>du cœur</a:t>
            </a:r>
            <a:endParaRPr lang="en-US" sz="2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28207" y="1133154"/>
            <a:ext cx="5711522" cy="4240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6C63-0A5A-432F-8012-8D5406E783BC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629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15616"/>
          </a:xfrm>
        </p:spPr>
        <p:txBody>
          <a:bodyPr>
            <a:normAutofit/>
          </a:bodyPr>
          <a:lstStyle/>
          <a:p>
            <a:r>
              <a:rPr lang="fr-FR" sz="4000" dirty="0" smtClean="0"/>
              <a:t>Validation des résultats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515013" y="2304365"/>
            <a:ext cx="81139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 smtClean="0"/>
              <a:t>Réinjection de la distribution mesurée dans les simulations (</a:t>
            </a:r>
            <a:r>
              <a:rPr lang="fr-FR" sz="2400" i="1" dirty="0" err="1" smtClean="0"/>
              <a:t>bootstrapping</a:t>
            </a:r>
            <a:r>
              <a:rPr lang="fr-FR" sz="2400" dirty="0" smtClean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 smtClean="0"/>
              <a:t>Evaluation de la qualité de l’ensemble des moniteurs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 smtClean="0"/>
              <a:t>Classes de </a:t>
            </a:r>
            <a:r>
              <a:rPr lang="fr-FR" sz="2400" dirty="0" err="1" smtClean="0"/>
              <a:t>colocalisation</a:t>
            </a:r>
            <a:endParaRPr lang="fr-FR" sz="2400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 smtClean="0"/>
              <a:t>Converge des résultats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6C63-0A5A-432F-8012-8D5406E783BC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575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15616"/>
          </a:xfrm>
        </p:spPr>
        <p:txBody>
          <a:bodyPr>
            <a:normAutofit/>
          </a:bodyPr>
          <a:lstStyle/>
          <a:p>
            <a:r>
              <a:rPr lang="fr-FR" sz="4000" dirty="0" smtClean="0"/>
              <a:t>Limites de l’approche</a:t>
            </a:r>
            <a:endParaRPr lang="en-US" sz="4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6C63-0A5A-432F-8012-8D5406E783BC}" type="slidenum">
              <a:rPr lang="en-US" smtClean="0"/>
              <a:t>43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06880" y="2090172"/>
            <a:ext cx="634577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 smtClean="0"/>
              <a:t>Précision limitée pour la fraction des nœuds de fort degré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 smtClean="0"/>
              <a:t>Dépendance à la répartition d’un ensemble de moniteurs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 smtClean="0"/>
              <a:t>Pertinence limitée aux routeurs du cœur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 smtClean="0"/>
              <a:t>Pas de validation de la primitive haut niveau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85149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93988"/>
            <a:ext cx="7772400" cy="1470025"/>
          </a:xfrm>
        </p:spPr>
        <p:txBody>
          <a:bodyPr>
            <a:normAutofit/>
          </a:bodyPr>
          <a:lstStyle/>
          <a:p>
            <a:r>
              <a:rPr lang="fr-FR" sz="3600" dirty="0" smtClean="0"/>
              <a:t>Tables de transmission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61136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15616"/>
          </a:xfrm>
        </p:spPr>
        <p:txBody>
          <a:bodyPr>
            <a:normAutofit/>
          </a:bodyPr>
          <a:lstStyle/>
          <a:p>
            <a:r>
              <a:rPr lang="fr-FR" sz="4000" dirty="0" smtClean="0"/>
              <a:t>Synthèse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515013" y="1997839"/>
            <a:ext cx="811397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 smtClean="0"/>
              <a:t>Qualifier l’utilisation des interfaces d’une cible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 smtClean="0"/>
              <a:t>Caractériser sa politique de routage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 smtClean="0"/>
              <a:t>Algorithme d’inférence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 smtClean="0"/>
              <a:t>Résultats quantitatifs mitigés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 smtClean="0"/>
              <a:t>Application aux classes de moniteurs pour </a:t>
            </a:r>
            <a:r>
              <a:rPr lang="fr-FR" sz="2400" i="1" dirty="0" smtClean="0"/>
              <a:t>UDP Ping  </a:t>
            </a:r>
            <a:r>
              <a:rPr lang="fr-FR" sz="2400" dirty="0" smtClean="0"/>
              <a:t>distribué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6C63-0A5A-432F-8012-8D5406E783BC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219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93988"/>
            <a:ext cx="7772400" cy="1470025"/>
          </a:xfrm>
        </p:spPr>
        <p:txBody>
          <a:bodyPr>
            <a:normAutofit/>
          </a:bodyPr>
          <a:lstStyle/>
          <a:p>
            <a:r>
              <a:rPr lang="fr-FR" sz="3600" dirty="0" smtClean="0"/>
              <a:t>Conclusions et perspectives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61136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15616"/>
          </a:xfrm>
        </p:spPr>
        <p:txBody>
          <a:bodyPr>
            <a:normAutofit/>
          </a:bodyPr>
          <a:lstStyle/>
          <a:p>
            <a:r>
              <a:rPr lang="fr-FR" sz="4000" dirty="0" smtClean="0"/>
              <a:t>Contributions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515013" y="2274838"/>
            <a:ext cx="81139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 smtClean="0"/>
              <a:t>Formalisation : définition des </a:t>
            </a:r>
            <a:r>
              <a:rPr lang="fr-FR" sz="2400" dirty="0" err="1" smtClean="0"/>
              <a:t>objects</a:t>
            </a:r>
            <a:r>
              <a:rPr lang="fr-FR" sz="2400" dirty="0" smtClean="0"/>
              <a:t>, interprétation des outils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 smtClean="0"/>
              <a:t>Méthodologie : mesure orientée propriété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 smtClean="0"/>
              <a:t>Primitives de mesure : </a:t>
            </a:r>
            <a:r>
              <a:rPr lang="fr-FR" sz="2400" i="1" dirty="0" smtClean="0"/>
              <a:t>UDP Ping</a:t>
            </a:r>
            <a:r>
              <a:rPr lang="fr-FR" sz="2400" dirty="0" smtClean="0"/>
              <a:t>, </a:t>
            </a:r>
            <a:r>
              <a:rPr lang="fr-FR" sz="2400" i="1" dirty="0" smtClean="0"/>
              <a:t>UDP Ping distribué</a:t>
            </a:r>
            <a:r>
              <a:rPr lang="fr-FR" sz="2400" dirty="0" smtClean="0"/>
              <a:t>, </a:t>
            </a:r>
            <a:r>
              <a:rPr lang="fr-FR" sz="2400" i="1" dirty="0" smtClean="0"/>
              <a:t>UDP Explore…</a:t>
            </a:r>
            <a:endParaRPr lang="fr-FR" sz="2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 smtClean="0"/>
              <a:t>Estimation de la distribution de degré de la topologie physique du cœur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6C63-0A5A-432F-8012-8D5406E783BC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22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15616"/>
          </a:xfrm>
        </p:spPr>
        <p:txBody>
          <a:bodyPr>
            <a:normAutofit/>
          </a:bodyPr>
          <a:lstStyle/>
          <a:p>
            <a:r>
              <a:rPr lang="fr-FR" sz="4000" dirty="0" smtClean="0"/>
              <a:t>Perspectives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515013" y="1928590"/>
            <a:ext cx="8113974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 smtClean="0"/>
              <a:t>Approfondissement d’</a:t>
            </a:r>
            <a:r>
              <a:rPr lang="fr-FR" sz="2400" i="1" dirty="0" smtClean="0"/>
              <a:t>UDP Ping</a:t>
            </a:r>
            <a:r>
              <a:rPr lang="fr-FR" sz="2400" dirty="0" smtClean="0"/>
              <a:t> </a:t>
            </a:r>
          </a:p>
          <a:p>
            <a:pPr lvl="3">
              <a:lnSpc>
                <a:spcPct val="150000"/>
              </a:lnSpc>
            </a:pPr>
            <a:r>
              <a:rPr lang="fr-FR" dirty="0" smtClean="0"/>
              <a:t>Validation, dynamique, mesure longue, autres ensembles de moniteurs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 err="1" smtClean="0"/>
              <a:t>Echantillonage</a:t>
            </a:r>
            <a:r>
              <a:rPr lang="fr-FR" sz="2400" dirty="0" smtClean="0"/>
              <a:t> orienté propriété</a:t>
            </a:r>
          </a:p>
          <a:p>
            <a:pPr lvl="3">
              <a:lnSpc>
                <a:spcPct val="150000"/>
              </a:lnSpc>
            </a:pPr>
            <a:r>
              <a:rPr lang="fr-FR" dirty="0" smtClean="0"/>
              <a:t>Application à d’autres réseaux, marche aléatoire orientée propriété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 smtClean="0"/>
              <a:t>Nouveaux objets d’intérêt</a:t>
            </a:r>
          </a:p>
          <a:p>
            <a:pPr lvl="3">
              <a:lnSpc>
                <a:spcPct val="150000"/>
              </a:lnSpc>
            </a:pPr>
            <a:r>
              <a:rPr lang="fr-FR" dirty="0" smtClean="0"/>
              <a:t>Réseau de routage pondéré, topologie </a:t>
            </a:r>
            <a:r>
              <a:rPr lang="fr-FR" dirty="0" err="1" smtClean="0"/>
              <a:t>égo-centrée</a:t>
            </a:r>
            <a:r>
              <a:rPr lang="fr-FR" dirty="0" smtClean="0"/>
              <a:t>, routes longues</a:t>
            </a:r>
            <a:endParaRPr lang="fr-FR" sz="24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6C63-0A5A-432F-8012-8D5406E783BC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281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9376"/>
            <a:ext cx="7772400" cy="1470025"/>
          </a:xfrm>
        </p:spPr>
        <p:txBody>
          <a:bodyPr>
            <a:normAutofit/>
          </a:bodyPr>
          <a:lstStyle/>
          <a:p>
            <a:r>
              <a:rPr lang="fr-FR" dirty="0" smtClean="0"/>
              <a:t>Une </a:t>
            </a:r>
            <a:r>
              <a:rPr lang="fr-FR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approche</a:t>
            </a:r>
            <a:r>
              <a:rPr lang="fr-FR" dirty="0" smtClean="0"/>
              <a:t> pour l’estimation fiable des propriétés de la topologie d’Internet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78189" y="3596252"/>
            <a:ext cx="1987622" cy="550912"/>
          </a:xfrm>
        </p:spPr>
        <p:txBody>
          <a:bodyPr>
            <a:normAutofit fontScale="92500"/>
          </a:bodyPr>
          <a:lstStyle/>
          <a:p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Elie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Rotenberg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Open Sans Condensed Light" panose="020B030603050402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503548" y="4494017"/>
            <a:ext cx="8136904" cy="2031326"/>
            <a:chOff x="467544" y="4494018"/>
            <a:chExt cx="8136904" cy="2031325"/>
          </a:xfrm>
        </p:grpSpPr>
        <p:sp>
          <p:nvSpPr>
            <p:cNvPr id="6" name="TextBox 5"/>
            <p:cNvSpPr txBox="1"/>
            <p:nvPr/>
          </p:nvSpPr>
          <p:spPr>
            <a:xfrm>
              <a:off x="467544" y="4494019"/>
              <a:ext cx="1800200" cy="2031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Condensed Light" panose="020B0306030504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Rapporteurs</a:t>
              </a:r>
              <a:endPara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endParaRPr>
            </a:p>
            <a:p>
              <a:endPara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endParaRPr>
            </a:p>
            <a:p>
              <a:r>
                <a:rPr lang="fr-F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Condensed Light" panose="020B0306030504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Examinateurs</a:t>
              </a:r>
            </a:p>
            <a:p>
              <a:endPara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endParaRPr>
            </a:p>
            <a:p>
              <a:endPara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endParaRPr>
            </a:p>
            <a:p>
              <a:r>
                <a:rPr lang="fr-F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Condensed Light" panose="020B0306030504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Directeur</a:t>
              </a:r>
            </a:p>
            <a:p>
              <a:r>
                <a:rPr lang="fr-F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Condensed Light" panose="020B0306030504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Co-directeur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906815" y="4494019"/>
              <a:ext cx="2052228" cy="2031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Condensed Light" panose="020B0306030504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Bertrand Jouve</a:t>
              </a:r>
            </a:p>
            <a:p>
              <a:r>
                <a:rPr lang="fr-F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Condensed Light" panose="020B0306030504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Jean-Jacques </a:t>
              </a:r>
              <a:r>
                <a:rPr lang="fr-FR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Condensed Light" panose="020B0306030504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Pansiot</a:t>
              </a:r>
              <a:endPara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endParaRPr>
            </a:p>
            <a:p>
              <a:r>
                <a:rPr lang="fr-F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Condensed Light" panose="020B0306030504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Clémence Magnien</a:t>
              </a:r>
            </a:p>
            <a:p>
              <a:r>
                <a:rPr lang="fr-F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Condensed Light" panose="020B0306030504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Pascal Mérindol</a:t>
              </a:r>
            </a:p>
            <a:p>
              <a:r>
                <a:rPr lang="fr-F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Condensed Light" panose="020B0306030504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Philippe </a:t>
              </a:r>
              <a:r>
                <a:rPr lang="fr-FR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Condensed Light" panose="020B0306030504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Owezarski</a:t>
              </a:r>
              <a:endPara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endParaRPr>
            </a:p>
            <a:p>
              <a:r>
                <a:rPr lang="fr-F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Condensed Light" panose="020B0306030504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Matthieu </a:t>
              </a:r>
              <a:r>
                <a:rPr lang="fr-FR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Condensed Light" panose="020B0306030504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Latapy</a:t>
              </a:r>
              <a:endPara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endParaRPr>
            </a:p>
            <a:p>
              <a:r>
                <a:rPr lang="fr-F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Condensed Light" panose="020B0306030504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Christophe </a:t>
              </a:r>
              <a:r>
                <a:rPr lang="fr-FR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Condensed Light" panose="020B0306030504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Crespelle</a:t>
              </a:r>
              <a:endPara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598114" y="4494018"/>
              <a:ext cx="3006334" cy="2031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Condensed Light" panose="020B0306030504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Directeur de recherches, CNRS</a:t>
              </a:r>
            </a:p>
            <a:p>
              <a:pPr algn="r"/>
              <a:r>
                <a:rPr lang="fr-F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Condensed Light" panose="020B0306030504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Professeur émérite, Strasbourg</a:t>
              </a:r>
              <a:endPara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endParaRPr>
            </a:p>
            <a:p>
              <a:pPr algn="r"/>
              <a:r>
                <a:rPr lang="fr-F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Condensed Light" panose="020B0306030504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Chargée de recherches, CNRS</a:t>
              </a:r>
            </a:p>
            <a:p>
              <a:pPr algn="r"/>
              <a:r>
                <a:rPr lang="fr-F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Condensed Light" panose="020B0306030504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Maître de conférences, Strasbourg</a:t>
              </a:r>
              <a:endPara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endParaRPr>
            </a:p>
            <a:p>
              <a:pPr algn="r"/>
              <a:r>
                <a:rPr lang="fr-F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Condensed Light" panose="020B0306030504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Directeur de recherches, CNRS</a:t>
              </a:r>
            </a:p>
            <a:p>
              <a:pPr algn="r"/>
              <a:r>
                <a:rPr lang="fr-F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Condensed Light" panose="020B0306030504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Directeur de recherches, CNRS</a:t>
              </a:r>
            </a:p>
            <a:p>
              <a:pPr algn="r"/>
              <a:r>
                <a:rPr lang="fr-F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Condensed Light" panose="020B0306030504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Maître de conférences, UCBL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712758" y="116633"/>
            <a:ext cx="5718489" cy="1315889"/>
            <a:chOff x="1712756" y="116632"/>
            <a:chExt cx="5718489" cy="1315889"/>
          </a:xfrm>
        </p:grpSpPr>
        <p:sp>
          <p:nvSpPr>
            <p:cNvPr id="4" name="TextBox 3"/>
            <p:cNvSpPr txBox="1"/>
            <p:nvPr/>
          </p:nvSpPr>
          <p:spPr>
            <a:xfrm>
              <a:off x="3425690" y="116632"/>
              <a:ext cx="22926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Thèse pour obtenir le grade de</a:t>
              </a:r>
              <a:endPara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712756" y="589911"/>
              <a:ext cx="571848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Open Sans Condensed Light" panose="020B0306030504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Docteur en sciences de l’Université Pierre et Marie Curie</a:t>
              </a:r>
              <a:endPara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812016" y="1124744"/>
              <a:ext cx="15199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Condensed Light" panose="020B0306030504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spécialité Informatique</a:t>
              </a: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5087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15616"/>
          </a:xfrm>
        </p:spPr>
        <p:txBody>
          <a:bodyPr>
            <a:normAutofit/>
          </a:bodyPr>
          <a:lstStyle/>
          <a:p>
            <a:r>
              <a:rPr lang="fr-FR" sz="4000" dirty="0" smtClean="0"/>
              <a:t>Internet : une boîte noire ?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216771" y="1484784"/>
            <a:ext cx="458907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 smtClean="0"/>
              <a:t>Construction extraordinairement complexe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 smtClean="0"/>
              <a:t>Histoire longue et décentralisée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 smtClean="0"/>
              <a:t>Structure « </a:t>
            </a:r>
            <a:r>
              <a:rPr lang="fr-FR" sz="2000" dirty="0" err="1" smtClean="0"/>
              <a:t>bottom</a:t>
            </a:r>
            <a:r>
              <a:rPr lang="fr-FR" sz="2000" dirty="0" smtClean="0"/>
              <a:t>-up » plutôt que « top-down »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 smtClean="0"/>
              <a:t>Pas de carte complète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265908" y="1484784"/>
            <a:ext cx="362092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fr-FR" sz="2000" dirty="0" smtClean="0">
                <a:solidFill>
                  <a:schemeClr val="bg2">
                    <a:lumMod val="50000"/>
                  </a:schemeClr>
                </a:solidFill>
              </a:rPr>
              <a:t>Milliards d’ordinateurs sur la terre entière</a:t>
            </a:r>
          </a:p>
          <a:p>
            <a:pPr algn="r">
              <a:lnSpc>
                <a:spcPct val="150000"/>
              </a:lnSpc>
            </a:pPr>
            <a:r>
              <a:rPr lang="fr-FR" sz="2000" dirty="0" smtClean="0">
                <a:solidFill>
                  <a:schemeClr val="bg2">
                    <a:lumMod val="50000"/>
                  </a:schemeClr>
                </a:solidFill>
              </a:rPr>
              <a:t>Plus de 40 ans sans gouvernance centrale</a:t>
            </a:r>
          </a:p>
          <a:p>
            <a:pPr algn="r">
              <a:lnSpc>
                <a:spcPct val="150000"/>
              </a:lnSpc>
            </a:pPr>
            <a:r>
              <a:rPr lang="fr-FR" sz="2000" dirty="0" smtClean="0">
                <a:solidFill>
                  <a:schemeClr val="bg2">
                    <a:lumMod val="50000"/>
                  </a:schemeClr>
                </a:solidFill>
              </a:rPr>
              <a:t>N’importe qui peut brancher un terminal</a:t>
            </a:r>
          </a:p>
          <a:p>
            <a:pPr algn="r">
              <a:lnSpc>
                <a:spcPct val="150000"/>
              </a:lnSpc>
            </a:pPr>
            <a:r>
              <a:rPr lang="fr-FR" sz="2000" dirty="0" smtClean="0">
                <a:solidFill>
                  <a:schemeClr val="bg2">
                    <a:lumMod val="50000"/>
                  </a:schemeClr>
                </a:solidFill>
              </a:rPr>
              <a:t>Seulement des fragments parcellaires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7544" y="3645024"/>
            <a:ext cx="7903510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000" dirty="0" smtClean="0"/>
              <a:t>Le réseau </a:t>
            </a:r>
            <a:r>
              <a:rPr lang="fr-FR" sz="2000" i="1" dirty="0" smtClean="0"/>
              <a:t>fonctionne</a:t>
            </a:r>
            <a:r>
              <a:rPr lang="fr-FR" sz="2000" dirty="0" smtClean="0"/>
              <a:t>, il n’a pas (trop) de pannes, mais ses propriétés précises sont discutées :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fr-FR" sz="2000" b="1" dirty="0" smtClean="0"/>
              <a:t>Diamètre</a:t>
            </a:r>
            <a:r>
              <a:rPr lang="fr-FR" sz="2000" dirty="0" smtClean="0"/>
              <a:t> du réseau (longueur des routes)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fr-FR" sz="2000" b="1" dirty="0" smtClean="0"/>
              <a:t>Plus courts chemins </a:t>
            </a:r>
            <a:r>
              <a:rPr lang="fr-FR" sz="2000" dirty="0" smtClean="0"/>
              <a:t>(routes optimales)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fr-FR" sz="2000" b="1" dirty="0" smtClean="0"/>
              <a:t>Vulnérabilité</a:t>
            </a:r>
            <a:r>
              <a:rPr lang="fr-FR" sz="2000" dirty="0" smtClean="0"/>
              <a:t> aux attaques ciblées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fr-FR" sz="2000" dirty="0" smtClean="0"/>
              <a:t>Résilience aux </a:t>
            </a:r>
            <a:r>
              <a:rPr lang="fr-FR" sz="2000" b="1" dirty="0" smtClean="0"/>
              <a:t>pannes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6C63-0A5A-432F-8012-8D5406E783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096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6C63-0A5A-432F-8012-8D5406E783BC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99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Elie Rotenberg\git\phd\src\images\arpa-1977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764706"/>
            <a:ext cx="7056784" cy="4616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15616"/>
          </a:xfrm>
        </p:spPr>
        <p:txBody>
          <a:bodyPr>
            <a:normAutofit/>
          </a:bodyPr>
          <a:lstStyle/>
          <a:p>
            <a:r>
              <a:rPr lang="fr-FR" sz="4000" dirty="0" smtClean="0"/>
              <a:t>Approches historiques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2606334" y="6084004"/>
            <a:ext cx="3931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Carte du réseau ARPANET, </a:t>
            </a:r>
            <a:r>
              <a:rPr lang="fr-FR" i="1" dirty="0" smtClean="0"/>
              <a:t>BNN Technologies, </a:t>
            </a:r>
            <a:r>
              <a:rPr lang="fr-FR" dirty="0" smtClean="0"/>
              <a:t>1977</a:t>
            </a:r>
            <a:endParaRPr lang="en-US" i="1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196752"/>
            <a:ext cx="66613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1) Cartes basées sur les déclarations des autorités administratives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6C63-0A5A-432F-8012-8D5406E783BC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2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15616"/>
          </a:xfrm>
        </p:spPr>
        <p:txBody>
          <a:bodyPr>
            <a:normAutofit/>
          </a:bodyPr>
          <a:lstStyle/>
          <a:p>
            <a:r>
              <a:rPr lang="fr-FR" sz="4000" dirty="0" smtClean="0"/>
              <a:t>Approches historiques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2716268" y="6084004"/>
            <a:ext cx="3711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Réseau généré par simulation, </a:t>
            </a:r>
            <a:r>
              <a:rPr lang="fr-FR" dirty="0" err="1" smtClean="0"/>
              <a:t>Doar</a:t>
            </a:r>
            <a:r>
              <a:rPr lang="fr-FR" dirty="0" smtClean="0"/>
              <a:t> </a:t>
            </a:r>
            <a:r>
              <a:rPr lang="fr-FR" i="1" dirty="0" smtClean="0"/>
              <a:t>et al., 1996</a:t>
            </a:r>
            <a:endParaRPr lang="en-US" i="1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196752"/>
            <a:ext cx="80209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2</a:t>
            </a:r>
            <a:r>
              <a:rPr lang="fr-FR" sz="2400" dirty="0" smtClean="0"/>
              <a:t>) Graphes générés à partir d’une connaissance </a:t>
            </a:r>
            <a:r>
              <a:rPr lang="fr-FR" sz="2400" i="1" dirty="0" smtClean="0"/>
              <a:t>a priori </a:t>
            </a:r>
            <a:r>
              <a:rPr lang="fr-FR" sz="2400" dirty="0" smtClean="0"/>
              <a:t>des éléments du réseau</a:t>
            </a:r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7244" y="1769638"/>
            <a:ext cx="6191100" cy="4035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6C63-0A5A-432F-8012-8D5406E783BC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464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15616"/>
          </a:xfrm>
        </p:spPr>
        <p:txBody>
          <a:bodyPr>
            <a:normAutofit/>
          </a:bodyPr>
          <a:lstStyle/>
          <a:p>
            <a:r>
              <a:rPr lang="fr-FR" sz="4000" dirty="0" smtClean="0"/>
              <a:t>Approches historiques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2013992" y="6084004"/>
            <a:ext cx="5116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Propriété extraite d’une carte </a:t>
            </a:r>
            <a:r>
              <a:rPr lang="fr-FR" i="1" dirty="0" err="1" smtClean="0"/>
              <a:t>traceroute</a:t>
            </a:r>
            <a:r>
              <a:rPr lang="fr-FR" dirty="0" smtClean="0"/>
              <a:t>, </a:t>
            </a:r>
            <a:r>
              <a:rPr lang="en-US" dirty="0" smtClean="0"/>
              <a:t>DIMES, </a:t>
            </a:r>
            <a:r>
              <a:rPr lang="en-US" dirty="0" err="1" smtClean="0"/>
              <a:t>Shavitt</a:t>
            </a:r>
            <a:r>
              <a:rPr lang="en-US" dirty="0" smtClean="0"/>
              <a:t> </a:t>
            </a:r>
            <a:r>
              <a:rPr lang="en-US" i="1" dirty="0" smtClean="0"/>
              <a:t>et al.</a:t>
            </a:r>
            <a:r>
              <a:rPr lang="en-US" dirty="0" smtClean="0"/>
              <a:t>, 1999</a:t>
            </a:r>
            <a:endParaRPr lang="fr-F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67544" y="1196752"/>
            <a:ext cx="83083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3) Cartes déduites de mesures avec des outils de </a:t>
            </a:r>
            <a:r>
              <a:rPr lang="fr-FR" sz="2400" dirty="0" err="1" smtClean="0"/>
              <a:t>diagnotic</a:t>
            </a:r>
            <a:r>
              <a:rPr lang="fr-FR" sz="2400" dirty="0" smtClean="0"/>
              <a:t> (</a:t>
            </a:r>
            <a:r>
              <a:rPr lang="fr-FR" sz="2400" i="1" dirty="0" err="1" smtClean="0"/>
              <a:t>traceroute</a:t>
            </a:r>
            <a:r>
              <a:rPr lang="fr-FR" sz="2400" dirty="0" smtClean="0"/>
              <a:t>, </a:t>
            </a:r>
            <a:r>
              <a:rPr lang="fr-FR" sz="2400" i="1" dirty="0" err="1" smtClean="0"/>
              <a:t>tracetree</a:t>
            </a:r>
            <a:r>
              <a:rPr lang="fr-FR" sz="2400" dirty="0" smtClean="0"/>
              <a:t>…)</a:t>
            </a:r>
            <a:endParaRPr lang="en-US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9753" y="1705572"/>
            <a:ext cx="5686082" cy="43157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6C63-0A5A-432F-8012-8D5406E783BC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276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15616"/>
          </a:xfrm>
        </p:spPr>
        <p:txBody>
          <a:bodyPr>
            <a:normAutofit/>
          </a:bodyPr>
          <a:lstStyle/>
          <a:p>
            <a:r>
              <a:rPr lang="fr-FR" sz="4000" dirty="0" smtClean="0"/>
              <a:t>Des enjeux majeurs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1827981"/>
            <a:ext cx="828092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u="sng" dirty="0" smtClean="0"/>
              <a:t>Enjeux industriels</a:t>
            </a:r>
          </a:p>
          <a:p>
            <a:endParaRPr lang="fr-FR" sz="1200" b="1" dirty="0"/>
          </a:p>
          <a:p>
            <a:r>
              <a:rPr lang="fr-FR" sz="2400" b="1" dirty="0" smtClean="0"/>
              <a:t>Internet est un réseau stratégique pour pratiquement toute activité industrielle en 2015, </a:t>
            </a:r>
            <a:r>
              <a:rPr lang="fr-FR" sz="2400" dirty="0" smtClean="0"/>
              <a:t>au moins dans les pays fortement développés.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323528" y="3933056"/>
            <a:ext cx="828092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u="sng" dirty="0" smtClean="0"/>
              <a:t>Enjeux théoriques</a:t>
            </a:r>
          </a:p>
          <a:p>
            <a:endParaRPr lang="fr-FR" sz="1200" dirty="0"/>
          </a:p>
          <a:p>
            <a:r>
              <a:rPr lang="fr-FR" sz="2400" b="1" dirty="0" smtClean="0"/>
              <a:t>Internet est l’un des objets fondamentaux de plusieurs théories</a:t>
            </a:r>
            <a:r>
              <a:rPr lang="fr-FR" sz="2400" dirty="0" smtClean="0"/>
              <a:t>, particulièrement de théories au cœur des approches interdisciplinaires.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6C63-0A5A-432F-8012-8D5406E783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498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15616"/>
          </a:xfrm>
        </p:spPr>
        <p:txBody>
          <a:bodyPr>
            <a:normAutofit/>
          </a:bodyPr>
          <a:lstStyle/>
          <a:p>
            <a:r>
              <a:rPr lang="fr-FR" sz="4000" dirty="0" smtClean="0"/>
              <a:t>Approches historiques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1997839"/>
            <a:ext cx="828092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R"/>
            </a:pPr>
            <a:r>
              <a:rPr lang="fr-FR" sz="2400" dirty="0" smtClean="0"/>
              <a:t>Cartes basées sur les déclarations des autorités administratives</a:t>
            </a:r>
          </a:p>
          <a:p>
            <a:pPr lvl="3"/>
            <a:r>
              <a:rPr lang="fr-FR" i="1" dirty="0" smtClean="0"/>
              <a:t>ARPANET </a:t>
            </a:r>
            <a:r>
              <a:rPr lang="fr-FR" i="1" dirty="0" err="1" smtClean="0"/>
              <a:t>Map</a:t>
            </a:r>
            <a:r>
              <a:rPr lang="fr-FR" i="1" dirty="0" smtClean="0"/>
              <a:t>, BNN Technologies, 1977</a:t>
            </a:r>
          </a:p>
          <a:p>
            <a:pPr lvl="3"/>
            <a:endParaRPr lang="fr-FR" sz="2400" dirty="0"/>
          </a:p>
          <a:p>
            <a:pPr marL="457200" indent="-457200">
              <a:buAutoNum type="arabicParenR"/>
            </a:pPr>
            <a:r>
              <a:rPr lang="fr-FR" sz="2400" dirty="0" smtClean="0"/>
              <a:t>Modèles « </a:t>
            </a:r>
            <a:r>
              <a:rPr lang="fr-FR" sz="2400" i="1" dirty="0" err="1" smtClean="0"/>
              <a:t>bottom</a:t>
            </a:r>
            <a:r>
              <a:rPr lang="fr-FR" sz="2400" i="1" dirty="0" smtClean="0"/>
              <a:t>-up</a:t>
            </a:r>
            <a:r>
              <a:rPr lang="fr-FR" sz="2400" dirty="0" smtClean="0"/>
              <a:t> » basés sur une connaissance </a:t>
            </a:r>
            <a:r>
              <a:rPr lang="fr-FR" sz="2400" i="1" dirty="0" smtClean="0"/>
              <a:t>a priori</a:t>
            </a:r>
            <a:r>
              <a:rPr lang="fr-FR" sz="2400" dirty="0" smtClean="0"/>
              <a:t> des éléments</a:t>
            </a:r>
          </a:p>
          <a:p>
            <a:pPr lvl="3"/>
            <a:r>
              <a:rPr lang="fr-FR" i="1" dirty="0" smtClean="0"/>
              <a:t>A </a:t>
            </a:r>
            <a:r>
              <a:rPr lang="fr-FR" i="1" dirty="0" err="1" smtClean="0"/>
              <a:t>better</a:t>
            </a:r>
            <a:r>
              <a:rPr lang="fr-FR" i="1" dirty="0" smtClean="0"/>
              <a:t> model for </a:t>
            </a:r>
            <a:r>
              <a:rPr lang="fr-FR" i="1" dirty="0" err="1" smtClean="0"/>
              <a:t>generating</a:t>
            </a:r>
            <a:r>
              <a:rPr lang="fr-FR" i="1" dirty="0" smtClean="0"/>
              <a:t> test networks, </a:t>
            </a:r>
            <a:r>
              <a:rPr lang="fr-FR" i="1" dirty="0" err="1" smtClean="0"/>
              <a:t>Doar</a:t>
            </a:r>
            <a:r>
              <a:rPr lang="fr-FR" i="1" dirty="0" smtClean="0"/>
              <a:t>, </a:t>
            </a:r>
            <a:r>
              <a:rPr lang="fr-FR" i="1" dirty="0" err="1" smtClean="0"/>
              <a:t>Nexion</a:t>
            </a:r>
            <a:r>
              <a:rPr lang="fr-FR" i="1" dirty="0" smtClean="0"/>
              <a:t>, 1996</a:t>
            </a:r>
          </a:p>
          <a:p>
            <a:pPr marL="457200" indent="-457200">
              <a:buAutoNum type="arabicParenR"/>
            </a:pPr>
            <a:endParaRPr lang="fr-FR" sz="2400" dirty="0"/>
          </a:p>
          <a:p>
            <a:pPr marL="457200" indent="-457200">
              <a:buAutoNum type="arabicParenR"/>
            </a:pPr>
            <a:r>
              <a:rPr lang="fr-FR" sz="2400" dirty="0" smtClean="0"/>
              <a:t>Interprétation de cartes issues de mesures avec des outils de diagnostic</a:t>
            </a:r>
          </a:p>
          <a:p>
            <a:pPr lvl="3"/>
            <a:r>
              <a:rPr lang="fr-FR" i="1" dirty="0" smtClean="0"/>
              <a:t>DIMES: Let the Internet </a:t>
            </a:r>
            <a:r>
              <a:rPr lang="fr-FR" i="1" dirty="0" err="1" smtClean="0"/>
              <a:t>Measure</a:t>
            </a:r>
            <a:r>
              <a:rPr lang="fr-FR" i="1" dirty="0" smtClean="0"/>
              <a:t> </a:t>
            </a:r>
            <a:r>
              <a:rPr lang="fr-FR" i="1" dirty="0" err="1" smtClean="0"/>
              <a:t>Itself</a:t>
            </a:r>
            <a:r>
              <a:rPr lang="fr-FR" i="1" dirty="0" smtClean="0"/>
              <a:t>, </a:t>
            </a:r>
            <a:r>
              <a:rPr lang="fr-FR" i="1" dirty="0" err="1" smtClean="0"/>
              <a:t>Shavir</a:t>
            </a:r>
            <a:r>
              <a:rPr lang="fr-FR" i="1" dirty="0" smtClean="0"/>
              <a:t>, </a:t>
            </a:r>
            <a:r>
              <a:rPr lang="fr-FR" i="1" dirty="0" err="1" smtClean="0"/>
              <a:t>Shir</a:t>
            </a:r>
            <a:r>
              <a:rPr lang="fr-FR" i="1" dirty="0" smtClean="0"/>
              <a:t>, 2005</a:t>
            </a:r>
            <a:endParaRPr lang="en-US" i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6C63-0A5A-432F-8012-8D5406E783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665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15616"/>
          </a:xfrm>
        </p:spPr>
        <p:txBody>
          <a:bodyPr>
            <a:normAutofit/>
          </a:bodyPr>
          <a:lstStyle/>
          <a:p>
            <a:r>
              <a:rPr lang="fr-FR" sz="4000" dirty="0" smtClean="0"/>
              <a:t>Limites des approches historiques</a:t>
            </a:r>
            <a:endParaRPr lang="en-US" sz="4000" dirty="0"/>
          </a:p>
        </p:txBody>
      </p:sp>
      <p:grpSp>
        <p:nvGrpSpPr>
          <p:cNvPr id="6" name="Group 5"/>
          <p:cNvGrpSpPr/>
          <p:nvPr/>
        </p:nvGrpSpPr>
        <p:grpSpPr>
          <a:xfrm>
            <a:off x="1278342" y="1796916"/>
            <a:ext cx="6587316" cy="3223811"/>
            <a:chOff x="457964" y="1796916"/>
            <a:chExt cx="6587316" cy="3223811"/>
          </a:xfrm>
        </p:grpSpPr>
        <p:sp>
          <p:nvSpPr>
            <p:cNvPr id="4" name="TextBox 3"/>
            <p:cNvSpPr txBox="1"/>
            <p:nvPr/>
          </p:nvSpPr>
          <p:spPr>
            <a:xfrm>
              <a:off x="457964" y="1796916"/>
              <a:ext cx="6587316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Tx/>
                <a:buChar char="-"/>
              </a:pPr>
              <a:r>
                <a:rPr lang="fr-FR" sz="2800" dirty="0" smtClean="0"/>
                <a:t>Problèmes techniques</a:t>
              </a:r>
            </a:p>
            <a:p>
              <a:pPr marL="342900" indent="-342900">
                <a:buFontTx/>
                <a:buChar char="-"/>
              </a:pPr>
              <a:r>
                <a:rPr lang="fr-FR" sz="2800" dirty="0" smtClean="0"/>
                <a:t>Passage à l’échelle</a:t>
              </a:r>
              <a:endParaRPr lang="fr-FR" sz="2800" dirty="0"/>
            </a:p>
            <a:p>
              <a:pPr marL="342900" indent="-342900">
                <a:buFontTx/>
                <a:buChar char="-"/>
              </a:pPr>
              <a:r>
                <a:rPr lang="fr-FR" sz="2800" dirty="0" smtClean="0"/>
                <a:t>Erreurs d’interprétation</a:t>
              </a:r>
            </a:p>
            <a:p>
              <a:pPr marL="342900" indent="-342900">
                <a:buFontTx/>
                <a:buChar char="-"/>
              </a:pPr>
              <a:r>
                <a:rPr lang="fr-FR" sz="2800" dirty="0" smtClean="0"/>
                <a:t>Biais intrinsèque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57964" y="4005064"/>
              <a:ext cx="6587316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fr-FR" sz="2400" dirty="0" smtClean="0"/>
                <a:t>Encore beaucoup de controverses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fr-FR" sz="1200" dirty="0" smtClean="0"/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fr-FR" sz="2400" dirty="0" smtClean="0"/>
                <a:t>Propriétés topologiques fondamentales toujours mal connues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6C63-0A5A-432F-8012-8D5406E783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856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15616"/>
          </a:xfrm>
        </p:spPr>
        <p:txBody>
          <a:bodyPr>
            <a:normAutofit/>
          </a:bodyPr>
          <a:lstStyle/>
          <a:p>
            <a:r>
              <a:rPr lang="fr-FR" sz="4000" dirty="0" smtClean="0"/>
              <a:t>Notre approche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484784"/>
            <a:ext cx="792088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 smtClean="0"/>
              <a:t>Description formelle de nos objets et de nos outils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sz="1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 smtClean="0"/>
              <a:t>Mesures directe d’observables topologiques (pas de carte intermédiaire)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1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 smtClean="0"/>
              <a:t>Echantillonnage rigoureux du réseau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sz="1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 smtClean="0"/>
              <a:t>Méthode d’inférence validée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40511" y="5210036"/>
            <a:ext cx="66629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 smtClean="0"/>
              <a:t>Estimation fiable d’une propriété topologique du réseau</a:t>
            </a:r>
            <a:endParaRPr lang="en-US" sz="2800" b="1" dirty="0"/>
          </a:p>
        </p:txBody>
      </p:sp>
      <p:sp>
        <p:nvSpPr>
          <p:cNvPr id="11" name="Down Arrow 10"/>
          <p:cNvSpPr/>
          <p:nvPr/>
        </p:nvSpPr>
        <p:spPr>
          <a:xfrm>
            <a:off x="4355976" y="4085203"/>
            <a:ext cx="432048" cy="6480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6C63-0A5A-432F-8012-8D5406E783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017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ustom 1">
      <a:majorFont>
        <a:latin typeface="HelveticaNeueLT Std Thin Cn"/>
        <a:ea typeface=""/>
        <a:cs typeface=""/>
      </a:majorFont>
      <a:minorFont>
        <a:latin typeface="Open San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2540</TotalTime>
  <Words>1991</Words>
  <Application>Microsoft Office PowerPoint</Application>
  <PresentationFormat>On-screen Show (4:3)</PresentationFormat>
  <Paragraphs>461</Paragraphs>
  <Slides>53</Slides>
  <Notes>49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4" baseType="lpstr">
      <vt:lpstr>Office Theme</vt:lpstr>
      <vt:lpstr>Une approche pour l’estimation fiable des propriétés de la topologie d’Internet</vt:lpstr>
      <vt:lpstr>Organisation de l’exposé</vt:lpstr>
      <vt:lpstr>Topologie d’Internet : enjeux et problématiques</vt:lpstr>
      <vt:lpstr>Topologie d’Internet</vt:lpstr>
      <vt:lpstr>Internet : une boîte noire ?</vt:lpstr>
      <vt:lpstr>Des enjeux majeurs</vt:lpstr>
      <vt:lpstr>Approches historiques</vt:lpstr>
      <vt:lpstr>Limites des approches historiques</vt:lpstr>
      <vt:lpstr>Notre approche</vt:lpstr>
      <vt:lpstr>Distribution de degrés au niveau logique</vt:lpstr>
      <vt:lpstr>Topologie logique : motivation</vt:lpstr>
      <vt:lpstr>Description formelle des objets</vt:lpstr>
      <vt:lpstr>Description formelle des outils</vt:lpstr>
      <vt:lpstr>Description formelle des outils</vt:lpstr>
      <vt:lpstr>Description formelle des outils</vt:lpstr>
      <vt:lpstr>Primitive de mesure</vt:lpstr>
      <vt:lpstr>Primitive de mesure</vt:lpstr>
      <vt:lpstr>Primitive de mesure</vt:lpstr>
      <vt:lpstr>Primitive de mesure</vt:lpstr>
      <vt:lpstr>Estimation de la distribution de degrés</vt:lpstr>
      <vt:lpstr>Validation de la méthode</vt:lpstr>
      <vt:lpstr>Validation de la méthode</vt:lpstr>
      <vt:lpstr>Mesure réelle sur PlanetLab</vt:lpstr>
      <vt:lpstr>Limites de l’approche</vt:lpstr>
      <vt:lpstr>Distribution de degrés au niveau physique</vt:lpstr>
      <vt:lpstr>Topologie physique : motivation</vt:lpstr>
      <vt:lpstr>Description formelle des objets</vt:lpstr>
      <vt:lpstr>Description formelle des outils</vt:lpstr>
      <vt:lpstr>Description formelle des outils</vt:lpstr>
      <vt:lpstr>Cas d’une cible dans le cœur</vt:lpstr>
      <vt:lpstr>Cas d’une cible dans le bord</vt:lpstr>
      <vt:lpstr>Description formelle des outils</vt:lpstr>
      <vt:lpstr>Caractérisation des cibles dans le cœur</vt:lpstr>
      <vt:lpstr>Caractérisation des cibles dans le cœur</vt:lpstr>
      <vt:lpstr>Caractérisation des cibles dans le cœur</vt:lpstr>
      <vt:lpstr>Caractérisation des cibles problématiques</vt:lpstr>
      <vt:lpstr>Echantillonnage d’adresses de routeurs du cœur</vt:lpstr>
      <vt:lpstr>Correction du biais de sélection</vt:lpstr>
      <vt:lpstr>Validation de la méthode</vt:lpstr>
      <vt:lpstr>Mesure réelle sur PlanetLab</vt:lpstr>
      <vt:lpstr>Mesure réelle sur PlanetLab</vt:lpstr>
      <vt:lpstr>Validation des résultats</vt:lpstr>
      <vt:lpstr>Limites de l’approche</vt:lpstr>
      <vt:lpstr>Tables de transmission</vt:lpstr>
      <vt:lpstr>Synthèse</vt:lpstr>
      <vt:lpstr>Conclusions et perspectives</vt:lpstr>
      <vt:lpstr>Contributions</vt:lpstr>
      <vt:lpstr>Perspectives</vt:lpstr>
      <vt:lpstr>Une approche pour l’estimation fiable des propriétés de la topologie d’Internet</vt:lpstr>
      <vt:lpstr>PowerPoint Presentation</vt:lpstr>
      <vt:lpstr>Approches historiques</vt:lpstr>
      <vt:lpstr>Approches historiques</vt:lpstr>
      <vt:lpstr>Approches historiques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Une approche pour l’estimation fiable des propriétés de la topologie d’Internet</dc:title>
  <dc:creator>Elie Rotenberg</dc:creator>
  <cp:lastModifiedBy>Elie Rotenberg</cp:lastModifiedBy>
  <cp:revision>169</cp:revision>
  <dcterms:created xsi:type="dcterms:W3CDTF">2014-12-21T10:09:26Z</dcterms:created>
  <dcterms:modified xsi:type="dcterms:W3CDTF">2015-01-06T13:17:51Z</dcterms:modified>
</cp:coreProperties>
</file>