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85" r:id="rId4"/>
    <p:sldId id="287" r:id="rId5"/>
    <p:sldId id="276" r:id="rId6"/>
    <p:sldId id="278" r:id="rId7"/>
    <p:sldId id="332" r:id="rId8"/>
    <p:sldId id="283" r:id="rId9"/>
    <p:sldId id="284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4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6" r:id="rId28"/>
    <p:sldId id="307" r:id="rId29"/>
    <p:sldId id="310" r:id="rId30"/>
    <p:sldId id="309" r:id="rId31"/>
    <p:sldId id="313" r:id="rId32"/>
    <p:sldId id="312" r:id="rId33"/>
    <p:sldId id="315" r:id="rId34"/>
    <p:sldId id="314" r:id="rId35"/>
    <p:sldId id="316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33" r:id="rId46"/>
    <p:sldId id="327" r:id="rId47"/>
    <p:sldId id="334" r:id="rId48"/>
    <p:sldId id="335" r:id="rId49"/>
    <p:sldId id="337" r:id="rId50"/>
    <p:sldId id="336" r:id="rId51"/>
    <p:sldId id="329" r:id="rId52"/>
    <p:sldId id="330" r:id="rId53"/>
    <p:sldId id="33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DA7F-7FA1-4591-8C71-DEF7EF64A0B2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933D3-4D81-4BB4-AA18-612B08FC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933D3-4D81-4BB4-AA18-612B08FC0C7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B4E8-ED17-4416-B292-41A4C82C09E9}" type="datetime1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3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85B-74A1-4797-9B73-E1721EBE945E}" type="datetime1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85E-0290-41A0-BB0A-F2D21FE05E9A}" type="datetime1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B83A-2B6D-412C-B2D3-96D5F904C34C}" type="datetime1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6C76-C9E5-4AA1-AD3D-9B70080AD5B6}" type="datetime1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68D1-7DD2-4C80-A155-12A0CF568E58}" type="datetime1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179A-9403-4AD8-8AB7-7123F315843F}" type="datetime1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AFF2-1D5A-4A64-8648-611884A43B00}" type="datetime1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8449-15E7-42E3-9238-F6D545D80107}" type="datetime1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09D0-252C-4036-B9E3-A4CE5920C496}" type="datetime1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A99F-8A87-44A6-86F4-E58B85248DAF}" type="datetime1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6771-EE60-48B7-A6B8-6EDC396FD4F0}" type="datetime1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6C63-0A5A-432F-8012-8D5406E7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6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approche</a:t>
            </a:r>
            <a:r>
              <a:rPr lang="fr-FR" dirty="0" smtClean="0"/>
              <a:t> pour l’estimation fiable des propriétés de la topologie d’Internet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7"/>
            <a:ext cx="8136904" cy="2031326"/>
            <a:chOff x="467544" y="4494018"/>
            <a:chExt cx="8136904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de </a:t>
              </a:r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recherches, </a:t>
              </a:r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8" y="116633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425690" y="116632"/>
              <a:ext cx="2292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Thèse pour obtenir le grade de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1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Distribution de degrés au niveau logique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74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logique : motivation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18710" y="2204864"/>
            <a:ext cx="75065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Correspond à l’intuition usuelle (« hôtes connectés »)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Importance historique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Niveau d’opération par défaut de </a:t>
            </a:r>
            <a:r>
              <a:rPr lang="fr-FR" sz="2800" i="1" dirty="0" err="1" smtClean="0">
                <a:cs typeface="Arial" panose="020B0604020202020204" pitchFamily="34" charset="0"/>
              </a:rPr>
              <a:t>ping</a:t>
            </a:r>
            <a:r>
              <a:rPr lang="fr-FR" sz="2800" dirty="0" smtClean="0"/>
              <a:t>, </a:t>
            </a:r>
            <a:r>
              <a:rPr lang="fr-FR" sz="2800" i="1" dirty="0" err="1" smtClean="0">
                <a:cs typeface="Arial" panose="020B0604020202020204" pitchFamily="34" charset="0"/>
              </a:rPr>
              <a:t>traceroute</a:t>
            </a:r>
            <a:r>
              <a:rPr lang="fr-FR" sz="2800" dirty="0" smtClean="0"/>
              <a:t>…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Première tentative de mettre en place notre approche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objets</a:t>
            </a:r>
            <a:endParaRPr lang="en-US" sz="4000" dirty="0"/>
          </a:p>
        </p:txBody>
      </p:sp>
      <p:pic>
        <p:nvPicPr>
          <p:cNvPr id="1026" name="Picture 2" descr="C:\Users\Elie Rotenberg\git\phd\src\images\intro-l2-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07" y="1916832"/>
            <a:ext cx="5589587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7207" y="4280841"/>
            <a:ext cx="4531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Hôtes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Topologie logique « L2 » (nœuds, </a:t>
            </a:r>
            <a:r>
              <a:rPr lang="fr-FR" sz="2400" dirty="0" err="1" smtClean="0"/>
              <a:t>aretes</a:t>
            </a:r>
            <a:r>
              <a:rPr lang="fr-FR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 descr="G:\misc\my-thesis\tracero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584201"/>
            <a:ext cx="6365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57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classique : </a:t>
            </a:r>
          </a:p>
          <a:p>
            <a:r>
              <a:rPr lang="fr-FR" sz="2400" dirty="0" smtClean="0"/>
              <a:t>« Les sondes empruntent le chemin </a:t>
            </a:r>
            <a:r>
              <a:rPr lang="fr-FR" sz="2400" i="1" dirty="0" smtClean="0"/>
              <a:t>m</a:t>
            </a:r>
            <a:r>
              <a:rPr lang="fr-FR" sz="2400" dirty="0" smtClean="0"/>
              <a:t>,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1</a:t>
            </a:r>
            <a:r>
              <a:rPr lang="fr-FR" sz="2400" dirty="0" smtClean="0"/>
              <a:t>,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2</a:t>
            </a:r>
            <a:r>
              <a:rPr lang="fr-FR" sz="2400" dirty="0" smtClean="0"/>
              <a:t>, …. </a:t>
            </a:r>
            <a:r>
              <a:rPr lang="fr-FR" sz="2400" i="1" dirty="0" smtClean="0"/>
              <a:t>r</a:t>
            </a:r>
            <a:r>
              <a:rPr lang="fr-FR" sz="2400" i="1" baseline="-25000" dirty="0" smtClean="0"/>
              <a:t>d-1</a:t>
            </a:r>
            <a:r>
              <a:rPr lang="fr-FR" sz="2400" dirty="0" smtClean="0"/>
              <a:t>, </a:t>
            </a:r>
            <a:r>
              <a:rPr lang="fr-FR" sz="2400" i="1" dirty="0" smtClean="0"/>
              <a:t>t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063" y="1691940"/>
            <a:ext cx="6365875" cy="14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57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classique : 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« Les sondes empruntent le chemin </a:t>
            </a:r>
            <a:r>
              <a:rPr lang="fr-FR" sz="2400" i="1" dirty="0" smtClean="0">
                <a:solidFill>
                  <a:srgbClr val="FF0000"/>
                </a:solidFill>
              </a:rPr>
              <a:t>m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1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2</a:t>
            </a:r>
            <a:r>
              <a:rPr lang="fr-FR" sz="2400" dirty="0" smtClean="0">
                <a:solidFill>
                  <a:srgbClr val="FF0000"/>
                </a:solidFill>
              </a:rPr>
              <a:t>, …. 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d-1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i="1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>
                <a:solidFill>
                  <a:srgbClr val="FF0000"/>
                </a:solidFill>
              </a:rPr>
              <a:t>. 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966155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err="1"/>
              <a:t>traceroute</a:t>
            </a:r>
            <a:r>
              <a:rPr lang="fr-FR" sz="2400" i="1" dirty="0"/>
              <a:t> </a:t>
            </a:r>
            <a:r>
              <a:rPr lang="fr-FR" sz="2400" dirty="0"/>
              <a:t>envoie des sondes avec une durée de vie croissante depuis un moniteur </a:t>
            </a:r>
            <a:r>
              <a:rPr lang="fr-FR" sz="2400" i="1" dirty="0"/>
              <a:t>m</a:t>
            </a:r>
            <a:r>
              <a:rPr lang="fr-FR" sz="2400" dirty="0"/>
              <a:t>  vers une cible </a:t>
            </a:r>
            <a:r>
              <a:rPr lang="fr-FR" sz="2400" i="1" dirty="0"/>
              <a:t>t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9063" y="1691940"/>
            <a:ext cx="6365875" cy="141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5301208"/>
            <a:ext cx="3460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Notre interprétation (restreinte) :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« </a:t>
            </a:r>
            <a:r>
              <a:rPr lang="fr-FR" sz="2400" i="1" dirty="0" smtClean="0">
                <a:solidFill>
                  <a:srgbClr val="FF0000"/>
                </a:solidFill>
              </a:rPr>
              <a:t>r</a:t>
            </a:r>
            <a:r>
              <a:rPr lang="fr-FR" sz="2400" i="1" baseline="-25000" dirty="0" smtClean="0">
                <a:solidFill>
                  <a:srgbClr val="FF0000"/>
                </a:solidFill>
              </a:rPr>
              <a:t>d-1</a:t>
            </a:r>
            <a:r>
              <a:rPr lang="fr-FR" sz="2400" dirty="0" smtClean="0">
                <a:solidFill>
                  <a:srgbClr val="FF0000"/>
                </a:solidFill>
              </a:rPr>
              <a:t> est un voisin de </a:t>
            </a:r>
            <a:r>
              <a:rPr lang="fr-FR" sz="2400" i="1" dirty="0" smtClean="0">
                <a:solidFill>
                  <a:srgbClr val="FF0000"/>
                </a:solidFill>
              </a:rPr>
              <a:t>t</a:t>
            </a:r>
            <a:r>
              <a:rPr lang="fr-FR" sz="2400" dirty="0" smtClean="0">
                <a:solidFill>
                  <a:srgbClr val="FF0000"/>
                </a:solidFill>
              </a:rPr>
              <a:t>. 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924" y="3084929"/>
            <a:ext cx="389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N moniteurs vers une cible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245056" y="308492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 voisins de la cible ?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83901" y="3284984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302738" y="177281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/>
              <a:t>traceroute</a:t>
            </a:r>
            <a:r>
              <a:rPr lang="fr-FR" sz="2000" dirty="0" smtClean="0"/>
              <a:t> depuis 1 moniteur vers une cible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45056" y="17728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 voisin de la cible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083901" y="1972871"/>
            <a:ext cx="1161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8924" y="3084929"/>
            <a:ext cx="389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>
                <a:solidFill>
                  <a:srgbClr val="FF0000"/>
                </a:solidFill>
              </a:rPr>
              <a:t>traceroute</a:t>
            </a:r>
            <a:r>
              <a:rPr lang="fr-FR" sz="2000" dirty="0" smtClean="0">
                <a:solidFill>
                  <a:srgbClr val="FF0000"/>
                </a:solidFill>
              </a:rPr>
              <a:t> depuis N moniteurs vers une cible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5056" y="308492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N</a:t>
            </a:r>
            <a:r>
              <a:rPr lang="fr-FR" sz="2000" dirty="0" smtClean="0">
                <a:solidFill>
                  <a:srgbClr val="FF0000"/>
                </a:solidFill>
              </a:rPr>
              <a:t> voisins de la cible ?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083901" y="3284984"/>
            <a:ext cx="11611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1902" y="4397042"/>
            <a:ext cx="4491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err="1" smtClean="0">
                <a:solidFill>
                  <a:srgbClr val="00B050"/>
                </a:solidFill>
              </a:rPr>
              <a:t>traceroute</a:t>
            </a:r>
            <a:r>
              <a:rPr lang="fr-FR" sz="2000" dirty="0" smtClean="0">
                <a:solidFill>
                  <a:srgbClr val="00B050"/>
                </a:solidFill>
              </a:rPr>
              <a:t> depuis </a:t>
            </a:r>
            <a:r>
              <a:rPr lang="fr-FR" sz="2000" i="1" dirty="0" smtClean="0">
                <a:solidFill>
                  <a:srgbClr val="00B050"/>
                </a:solidFill>
              </a:rPr>
              <a:t>assez  </a:t>
            </a:r>
            <a:r>
              <a:rPr lang="fr-FR" sz="2000" dirty="0" smtClean="0">
                <a:solidFill>
                  <a:srgbClr val="00B050"/>
                </a:solidFill>
              </a:rPr>
              <a:t>de moniteurs vers une cible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5056" y="4397042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>
                <a:solidFill>
                  <a:srgbClr val="00B050"/>
                </a:solidFill>
              </a:rPr>
              <a:t>tous</a:t>
            </a:r>
            <a:r>
              <a:rPr lang="fr-FR" sz="2000" dirty="0" smtClean="0">
                <a:solidFill>
                  <a:srgbClr val="00B050"/>
                </a:solidFill>
              </a:rPr>
              <a:t>  les voisins de la cible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5083901" y="4597097"/>
            <a:ext cx="1161155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302738" y="2852936"/>
            <a:ext cx="679765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302738" y="2780928"/>
            <a:ext cx="6797654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7544" y="4221088"/>
            <a:ext cx="8280920" cy="792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Primitive de mesure</a:t>
            </a:r>
            <a:endParaRPr lang="en-US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67857" y="5837202"/>
            <a:ext cx="8008286" cy="400110"/>
            <a:chOff x="591902" y="5837202"/>
            <a:chExt cx="8008286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91902" y="5837202"/>
              <a:ext cx="4491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i="1" dirty="0" err="1" smtClean="0"/>
                <a:t>traceroute</a:t>
              </a:r>
              <a:r>
                <a:rPr lang="fr-FR" sz="2000" dirty="0" smtClean="0"/>
                <a:t> depuis </a:t>
              </a:r>
              <a:r>
                <a:rPr lang="fr-FR" sz="2000" i="1" dirty="0" smtClean="0"/>
                <a:t>assez  </a:t>
              </a:r>
              <a:r>
                <a:rPr lang="fr-FR" sz="2000" dirty="0" smtClean="0"/>
                <a:t>de moniteurs vers une cible</a:t>
              </a:r>
              <a:endParaRPr lang="en-US" sz="2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5056" y="5837202"/>
              <a:ext cx="2355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i="1" dirty="0" smtClean="0"/>
                <a:t>tous</a:t>
              </a:r>
              <a:r>
                <a:rPr lang="fr-FR" sz="2000" dirty="0" smtClean="0"/>
                <a:t>  les voisins de la cible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5083901" y="6037257"/>
              <a:ext cx="11611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98" name="Picture 2" descr="G:\misc\my-thesis\traceroute-many-to-one-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25" y="1052736"/>
            <a:ext cx="5994350" cy="450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Organisation de l’exposé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4907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Topologie d’Internet : enjeux et problématiques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logique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Distribution de degrés au niveau physique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Tables de transmission</a:t>
            </a:r>
          </a:p>
          <a:p>
            <a:pPr marL="51435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fr-FR" dirty="0" smtClean="0"/>
              <a:t>Conclusions et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Estimation de la distribution de degrés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9033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Obtenir un ensemble de moniteurs suffisamment grand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échantillon uniforme et suffisamment grand de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Effectuer </a:t>
            </a:r>
            <a:r>
              <a:rPr lang="fr-FR" sz="2400" i="1" dirty="0" err="1" smtClean="0"/>
              <a:t>traceroute</a:t>
            </a:r>
            <a:r>
              <a:rPr lang="fr-FR" sz="2400" i="1" dirty="0"/>
              <a:t> </a:t>
            </a:r>
            <a:r>
              <a:rPr lang="fr-FR" sz="2400" i="1" dirty="0" smtClean="0"/>
              <a:t> </a:t>
            </a:r>
            <a:r>
              <a:rPr lang="fr-FR" sz="2400" dirty="0" smtClean="0"/>
              <a:t>depuis chaque moniteur vers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(Corriger les artefacts de mesure)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Déduire la distribution de degrés.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337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Générer des graphes aléatoires selon des modèles usuels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grand nombre de nœuds, les </a:t>
            </a:r>
            <a:r>
              <a:rPr lang="fr-FR" sz="2400" i="1" dirty="0" smtClean="0"/>
              <a:t>moniteurs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Considérer que </a:t>
            </a:r>
            <a:r>
              <a:rPr lang="fr-FR" sz="2400" i="1" dirty="0" smtClean="0"/>
              <a:t>tous les nœuds  </a:t>
            </a:r>
            <a:r>
              <a:rPr lang="fr-FR" sz="2400" dirty="0" smtClean="0"/>
              <a:t>sont des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Simuler 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 par des plus courts chemins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Comparer les distributions de degrés mesurée et réelle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pic>
        <p:nvPicPr>
          <p:cNvPr id="5122" name="Picture 2" descr="C:\Users\Elie Rotenberg\git\phd\src\images\traceroute-simu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700808"/>
            <a:ext cx="8010525" cy="29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4458" y="5445224"/>
            <a:ext cx="4055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Distribution de degré mesurée et réelle</a:t>
            </a:r>
          </a:p>
          <a:p>
            <a:r>
              <a:rPr lang="fr-FR" i="1" dirty="0" smtClean="0"/>
              <a:t>x  </a:t>
            </a:r>
            <a:r>
              <a:rPr lang="fr-FR" dirty="0" smtClean="0"/>
              <a:t>: nombre de voisins</a:t>
            </a:r>
          </a:p>
          <a:p>
            <a:r>
              <a:rPr lang="fr-FR" i="1" dirty="0" smtClean="0"/>
              <a:t>y  </a:t>
            </a:r>
            <a:r>
              <a:rPr lang="fr-FR" dirty="0" smtClean="0"/>
              <a:t>: nombre de cibles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4797152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Graphe de 10</a:t>
            </a:r>
            <a:r>
              <a:rPr lang="fr-FR" baseline="30000" dirty="0" smtClean="0"/>
              <a:t>6</a:t>
            </a:r>
            <a:r>
              <a:rPr lang="fr-FR" dirty="0" smtClean="0"/>
              <a:t> nœuds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4797152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Graphe de 10</a:t>
            </a:r>
            <a:r>
              <a:rPr lang="fr-FR" baseline="30000" dirty="0" smtClean="0"/>
              <a:t>7</a:t>
            </a:r>
            <a:r>
              <a:rPr lang="fr-FR" dirty="0" smtClean="0"/>
              <a:t> nœuds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02098" y="5589240"/>
            <a:ext cx="4174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x</a:t>
            </a:r>
            <a:r>
              <a:rPr lang="fr-FR" sz="2400" dirty="0" smtClean="0"/>
              <a:t>  : nombre de voisins logiques observés</a:t>
            </a:r>
          </a:p>
          <a:p>
            <a:r>
              <a:rPr lang="fr-FR" sz="2400" i="1" dirty="0" smtClean="0"/>
              <a:t>y</a:t>
            </a:r>
            <a:r>
              <a:rPr lang="fr-FR" sz="2400" dirty="0" smtClean="0"/>
              <a:t>  : nombre de cibles</a:t>
            </a:r>
            <a:endParaRPr lang="en-US" sz="2400" dirty="0"/>
          </a:p>
        </p:txBody>
      </p:sp>
      <p:pic>
        <p:nvPicPr>
          <p:cNvPr id="6146" name="Picture 2" descr="C:\Users\Elie Rotenberg\git\phd\src\images\traceroute-distri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3154"/>
            <a:ext cx="5760640" cy="42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 l’approche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58387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Sensible aux filtrages ICMP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Sensible à l’</a:t>
            </a:r>
            <a:r>
              <a:rPr lang="fr-FR" sz="2400" i="1" dirty="0" smtClean="0"/>
              <a:t>aliasing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Non-uniformité des cibles (par rapport à ces limites)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Routes de tailles variables et faux voisins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Qu’a-t-on réellement mesuré 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Distribution de degrés au niveau physique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62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physique : motivation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18710" y="2204864"/>
            <a:ext cx="75065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Plus proche de la réalité matérielle (« machines et câbles »)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Sous-jacente à la topologie logique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Pertinence mise en évidence par nos travaux préliminaires</a:t>
            </a:r>
          </a:p>
          <a:p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Opportunité d’approfondir notre approche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objets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1" y="1411359"/>
            <a:ext cx="5760640" cy="253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7207" y="4739660"/>
            <a:ext cx="3449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Hôtes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Topologie physique « L2/L3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Liens dans L2 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≠ liens dans L3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49544" y="4077072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Topologie 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8465" y="4077072"/>
            <a:ext cx="16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Topologie L2 induite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08748" y="3284984"/>
            <a:ext cx="57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 smtClean="0"/>
              <a:t>UDP Ping </a:t>
            </a:r>
            <a:r>
              <a:rPr lang="fr-FR" sz="2400" dirty="0" smtClean="0"/>
              <a:t>envoie </a:t>
            </a:r>
            <a:r>
              <a:rPr lang="fr-FR" sz="2400" dirty="0"/>
              <a:t>des sondes </a:t>
            </a:r>
            <a:r>
              <a:rPr lang="fr-FR" sz="2400" dirty="0" smtClean="0"/>
              <a:t>malformées vers une cible </a:t>
            </a:r>
            <a:r>
              <a:rPr lang="fr-FR" sz="2400" i="1" dirty="0" smtClean="0"/>
              <a:t>t </a:t>
            </a:r>
            <a:r>
              <a:rPr lang="fr-FR" sz="2400" dirty="0" smtClean="0"/>
              <a:t> qui répond un message d’erreur.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150" y="1340768"/>
            <a:ext cx="5195701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08748" y="4149080"/>
            <a:ext cx="4972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</a:t>
            </a:r>
            <a:r>
              <a:rPr lang="fr-FR" sz="2400" dirty="0" smtClean="0"/>
              <a:t>) appartient à </a:t>
            </a:r>
            <a:r>
              <a:rPr lang="fr-FR" sz="2400" i="1" dirty="0" smtClean="0"/>
              <a:t>t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08748" y="4149080"/>
            <a:ext cx="472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</a:t>
            </a:r>
            <a:r>
              <a:rPr lang="fr-FR" sz="2400" dirty="0" smtClean="0"/>
              <a:t>) appartient à </a:t>
            </a:r>
            <a:r>
              <a:rPr lang="fr-FR" sz="2400" i="1" dirty="0" smtClean="0"/>
              <a:t>t</a:t>
            </a:r>
            <a:endParaRPr lang="fr-FR" sz="2400" dirty="0" smtClean="0"/>
          </a:p>
          <a:p>
            <a:r>
              <a:rPr lang="fr-FR" sz="2400" dirty="0" smtClean="0">
                <a:solidFill>
                  <a:srgbClr val="FF0000"/>
                </a:solidFill>
              </a:rPr>
              <a:t>et cette interface dépend de </a:t>
            </a:r>
            <a:r>
              <a:rPr lang="fr-FR" sz="2400" i="1" dirty="0" smtClean="0">
                <a:solidFill>
                  <a:srgbClr val="FF0000"/>
                </a:solidFill>
              </a:rPr>
              <a:t>m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17" y="1412776"/>
            <a:ext cx="7874768" cy="22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4562" y="5517232"/>
            <a:ext cx="6334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Avec assez de moniteurs, peut-on obtenir </a:t>
            </a:r>
            <a:r>
              <a:rPr lang="fr-FR" sz="2000" b="1" i="1" dirty="0" smtClean="0"/>
              <a:t>toutes </a:t>
            </a:r>
            <a:r>
              <a:rPr lang="fr-FR" sz="2000" b="1" dirty="0" smtClean="0"/>
              <a:t> les interfaces d’une cible ?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Topologie d’Internet : enjeux et problématiques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3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d’une cible dans le cœur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57332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bleu, </a:t>
            </a:r>
            <a:r>
              <a:rPr lang="fr-FR" dirty="0" smtClean="0">
                <a:solidFill>
                  <a:srgbClr val="0070C0"/>
                </a:solidFill>
              </a:rPr>
              <a:t>les interfaces tournées vers le cœur</a:t>
            </a:r>
            <a:r>
              <a:rPr lang="fr-FR" dirty="0" smtClean="0"/>
              <a:t>, sont toutes observées.</a:t>
            </a:r>
          </a:p>
          <a:p>
            <a:r>
              <a:rPr lang="fr-FR" dirty="0" smtClean="0"/>
              <a:t>En route, </a:t>
            </a:r>
            <a:r>
              <a:rPr lang="fr-FR" dirty="0" smtClean="0">
                <a:solidFill>
                  <a:srgbClr val="FF0000"/>
                </a:solidFill>
              </a:rPr>
              <a:t>les interfaces tournées vers le bord</a:t>
            </a:r>
            <a:r>
              <a:rPr lang="fr-FR" dirty="0" smtClean="0"/>
              <a:t>, ne sont pas observées.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Cas d’une cible dans le bord</a:t>
            </a:r>
            <a:endParaRPr 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64" y="1484784"/>
            <a:ext cx="5176874" cy="3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57332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bleu, </a:t>
            </a:r>
            <a:r>
              <a:rPr lang="fr-FR" dirty="0" smtClean="0">
                <a:solidFill>
                  <a:srgbClr val="0070C0"/>
                </a:solidFill>
              </a:rPr>
              <a:t>l’unique interface tournée vers le cœur</a:t>
            </a:r>
            <a:r>
              <a:rPr lang="fr-FR" dirty="0" smtClean="0"/>
              <a:t>, est observée.</a:t>
            </a:r>
          </a:p>
          <a:p>
            <a:r>
              <a:rPr lang="fr-FR" dirty="0" smtClean="0"/>
              <a:t>En route, </a:t>
            </a:r>
            <a:r>
              <a:rPr lang="fr-FR" dirty="0" smtClean="0">
                <a:solidFill>
                  <a:srgbClr val="FF0000"/>
                </a:solidFill>
              </a:rPr>
              <a:t>les interfaces tournées vers le bord</a:t>
            </a:r>
            <a:r>
              <a:rPr lang="fr-FR" dirty="0" smtClean="0"/>
              <a:t>, ne sont pas observées.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Description formelle des outils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708748" y="4149080"/>
            <a:ext cx="4722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Interprétation :</a:t>
            </a:r>
          </a:p>
          <a:p>
            <a:r>
              <a:rPr lang="fr-FR" sz="2400" dirty="0" smtClean="0"/>
              <a:t>« L’interface de réponse </a:t>
            </a:r>
            <a:r>
              <a:rPr lang="fr-FR" sz="2400" i="1" dirty="0" smtClean="0"/>
              <a:t>i = m(t)</a:t>
            </a:r>
            <a:r>
              <a:rPr lang="fr-FR" sz="2400" dirty="0" smtClean="0"/>
              <a:t> appartient à </a:t>
            </a:r>
            <a:r>
              <a:rPr lang="fr-FR" sz="2400" i="1" dirty="0" smtClean="0"/>
              <a:t>t</a:t>
            </a:r>
            <a:endParaRPr lang="fr-FR" sz="2400" dirty="0" smtClean="0"/>
          </a:p>
          <a:p>
            <a:r>
              <a:rPr lang="fr-FR" sz="2400" dirty="0" smtClean="0"/>
              <a:t>et cette interface dépend de </a:t>
            </a:r>
            <a:r>
              <a:rPr lang="fr-FR" sz="2400" i="1" dirty="0" smtClean="0"/>
              <a:t>m</a:t>
            </a:r>
            <a:r>
              <a:rPr lang="fr-FR" sz="2400" dirty="0" smtClean="0"/>
              <a:t>. »</a:t>
            </a: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17" y="1412776"/>
            <a:ext cx="7874768" cy="225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4562" y="5517232"/>
            <a:ext cx="643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Avec assez de moniteurs, peut-on obtenir </a:t>
            </a:r>
            <a:r>
              <a:rPr lang="fr-FR" sz="2000" b="1" i="1" dirty="0" smtClean="0">
                <a:solidFill>
                  <a:srgbClr val="FF0000"/>
                </a:solidFill>
              </a:rPr>
              <a:t>toutes </a:t>
            </a:r>
            <a:r>
              <a:rPr lang="fr-FR" sz="2000" b="1" dirty="0" smtClean="0">
                <a:solidFill>
                  <a:srgbClr val="FF0000"/>
                </a:solidFill>
              </a:rPr>
              <a:t> les interfaces d’une cible</a:t>
            </a:r>
            <a:r>
              <a:rPr lang="fr-FR" sz="2000" b="1" dirty="0" smtClean="0"/>
              <a:t> ?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4562" y="5939988"/>
            <a:ext cx="634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dirty="0" smtClean="0">
                <a:solidFill>
                  <a:srgbClr val="00B050"/>
                </a:solidFill>
              </a:rPr>
              <a:t>Toutes les interfaces dans le cœur d’une cible dans le cœur.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8" y="1190724"/>
            <a:ext cx="5760105" cy="4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675" y="6021288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cible </a:t>
            </a:r>
            <a:r>
              <a:rPr lang="fr-FR" sz="2000" i="1" dirty="0" smtClean="0"/>
              <a:t>t</a:t>
            </a:r>
            <a:r>
              <a:rPr lang="fr-FR" sz="2000" dirty="0" smtClean="0"/>
              <a:t>  est dans le cœur : on observe au moins deux interfaces tournées vers le cœur.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8" y="1190724"/>
            <a:ext cx="5760105" cy="432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1461" y="6021288"/>
            <a:ext cx="698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cible </a:t>
            </a:r>
            <a:r>
              <a:rPr lang="fr-FR" sz="2000" i="1" dirty="0" smtClean="0"/>
              <a:t>t</a:t>
            </a:r>
            <a:r>
              <a:rPr lang="fr-FR" sz="2000" dirty="0" smtClean="0"/>
              <a:t>  est dans le bord : on observe une unique interface tournée vers le cœur.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dans le cœur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190724"/>
            <a:ext cx="5760103" cy="43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2405" y="6021288"/>
            <a:ext cx="8279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Cas problématique : un moniteur est situé « derrière » une cible et deux interfaces sont observées.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Caractérisation des cibles problématiques</a:t>
            </a:r>
            <a:endParaRPr lang="en-US" sz="4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949" y="1430943"/>
            <a:ext cx="5760103" cy="38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494" y="6021288"/>
            <a:ext cx="861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/>
              <a:t>UDP Explore</a:t>
            </a:r>
            <a:r>
              <a:rPr lang="fr-FR" sz="2000" dirty="0" smtClean="0"/>
              <a:t>  donne la liste des interfaces dans le bord observables par </a:t>
            </a:r>
            <a:r>
              <a:rPr lang="fr-FR" sz="2000" i="1" dirty="0" smtClean="0"/>
              <a:t>UDP Ping</a:t>
            </a:r>
            <a:r>
              <a:rPr lang="fr-FR" sz="2000" dirty="0" smtClean="0"/>
              <a:t>  depuis un moniteur.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3600" dirty="0" smtClean="0"/>
              <a:t>Echantillonnage d’adresses de routeurs du cœur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5072" y="1750367"/>
            <a:ext cx="8233857" cy="335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Effectuer un tirage aléatoire uniforme d’entiers de 32 bits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entiers ne correspondant pas à des adresses valides (RFC)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Exécuter UDP Explore depuis chaque moniteur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Exécuter UDP Ping depuis chaque moniteur vers chacune des adresses valides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interfaces observées par UDP Explore des résultats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fr-FR" sz="2400" dirty="0" smtClean="0"/>
              <a:t>Supprimer les cibles ayant moins de 2 interfaces dans le cœur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Correction du biais de sélection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9662" y="1556792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Echantilloner</a:t>
            </a:r>
            <a:r>
              <a:rPr lang="fr-FR" sz="2400" dirty="0" smtClean="0"/>
              <a:t> des </a:t>
            </a:r>
            <a:r>
              <a:rPr lang="fr-FR" sz="2400" b="1" dirty="0" smtClean="0"/>
              <a:t>adresses</a:t>
            </a:r>
            <a:r>
              <a:rPr lang="fr-FR" sz="2400" dirty="0" smtClean="0"/>
              <a:t>  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≠  </a:t>
            </a:r>
            <a:r>
              <a:rPr lang="fr-FR" sz="2400" dirty="0" err="1" smtClean="0">
                <a:latin typeface="Open Sans Condensed Light"/>
                <a:ea typeface="Open Sans Condensed Light"/>
                <a:cs typeface="Open Sans Condensed Light"/>
              </a:rPr>
              <a:t>échantilloner</a:t>
            </a:r>
            <a:r>
              <a:rPr lang="fr-FR" sz="2400" dirty="0" smtClean="0">
                <a:latin typeface="Open Sans Condensed Light"/>
                <a:ea typeface="Open Sans Condensed Light"/>
                <a:cs typeface="Open Sans Condensed Light"/>
              </a:rPr>
              <a:t> des </a:t>
            </a:r>
            <a:r>
              <a:rPr lang="fr-FR" sz="2400" b="1" dirty="0" smtClean="0">
                <a:latin typeface="Open Sans Condensed Light"/>
                <a:ea typeface="Open Sans Condensed Light"/>
                <a:cs typeface="Open Sans Condensed Light"/>
              </a:rPr>
              <a:t>routeurs</a:t>
            </a:r>
            <a:endParaRPr lang="fr-FR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4341" y="2564904"/>
            <a:ext cx="79553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Sélection uniforme sur les adresses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Probabilité de tirage d’un routeur = </a:t>
            </a:r>
            <a:r>
              <a:rPr lang="fr-FR" sz="2400" dirty="0" err="1" smtClean="0"/>
              <a:t>proportionelle</a:t>
            </a:r>
            <a:r>
              <a:rPr lang="fr-FR" sz="2400" dirty="0" smtClean="0"/>
              <a:t> à son nombre d’adresses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Transformation de correction du biais :</a:t>
            </a:r>
            <a:endParaRPr lang="en-US" sz="2400" dirty="0"/>
          </a:p>
        </p:txBody>
      </p:sp>
      <p:pic>
        <p:nvPicPr>
          <p:cNvPr id="2050" name="Picture 2" descr="G:\misc\my-thesis\bias-correction-form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4293096"/>
            <a:ext cx="40195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 la méthode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06880" y="1823913"/>
            <a:ext cx="63377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Générer des graphes aléatoires selon des modèles usuels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Tirer un grand nombre de nœuds, les </a:t>
            </a:r>
            <a:r>
              <a:rPr lang="fr-FR" sz="2400" i="1" dirty="0" smtClean="0"/>
              <a:t>moniteurs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Considérer que </a:t>
            </a:r>
            <a:r>
              <a:rPr lang="fr-FR" sz="2400" i="1" dirty="0" smtClean="0"/>
              <a:t>tous les nœuds  </a:t>
            </a:r>
            <a:r>
              <a:rPr lang="fr-FR" sz="2400" dirty="0" smtClean="0"/>
              <a:t>sont des cibles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Simuler </a:t>
            </a:r>
            <a:r>
              <a:rPr lang="fr-FR" sz="2400" i="1" dirty="0" smtClean="0"/>
              <a:t>UDP Ping  </a:t>
            </a:r>
            <a:r>
              <a:rPr lang="fr-FR" sz="2400" dirty="0" smtClean="0"/>
              <a:t>par des plus courts chemins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Calculer le degré de chaque cible</a:t>
            </a:r>
          </a:p>
          <a:p>
            <a:pPr marL="228600" indent="-228600">
              <a:buFont typeface="+mj-lt"/>
              <a:buAutoNum type="arabicParenR"/>
            </a:pPr>
            <a:endParaRPr lang="fr-FR" dirty="0" smtClean="0"/>
          </a:p>
          <a:p>
            <a:pPr marL="457200" indent="-457200">
              <a:buFont typeface="+mj-lt"/>
              <a:buAutoNum type="arabicParenR"/>
            </a:pPr>
            <a:r>
              <a:rPr lang="fr-FR" sz="2400" dirty="0" smtClean="0"/>
              <a:t>Comparer les distributions de degrés mesurée et réelle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Topologie d’Internet</a:t>
            </a:r>
            <a:endParaRPr lang="en-US" sz="4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863588" y="1540884"/>
            <a:ext cx="7416824" cy="4264380"/>
            <a:chOff x="971600" y="1540884"/>
            <a:chExt cx="7416824" cy="4264380"/>
          </a:xfrm>
        </p:grpSpPr>
        <p:pic>
          <p:nvPicPr>
            <p:cNvPr id="4098" name="Picture 2" descr="G:\misc\my-thesis\inet-top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540884"/>
              <a:ext cx="5126688" cy="4264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365178" y="5204000"/>
              <a:ext cx="1872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Terminaux (« clients »)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5178" y="453386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Switches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5178" y="3872939"/>
              <a:ext cx="1491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Routeurs du bord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5178" y="2941460"/>
              <a:ext cx="1521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Routeurs du cœur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178" y="1644250"/>
              <a:ext cx="2023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Terminaux (« serveurs »)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9" idx="1"/>
            </p:cNvCxnSpPr>
            <p:nvPr/>
          </p:nvCxnSpPr>
          <p:spPr>
            <a:xfrm flipH="1">
              <a:off x="4355976" y="1828916"/>
              <a:ext cx="20092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1"/>
            </p:cNvCxnSpPr>
            <p:nvPr/>
          </p:nvCxnSpPr>
          <p:spPr>
            <a:xfrm flipH="1">
              <a:off x="3779912" y="3126126"/>
              <a:ext cx="2585266" cy="4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7" idx="1"/>
            </p:cNvCxnSpPr>
            <p:nvPr/>
          </p:nvCxnSpPr>
          <p:spPr>
            <a:xfrm flipH="1">
              <a:off x="4355976" y="4057605"/>
              <a:ext cx="20092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1"/>
            </p:cNvCxnSpPr>
            <p:nvPr/>
          </p:nvCxnSpPr>
          <p:spPr>
            <a:xfrm flipH="1">
              <a:off x="4788024" y="4718528"/>
              <a:ext cx="15771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1" idx="1"/>
            </p:cNvCxnSpPr>
            <p:nvPr/>
          </p:nvCxnSpPr>
          <p:spPr>
            <a:xfrm flipH="1" flipV="1">
              <a:off x="6084168" y="5260558"/>
              <a:ext cx="281010" cy="128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18880" y="1823913"/>
            <a:ext cx="72809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700 moniteurs initialement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3</a:t>
            </a:r>
            <a:r>
              <a:rPr lang="fr-FR" sz="3200" dirty="0" smtClean="0">
                <a:ea typeface="Open Sans Condensed Light"/>
                <a:cs typeface="Open Sans Condensed Light"/>
              </a:rPr>
              <a:t>•</a:t>
            </a:r>
            <a:r>
              <a:rPr lang="fr-FR" sz="3200" dirty="0" smtClean="0"/>
              <a:t>10</a:t>
            </a:r>
            <a:r>
              <a:rPr lang="fr-FR" sz="3200" baseline="30000" dirty="0" smtClean="0"/>
              <a:t>6</a:t>
            </a:r>
            <a:r>
              <a:rPr lang="fr-FR" sz="3200" dirty="0" smtClean="0"/>
              <a:t> cibles initiales </a:t>
            </a:r>
            <a:r>
              <a:rPr lang="fr-FR" sz="3200" dirty="0" smtClean="0"/>
              <a:t>échantillonnées </a:t>
            </a:r>
            <a:r>
              <a:rPr lang="fr-FR" sz="3200" dirty="0" smtClean="0"/>
              <a:t>en 10 heures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Mesure répétée 3 fois, chacune durant 4 heures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5600 cibles dans le cœur après filtrage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Mesure réelle sur </a:t>
            </a:r>
            <a:r>
              <a:rPr lang="fr-FR" sz="4000" dirty="0" err="1" smtClean="0"/>
              <a:t>PlanetLab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5589240"/>
            <a:ext cx="4261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/>
              <a:t>x</a:t>
            </a:r>
            <a:r>
              <a:rPr lang="fr-FR" sz="2400" dirty="0" smtClean="0"/>
              <a:t>  : nombre d’interfaces (degré physique)</a:t>
            </a:r>
          </a:p>
          <a:p>
            <a:r>
              <a:rPr lang="fr-FR" sz="2400" i="1" dirty="0" smtClean="0"/>
              <a:t>y</a:t>
            </a:r>
            <a:r>
              <a:rPr lang="fr-FR" sz="2400" dirty="0" smtClean="0"/>
              <a:t>  : fraction des routeurs </a:t>
            </a:r>
            <a:r>
              <a:rPr lang="fr-FR" sz="2400" smtClean="0"/>
              <a:t>du cœur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207" y="1133154"/>
            <a:ext cx="5711522" cy="42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Validation des résultats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2304365"/>
            <a:ext cx="8113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Réinjection de la distribution mesurée dans les simulations (</a:t>
            </a:r>
            <a:r>
              <a:rPr lang="fr-FR" sz="2400" i="1" dirty="0" err="1" smtClean="0"/>
              <a:t>bootstrapping</a:t>
            </a:r>
            <a:r>
              <a:rPr lang="fr-FR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Evaluation de la qualité de l’ensemble des moniteurs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Classes de </a:t>
            </a:r>
            <a:r>
              <a:rPr lang="fr-FR" sz="2400" dirty="0" err="1" smtClean="0"/>
              <a:t>colocalisation</a:t>
            </a:r>
            <a:endParaRPr lang="fr-FR" sz="2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Converge des résultats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 l’approche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6880" y="2090172"/>
            <a:ext cx="6345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Précision limitée pour la fraction des nœuds de fort degré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Dépendance à la répartition d’un ensemble de moniteurs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Pertinence limitée aux routeurs du cœur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Pas de validation de la primitive haut niveau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Tables de transmission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Synthèse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1997839"/>
            <a:ext cx="8113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Qualifier l’utilisation des interfaces d’une cible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Caractériser sa politique de routage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Algorithme d’inférence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Résultats quantitatifs mitigés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Application aux classes de moniteurs pour </a:t>
            </a:r>
            <a:r>
              <a:rPr lang="fr-FR" sz="2400" i="1" dirty="0" smtClean="0"/>
              <a:t>UDP Ping  </a:t>
            </a:r>
            <a:r>
              <a:rPr lang="fr-FR" sz="2400" dirty="0" smtClean="0"/>
              <a:t>distribué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fr-FR" sz="3600" dirty="0" smtClean="0"/>
              <a:t>Conclusions et perspectives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1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Contributions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2274838"/>
            <a:ext cx="8113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Formalisation : définition des </a:t>
            </a:r>
            <a:r>
              <a:rPr lang="fr-FR" sz="2400" dirty="0" err="1" smtClean="0"/>
              <a:t>objects</a:t>
            </a:r>
            <a:r>
              <a:rPr lang="fr-FR" sz="2400" dirty="0" smtClean="0"/>
              <a:t>, interprétation des outils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Méthodologie : mesure orientée propriété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Primitives de mesure : </a:t>
            </a:r>
            <a:r>
              <a:rPr lang="fr-FR" sz="2400" i="1" dirty="0" smtClean="0"/>
              <a:t>UDP Ping</a:t>
            </a:r>
            <a:r>
              <a:rPr lang="fr-FR" sz="2400" dirty="0" smtClean="0"/>
              <a:t>, </a:t>
            </a:r>
            <a:r>
              <a:rPr lang="fr-FR" sz="2400" i="1" dirty="0" smtClean="0"/>
              <a:t>UDP Ping distribué</a:t>
            </a:r>
            <a:r>
              <a:rPr lang="fr-FR" sz="2400" dirty="0" smtClean="0"/>
              <a:t>, </a:t>
            </a:r>
            <a:r>
              <a:rPr lang="fr-FR" sz="2400" i="1" dirty="0" smtClean="0"/>
              <a:t>UDP Explore…</a:t>
            </a:r>
            <a:endParaRPr lang="fr-F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Estimation de la distribution de degré de la topologie physique du cœur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Perspectives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15013" y="1928590"/>
            <a:ext cx="811397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Approfondissement d’</a:t>
            </a:r>
            <a:r>
              <a:rPr lang="fr-FR" sz="2400" i="1" dirty="0" smtClean="0"/>
              <a:t>UDP Ping</a:t>
            </a:r>
            <a:r>
              <a:rPr lang="fr-FR" sz="2400" dirty="0" smtClean="0"/>
              <a:t> </a:t>
            </a:r>
          </a:p>
          <a:p>
            <a:pPr lvl="3">
              <a:lnSpc>
                <a:spcPct val="150000"/>
              </a:lnSpc>
            </a:pPr>
            <a:r>
              <a:rPr lang="fr-FR" dirty="0" smtClean="0"/>
              <a:t>Validation, dynamique, mesure longue, autres ensembles de moniteurs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 smtClean="0"/>
              <a:t>Echantillonage</a:t>
            </a:r>
            <a:r>
              <a:rPr lang="fr-FR" sz="2400" dirty="0" smtClean="0"/>
              <a:t> orienté propriété</a:t>
            </a:r>
          </a:p>
          <a:p>
            <a:pPr lvl="3">
              <a:lnSpc>
                <a:spcPct val="150000"/>
              </a:lnSpc>
            </a:pPr>
            <a:r>
              <a:rPr lang="fr-FR" dirty="0" smtClean="0"/>
              <a:t>Application à d’autres réseaux, marche aléatoire orientée propriété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Nouveaux objets d’intérêt</a:t>
            </a:r>
          </a:p>
          <a:p>
            <a:pPr lvl="3">
              <a:lnSpc>
                <a:spcPct val="150000"/>
              </a:lnSpc>
            </a:pPr>
            <a:r>
              <a:rPr lang="fr-FR" dirty="0" smtClean="0"/>
              <a:t>Réseau de routage pondéré, topologie </a:t>
            </a:r>
            <a:r>
              <a:rPr lang="fr-FR" dirty="0" err="1" smtClean="0"/>
              <a:t>égo-centrée</a:t>
            </a:r>
            <a:r>
              <a:rPr lang="fr-FR" dirty="0" smtClean="0"/>
              <a:t>, routes longues</a:t>
            </a:r>
            <a:endParaRPr lang="fr-FR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376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Une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approche</a:t>
            </a:r>
            <a:r>
              <a:rPr lang="fr-FR" dirty="0" smtClean="0"/>
              <a:t> pour l’estimation fiable des propriétés de la topologie d’Internet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8189" y="3596252"/>
            <a:ext cx="1987622" cy="550912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Elie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Rotenberg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3548" y="4494017"/>
            <a:ext cx="8136904" cy="2031326"/>
            <a:chOff x="467544" y="4494018"/>
            <a:chExt cx="8136904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467544" y="4494019"/>
              <a:ext cx="1800200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Rapporteurs</a:t>
              </a:r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Examinateurs</a:t>
              </a:r>
            </a:p>
            <a:p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Co-directeur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6815" y="4494019"/>
              <a:ext cx="2052228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Bertrand Jouve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Jean-Jacques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Pansiot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Clémence Magnien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Pascal Mérindol</a:t>
              </a: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Philippe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Owezarski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Matthieu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Latapy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Christophe </a:t>
              </a:r>
              <a:r>
                <a:rPr lang="fr-F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Crespelle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8114" y="4494018"/>
              <a:ext cx="3006334" cy="203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  <a:endPara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Professeur émérite,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Chargée de </a:t>
              </a:r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recherches, </a:t>
              </a:r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Strasbourg</a:t>
              </a:r>
              <a:endPara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Directeur de recherches, CNRS</a:t>
              </a:r>
            </a:p>
            <a:p>
              <a:pPr algn="r"/>
              <a:r>
                <a:rPr lang="fr-F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Maître de conférences, UCBL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12758" y="116633"/>
            <a:ext cx="5718489" cy="1315889"/>
            <a:chOff x="1712756" y="116632"/>
            <a:chExt cx="5718489" cy="1315889"/>
          </a:xfrm>
        </p:grpSpPr>
        <p:sp>
          <p:nvSpPr>
            <p:cNvPr id="4" name="TextBox 3"/>
            <p:cNvSpPr txBox="1"/>
            <p:nvPr/>
          </p:nvSpPr>
          <p:spPr>
            <a:xfrm>
              <a:off x="3425690" y="116632"/>
              <a:ext cx="2292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Thèse pour obtenir le grade de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2756" y="589911"/>
              <a:ext cx="5718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Docteur en sciences de l’Université Pierre et Marie Curie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2016" y="1124744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spécialité Informatique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0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Internet : une boîte noire 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16771" y="1484784"/>
            <a:ext cx="45890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Construction extraordinairement complexe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Histoire longue et décentralisée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Structure « </a:t>
            </a:r>
            <a:r>
              <a:rPr lang="fr-FR" sz="2000" dirty="0" err="1" smtClean="0"/>
              <a:t>bottom</a:t>
            </a:r>
            <a:r>
              <a:rPr lang="fr-FR" sz="2000" dirty="0" smtClean="0"/>
              <a:t>-up » plutôt que « top-down 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Pas de carte complète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5908" y="1484784"/>
            <a:ext cx="36209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Milliards d’ordinateurs sur la terre entière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Plus de 40 ans sans gouvernance centrale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N’importe qui peut brancher un terminal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</a:rPr>
              <a:t>Seulement des fragments parcellaires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645024"/>
            <a:ext cx="79035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Le réseau </a:t>
            </a:r>
            <a:r>
              <a:rPr lang="fr-FR" sz="2000" i="1" dirty="0" smtClean="0"/>
              <a:t>fonctionne</a:t>
            </a:r>
            <a:r>
              <a:rPr lang="fr-FR" sz="2000" dirty="0" smtClean="0"/>
              <a:t>, il n’a pas (trop) de pannes, mais ses propriétés précises sont discutées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Diamètre</a:t>
            </a:r>
            <a:r>
              <a:rPr lang="fr-FR" sz="2000" dirty="0" smtClean="0"/>
              <a:t> du réseau (longueur des routes)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Plus courts chemins </a:t>
            </a:r>
            <a:r>
              <a:rPr lang="fr-FR" sz="2000" dirty="0" smtClean="0"/>
              <a:t>(routes optimales)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b="1" dirty="0" smtClean="0"/>
              <a:t>Vulnérabilité</a:t>
            </a:r>
            <a:r>
              <a:rPr lang="fr-FR" sz="2000" dirty="0" smtClean="0"/>
              <a:t> aux attaques ciblées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Résilience aux </a:t>
            </a:r>
            <a:r>
              <a:rPr lang="fr-FR" sz="2000" b="1" dirty="0" smtClean="0"/>
              <a:t>pannes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ie Rotenberg\git\phd\src\images\arpa-1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64706"/>
            <a:ext cx="7056784" cy="46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606334" y="6084004"/>
            <a:ext cx="393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Carte du réseau ARPANET, </a:t>
            </a:r>
            <a:r>
              <a:rPr lang="fr-FR" i="1" dirty="0" smtClean="0"/>
              <a:t>BNN Technologies, </a:t>
            </a:r>
            <a:r>
              <a:rPr lang="fr-FR" dirty="0" smtClean="0"/>
              <a:t>1977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666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1) Cartes basées sur les déclarations des autorités administratives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16268" y="6084004"/>
            <a:ext cx="371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Réseau généré par simulation, </a:t>
            </a:r>
            <a:r>
              <a:rPr lang="fr-FR" dirty="0" err="1" smtClean="0"/>
              <a:t>Doar</a:t>
            </a:r>
            <a:r>
              <a:rPr lang="fr-FR" dirty="0" smtClean="0"/>
              <a:t> </a:t>
            </a:r>
            <a:r>
              <a:rPr lang="fr-FR" i="1" dirty="0" smtClean="0"/>
              <a:t>et al., 1996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020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r>
              <a:rPr lang="fr-FR" sz="2400" dirty="0" smtClean="0"/>
              <a:t>) Graphes générés à partir d’une connaissance </a:t>
            </a:r>
            <a:r>
              <a:rPr lang="fr-FR" sz="2400" i="1" dirty="0" smtClean="0"/>
              <a:t>a priori </a:t>
            </a:r>
            <a:r>
              <a:rPr lang="fr-FR" sz="2400" dirty="0" smtClean="0"/>
              <a:t>des éléments du réseau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44" y="1769638"/>
            <a:ext cx="6191100" cy="403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13992" y="6084004"/>
            <a:ext cx="51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Propriété extraite d’une carte </a:t>
            </a:r>
            <a:r>
              <a:rPr lang="fr-FR" i="1" dirty="0" err="1" smtClean="0"/>
              <a:t>traceroute</a:t>
            </a:r>
            <a:r>
              <a:rPr lang="fr-FR" dirty="0" smtClean="0"/>
              <a:t>, </a:t>
            </a:r>
            <a:r>
              <a:rPr lang="en-US" dirty="0" smtClean="0"/>
              <a:t>DIMES, </a:t>
            </a:r>
            <a:r>
              <a:rPr lang="en-US" dirty="0" err="1" smtClean="0"/>
              <a:t>Shavitt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, 1999</a:t>
            </a:r>
            <a:endParaRPr lang="fr-F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30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3) Cartes déduites de mesures avec des outils de </a:t>
            </a:r>
            <a:r>
              <a:rPr lang="fr-FR" sz="2400" dirty="0" err="1" smtClean="0"/>
              <a:t>diagnotic</a:t>
            </a:r>
            <a:r>
              <a:rPr lang="fr-FR" sz="2400" dirty="0" smtClean="0"/>
              <a:t> (</a:t>
            </a:r>
            <a:r>
              <a:rPr lang="fr-FR" sz="2400" i="1" dirty="0" err="1" smtClean="0"/>
              <a:t>traceroute</a:t>
            </a:r>
            <a:r>
              <a:rPr lang="fr-FR" sz="2400" dirty="0" smtClean="0"/>
              <a:t>, </a:t>
            </a:r>
            <a:r>
              <a:rPr lang="fr-FR" sz="2400" i="1" dirty="0" err="1" smtClean="0"/>
              <a:t>tracetree</a:t>
            </a:r>
            <a:r>
              <a:rPr lang="fr-FR" sz="2400" dirty="0" smtClean="0"/>
              <a:t>…)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53" y="1705572"/>
            <a:ext cx="5686082" cy="431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Des enjeux majeurs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27981"/>
            <a:ext cx="8280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</a:t>
            </a:r>
            <a:r>
              <a:rPr lang="fr-FR" sz="2400" u="sng" dirty="0" smtClean="0"/>
              <a:t>industriels</a:t>
            </a:r>
          </a:p>
          <a:p>
            <a:endParaRPr lang="fr-FR" sz="1200" b="1" dirty="0"/>
          </a:p>
          <a:p>
            <a:r>
              <a:rPr lang="fr-FR" sz="2400" b="1" dirty="0" smtClean="0"/>
              <a:t>Internet est un réseau stratégique pour pratiquement toute activité industrielle en 2015, </a:t>
            </a:r>
            <a:r>
              <a:rPr lang="fr-FR" sz="2400" dirty="0" smtClean="0"/>
              <a:t>au moins dans les pays fortement développés.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3933056"/>
            <a:ext cx="8280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Enjeux </a:t>
            </a:r>
            <a:r>
              <a:rPr lang="fr-FR" sz="2400" u="sng" dirty="0" smtClean="0"/>
              <a:t>théoriques</a:t>
            </a:r>
          </a:p>
          <a:p>
            <a:endParaRPr lang="fr-FR" sz="1200" dirty="0"/>
          </a:p>
          <a:p>
            <a:r>
              <a:rPr lang="fr-FR" sz="2400" b="1" dirty="0" smtClean="0"/>
              <a:t>Internet est l’un des objets fondamentaux de plusieurs théories</a:t>
            </a:r>
            <a:r>
              <a:rPr lang="fr-FR" sz="2400" dirty="0" smtClean="0"/>
              <a:t>, particulièrement de théories au cœur des approches interdisciplinaires.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Approches historiques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997839"/>
            <a:ext cx="8280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fr-FR" sz="2400" dirty="0" smtClean="0"/>
              <a:t>Cartes basées sur les déclarations des autorités administratives</a:t>
            </a:r>
          </a:p>
          <a:p>
            <a:pPr lvl="3"/>
            <a:r>
              <a:rPr lang="fr-FR" i="1" dirty="0" smtClean="0"/>
              <a:t>ARPANET </a:t>
            </a:r>
            <a:r>
              <a:rPr lang="fr-FR" i="1" dirty="0" err="1" smtClean="0"/>
              <a:t>Map</a:t>
            </a:r>
            <a:r>
              <a:rPr lang="fr-FR" i="1" dirty="0" smtClean="0"/>
              <a:t>, BNN Technologies, 1977</a:t>
            </a:r>
          </a:p>
          <a:p>
            <a:pPr lvl="3"/>
            <a:endParaRPr lang="fr-FR" sz="2400" dirty="0"/>
          </a:p>
          <a:p>
            <a:pPr marL="457200" indent="-457200">
              <a:buAutoNum type="arabicParenR"/>
            </a:pPr>
            <a:r>
              <a:rPr lang="fr-FR" sz="2400" dirty="0" smtClean="0"/>
              <a:t>Modèles « </a:t>
            </a:r>
            <a:r>
              <a:rPr lang="fr-FR" sz="2400" i="1" dirty="0" err="1" smtClean="0"/>
              <a:t>bottom</a:t>
            </a:r>
            <a:r>
              <a:rPr lang="fr-FR" sz="2400" i="1" dirty="0" smtClean="0"/>
              <a:t>-up</a:t>
            </a:r>
            <a:r>
              <a:rPr lang="fr-FR" sz="2400" dirty="0" smtClean="0"/>
              <a:t> » basés sur une connaissance </a:t>
            </a:r>
            <a:r>
              <a:rPr lang="fr-FR" sz="2400" i="1" dirty="0" smtClean="0"/>
              <a:t>a priori</a:t>
            </a:r>
            <a:r>
              <a:rPr lang="fr-FR" sz="2400" dirty="0" smtClean="0"/>
              <a:t> des éléments</a:t>
            </a:r>
          </a:p>
          <a:p>
            <a:pPr lvl="3"/>
            <a:r>
              <a:rPr lang="fr-FR" i="1" dirty="0" smtClean="0"/>
              <a:t>A </a:t>
            </a:r>
            <a:r>
              <a:rPr lang="fr-FR" i="1" dirty="0" err="1" smtClean="0"/>
              <a:t>better</a:t>
            </a:r>
            <a:r>
              <a:rPr lang="fr-FR" i="1" dirty="0" smtClean="0"/>
              <a:t> model for </a:t>
            </a:r>
            <a:r>
              <a:rPr lang="fr-FR" i="1" dirty="0" err="1" smtClean="0"/>
              <a:t>generating</a:t>
            </a:r>
            <a:r>
              <a:rPr lang="fr-FR" i="1" dirty="0" smtClean="0"/>
              <a:t> test networks, </a:t>
            </a:r>
            <a:r>
              <a:rPr lang="fr-FR" i="1" dirty="0" err="1" smtClean="0"/>
              <a:t>Doar</a:t>
            </a:r>
            <a:r>
              <a:rPr lang="fr-FR" i="1" dirty="0" smtClean="0"/>
              <a:t>, </a:t>
            </a:r>
            <a:r>
              <a:rPr lang="fr-FR" i="1" dirty="0" err="1" smtClean="0"/>
              <a:t>Nexion</a:t>
            </a:r>
            <a:r>
              <a:rPr lang="fr-FR" i="1" dirty="0" smtClean="0"/>
              <a:t>, 1996</a:t>
            </a:r>
          </a:p>
          <a:p>
            <a:pPr marL="457200" indent="-457200">
              <a:buAutoNum type="arabicParenR"/>
            </a:pPr>
            <a:endParaRPr lang="fr-FR" sz="2400" dirty="0"/>
          </a:p>
          <a:p>
            <a:pPr marL="457200" indent="-457200">
              <a:buAutoNum type="arabicParenR"/>
            </a:pPr>
            <a:r>
              <a:rPr lang="fr-FR" sz="2400" dirty="0" smtClean="0"/>
              <a:t>Interprétation de cartes issues de mesures avec des outils de diagnostic</a:t>
            </a:r>
          </a:p>
          <a:p>
            <a:pPr lvl="3"/>
            <a:r>
              <a:rPr lang="fr-FR" i="1" dirty="0" smtClean="0"/>
              <a:t>DIMES: Let the Internet </a:t>
            </a:r>
            <a:r>
              <a:rPr lang="fr-FR" i="1" dirty="0" err="1" smtClean="0"/>
              <a:t>Measure</a:t>
            </a:r>
            <a:r>
              <a:rPr lang="fr-FR" i="1" dirty="0" smtClean="0"/>
              <a:t> </a:t>
            </a:r>
            <a:r>
              <a:rPr lang="fr-FR" i="1" dirty="0" err="1" smtClean="0"/>
              <a:t>Itself</a:t>
            </a:r>
            <a:r>
              <a:rPr lang="fr-FR" i="1" dirty="0" smtClean="0"/>
              <a:t>, </a:t>
            </a:r>
            <a:r>
              <a:rPr lang="fr-FR" i="1" dirty="0" err="1" smtClean="0"/>
              <a:t>Shavir</a:t>
            </a:r>
            <a:r>
              <a:rPr lang="fr-FR" i="1" dirty="0" smtClean="0"/>
              <a:t>, </a:t>
            </a:r>
            <a:r>
              <a:rPr lang="fr-FR" i="1" dirty="0" err="1" smtClean="0"/>
              <a:t>Shir</a:t>
            </a:r>
            <a:r>
              <a:rPr lang="fr-FR" i="1" dirty="0" smtClean="0"/>
              <a:t>, 2005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Limites des approches historiques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78342" y="1796916"/>
            <a:ext cx="6587316" cy="3223811"/>
            <a:chOff x="457964" y="1796916"/>
            <a:chExt cx="6587316" cy="3223811"/>
          </a:xfrm>
        </p:grpSpPr>
        <p:sp>
          <p:nvSpPr>
            <p:cNvPr id="4" name="TextBox 3"/>
            <p:cNvSpPr txBox="1"/>
            <p:nvPr/>
          </p:nvSpPr>
          <p:spPr>
            <a:xfrm>
              <a:off x="457964" y="1796916"/>
              <a:ext cx="658731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fr-FR" sz="2800" dirty="0" smtClean="0"/>
                <a:t>Problèmes techniques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Passage à l’échelle</a:t>
              </a:r>
              <a:endParaRPr lang="fr-FR" sz="2800" dirty="0"/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Erreurs d’interprétation</a:t>
              </a:r>
            </a:p>
            <a:p>
              <a:pPr marL="342900" indent="-342900">
                <a:buFontTx/>
                <a:buChar char="-"/>
              </a:pPr>
              <a:r>
                <a:rPr lang="fr-FR" sz="2800" dirty="0" smtClean="0"/>
                <a:t>Biais intrinsèque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964" y="4005064"/>
              <a:ext cx="658731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Encore beaucoup de controverses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400" dirty="0" smtClean="0"/>
                <a:t>Propriétés topologiques fondamentales toujours mal connues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5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Notre approche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792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Description formelle de nos objets et de nos outils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Mesures </a:t>
            </a:r>
            <a:r>
              <a:rPr lang="fr-FR" sz="2400" dirty="0" smtClean="0"/>
              <a:t>directe d’observables topologiques (pas de carte intermédiaire)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Echantillonnage rigoureux du réseau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Méthode d’inférence validée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511" y="5210036"/>
            <a:ext cx="666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Estimation fiable d’une propriété topologique du réseau</a:t>
            </a:r>
            <a:endParaRPr lang="en-US" sz="2800" b="1" dirty="0"/>
          </a:p>
        </p:txBody>
      </p:sp>
      <p:sp>
        <p:nvSpPr>
          <p:cNvPr id="11" name="Down Arrow 10"/>
          <p:cNvSpPr/>
          <p:nvPr/>
        </p:nvSpPr>
        <p:spPr>
          <a:xfrm>
            <a:off x="4355976" y="4085203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6C63-0A5A-432F-8012-8D5406E78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HelveticaNeueLT Std Thin Cn"/>
        <a:ea typeface=""/>
        <a:cs typeface=""/>
      </a:majorFont>
      <a:minorFont>
        <a:latin typeface="Open San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</TotalTime>
  <Words>1559</Words>
  <Application>Microsoft Office PowerPoint</Application>
  <PresentationFormat>On-screen Show (4:3)</PresentationFormat>
  <Paragraphs>366</Paragraphs>
  <Slides>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Une approche pour l’estimation fiable des propriétés de la topologie d’Internet</vt:lpstr>
      <vt:lpstr>Organisation de l’exposé</vt:lpstr>
      <vt:lpstr>Topologie d’Internet : enjeux et problématiques</vt:lpstr>
      <vt:lpstr>Topologie d’Internet</vt:lpstr>
      <vt:lpstr>Internet : une boîte noire ?</vt:lpstr>
      <vt:lpstr>Des enjeux majeurs</vt:lpstr>
      <vt:lpstr>Approches historiques</vt:lpstr>
      <vt:lpstr>Limites des approches historiques</vt:lpstr>
      <vt:lpstr>Notre approche</vt:lpstr>
      <vt:lpstr>Distribution de degrés au niveau logique</vt:lpstr>
      <vt:lpstr>Topologie logique : motivation</vt:lpstr>
      <vt:lpstr>Description formelle des objets</vt:lpstr>
      <vt:lpstr>Description formelle des outils</vt:lpstr>
      <vt:lpstr>Description formelle des outils</vt:lpstr>
      <vt:lpstr>Description formelle des outils</vt:lpstr>
      <vt:lpstr>Primitive de mesure</vt:lpstr>
      <vt:lpstr>Primitive de mesure</vt:lpstr>
      <vt:lpstr>Primitive de mesure</vt:lpstr>
      <vt:lpstr>Primitive de mesure</vt:lpstr>
      <vt:lpstr>Estimation de la distribution de degrés</vt:lpstr>
      <vt:lpstr>Validation de la méthode</vt:lpstr>
      <vt:lpstr>Validation de la méthode</vt:lpstr>
      <vt:lpstr>Mesure réelle sur PlanetLab</vt:lpstr>
      <vt:lpstr>Limites de l’approche</vt:lpstr>
      <vt:lpstr>Distribution de degrés au niveau physique</vt:lpstr>
      <vt:lpstr>Topologie physique : motivation</vt:lpstr>
      <vt:lpstr>Description formelle des objets</vt:lpstr>
      <vt:lpstr>Description formelle des outils</vt:lpstr>
      <vt:lpstr>Description formelle des outils</vt:lpstr>
      <vt:lpstr>Cas d’une cible dans le cœur</vt:lpstr>
      <vt:lpstr>Cas d’une cible dans le bord</vt:lpstr>
      <vt:lpstr>Description formelle des outils</vt:lpstr>
      <vt:lpstr>Caractérisation des cibles dans le cœur</vt:lpstr>
      <vt:lpstr>Caractérisation des cibles dans le cœur</vt:lpstr>
      <vt:lpstr>Caractérisation des cibles dans le cœur</vt:lpstr>
      <vt:lpstr>Caractérisation des cibles problématiques</vt:lpstr>
      <vt:lpstr>Echantillonnage d’adresses de routeurs du cœur</vt:lpstr>
      <vt:lpstr>Correction du biais de sélection</vt:lpstr>
      <vt:lpstr>Validation de la méthode</vt:lpstr>
      <vt:lpstr>Mesure réelle sur PlanetLab</vt:lpstr>
      <vt:lpstr>Mesure réelle sur PlanetLab</vt:lpstr>
      <vt:lpstr>Validation des résultats</vt:lpstr>
      <vt:lpstr>Limites de l’approche</vt:lpstr>
      <vt:lpstr>Tables de transmission</vt:lpstr>
      <vt:lpstr>Synthèse</vt:lpstr>
      <vt:lpstr>Conclusions et perspectives</vt:lpstr>
      <vt:lpstr>Contributions</vt:lpstr>
      <vt:lpstr>Perspectives</vt:lpstr>
      <vt:lpstr>Une approche pour l’estimation fiable des propriétés de la topologie d’Internet</vt:lpstr>
      <vt:lpstr>PowerPoint Presentation</vt:lpstr>
      <vt:lpstr>Approches historiques</vt:lpstr>
      <vt:lpstr>Approches historiques</vt:lpstr>
      <vt:lpstr>Approches historiques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approche pour l’estimation fiable des propriétés de la topologie d’Internet</dc:title>
  <dc:creator>Elie Rotenberg</dc:creator>
  <cp:lastModifiedBy>Elie Rotenberg</cp:lastModifiedBy>
  <cp:revision>133</cp:revision>
  <dcterms:created xsi:type="dcterms:W3CDTF">2014-12-21T10:09:26Z</dcterms:created>
  <dcterms:modified xsi:type="dcterms:W3CDTF">2015-01-05T21:15:15Z</dcterms:modified>
</cp:coreProperties>
</file>