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85" r:id="rId4"/>
    <p:sldId id="273" r:id="rId5"/>
    <p:sldId id="264" r:id="rId6"/>
    <p:sldId id="275" r:id="rId7"/>
    <p:sldId id="287" r:id="rId8"/>
    <p:sldId id="276" r:id="rId9"/>
    <p:sldId id="278" r:id="rId10"/>
    <p:sldId id="280" r:id="rId11"/>
    <p:sldId id="281" r:id="rId12"/>
    <p:sldId id="282" r:id="rId13"/>
    <p:sldId id="283" r:id="rId14"/>
    <p:sldId id="284" r:id="rId15"/>
    <p:sldId id="286" r:id="rId16"/>
    <p:sldId id="288" r:id="rId17"/>
    <p:sldId id="289" r:id="rId18"/>
    <p:sldId id="290" r:id="rId19"/>
    <p:sldId id="291" r:id="rId20"/>
    <p:sldId id="292" r:id="rId21"/>
    <p:sldId id="293" r:id="rId22"/>
    <p:sldId id="295" r:id="rId23"/>
    <p:sldId id="294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6" r:id="rId33"/>
    <p:sldId id="307" r:id="rId34"/>
    <p:sldId id="310" r:id="rId35"/>
    <p:sldId id="309" r:id="rId36"/>
    <p:sldId id="313" r:id="rId37"/>
    <p:sldId id="312" r:id="rId38"/>
    <p:sldId id="315" r:id="rId39"/>
    <p:sldId id="314" r:id="rId40"/>
    <p:sldId id="316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3DA7F-7FA1-4591-8C71-DEF7EF64A0B2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933D3-4D81-4BB4-AA18-612B08FC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7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3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B4E8-ED17-4416-B292-41A4C82C09E9}" type="datetime1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34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785B-74A1-4797-9B73-E1721EBE945E}" type="datetime1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5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85E-0290-41A0-BB0A-F2D21FE05E9A}" type="datetime1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B83A-2B6D-412C-B2D3-96D5F904C34C}" type="datetime1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5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6C76-C9E5-4AA1-AD3D-9B70080AD5B6}" type="datetime1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8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68D1-7DD2-4C80-A155-12A0CF568E58}" type="datetime1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2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179A-9403-4AD8-8AB7-7123F315843F}" type="datetime1">
              <a:rPr lang="en-US" smtClean="0"/>
              <a:t>12/22/2014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2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AFF2-1D5A-4A64-8648-611884A43B00}" type="datetime1">
              <a:rPr lang="en-US" smtClean="0"/>
              <a:t>12/22/2014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8449-15E7-42E3-9238-F6D545D80107}" type="datetime1">
              <a:rPr lang="en-US" smtClean="0"/>
              <a:t>12/22/2014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5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09D0-252C-4036-B9E3-A4CE5920C496}" type="datetime1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6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A99F-8A87-44A6-86F4-E58B85248DAF}" type="datetime1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E6771-EE60-48B7-A6B8-6EDC396FD4F0}" type="datetime1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937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HelveticaNeueLT Com 47 LtCn" panose="020B0406020202030204" pitchFamily="34" charset="0"/>
              </a:rPr>
              <a:t>Une 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NeueLT Com 47 LtCn" panose="020B0406020202030204" pitchFamily="34" charset="0"/>
              </a:rPr>
              <a:t>approche</a:t>
            </a:r>
            <a:r>
              <a:rPr lang="fr-FR" dirty="0" smtClean="0">
                <a:latin typeface="HelveticaNeueLT Com 47 LtCn" panose="020B0406020202030204" pitchFamily="34" charset="0"/>
              </a:rPr>
              <a:t> pour l’estimation fiable des propriétés de la topologie d’Internet</a:t>
            </a:r>
            <a:endParaRPr lang="en-US" dirty="0">
              <a:latin typeface="HelveticaNeueLT Com 47 LtCn" panose="020B04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8189" y="3596252"/>
            <a:ext cx="1987622" cy="550912"/>
          </a:xfrm>
        </p:spPr>
        <p:txBody>
          <a:bodyPr>
            <a:normAutofit fontScale="92500"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Elie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Rotenberg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03548" y="4494017"/>
            <a:ext cx="8136904" cy="2031326"/>
            <a:chOff x="467544" y="4494018"/>
            <a:chExt cx="8136904" cy="2031325"/>
          </a:xfrm>
        </p:grpSpPr>
        <p:sp>
          <p:nvSpPr>
            <p:cNvPr id="6" name="TextBox 5"/>
            <p:cNvSpPr txBox="1"/>
            <p:nvPr/>
          </p:nvSpPr>
          <p:spPr>
            <a:xfrm>
              <a:off x="467544" y="4494019"/>
              <a:ext cx="1800200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Rapporteurs</a:t>
              </a:r>
              <a:endPara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Examinateurs</a:t>
              </a:r>
            </a:p>
            <a:p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Co-directeur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06815" y="4494019"/>
              <a:ext cx="2052228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Bertrand Jouve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Jean-Jacques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Pansiot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Clémence Magnien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Pascal Mérindol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Philippe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Owezarski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Matthieu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Latapy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Christophe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Crespelle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98114" y="4494018"/>
              <a:ext cx="3006334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Professeur, Lyon Lumière 2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Professeur émérite, Strasbourg</a:t>
              </a:r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Chargée de recherche,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Maître de conférences, Strasbourg</a:t>
              </a:r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Maître de conférences, UCBL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12758" y="116633"/>
            <a:ext cx="5718489" cy="1315889"/>
            <a:chOff x="1712756" y="116632"/>
            <a:chExt cx="5718489" cy="1315889"/>
          </a:xfrm>
        </p:grpSpPr>
        <p:sp>
          <p:nvSpPr>
            <p:cNvPr id="4" name="TextBox 3"/>
            <p:cNvSpPr txBox="1"/>
            <p:nvPr/>
          </p:nvSpPr>
          <p:spPr>
            <a:xfrm>
              <a:off x="3357148" y="116632"/>
              <a:ext cx="2375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LT Com 47 LtCn" panose="020B0406020202030204" pitchFamily="34" charset="0"/>
                </a:rPr>
                <a:t>Thèse</a:t>
              </a:r>
              <a:r>
                <a:rPr lang="fr-F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LT Com 47 LtCn" panose="020B0406020202030204" pitchFamily="34" charset="0"/>
                </a:rPr>
                <a:t> pour obtenir le grade de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Com 47 LtCn" panose="020B040602020203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12756" y="589911"/>
              <a:ext cx="5718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Docteur en sciences de l’Université Pierre et Marie Curie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2016" y="1124744"/>
              <a:ext cx="1519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spécialité Informatique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54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lie Rotenberg\git\phd\src\images\arpa-19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64706"/>
            <a:ext cx="7056784" cy="461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Approches historiques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606334" y="6084004"/>
            <a:ext cx="393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Carte du réseau ARPANET, </a:t>
            </a:r>
            <a:r>
              <a:rPr lang="fr-FR" i="1" dirty="0" smtClean="0"/>
              <a:t>BNN Technologies, </a:t>
            </a:r>
            <a:r>
              <a:rPr lang="fr-FR" dirty="0" smtClean="0"/>
              <a:t>1977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6661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1) Cartes basées sur les déclarations des autorités administratives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3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Approches historiques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716268" y="6084004"/>
            <a:ext cx="371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Réseau généré par simulation, </a:t>
            </a:r>
            <a:r>
              <a:rPr lang="fr-FR" dirty="0" err="1" smtClean="0"/>
              <a:t>Doar</a:t>
            </a:r>
            <a:r>
              <a:rPr lang="fr-FR" dirty="0" smtClean="0"/>
              <a:t> e</a:t>
            </a:r>
            <a:r>
              <a:rPr lang="fr-FR" i="1" dirty="0" smtClean="0"/>
              <a:t>t al., 1996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8020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2</a:t>
            </a:r>
            <a:r>
              <a:rPr lang="fr-FR" sz="2400" dirty="0" smtClean="0"/>
              <a:t>) Graphes générés à partir d’une connaissance </a:t>
            </a:r>
            <a:r>
              <a:rPr lang="fr-FR" sz="2400" i="1" dirty="0" smtClean="0"/>
              <a:t>a priori </a:t>
            </a:r>
            <a:r>
              <a:rPr lang="fr-FR" sz="2400" dirty="0" smtClean="0"/>
              <a:t>des éléments du réseau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44" y="1769638"/>
            <a:ext cx="6191100" cy="403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Approches historiques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013992" y="6084004"/>
            <a:ext cx="511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Propriété extraite d’une carte </a:t>
            </a:r>
            <a:r>
              <a:rPr lang="fr-FR" i="1" dirty="0" err="1" smtClean="0"/>
              <a:t>traceroute</a:t>
            </a:r>
            <a:r>
              <a:rPr lang="fr-FR" dirty="0" smtClean="0"/>
              <a:t>, </a:t>
            </a:r>
            <a:r>
              <a:rPr lang="en-US" dirty="0" smtClean="0"/>
              <a:t>DIMES, </a:t>
            </a:r>
            <a:r>
              <a:rPr lang="en-US" dirty="0" err="1" smtClean="0"/>
              <a:t>Shavitt</a:t>
            </a:r>
            <a:r>
              <a:rPr lang="en-US" dirty="0" smtClean="0"/>
              <a:t> </a:t>
            </a:r>
            <a:r>
              <a:rPr lang="en-US" i="1" dirty="0" smtClean="0"/>
              <a:t>et al.</a:t>
            </a:r>
            <a:r>
              <a:rPr lang="en-US" dirty="0" smtClean="0"/>
              <a:t>, 1999</a:t>
            </a:r>
            <a:endParaRPr lang="fr-F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830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3) Cartes déduites de mesures avec des outils de </a:t>
            </a:r>
            <a:r>
              <a:rPr lang="fr-FR" sz="2400" dirty="0" err="1" smtClean="0"/>
              <a:t>diagnotic</a:t>
            </a:r>
            <a:r>
              <a:rPr lang="fr-FR" sz="2400" dirty="0" smtClean="0"/>
              <a:t> (</a:t>
            </a:r>
            <a:r>
              <a:rPr lang="fr-FR" sz="2400" i="1" dirty="0" err="1" smtClean="0"/>
              <a:t>traceroute</a:t>
            </a:r>
            <a:r>
              <a:rPr lang="fr-FR" sz="2400" dirty="0" smtClean="0"/>
              <a:t>, </a:t>
            </a:r>
            <a:r>
              <a:rPr lang="fr-FR" sz="2400" i="1" dirty="0" err="1" smtClean="0"/>
              <a:t>tracetree</a:t>
            </a:r>
            <a:r>
              <a:rPr lang="fr-FR" sz="2400" dirty="0" smtClean="0"/>
              <a:t>…)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753" y="1705572"/>
            <a:ext cx="5686082" cy="4315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5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Limites des approches historiques</a:t>
            </a:r>
            <a:endParaRPr lang="en-US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1278342" y="1796916"/>
            <a:ext cx="6587316" cy="3223811"/>
            <a:chOff x="457964" y="1796916"/>
            <a:chExt cx="6587316" cy="3223811"/>
          </a:xfrm>
        </p:grpSpPr>
        <p:sp>
          <p:nvSpPr>
            <p:cNvPr id="4" name="TextBox 3"/>
            <p:cNvSpPr txBox="1"/>
            <p:nvPr/>
          </p:nvSpPr>
          <p:spPr>
            <a:xfrm>
              <a:off x="457964" y="1796916"/>
              <a:ext cx="658731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fr-FR" sz="2800" dirty="0" smtClean="0"/>
                <a:t>Problèmes techniques</a:t>
              </a:r>
            </a:p>
            <a:p>
              <a:pPr marL="342900" indent="-342900">
                <a:buFontTx/>
                <a:buChar char="-"/>
              </a:pPr>
              <a:r>
                <a:rPr lang="fr-FR" sz="2800" dirty="0" smtClean="0"/>
                <a:t>Passage à l’échelle</a:t>
              </a:r>
              <a:endParaRPr lang="fr-FR" sz="2800" dirty="0"/>
            </a:p>
            <a:p>
              <a:pPr marL="342900" indent="-342900">
                <a:buFontTx/>
                <a:buChar char="-"/>
              </a:pPr>
              <a:r>
                <a:rPr lang="fr-FR" sz="2800" dirty="0" smtClean="0"/>
                <a:t>Erreurs d’interprétation</a:t>
              </a:r>
            </a:p>
            <a:p>
              <a:pPr marL="342900" indent="-342900">
                <a:buFontTx/>
                <a:buChar char="-"/>
              </a:pPr>
              <a:r>
                <a:rPr lang="fr-FR" sz="2800" dirty="0" smtClean="0"/>
                <a:t>Biais intrinsèque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7964" y="4005064"/>
              <a:ext cx="658731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2400" dirty="0" smtClean="0"/>
                <a:t>Encore beaucoup de controverses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1200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2400" dirty="0" smtClean="0"/>
                <a:t>Propriétés topologiques fondamentales toujours mal connues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Notre approche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736087" y="1484784"/>
            <a:ext cx="56718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Description formelle de nos objets et de nos outils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Mesures précises d’observables topologiques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Echantillonnage rigoureux du réseau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Méthode d’inférence validée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40511" y="5210036"/>
            <a:ext cx="6662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Estimation fiable d’une propriété topologique du réseau</a:t>
            </a:r>
            <a:endParaRPr lang="en-US" sz="2800" b="1" dirty="0"/>
          </a:p>
        </p:txBody>
      </p:sp>
      <p:sp>
        <p:nvSpPr>
          <p:cNvPr id="11" name="Down Arrow 10"/>
          <p:cNvSpPr/>
          <p:nvPr/>
        </p:nvSpPr>
        <p:spPr>
          <a:xfrm>
            <a:off x="4355976" y="4085203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1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fr-FR" sz="3600" dirty="0" smtClean="0"/>
              <a:t>Distribution de degrés au niveau logique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474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Topologie logique : motivation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18710" y="2204864"/>
            <a:ext cx="75065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Correspond à l’intuition usuelle (« hôtes connectés »)</a:t>
            </a:r>
          </a:p>
          <a:p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Importance historique</a:t>
            </a:r>
          </a:p>
          <a:p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Niveau d’opération par défaut de </a:t>
            </a:r>
            <a:r>
              <a:rPr lang="fr-FR" sz="2800" i="1" dirty="0" err="1" smtClean="0">
                <a:cs typeface="Arial" panose="020B0604020202020204" pitchFamily="34" charset="0"/>
              </a:rPr>
              <a:t>ping</a:t>
            </a:r>
            <a:r>
              <a:rPr lang="fr-FR" sz="2800" dirty="0" smtClean="0"/>
              <a:t>, </a:t>
            </a:r>
            <a:r>
              <a:rPr lang="fr-FR" sz="2800" i="1" dirty="0" err="1" smtClean="0">
                <a:cs typeface="Arial" panose="020B0604020202020204" pitchFamily="34" charset="0"/>
              </a:rPr>
              <a:t>traceroute</a:t>
            </a:r>
            <a:r>
              <a:rPr lang="fr-FR" sz="2800" dirty="0" smtClean="0"/>
              <a:t>…</a:t>
            </a:r>
          </a:p>
          <a:p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Première tentative de mettre en place notre approche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objets</a:t>
            </a:r>
            <a:endParaRPr lang="en-US" sz="4000" dirty="0"/>
          </a:p>
        </p:txBody>
      </p:sp>
      <p:pic>
        <p:nvPicPr>
          <p:cNvPr id="1026" name="Picture 2" descr="C:\Users\Elie Rotenberg\git\phd\src\images\intro-l2-l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07" y="1916832"/>
            <a:ext cx="5589587" cy="152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7207" y="4280841"/>
            <a:ext cx="4531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Hôtes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Topologie logique « L2 » (nœuds, </a:t>
            </a:r>
            <a:r>
              <a:rPr lang="fr-FR" sz="2400" dirty="0" err="1" smtClean="0"/>
              <a:t>aretes</a:t>
            </a:r>
            <a:r>
              <a:rPr lang="fr-FR" sz="2400" dirty="0" smtClean="0"/>
              <a:t>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0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outils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08748" y="3966155"/>
            <a:ext cx="572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err="1"/>
              <a:t>traceroute</a:t>
            </a:r>
            <a:r>
              <a:rPr lang="fr-FR" sz="2400" i="1" dirty="0"/>
              <a:t> </a:t>
            </a:r>
            <a:r>
              <a:rPr lang="fr-FR" sz="2400" dirty="0"/>
              <a:t>envoie des sondes avec une durée de vie croissante depuis un moniteur </a:t>
            </a:r>
            <a:r>
              <a:rPr lang="fr-FR" sz="2400" i="1" dirty="0"/>
              <a:t>m</a:t>
            </a:r>
            <a:r>
              <a:rPr lang="fr-FR" sz="2400" dirty="0"/>
              <a:t>  vers une cible </a:t>
            </a:r>
            <a:r>
              <a:rPr lang="fr-FR" sz="2400" i="1" dirty="0"/>
              <a:t>t</a:t>
            </a:r>
            <a:r>
              <a:rPr lang="fr-FR" sz="2400" dirty="0"/>
              <a:t>.</a:t>
            </a:r>
            <a:endParaRPr lang="en-US" sz="2400" dirty="0"/>
          </a:p>
        </p:txBody>
      </p:sp>
      <p:pic>
        <p:nvPicPr>
          <p:cNvPr id="2051" name="Picture 3" descr="G:\misc\my-thesis\tracerou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1584201"/>
            <a:ext cx="63658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08748" y="5301208"/>
            <a:ext cx="5726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Interprétation classique : </a:t>
            </a:r>
          </a:p>
          <a:p>
            <a:r>
              <a:rPr lang="fr-FR" sz="2400" dirty="0" smtClean="0"/>
              <a:t>« Les sondes empruntent le chemin </a:t>
            </a:r>
            <a:r>
              <a:rPr lang="fr-FR" sz="2400" i="1" dirty="0" smtClean="0"/>
              <a:t>m</a:t>
            </a:r>
            <a:r>
              <a:rPr lang="fr-FR" sz="2400" dirty="0" smtClean="0"/>
              <a:t>, </a:t>
            </a:r>
            <a:r>
              <a:rPr lang="fr-FR" sz="2400" i="1" dirty="0" smtClean="0"/>
              <a:t>r</a:t>
            </a:r>
            <a:r>
              <a:rPr lang="fr-FR" sz="2400" i="1" baseline="-25000" dirty="0" smtClean="0"/>
              <a:t>1</a:t>
            </a:r>
            <a:r>
              <a:rPr lang="fr-FR" sz="2400" dirty="0" smtClean="0"/>
              <a:t>, </a:t>
            </a:r>
            <a:r>
              <a:rPr lang="fr-FR" sz="2400" i="1" dirty="0" smtClean="0"/>
              <a:t>r</a:t>
            </a:r>
            <a:r>
              <a:rPr lang="fr-FR" sz="2400" i="1" baseline="-25000" dirty="0" smtClean="0"/>
              <a:t>2</a:t>
            </a:r>
            <a:r>
              <a:rPr lang="fr-FR" sz="2400" dirty="0" smtClean="0"/>
              <a:t>, …. </a:t>
            </a:r>
            <a:r>
              <a:rPr lang="fr-FR" sz="2400" i="1" dirty="0" smtClean="0"/>
              <a:t>r</a:t>
            </a:r>
            <a:r>
              <a:rPr lang="fr-FR" sz="2400" i="1" baseline="-25000" dirty="0" smtClean="0"/>
              <a:t>d-1</a:t>
            </a:r>
            <a:r>
              <a:rPr lang="fr-FR" sz="2400" dirty="0" smtClean="0"/>
              <a:t>, </a:t>
            </a:r>
            <a:r>
              <a:rPr lang="fr-FR" sz="2400" i="1" dirty="0" smtClean="0"/>
              <a:t>t</a:t>
            </a:r>
            <a:r>
              <a:rPr lang="fr-FR" sz="2400" dirty="0" smtClean="0"/>
              <a:t>. »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outils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08748" y="3966155"/>
            <a:ext cx="572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err="1"/>
              <a:t>traceroute</a:t>
            </a:r>
            <a:r>
              <a:rPr lang="fr-FR" sz="2400" i="1" dirty="0"/>
              <a:t> </a:t>
            </a:r>
            <a:r>
              <a:rPr lang="fr-FR" sz="2400" dirty="0"/>
              <a:t>envoie des sondes avec une durée de vie croissante depuis un moniteur </a:t>
            </a:r>
            <a:r>
              <a:rPr lang="fr-FR" sz="2400" i="1" dirty="0"/>
              <a:t>m</a:t>
            </a:r>
            <a:r>
              <a:rPr lang="fr-FR" sz="2400" dirty="0"/>
              <a:t>  vers une cible </a:t>
            </a:r>
            <a:r>
              <a:rPr lang="fr-FR" sz="2400" i="1" dirty="0"/>
              <a:t>t</a:t>
            </a:r>
            <a:r>
              <a:rPr lang="fr-FR" sz="2400" dirty="0"/>
              <a:t>.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9063" y="1691940"/>
            <a:ext cx="6365875" cy="141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08748" y="5301208"/>
            <a:ext cx="5726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Interprétation classique : </a:t>
            </a:r>
          </a:p>
          <a:p>
            <a:r>
              <a:rPr lang="fr-FR" sz="2400" dirty="0" smtClean="0">
                <a:solidFill>
                  <a:srgbClr val="FF0000"/>
                </a:solidFill>
              </a:rPr>
              <a:t>« Les sondes empruntent le chemin </a:t>
            </a:r>
            <a:r>
              <a:rPr lang="fr-FR" sz="2400" i="1" dirty="0" smtClean="0">
                <a:solidFill>
                  <a:srgbClr val="FF0000"/>
                </a:solidFill>
              </a:rPr>
              <a:t>m</a:t>
            </a:r>
            <a:r>
              <a:rPr lang="fr-FR" sz="2400" dirty="0" smtClean="0">
                <a:solidFill>
                  <a:srgbClr val="FF0000"/>
                </a:solidFill>
              </a:rPr>
              <a:t>, </a:t>
            </a:r>
            <a:r>
              <a:rPr lang="fr-FR" sz="2400" i="1" dirty="0" smtClean="0">
                <a:solidFill>
                  <a:srgbClr val="FF0000"/>
                </a:solidFill>
              </a:rPr>
              <a:t>r</a:t>
            </a:r>
            <a:r>
              <a:rPr lang="fr-FR" sz="2400" i="1" baseline="-25000" dirty="0" smtClean="0">
                <a:solidFill>
                  <a:srgbClr val="FF0000"/>
                </a:solidFill>
              </a:rPr>
              <a:t>1</a:t>
            </a:r>
            <a:r>
              <a:rPr lang="fr-FR" sz="2400" dirty="0" smtClean="0">
                <a:solidFill>
                  <a:srgbClr val="FF0000"/>
                </a:solidFill>
              </a:rPr>
              <a:t>, </a:t>
            </a:r>
            <a:r>
              <a:rPr lang="fr-FR" sz="2400" i="1" dirty="0" smtClean="0">
                <a:solidFill>
                  <a:srgbClr val="FF0000"/>
                </a:solidFill>
              </a:rPr>
              <a:t>r</a:t>
            </a:r>
            <a:r>
              <a:rPr lang="fr-FR" sz="2400" i="1" baseline="-25000" dirty="0" smtClean="0">
                <a:solidFill>
                  <a:srgbClr val="FF0000"/>
                </a:solidFill>
              </a:rPr>
              <a:t>2</a:t>
            </a:r>
            <a:r>
              <a:rPr lang="fr-FR" sz="2400" dirty="0" smtClean="0">
                <a:solidFill>
                  <a:srgbClr val="FF0000"/>
                </a:solidFill>
              </a:rPr>
              <a:t>, …. </a:t>
            </a:r>
            <a:r>
              <a:rPr lang="fr-FR" sz="2400" i="1" dirty="0" smtClean="0">
                <a:solidFill>
                  <a:srgbClr val="FF0000"/>
                </a:solidFill>
              </a:rPr>
              <a:t>r</a:t>
            </a:r>
            <a:r>
              <a:rPr lang="fr-FR" sz="2400" i="1" baseline="-25000" dirty="0" smtClean="0">
                <a:solidFill>
                  <a:srgbClr val="FF0000"/>
                </a:solidFill>
              </a:rPr>
              <a:t>d-1</a:t>
            </a:r>
            <a:r>
              <a:rPr lang="fr-FR" sz="2400" dirty="0" smtClean="0">
                <a:solidFill>
                  <a:srgbClr val="FF0000"/>
                </a:solidFill>
              </a:rPr>
              <a:t>, </a:t>
            </a:r>
            <a:r>
              <a:rPr lang="fr-FR" sz="2400" i="1" dirty="0" smtClean="0">
                <a:solidFill>
                  <a:srgbClr val="FF0000"/>
                </a:solidFill>
              </a:rPr>
              <a:t>t</a:t>
            </a:r>
            <a:r>
              <a:rPr lang="fr-FR" sz="2400" dirty="0" smtClean="0">
                <a:solidFill>
                  <a:srgbClr val="FF0000"/>
                </a:solidFill>
              </a:rPr>
              <a:t>. »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9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Organisation de l’exposé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49079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Topologie d’Internet : enjeux et problématiques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Distribution de degrés au niveau logique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Distribution de degrés au niveau physique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Tables de transmission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Conclusions et perspectives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outils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08748" y="3966155"/>
            <a:ext cx="572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err="1"/>
              <a:t>traceroute</a:t>
            </a:r>
            <a:r>
              <a:rPr lang="fr-FR" sz="2400" i="1" dirty="0"/>
              <a:t> </a:t>
            </a:r>
            <a:r>
              <a:rPr lang="fr-FR" sz="2400" dirty="0"/>
              <a:t>envoie des sondes avec une durée de vie croissante depuis un moniteur </a:t>
            </a:r>
            <a:r>
              <a:rPr lang="fr-FR" sz="2400" i="1" dirty="0"/>
              <a:t>m</a:t>
            </a:r>
            <a:r>
              <a:rPr lang="fr-FR" sz="2400" dirty="0"/>
              <a:t>  vers une cible </a:t>
            </a:r>
            <a:r>
              <a:rPr lang="fr-FR" sz="2400" i="1" dirty="0"/>
              <a:t>t</a:t>
            </a:r>
            <a:r>
              <a:rPr lang="fr-FR" sz="2400" dirty="0"/>
              <a:t>.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9063" y="1691940"/>
            <a:ext cx="6365875" cy="141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08748" y="5301208"/>
            <a:ext cx="3460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Notre interprétation (restreinte) :</a:t>
            </a:r>
          </a:p>
          <a:p>
            <a:r>
              <a:rPr lang="fr-FR" sz="2400" dirty="0" smtClean="0">
                <a:solidFill>
                  <a:srgbClr val="FF0000"/>
                </a:solidFill>
              </a:rPr>
              <a:t>« </a:t>
            </a:r>
            <a:r>
              <a:rPr lang="fr-FR" sz="2400" i="1" dirty="0" smtClean="0">
                <a:solidFill>
                  <a:srgbClr val="FF0000"/>
                </a:solidFill>
              </a:rPr>
              <a:t>r</a:t>
            </a:r>
            <a:r>
              <a:rPr lang="fr-FR" sz="2400" i="1" baseline="-25000" dirty="0" smtClean="0">
                <a:solidFill>
                  <a:srgbClr val="FF0000"/>
                </a:solidFill>
              </a:rPr>
              <a:t>d-1</a:t>
            </a:r>
            <a:r>
              <a:rPr lang="fr-FR" sz="2400" dirty="0" smtClean="0">
                <a:solidFill>
                  <a:srgbClr val="FF0000"/>
                </a:solidFill>
              </a:rPr>
              <a:t> est un voisin de </a:t>
            </a:r>
            <a:r>
              <a:rPr lang="fr-FR" sz="2400" i="1" dirty="0" smtClean="0">
                <a:solidFill>
                  <a:srgbClr val="FF0000"/>
                </a:solidFill>
              </a:rPr>
              <a:t>t</a:t>
            </a:r>
            <a:r>
              <a:rPr lang="fr-FR" sz="2400" dirty="0" smtClean="0">
                <a:solidFill>
                  <a:srgbClr val="FF0000"/>
                </a:solidFill>
              </a:rPr>
              <a:t>. »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Primitive de mesure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302738" y="1772816"/>
            <a:ext cx="3781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/>
              <a:t>traceroute</a:t>
            </a:r>
            <a:r>
              <a:rPr lang="fr-FR" sz="2000" dirty="0" smtClean="0"/>
              <a:t> depuis 1 moniteur vers une cible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245056" y="1772816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1 voisin de la cible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083901" y="1972871"/>
            <a:ext cx="1161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5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Primitive de mesure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302738" y="1772816"/>
            <a:ext cx="3781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/>
              <a:t>traceroute</a:t>
            </a:r>
            <a:r>
              <a:rPr lang="fr-FR" sz="2000" dirty="0" smtClean="0"/>
              <a:t> depuis 1 moniteur vers une cible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245056" y="1772816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1 voisin de la cible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083901" y="1972871"/>
            <a:ext cx="1161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88924" y="3084929"/>
            <a:ext cx="3894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/>
              <a:t>traceroute</a:t>
            </a:r>
            <a:r>
              <a:rPr lang="fr-FR" sz="2000" dirty="0" smtClean="0"/>
              <a:t> depuis N moniteurs vers une cible</a:t>
            </a:r>
            <a:endParaRPr lang="en-US" sz="2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245056" y="3084929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N</a:t>
            </a:r>
            <a:r>
              <a:rPr lang="fr-FR" sz="2000" dirty="0" smtClean="0"/>
              <a:t> voisins de la cible ?</a:t>
            </a:r>
            <a:endParaRPr lang="en-US" sz="2000" dirty="0"/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5083901" y="3284984"/>
            <a:ext cx="1161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12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Primitive de mesure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302738" y="1772816"/>
            <a:ext cx="3781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/>
              <a:t>traceroute</a:t>
            </a:r>
            <a:r>
              <a:rPr lang="fr-FR" sz="2000" dirty="0" smtClean="0"/>
              <a:t> depuis 1 moniteur vers une cible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245056" y="1772816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1 voisin de la cible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083901" y="1972871"/>
            <a:ext cx="1161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88924" y="3084929"/>
            <a:ext cx="3894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>
                <a:solidFill>
                  <a:srgbClr val="FF0000"/>
                </a:solidFill>
              </a:rPr>
              <a:t>traceroute</a:t>
            </a:r>
            <a:r>
              <a:rPr lang="fr-FR" sz="2000" dirty="0" smtClean="0">
                <a:solidFill>
                  <a:srgbClr val="FF0000"/>
                </a:solidFill>
              </a:rPr>
              <a:t> depuis N moniteurs vers une cible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5056" y="3084929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N</a:t>
            </a:r>
            <a:r>
              <a:rPr lang="fr-FR" sz="2000" dirty="0" smtClean="0">
                <a:solidFill>
                  <a:srgbClr val="FF0000"/>
                </a:solidFill>
              </a:rPr>
              <a:t> voisins de la cible ?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5083901" y="3284984"/>
            <a:ext cx="11611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1902" y="4397042"/>
            <a:ext cx="4491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>
                <a:solidFill>
                  <a:srgbClr val="00B050"/>
                </a:solidFill>
              </a:rPr>
              <a:t>traceroute</a:t>
            </a:r>
            <a:r>
              <a:rPr lang="fr-FR" sz="2000" dirty="0" smtClean="0">
                <a:solidFill>
                  <a:srgbClr val="00B050"/>
                </a:solidFill>
              </a:rPr>
              <a:t> depuis </a:t>
            </a:r>
            <a:r>
              <a:rPr lang="fr-FR" sz="2000" i="1" dirty="0" smtClean="0">
                <a:solidFill>
                  <a:srgbClr val="00B050"/>
                </a:solidFill>
              </a:rPr>
              <a:t>assez  </a:t>
            </a:r>
            <a:r>
              <a:rPr lang="fr-FR" sz="2000" dirty="0" smtClean="0">
                <a:solidFill>
                  <a:srgbClr val="00B050"/>
                </a:solidFill>
              </a:rPr>
              <a:t>de moniteurs vers une cible</a:t>
            </a:r>
            <a:endParaRPr lang="en-US" sz="2000" i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5056" y="4397042"/>
            <a:ext cx="2355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smtClean="0">
                <a:solidFill>
                  <a:srgbClr val="00B050"/>
                </a:solidFill>
              </a:rPr>
              <a:t>tous</a:t>
            </a:r>
            <a:r>
              <a:rPr lang="fr-FR" sz="2000" dirty="0" smtClean="0">
                <a:solidFill>
                  <a:srgbClr val="00B050"/>
                </a:solidFill>
              </a:rPr>
              <a:t>  les voisins de la cible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5083901" y="4597097"/>
            <a:ext cx="1161155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302738" y="2852936"/>
            <a:ext cx="6797654" cy="8640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1302738" y="2780928"/>
            <a:ext cx="6797654" cy="8640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67544" y="4221088"/>
            <a:ext cx="8280920" cy="7920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35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Primitive de mesure</a:t>
            </a:r>
            <a:endParaRPr lang="en-US" sz="4000" dirty="0"/>
          </a:p>
        </p:txBody>
      </p:sp>
      <p:grpSp>
        <p:nvGrpSpPr>
          <p:cNvPr id="3" name="Group 2"/>
          <p:cNvGrpSpPr/>
          <p:nvPr/>
        </p:nvGrpSpPr>
        <p:grpSpPr>
          <a:xfrm>
            <a:off x="567857" y="5837202"/>
            <a:ext cx="8008286" cy="400110"/>
            <a:chOff x="591902" y="5837202"/>
            <a:chExt cx="8008286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591902" y="5837202"/>
              <a:ext cx="44919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i="1" dirty="0" err="1" smtClean="0"/>
                <a:t>traceroute</a:t>
              </a:r>
              <a:r>
                <a:rPr lang="fr-FR" sz="2000" dirty="0" smtClean="0"/>
                <a:t> depuis </a:t>
              </a:r>
              <a:r>
                <a:rPr lang="fr-FR" sz="2000" i="1" dirty="0" smtClean="0"/>
                <a:t>assez  </a:t>
              </a:r>
              <a:r>
                <a:rPr lang="fr-FR" sz="2000" dirty="0" smtClean="0"/>
                <a:t>de moniteurs vers une cible</a:t>
              </a:r>
              <a:endParaRPr lang="en-US" sz="20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45056" y="5837202"/>
              <a:ext cx="2355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i="1" dirty="0" smtClean="0"/>
                <a:t>tous</a:t>
              </a:r>
              <a:r>
                <a:rPr lang="fr-FR" sz="2000" dirty="0" smtClean="0"/>
                <a:t>  les voisins de la cible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5" idx="3"/>
              <a:endCxn id="16" idx="1"/>
            </p:cNvCxnSpPr>
            <p:nvPr/>
          </p:nvCxnSpPr>
          <p:spPr>
            <a:xfrm>
              <a:off x="5083901" y="6037257"/>
              <a:ext cx="11611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98" name="Picture 2" descr="G:\misc\my-thesis\traceroute-many-to-one-c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25" y="1052736"/>
            <a:ext cx="5994350" cy="450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23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Estimation de la distribution de degrés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206880" y="1823913"/>
            <a:ext cx="690336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Obtenir un ensemble de moniteurs suffisamment grand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Tirer un échantillon uniforme et suffisamment grand de cibles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Effectuer </a:t>
            </a:r>
            <a:r>
              <a:rPr lang="fr-FR" sz="2400" i="1" dirty="0" err="1" smtClean="0"/>
              <a:t>traceroute</a:t>
            </a:r>
            <a:r>
              <a:rPr lang="fr-FR" sz="2400" i="1" dirty="0"/>
              <a:t> </a:t>
            </a:r>
            <a:r>
              <a:rPr lang="fr-FR" sz="2400" i="1" dirty="0" smtClean="0"/>
              <a:t> </a:t>
            </a:r>
            <a:r>
              <a:rPr lang="fr-FR" sz="2400" dirty="0" smtClean="0"/>
              <a:t>depuis chaque moniteur vers chaque cible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(Corriger les artefacts de mesure)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Calculer le degré de chaque cible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Déduire la distribution de degrés.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3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Validation de la méthode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206880" y="1823913"/>
            <a:ext cx="63377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Générer des graphes aléatoires selon des modèles usuels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Tirer un grand nombre de nœuds, les </a:t>
            </a:r>
            <a:r>
              <a:rPr lang="fr-FR" sz="2400" i="1" dirty="0" smtClean="0"/>
              <a:t>moniteurs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Considérer que </a:t>
            </a:r>
            <a:r>
              <a:rPr lang="fr-FR" sz="2400" i="1" dirty="0" smtClean="0"/>
              <a:t>tous les nœuds </a:t>
            </a:r>
            <a:r>
              <a:rPr lang="fr-FR" sz="2400" i="1" dirty="0" smtClean="0"/>
              <a:t> </a:t>
            </a:r>
            <a:r>
              <a:rPr lang="fr-FR" sz="2400" dirty="0" smtClean="0"/>
              <a:t>sont </a:t>
            </a:r>
            <a:r>
              <a:rPr lang="fr-FR" sz="2400" dirty="0" smtClean="0"/>
              <a:t>des cibles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Simuler </a:t>
            </a:r>
            <a:r>
              <a:rPr lang="fr-FR" sz="2400" i="1" dirty="0" err="1" smtClean="0"/>
              <a:t>traceroute</a:t>
            </a:r>
            <a:r>
              <a:rPr lang="fr-FR" sz="2400" dirty="0" smtClean="0"/>
              <a:t> par des plus courts chemins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Calculer le degré de chaque cible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Comparer les distributions de degrés mesurée et réelle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Validation de la méthode</a:t>
            </a:r>
            <a:endParaRPr lang="en-US" sz="4000" dirty="0"/>
          </a:p>
        </p:txBody>
      </p:sp>
      <p:pic>
        <p:nvPicPr>
          <p:cNvPr id="5122" name="Picture 2" descr="C:\Users\Elie Rotenberg\git\phd\src\images\traceroute-simu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700808"/>
            <a:ext cx="8010525" cy="299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44458" y="5445224"/>
            <a:ext cx="4055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Distribution de degré mesurée et réelle</a:t>
            </a:r>
          </a:p>
          <a:p>
            <a:r>
              <a:rPr lang="fr-FR" i="1" dirty="0" smtClean="0"/>
              <a:t>x  </a:t>
            </a:r>
            <a:r>
              <a:rPr lang="fr-FR" dirty="0" smtClean="0"/>
              <a:t>: nombre de voisins</a:t>
            </a:r>
          </a:p>
          <a:p>
            <a:r>
              <a:rPr lang="fr-FR" i="1" dirty="0" smtClean="0"/>
              <a:t>y  </a:t>
            </a:r>
            <a:r>
              <a:rPr lang="fr-FR" dirty="0" smtClean="0"/>
              <a:t>: nombre de cibles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4797152"/>
            <a:ext cx="186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Graphe de 10</a:t>
            </a:r>
            <a:r>
              <a:rPr lang="fr-FR" baseline="30000" dirty="0" smtClean="0"/>
              <a:t>6</a:t>
            </a:r>
            <a:r>
              <a:rPr lang="fr-FR" dirty="0" smtClean="0"/>
              <a:t> nœuds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6136" y="4797152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Graphe de 10</a:t>
            </a:r>
            <a:r>
              <a:rPr lang="fr-FR" baseline="30000" dirty="0" smtClean="0"/>
              <a:t>7</a:t>
            </a:r>
            <a:r>
              <a:rPr lang="fr-FR" dirty="0" smtClean="0"/>
              <a:t> nœuds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8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Mesure réelle sur </a:t>
            </a:r>
            <a:r>
              <a:rPr lang="fr-FR" sz="4000" dirty="0" err="1" smtClean="0"/>
              <a:t>PlanetLab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002098" y="5589240"/>
            <a:ext cx="4174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/>
              <a:t>x</a:t>
            </a:r>
            <a:r>
              <a:rPr lang="fr-FR" sz="2400" dirty="0" smtClean="0"/>
              <a:t>  : nombre de voisins logiques observés</a:t>
            </a:r>
          </a:p>
          <a:p>
            <a:r>
              <a:rPr lang="fr-FR" sz="2400" i="1" dirty="0" smtClean="0"/>
              <a:t>y</a:t>
            </a:r>
            <a:r>
              <a:rPr lang="fr-FR" sz="2400" dirty="0" smtClean="0"/>
              <a:t>  : nombre de cibles</a:t>
            </a:r>
            <a:endParaRPr lang="en-US" sz="2400" dirty="0"/>
          </a:p>
        </p:txBody>
      </p:sp>
      <p:pic>
        <p:nvPicPr>
          <p:cNvPr id="6146" name="Picture 2" descr="C:\Users\Elie Rotenberg\git\phd\src\images\traceroute-distri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33154"/>
            <a:ext cx="5760640" cy="424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19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Limites de l’approche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206880" y="1823913"/>
            <a:ext cx="583871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Sensible aux filtrages ICMP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Sensible à l’</a:t>
            </a:r>
            <a:r>
              <a:rPr lang="fr-FR" sz="2400" i="1" dirty="0" smtClean="0"/>
              <a:t>aliasing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Non-uniformité des cibles (par rapport à ces limites)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Routes de tailles variables et faux voisins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Qu’a-t-on réellement mesuré ?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5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fr-FR" sz="3600" dirty="0" smtClean="0"/>
              <a:t>Topologie d’Internet : enjeux et problématiques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393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fr-FR" sz="3600" dirty="0" smtClean="0"/>
              <a:t>Distribution de degrés au niveau physique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46263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Topologie physique : motivation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18710" y="2204864"/>
            <a:ext cx="75065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Plus proche de la réalité matérielle (« machines et câbles »)</a:t>
            </a:r>
          </a:p>
          <a:p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Sous-jacente à la topologie logique</a:t>
            </a:r>
          </a:p>
          <a:p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Pertinence mise en évidence par nos travaux préliminaires</a:t>
            </a:r>
          </a:p>
          <a:p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Opportunité d’approfondir notre approche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8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objets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681" y="1411359"/>
            <a:ext cx="5760640" cy="253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77207" y="4739660"/>
            <a:ext cx="34499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Hôtes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Topologie physique « L2/L3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Liens dans L2 </a:t>
            </a:r>
            <a:r>
              <a:rPr lang="fr-FR" sz="2400" dirty="0" smtClean="0">
                <a:latin typeface="Open Sans Condensed Light"/>
                <a:ea typeface="Open Sans Condensed Light"/>
                <a:cs typeface="Open Sans Condensed Light"/>
              </a:rPr>
              <a:t>≠ liens dans L3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449544" y="4077072"/>
            <a:ext cx="111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Topologie 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8465" y="4077072"/>
            <a:ext cx="168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Topologie L2 induite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outils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08748" y="3284984"/>
            <a:ext cx="572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smtClean="0"/>
              <a:t>UDP Ping </a:t>
            </a:r>
            <a:r>
              <a:rPr lang="fr-FR" sz="2400" dirty="0" smtClean="0"/>
              <a:t>envoie </a:t>
            </a:r>
            <a:r>
              <a:rPr lang="fr-FR" sz="2400" dirty="0"/>
              <a:t>des sondes </a:t>
            </a:r>
            <a:r>
              <a:rPr lang="fr-FR" sz="2400" dirty="0" smtClean="0"/>
              <a:t>malformées vers une cible </a:t>
            </a:r>
            <a:r>
              <a:rPr lang="fr-FR" sz="2400" i="1" dirty="0" smtClean="0"/>
              <a:t>t </a:t>
            </a:r>
            <a:r>
              <a:rPr lang="fr-FR" sz="2400" dirty="0" smtClean="0"/>
              <a:t> qui répond un message d’erreur.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150" y="1340768"/>
            <a:ext cx="5195701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08748" y="4149080"/>
            <a:ext cx="4972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Interprétation :</a:t>
            </a:r>
          </a:p>
          <a:p>
            <a:r>
              <a:rPr lang="fr-FR" sz="2400" dirty="0" smtClean="0"/>
              <a:t>« L’interface de réponse </a:t>
            </a:r>
            <a:r>
              <a:rPr lang="fr-FR" sz="2400" i="1" dirty="0" smtClean="0"/>
              <a:t>i = m(t</a:t>
            </a:r>
            <a:r>
              <a:rPr lang="fr-FR" sz="2400" dirty="0" smtClean="0"/>
              <a:t>) appartient à </a:t>
            </a:r>
            <a:r>
              <a:rPr lang="fr-FR" sz="2400" i="1" dirty="0" smtClean="0"/>
              <a:t>t</a:t>
            </a:r>
            <a:r>
              <a:rPr lang="fr-FR" sz="2400" dirty="0" smtClean="0"/>
              <a:t>. »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06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outils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708748" y="4149080"/>
            <a:ext cx="4722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Interprétation :</a:t>
            </a:r>
          </a:p>
          <a:p>
            <a:r>
              <a:rPr lang="fr-FR" sz="2400" dirty="0" smtClean="0"/>
              <a:t>« L’interface de réponse </a:t>
            </a:r>
            <a:r>
              <a:rPr lang="fr-FR" sz="2400" i="1" dirty="0" smtClean="0"/>
              <a:t>i = m(t</a:t>
            </a:r>
            <a:r>
              <a:rPr lang="fr-FR" sz="2400" dirty="0" smtClean="0"/>
              <a:t>) appartient à </a:t>
            </a:r>
            <a:r>
              <a:rPr lang="fr-FR" sz="2400" i="1" dirty="0" smtClean="0"/>
              <a:t>t</a:t>
            </a:r>
            <a:endParaRPr lang="fr-FR" sz="2400" dirty="0" smtClean="0"/>
          </a:p>
          <a:p>
            <a:r>
              <a:rPr lang="fr-FR" sz="2400" dirty="0" smtClean="0">
                <a:solidFill>
                  <a:srgbClr val="FF0000"/>
                </a:solidFill>
              </a:rPr>
              <a:t>et cette interface dépend de </a:t>
            </a:r>
            <a:r>
              <a:rPr lang="fr-FR" sz="2400" i="1" dirty="0" smtClean="0">
                <a:solidFill>
                  <a:srgbClr val="FF0000"/>
                </a:solidFill>
              </a:rPr>
              <a:t>m</a:t>
            </a:r>
            <a:r>
              <a:rPr lang="fr-FR" sz="2400" dirty="0" smtClean="0"/>
              <a:t>. »</a:t>
            </a:r>
            <a:endParaRPr lang="en-US" sz="2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17" y="1412776"/>
            <a:ext cx="7874768" cy="225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4562" y="5517232"/>
            <a:ext cx="6334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Avec assez de moniteurs, peut-on obtenir </a:t>
            </a:r>
            <a:r>
              <a:rPr lang="fr-FR" sz="2000" b="1" i="1" dirty="0" smtClean="0"/>
              <a:t>toutes </a:t>
            </a:r>
            <a:r>
              <a:rPr lang="fr-FR" sz="2000" b="1" dirty="0" smtClean="0"/>
              <a:t> les interfaces d’une cible ?</a:t>
            </a:r>
            <a:endParaRPr lang="en-US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4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Cas d’une cible dans le cœur</a:t>
            </a:r>
            <a:endParaRPr lang="en-US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3564" y="1484784"/>
            <a:ext cx="5176874" cy="388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7704" y="57332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bleu, </a:t>
            </a:r>
            <a:r>
              <a:rPr lang="fr-FR" dirty="0" smtClean="0">
                <a:solidFill>
                  <a:srgbClr val="0070C0"/>
                </a:solidFill>
              </a:rPr>
              <a:t>les interfaces tournées vers le cœur</a:t>
            </a:r>
            <a:r>
              <a:rPr lang="fr-FR" dirty="0" smtClean="0"/>
              <a:t>, sont toutes observées.</a:t>
            </a:r>
          </a:p>
          <a:p>
            <a:r>
              <a:rPr lang="fr-FR" dirty="0" smtClean="0"/>
              <a:t>En route, </a:t>
            </a:r>
            <a:r>
              <a:rPr lang="fr-FR" dirty="0" smtClean="0">
                <a:solidFill>
                  <a:srgbClr val="FF0000"/>
                </a:solidFill>
              </a:rPr>
              <a:t>les interfaces tournées vers le bord</a:t>
            </a:r>
            <a:r>
              <a:rPr lang="fr-FR" dirty="0" smtClean="0"/>
              <a:t>, ne sont pas observées.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10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Cas d’une cible dans le bord</a:t>
            </a:r>
            <a:endParaRPr lang="en-US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3564" y="1484784"/>
            <a:ext cx="5176874" cy="388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7704" y="57332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bleu, </a:t>
            </a:r>
            <a:r>
              <a:rPr lang="fr-FR" dirty="0" smtClean="0">
                <a:solidFill>
                  <a:srgbClr val="0070C0"/>
                </a:solidFill>
              </a:rPr>
              <a:t>l’unique interface tournée vers le cœur</a:t>
            </a:r>
            <a:r>
              <a:rPr lang="fr-FR" dirty="0" smtClean="0"/>
              <a:t>, est observée.</a:t>
            </a:r>
          </a:p>
          <a:p>
            <a:r>
              <a:rPr lang="fr-FR" dirty="0" smtClean="0"/>
              <a:t>En route, </a:t>
            </a:r>
            <a:r>
              <a:rPr lang="fr-FR" dirty="0" smtClean="0">
                <a:solidFill>
                  <a:srgbClr val="FF0000"/>
                </a:solidFill>
              </a:rPr>
              <a:t>les interfaces tournées vers le bord</a:t>
            </a:r>
            <a:r>
              <a:rPr lang="fr-FR" dirty="0" smtClean="0"/>
              <a:t>, ne sont pas observées.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outils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708748" y="4149080"/>
            <a:ext cx="4722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Interprétation :</a:t>
            </a:r>
          </a:p>
          <a:p>
            <a:r>
              <a:rPr lang="fr-FR" sz="2400" dirty="0" smtClean="0"/>
              <a:t>« L’interface de réponse </a:t>
            </a:r>
            <a:r>
              <a:rPr lang="fr-FR" sz="2400" i="1" dirty="0" smtClean="0"/>
              <a:t>i = m(t)</a:t>
            </a:r>
            <a:r>
              <a:rPr lang="fr-FR" sz="2400" dirty="0" smtClean="0"/>
              <a:t> appartient à </a:t>
            </a:r>
            <a:r>
              <a:rPr lang="fr-FR" sz="2400" i="1" dirty="0" smtClean="0"/>
              <a:t>t</a:t>
            </a:r>
            <a:endParaRPr lang="fr-FR" sz="2400" dirty="0" smtClean="0"/>
          </a:p>
          <a:p>
            <a:r>
              <a:rPr lang="fr-FR" sz="2400" dirty="0" smtClean="0"/>
              <a:t>et cette interface dépend de </a:t>
            </a:r>
            <a:r>
              <a:rPr lang="fr-FR" sz="2400" i="1" dirty="0" smtClean="0"/>
              <a:t>m</a:t>
            </a:r>
            <a:r>
              <a:rPr lang="fr-FR" sz="2400" dirty="0" smtClean="0"/>
              <a:t>. »</a:t>
            </a:r>
            <a:endParaRPr lang="en-US" sz="2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17" y="1412776"/>
            <a:ext cx="7874768" cy="225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4562" y="5517232"/>
            <a:ext cx="6435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Avec assez de moniteurs, peut-on obtenir </a:t>
            </a:r>
            <a:r>
              <a:rPr lang="fr-FR" sz="2000" b="1" i="1" dirty="0" smtClean="0">
                <a:solidFill>
                  <a:srgbClr val="FF0000"/>
                </a:solidFill>
              </a:rPr>
              <a:t>toutes </a:t>
            </a:r>
            <a:r>
              <a:rPr lang="fr-FR" sz="2000" b="1" dirty="0" smtClean="0">
                <a:solidFill>
                  <a:srgbClr val="FF0000"/>
                </a:solidFill>
              </a:rPr>
              <a:t> les interfaces d’une cible</a:t>
            </a:r>
            <a:r>
              <a:rPr lang="fr-FR" sz="2000" b="1" dirty="0" smtClean="0"/>
              <a:t> ?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04562" y="5939988"/>
            <a:ext cx="6349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400" dirty="0" smtClean="0">
                <a:solidFill>
                  <a:srgbClr val="00B050"/>
                </a:solidFill>
              </a:rPr>
              <a:t>Toutes les interfaces dans le cœur d’une cible dans le cœur.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6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Caractérisation des cibles dans le cœur</a:t>
            </a:r>
            <a:endParaRPr lang="en-US" sz="4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948" y="1190724"/>
            <a:ext cx="5760105" cy="432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675" y="6021288"/>
            <a:ext cx="7436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La cible </a:t>
            </a:r>
            <a:r>
              <a:rPr lang="fr-FR" sz="2000" i="1" dirty="0" smtClean="0"/>
              <a:t>t</a:t>
            </a:r>
            <a:r>
              <a:rPr lang="fr-FR" sz="2000" dirty="0" smtClean="0"/>
              <a:t>  est dans le cœur : on observe au moins deux interfaces tournées vers le cœur.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8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Caractérisation des cibles dans le cœur</a:t>
            </a:r>
            <a:endParaRPr lang="en-US" sz="4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948" y="1190724"/>
            <a:ext cx="5760105" cy="432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81461" y="6021288"/>
            <a:ext cx="6981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La cible </a:t>
            </a:r>
            <a:r>
              <a:rPr lang="fr-FR" sz="2000" i="1" dirty="0" smtClean="0"/>
              <a:t>t</a:t>
            </a:r>
            <a:r>
              <a:rPr lang="fr-FR" sz="2000" dirty="0" smtClean="0"/>
              <a:t>  est dans le bord : on observe une unique interface tournée vers le cœur.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6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À quoi sert Internet ?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2979" y="1412776"/>
            <a:ext cx="7991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smtClean="0">
                <a:cs typeface="Arial" panose="020B0604020202020204" pitchFamily="34" charset="0"/>
              </a:rPr>
              <a:t>Internet est le support de très nombreuses applications : Web, Email, musique, vidéo, achats…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713670" y="2440923"/>
            <a:ext cx="3630548" cy="2376264"/>
            <a:chOff x="2771800" y="1916832"/>
            <a:chExt cx="3630548" cy="2376264"/>
          </a:xfrm>
        </p:grpSpPr>
        <p:sp>
          <p:nvSpPr>
            <p:cNvPr id="3" name="TextBox 2"/>
            <p:cNvSpPr txBox="1"/>
            <p:nvPr/>
          </p:nvSpPr>
          <p:spPr>
            <a:xfrm>
              <a:off x="3131840" y="2418565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/>
                <a:t>Application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31840" y="292029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/>
                <a:t>Transport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31840" y="3422031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/>
                <a:t>Réseau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71800" y="3923764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/>
                <a:t>Données-lien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2418565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HTTP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292029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TCP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422031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IP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3923764"/>
              <a:ext cx="1758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MAC/Ethernet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31840" y="1916832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b="1" dirty="0" smtClean="0"/>
                <a:t>Couche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4008" y="1916832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Exemple</a:t>
              </a:r>
              <a:endParaRPr lang="en-US" b="1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10601" y="5445224"/>
            <a:ext cx="803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Toutes ces activités utilisent le même réseau fondamental pour communiquer entre les différentes parties.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Caractérisation des cibles dans le cœur</a:t>
            </a:r>
            <a:endParaRPr lang="en-US" sz="4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949" y="1190724"/>
            <a:ext cx="5760103" cy="432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2405" y="6021288"/>
            <a:ext cx="8279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Cas problématique : un moniteur est situé « derrière » une cible et deux interfaces sont observées.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Caractérisation des cibles </a:t>
            </a:r>
            <a:r>
              <a:rPr lang="fr-FR" sz="4000" dirty="0" smtClean="0"/>
              <a:t>problématiques</a:t>
            </a:r>
            <a:endParaRPr lang="en-US" sz="4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949" y="1430943"/>
            <a:ext cx="5760103" cy="384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494" y="6021288"/>
            <a:ext cx="861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smtClean="0"/>
              <a:t>UDP Explore</a:t>
            </a:r>
            <a:r>
              <a:rPr lang="fr-FR" sz="2000" dirty="0" smtClean="0"/>
              <a:t>  donne la liste des interfaces dans le bord observables par </a:t>
            </a:r>
            <a:r>
              <a:rPr lang="fr-FR" sz="2000" i="1" dirty="0" smtClean="0"/>
              <a:t>UDP Ping</a:t>
            </a:r>
            <a:r>
              <a:rPr lang="fr-FR" sz="2000" dirty="0" smtClean="0"/>
              <a:t>  depuis un moniteur.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 fontScale="90000"/>
          </a:bodyPr>
          <a:lstStyle/>
          <a:p>
            <a:r>
              <a:rPr lang="fr-FR" sz="4000" dirty="0" err="1" smtClean="0"/>
              <a:t>Echantillonage</a:t>
            </a:r>
            <a:r>
              <a:rPr lang="fr-FR" sz="4000" dirty="0" smtClean="0"/>
              <a:t> d’adresses de routeurs du cœur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5072" y="1750367"/>
            <a:ext cx="8233857" cy="3357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Effectuer un tirage aléatoire uniforme d’entiers de 32 bits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Supprimer les entiers ne correspondant pas à des adresses valides (RFC)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Exécuter UDP Explore depuis chaque moniteur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Exécuter UDP Ping depuis chaque moniteur vers chacune des adresses valides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Supprimer les interfaces observées par UDP Explore des résultats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Supprimer les cibles ayant moins de 2 interfaces dans le cœur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8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Correction du biais de sélection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529662" y="1556792"/>
            <a:ext cx="608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Echantilloner</a:t>
            </a:r>
            <a:r>
              <a:rPr lang="fr-FR" sz="2400" dirty="0" smtClean="0"/>
              <a:t> des </a:t>
            </a:r>
            <a:r>
              <a:rPr lang="fr-FR" sz="2400" b="1" dirty="0" smtClean="0"/>
              <a:t>adresses</a:t>
            </a:r>
            <a:r>
              <a:rPr lang="fr-FR" sz="2400" dirty="0" smtClean="0"/>
              <a:t> </a:t>
            </a:r>
            <a:r>
              <a:rPr lang="fr-FR" sz="2400" dirty="0" smtClean="0">
                <a:latin typeface="Open Sans Condensed Light"/>
                <a:ea typeface="Open Sans Condensed Light"/>
                <a:cs typeface="Open Sans Condensed Light"/>
              </a:rPr>
              <a:t>≠ </a:t>
            </a:r>
            <a:r>
              <a:rPr lang="fr-FR" sz="2400" dirty="0" err="1" smtClean="0">
                <a:latin typeface="Open Sans Condensed Light"/>
                <a:ea typeface="Open Sans Condensed Light"/>
                <a:cs typeface="Open Sans Condensed Light"/>
              </a:rPr>
              <a:t>échantilloner</a:t>
            </a:r>
            <a:r>
              <a:rPr lang="fr-FR" sz="2400" dirty="0" smtClean="0">
                <a:latin typeface="Open Sans Condensed Light"/>
                <a:ea typeface="Open Sans Condensed Light"/>
                <a:cs typeface="Open Sans Condensed Light"/>
              </a:rPr>
              <a:t> des </a:t>
            </a:r>
            <a:r>
              <a:rPr lang="fr-FR" sz="2400" b="1" dirty="0" smtClean="0">
                <a:latin typeface="Open Sans Condensed Light"/>
                <a:ea typeface="Open Sans Condensed Light"/>
                <a:cs typeface="Open Sans Condensed Light"/>
              </a:rPr>
              <a:t>routeurs</a:t>
            </a:r>
            <a:endParaRPr lang="fr-FR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4341" y="2564904"/>
            <a:ext cx="79553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Sélection uniforme sur les adresses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Probabilité de tirage d’un routeur = </a:t>
            </a:r>
            <a:r>
              <a:rPr lang="fr-FR" sz="2400" dirty="0" err="1" smtClean="0"/>
              <a:t>proportionelle</a:t>
            </a:r>
            <a:r>
              <a:rPr lang="fr-FR" sz="2400" dirty="0" smtClean="0"/>
              <a:t> à son nombre d’adresses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Transformation de correction du biais :</a:t>
            </a:r>
            <a:endParaRPr lang="en-US" sz="2400" dirty="0"/>
          </a:p>
        </p:txBody>
      </p:sp>
      <p:pic>
        <p:nvPicPr>
          <p:cNvPr id="2050" name="Picture 2" descr="G:\misc\my-thesis\bias-correction-formu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4293096"/>
            <a:ext cx="40195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603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Validation de la </a:t>
            </a:r>
            <a:r>
              <a:rPr lang="fr-FR" sz="4000" dirty="0" smtClean="0"/>
              <a:t>méthode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206880" y="1823913"/>
            <a:ext cx="63377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Générer des graphes aléatoires selon des modèles usuels</a:t>
            </a:r>
            <a:endParaRPr lang="fr-FR" sz="2400" dirty="0" smtClean="0"/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Tirer un grand nombre de nœuds, les </a:t>
            </a:r>
            <a:r>
              <a:rPr lang="fr-FR" sz="2400" i="1" dirty="0" smtClean="0"/>
              <a:t>moniteurs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Considérer que </a:t>
            </a:r>
            <a:r>
              <a:rPr lang="fr-FR" sz="2400" i="1" dirty="0" smtClean="0"/>
              <a:t>tous les nœuds </a:t>
            </a:r>
            <a:r>
              <a:rPr lang="fr-FR" sz="2400" i="1" dirty="0" smtClean="0"/>
              <a:t> </a:t>
            </a:r>
            <a:r>
              <a:rPr lang="fr-FR" sz="2400" dirty="0" smtClean="0"/>
              <a:t>sont </a:t>
            </a:r>
            <a:r>
              <a:rPr lang="fr-FR" sz="2400" dirty="0" smtClean="0"/>
              <a:t>des cibles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Simuler </a:t>
            </a:r>
            <a:r>
              <a:rPr lang="fr-FR" sz="2400" i="1" dirty="0" smtClean="0"/>
              <a:t>UDP Ping  </a:t>
            </a:r>
            <a:r>
              <a:rPr lang="fr-FR" sz="2400" dirty="0" smtClean="0"/>
              <a:t>par </a:t>
            </a:r>
            <a:r>
              <a:rPr lang="fr-FR" sz="2400" dirty="0" smtClean="0"/>
              <a:t>des plus courts chemins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Calculer le degré de chaque cible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Comparer les distributions de degrés mesurée et réelle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58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Mesure réelle sur </a:t>
            </a:r>
            <a:r>
              <a:rPr lang="fr-FR" sz="4000" dirty="0" err="1" smtClean="0"/>
              <a:t>PlanetLab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018880" y="1823913"/>
            <a:ext cx="7106241" cy="2968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700 moniteurs initialement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3</a:t>
            </a:r>
            <a:r>
              <a:rPr lang="fr-FR" sz="3200" dirty="0" smtClean="0">
                <a:ea typeface="Open Sans Condensed Light"/>
                <a:cs typeface="Open Sans Condensed Light"/>
              </a:rPr>
              <a:t>•</a:t>
            </a:r>
            <a:r>
              <a:rPr lang="fr-FR" sz="3200" dirty="0" smtClean="0"/>
              <a:t>10</a:t>
            </a:r>
            <a:r>
              <a:rPr lang="fr-FR" sz="3200" baseline="30000" dirty="0" smtClean="0"/>
              <a:t>6</a:t>
            </a:r>
            <a:r>
              <a:rPr lang="fr-FR" sz="3200" dirty="0" smtClean="0"/>
              <a:t> cibles initiales </a:t>
            </a:r>
            <a:r>
              <a:rPr lang="fr-FR" sz="3200" dirty="0" err="1" smtClean="0"/>
              <a:t>échantillonées</a:t>
            </a:r>
            <a:r>
              <a:rPr lang="fr-FR" sz="3200" dirty="0" smtClean="0"/>
              <a:t> en 10 heures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Mesure répétée 3 fois, chacune durant 4 heures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5600 cibles dans le cœur après filtrage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65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Mesure réelle sur </a:t>
            </a:r>
            <a:r>
              <a:rPr lang="fr-FR" sz="4000" dirty="0" err="1" smtClean="0"/>
              <a:t>PlanetLab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411760" y="5589240"/>
            <a:ext cx="4261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/>
              <a:t>x</a:t>
            </a:r>
            <a:r>
              <a:rPr lang="fr-FR" sz="2400" dirty="0" smtClean="0"/>
              <a:t>  : </a:t>
            </a:r>
            <a:r>
              <a:rPr lang="fr-FR" sz="2400" dirty="0" smtClean="0"/>
              <a:t>nombre d’interfaces (degré physique)</a:t>
            </a:r>
            <a:endParaRPr lang="fr-FR" sz="2400" dirty="0" smtClean="0"/>
          </a:p>
          <a:p>
            <a:r>
              <a:rPr lang="fr-FR" sz="2400" i="1" dirty="0" smtClean="0"/>
              <a:t>y</a:t>
            </a:r>
            <a:r>
              <a:rPr lang="fr-FR" sz="2400" dirty="0" smtClean="0"/>
              <a:t>  : </a:t>
            </a:r>
            <a:r>
              <a:rPr lang="fr-FR" sz="2400" dirty="0" smtClean="0"/>
              <a:t>fraction des routeurs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8207" y="1133154"/>
            <a:ext cx="5711522" cy="424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2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Validation </a:t>
            </a:r>
            <a:r>
              <a:rPr lang="fr-FR" sz="4000" dirty="0" smtClean="0"/>
              <a:t>des résultats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15013" y="2304365"/>
            <a:ext cx="8113974" cy="224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Réinjection de la distribution mesurée dans les simulations (</a:t>
            </a:r>
            <a:r>
              <a:rPr lang="fr-FR" sz="2400" dirty="0" err="1" smtClean="0"/>
              <a:t>bootstrapping</a:t>
            </a:r>
            <a:r>
              <a:rPr lang="fr-FR" sz="2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Evaluation de la qualité de l’ensemble des moniteurs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Classes de </a:t>
            </a:r>
            <a:r>
              <a:rPr lang="fr-FR" sz="2400" dirty="0" err="1" smtClean="0"/>
              <a:t>colocalisation</a:t>
            </a:r>
            <a:endParaRPr lang="fr-FR" sz="2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Converge des résultats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Limites de l’approche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fr-FR" sz="3600" dirty="0" smtClean="0"/>
              <a:t>Tables de transmission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13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Transport d’information sur Internet</a:t>
            </a:r>
            <a:endParaRPr lang="en-US" sz="4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827584" y="3207459"/>
            <a:ext cx="1440160" cy="369332"/>
            <a:chOff x="827584" y="3140968"/>
            <a:chExt cx="1440160" cy="369332"/>
          </a:xfrm>
        </p:grpSpPr>
        <p:sp>
          <p:nvSpPr>
            <p:cNvPr id="10" name="Rectangle 9"/>
            <p:cNvSpPr/>
            <p:nvPr/>
          </p:nvSpPr>
          <p:spPr>
            <a:xfrm>
              <a:off x="827584" y="3140968"/>
              <a:ext cx="144016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31598" y="3156357"/>
              <a:ext cx="1232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Mon ordinateur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23154" y="2940623"/>
            <a:ext cx="1944216" cy="903005"/>
            <a:chOff x="3347864" y="2940623"/>
            <a:chExt cx="1944216" cy="903005"/>
          </a:xfrm>
        </p:grpSpPr>
        <p:sp>
          <p:nvSpPr>
            <p:cNvPr id="12" name="Rectangle 11"/>
            <p:cNvSpPr/>
            <p:nvPr/>
          </p:nvSpPr>
          <p:spPr>
            <a:xfrm>
              <a:off x="3347864" y="2940623"/>
              <a:ext cx="1944216" cy="903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39337" y="3068960"/>
              <a:ext cx="13612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 smtClean="0"/>
                <a:t>Internet</a:t>
              </a:r>
              <a:endParaRPr lang="en-US" sz="3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22780" y="3207459"/>
            <a:ext cx="1440160" cy="369332"/>
            <a:chOff x="6522780" y="3336287"/>
            <a:chExt cx="1440160" cy="369332"/>
          </a:xfrm>
        </p:grpSpPr>
        <p:sp>
          <p:nvSpPr>
            <p:cNvPr id="14" name="Rectangle 13"/>
            <p:cNvSpPr/>
            <p:nvPr/>
          </p:nvSpPr>
          <p:spPr>
            <a:xfrm>
              <a:off x="6522780" y="3336287"/>
              <a:ext cx="144016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3289" y="3336287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Google.com</a:t>
              </a:r>
              <a:endParaRPr lang="en-US" dirty="0"/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2345479" y="3265675"/>
            <a:ext cx="1008112" cy="252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436096" y="3268883"/>
            <a:ext cx="1008112" cy="252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39552" y="4437112"/>
            <a:ext cx="207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Durée du transfert : 20ms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7544" y="1187460"/>
            <a:ext cx="677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Que se passe-t-il lorsqu’on charge une page sur le web ? Par exemple, </a:t>
            </a:r>
            <a:r>
              <a:rPr lang="fr-FR" dirty="0" smtClean="0">
                <a:hlinkClick r:id="rId2"/>
              </a:rPr>
              <a:t>www.google.com</a:t>
            </a:r>
            <a:r>
              <a:rPr lang="fr-FR" dirty="0" smtClean="0"/>
              <a:t> 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Conclusions et perspectives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13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Transport d’information sur Internet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87460"/>
            <a:ext cx="677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Que se passe-t-il lorsqu’on charge une page sur le web ? Par exemple, </a:t>
            </a:r>
            <a:r>
              <a:rPr lang="fr-FR" dirty="0" smtClean="0">
                <a:hlinkClick r:id="rId2"/>
              </a:rPr>
              <a:t>www.google.com</a:t>
            </a:r>
            <a:r>
              <a:rPr lang="fr-FR" dirty="0" smtClean="0"/>
              <a:t> 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27584" y="3207459"/>
            <a:ext cx="1440160" cy="369332"/>
            <a:chOff x="827584" y="3140968"/>
            <a:chExt cx="1440160" cy="369332"/>
          </a:xfrm>
        </p:grpSpPr>
        <p:sp>
          <p:nvSpPr>
            <p:cNvPr id="10" name="Rectangle 9"/>
            <p:cNvSpPr/>
            <p:nvPr/>
          </p:nvSpPr>
          <p:spPr>
            <a:xfrm>
              <a:off x="827584" y="3140968"/>
              <a:ext cx="144016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27584" y="3156357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127.0.0.1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22780" y="3207459"/>
            <a:ext cx="1440160" cy="369332"/>
            <a:chOff x="6522780" y="3336287"/>
            <a:chExt cx="1440160" cy="369332"/>
          </a:xfrm>
        </p:grpSpPr>
        <p:sp>
          <p:nvSpPr>
            <p:cNvPr id="14" name="Rectangle 13"/>
            <p:cNvSpPr/>
            <p:nvPr/>
          </p:nvSpPr>
          <p:spPr>
            <a:xfrm>
              <a:off x="6522780" y="3336287"/>
              <a:ext cx="144016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22780" y="3336287"/>
              <a:ext cx="1439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74.125.71.102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44100" y="1835532"/>
            <a:ext cx="1471180" cy="369332"/>
            <a:chOff x="3779912" y="2204864"/>
            <a:chExt cx="1471180" cy="369332"/>
          </a:xfrm>
        </p:grpSpPr>
        <p:sp>
          <p:nvSpPr>
            <p:cNvPr id="6" name="Rectangle 5"/>
            <p:cNvSpPr/>
            <p:nvPr/>
          </p:nvSpPr>
          <p:spPr>
            <a:xfrm>
              <a:off x="3779912" y="2204864"/>
              <a:ext cx="14711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779912" y="2204864"/>
              <a:ext cx="1471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192.168.0.1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57377" y="2389735"/>
            <a:ext cx="1444626" cy="369332"/>
            <a:chOff x="3806466" y="2744314"/>
            <a:chExt cx="1444626" cy="369332"/>
          </a:xfrm>
        </p:grpSpPr>
        <p:sp>
          <p:nvSpPr>
            <p:cNvPr id="21" name="Rectangle 20"/>
            <p:cNvSpPr/>
            <p:nvPr/>
          </p:nvSpPr>
          <p:spPr>
            <a:xfrm>
              <a:off x="3806466" y="2744314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06466" y="2744314"/>
              <a:ext cx="1444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213.245.254.145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57377" y="6269153"/>
            <a:ext cx="1444626" cy="369332"/>
            <a:chOff x="3779912" y="3376736"/>
            <a:chExt cx="1444626" cy="369332"/>
          </a:xfrm>
        </p:grpSpPr>
        <p:sp>
          <p:nvSpPr>
            <p:cNvPr id="23" name="Rectangle 22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26401" y="3376736"/>
              <a:ext cx="1351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216.239.51.121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57377" y="3498141"/>
            <a:ext cx="1444626" cy="369332"/>
            <a:chOff x="3779912" y="3376736"/>
            <a:chExt cx="1444626" cy="369332"/>
          </a:xfrm>
        </p:grpSpPr>
        <p:sp>
          <p:nvSpPr>
            <p:cNvPr id="29" name="Rectangle 28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26401" y="3376736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172.19.128.170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57377" y="4052344"/>
            <a:ext cx="1444626" cy="369332"/>
            <a:chOff x="3779912" y="3376736"/>
            <a:chExt cx="1444626" cy="369332"/>
          </a:xfrm>
        </p:grpSpPr>
        <p:sp>
          <p:nvSpPr>
            <p:cNvPr id="32" name="Rectangle 31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19375" y="3376736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80.236.1.161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757377" y="4606547"/>
            <a:ext cx="1444626" cy="369332"/>
            <a:chOff x="3779912" y="3376736"/>
            <a:chExt cx="1444626" cy="369332"/>
          </a:xfrm>
        </p:grpSpPr>
        <p:sp>
          <p:nvSpPr>
            <p:cNvPr id="35" name="Rectangle 34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72888" y="3376736"/>
              <a:ext cx="1258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72.14.239.205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57377" y="5160750"/>
            <a:ext cx="1444626" cy="369332"/>
            <a:chOff x="3779912" y="3376736"/>
            <a:chExt cx="1444626" cy="369332"/>
          </a:xfrm>
        </p:grpSpPr>
        <p:sp>
          <p:nvSpPr>
            <p:cNvPr id="38" name="Rectangle 37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72888" y="3376736"/>
              <a:ext cx="1258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209.85.245.81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57377" y="5714953"/>
            <a:ext cx="1444626" cy="369332"/>
            <a:chOff x="3779912" y="3376736"/>
            <a:chExt cx="1444626" cy="369332"/>
          </a:xfrm>
        </p:grpSpPr>
        <p:sp>
          <p:nvSpPr>
            <p:cNvPr id="41" name="Rectangle 40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26401" y="3376736"/>
              <a:ext cx="1351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216.239.51.110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757377" y="2943938"/>
            <a:ext cx="1444627" cy="369332"/>
            <a:chOff x="3779912" y="3376736"/>
            <a:chExt cx="1444627" cy="369332"/>
          </a:xfrm>
        </p:grpSpPr>
        <p:sp>
          <p:nvSpPr>
            <p:cNvPr id="44" name="Rectangle 43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79912" y="3376736"/>
              <a:ext cx="14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213.245.254.151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>
            <a:stCxn id="10" idx="3"/>
            <a:endCxn id="6" idx="1"/>
          </p:cNvCxnSpPr>
          <p:nvPr/>
        </p:nvCxnSpPr>
        <p:spPr>
          <a:xfrm flipV="1">
            <a:off x="2267744" y="2020198"/>
            <a:ext cx="1476356" cy="1371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" idx="2"/>
            <a:endCxn id="22" idx="0"/>
          </p:cNvCxnSpPr>
          <p:nvPr/>
        </p:nvCxnSpPr>
        <p:spPr>
          <a:xfrm>
            <a:off x="4479690" y="2204864"/>
            <a:ext cx="0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2"/>
            <a:endCxn id="45" idx="0"/>
          </p:cNvCxnSpPr>
          <p:nvPr/>
        </p:nvCxnSpPr>
        <p:spPr>
          <a:xfrm>
            <a:off x="4479690" y="2759067"/>
            <a:ext cx="1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2"/>
            <a:endCxn id="30" idx="0"/>
          </p:cNvCxnSpPr>
          <p:nvPr/>
        </p:nvCxnSpPr>
        <p:spPr>
          <a:xfrm>
            <a:off x="4479691" y="3313270"/>
            <a:ext cx="1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2"/>
            <a:endCxn id="33" idx="0"/>
          </p:cNvCxnSpPr>
          <p:nvPr/>
        </p:nvCxnSpPr>
        <p:spPr>
          <a:xfrm>
            <a:off x="4479690" y="3867473"/>
            <a:ext cx="2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2" idx="2"/>
            <a:endCxn id="36" idx="0"/>
          </p:cNvCxnSpPr>
          <p:nvPr/>
        </p:nvCxnSpPr>
        <p:spPr>
          <a:xfrm>
            <a:off x="4479690" y="4421676"/>
            <a:ext cx="3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5" idx="2"/>
            <a:endCxn id="39" idx="0"/>
          </p:cNvCxnSpPr>
          <p:nvPr/>
        </p:nvCxnSpPr>
        <p:spPr>
          <a:xfrm>
            <a:off x="4479690" y="4975879"/>
            <a:ext cx="3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8" idx="2"/>
            <a:endCxn id="42" idx="0"/>
          </p:cNvCxnSpPr>
          <p:nvPr/>
        </p:nvCxnSpPr>
        <p:spPr>
          <a:xfrm>
            <a:off x="4479690" y="5530082"/>
            <a:ext cx="3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1" idx="2"/>
            <a:endCxn id="24" idx="0"/>
          </p:cNvCxnSpPr>
          <p:nvPr/>
        </p:nvCxnSpPr>
        <p:spPr>
          <a:xfrm>
            <a:off x="4479690" y="6084285"/>
            <a:ext cx="3" cy="184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3" idx="3"/>
            <a:endCxn id="14" idx="1"/>
          </p:cNvCxnSpPr>
          <p:nvPr/>
        </p:nvCxnSpPr>
        <p:spPr>
          <a:xfrm flipV="1">
            <a:off x="5202003" y="3392125"/>
            <a:ext cx="1320777" cy="3061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39552" y="4437112"/>
            <a:ext cx="207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Durée du transfert : 20ms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Topologie d’Internet</a:t>
            </a:r>
            <a:endParaRPr lang="en-US" sz="40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863588" y="1540884"/>
            <a:ext cx="7416824" cy="4264380"/>
            <a:chOff x="971600" y="1540884"/>
            <a:chExt cx="7416824" cy="4264380"/>
          </a:xfrm>
        </p:grpSpPr>
        <p:pic>
          <p:nvPicPr>
            <p:cNvPr id="4098" name="Picture 2" descr="G:\misc\my-thesis\inet-top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540884"/>
              <a:ext cx="5126688" cy="4264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365178" y="5204000"/>
              <a:ext cx="1872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Terminaux (« clients »)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5178" y="4533862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Switches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5178" y="3872939"/>
              <a:ext cx="1491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Routeurs du bord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65178" y="2941460"/>
              <a:ext cx="1521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Routeurs du cœur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65178" y="1644250"/>
              <a:ext cx="2023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Terminaux (« serveurs »)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9" idx="1"/>
            </p:cNvCxnSpPr>
            <p:nvPr/>
          </p:nvCxnSpPr>
          <p:spPr>
            <a:xfrm flipH="1">
              <a:off x="4355976" y="1828916"/>
              <a:ext cx="200920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8" idx="1"/>
            </p:cNvCxnSpPr>
            <p:nvPr/>
          </p:nvCxnSpPr>
          <p:spPr>
            <a:xfrm flipH="1">
              <a:off x="3779912" y="3126126"/>
              <a:ext cx="2585266" cy="4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7" idx="1"/>
            </p:cNvCxnSpPr>
            <p:nvPr/>
          </p:nvCxnSpPr>
          <p:spPr>
            <a:xfrm flipH="1">
              <a:off x="4355976" y="4057605"/>
              <a:ext cx="200920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2" idx="1"/>
            </p:cNvCxnSpPr>
            <p:nvPr/>
          </p:nvCxnSpPr>
          <p:spPr>
            <a:xfrm flipH="1">
              <a:off x="4788024" y="4718528"/>
              <a:ext cx="15771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1" idx="1"/>
            </p:cNvCxnSpPr>
            <p:nvPr/>
          </p:nvCxnSpPr>
          <p:spPr>
            <a:xfrm flipH="1" flipV="1">
              <a:off x="6084168" y="5260558"/>
              <a:ext cx="281010" cy="1281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Internet : une boîte noire ?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16771" y="1484784"/>
            <a:ext cx="45890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Construction extraordinairement complexe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Histoire longue et décentralisée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Structure « </a:t>
            </a:r>
            <a:r>
              <a:rPr lang="fr-FR" sz="2000" dirty="0" err="1" smtClean="0"/>
              <a:t>bottom</a:t>
            </a:r>
            <a:r>
              <a:rPr lang="fr-FR" sz="2000" dirty="0" smtClean="0"/>
              <a:t>-up » plutôt que « top-down »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Pas de carte complète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65908" y="1484784"/>
            <a:ext cx="36209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Milliards d’ordinateurs sur la terre entière</a:t>
            </a:r>
          </a:p>
          <a:p>
            <a:pPr algn="r">
              <a:lnSpc>
                <a:spcPct val="150000"/>
              </a:lnSpc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Plus de 40 ans sans gouvernance centrale</a:t>
            </a:r>
          </a:p>
          <a:p>
            <a:pPr algn="r">
              <a:lnSpc>
                <a:spcPct val="150000"/>
              </a:lnSpc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N’importe qui peut brancher un terminal</a:t>
            </a:r>
          </a:p>
          <a:p>
            <a:pPr algn="r">
              <a:lnSpc>
                <a:spcPct val="150000"/>
              </a:lnSpc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Seulement des fragments parcellaires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645024"/>
            <a:ext cx="790351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Le réseau </a:t>
            </a:r>
            <a:r>
              <a:rPr lang="fr-FR" sz="2000" i="1" dirty="0" smtClean="0"/>
              <a:t>fonctionne</a:t>
            </a:r>
            <a:r>
              <a:rPr lang="fr-FR" sz="2000" dirty="0" smtClean="0"/>
              <a:t>, il n’a pas (trop) de pannes, mais ses propriétés précises sont discutées 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b="1" dirty="0" smtClean="0"/>
              <a:t>Diamètre</a:t>
            </a:r>
            <a:r>
              <a:rPr lang="fr-FR" sz="2000" dirty="0" smtClean="0"/>
              <a:t> du réseau (longueur des routes)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b="1" dirty="0" smtClean="0"/>
              <a:t>Plus courts chemins </a:t>
            </a:r>
            <a:r>
              <a:rPr lang="fr-FR" sz="2000" dirty="0" smtClean="0"/>
              <a:t>(routes optimales)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b="1" dirty="0" smtClean="0"/>
              <a:t>Vulnérabilité</a:t>
            </a:r>
            <a:r>
              <a:rPr lang="fr-FR" sz="2000" dirty="0" smtClean="0"/>
              <a:t> aux attaques ciblées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dirty="0" smtClean="0"/>
              <a:t>Résilience aux </a:t>
            </a:r>
            <a:r>
              <a:rPr lang="fr-FR" sz="2000" b="1" dirty="0" smtClean="0"/>
              <a:t>pannes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 enjeux majeurs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24744"/>
            <a:ext cx="82809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/>
              <a:t>Enjeux industriels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Toute l’économie numérique repose sur l’intégrité et la fiabilité d’Internet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Presque toutes les industries utilisent Internet à un niveau ou à un autre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La mission d’Internet est d’être </a:t>
            </a:r>
            <a:r>
              <a:rPr lang="fr-FR" sz="2400" b="1" dirty="0" smtClean="0"/>
              <a:t>le </a:t>
            </a:r>
            <a:r>
              <a:rPr lang="fr-FR" sz="2400" dirty="0" smtClean="0"/>
              <a:t>réseau de télécommunication</a:t>
            </a:r>
          </a:p>
          <a:p>
            <a:endParaRPr lang="fr-FR" sz="1200" b="1" dirty="0"/>
          </a:p>
          <a:p>
            <a:r>
              <a:rPr lang="fr-FR" sz="2400" b="1" dirty="0" smtClean="0"/>
              <a:t>Internet est un réseau stratégique pour pratiquement toute activité industrielle en 2015, </a:t>
            </a:r>
            <a:r>
              <a:rPr lang="fr-FR" sz="2400" dirty="0" smtClean="0"/>
              <a:t>au moins dans les pays fortement développés.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3933056"/>
            <a:ext cx="82809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/>
              <a:t>Enjeux théoriques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Théorie des graphes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Métrologie des réseaux complexes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Emergence et systèmes complexes</a:t>
            </a:r>
          </a:p>
          <a:p>
            <a:endParaRPr lang="fr-FR" sz="1200" dirty="0"/>
          </a:p>
          <a:p>
            <a:r>
              <a:rPr lang="fr-FR" sz="2400" b="1" dirty="0" smtClean="0"/>
              <a:t>Internet est l’un des objets fondamentaux de plusieurs théories</a:t>
            </a:r>
            <a:r>
              <a:rPr lang="fr-FR" sz="2400" dirty="0" smtClean="0"/>
              <a:t>, particulièrement de théories au cœur des approches interdisciplinaires.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Helvetic-OpenSans">
      <a:majorFont>
        <a:latin typeface="HelveticaNeueLT Com 47 LtCn"/>
        <a:ea typeface=""/>
        <a:cs typeface=""/>
      </a:majorFont>
      <a:minorFont>
        <a:latin typeface="Open San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2151</TotalTime>
  <Words>1465</Words>
  <Application>Microsoft Office PowerPoint</Application>
  <PresentationFormat>On-screen Show (4:3)</PresentationFormat>
  <Paragraphs>342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Une approche pour l’estimation fiable des propriétés de la topologie d’Internet</vt:lpstr>
      <vt:lpstr>Organisation de l’exposé</vt:lpstr>
      <vt:lpstr>Topologie d’Internet : enjeux et problématiques</vt:lpstr>
      <vt:lpstr>À quoi sert Internet ?</vt:lpstr>
      <vt:lpstr>Transport d’information sur Internet</vt:lpstr>
      <vt:lpstr>Transport d’information sur Internet</vt:lpstr>
      <vt:lpstr>Topologie d’Internet</vt:lpstr>
      <vt:lpstr>Internet : une boîte noire ?</vt:lpstr>
      <vt:lpstr>Des enjeux majeurs</vt:lpstr>
      <vt:lpstr>Approches historiques</vt:lpstr>
      <vt:lpstr>Approches historiques</vt:lpstr>
      <vt:lpstr>Approches historiques</vt:lpstr>
      <vt:lpstr>Limites des approches historiques</vt:lpstr>
      <vt:lpstr>Notre approche</vt:lpstr>
      <vt:lpstr>Distribution de degrés au niveau logique</vt:lpstr>
      <vt:lpstr>Topologie logique : motivation</vt:lpstr>
      <vt:lpstr>Description formelle des objets</vt:lpstr>
      <vt:lpstr>Description formelle des outils</vt:lpstr>
      <vt:lpstr>Description formelle des outils</vt:lpstr>
      <vt:lpstr>Description formelle des outils</vt:lpstr>
      <vt:lpstr>Primitive de mesure</vt:lpstr>
      <vt:lpstr>Primitive de mesure</vt:lpstr>
      <vt:lpstr>Primitive de mesure</vt:lpstr>
      <vt:lpstr>Primitive de mesure</vt:lpstr>
      <vt:lpstr>Estimation de la distribution de degrés</vt:lpstr>
      <vt:lpstr>Validation de la méthode</vt:lpstr>
      <vt:lpstr>Validation de la méthode</vt:lpstr>
      <vt:lpstr>Mesure réelle sur PlanetLab</vt:lpstr>
      <vt:lpstr>Limites de l’approche</vt:lpstr>
      <vt:lpstr>Distribution de degrés au niveau physique</vt:lpstr>
      <vt:lpstr>Topologie physique : motivation</vt:lpstr>
      <vt:lpstr>Description formelle des objets</vt:lpstr>
      <vt:lpstr>Description formelle des outils</vt:lpstr>
      <vt:lpstr>Description formelle des outils</vt:lpstr>
      <vt:lpstr>Cas d’une cible dans le cœur</vt:lpstr>
      <vt:lpstr>Cas d’une cible dans le bord</vt:lpstr>
      <vt:lpstr>Description formelle des outils</vt:lpstr>
      <vt:lpstr>Caractérisation des cibles dans le cœur</vt:lpstr>
      <vt:lpstr>Caractérisation des cibles dans le cœur</vt:lpstr>
      <vt:lpstr>Caractérisation des cibles dans le cœur</vt:lpstr>
      <vt:lpstr>Caractérisation des cibles problématiques</vt:lpstr>
      <vt:lpstr>Echantillonage d’adresses de routeurs du cœur</vt:lpstr>
      <vt:lpstr>Correction du biais de sélection</vt:lpstr>
      <vt:lpstr>Validation de la méthode</vt:lpstr>
      <vt:lpstr>Mesure réelle sur PlanetLab</vt:lpstr>
      <vt:lpstr>Mesure réelle sur PlanetLab</vt:lpstr>
      <vt:lpstr>Validation des résultats</vt:lpstr>
      <vt:lpstr>Limites de l’approche</vt:lpstr>
      <vt:lpstr>Tables de transmission</vt:lpstr>
      <vt:lpstr>Conclusions et perspectives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 approche pour l’estimation fiable des propriétés de la topologie d’Internet</dc:title>
  <dc:creator>Elie Rotenberg</dc:creator>
  <cp:lastModifiedBy>Elie Rotenberg</cp:lastModifiedBy>
  <cp:revision>115</cp:revision>
  <dcterms:created xsi:type="dcterms:W3CDTF">2014-12-21T10:09:26Z</dcterms:created>
  <dcterms:modified xsi:type="dcterms:W3CDTF">2014-12-22T22:16:16Z</dcterms:modified>
</cp:coreProperties>
</file>