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5" r:id="rId4"/>
    <p:sldId id="273" r:id="rId5"/>
    <p:sldId id="264" r:id="rId6"/>
    <p:sldId id="275" r:id="rId7"/>
    <p:sldId id="287" r:id="rId8"/>
    <p:sldId id="276" r:id="rId9"/>
    <p:sldId id="278" r:id="rId10"/>
    <p:sldId id="332" r:id="rId11"/>
    <p:sldId id="283" r:id="rId12"/>
    <p:sldId id="284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6" r:id="rId31"/>
    <p:sldId id="307" r:id="rId32"/>
    <p:sldId id="310" r:id="rId33"/>
    <p:sldId id="309" r:id="rId34"/>
    <p:sldId id="313" r:id="rId35"/>
    <p:sldId id="312" r:id="rId36"/>
    <p:sldId id="315" r:id="rId37"/>
    <p:sldId id="314" r:id="rId38"/>
    <p:sldId id="316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33" r:id="rId49"/>
    <p:sldId id="327" r:id="rId50"/>
    <p:sldId id="334" r:id="rId51"/>
    <p:sldId id="335" r:id="rId52"/>
    <p:sldId id="328" r:id="rId53"/>
    <p:sldId id="336" r:id="rId54"/>
    <p:sldId id="329" r:id="rId55"/>
    <p:sldId id="330" r:id="rId56"/>
    <p:sldId id="33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B4E8-ED17-4416-B292-41A4C82C09E9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85B-74A1-4797-9B73-E1721EBE945E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85E-0290-41A0-BB0A-F2D21FE05E9A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B83A-2B6D-412C-B2D3-96D5F904C34C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C76-C9E5-4AA1-AD3D-9B70080AD5B6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68D1-7DD2-4C80-A155-12A0CF568E58}" type="datetime1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179A-9403-4AD8-8AB7-7123F315843F}" type="datetime1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AFF2-1D5A-4A64-8648-611884A43B00}" type="datetime1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8449-15E7-42E3-9238-F6D545D80107}" type="datetime1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9D0-252C-4036-B9E3-A4CE5920C496}" type="datetime1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99F-8A87-44A6-86F4-E58B85248DAF}" type="datetime1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6771-EE60-48B7-A6B8-6EDC396FD4F0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HelveticaNeueLT Com 47 LtCn" panose="020B0406020202030204" pitchFamily="34" charset="0"/>
              </a:rPr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Com 47 LtCn" panose="020B0406020202030204" pitchFamily="34" charset="0"/>
              </a:rPr>
              <a:t>approche</a:t>
            </a:r>
            <a:r>
              <a:rPr lang="fr-FR" dirty="0" smtClean="0">
                <a:latin typeface="HelveticaNeueLT Com 47 LtCn" panose="020B0406020202030204" pitchFamily="34" charset="0"/>
              </a:rPr>
              <a:t> pour l’estimation fiable des propriétés de la topologie d’Internet</a:t>
            </a:r>
            <a:endParaRPr 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</a:t>
              </a:r>
              <a:r>
                <a:rPr lang="fr-FR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de </a:t>
              </a:r>
              <a:r>
                <a:rPr lang="fr-FR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recherches, </a:t>
              </a:r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335121" y="116632"/>
              <a:ext cx="2473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Thèse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Com 47 LtCn" panose="020B04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97839"/>
            <a:ext cx="8280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400" dirty="0" smtClean="0"/>
              <a:t>Cartes basées sur les déclarations des autorités administratives</a:t>
            </a:r>
          </a:p>
          <a:p>
            <a:pPr lvl="3"/>
            <a:r>
              <a:rPr lang="fr-FR" i="1" dirty="0" smtClean="0"/>
              <a:t>ARPANET </a:t>
            </a:r>
            <a:r>
              <a:rPr lang="fr-FR" i="1" dirty="0" err="1" smtClean="0"/>
              <a:t>Map</a:t>
            </a:r>
            <a:r>
              <a:rPr lang="fr-FR" i="1" dirty="0" smtClean="0"/>
              <a:t>, BNN Technologies, 1977</a:t>
            </a:r>
          </a:p>
          <a:p>
            <a:pPr lvl="3"/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Modèles « </a:t>
            </a:r>
            <a:r>
              <a:rPr lang="fr-FR" sz="2400" i="1" dirty="0" err="1" smtClean="0"/>
              <a:t>bottom</a:t>
            </a:r>
            <a:r>
              <a:rPr lang="fr-FR" sz="2400" i="1" dirty="0" smtClean="0"/>
              <a:t>-up</a:t>
            </a:r>
            <a:r>
              <a:rPr lang="fr-FR" sz="2400" dirty="0" smtClean="0"/>
              <a:t> » basés sur une connaissance </a:t>
            </a:r>
            <a:r>
              <a:rPr lang="fr-FR" sz="2400" i="1" dirty="0" smtClean="0"/>
              <a:t>a priori</a:t>
            </a:r>
            <a:r>
              <a:rPr lang="fr-FR" sz="2400" dirty="0" smtClean="0"/>
              <a:t> des éléments</a:t>
            </a:r>
          </a:p>
          <a:p>
            <a:pPr lvl="3"/>
            <a:r>
              <a:rPr lang="fr-FR" i="1" dirty="0" smtClean="0"/>
              <a:t>A </a:t>
            </a:r>
            <a:r>
              <a:rPr lang="fr-FR" i="1" dirty="0" err="1" smtClean="0"/>
              <a:t>better</a:t>
            </a:r>
            <a:r>
              <a:rPr lang="fr-FR" i="1" dirty="0" smtClean="0"/>
              <a:t> model for </a:t>
            </a:r>
            <a:r>
              <a:rPr lang="fr-FR" i="1" dirty="0" err="1" smtClean="0"/>
              <a:t>generating</a:t>
            </a:r>
            <a:r>
              <a:rPr lang="fr-FR" i="1" dirty="0" smtClean="0"/>
              <a:t> test networks, </a:t>
            </a:r>
            <a:r>
              <a:rPr lang="fr-FR" i="1" dirty="0" err="1" smtClean="0"/>
              <a:t>Doar</a:t>
            </a:r>
            <a:r>
              <a:rPr lang="fr-FR" i="1" dirty="0" smtClean="0"/>
              <a:t>, </a:t>
            </a:r>
            <a:r>
              <a:rPr lang="fr-FR" i="1" dirty="0" err="1" smtClean="0"/>
              <a:t>Nexion</a:t>
            </a:r>
            <a:r>
              <a:rPr lang="fr-FR" i="1" dirty="0" smtClean="0"/>
              <a:t>, 1996</a:t>
            </a:r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Interprétation de cartes issues de mesures avec des outils de diagnostic</a:t>
            </a:r>
          </a:p>
          <a:p>
            <a:pPr lvl="3"/>
            <a:r>
              <a:rPr lang="fr-FR" i="1" dirty="0" smtClean="0"/>
              <a:t>DIMES: Let the Internet </a:t>
            </a:r>
            <a:r>
              <a:rPr lang="fr-FR" i="1" dirty="0" err="1" smtClean="0"/>
              <a:t>Measure</a:t>
            </a:r>
            <a:r>
              <a:rPr lang="fr-FR" i="1" dirty="0" smtClean="0"/>
              <a:t> </a:t>
            </a:r>
            <a:r>
              <a:rPr lang="fr-FR" i="1" dirty="0" err="1" smtClean="0"/>
              <a:t>Itself</a:t>
            </a:r>
            <a:r>
              <a:rPr lang="fr-FR" i="1" dirty="0" smtClean="0"/>
              <a:t>, </a:t>
            </a:r>
            <a:r>
              <a:rPr lang="fr-FR" i="1" dirty="0" err="1" smtClean="0"/>
              <a:t>Shavir</a:t>
            </a:r>
            <a:r>
              <a:rPr lang="fr-FR" i="1" dirty="0" smtClean="0"/>
              <a:t>, </a:t>
            </a:r>
            <a:r>
              <a:rPr lang="fr-FR" i="1" dirty="0" err="1" smtClean="0"/>
              <a:t>Shir</a:t>
            </a:r>
            <a:r>
              <a:rPr lang="fr-FR" i="1" dirty="0" smtClean="0"/>
              <a:t>, 2005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des approches historiques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342" y="1796916"/>
            <a:ext cx="6587316" cy="3223811"/>
            <a:chOff x="457964" y="1796916"/>
            <a:chExt cx="6587316" cy="3223811"/>
          </a:xfrm>
        </p:grpSpPr>
        <p:sp>
          <p:nvSpPr>
            <p:cNvPr id="4" name="TextBox 3"/>
            <p:cNvSpPr txBox="1"/>
            <p:nvPr/>
          </p:nvSpPr>
          <p:spPr>
            <a:xfrm>
              <a:off x="457964" y="1796916"/>
              <a:ext cx="6587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fr-FR" sz="2800" dirty="0" smtClean="0"/>
                <a:t>Problèmes techniques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Passage à l’échelle</a:t>
              </a:r>
              <a:endParaRPr lang="fr-FR" sz="2800" dirty="0"/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Erreurs d’interprétation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Biais intrinsèque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964" y="4005064"/>
              <a:ext cx="65873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Encore beaucoup de controverses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Propriétés topologiques fondamentales toujours mal connues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36087" y="1484784"/>
            <a:ext cx="5671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Description formelle de nos objets et de nos 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Mesures précises d’observables topologiques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Echantillonnage rigoureux du réseau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Méthode d’inférence validée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511" y="5210036"/>
            <a:ext cx="666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Estimation fiable d’une propriété topologique du réseau</a:t>
            </a:r>
            <a:endParaRPr lang="en-US" sz="2800" b="1" dirty="0"/>
          </a:p>
        </p:txBody>
      </p:sp>
      <p:sp>
        <p:nvSpPr>
          <p:cNvPr id="11" name="Down Arrow 10"/>
          <p:cNvSpPr/>
          <p:nvPr/>
        </p:nvSpPr>
        <p:spPr>
          <a:xfrm>
            <a:off x="4355976" y="4085203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logique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logique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Correspond à l’intuition usuelle (« hôtes connectés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Importance historique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Niveau d’opération par défaut de </a:t>
            </a:r>
            <a:r>
              <a:rPr lang="fr-FR" sz="2800" i="1" dirty="0" err="1" smtClean="0">
                <a:cs typeface="Arial" panose="020B0604020202020204" pitchFamily="34" charset="0"/>
              </a:rPr>
              <a:t>ping</a:t>
            </a:r>
            <a:r>
              <a:rPr lang="fr-FR" sz="2800" dirty="0" smtClean="0"/>
              <a:t>, </a:t>
            </a:r>
            <a:r>
              <a:rPr lang="fr-FR" sz="2800" i="1" dirty="0" err="1" smtClean="0">
                <a:cs typeface="Arial" panose="020B0604020202020204" pitchFamily="34" charset="0"/>
              </a:rPr>
              <a:t>traceroute</a:t>
            </a:r>
            <a:r>
              <a:rPr lang="fr-FR" sz="2800" dirty="0" smtClean="0"/>
              <a:t>…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Première tentative de mettre en place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 descr="C:\Users\Elie Rotenberg\git\phd\src\images\intro-l2-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7" y="1916832"/>
            <a:ext cx="5589587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7207" y="4280841"/>
            <a:ext cx="4531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logique « L2 » (nœuds, </a:t>
            </a:r>
            <a:r>
              <a:rPr lang="fr-FR" sz="2400" dirty="0" err="1" smtClean="0"/>
              <a:t>aretes</a:t>
            </a:r>
            <a:r>
              <a:rPr lang="fr-FR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 descr="G:\misc\my-thesis\tracero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84201"/>
            <a:ext cx="6365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/>
              <a:t>« Les sondes empruntent le chemin 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1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2</a:t>
            </a:r>
            <a:r>
              <a:rPr lang="fr-FR" sz="2400" dirty="0" smtClean="0"/>
              <a:t>, ….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d-1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Les sondes empruntent le chemin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dirty="0" smtClean="0">
                <a:solidFill>
                  <a:srgbClr val="FF0000"/>
                </a:solidFill>
              </a:rPr>
              <a:t>, ….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3460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Notre interprétation (restreinte) :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 est un voisin de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d’Internet : enjeux et problématiques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logique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physique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N moniteurs vers une cible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 voisins de la cible ?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FF0000"/>
                </a:solidFill>
              </a:rPr>
              <a:t>traceroute</a:t>
            </a:r>
            <a:r>
              <a:rPr lang="fr-FR" sz="2000" dirty="0" smtClean="0">
                <a:solidFill>
                  <a:srgbClr val="FF0000"/>
                </a:solidFill>
              </a:rPr>
              <a:t> depuis N moniteurs vers une cible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N</a:t>
            </a:r>
            <a:r>
              <a:rPr lang="fr-FR" sz="2000" dirty="0" smtClean="0">
                <a:solidFill>
                  <a:srgbClr val="FF0000"/>
                </a:solidFill>
              </a:rPr>
              <a:t> voisins de la cible 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902" y="4397042"/>
            <a:ext cx="449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00B050"/>
                </a:solidFill>
              </a:rPr>
              <a:t>traceroute</a:t>
            </a:r>
            <a:r>
              <a:rPr lang="fr-FR" sz="2000" dirty="0" smtClean="0">
                <a:solidFill>
                  <a:srgbClr val="00B050"/>
                </a:solidFill>
              </a:rPr>
              <a:t> depuis </a:t>
            </a:r>
            <a:r>
              <a:rPr lang="fr-FR" sz="2000" i="1" dirty="0" smtClean="0">
                <a:solidFill>
                  <a:srgbClr val="00B050"/>
                </a:solidFill>
              </a:rPr>
              <a:t>assez  </a:t>
            </a:r>
            <a:r>
              <a:rPr lang="fr-FR" sz="2000" dirty="0" smtClean="0">
                <a:solidFill>
                  <a:srgbClr val="00B050"/>
                </a:solidFill>
              </a:rPr>
              <a:t>de moniteurs vers une cible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056" y="439704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solidFill>
                  <a:srgbClr val="00B050"/>
                </a:solidFill>
              </a:rPr>
              <a:t>tous</a:t>
            </a:r>
            <a:r>
              <a:rPr lang="fr-FR" sz="2000" dirty="0" smtClean="0">
                <a:solidFill>
                  <a:srgbClr val="00B050"/>
                </a:solidFill>
              </a:rPr>
              <a:t>  les voisins de la cible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083901" y="4597097"/>
            <a:ext cx="11611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302738" y="2852936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302738" y="2780928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4221088"/>
            <a:ext cx="8280920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7857" y="5837202"/>
            <a:ext cx="8008286" cy="400110"/>
            <a:chOff x="591902" y="5837202"/>
            <a:chExt cx="8008286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91902" y="5837202"/>
              <a:ext cx="4491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err="1" smtClean="0"/>
                <a:t>traceroute</a:t>
              </a:r>
              <a:r>
                <a:rPr lang="fr-FR" sz="2000" dirty="0" smtClean="0"/>
                <a:t> depuis </a:t>
              </a:r>
              <a:r>
                <a:rPr lang="fr-FR" sz="2000" i="1" dirty="0" smtClean="0"/>
                <a:t>assez  </a:t>
              </a:r>
              <a:r>
                <a:rPr lang="fr-FR" sz="2000" dirty="0" smtClean="0"/>
                <a:t>de moniteurs vers une cible</a:t>
              </a:r>
              <a:endParaRPr lang="en-US" sz="2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056" y="583720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smtClean="0"/>
                <a:t>tous</a:t>
              </a:r>
              <a:r>
                <a:rPr lang="fr-FR" sz="2000" dirty="0" smtClean="0"/>
                <a:t>  les voisins de la cible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5083901" y="6037257"/>
              <a:ext cx="1161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 descr="G:\misc\my-thesis\traceroute-many-to-one-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25" y="1052736"/>
            <a:ext cx="5994350" cy="45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Estimation de la distribution de degrés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9033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Obtenir un ensemble de moniteurs suffisamment grand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échantillon uniforme et suffisamment grand de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Effectuer </a:t>
            </a:r>
            <a:r>
              <a:rPr lang="fr-FR" sz="2400" i="1" dirty="0" err="1" smtClean="0"/>
              <a:t>traceroute</a:t>
            </a:r>
            <a:r>
              <a:rPr lang="fr-FR" sz="2400" i="1" dirty="0"/>
              <a:t> </a:t>
            </a:r>
            <a:r>
              <a:rPr lang="fr-FR" sz="2400" i="1" dirty="0" smtClean="0"/>
              <a:t> </a:t>
            </a:r>
            <a:r>
              <a:rPr lang="fr-FR" sz="2400" dirty="0" smtClean="0"/>
              <a:t>depuis chaque moniteur vers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(Corriger les artefacts de mesure)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Déduire la distribution de degrés.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 </a:t>
            </a:r>
            <a:r>
              <a:rPr lang="fr-FR" sz="2400" dirty="0" smtClean="0"/>
              <a:t>sont 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 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pic>
        <p:nvPicPr>
          <p:cNvPr id="5122" name="Picture 2" descr="C:\Users\Elie Rotenberg\git\phd\src\images\traceroute-simu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00808"/>
            <a:ext cx="8010525" cy="2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4458" y="5445224"/>
            <a:ext cx="405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Distribution de degré mesurée et réelle</a:t>
            </a:r>
          </a:p>
          <a:p>
            <a:r>
              <a:rPr lang="fr-FR" i="1" dirty="0" smtClean="0"/>
              <a:t>x  </a:t>
            </a:r>
            <a:r>
              <a:rPr lang="fr-FR" dirty="0" smtClean="0"/>
              <a:t>: nombre de voisins</a:t>
            </a:r>
          </a:p>
          <a:p>
            <a:r>
              <a:rPr lang="fr-FR" i="1" dirty="0" smtClean="0"/>
              <a:t>y  </a:t>
            </a:r>
            <a:r>
              <a:rPr lang="fr-FR" dirty="0" smtClean="0"/>
              <a:t>: nombre de cibles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797152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6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79715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7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02098" y="5589240"/>
            <a:ext cx="4174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de voisins logiques observés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nombre de cibles</a:t>
            </a:r>
            <a:endParaRPr lang="en-US" sz="2400" dirty="0"/>
          </a:p>
        </p:txBody>
      </p:sp>
      <p:pic>
        <p:nvPicPr>
          <p:cNvPr id="6146" name="Picture 2" descr="C:\Users\Elie Rotenberg\git\phd\src\images\traceroute-distr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3154"/>
            <a:ext cx="5760640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5838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aux filtrages ICMP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à l’</a:t>
            </a:r>
            <a:r>
              <a:rPr lang="fr-FR" sz="2400" i="1" dirty="0" smtClean="0"/>
              <a:t>aliasing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Non-uniformité des cibles (par rapport à ces limites)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Routes de tailles variables et faux voisins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Qu’a-t-on réellement mesuré 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physique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62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physique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Plus proche de la réalité matérielle (« machines et câbles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Sous-jacente à la topologie logique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Pertinence mise en évidence par nos travaux préliminaires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Opportunité d’approfondir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Topologie d’Internet : enjeux et problématiques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3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1" y="1411359"/>
            <a:ext cx="5760640" cy="25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7207" y="4739660"/>
            <a:ext cx="3449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physique « L2/L3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Liens dans L2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liens dans L3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49544" y="4077072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465" y="4077072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L2 induite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284984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UDP Ping </a:t>
            </a:r>
            <a:r>
              <a:rPr lang="fr-FR" sz="2400" dirty="0" smtClean="0"/>
              <a:t>envoie </a:t>
            </a:r>
            <a:r>
              <a:rPr lang="fr-FR" sz="2400" dirty="0"/>
              <a:t>des sondes </a:t>
            </a:r>
            <a:r>
              <a:rPr lang="fr-FR" sz="2400" dirty="0" smtClean="0"/>
              <a:t>malformées vers une cible </a:t>
            </a:r>
            <a:r>
              <a:rPr lang="fr-FR" sz="2400" i="1" dirty="0" smtClean="0"/>
              <a:t>t </a:t>
            </a:r>
            <a:r>
              <a:rPr lang="fr-FR" sz="2400" dirty="0" smtClean="0"/>
              <a:t> qui répond un message d’erreur.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150" y="1340768"/>
            <a:ext cx="5195701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4149080"/>
            <a:ext cx="4972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>
                <a:solidFill>
                  <a:srgbClr val="FF0000"/>
                </a:solidFill>
              </a:rPr>
              <a:t>et cette interface dépend de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33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/>
              <a:t>toutes </a:t>
            </a:r>
            <a:r>
              <a:rPr lang="fr-FR" sz="2000" b="1" dirty="0" smtClean="0"/>
              <a:t> les interfaces d’une cible ?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cœur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les interfaces tournées vers le cœur</a:t>
            </a:r>
            <a:r>
              <a:rPr lang="fr-FR" dirty="0" smtClean="0"/>
              <a:t>, sont toutes observées.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bord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l’unique interface tournée vers le cœur</a:t>
            </a:r>
            <a:r>
              <a:rPr lang="fr-FR" dirty="0" smtClean="0"/>
              <a:t>, est observée.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m(t)</a:t>
            </a:r>
            <a:r>
              <a:rPr lang="fr-FR" sz="2400" dirty="0" smtClean="0"/>
              <a:t>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/>
              <a:t>et cette interface dépend de </a:t>
            </a:r>
            <a:r>
              <a:rPr lang="fr-FR" sz="2400" i="1" dirty="0" smtClean="0"/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43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>
                <a:solidFill>
                  <a:srgbClr val="FF0000"/>
                </a:solidFill>
              </a:rPr>
              <a:t>toutes </a:t>
            </a:r>
            <a:r>
              <a:rPr lang="fr-FR" sz="2000" b="1" dirty="0" smtClean="0">
                <a:solidFill>
                  <a:srgbClr val="FF0000"/>
                </a:solidFill>
              </a:rPr>
              <a:t> les interfaces d’une cible</a:t>
            </a:r>
            <a:r>
              <a:rPr lang="fr-FR" sz="2000" b="1" dirty="0" smtClean="0"/>
              <a:t> ?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4562" y="5939988"/>
            <a:ext cx="634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solidFill>
                  <a:srgbClr val="00B050"/>
                </a:solidFill>
              </a:rPr>
              <a:t>Toutes les interfaces dans le cœur d’une cible dans le cœur.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675" y="6021288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cœur : on observe au moins deux interfaces tournées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1461" y="6021288"/>
            <a:ext cx="698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bord : on observe une unique interface tournée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90724"/>
            <a:ext cx="5760103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405" y="6021288"/>
            <a:ext cx="8279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Cas problématique : un moniteur est situé « derrière » une cible et deux interfaces sont observées.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problématiques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430943"/>
            <a:ext cx="5760103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494" y="6021288"/>
            <a:ext cx="861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/>
              <a:t>UDP Explore</a:t>
            </a:r>
            <a:r>
              <a:rPr lang="fr-FR" sz="2000" dirty="0" smtClean="0"/>
              <a:t>  donne la liste des interfaces dans le bord observables par </a:t>
            </a:r>
            <a:r>
              <a:rPr lang="fr-FR" sz="2000" i="1" dirty="0" smtClean="0"/>
              <a:t>UDP Ping</a:t>
            </a:r>
            <a:r>
              <a:rPr lang="fr-FR" sz="2000" dirty="0" smtClean="0"/>
              <a:t>  depuis un moniteur.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À quoi sert Internet 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2979" y="1412776"/>
            <a:ext cx="7991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cs typeface="Arial" panose="020B0604020202020204" pitchFamily="34" charset="0"/>
              </a:rPr>
              <a:t>Internet est le support de très nombreuses applications : Web, Email, musique, vidéo, achats…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13670" y="2440923"/>
            <a:ext cx="3630548" cy="2376264"/>
            <a:chOff x="2771800" y="1916832"/>
            <a:chExt cx="3630548" cy="2376264"/>
          </a:xfrm>
        </p:grpSpPr>
        <p:sp>
          <p:nvSpPr>
            <p:cNvPr id="3" name="TextBox 2"/>
            <p:cNvSpPr txBox="1"/>
            <p:nvPr/>
          </p:nvSpPr>
          <p:spPr>
            <a:xfrm>
              <a:off x="3131840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Application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Transport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Réseau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1800" y="392376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Données-lien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TCP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3923764"/>
              <a:ext cx="1758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MAC/Ethernet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1840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/>
                <a:t>Couche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Exemple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0601" y="5445224"/>
            <a:ext cx="803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Toutes ces activités utilisent le même réseau fondamental pour communiquer entre les différentes parties.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Echantillonnage d’adresses de routeurs du cœur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5072" y="1750367"/>
            <a:ext cx="8233857" cy="335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Effectuer un tirage aléatoire uniforme d’entiers de 32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entiers ne correspondant pas à des adresses valides (RFC)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Explore depuis chaque moniteur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Ping depuis chaque moniteur vers chacune des adresses valides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interfaces observées par UDP Explore des résultats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cibles ayant moins de 2 interfaces dans le cœur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Correction du biais de sélection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9662" y="1556792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Echantilloner</a:t>
            </a:r>
            <a:r>
              <a:rPr lang="fr-FR" sz="2400" dirty="0" smtClean="0"/>
              <a:t> des </a:t>
            </a:r>
            <a:r>
              <a:rPr lang="fr-FR" sz="2400" b="1" dirty="0" smtClean="0"/>
              <a:t>adresses</a:t>
            </a:r>
            <a:r>
              <a:rPr lang="fr-FR" sz="2400" dirty="0" smtClean="0"/>
              <a:t> 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 </a:t>
            </a:r>
            <a:r>
              <a:rPr lang="fr-FR" sz="2400" dirty="0" err="1" smtClean="0">
                <a:latin typeface="Open Sans Condensed Light"/>
                <a:ea typeface="Open Sans Condensed Light"/>
                <a:cs typeface="Open Sans Condensed Light"/>
              </a:rPr>
              <a:t>échantilloner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 des </a:t>
            </a:r>
            <a:r>
              <a:rPr lang="fr-FR" sz="2400" b="1" dirty="0" smtClean="0">
                <a:latin typeface="Open Sans Condensed Light"/>
                <a:ea typeface="Open Sans Condensed Light"/>
                <a:cs typeface="Open Sans Condensed Light"/>
              </a:rPr>
              <a:t>routeurs</a:t>
            </a:r>
            <a:endParaRPr lang="fr-F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41" y="2564904"/>
            <a:ext cx="7955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Sélection uniforme sur les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Probabilité de tirage d’un routeur = </a:t>
            </a:r>
            <a:r>
              <a:rPr lang="fr-FR" sz="2400" dirty="0" err="1" smtClean="0"/>
              <a:t>proportionelle</a:t>
            </a:r>
            <a:r>
              <a:rPr lang="fr-FR" sz="2400" dirty="0" smtClean="0"/>
              <a:t> à son nombre d’adresses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Transformation de correction du biais :</a:t>
            </a:r>
            <a:endParaRPr lang="en-US" sz="2400" dirty="0"/>
          </a:p>
        </p:txBody>
      </p:sp>
      <p:pic>
        <p:nvPicPr>
          <p:cNvPr id="2050" name="Picture 2" descr="G:\misc\my-thesis\bias-correction-form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293096"/>
            <a:ext cx="4019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 </a:t>
            </a:r>
            <a:r>
              <a:rPr lang="fr-FR" sz="2400" dirty="0" smtClean="0"/>
              <a:t>sont 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8880" y="1823913"/>
            <a:ext cx="7106241" cy="2968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700 moniteurs initialement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3</a:t>
            </a:r>
            <a:r>
              <a:rPr lang="fr-FR" sz="3200" dirty="0" smtClean="0">
                <a:ea typeface="Open Sans Condensed Light"/>
                <a:cs typeface="Open Sans Condensed Light"/>
              </a:rPr>
              <a:t>•</a:t>
            </a:r>
            <a:r>
              <a:rPr lang="fr-FR" sz="3200" dirty="0" smtClean="0"/>
              <a:t>10</a:t>
            </a:r>
            <a:r>
              <a:rPr lang="fr-FR" sz="3200" baseline="30000" dirty="0" smtClean="0"/>
              <a:t>6</a:t>
            </a:r>
            <a:r>
              <a:rPr lang="fr-FR" sz="3200" dirty="0" smtClean="0"/>
              <a:t> cibles initiales </a:t>
            </a:r>
            <a:r>
              <a:rPr lang="fr-FR" sz="3200" dirty="0" err="1" smtClean="0"/>
              <a:t>échantillonées</a:t>
            </a:r>
            <a:r>
              <a:rPr lang="fr-FR" sz="3200" dirty="0" smtClean="0"/>
              <a:t> en 10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Mesure répétée 3 fois, chacune durant 4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5600 cibles dans le cœur après filtrage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5589240"/>
            <a:ext cx="4261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d’interfaces (degré physique)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fraction des routeurs </a:t>
            </a:r>
            <a:r>
              <a:rPr lang="fr-FR" sz="2400" smtClean="0"/>
              <a:t>du cœur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207" y="1133154"/>
            <a:ext cx="5711522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des résultats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304365"/>
            <a:ext cx="8113974" cy="22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Réinjection de la distribution mesurée dans les simulations (</a:t>
            </a:r>
            <a:r>
              <a:rPr lang="fr-FR" sz="2400" dirty="0" err="1" smtClean="0"/>
              <a:t>bootstrapping</a:t>
            </a:r>
            <a:r>
              <a:rPr lang="fr-FR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Evaluation de la qualité de l’ensemble des moniteurs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Classes de </a:t>
            </a:r>
            <a:r>
              <a:rPr lang="fr-FR" sz="2400" dirty="0" err="1" smtClean="0"/>
              <a:t>colocalisation</a:t>
            </a:r>
            <a:endParaRPr lang="fr-FR" sz="2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Converge des résultats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6880" y="2090172"/>
            <a:ext cx="6345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Précision limitée pour la fraction des nœuds de fort degré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Dépendance à la répartition d’un ensemble de moniteurs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Pertinence limitée aux routeurs du cœur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Pas de validation de la primitive haut niveau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Tables de transmission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Synthèse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997839"/>
            <a:ext cx="8113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Qualifier l’utilisation des interfaces d’une cible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Caractériser sa politique de routage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Algorithme d’inférence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Résultats quantitatifs mitigés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aux classes de moniteurs pour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distribué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Conclusions et perspectives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1598" y="3156357"/>
              <a:ext cx="1232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Mon ordinateur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3154" y="2940623"/>
            <a:ext cx="1944216" cy="903005"/>
            <a:chOff x="3347864" y="2940623"/>
            <a:chExt cx="1944216" cy="903005"/>
          </a:xfrm>
        </p:grpSpPr>
        <p:sp>
          <p:nvSpPr>
            <p:cNvPr id="12" name="Rectangle 11"/>
            <p:cNvSpPr/>
            <p:nvPr/>
          </p:nvSpPr>
          <p:spPr>
            <a:xfrm>
              <a:off x="3347864" y="2940623"/>
              <a:ext cx="1944216" cy="903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9337" y="3068960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 smtClean="0"/>
                <a:t>Internet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3289" y="333628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Google.com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345479" y="3265675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36096" y="3268883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Contributions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274838"/>
            <a:ext cx="811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Formalisation : définition des </a:t>
            </a:r>
            <a:r>
              <a:rPr lang="fr-FR" sz="2400" dirty="0" err="1" smtClean="0"/>
              <a:t>objects</a:t>
            </a:r>
            <a:r>
              <a:rPr lang="fr-FR" sz="2400" dirty="0" smtClean="0"/>
              <a:t>, interprétation des outils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Méthodologie : mesure orientée propriété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Primitives de mesure : </a:t>
            </a:r>
            <a:r>
              <a:rPr lang="fr-FR" sz="2400" i="1" dirty="0" smtClean="0"/>
              <a:t>UDP Ping</a:t>
            </a:r>
            <a:r>
              <a:rPr lang="fr-FR" sz="2400" dirty="0" smtClean="0"/>
              <a:t>, </a:t>
            </a:r>
            <a:r>
              <a:rPr lang="fr-FR" sz="2400" i="1" dirty="0" smtClean="0"/>
              <a:t>UDP Ping distribué</a:t>
            </a:r>
            <a:r>
              <a:rPr lang="fr-FR" sz="2400" dirty="0" smtClean="0"/>
              <a:t>, </a:t>
            </a:r>
            <a:r>
              <a:rPr lang="fr-FR" sz="2400" i="1" dirty="0" smtClean="0"/>
              <a:t>UDP Explore…</a:t>
            </a:r>
            <a:endParaRPr lang="fr-F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Estimation de la distribution de degré de la topologie physique du cœur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Perspectives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928590"/>
            <a:ext cx="81139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Approfondissement d’</a:t>
            </a:r>
            <a:r>
              <a:rPr lang="fr-FR" sz="2400" i="1" dirty="0" smtClean="0"/>
              <a:t>UDP Ping</a:t>
            </a:r>
            <a:r>
              <a:rPr lang="fr-FR" sz="2400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Validation, dynamique, mesure longue, autres ensembles de moniteurs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 smtClean="0"/>
              <a:t>Echantillonage</a:t>
            </a:r>
            <a:r>
              <a:rPr lang="fr-FR" sz="2400" dirty="0" smtClean="0"/>
              <a:t> orienté propriété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Application à d’autres réseaux, marche aléatoire orientée propriété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Nouveaux objets d’intérêt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Réseau de routage pondéré, topologie </a:t>
            </a:r>
            <a:r>
              <a:rPr lang="fr-FR" dirty="0" err="1" smtClean="0"/>
              <a:t>égo-centrée</a:t>
            </a:r>
            <a:r>
              <a:rPr lang="fr-FR" dirty="0" smtClean="0"/>
              <a:t>, routes longues</a:t>
            </a:r>
            <a:endParaRPr lang="fr-FR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HelveticaNeueLT Com 47 LtCn" panose="020B0406020202030204" pitchFamily="34" charset="0"/>
              </a:rPr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Com 47 LtCn" panose="020B0406020202030204" pitchFamily="34" charset="0"/>
              </a:rPr>
              <a:t>approche</a:t>
            </a:r>
            <a:r>
              <a:rPr lang="fr-FR" dirty="0" smtClean="0">
                <a:latin typeface="HelveticaNeueLT Com 47 LtCn" panose="020B0406020202030204" pitchFamily="34" charset="0"/>
              </a:rPr>
              <a:t> pour l’estimation fiable des propriétés de la topologie d’Internet</a:t>
            </a:r>
            <a:endParaRPr 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Professeur, Lyon Lumière 2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357148" y="116632"/>
              <a:ext cx="2375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Thèse</a:t>
              </a:r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Com 47 LtCn" panose="020B04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0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4706"/>
            <a:ext cx="7056784" cy="46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</a:t>
            </a:r>
            <a:r>
              <a:rPr lang="fr-FR" i="1" dirty="0" smtClean="0"/>
              <a:t>et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584" y="315635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127.0.0.1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2780" y="3336287"/>
              <a:ext cx="143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74.125.71.102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44100" y="1835532"/>
            <a:ext cx="1471180" cy="369332"/>
            <a:chOff x="3779912" y="2204864"/>
            <a:chExt cx="1471180" cy="369332"/>
          </a:xfrm>
        </p:grpSpPr>
        <p:sp>
          <p:nvSpPr>
            <p:cNvPr id="6" name="Rectangle 5"/>
            <p:cNvSpPr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192.168.0.1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7377" y="2389735"/>
            <a:ext cx="1444626" cy="369332"/>
            <a:chOff x="3806466" y="2744314"/>
            <a:chExt cx="1444626" cy="369332"/>
          </a:xfrm>
        </p:grpSpPr>
        <p:sp>
          <p:nvSpPr>
            <p:cNvPr id="21" name="Rectangle 20"/>
            <p:cNvSpPr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213.245.254.145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7377" y="6269153"/>
            <a:ext cx="1444626" cy="369332"/>
            <a:chOff x="3779912" y="3376736"/>
            <a:chExt cx="1444626" cy="369332"/>
          </a:xfrm>
        </p:grpSpPr>
        <p:sp>
          <p:nvSpPr>
            <p:cNvPr id="23" name="Rectangle 22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216.239.51.121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57377" y="3498141"/>
            <a:ext cx="1444626" cy="369332"/>
            <a:chOff x="3779912" y="3376736"/>
            <a:chExt cx="14446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6401" y="337673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172.19.128.170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7377" y="4052344"/>
            <a:ext cx="1444626" cy="369332"/>
            <a:chOff x="3779912" y="3376736"/>
            <a:chExt cx="1444626" cy="369332"/>
          </a:xfrm>
        </p:grpSpPr>
        <p:sp>
          <p:nvSpPr>
            <p:cNvPr id="32" name="Rectangle 31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375" y="3376736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80.236.1.161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57377" y="4606547"/>
            <a:ext cx="1444626" cy="369332"/>
            <a:chOff x="3779912" y="3376736"/>
            <a:chExt cx="1444626" cy="369332"/>
          </a:xfrm>
        </p:grpSpPr>
        <p:sp>
          <p:nvSpPr>
            <p:cNvPr id="35" name="Rectangle 34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72.14.239.205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57377" y="5160750"/>
            <a:ext cx="1444626" cy="369332"/>
            <a:chOff x="3779912" y="3376736"/>
            <a:chExt cx="1444626" cy="369332"/>
          </a:xfrm>
        </p:grpSpPr>
        <p:sp>
          <p:nvSpPr>
            <p:cNvPr id="38" name="Rectangle 37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209.85.245.81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57377" y="5714953"/>
            <a:ext cx="1444626" cy="369332"/>
            <a:chOff x="3779912" y="3376736"/>
            <a:chExt cx="1444626" cy="369332"/>
          </a:xfrm>
        </p:grpSpPr>
        <p:sp>
          <p:nvSpPr>
            <p:cNvPr id="41" name="Rectangle 40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216.239.51.110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7377" y="2943938"/>
            <a:ext cx="1444627" cy="369332"/>
            <a:chOff x="3779912" y="3376736"/>
            <a:chExt cx="1444627" cy="369332"/>
          </a:xfrm>
        </p:grpSpPr>
        <p:sp>
          <p:nvSpPr>
            <p:cNvPr id="44" name="Rectangle 43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3376736"/>
              <a:ext cx="14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213.245.254.151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>
            <a:stCxn id="10" idx="3"/>
            <a:endCxn id="6" idx="1"/>
          </p:cNvCxnSpPr>
          <p:nvPr/>
        </p:nvCxnSpPr>
        <p:spPr>
          <a:xfrm flipV="1">
            <a:off x="2267744" y="2020198"/>
            <a:ext cx="1476356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" idx="2"/>
            <a:endCxn id="22" idx="0"/>
          </p:cNvCxnSpPr>
          <p:nvPr/>
        </p:nvCxnSpPr>
        <p:spPr>
          <a:xfrm>
            <a:off x="4479690" y="2204864"/>
            <a:ext cx="0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45" idx="0"/>
          </p:cNvCxnSpPr>
          <p:nvPr/>
        </p:nvCxnSpPr>
        <p:spPr>
          <a:xfrm>
            <a:off x="4479690" y="2759067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30" idx="0"/>
          </p:cNvCxnSpPr>
          <p:nvPr/>
        </p:nvCxnSpPr>
        <p:spPr>
          <a:xfrm>
            <a:off x="4479691" y="3313270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2"/>
            <a:endCxn id="33" idx="0"/>
          </p:cNvCxnSpPr>
          <p:nvPr/>
        </p:nvCxnSpPr>
        <p:spPr>
          <a:xfrm>
            <a:off x="4479690" y="3867473"/>
            <a:ext cx="2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  <a:endCxn id="36" idx="0"/>
          </p:cNvCxnSpPr>
          <p:nvPr/>
        </p:nvCxnSpPr>
        <p:spPr>
          <a:xfrm>
            <a:off x="4479690" y="4421676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39" idx="0"/>
          </p:cNvCxnSpPr>
          <p:nvPr/>
        </p:nvCxnSpPr>
        <p:spPr>
          <a:xfrm>
            <a:off x="4479690" y="4975879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42" idx="0"/>
          </p:cNvCxnSpPr>
          <p:nvPr/>
        </p:nvCxnSpPr>
        <p:spPr>
          <a:xfrm>
            <a:off x="4479690" y="5530082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1" idx="2"/>
            <a:endCxn id="24" idx="0"/>
          </p:cNvCxnSpPr>
          <p:nvPr/>
        </p:nvCxnSpPr>
        <p:spPr>
          <a:xfrm>
            <a:off x="4479690" y="6084285"/>
            <a:ext cx="3" cy="18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3"/>
            <a:endCxn id="14" idx="1"/>
          </p:cNvCxnSpPr>
          <p:nvPr/>
        </p:nvCxnSpPr>
        <p:spPr>
          <a:xfrm flipV="1">
            <a:off x="5202003" y="3392125"/>
            <a:ext cx="1320777" cy="306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d’Internet</a:t>
            </a:r>
            <a:endParaRPr lang="en-US" sz="4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63588" y="1540884"/>
            <a:ext cx="7416824" cy="4264380"/>
            <a:chOff x="971600" y="1540884"/>
            <a:chExt cx="7416824" cy="4264380"/>
          </a:xfrm>
        </p:grpSpPr>
        <p:pic>
          <p:nvPicPr>
            <p:cNvPr id="4098" name="Picture 2" descr="G:\misc\my-thesis\inet-to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40884"/>
              <a:ext cx="5126688" cy="426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65178" y="5204000"/>
              <a:ext cx="1872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clients »)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5178" y="453386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Switches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5178" y="3872939"/>
              <a:ext cx="149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bord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5178" y="2941460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cœur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178" y="1644250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serveurs »)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>
              <a:off x="4355976" y="1828916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1"/>
            </p:cNvCxnSpPr>
            <p:nvPr/>
          </p:nvCxnSpPr>
          <p:spPr>
            <a:xfrm flipH="1">
              <a:off x="3779912" y="3126126"/>
              <a:ext cx="2585266" cy="4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1"/>
            </p:cNvCxnSpPr>
            <p:nvPr/>
          </p:nvCxnSpPr>
          <p:spPr>
            <a:xfrm flipH="1">
              <a:off x="4355976" y="4057605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1"/>
            </p:cNvCxnSpPr>
            <p:nvPr/>
          </p:nvCxnSpPr>
          <p:spPr>
            <a:xfrm flipH="1">
              <a:off x="4788024" y="4718528"/>
              <a:ext cx="1577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1"/>
            </p:cNvCxnSpPr>
            <p:nvPr/>
          </p:nvCxnSpPr>
          <p:spPr>
            <a:xfrm flipH="1" flipV="1">
              <a:off x="6084168" y="5260558"/>
              <a:ext cx="281010" cy="128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Internet : une boîte noire 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6771" y="1484784"/>
            <a:ext cx="4589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Construction extraordinairement complexe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Histoire longue et décentralisée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Structure « 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 » plutôt que « top-down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Pas de carte complète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5908" y="1484784"/>
            <a:ext cx="3620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Milliards d’ordinateurs sur la terre entière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Plus de 40 ans sans gouvernance centrale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N’importe qui peut brancher un terminal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Seulement des fragments parcellaires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645024"/>
            <a:ext cx="790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réseau </a:t>
            </a:r>
            <a:r>
              <a:rPr lang="fr-FR" sz="2000" i="1" dirty="0" smtClean="0"/>
              <a:t>fonctionne</a:t>
            </a:r>
            <a:r>
              <a:rPr lang="fr-FR" sz="2000" dirty="0" smtClean="0"/>
              <a:t>, il n’a pas (trop) de pannes, mais ses propriétés précises sont discutées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Diamètre</a:t>
            </a:r>
            <a:r>
              <a:rPr lang="fr-FR" sz="2000" dirty="0" smtClean="0"/>
              <a:t> du réseau (longueur des routes)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Plus courts chemins </a:t>
            </a:r>
            <a:r>
              <a:rPr lang="fr-FR" sz="2000" dirty="0" smtClean="0"/>
              <a:t>(routes optimales)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Vulnérabilité</a:t>
            </a:r>
            <a:r>
              <a:rPr lang="fr-FR" sz="2000" dirty="0" smtClean="0"/>
              <a:t> aux attaques ciblées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Résilience aux </a:t>
            </a:r>
            <a:r>
              <a:rPr lang="fr-FR" sz="2000" b="1" dirty="0" smtClean="0"/>
              <a:t>pannes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 enjeux majeurs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industriels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Toute l’économie numérique repose sur l’intégrité et la fiabilité d’Internet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Presque toutes les industries utilisent Internet à un niveau ou à un autre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La mission d’Internet est d’être </a:t>
            </a:r>
            <a:r>
              <a:rPr lang="fr-FR" sz="2400" b="1" dirty="0" smtClean="0"/>
              <a:t>le </a:t>
            </a:r>
            <a:r>
              <a:rPr lang="fr-FR" sz="2400" dirty="0" smtClean="0"/>
              <a:t>réseau de télécommunication</a:t>
            </a:r>
          </a:p>
          <a:p>
            <a:endParaRPr lang="fr-FR" sz="1200" b="1" dirty="0"/>
          </a:p>
          <a:p>
            <a:r>
              <a:rPr lang="fr-FR" sz="2400" b="1" dirty="0" smtClean="0"/>
              <a:t>Internet est un réseau stratégique pour pratiquement toute activité industrielle en 2015, </a:t>
            </a:r>
            <a:r>
              <a:rPr lang="fr-FR" sz="2400" dirty="0" smtClean="0"/>
              <a:t>au moins dans les pays fortement développés.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théoriques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Théorie des graphes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Métrologie des réseaux complexes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Emergence et systèmes complexes</a:t>
            </a:r>
          </a:p>
          <a:p>
            <a:endParaRPr lang="fr-FR" sz="1200" dirty="0"/>
          </a:p>
          <a:p>
            <a:r>
              <a:rPr lang="fr-FR" sz="2400" b="1" dirty="0" smtClean="0"/>
              <a:t>Internet est l’un des objets fondamentaux de plusieurs théories</a:t>
            </a:r>
            <a:r>
              <a:rPr lang="fr-FR" sz="2400" dirty="0" smtClean="0"/>
              <a:t>, particulièrement de théories au cœur des approches interdisciplinaires.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lvetic-OpenSans">
      <a:majorFont>
        <a:latin typeface="HelveticaNeueLT Com 47 Lt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1713</Words>
  <Application>Microsoft Office PowerPoint</Application>
  <PresentationFormat>On-screen Show (4:3)</PresentationFormat>
  <Paragraphs>408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Une approche pour l’estimation fiable des propriétés de la topologie d’Internet</vt:lpstr>
      <vt:lpstr>Organisation de l’exposé</vt:lpstr>
      <vt:lpstr>Topologie d’Internet : enjeux et problématiques</vt:lpstr>
      <vt:lpstr>À quoi sert Internet ?</vt:lpstr>
      <vt:lpstr>Transport d’information sur Internet</vt:lpstr>
      <vt:lpstr>Transport d’information sur Internet</vt:lpstr>
      <vt:lpstr>Topologie d’Internet</vt:lpstr>
      <vt:lpstr>Internet : une boîte noire ?</vt:lpstr>
      <vt:lpstr>Des enjeux majeurs</vt:lpstr>
      <vt:lpstr>Approches historiques</vt:lpstr>
      <vt:lpstr>Limites des approches historiques</vt:lpstr>
      <vt:lpstr>Notre approche</vt:lpstr>
      <vt:lpstr>Distribution de degrés au niveau logique</vt:lpstr>
      <vt:lpstr>Topologie logique : motivation</vt:lpstr>
      <vt:lpstr>Description formelle des objets</vt:lpstr>
      <vt:lpstr>Description formelle des outils</vt:lpstr>
      <vt:lpstr>Description formelle des outils</vt:lpstr>
      <vt:lpstr>Description formelle des outils</vt:lpstr>
      <vt:lpstr>Primitive de mesure</vt:lpstr>
      <vt:lpstr>Primitive de mesure</vt:lpstr>
      <vt:lpstr>Primitive de mesure</vt:lpstr>
      <vt:lpstr>Primitive de mesure</vt:lpstr>
      <vt:lpstr>Estimation de la distribution de degrés</vt:lpstr>
      <vt:lpstr>Validation de la méthode</vt:lpstr>
      <vt:lpstr>Validation de la méthode</vt:lpstr>
      <vt:lpstr>Mesure réelle sur PlanetLab</vt:lpstr>
      <vt:lpstr>Limites de l’approche</vt:lpstr>
      <vt:lpstr>Distribution de degrés au niveau physique</vt:lpstr>
      <vt:lpstr>Topologie physique : motivation</vt:lpstr>
      <vt:lpstr>Description formelle des objets</vt:lpstr>
      <vt:lpstr>Description formelle des outils</vt:lpstr>
      <vt:lpstr>Description formelle des outils</vt:lpstr>
      <vt:lpstr>Cas d’une cible dans le cœur</vt:lpstr>
      <vt:lpstr>Cas d’une cible dans le bord</vt:lpstr>
      <vt:lpstr>Description formelle des outils</vt:lpstr>
      <vt:lpstr>Caractérisation des cibles dans le cœur</vt:lpstr>
      <vt:lpstr>Caractérisation des cibles dans le cœur</vt:lpstr>
      <vt:lpstr>Caractérisation des cibles dans le cœur</vt:lpstr>
      <vt:lpstr>Caractérisation des cibles problématiques</vt:lpstr>
      <vt:lpstr>Echantillonnage d’adresses de routeurs du cœur</vt:lpstr>
      <vt:lpstr>Correction du biais de sélection</vt:lpstr>
      <vt:lpstr>Validation de la méthode</vt:lpstr>
      <vt:lpstr>Mesure réelle sur PlanetLab</vt:lpstr>
      <vt:lpstr>Mesure réelle sur PlanetLab</vt:lpstr>
      <vt:lpstr>Validation des résultats</vt:lpstr>
      <vt:lpstr>Limites de l’approche</vt:lpstr>
      <vt:lpstr>Tables de transmission</vt:lpstr>
      <vt:lpstr>Synthèse</vt:lpstr>
      <vt:lpstr>Conclusions et perspectives</vt:lpstr>
      <vt:lpstr>Contributions</vt:lpstr>
      <vt:lpstr>Perspectives</vt:lpstr>
      <vt:lpstr>Une approche pour l’estimation fiable des propriétés de la topologie d’Internet</vt:lpstr>
      <vt:lpstr>PowerPoint Presentation</vt:lpstr>
      <vt:lpstr>Approches historiques</vt:lpstr>
      <vt:lpstr>Approches historiques</vt:lpstr>
      <vt:lpstr>Approches historiques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130</cp:revision>
  <dcterms:created xsi:type="dcterms:W3CDTF">2014-12-21T10:09:26Z</dcterms:created>
  <dcterms:modified xsi:type="dcterms:W3CDTF">2015-01-05T16:08:45Z</dcterms:modified>
</cp:coreProperties>
</file>