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50" r:id="rId7"/>
    <p:sldId id="284" r:id="rId8"/>
    <p:sldId id="283" r:id="rId9"/>
    <p:sldId id="285" r:id="rId10"/>
    <p:sldId id="351" r:id="rId11"/>
    <p:sldId id="35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4/21/2023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4/21/2023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4/21/2023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4/21/2023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4/21/2023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4/21/2023</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4/21/2023</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4/21/2023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4/21/2023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4/21/2023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4/21/2023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4/21/2023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4/21/2023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TELECOM CHURN</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Elnaz Eslami</a:t>
            </a:r>
          </a:p>
        </p:txBody>
      </p:sp>
      <p:pic>
        <p:nvPicPr>
          <p:cNvPr id="2" name="Picture 1">
            <a:extLst>
              <a:ext uri="{FF2B5EF4-FFF2-40B4-BE49-F238E27FC236}">
                <a16:creationId xmlns:a16="http://schemas.microsoft.com/office/drawing/2014/main" id="{7573DCC8-4921-4555-B46E-86D6C71592C6}"/>
              </a:ext>
            </a:extLst>
          </p:cNvPr>
          <p:cNvPicPr>
            <a:picLocks noChangeAspect="1"/>
          </p:cNvPicPr>
          <p:nvPr/>
        </p:nvPicPr>
        <p:blipFill>
          <a:blip r:embed="rId2"/>
          <a:stretch>
            <a:fillRect/>
          </a:stretch>
        </p:blipFill>
        <p:spPr>
          <a:xfrm>
            <a:off x="795440" y="843379"/>
            <a:ext cx="3762814" cy="1882066"/>
          </a:xfrm>
          <a:prstGeom prst="rect">
            <a:avLst/>
          </a:prstGeom>
        </p:spPr>
      </p:pic>
    </p:spTree>
    <p:extLst>
      <p:ext uri="{BB962C8B-B14F-4D97-AF65-F5344CB8AC3E}">
        <p14:creationId xmlns:p14="http://schemas.microsoft.com/office/powerpoint/2010/main" val="183336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b="1" dirty="0">
                <a:solidFill>
                  <a:schemeClr val="tx1"/>
                </a:solidFill>
              </a:rPr>
              <a:t>Introduction</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5299969" y="633875"/>
            <a:ext cx="6045693" cy="5590250"/>
          </a:xfrm>
        </p:spPr>
        <p:txBody>
          <a:bodyPr/>
          <a:lstStyle/>
          <a:p>
            <a:pPr marL="0" indent="0" algn="just">
              <a:buNone/>
            </a:pPr>
            <a:r>
              <a:rPr lang="en-US" dirty="0"/>
              <a:t>Nowadays, companies are increasingly aware of the importance of subscription services, and the churn rate is a critical indicator to track the health of a subscription-based company. </a:t>
            </a:r>
          </a:p>
          <a:p>
            <a:pPr marL="0" indent="0" algn="just">
              <a:buNone/>
            </a:pPr>
            <a:r>
              <a:rPr lang="en-US" dirty="0"/>
              <a:t>To be more precise, the company can take measures in advance by predicting the customer churn rate to retain customers consistently. Therefore, this project’s goal is to make a churn prediction so that Telco can optimize products and services proactively.</a:t>
            </a: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a:xfrm>
            <a:off x="7149484" y="2841415"/>
            <a:ext cx="4181382" cy="587584"/>
          </a:xfrm>
        </p:spPr>
        <p:txBody>
          <a:bodyPr/>
          <a:lstStyle/>
          <a:p>
            <a:pPr>
              <a:tabLst>
                <a:tab pos="3308350" algn="l"/>
              </a:tabLst>
            </a:pPr>
            <a:r>
              <a:rPr lang="en-US" sz="3200" b="1" dirty="0">
                <a:solidFill>
                  <a:schemeClr val="tx1">
                    <a:lumMod val="85000"/>
                    <a:lumOff val="15000"/>
                  </a:schemeClr>
                </a:solidFill>
              </a:rPr>
              <a:t>Data Description</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958788" y="831287"/>
            <a:ext cx="5646197" cy="5195425"/>
          </a:xfrm>
        </p:spPr>
        <p:txBody>
          <a:bodyPr>
            <a:normAutofit/>
          </a:bodyPr>
          <a:lstStyle/>
          <a:p>
            <a:pPr marL="285750" indent="-285750" algn="just">
              <a:buFont typeface="Arial" panose="020B0604020202020204" pitchFamily="34" charset="0"/>
              <a:buChar char="•"/>
            </a:pPr>
            <a:r>
              <a:rPr lang="en-US" dirty="0"/>
              <a:t>The Churn dataset gives the details about their different customer’s tuners, services, and charges of the call. We have to find out the reasons why our customers want to churn(change their company).</a:t>
            </a:r>
          </a:p>
          <a:p>
            <a:pPr marL="285750" indent="-285750" algn="just">
              <a:buFont typeface="Arial" panose="020B0604020202020204" pitchFamily="34" charset="0"/>
              <a:buChar char="•"/>
            </a:pPr>
            <a:r>
              <a:rPr lang="en-US" dirty="0"/>
              <a:t>In this, we have to perform an in-depth analysis of each variable and try to find out insights for the service provided to increase their revenue and customer as.</a:t>
            </a:r>
            <a:endParaRPr lang="en-US" spc="200" dirty="0">
              <a:solidFill>
                <a:schemeClr val="tx1"/>
              </a:solidFill>
            </a:endParaRPr>
          </a:p>
        </p:txBody>
      </p:sp>
    </p:spTree>
    <p:extLst>
      <p:ext uri="{BB962C8B-B14F-4D97-AF65-F5344CB8AC3E}">
        <p14:creationId xmlns:p14="http://schemas.microsoft.com/office/powerpoint/2010/main" val="97197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1A446CD-9BFE-423C-9A11-5584A4060AF5}"/>
              </a:ext>
            </a:extLst>
          </p:cNvPr>
          <p:cNvPicPr>
            <a:picLocks noGrp="1" noChangeAspect="1"/>
          </p:cNvPicPr>
          <p:nvPr>
            <p:ph sz="half" idx="2"/>
          </p:nvPr>
        </p:nvPicPr>
        <p:blipFill>
          <a:blip r:embed="rId2"/>
          <a:stretch>
            <a:fillRect/>
          </a:stretch>
        </p:blipFill>
        <p:spPr>
          <a:xfrm>
            <a:off x="8673483" y="1734540"/>
            <a:ext cx="2653430" cy="1883523"/>
          </a:xfrm>
          <a:prstGeom prst="rect">
            <a:avLst/>
          </a:prstGeom>
        </p:spPr>
      </p:pic>
      <p:pic>
        <p:nvPicPr>
          <p:cNvPr id="5" name="Picture 4">
            <a:extLst>
              <a:ext uri="{FF2B5EF4-FFF2-40B4-BE49-F238E27FC236}">
                <a16:creationId xmlns:a16="http://schemas.microsoft.com/office/drawing/2014/main" id="{9E707C39-3852-4973-A134-42B891F099A4}"/>
              </a:ext>
            </a:extLst>
          </p:cNvPr>
          <p:cNvPicPr>
            <a:picLocks noChangeAspect="1"/>
          </p:cNvPicPr>
          <p:nvPr/>
        </p:nvPicPr>
        <p:blipFill>
          <a:blip r:embed="rId3"/>
          <a:stretch>
            <a:fillRect/>
          </a:stretch>
        </p:blipFill>
        <p:spPr>
          <a:xfrm>
            <a:off x="947179" y="3988675"/>
            <a:ext cx="3239355" cy="2076763"/>
          </a:xfrm>
          <a:prstGeom prst="rect">
            <a:avLst/>
          </a:prstGeom>
        </p:spPr>
      </p:pic>
      <p:pic>
        <p:nvPicPr>
          <p:cNvPr id="6" name="Picture 5">
            <a:extLst>
              <a:ext uri="{FF2B5EF4-FFF2-40B4-BE49-F238E27FC236}">
                <a16:creationId xmlns:a16="http://schemas.microsoft.com/office/drawing/2014/main" id="{14F2A690-0F60-41CE-83C6-B185189E55F9}"/>
              </a:ext>
            </a:extLst>
          </p:cNvPr>
          <p:cNvPicPr>
            <a:picLocks noChangeAspect="1"/>
          </p:cNvPicPr>
          <p:nvPr/>
        </p:nvPicPr>
        <p:blipFill>
          <a:blip r:embed="rId4"/>
          <a:stretch>
            <a:fillRect/>
          </a:stretch>
        </p:blipFill>
        <p:spPr>
          <a:xfrm>
            <a:off x="4426787" y="3960695"/>
            <a:ext cx="3239355" cy="2099154"/>
          </a:xfrm>
          <a:prstGeom prst="rect">
            <a:avLst/>
          </a:prstGeom>
        </p:spPr>
      </p:pic>
      <p:pic>
        <p:nvPicPr>
          <p:cNvPr id="7" name="Picture 6">
            <a:extLst>
              <a:ext uri="{FF2B5EF4-FFF2-40B4-BE49-F238E27FC236}">
                <a16:creationId xmlns:a16="http://schemas.microsoft.com/office/drawing/2014/main" id="{362DC9C8-61A3-4B60-8613-554154CA5DB1}"/>
              </a:ext>
            </a:extLst>
          </p:cNvPr>
          <p:cNvPicPr>
            <a:picLocks noChangeAspect="1"/>
          </p:cNvPicPr>
          <p:nvPr/>
        </p:nvPicPr>
        <p:blipFill>
          <a:blip r:embed="rId5"/>
          <a:stretch>
            <a:fillRect/>
          </a:stretch>
        </p:blipFill>
        <p:spPr>
          <a:xfrm>
            <a:off x="7765214" y="4005447"/>
            <a:ext cx="3649426" cy="2040834"/>
          </a:xfrm>
          <a:prstGeom prst="rect">
            <a:avLst/>
          </a:prstGeom>
        </p:spPr>
      </p:pic>
      <p:sp>
        <p:nvSpPr>
          <p:cNvPr id="9" name="TextBox 8">
            <a:extLst>
              <a:ext uri="{FF2B5EF4-FFF2-40B4-BE49-F238E27FC236}">
                <a16:creationId xmlns:a16="http://schemas.microsoft.com/office/drawing/2014/main" id="{36C2E9A1-0440-4598-82C8-E1F3FA23C055}"/>
              </a:ext>
            </a:extLst>
          </p:cNvPr>
          <p:cNvSpPr txBox="1"/>
          <p:nvPr/>
        </p:nvSpPr>
        <p:spPr>
          <a:xfrm>
            <a:off x="947179" y="1149086"/>
            <a:ext cx="7355636" cy="209288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Churn</a:t>
            </a:r>
            <a:r>
              <a:rPr lang="en-US" sz="1400" dirty="0"/>
              <a:t>: The customer churn rate of Telco from this dataset is 27%</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Tenure</a:t>
            </a:r>
            <a:r>
              <a:rPr lang="en-US" sz="1400" dirty="0"/>
              <a:t>: Customer with less tenure is more likely to churn.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a:t>
            </a:r>
            <a:r>
              <a:rPr lang="en-US" sz="1400" b="1" dirty="0"/>
              <a:t>Monthly Charges</a:t>
            </a:r>
            <a:r>
              <a:rPr lang="en-US" sz="1400" dirty="0"/>
              <a:t>: Customer with low monthly charges is less likely to churn</a:t>
            </a:r>
          </a:p>
          <a:p>
            <a:endParaRPr lang="en-US" sz="1400" dirty="0"/>
          </a:p>
          <a:p>
            <a:pPr marL="285750" indent="-285750">
              <a:buFont typeface="Arial" panose="020B0604020202020204" pitchFamily="34" charset="0"/>
              <a:buChar char="•"/>
            </a:pPr>
            <a:r>
              <a:rPr lang="en-US" sz="1400" b="1" dirty="0"/>
              <a:t> Total Charges</a:t>
            </a:r>
            <a:r>
              <a:rPr lang="en-US" sz="1400" dirty="0"/>
              <a:t>: The distribution is similar for both churn customers and non-churn.</a:t>
            </a:r>
          </a:p>
          <a:p>
            <a:endParaRPr lang="en-US" dirty="0"/>
          </a:p>
        </p:txBody>
      </p:sp>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4154045644"/>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gridSpan="3">
                  <a:txBody>
                    <a:bodyPr/>
                    <a:lstStyle/>
                    <a:p>
                      <a:pPr algn="ctr"/>
                      <a:r>
                        <a:rPr lang="en-US" sz="1600" b="0" cap="all" spc="150" dirty="0">
                          <a:solidFill>
                            <a:schemeClr val="lt1"/>
                          </a:solidFill>
                        </a:rPr>
                        <a:t>So with this insight, we can provide these customers with a special offer in calling and gives loyalty benefits to stay longer with the company.</a:t>
                      </a:r>
                    </a:p>
                  </a:txBody>
                  <a:tcPr marL="224212" marR="224212" marT="224212" marB="224212" anchor="ctr">
                    <a:solidFill>
                      <a:schemeClr val="tx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cap="all" spc="150" dirty="0">
                        <a:solidFill>
                          <a:schemeClr val="lt1"/>
                        </a:solidFill>
                      </a:endParaRPr>
                    </a:p>
                  </a:txBody>
                  <a:tcPr marL="224212" marR="224212" marT="224212" marB="224212" anchor="ctr">
                    <a:solidFill>
                      <a:schemeClr val="tx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4737-AQCPU</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193 9680-NIAUV </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4553 5914-XRFQB</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483 5168-MQQCA</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3266 0464-WJTKO</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1096963" y="1090506"/>
            <a:ext cx="10058400" cy="587584"/>
          </a:xfrm>
        </p:spPr>
        <p:txBody>
          <a:bodyPr/>
          <a:lstStyle/>
          <a:p>
            <a:r>
              <a:rPr lang="en-US" b="1" spc="150" dirty="0">
                <a:solidFill>
                  <a:schemeClr val="tx1"/>
                </a:solidFill>
              </a:rPr>
              <a:t>top five Loyal customers </a:t>
            </a:r>
            <a:endParaRPr lang="en-US" b="1" dirty="0">
              <a:solidFill>
                <a:schemeClr val="tx1"/>
              </a:solidFill>
            </a:endParaRPr>
          </a:p>
        </p:txBody>
      </p:sp>
    </p:spTree>
    <p:extLst>
      <p:ext uri="{BB962C8B-B14F-4D97-AF65-F5344CB8AC3E}">
        <p14:creationId xmlns:p14="http://schemas.microsoft.com/office/powerpoint/2010/main" val="70740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3A90CD9-6361-4826-B6AE-F78C77C17F02}"/>
              </a:ext>
            </a:extLst>
          </p:cNvPr>
          <p:cNvPicPr>
            <a:picLocks noChangeAspect="1"/>
          </p:cNvPicPr>
          <p:nvPr/>
        </p:nvPicPr>
        <p:blipFill>
          <a:blip r:embed="rId2"/>
          <a:stretch>
            <a:fillRect/>
          </a:stretch>
        </p:blipFill>
        <p:spPr>
          <a:xfrm>
            <a:off x="7075503" y="1442621"/>
            <a:ext cx="4236850" cy="4527901"/>
          </a:xfrm>
          <a:prstGeom prst="rect">
            <a:avLst/>
          </a:prstGeom>
        </p:spPr>
      </p:pic>
      <p:sp>
        <p:nvSpPr>
          <p:cNvPr id="22" name="TextBox 21">
            <a:extLst>
              <a:ext uri="{FF2B5EF4-FFF2-40B4-BE49-F238E27FC236}">
                <a16:creationId xmlns:a16="http://schemas.microsoft.com/office/drawing/2014/main" id="{7738BA9A-0285-4440-8D82-ED0EC52C3EBB}"/>
              </a:ext>
            </a:extLst>
          </p:cNvPr>
          <p:cNvSpPr txBox="1"/>
          <p:nvPr/>
        </p:nvSpPr>
        <p:spPr>
          <a:xfrm>
            <a:off x="1748902" y="852256"/>
            <a:ext cx="6560598" cy="461665"/>
          </a:xfrm>
          <a:prstGeom prst="rect">
            <a:avLst/>
          </a:prstGeom>
          <a:noFill/>
        </p:spPr>
        <p:txBody>
          <a:bodyPr wrap="square" rtlCol="0">
            <a:spAutoFit/>
          </a:bodyPr>
          <a:lstStyle/>
          <a:p>
            <a:pPr algn="ctr"/>
            <a:r>
              <a:rPr lang="en-US" sz="2400" b="1" dirty="0"/>
              <a:t>Gender, Partner, Dependent</a:t>
            </a:r>
          </a:p>
        </p:txBody>
      </p:sp>
      <p:pic>
        <p:nvPicPr>
          <p:cNvPr id="25" name="Picture 24">
            <a:extLst>
              <a:ext uri="{FF2B5EF4-FFF2-40B4-BE49-F238E27FC236}">
                <a16:creationId xmlns:a16="http://schemas.microsoft.com/office/drawing/2014/main" id="{E2D05A9A-B2DB-4C90-9DE4-7D6DF8B9E4A7}"/>
              </a:ext>
            </a:extLst>
          </p:cNvPr>
          <p:cNvPicPr>
            <a:picLocks noChangeAspect="1"/>
          </p:cNvPicPr>
          <p:nvPr/>
        </p:nvPicPr>
        <p:blipFill>
          <a:blip r:embed="rId3"/>
          <a:stretch>
            <a:fillRect/>
          </a:stretch>
        </p:blipFill>
        <p:spPr>
          <a:xfrm>
            <a:off x="1598350" y="3608322"/>
            <a:ext cx="4343400" cy="2362200"/>
          </a:xfrm>
          <a:prstGeom prst="rect">
            <a:avLst/>
          </a:prstGeom>
        </p:spPr>
      </p:pic>
      <p:sp>
        <p:nvSpPr>
          <p:cNvPr id="26" name="TextBox 25">
            <a:extLst>
              <a:ext uri="{FF2B5EF4-FFF2-40B4-BE49-F238E27FC236}">
                <a16:creationId xmlns:a16="http://schemas.microsoft.com/office/drawing/2014/main" id="{993A11AA-CD6C-4D4C-A452-67AA364CB983}"/>
              </a:ext>
            </a:extLst>
          </p:cNvPr>
          <p:cNvSpPr txBox="1"/>
          <p:nvPr/>
        </p:nvSpPr>
        <p:spPr>
          <a:xfrm>
            <a:off x="772357" y="1582340"/>
            <a:ext cx="6161103" cy="1384995"/>
          </a:xfrm>
          <a:prstGeom prst="rect">
            <a:avLst/>
          </a:prstGeom>
          <a:noFill/>
        </p:spPr>
        <p:txBody>
          <a:bodyPr wrap="square" rtlCol="0">
            <a:spAutoFit/>
          </a:bodyPr>
          <a:lstStyle/>
          <a:p>
            <a:pPr marL="285750" indent="-285750">
              <a:buFont typeface="Arial" panose="020B0604020202020204" pitchFamily="34" charset="0"/>
              <a:buChar char="•"/>
            </a:pPr>
            <a:r>
              <a:rPr lang="en-US" sz="1400" b="1" dirty="0"/>
              <a:t>Gender: </a:t>
            </a:r>
            <a:r>
              <a:rPr lang="en-US" sz="1400" dirty="0"/>
              <a:t>The churn rate is similar between males and females, indicating </a:t>
            </a:r>
            <a:r>
              <a:rPr lang="en-US" sz="1400" b="1" dirty="0"/>
              <a:t>Gender may not be a good predictor</a:t>
            </a:r>
            <a:r>
              <a:rPr lang="en-US" sz="1400" dirty="0"/>
              <a:t>.</a:t>
            </a:r>
          </a:p>
          <a:p>
            <a:pPr marL="285750" indent="-285750">
              <a:buFont typeface="Arial" panose="020B0604020202020204" pitchFamily="34" charset="0"/>
              <a:buChar char="•"/>
            </a:pPr>
            <a:r>
              <a:rPr lang="en-US" sz="1400" b="1" dirty="0"/>
              <a:t>Partner</a:t>
            </a:r>
            <a:r>
              <a:rPr lang="en-US" sz="1400" dirty="0"/>
              <a:t>: A customer who does not have a partner is more likely to churn.</a:t>
            </a:r>
          </a:p>
          <a:p>
            <a:pPr marL="285750" indent="-285750">
              <a:buFont typeface="Arial" panose="020B0604020202020204" pitchFamily="34" charset="0"/>
              <a:buChar char="•"/>
            </a:pPr>
            <a:r>
              <a:rPr lang="en-US" sz="1400" b="1" dirty="0"/>
              <a:t>Dependents</a:t>
            </a:r>
            <a:r>
              <a:rPr lang="en-US" sz="1400" dirty="0"/>
              <a:t>: Customer who does have dependents are more likely to churn.</a:t>
            </a:r>
          </a:p>
        </p:txBody>
      </p:sp>
    </p:spTree>
    <p:extLst>
      <p:ext uri="{BB962C8B-B14F-4D97-AF65-F5344CB8AC3E}">
        <p14:creationId xmlns:p14="http://schemas.microsoft.com/office/powerpoint/2010/main" val="164038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7738BA9A-0285-4440-8D82-ED0EC52C3EBB}"/>
              </a:ext>
            </a:extLst>
          </p:cNvPr>
          <p:cNvSpPr txBox="1"/>
          <p:nvPr/>
        </p:nvSpPr>
        <p:spPr>
          <a:xfrm>
            <a:off x="1748902" y="852256"/>
            <a:ext cx="6560598" cy="461665"/>
          </a:xfrm>
          <a:prstGeom prst="rect">
            <a:avLst/>
          </a:prstGeom>
          <a:noFill/>
        </p:spPr>
        <p:txBody>
          <a:bodyPr wrap="square" rtlCol="0">
            <a:spAutoFit/>
          </a:bodyPr>
          <a:lstStyle/>
          <a:p>
            <a:pPr algn="ctr"/>
            <a:r>
              <a:rPr lang="en-US" sz="2400" b="1" dirty="0">
                <a:solidFill>
                  <a:srgbClr val="000000"/>
                </a:solidFill>
                <a:latin typeface="Helvetica Neue"/>
              </a:rPr>
              <a:t>Internet </a:t>
            </a:r>
            <a:r>
              <a:rPr lang="en-US" sz="2400" b="1" dirty="0" err="1">
                <a:solidFill>
                  <a:srgbClr val="000000"/>
                </a:solidFill>
                <a:latin typeface="Helvetica Neue"/>
              </a:rPr>
              <a:t>Srvice</a:t>
            </a:r>
            <a:r>
              <a:rPr lang="en-US" sz="2400" b="1" dirty="0"/>
              <a:t>, </a:t>
            </a:r>
            <a:r>
              <a:rPr lang="en-US" sz="2400" b="1" dirty="0">
                <a:solidFill>
                  <a:srgbClr val="000000"/>
                </a:solidFill>
                <a:latin typeface="Helvetica Neue"/>
              </a:rPr>
              <a:t>Multiple </a:t>
            </a:r>
            <a:r>
              <a:rPr lang="en-US" sz="2400" b="1" dirty="0" err="1">
                <a:solidFill>
                  <a:srgbClr val="000000"/>
                </a:solidFill>
                <a:latin typeface="Helvetica Neue"/>
              </a:rPr>
              <a:t>Lines,Streaming</a:t>
            </a:r>
            <a:endParaRPr lang="en-US" sz="2400" b="1" dirty="0"/>
          </a:p>
        </p:txBody>
      </p:sp>
      <p:pic>
        <p:nvPicPr>
          <p:cNvPr id="5" name="Picture 4">
            <a:extLst>
              <a:ext uri="{FF2B5EF4-FFF2-40B4-BE49-F238E27FC236}">
                <a16:creationId xmlns:a16="http://schemas.microsoft.com/office/drawing/2014/main" id="{20CA3B22-CD9B-42BB-B403-6D48EC40A635}"/>
              </a:ext>
            </a:extLst>
          </p:cNvPr>
          <p:cNvPicPr>
            <a:picLocks noChangeAspect="1"/>
          </p:cNvPicPr>
          <p:nvPr/>
        </p:nvPicPr>
        <p:blipFill>
          <a:blip r:embed="rId2"/>
          <a:stretch>
            <a:fillRect/>
          </a:stretch>
        </p:blipFill>
        <p:spPr>
          <a:xfrm>
            <a:off x="958788" y="3935042"/>
            <a:ext cx="3701742" cy="2184634"/>
          </a:xfrm>
          <a:prstGeom prst="rect">
            <a:avLst/>
          </a:prstGeom>
        </p:spPr>
      </p:pic>
      <p:pic>
        <p:nvPicPr>
          <p:cNvPr id="9" name="Picture 8">
            <a:extLst>
              <a:ext uri="{FF2B5EF4-FFF2-40B4-BE49-F238E27FC236}">
                <a16:creationId xmlns:a16="http://schemas.microsoft.com/office/drawing/2014/main" id="{21A5D417-B84C-4307-994D-48364D8CA047}"/>
              </a:ext>
            </a:extLst>
          </p:cNvPr>
          <p:cNvPicPr>
            <a:picLocks noChangeAspect="1"/>
          </p:cNvPicPr>
          <p:nvPr/>
        </p:nvPicPr>
        <p:blipFill>
          <a:blip r:embed="rId3"/>
          <a:stretch>
            <a:fillRect/>
          </a:stretch>
        </p:blipFill>
        <p:spPr>
          <a:xfrm>
            <a:off x="958788" y="1533696"/>
            <a:ext cx="3664048" cy="2181571"/>
          </a:xfrm>
          <a:prstGeom prst="rect">
            <a:avLst/>
          </a:prstGeom>
        </p:spPr>
      </p:pic>
      <p:pic>
        <p:nvPicPr>
          <p:cNvPr id="11" name="Picture 10">
            <a:extLst>
              <a:ext uri="{FF2B5EF4-FFF2-40B4-BE49-F238E27FC236}">
                <a16:creationId xmlns:a16="http://schemas.microsoft.com/office/drawing/2014/main" id="{B7761DD6-8025-4AD0-9FE1-64AA010C4CEF}"/>
              </a:ext>
            </a:extLst>
          </p:cNvPr>
          <p:cNvPicPr>
            <a:picLocks noChangeAspect="1"/>
          </p:cNvPicPr>
          <p:nvPr/>
        </p:nvPicPr>
        <p:blipFill>
          <a:blip r:embed="rId4"/>
          <a:stretch>
            <a:fillRect/>
          </a:stretch>
        </p:blipFill>
        <p:spPr>
          <a:xfrm>
            <a:off x="6454622" y="3715267"/>
            <a:ext cx="3882544" cy="2340027"/>
          </a:xfrm>
          <a:prstGeom prst="rect">
            <a:avLst/>
          </a:prstGeom>
        </p:spPr>
      </p:pic>
      <p:sp>
        <p:nvSpPr>
          <p:cNvPr id="12" name="TextBox 11">
            <a:extLst>
              <a:ext uri="{FF2B5EF4-FFF2-40B4-BE49-F238E27FC236}">
                <a16:creationId xmlns:a16="http://schemas.microsoft.com/office/drawing/2014/main" id="{0A934072-EE84-4FCA-B9AB-314611683107}"/>
              </a:ext>
            </a:extLst>
          </p:cNvPr>
          <p:cNvSpPr txBox="1"/>
          <p:nvPr/>
        </p:nvSpPr>
        <p:spPr>
          <a:xfrm>
            <a:off x="4731798" y="1877285"/>
            <a:ext cx="6702642" cy="1600438"/>
          </a:xfrm>
          <a:prstGeom prst="rect">
            <a:avLst/>
          </a:prstGeom>
          <a:noFill/>
        </p:spPr>
        <p:txBody>
          <a:bodyPr wrap="square" rtlCol="0">
            <a:spAutoFit/>
          </a:bodyPr>
          <a:lstStyle/>
          <a:p>
            <a:pPr marL="285750" indent="-285750">
              <a:buFont typeface="Arial" panose="020B0604020202020204" pitchFamily="34" charset="0"/>
              <a:buChar char="•"/>
            </a:pPr>
            <a:r>
              <a:rPr lang="en-US" sz="1400" b="1" dirty="0"/>
              <a:t>Streaming TV / Streaming Movies</a:t>
            </a:r>
            <a:r>
              <a:rPr lang="en-US" sz="1400" dirty="0"/>
              <a:t>: Streaming TV and Streaming Movies have no big effect on the churn rate; however, if the customer does not have internet service, then he/she is less likely to churn.</a:t>
            </a:r>
          </a:p>
          <a:p>
            <a:pPr marL="285750" indent="-285750">
              <a:buFont typeface="Arial" panose="020B0604020202020204" pitchFamily="34" charset="0"/>
              <a:buChar char="•"/>
            </a:pPr>
            <a:r>
              <a:rPr lang="en-US" sz="1400" b="1" dirty="0"/>
              <a:t>Internet Service: </a:t>
            </a:r>
            <a:r>
              <a:rPr lang="en-US" sz="1400" dirty="0"/>
              <a:t>If a customer's Internet service provider is Fiber optic, then he/she is more likely to churn.</a:t>
            </a:r>
          </a:p>
          <a:p>
            <a:pPr marL="285750" indent="-285750">
              <a:buFont typeface="Arial" panose="020B0604020202020204" pitchFamily="34" charset="0"/>
              <a:buChar char="•"/>
            </a:pPr>
            <a:r>
              <a:rPr lang="en-US" sz="1400" b="1" dirty="0"/>
              <a:t>Multiple Lines</a:t>
            </a:r>
            <a:r>
              <a:rPr lang="en-US" sz="1400" dirty="0"/>
              <a:t>: A customer who has multiple lines is slightly more likely to churn.</a:t>
            </a:r>
          </a:p>
        </p:txBody>
      </p:sp>
    </p:spTree>
    <p:extLst>
      <p:ext uri="{BB962C8B-B14F-4D97-AF65-F5344CB8AC3E}">
        <p14:creationId xmlns:p14="http://schemas.microsoft.com/office/powerpoint/2010/main" val="385003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7738BA9A-0285-4440-8D82-ED0EC52C3EBB}"/>
              </a:ext>
            </a:extLst>
          </p:cNvPr>
          <p:cNvSpPr txBox="1"/>
          <p:nvPr/>
        </p:nvSpPr>
        <p:spPr>
          <a:xfrm>
            <a:off x="1819924" y="923278"/>
            <a:ext cx="6560598" cy="461665"/>
          </a:xfrm>
          <a:prstGeom prst="rect">
            <a:avLst/>
          </a:prstGeom>
          <a:noFill/>
        </p:spPr>
        <p:txBody>
          <a:bodyPr wrap="square" rtlCol="0">
            <a:spAutoFit/>
          </a:bodyPr>
          <a:lstStyle/>
          <a:p>
            <a:pPr algn="ctr"/>
            <a:r>
              <a:rPr lang="en-US" sz="2400" b="1" dirty="0">
                <a:solidFill>
                  <a:srgbClr val="000000"/>
                </a:solidFill>
                <a:latin typeface="Helvetica Neue"/>
              </a:rPr>
              <a:t>Contract Type</a:t>
            </a:r>
            <a:r>
              <a:rPr lang="en-US" sz="2400" b="1" dirty="0"/>
              <a:t>, </a:t>
            </a:r>
            <a:r>
              <a:rPr lang="en-US" sz="2400" b="1" dirty="0">
                <a:solidFill>
                  <a:srgbClr val="000000"/>
                </a:solidFill>
                <a:latin typeface="Helvetica Neue"/>
              </a:rPr>
              <a:t>Payment Method</a:t>
            </a:r>
            <a:endParaRPr lang="en-US" sz="2400" b="1" dirty="0"/>
          </a:p>
        </p:txBody>
      </p:sp>
      <p:pic>
        <p:nvPicPr>
          <p:cNvPr id="8" name="Picture 7">
            <a:extLst>
              <a:ext uri="{FF2B5EF4-FFF2-40B4-BE49-F238E27FC236}">
                <a16:creationId xmlns:a16="http://schemas.microsoft.com/office/drawing/2014/main" id="{869D6C1B-89B5-4D36-AE6E-19657ED74260}"/>
              </a:ext>
            </a:extLst>
          </p:cNvPr>
          <p:cNvPicPr>
            <a:picLocks noChangeAspect="1"/>
          </p:cNvPicPr>
          <p:nvPr/>
        </p:nvPicPr>
        <p:blipFill>
          <a:blip r:embed="rId2"/>
          <a:stretch>
            <a:fillRect/>
          </a:stretch>
        </p:blipFill>
        <p:spPr>
          <a:xfrm>
            <a:off x="989423" y="2908315"/>
            <a:ext cx="4675702" cy="2950947"/>
          </a:xfrm>
          <a:prstGeom prst="rect">
            <a:avLst/>
          </a:prstGeom>
        </p:spPr>
      </p:pic>
      <p:pic>
        <p:nvPicPr>
          <p:cNvPr id="2" name="Picture 1">
            <a:extLst>
              <a:ext uri="{FF2B5EF4-FFF2-40B4-BE49-F238E27FC236}">
                <a16:creationId xmlns:a16="http://schemas.microsoft.com/office/drawing/2014/main" id="{2E4AED3D-C908-4812-B3E8-7D5FB76CABC6}"/>
              </a:ext>
            </a:extLst>
          </p:cNvPr>
          <p:cNvPicPr>
            <a:picLocks noChangeAspect="1"/>
          </p:cNvPicPr>
          <p:nvPr/>
        </p:nvPicPr>
        <p:blipFill>
          <a:blip r:embed="rId3"/>
          <a:stretch>
            <a:fillRect/>
          </a:stretch>
        </p:blipFill>
        <p:spPr>
          <a:xfrm>
            <a:off x="6622137" y="2908315"/>
            <a:ext cx="4383122" cy="2950947"/>
          </a:xfrm>
          <a:prstGeom prst="rect">
            <a:avLst/>
          </a:prstGeom>
        </p:spPr>
      </p:pic>
      <p:sp>
        <p:nvSpPr>
          <p:cNvPr id="3" name="TextBox 2">
            <a:extLst>
              <a:ext uri="{FF2B5EF4-FFF2-40B4-BE49-F238E27FC236}">
                <a16:creationId xmlns:a16="http://schemas.microsoft.com/office/drawing/2014/main" id="{B2EA9837-50F3-44B6-94A3-D8069BA6BE7C}"/>
              </a:ext>
            </a:extLst>
          </p:cNvPr>
          <p:cNvSpPr txBox="1"/>
          <p:nvPr/>
        </p:nvSpPr>
        <p:spPr>
          <a:xfrm>
            <a:off x="1056443" y="1564220"/>
            <a:ext cx="9259409"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Payment Method</a:t>
            </a:r>
            <a:r>
              <a:rPr lang="en-US" dirty="0"/>
              <a:t>: Customer who uses electronic check to pay bills is more likely to churn than those who use other payment methods.</a:t>
            </a:r>
          </a:p>
          <a:p>
            <a:pPr marL="285750" indent="-285750">
              <a:buFont typeface="Arial" panose="020B0604020202020204" pitchFamily="34" charset="0"/>
              <a:buChar char="•"/>
            </a:pPr>
            <a:r>
              <a:rPr lang="en-US" b="1" dirty="0"/>
              <a:t>Contract: </a:t>
            </a:r>
            <a:r>
              <a:rPr lang="en-US" dirty="0"/>
              <a:t>The churn rate goes down as the length of the contract increases.</a:t>
            </a:r>
          </a:p>
        </p:txBody>
      </p:sp>
    </p:spTree>
    <p:extLst>
      <p:ext uri="{BB962C8B-B14F-4D97-AF65-F5344CB8AC3E}">
        <p14:creationId xmlns:p14="http://schemas.microsoft.com/office/powerpoint/2010/main" val="143552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b="1" dirty="0"/>
              <a:t>Conclusion</a:t>
            </a:r>
          </a:p>
        </p:txBody>
      </p:sp>
      <p:sp>
        <p:nvSpPr>
          <p:cNvPr id="4" name="Content Placeholder 3">
            <a:extLst>
              <a:ext uri="{FF2B5EF4-FFF2-40B4-BE49-F238E27FC236}">
                <a16:creationId xmlns:a16="http://schemas.microsoft.com/office/drawing/2014/main" id="{7C3F809A-C201-4FC5-BE76-E734AD87E4CA}"/>
              </a:ext>
            </a:extLst>
          </p:cNvPr>
          <p:cNvSpPr>
            <a:spLocks noGrp="1"/>
          </p:cNvSpPr>
          <p:nvPr>
            <p:ph idx="1"/>
          </p:nvPr>
        </p:nvSpPr>
        <p:spPr>
          <a:xfrm>
            <a:off x="1384916" y="2108201"/>
            <a:ext cx="9770763" cy="3760891"/>
          </a:xfrm>
        </p:spPr>
        <p:txBody>
          <a:bodyPr>
            <a:normAutofit/>
          </a:bodyPr>
          <a:lstStyle/>
          <a:p>
            <a:r>
              <a:rPr lang="en-US" dirty="0"/>
              <a:t>- The company should offer different plans according to Gender factors.</a:t>
            </a:r>
          </a:p>
          <a:p>
            <a:r>
              <a:rPr lang="en-US" dirty="0"/>
              <a:t>- The company should try to provide more stable and reliable internet service.</a:t>
            </a:r>
          </a:p>
          <a:p>
            <a:r>
              <a:rPr lang="en-US" dirty="0"/>
              <a:t>- Offering alternative payment methods.</a:t>
            </a:r>
          </a:p>
          <a:p>
            <a:r>
              <a:rPr lang="en-US" dirty="0"/>
              <a:t>- Encouraging longer contract lengths may help to reduce churn.</a:t>
            </a:r>
          </a:p>
          <a:p>
            <a:r>
              <a:rPr lang="en-US" dirty="0"/>
              <a:t>- Additionally, offering incentives or promotions to customers with multiple phone lines may help to retain them as loyal customers.</a:t>
            </a:r>
          </a:p>
          <a:p>
            <a:r>
              <a:rPr lang="en-US" dirty="0"/>
              <a:t>-Logistic Regression model appears to be the best among </a:t>
            </a:r>
            <a:r>
              <a:rPr lang="en-US"/>
              <a:t>the models.</a:t>
            </a:r>
            <a:endParaRPr lang="en-US" dirty="0"/>
          </a:p>
        </p:txBody>
      </p:sp>
    </p:spTree>
    <p:extLst>
      <p:ext uri="{BB962C8B-B14F-4D97-AF65-F5344CB8AC3E}">
        <p14:creationId xmlns:p14="http://schemas.microsoft.com/office/powerpoint/2010/main" val="1191027962"/>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44FAF7B5-E40C-46BE-9C83-DA251FCAE61E}">
  <ds:schemaRefs>
    <ds:schemaRef ds:uri="http://purl.org/dc/terms/"/>
    <ds:schemaRef ds:uri="16c05727-aa75-4e4a-9b5f-8a80a1165891"/>
    <ds:schemaRef ds:uri="http://purl.org/dc/dcmitype/"/>
    <ds:schemaRef ds:uri="http://schemas.microsoft.com/office/2006/documentManagement/types"/>
    <ds:schemaRef ds:uri="71af3243-3dd4-4a8d-8c0d-dd76da1f02a5"/>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473</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Helvetica Neue</vt:lpstr>
      <vt:lpstr>RetrospectVTI</vt:lpstr>
      <vt:lpstr>TELECOM CHURN</vt:lpstr>
      <vt:lpstr>Introduction</vt:lpstr>
      <vt:lpstr>Data Description</vt:lpstr>
      <vt:lpstr>PowerPoint Presentation</vt:lpstr>
      <vt:lpstr>top five Loyal customers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2023-04-20T05:45:42Z</dcterms:created>
  <dcterms:modified xsi:type="dcterms:W3CDTF">2023-04-21T09:41:03Z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