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a30674b79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a30674b79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b12e9478f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b12e9478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bf29f510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bf29f510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bf29f510b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bf29f510b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a30674b79_2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a30674b79_2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a30674b79_2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a30674b79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b12e9478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b12e9478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b14eec42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b14eec42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a30674b7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a30674b7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a30674b79_2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a30674b79_2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bf29f5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bf29f5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f29f510b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f29f510b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f29f510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f29f510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bf29f51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bf29f51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12800" y="1752600"/>
            <a:ext cx="7493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082800" y="2609850"/>
            <a:ext cx="495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57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60450" y="-1331700"/>
            <a:ext cx="3623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>
                <a:solidFill>
                  <a:schemeClr val="lt1"/>
                </a:solidFill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>
                <a:solidFill>
                  <a:schemeClr val="lt1"/>
                </a:solidFill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indent="-355600" lvl="2" marL="1371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rtl="0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11109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48965" y="108287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>
                <a:solidFill>
                  <a:schemeClr val="lt1"/>
                </a:solidFill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1227434" y="111098"/>
            <a:ext cx="7459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219199" y="1082876"/>
            <a:ext cx="74595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>
                <a:solidFill>
                  <a:schemeClr val="lt1"/>
                </a:solidFill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082876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57200" y="1555273"/>
            <a:ext cx="40401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3" type="body"/>
          </p:nvPr>
        </p:nvSpPr>
        <p:spPr>
          <a:xfrm>
            <a:off x="4645025" y="1082876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4" type="body"/>
          </p:nvPr>
        </p:nvSpPr>
        <p:spPr>
          <a:xfrm>
            <a:off x="4645025" y="1555273"/>
            <a:ext cx="4041900" cy="28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>
                <a:solidFill>
                  <a:schemeClr val="lt1"/>
                </a:solidFill>
              </a:defRPr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>
                <a:solidFill>
                  <a:schemeClr val="lt1"/>
                </a:solidFill>
              </a:defRPr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457200" y="57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2313" y="2153840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22313" y="1028700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57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028700"/>
            <a:ext cx="403860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648200" y="1028700"/>
            <a:ext cx="403860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>
                <a:solidFill>
                  <a:schemeClr val="lt1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57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>
                <a:solidFill>
                  <a:schemeClr val="lt1"/>
                </a:solidFill>
              </a:defRPr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71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924225" y="1139825"/>
            <a:ext cx="7493100" cy="80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Lean Management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McDonald's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38550" y="2399250"/>
            <a:ext cx="7450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Membres Du Groupe 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</a:t>
            </a:r>
            <a:endParaRPr sz="11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BOU SABA Elie, 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KAYO William,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GUIFFO Kevin,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BETCHEM Karim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NITCHEU TCHAMI Pagès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/>
              <a:t>ATANGANA Atangana Olivier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53400" y="96900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LA ROUE DE </a:t>
            </a: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L'AMÉLIORATION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925" y="888100"/>
            <a:ext cx="5899801" cy="41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83300" y="3858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200">
                <a:latin typeface="Comic Sans MS"/>
                <a:ea typeface="Comic Sans MS"/>
                <a:cs typeface="Comic Sans MS"/>
                <a:sym typeface="Comic Sans MS"/>
              </a:rPr>
              <a:t>UN CHANGEMENT DE PARADIGME</a:t>
            </a:r>
            <a:endParaRPr sz="3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9075"/>
            <a:ext cx="9144001" cy="44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64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DOMAINE D’APPLICATION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900" y="880450"/>
            <a:ext cx="4761275" cy="41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8288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b="1" lang="fr" sz="47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fr" sz="4700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b="1" sz="4700">
              <a:solidFill>
                <a:srgbClr val="FF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389625" y="663225"/>
            <a:ext cx="67869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00">
                <a:solidFill>
                  <a:schemeClr val="dk1"/>
                </a:solidFill>
              </a:rPr>
              <a:t>PLAN</a:t>
            </a:r>
            <a:endParaRPr sz="19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fr" sz="1500">
                <a:solidFill>
                  <a:schemeClr val="dk1"/>
                </a:solidFill>
              </a:rPr>
              <a:t>Présentation de l’entreprise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romanUcPeriod"/>
            </a:pPr>
            <a:r>
              <a:rPr lang="fr" sz="1500">
                <a:solidFill>
                  <a:schemeClr val="dk1"/>
                </a:solidFill>
              </a:rPr>
              <a:t>Principes mis en place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fr" sz="1500">
                <a:solidFill>
                  <a:schemeClr val="dk1"/>
                </a:solidFill>
              </a:rPr>
              <a:t>Maîtrise de la qualité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fr" sz="1500">
                <a:solidFill>
                  <a:schemeClr val="dk1"/>
                </a:solidFill>
              </a:rPr>
              <a:t>Élimination des gaspillages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fr" sz="1500">
                <a:solidFill>
                  <a:schemeClr val="dk1"/>
                </a:solidFill>
              </a:rPr>
              <a:t>Gestion en flux tendus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fr" sz="1500">
                <a:solidFill>
                  <a:schemeClr val="dk1"/>
                </a:solidFill>
              </a:rPr>
              <a:t>Management visuel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fr" sz="1500">
                <a:solidFill>
                  <a:schemeClr val="dk1"/>
                </a:solidFill>
              </a:rPr>
              <a:t>Roue de l'amélioration 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fr" sz="1500">
                <a:solidFill>
                  <a:schemeClr val="dk1"/>
                </a:solidFill>
              </a:rPr>
              <a:t>Changement de paradigme</a:t>
            </a:r>
            <a:endParaRPr sz="1500">
              <a:solidFill>
                <a:schemeClr val="dk1"/>
              </a:solidFill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fr" sz="1500">
                <a:solidFill>
                  <a:schemeClr val="dk1"/>
                </a:solidFill>
              </a:rPr>
              <a:t>Domaine d’application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ctrTitle"/>
          </p:nvPr>
        </p:nvSpPr>
        <p:spPr>
          <a:xfrm>
            <a:off x="732225" y="1108000"/>
            <a:ext cx="7493100" cy="80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Présentation</a:t>
            </a: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 de l’entreprise</a:t>
            </a:r>
            <a:r>
              <a:rPr lang="fr"/>
              <a:t> </a:t>
            </a:r>
            <a:endParaRPr/>
          </a:p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2082800" y="2609850"/>
            <a:ext cx="4953000" cy="68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fr" sz="3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McDonald’s</a:t>
            </a:r>
            <a:endParaRPr b="1" sz="36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7600" y="-76125"/>
            <a:ext cx="9181602" cy="521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ctrTitle"/>
          </p:nvPr>
        </p:nvSpPr>
        <p:spPr>
          <a:xfrm>
            <a:off x="812800" y="1752600"/>
            <a:ext cx="7493100" cy="80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Principes du Lean mis en place au McDonald’s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675" y="413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200"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lang="fr" sz="3200">
                <a:latin typeface="Comic Sans MS"/>
                <a:ea typeface="Comic Sans MS"/>
                <a:cs typeface="Comic Sans MS"/>
                <a:sym typeface="Comic Sans MS"/>
              </a:rPr>
              <a:t>MAÎTRISE DE LA QUALITÉ</a:t>
            </a:r>
            <a:endParaRPr sz="32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4450"/>
            <a:ext cx="9144001" cy="4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425" y="1801025"/>
            <a:ext cx="5250650" cy="21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type="title"/>
          </p:nvPr>
        </p:nvSpPr>
        <p:spPr>
          <a:xfrm>
            <a:off x="1416509" y="229548"/>
            <a:ext cx="74595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200">
                <a:latin typeface="Comic Sans MS"/>
                <a:ea typeface="Comic Sans MS"/>
                <a:cs typeface="Comic Sans MS"/>
                <a:sym typeface="Comic Sans MS"/>
              </a:rPr>
              <a:t>ÉLIMINATION DES GASPILLAGES</a:t>
            </a:r>
            <a:endParaRPr sz="35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400" y="1801025"/>
            <a:ext cx="2479925" cy="210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1000" y="9817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200"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fr" sz="3200">
                <a:latin typeface="Comic Sans MS"/>
                <a:ea typeface="Comic Sans MS"/>
                <a:cs typeface="Comic Sans MS"/>
                <a:sym typeface="Comic Sans MS"/>
              </a:rPr>
              <a:t>LA GESTION EN FLUX TENDU</a:t>
            </a:r>
            <a:endParaRPr sz="3500"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500" y="1442500"/>
            <a:ext cx="59245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51775" y="599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latin typeface="Comic Sans MS"/>
                <a:ea typeface="Comic Sans MS"/>
                <a:cs typeface="Comic Sans MS"/>
                <a:sym typeface="Comic Sans MS"/>
              </a:rPr>
              <a:t>LE MANAGEMENT VISUEL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975" y="795000"/>
            <a:ext cx="5203986" cy="42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060-netflix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