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88EB-9710-4A3D-BA5B-148CBB4E4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1CAAC2-5B84-4184-AE78-1778A794E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194B81-D27B-498C-BE56-68D30CD89E06}"/>
              </a:ext>
            </a:extLst>
          </p:cNvPr>
          <p:cNvSpPr>
            <a:spLocks noGrp="1"/>
          </p:cNvSpPr>
          <p:nvPr>
            <p:ph type="dt" sz="half" idx="10"/>
          </p:nvPr>
        </p:nvSpPr>
        <p:spPr/>
        <p:txBody>
          <a:bodyPr/>
          <a:lstStyle/>
          <a:p>
            <a:fld id="{C2E9A534-79FF-46B9-9DD1-D3CD4D5B61B3}" type="datetimeFigureOut">
              <a:rPr lang="en-US" smtClean="0"/>
              <a:t>10/8/2020</a:t>
            </a:fld>
            <a:endParaRPr lang="en-US"/>
          </a:p>
        </p:txBody>
      </p:sp>
      <p:sp>
        <p:nvSpPr>
          <p:cNvPr id="5" name="Footer Placeholder 4">
            <a:extLst>
              <a:ext uri="{FF2B5EF4-FFF2-40B4-BE49-F238E27FC236}">
                <a16:creationId xmlns:a16="http://schemas.microsoft.com/office/drawing/2014/main" id="{3BA2AC93-EAD3-439F-8B84-D6E7B9039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3D493-76A6-4850-819B-6D22CA949BB8}"/>
              </a:ext>
            </a:extLst>
          </p:cNvPr>
          <p:cNvSpPr>
            <a:spLocks noGrp="1"/>
          </p:cNvSpPr>
          <p:nvPr>
            <p:ph type="sldNum" sz="quarter" idx="12"/>
          </p:nvPr>
        </p:nvSpPr>
        <p:spPr/>
        <p:txBody>
          <a:bodyPr/>
          <a:lstStyle/>
          <a:p>
            <a:fld id="{AC000A7F-DFE1-471A-9B78-A0A9602A82BA}" type="slidenum">
              <a:rPr lang="en-US" smtClean="0"/>
              <a:t>‹#›</a:t>
            </a:fld>
            <a:endParaRPr lang="en-US"/>
          </a:p>
        </p:txBody>
      </p:sp>
    </p:spTree>
    <p:extLst>
      <p:ext uri="{BB962C8B-B14F-4D97-AF65-F5344CB8AC3E}">
        <p14:creationId xmlns:p14="http://schemas.microsoft.com/office/powerpoint/2010/main" val="30313169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BCE01-297F-4BA1-B437-09846D6A9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A18C40-FF15-49F4-AAAE-CA732A0BB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D2D1-7895-4132-AADF-F7E71B468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9A534-79FF-46B9-9DD1-D3CD4D5B61B3}" type="datetimeFigureOut">
              <a:rPr lang="en-US" smtClean="0"/>
              <a:t>10/8/2020</a:t>
            </a:fld>
            <a:endParaRPr lang="en-US"/>
          </a:p>
        </p:txBody>
      </p:sp>
      <p:sp>
        <p:nvSpPr>
          <p:cNvPr id="5" name="Footer Placeholder 4">
            <a:extLst>
              <a:ext uri="{FF2B5EF4-FFF2-40B4-BE49-F238E27FC236}">
                <a16:creationId xmlns:a16="http://schemas.microsoft.com/office/drawing/2014/main" id="{B05AD389-70C1-4D59-9D06-C8F4370AF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C16AF-07D6-4466-8CEA-9F4802638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00A7F-DFE1-471A-9B78-A0A9602A82BA}" type="slidenum">
              <a:rPr lang="en-US" smtClean="0"/>
              <a:t>‹#›</a:t>
            </a:fld>
            <a:endParaRPr lang="en-US"/>
          </a:p>
        </p:txBody>
      </p:sp>
    </p:spTree>
    <p:extLst>
      <p:ext uri="{BB962C8B-B14F-4D97-AF65-F5344CB8AC3E}">
        <p14:creationId xmlns:p14="http://schemas.microsoft.com/office/powerpoint/2010/main" val="3967454627"/>
      </p:ext>
    </p:extLst>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0">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3">
            <a:extLst>
              <a:ext uri="{FF2B5EF4-FFF2-40B4-BE49-F238E27FC236}">
                <a16:creationId xmlns:a16="http://schemas.microsoft.com/office/drawing/2014/main" id="{81CF4285-627B-4ABB-8F9E-F723AA2041DF}"/>
              </a:ext>
            </a:extLst>
          </p:cNvPr>
          <p:cNvPicPr>
            <a:picLocks noChangeAspect="1"/>
          </p:cNvPicPr>
          <p:nvPr/>
        </p:nvPicPr>
        <p:blipFill rotWithShape="1">
          <a:blip r:embed="rId2">
            <a:alphaModFix/>
          </a:blip>
          <a:srcRect t="18131" r="-1" b="6864"/>
          <a:stretch/>
        </p:blipFill>
        <p:spPr>
          <a:xfrm>
            <a:off x="20" y="1376"/>
            <a:ext cx="12188932" cy="6856624"/>
          </a:xfrm>
          <a:prstGeom prst="rect">
            <a:avLst/>
          </a:prstGeom>
        </p:spPr>
      </p:pic>
      <p:sp>
        <p:nvSpPr>
          <p:cNvPr id="22" name="Rectangle 12">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33120-79A2-4A4B-8CD3-8A3352F0396D}"/>
              </a:ext>
            </a:extLst>
          </p:cNvPr>
          <p:cNvSpPr>
            <a:spLocks noGrp="1"/>
          </p:cNvSpPr>
          <p:nvPr>
            <p:ph type="ctrTitle"/>
          </p:nvPr>
        </p:nvSpPr>
        <p:spPr>
          <a:xfrm>
            <a:off x="209406" y="351188"/>
            <a:ext cx="5090347" cy="3755144"/>
          </a:xfrm>
        </p:spPr>
        <p:txBody>
          <a:bodyPr anchor="b">
            <a:normAutofit/>
          </a:bodyPr>
          <a:lstStyle/>
          <a:p>
            <a:pPr algn="l"/>
            <a:r>
              <a:rPr lang="en-US" sz="4400" dirty="0">
                <a:effectLst/>
                <a:latin typeface="Georgia" panose="02040502050405020303" pitchFamily="18" charset="0"/>
                <a:ea typeface="Georgia" panose="02040502050405020303" pitchFamily="18" charset="0"/>
                <a:cs typeface="Times New Roman" panose="02020603050405020304" pitchFamily="18" charset="0"/>
              </a:rPr>
              <a:t>Road Collision Severity Prediction in Seattle</a:t>
            </a:r>
            <a:endParaRPr lang="en-US" sz="11500" dirty="0">
              <a:solidFill>
                <a:srgbClr val="FFFFFF"/>
              </a:solidFill>
            </a:endParaRPr>
          </a:p>
        </p:txBody>
      </p:sp>
    </p:spTree>
    <p:extLst>
      <p:ext uri="{BB962C8B-B14F-4D97-AF65-F5344CB8AC3E}">
        <p14:creationId xmlns:p14="http://schemas.microsoft.com/office/powerpoint/2010/main" val="413131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dirty="0"/>
              <a:t>Introduction</a:t>
            </a:r>
            <a:endParaRPr lang="en-US" sz="3600" b="1" dirty="0"/>
          </a:p>
        </p:txBody>
      </p:sp>
      <p:sp>
        <p:nvSpPr>
          <p:cNvPr id="5" name="TextBox 4">
            <a:extLst>
              <a:ext uri="{FF2B5EF4-FFF2-40B4-BE49-F238E27FC236}">
                <a16:creationId xmlns:a16="http://schemas.microsoft.com/office/drawing/2014/main" id="{FA8E50B3-69D3-4085-B68C-EB97BFDF88B4}"/>
              </a:ext>
            </a:extLst>
          </p:cNvPr>
          <p:cNvSpPr txBox="1"/>
          <p:nvPr/>
        </p:nvSpPr>
        <p:spPr>
          <a:xfrm>
            <a:off x="359595" y="1037219"/>
            <a:ext cx="11075541" cy="431323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Machine learning algorithms have been developed to predict accident severity using Seattle collisions data. </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The accident severity varies based on a wide range of factors, including weather conditions, light conditions, speeding, etc. </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Analysis of collisions data enables us to determine the severity of road accidents under different conditions. Therefore, restrict regulations or warning systems can be designed to reduce road traffic injuries and fatalities under high-risk circumstances.</a:t>
            </a:r>
            <a:endParaRPr lang="en-US" sz="2000" dirty="0"/>
          </a:p>
        </p:txBody>
      </p:sp>
    </p:spTree>
    <p:extLst>
      <p:ext uri="{BB962C8B-B14F-4D97-AF65-F5344CB8AC3E}">
        <p14:creationId xmlns:p14="http://schemas.microsoft.com/office/powerpoint/2010/main" val="389506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dirty="0"/>
              <a:t>Data</a:t>
            </a:r>
            <a:endParaRPr lang="en-US" sz="3600" b="1" dirty="0"/>
          </a:p>
        </p:txBody>
      </p:sp>
      <p:sp>
        <p:nvSpPr>
          <p:cNvPr id="5" name="TextBox 4">
            <a:extLst>
              <a:ext uri="{FF2B5EF4-FFF2-40B4-BE49-F238E27FC236}">
                <a16:creationId xmlns:a16="http://schemas.microsoft.com/office/drawing/2014/main" id="{FA8E50B3-69D3-4085-B68C-EB97BFDF88B4}"/>
              </a:ext>
            </a:extLst>
          </p:cNvPr>
          <p:cNvSpPr txBox="1"/>
          <p:nvPr/>
        </p:nvSpPr>
        <p:spPr>
          <a:xfrm>
            <a:off x="359595" y="1037219"/>
            <a:ext cx="11075541" cy="5537798"/>
          </a:xfrm>
          <a:prstGeom prst="rect">
            <a:avLst/>
          </a:prstGeom>
          <a:noFill/>
        </p:spPr>
        <p:txBody>
          <a:bodyPr wrap="square" rtlCol="0">
            <a:spAutoFit/>
          </a:bodyPr>
          <a:lstStyle/>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City of Seattle has released an open source dataset containing all types of collision since 2014 to present. This dataset is updated weekly. The dataset contains 221738 rows, each of them </a:t>
            </a:r>
            <a:r>
              <a:rPr lang="en-US" sz="2000" dirty="0" err="1">
                <a:effectLst/>
                <a:latin typeface="Georgia" panose="02040502050405020303" pitchFamily="18" charset="0"/>
                <a:ea typeface="Georgia" panose="02040502050405020303" pitchFamily="18" charset="0"/>
                <a:cs typeface="Times New Roman" panose="02020603050405020304" pitchFamily="18" charset="0"/>
              </a:rPr>
              <a:t>reperents</a:t>
            </a:r>
            <a:r>
              <a:rPr lang="en-US" sz="2000" dirty="0">
                <a:effectLst/>
                <a:latin typeface="Georgia" panose="02040502050405020303" pitchFamily="18" charset="0"/>
                <a:ea typeface="Georgia" panose="02040502050405020303" pitchFamily="18" charset="0"/>
                <a:cs typeface="Times New Roman" panose="02020603050405020304" pitchFamily="18" charset="0"/>
              </a:rPr>
              <a:t> a collision sample. Also, it contains 40 columns:</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39 features (independent variables), and</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"SEVERITYCODE" as the dependent variable which is going to be predicted based on the provided features.</a:t>
            </a:r>
          </a:p>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In this dataset, the accident severity ("SEVERITYCODE") is divided to 5 categories:</a:t>
            </a:r>
          </a:p>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0: Unknown, 1: Property Damage Only Collision, 2: Injury Collision, 2b: Serious Injury Collision</a:t>
            </a:r>
          </a:p>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3: Fatality Collision</a:t>
            </a:r>
          </a:p>
        </p:txBody>
      </p:sp>
    </p:spTree>
    <p:extLst>
      <p:ext uri="{BB962C8B-B14F-4D97-AF65-F5344CB8AC3E}">
        <p14:creationId xmlns:p14="http://schemas.microsoft.com/office/powerpoint/2010/main" val="242550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dirty="0"/>
              <a:t>Data Pre-Processing</a:t>
            </a:r>
            <a:endParaRPr lang="en-US" sz="3600" b="1" dirty="0"/>
          </a:p>
        </p:txBody>
      </p:sp>
      <p:sp>
        <p:nvSpPr>
          <p:cNvPr id="5" name="TextBox 4">
            <a:extLst>
              <a:ext uri="{FF2B5EF4-FFF2-40B4-BE49-F238E27FC236}">
                <a16:creationId xmlns:a16="http://schemas.microsoft.com/office/drawing/2014/main" id="{FA8E50B3-69D3-4085-B68C-EB97BFDF88B4}"/>
              </a:ext>
            </a:extLst>
          </p:cNvPr>
          <p:cNvSpPr txBox="1"/>
          <p:nvPr/>
        </p:nvSpPr>
        <p:spPr>
          <a:xfrm>
            <a:off x="359595" y="1037219"/>
            <a:ext cx="11075541" cy="5537798"/>
          </a:xfrm>
          <a:prstGeom prst="rect">
            <a:avLst/>
          </a:prstGeom>
          <a:noFill/>
        </p:spPr>
        <p:txBody>
          <a:bodyPr wrap="square" rtlCol="0">
            <a:spAutoFit/>
          </a:bodyPr>
          <a:lstStyle/>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The following actions have been performed to preprocess the data before feeding it to the models:</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feature selection, removing non-relevant columns to the prediction task, avoiding multicollinearity</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removing NULL or </a:t>
            </a:r>
            <a:r>
              <a:rPr lang="en-US" sz="2000" dirty="0" err="1">
                <a:effectLst/>
                <a:latin typeface="Georgia" panose="02040502050405020303" pitchFamily="18" charset="0"/>
                <a:ea typeface="Georgia" panose="02040502050405020303" pitchFamily="18" charset="0"/>
                <a:cs typeface="Times New Roman" panose="02020603050405020304" pitchFamily="18" charset="0"/>
              </a:rPr>
              <a:t>NaN</a:t>
            </a:r>
            <a:r>
              <a:rPr lang="en-US" sz="2000" dirty="0">
                <a:effectLst/>
                <a:latin typeface="Georgia" panose="02040502050405020303" pitchFamily="18" charset="0"/>
                <a:ea typeface="Georgia" panose="02040502050405020303" pitchFamily="18" charset="0"/>
                <a:cs typeface="Times New Roman" panose="02020603050405020304" pitchFamily="18" charset="0"/>
              </a:rPr>
              <a:t> values if it is needed</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converting categorical variables to numerical variables</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performing standardization to bring the features on the same scale</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balancing the data (different accident severity types have different number of samples in the dataset)</a:t>
            </a:r>
          </a:p>
        </p:txBody>
      </p:sp>
    </p:spTree>
    <p:extLst>
      <p:ext uri="{BB962C8B-B14F-4D97-AF65-F5344CB8AC3E}">
        <p14:creationId xmlns:p14="http://schemas.microsoft.com/office/powerpoint/2010/main" val="389827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dirty="0"/>
              <a:t>Methodology</a:t>
            </a:r>
            <a:endParaRPr lang="en-US" sz="3600" b="1" dirty="0"/>
          </a:p>
        </p:txBody>
      </p:sp>
      <p:sp>
        <p:nvSpPr>
          <p:cNvPr id="5" name="TextBox 4">
            <a:extLst>
              <a:ext uri="{FF2B5EF4-FFF2-40B4-BE49-F238E27FC236}">
                <a16:creationId xmlns:a16="http://schemas.microsoft.com/office/drawing/2014/main" id="{FA8E50B3-69D3-4085-B68C-EB97BFDF88B4}"/>
              </a:ext>
            </a:extLst>
          </p:cNvPr>
          <p:cNvSpPr txBox="1"/>
          <p:nvPr/>
        </p:nvSpPr>
        <p:spPr>
          <a:xfrm>
            <a:off x="359595" y="1037219"/>
            <a:ext cx="11075541" cy="4306692"/>
          </a:xfrm>
          <a:prstGeom prst="rect">
            <a:avLst/>
          </a:prstGeom>
          <a:noFill/>
        </p:spPr>
        <p:txBody>
          <a:bodyPr wrap="square" rtlCol="0">
            <a:spAutoFit/>
          </a:bodyPr>
          <a:lstStyle/>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To predict accident severity using </a:t>
            </a:r>
            <a:r>
              <a:rPr lang="en-US" sz="2000" dirty="0" err="1">
                <a:effectLst/>
                <a:latin typeface="Georgia" panose="02040502050405020303" pitchFamily="18" charset="0"/>
                <a:ea typeface="Georgia" panose="02040502050405020303" pitchFamily="18" charset="0"/>
                <a:cs typeface="Times New Roman" panose="02020603050405020304" pitchFamily="18" charset="0"/>
              </a:rPr>
              <a:t>Saettle</a:t>
            </a:r>
            <a:r>
              <a:rPr lang="en-US" sz="2000" dirty="0">
                <a:effectLst/>
                <a:latin typeface="Georgia" panose="02040502050405020303" pitchFamily="18" charset="0"/>
                <a:ea typeface="Georgia" panose="02040502050405020303" pitchFamily="18" charset="0"/>
                <a:cs typeface="Times New Roman" panose="02020603050405020304" pitchFamily="18" charset="0"/>
              </a:rPr>
              <a:t> collisions data, following machine learning algorithms have been employed to classify the accident severity as one of 5 existing categories:</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K-Nearest Neighbors (KNN)</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Decision Tree</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Naive Bayes</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Random Forest</a:t>
            </a:r>
          </a:p>
          <a:p>
            <a:pPr marL="342900" indent="-342900">
              <a:lnSpc>
                <a:spcPct val="200000"/>
              </a:lnSpc>
              <a:buFont typeface="Arial" panose="020B0604020202020204" pitchFamily="34" charset="0"/>
              <a:buChar char="•"/>
            </a:pPr>
            <a:r>
              <a:rPr lang="en-US" sz="2000" dirty="0">
                <a:effectLst/>
                <a:latin typeface="Georgia" panose="02040502050405020303" pitchFamily="18" charset="0"/>
                <a:ea typeface="Georgia" panose="02040502050405020303" pitchFamily="18" charset="0"/>
                <a:cs typeface="Times New Roman" panose="02020603050405020304" pitchFamily="18" charset="0"/>
              </a:rPr>
              <a:t>Logistic Regression</a:t>
            </a:r>
          </a:p>
        </p:txBody>
      </p:sp>
    </p:spTree>
    <p:extLst>
      <p:ext uri="{BB962C8B-B14F-4D97-AF65-F5344CB8AC3E}">
        <p14:creationId xmlns:p14="http://schemas.microsoft.com/office/powerpoint/2010/main" val="360900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a:t>Results</a:t>
            </a:r>
            <a:endParaRPr lang="en-US" sz="3600" b="1" dirty="0"/>
          </a:p>
        </p:txBody>
      </p:sp>
      <p:pic>
        <p:nvPicPr>
          <p:cNvPr id="6" name="Picture 5" descr="A picture containing drawing&#10;&#10;Description automatically generated">
            <a:extLst>
              <a:ext uri="{FF2B5EF4-FFF2-40B4-BE49-F238E27FC236}">
                <a16:creationId xmlns:a16="http://schemas.microsoft.com/office/drawing/2014/main" id="{22C1249E-8640-4047-B3E8-B210DAD95EEB}"/>
              </a:ext>
            </a:extLst>
          </p:cNvPr>
          <p:cNvPicPr/>
          <p:nvPr/>
        </p:nvPicPr>
        <p:blipFill>
          <a:blip r:embed="rId2">
            <a:extLst>
              <a:ext uri="{28A0092B-C50C-407E-A947-70E740481C1C}">
                <a14:useLocalDpi xmlns:a14="http://schemas.microsoft.com/office/drawing/2010/main" val="0"/>
              </a:ext>
            </a:extLst>
          </a:blip>
          <a:stretch>
            <a:fillRect/>
          </a:stretch>
        </p:blipFill>
        <p:spPr>
          <a:xfrm>
            <a:off x="2609636" y="1230276"/>
            <a:ext cx="6082302" cy="5293814"/>
          </a:xfrm>
          <a:prstGeom prst="rect">
            <a:avLst/>
          </a:prstGeom>
        </p:spPr>
      </p:pic>
    </p:spTree>
    <p:extLst>
      <p:ext uri="{BB962C8B-B14F-4D97-AF65-F5344CB8AC3E}">
        <p14:creationId xmlns:p14="http://schemas.microsoft.com/office/powerpoint/2010/main" val="147736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AAE02-01A9-45C0-848C-F8D6ED62AC2A}"/>
              </a:ext>
            </a:extLst>
          </p:cNvPr>
          <p:cNvSpPr txBox="1"/>
          <p:nvPr/>
        </p:nvSpPr>
        <p:spPr>
          <a:xfrm>
            <a:off x="359595" y="390888"/>
            <a:ext cx="5697020" cy="646331"/>
          </a:xfrm>
          <a:prstGeom prst="rect">
            <a:avLst/>
          </a:prstGeom>
          <a:noFill/>
        </p:spPr>
        <p:txBody>
          <a:bodyPr wrap="square" rtlCol="0">
            <a:spAutoFit/>
          </a:bodyPr>
          <a:lstStyle/>
          <a:p>
            <a:r>
              <a:rPr lang="en-CA" sz="3600" b="1" dirty="0"/>
              <a:t>Conclusion</a:t>
            </a:r>
            <a:endParaRPr lang="en-US" sz="3600" b="1" dirty="0"/>
          </a:p>
        </p:txBody>
      </p:sp>
      <p:sp>
        <p:nvSpPr>
          <p:cNvPr id="5" name="TextBox 4">
            <a:extLst>
              <a:ext uri="{FF2B5EF4-FFF2-40B4-BE49-F238E27FC236}">
                <a16:creationId xmlns:a16="http://schemas.microsoft.com/office/drawing/2014/main" id="{FA8E50B3-69D3-4085-B68C-EB97BFDF88B4}"/>
              </a:ext>
            </a:extLst>
          </p:cNvPr>
          <p:cNvSpPr txBox="1"/>
          <p:nvPr/>
        </p:nvSpPr>
        <p:spPr>
          <a:xfrm>
            <a:off x="359595" y="1037219"/>
            <a:ext cx="11075541" cy="1844479"/>
          </a:xfrm>
          <a:prstGeom prst="rect">
            <a:avLst/>
          </a:prstGeom>
          <a:noFill/>
        </p:spPr>
        <p:txBody>
          <a:bodyPr wrap="square" rtlCol="0">
            <a:spAutoFit/>
          </a:bodyPr>
          <a:lstStyle/>
          <a:p>
            <a:pPr>
              <a:lnSpc>
                <a:spcPct val="200000"/>
              </a:lnSpc>
            </a:pPr>
            <a:r>
              <a:rPr lang="en-US" sz="2000" dirty="0">
                <a:effectLst/>
                <a:latin typeface="Georgia" panose="02040502050405020303" pitchFamily="18" charset="0"/>
                <a:ea typeface="Georgia" panose="02040502050405020303" pitchFamily="18" charset="0"/>
                <a:cs typeface="Times New Roman" panose="02020603050405020304" pitchFamily="18" charset="0"/>
              </a:rPr>
              <a:t>Machine learning algorithms are powerful techniques as predictive models. Using the collision severity prediction, appropriate safety guidance can be designed to decrease property damages, injuries, and fatalities.</a:t>
            </a:r>
          </a:p>
        </p:txBody>
      </p:sp>
    </p:spTree>
    <p:extLst>
      <p:ext uri="{BB962C8B-B14F-4D97-AF65-F5344CB8AC3E}">
        <p14:creationId xmlns:p14="http://schemas.microsoft.com/office/powerpoint/2010/main" val="1248928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TotalTime>
  <Words>347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AvenirNext LT Pro Medium</vt:lpstr>
      <vt:lpstr>Calibri</vt:lpstr>
      <vt:lpstr>Calibri Light</vt:lpstr>
      <vt:lpstr>Georgia</vt:lpstr>
      <vt:lpstr>Office Theme</vt:lpstr>
      <vt:lpstr>Road Collision Severity Prediction in Seattle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Collision Severity Prediction in Seattle</dc:title>
  <dc:creator>Elham Eslami</dc:creator>
  <cp:lastModifiedBy>Elham Eslami</cp:lastModifiedBy>
  <cp:revision>1</cp:revision>
  <dcterms:created xsi:type="dcterms:W3CDTF">2020-10-09T01:00:11Z</dcterms:created>
  <dcterms:modified xsi:type="dcterms:W3CDTF">2020-10-09T01:07:36Z</dcterms:modified>
</cp:coreProperties>
</file>