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51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55C42E-BA1F-4765-B78F-580772FDA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211B5D-6569-4155-8765-2315160DF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691476-1EAB-464A-964F-88943A59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F21F-72FC-4B12-A358-02AA859A754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0192F-99CB-4648-BC23-43963365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37A430-CDE0-4454-BF10-FB214325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357B-3395-4CA1-998B-459DFBCE6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8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073E6-26A1-4E7E-9471-032D43CB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7A3603-D2E6-4BE0-8181-FADAE8334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433E48-2444-4758-9EC0-55E7BA36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F21F-72FC-4B12-A358-02AA859A754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49ED29-43B5-4975-A083-6E0568AE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A9CAD6-97B0-4E23-BB14-B2FC42D0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357B-3395-4CA1-998B-459DFBCE6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5C9605-4AFE-4454-8442-67521D0D4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634759-E98C-4C76-8F00-4AEAFA18D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AB6B04-4D9B-4838-BB29-1428E69C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F21F-72FC-4B12-A358-02AA859A754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95145F-9B96-4741-9854-F2C5B696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B29E4F-7E3C-488E-B6BB-E7CC80FC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357B-3395-4CA1-998B-459DFBCE6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4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6A80C-5839-4700-87E8-E877CA0D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4D20F-F500-4694-827F-D9234E99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9AC74E-14F3-4ED7-A1B8-57799B6C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F21F-72FC-4B12-A358-02AA859A754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20618-8CE8-4CFA-8ECA-C3BCCC6F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9BB6AD-3326-4308-95A7-3A5C5502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357B-3395-4CA1-998B-459DFBCE6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6178C-3EB1-45CB-AC44-59811CF6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2EF03D-EE55-4E70-9CF5-FFF12837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C3990F-0AC9-496C-9859-37CC614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F21F-72FC-4B12-A358-02AA859A754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C35CAA-1EC6-4BD0-AC75-85763B68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BCCA89-0C58-4753-9176-D7D93165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357B-3395-4CA1-998B-459DFBCE6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0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13123-7B94-4ECE-923B-52B8EBA4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77C964-0B86-4C15-8277-50D9BB190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98606A-9342-4006-9381-997E6D4DC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54C9A9-7532-4510-8A32-E40D97CD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F21F-72FC-4B12-A358-02AA859A754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BADF77-A696-4974-A84A-68B56DFF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A01A64-3F41-4ACD-8D1E-836AF964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357B-3395-4CA1-998B-459DFBCE6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C5797D-0977-45EB-9ED8-407C41B5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9A6C65-9EC8-4F94-A251-AB857D1F0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F7F0F2-E462-4F02-8A47-16524A101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E284EB-3D94-4C8A-84A9-8135F831E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2C514A-E978-4030-8047-99DA715B2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9C6658-32EA-4D59-ACE7-22EDAEC1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F21F-72FC-4B12-A358-02AA859A754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1364B-ABD5-47F7-93F3-4241D578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752F38-1A54-4F37-B112-C928EA05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357B-3395-4CA1-998B-459DFBCE6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D6EB5-8871-4CD6-886D-0E049F86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95049E-52E2-4B94-8C39-FF33873C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F21F-72FC-4B12-A358-02AA859A754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14C4B3-A0D2-4D92-81AD-FDA2FB3A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BFA550-D03A-41A4-B11D-0AD4CB5E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357B-3395-4CA1-998B-459DFBCE6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E8D799-8357-44C3-A1FE-80C68761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F21F-72FC-4B12-A358-02AA859A754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163C97-3F69-46ED-A3F0-B5BA94D7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46D85F-0429-40B4-B449-F93B4A72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357B-3395-4CA1-998B-459DFBCE6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7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B95B2-6139-45CC-9E24-D9472AB1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D4C212-D7A3-4563-BB2C-BAAC11CBB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C70821-7CBE-4CFD-9D76-3455CADAE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54B79C-DFA2-4061-8FBA-B8197B4B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F21F-72FC-4B12-A358-02AA859A754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8849B4-8C8A-4695-B1D4-7573ED72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1FCC44-1639-4D26-BDE6-BECE939C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357B-3395-4CA1-998B-459DFBCE6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5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B94342-2249-48BB-88DA-A7D7A1FC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607AF8-B930-47C8-8963-5009AEDB3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9CF30B-8BFA-4002-B95D-C872490F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87B062-27A5-430A-B80B-0AB71F2F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F21F-72FC-4B12-A358-02AA859A754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063EE0-ADB4-4330-8D7C-8DF7DC31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737B71-2430-40A6-9EFA-A037ED9E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357B-3395-4CA1-998B-459DFBCE6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4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2BE6C8-4256-4D50-8C0D-435CDB3F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A1A01C-7FE3-4AE0-8032-9016D836A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92B73C-1606-4B1C-9C46-7E27439B6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CF21F-72FC-4B12-A358-02AA859A754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06DADD-D897-42BB-9F4B-B15F6B736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F59876-9E84-4B12-B703-040E5E92D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9357B-3395-4CA1-998B-459DFBCE6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4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F4B0C-76DF-46BD-A4F5-C4D7D2CA8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Application </a:t>
            </a:r>
            <a:r>
              <a:rPr lang="en-US" dirty="0" err="1"/>
              <a:t>pratique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Estimateur</a:t>
            </a:r>
            <a:r>
              <a:rPr lang="en-US" dirty="0"/>
              <a:t> MV de translation </a:t>
            </a:r>
            <a:r>
              <a:rPr lang="en-US" dirty="0" err="1"/>
              <a:t>subpixellique</a:t>
            </a:r>
            <a:r>
              <a:rPr lang="en-US" dirty="0"/>
              <a:t> entre deux images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111800-BA28-460C-949B-DCF9C987E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5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00AFC-BECD-4DC3-8964-71C666FD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images à </a:t>
            </a:r>
            <a:r>
              <a:rPr lang="en-US" dirty="0" err="1"/>
              <a:t>utiliser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0A214-72B4-47A4-929B-20501C8C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 images </a:t>
            </a:r>
            <a:r>
              <a:rPr lang="en-US" dirty="0" err="1"/>
              <a:t>sont</a:t>
            </a:r>
            <a:r>
              <a:rPr lang="en-US" dirty="0"/>
              <a:t> des simulations </a:t>
            </a:r>
            <a:r>
              <a:rPr lang="en-US" dirty="0" err="1"/>
              <a:t>d’images</a:t>
            </a:r>
            <a:r>
              <a:rPr lang="en-US" dirty="0"/>
              <a:t> </a:t>
            </a:r>
            <a:r>
              <a:rPr lang="en-US" dirty="0" err="1"/>
              <a:t>optiques</a:t>
            </a:r>
            <a:r>
              <a:rPr lang="en-US" dirty="0"/>
              <a:t> à 70 cm de resolution </a:t>
            </a:r>
            <a:r>
              <a:rPr lang="en-US" dirty="0" err="1"/>
              <a:t>spatiale</a:t>
            </a:r>
            <a:r>
              <a:rPr lang="en-US" dirty="0"/>
              <a:t> (port de Marseille)</a:t>
            </a:r>
          </a:p>
          <a:p>
            <a:r>
              <a:rPr lang="en-US" dirty="0"/>
              <a:t>Les images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codées</a:t>
            </a:r>
            <a:r>
              <a:rPr lang="en-US" dirty="0"/>
              <a:t> sur 16bits non </a:t>
            </a:r>
            <a:r>
              <a:rPr lang="en-US" dirty="0" err="1"/>
              <a:t>signés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(0 à 2</a:t>
            </a:r>
            <a:r>
              <a:rPr lang="en-US" baseline="30000" dirty="0"/>
              <a:t>16</a:t>
            </a:r>
            <a:r>
              <a:rPr lang="en-US" dirty="0"/>
              <a:t>-1)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png</a:t>
            </a:r>
            <a:endParaRPr lang="en-US" dirty="0"/>
          </a:p>
          <a:p>
            <a:r>
              <a:rPr lang="en-US" dirty="0"/>
              <a:t>L’</a:t>
            </a:r>
            <a:r>
              <a:rPr lang="en-US" i="1" dirty="0"/>
              <a:t>image_0.png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l’image</a:t>
            </a:r>
            <a:r>
              <a:rPr lang="en-US" dirty="0"/>
              <a:t> de reference </a:t>
            </a:r>
            <a:r>
              <a:rPr lang="en-US" dirty="0" err="1"/>
              <a:t>géométrique</a:t>
            </a:r>
            <a:endParaRPr lang="en-US" dirty="0"/>
          </a:p>
          <a:p>
            <a:r>
              <a:rPr lang="en-US" dirty="0"/>
              <a:t>Les images </a:t>
            </a:r>
            <a:r>
              <a:rPr lang="en-US" i="1" dirty="0"/>
              <a:t>image_1_delta%02d.png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50</a:t>
            </a:r>
            <a:br>
              <a:rPr lang="en-US" dirty="0"/>
            </a:br>
            <a:r>
              <a:rPr lang="en-US" dirty="0"/>
              <a:t>images </a:t>
            </a:r>
            <a:r>
              <a:rPr lang="en-US" dirty="0" err="1"/>
              <a:t>décalées</a:t>
            </a:r>
            <a:r>
              <a:rPr lang="en-US" dirty="0"/>
              <a:t> avec des translations </a:t>
            </a:r>
            <a:r>
              <a:rPr lang="en-US" dirty="0" err="1"/>
              <a:t>aléatoires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non </a:t>
            </a:r>
            <a:r>
              <a:rPr lang="en-US" dirty="0" err="1"/>
              <a:t>entières</a:t>
            </a:r>
            <a:r>
              <a:rPr lang="en-US" dirty="0"/>
              <a:t> entre -3 et +3 pixels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et </a:t>
            </a:r>
            <a:br>
              <a:rPr lang="en-US" dirty="0"/>
            </a:b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56283F-7B4B-4720-873A-311456FC0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493" y="2925521"/>
            <a:ext cx="3326507" cy="332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3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66D50-7CFF-4E21-85B5-933B339C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8C9721F-A80E-4A08-A7FC-44B9DDB9B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Chaque image </a:t>
                </a:r>
                <a:r>
                  <a:rPr lang="en-US" dirty="0" err="1"/>
                  <a:t>est</a:t>
                </a:r>
                <a:r>
                  <a:rPr lang="en-US" dirty="0"/>
                  <a:t> </a:t>
                </a:r>
                <a:r>
                  <a:rPr lang="en-US" dirty="0" err="1"/>
                  <a:t>bruitée</a:t>
                </a:r>
                <a:r>
                  <a:rPr lang="en-US" dirty="0"/>
                  <a:t> d’un bruit blanc </a:t>
                </a:r>
                <a:r>
                  <a:rPr lang="en-US" dirty="0" err="1"/>
                  <a:t>gaussien</a:t>
                </a:r>
                <a:r>
                  <a:rPr lang="en-US" dirty="0"/>
                  <a:t> de </a:t>
                </a:r>
                <a:r>
                  <a:rPr lang="en-US" dirty="0" err="1"/>
                  <a:t>moyenne</a:t>
                </a:r>
                <a:r>
                  <a:rPr lang="en-US" dirty="0"/>
                  <a:t> </a:t>
                </a:r>
                <a:r>
                  <a:rPr lang="en-US" dirty="0" err="1"/>
                  <a:t>nulle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 O </a:t>
                </a:r>
                <a:r>
                  <a:rPr lang="en-US" dirty="0" err="1"/>
                  <a:t>est</a:t>
                </a:r>
                <a:r>
                  <a:rPr lang="en-US" dirty="0"/>
                  <a:t> </a:t>
                </a:r>
                <a:r>
                  <a:rPr lang="en-US" dirty="0" err="1"/>
                  <a:t>l’image</a:t>
                </a:r>
                <a:r>
                  <a:rPr lang="en-US" dirty="0"/>
                  <a:t> “</a:t>
                </a:r>
                <a:r>
                  <a:rPr lang="en-US" dirty="0" err="1"/>
                  <a:t>idéale</a:t>
                </a:r>
                <a:r>
                  <a:rPr lang="en-US" dirty="0"/>
                  <a:t>”, </a:t>
                </a:r>
                <a:r>
                  <a:rPr lang="en-US" dirty="0" err="1"/>
                  <a:t>alors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lvl="1"/>
                <a:r>
                  <a:rPr lang="en-US" b="0" i="0" dirty="0" err="1">
                    <a:latin typeface="Cambria Math" panose="02040503050406030204" pitchFamily="18" charset="0"/>
                  </a:rPr>
                  <a:t>L’image</a:t>
                </a:r>
                <a:r>
                  <a:rPr lang="en-US" dirty="0">
                    <a:latin typeface="Cambria Math" panose="02040503050406030204" pitchFamily="18" charset="0"/>
                  </a:rPr>
                  <a:t> de reference </a:t>
                </a:r>
                <a:r>
                  <a:rPr lang="en-US" dirty="0" err="1">
                    <a:latin typeface="Cambria Math" panose="02040503050406030204" pitchFamily="18" charset="0"/>
                  </a:rPr>
                  <a:t>peut</a:t>
                </a:r>
                <a:r>
                  <a:rPr lang="en-US" dirty="0">
                    <a:latin typeface="Cambria Math" panose="02040503050406030204" pitchFamily="18" charset="0"/>
                  </a:rPr>
                  <a:t> se </a:t>
                </a:r>
                <a:r>
                  <a:rPr lang="en-US" dirty="0" err="1">
                    <a:latin typeface="Cambria Math" panose="02040503050406030204" pitchFamily="18" charset="0"/>
                  </a:rPr>
                  <a:t>noter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comme</a:t>
                </a:r>
                <a:r>
                  <a:rPr lang="en-US" dirty="0">
                    <a:latin typeface="Cambria Math" panose="02040503050406030204" pitchFamily="18" charset="0"/>
                  </a:rPr>
                  <a:t> : </a:t>
                </a:r>
                <a:br>
                  <a:rPr lang="fr-FR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où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endParaRPr lang="fr-FR" b="0" dirty="0"/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Les 50 images translatées peuvent se noter comme : </a:t>
                </a:r>
                <a:br>
                  <a:rPr lang="fr-FR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où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br>
                  <a:rPr lang="fr-FR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translation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colonne</a:t>
                </a:r>
                <a:r>
                  <a:rPr lang="en-US" dirty="0"/>
                  <a:t> sur [-3,3]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translation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colonne</a:t>
                </a:r>
                <a:r>
                  <a:rPr lang="en-US" dirty="0"/>
                  <a:t> sur [-3,3]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8C9721F-A80E-4A08-A7FC-44B9DDB9B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12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719E0-8EFC-4C9D-BD32-E47BA821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Etape</a:t>
            </a:r>
            <a:r>
              <a:rPr lang="en-US" dirty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B0F43F8-5EDD-47F5-8F99-BCB305871D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78886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fr-FR" dirty="0"/>
                  <a:t>Ecrire une fonction qui évalue la distance euclidienne entre une </a:t>
                </a:r>
                <a:r>
                  <a:rPr lang="fr-FR" b="1" dirty="0"/>
                  <a:t>vignette de contexte</a:t>
                </a:r>
                <a:r>
                  <a:rPr lang="fr-FR" dirty="0"/>
                  <a:t> C de rayon </a:t>
                </a:r>
                <a:r>
                  <a:rPr lang="fr-FR" dirty="0" err="1"/>
                  <a:t>rc</a:t>
                </a:r>
                <a:r>
                  <a:rPr lang="fr-FR" dirty="0"/>
                  <a:t> et une </a:t>
                </a:r>
                <a:r>
                  <a:rPr lang="fr-FR" b="1" dirty="0"/>
                  <a:t>zone de recherche</a:t>
                </a:r>
                <a:r>
                  <a:rPr lang="fr-FR" dirty="0"/>
                  <a:t> R de rayon </a:t>
                </a:r>
                <a:r>
                  <a:rPr lang="fr-FR" dirty="0" err="1"/>
                  <a:t>rc+rr</a:t>
                </a:r>
                <a:r>
                  <a:rPr lang="fr-FR" dirty="0"/>
                  <a:t> (où </a:t>
                </a:r>
                <a:r>
                  <a:rPr lang="fr-FR" dirty="0" err="1"/>
                  <a:t>rr</a:t>
                </a:r>
                <a:r>
                  <a:rPr lang="fr-FR" dirty="0"/>
                  <a:t> est le rayon max de recherche).</a:t>
                </a:r>
                <a:br>
                  <a:rPr lang="fr-FR" dirty="0"/>
                </a:br>
                <a:r>
                  <a:rPr lang="fr-FR" dirty="0"/>
                  <a:t>Par exemple, dans notre cas, pour un point d’intérêt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0)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La vignette de contexte est extraite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: </a:t>
                </a:r>
                <a:br>
                  <a:rPr lang="fr-FR" dirty="0"/>
                </a:b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0+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𝑟𝑐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𝑟𝑐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0+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𝑟𝑐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𝑟𝑐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La zone de recherche est extraite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/>
                  <a:t>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𝑟𝑐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𝑟𝑐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𝑟𝑐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En sortie, une matrice de distance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fr-FR" dirty="0"/>
                  <a:t> de taille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Attention au temps de calcul : pensez à bien utiliser la </a:t>
                </a:r>
                <a:r>
                  <a:rPr lang="fr-FR" i="1" dirty="0" err="1"/>
                  <a:t>vectorialisation</a:t>
                </a:r>
                <a:r>
                  <a:rPr lang="fr-FR" dirty="0"/>
                  <a:t> des calculs. </a:t>
                </a:r>
                <a:br>
                  <a:rPr lang="fr-FR" dirty="0"/>
                </a:br>
                <a:r>
                  <a:rPr lang="fr-FR" dirty="0"/>
                  <a:t>Bonus : on accélérer les calculs très nettement en utilisant la convolution par FFT ….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B0F43F8-5EDD-47F5-8F99-BCB305871D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78886" cy="4351338"/>
              </a:xfrm>
              <a:blipFill>
                <a:blip r:embed="rId2"/>
                <a:stretch>
                  <a:fillRect l="-800" t="-322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72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D8D2F-6E8D-4E95-88C9-6AB36B43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FF282E4-1AB9-46A7-9E6A-F0A6DD153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/>
                  <a:t>Ecrire une fonction qui détermine le lieu « </a:t>
                </a:r>
                <a:r>
                  <a:rPr lang="fr-FR" dirty="0" err="1"/>
                  <a:t>subpellique</a:t>
                </a:r>
                <a:r>
                  <a:rPr lang="fr-FR" dirty="0"/>
                  <a:t> » du minimum de D</a:t>
                </a:r>
              </a:p>
              <a:p>
                <a:pPr lvl="1"/>
                <a:r>
                  <a:rPr lang="fr-FR" dirty="0"/>
                  <a:t>Localiser le lieu discret du min de D</a:t>
                </a:r>
              </a:p>
              <a:p>
                <a:pPr lvl="1"/>
                <a:r>
                  <a:rPr lang="fr-FR" dirty="0"/>
                  <a:t>Dans le voisinage direct de ce minimum,  on peut faire l’hypothèse d’une forme quadratique de D :</a:t>
                </a:r>
                <a:br>
                  <a:rPr lang="fr-FR" dirty="0"/>
                </a:b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𝑑𝑥𝑑𝑦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fr-FR" b="0" dirty="0"/>
                  <a:t>Par régression linéaire, évaluer 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fr-FR" b="0" dirty="0"/>
                  <a:t>En déduire la position non-entière (</a:t>
                </a:r>
                <a:r>
                  <a:rPr lang="fr-FR" b="0" dirty="0" err="1"/>
                  <a:t>sub-pixellique</a:t>
                </a:r>
                <a:r>
                  <a:rPr lang="fr-FR" b="0" dirty="0"/>
                  <a:t>)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b="0" dirty="0"/>
                  <a:t>de D en résolvant les équations linéaires 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FF282E4-1AB9-46A7-9E6A-F0A6DD153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57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B0FF3-0D42-4AA2-BFF3-FAAB1A52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3FC90A-4644-42B7-A85A-1839AD13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Choisir un point particulier dans l’image de référence</a:t>
            </a:r>
          </a:p>
          <a:p>
            <a:r>
              <a:rPr lang="fr-FR" dirty="0"/>
              <a:t>Choisir </a:t>
            </a:r>
            <a:r>
              <a:rPr lang="fr-FR" dirty="0" err="1"/>
              <a:t>rc</a:t>
            </a:r>
            <a:r>
              <a:rPr lang="fr-FR" dirty="0"/>
              <a:t> = 10 et </a:t>
            </a:r>
            <a:r>
              <a:rPr lang="fr-FR" dirty="0" err="1"/>
              <a:t>rr</a:t>
            </a:r>
            <a:r>
              <a:rPr lang="fr-FR" dirty="0"/>
              <a:t> = 6</a:t>
            </a:r>
          </a:p>
          <a:p>
            <a:r>
              <a:rPr lang="fr-FR" dirty="0"/>
              <a:t>Déterminer le vecteur de translation entre l’image de référence et les 50 images</a:t>
            </a:r>
            <a:br>
              <a:rPr lang="fr-FR" dirty="0"/>
            </a:br>
            <a:r>
              <a:rPr lang="fr-FR" dirty="0"/>
              <a:t>Celui dont l’erreur d’évaluation de translation sur un point est la plus faible gagne le pompon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r>
              <a:rPr lang="fr-FR" dirty="0"/>
              <a:t> </a:t>
            </a:r>
          </a:p>
          <a:p>
            <a:r>
              <a:rPr lang="fr-FR" dirty="0"/>
              <a:t>A l’aide d’une estimation de la matrice d’information de Fisher, proposer un modèle pour l’erreur quadratique moyenne (hors biais)</a:t>
            </a:r>
          </a:p>
          <a:p>
            <a:r>
              <a:rPr lang="fr-FR" dirty="0"/>
              <a:t>Proposer une méthode permettant d’évaluer ce modèle d’erreur sur plusieurs points</a:t>
            </a:r>
          </a:p>
        </p:txBody>
      </p:sp>
    </p:spTree>
    <p:extLst>
      <p:ext uri="{BB962C8B-B14F-4D97-AF65-F5344CB8AC3E}">
        <p14:creationId xmlns:p14="http://schemas.microsoft.com/office/powerpoint/2010/main" val="141083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C1E6B-5B63-473A-83B7-233C5F15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F06EB4-476B-4C72-AC93-64C8F88B9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fr-FR" dirty="0"/>
                  <a:t>Soient N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b="0" dirty="0">
                    <a:latin typeface="Cambria Math" panose="02040503050406030204" pitchFamily="18" charset="0"/>
                  </a:rPr>
                  <a:t>telles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ù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~ℵ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dirty="0"/>
                  <a:t>Le paramètre à estimer est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La log-vraisemblance LV s’exprime alors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𝐿𝑉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𝑙𝑜𝑔𝑃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L’estimateur LV de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fr-FR" dirty="0"/>
                  <a:t> est donc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𝐿𝑉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En supposant 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fr-FR" dirty="0"/>
                  <a:t> est &lt;&lt; devant l’extension temporel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/>
                  <a:t>, on peut considérer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dirty="0"/>
                  <a:t> indépendant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1" smtClean="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fr-FR" b="0" dirty="0"/>
                  <a:t> 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𝐿𝑉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:endParaRPr lang="fr-FR" b="0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F06EB4-476B-4C72-AC93-64C8F88B9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22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99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7F4D2-B53F-448F-ADD5-39E65657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A70F052-36A5-43A7-BB44-A893BDDA4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fr-FR" b="0" dirty="0"/>
                  <a:t>Par </a:t>
                </a:r>
                <a:r>
                  <a:rPr lang="fr-FR" b="0" dirty="0" err="1"/>
                  <a:t>Parseval</a:t>
                </a:r>
                <a:r>
                  <a:rPr lang="fr-FR" b="0" dirty="0"/>
                  <a:t> et en notant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](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/>
                  <a:t> la transformée de Fourier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sty m:val="p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La matrice d’information de Fisher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peut donc s’écrire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𝐼𝐹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𝐿𝑉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:r>
                  <a:rPr lang="fr-FR" b="0" dirty="0"/>
                  <a:t>En remarquant 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𝑇𝐹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𝑑𝑠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𝑇𝐹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b="0" dirty="0"/>
                  <a:t> et en appliquant </a:t>
                </a:r>
                <a:r>
                  <a:rPr lang="fr-FR" b="0" dirty="0" err="1"/>
                  <a:t>Parseval</a:t>
                </a:r>
                <a:r>
                  <a:rPr lang="fr-FR" b="0" dirty="0"/>
                  <a:t>, on 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𝐼𝐹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𝑑𝑠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A70F052-36A5-43A7-BB44-A893BDDA4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70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EF1B5-FF9F-4AC8-B75F-34BCA9AC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B2C5875-69DA-4B9A-883B-365F29D3F2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/>
                  <a:t>En 2d, pour une image J (ou une vignette d’une image)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𝐼𝐹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∇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</m:d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</m:d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sSubSup>
                                  <m:sSub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∇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r>
                  <a:rPr lang="fr-FR" dirty="0"/>
                  <a:t> est le gradient de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fr-FR" dirty="0"/>
                  <a:t> suivant la direction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Cette matrice est symétrique positive, elle peut être diagonalisée. Ses valeurs propres représentent les variances minimales sur les </a:t>
                </a:r>
                <a:r>
                  <a:rPr lang="fr-FR"/>
                  <a:t>axes principaux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B2C5875-69DA-4B9A-883B-365F29D3F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382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717</Words>
  <Application>Microsoft Office PowerPoint</Application>
  <PresentationFormat>Grand écran</PresentationFormat>
  <Paragraphs>63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Thème Office</vt:lpstr>
      <vt:lpstr> Application pratique  Estimateur MV de translation subpixellique entre deux images</vt:lpstr>
      <vt:lpstr>Les images à utiliser</vt:lpstr>
      <vt:lpstr>Notations</vt:lpstr>
      <vt:lpstr>Etape 1</vt:lpstr>
      <vt:lpstr>Etape 2</vt:lpstr>
      <vt:lpstr>Etape 3</vt:lpstr>
      <vt:lpstr>Rappel</vt:lpstr>
      <vt:lpstr>Rappel</vt:lpstr>
      <vt:lpstr>Rappel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Estimateur MV de translation subpixellique entre deux images</dc:title>
  <dc:creator>Philippe Blanc</dc:creator>
  <cp:lastModifiedBy>Philippe Blanc</cp:lastModifiedBy>
  <cp:revision>29</cp:revision>
  <dcterms:created xsi:type="dcterms:W3CDTF">2020-11-28T06:49:45Z</dcterms:created>
  <dcterms:modified xsi:type="dcterms:W3CDTF">2020-11-28T09:47:49Z</dcterms:modified>
</cp:coreProperties>
</file>