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773D75-8CB7-4B77-A50F-72562CB68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5CA9B3F-C0A2-4E89-BDD8-E2615241C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1033BD-4504-4913-B692-46CD54C5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6C0C-5D3C-4541-B52F-445F027AB549}" type="datetimeFigureOut">
              <a:rPr lang="he-IL" smtClean="0"/>
              <a:t>כ"ז/כסלו/תשפ"ד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8DA219-1144-4E9D-9659-B2E3167B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69B466-E5C2-487F-A05C-7022F60C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B13-99A6-417F-9232-D9AF52939B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683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D39C82-FAF7-4B19-916F-8518B7F6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3AE5F29-F037-4D84-9BB8-49EDDBC3C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44E4E8-0F3C-407F-900B-FF68D6C2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6C0C-5D3C-4541-B52F-445F027AB549}" type="datetimeFigureOut">
              <a:rPr lang="he-IL" smtClean="0"/>
              <a:t>כ"ז/כסלו/תשפ"ד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2CEDA1F-2127-4675-8FB0-B135A9E6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EE609F-C9F2-44E8-8102-11E608AC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B13-99A6-417F-9232-D9AF52939B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88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7A116D8-CC32-40FC-A1CF-016C9E0C1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EC98ABD-2B96-4CF7-B261-A845C4E3F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2E8E0C-EAB4-43FC-AD37-78165DD1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6C0C-5D3C-4541-B52F-445F027AB549}" type="datetimeFigureOut">
              <a:rPr lang="he-IL" smtClean="0"/>
              <a:t>כ"ז/כסלו/תשפ"ד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22C796-5BEF-45B1-9148-1DFF43A0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1CC3CD-551E-46BD-ACD2-7CCBE27A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B13-99A6-417F-9232-D9AF52939B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873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0B2CE68-56E5-4949-AC99-1D8AF414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219125-15E0-4067-8ADF-8EFFC816E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9C6961C-0B15-4D3B-82EE-636FF19C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6C0C-5D3C-4541-B52F-445F027AB549}" type="datetimeFigureOut">
              <a:rPr lang="he-IL" smtClean="0"/>
              <a:t>כ"ז/כסלו/תשפ"ד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266A66-DCF0-4D8C-A5B2-0F1DF9BD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042AB2-8405-44EC-8892-167EECFF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B13-99A6-417F-9232-D9AF52939B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050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B91B01-7254-45B8-A4F0-FDB4D846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79599FA-F5C5-437A-8A10-5AC9D90FD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0769027-B015-4315-8EF2-DD138CB2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6C0C-5D3C-4541-B52F-445F027AB549}" type="datetimeFigureOut">
              <a:rPr lang="he-IL" smtClean="0"/>
              <a:t>כ"ז/כסלו/תשפ"ד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6DF8A87-E623-4342-830B-97EE603A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EF4EFD9-F74D-4705-BF56-355373D8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B13-99A6-417F-9232-D9AF52939B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0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78BA28-47CD-4213-A174-41E95239B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C3B624B-D890-4173-A290-37B9FE36E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D4B1510-AA7E-4B5A-9FD2-073C228E7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730E8F-D854-487F-B987-9CE3E5C9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6C0C-5D3C-4541-B52F-445F027AB549}" type="datetimeFigureOut">
              <a:rPr lang="he-IL" smtClean="0"/>
              <a:t>כ"ז/כסלו/תשפ"ד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283AF30-A324-44D7-B963-EEA3C7DD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D030A7C-F9A5-4200-B7A9-E621CDE2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B13-99A6-417F-9232-D9AF52939B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8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48BFC4-8249-430F-94B5-5823D1A1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A2D2A9-8CCF-4806-A6BA-8901AC56F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B039518-F8A5-489B-87FA-476EDF8D3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E8344D86-81D8-4206-BB06-C6B01BA61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066778C-79EF-43C7-B72E-411CD71BD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2CD57E3-B4CF-4DA7-8FD4-91A2F597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6C0C-5D3C-4541-B52F-445F027AB549}" type="datetimeFigureOut">
              <a:rPr lang="he-IL" smtClean="0"/>
              <a:t>כ"ז/כסלו/תשפ"ד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DC0829F-ED86-4BDC-96B7-FC9B0DC8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3BA8B37-BBA5-4E7A-9CDF-D3FE84BA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B13-99A6-417F-9232-D9AF52939B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652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F56787-308F-47FE-8364-BA7A1AD0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581B2F0-D0A7-4DEC-90D5-4198A687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6C0C-5D3C-4541-B52F-445F027AB549}" type="datetimeFigureOut">
              <a:rPr lang="he-IL" smtClean="0"/>
              <a:t>כ"ז/כסלו/תשפ"ד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0394CAD7-E2A7-48B2-838D-F8DA79EB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49D267C-B228-46BC-82A1-60503DA0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B13-99A6-417F-9232-D9AF52939B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162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BE7D62D-77C2-44E3-8110-DA5ED9E0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6C0C-5D3C-4541-B52F-445F027AB549}" type="datetimeFigureOut">
              <a:rPr lang="he-IL" smtClean="0"/>
              <a:t>כ"ז/כסלו/תשפ"ד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A9C0520-7D8C-4D1C-BB2D-F47CDED6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48014CB-DC0A-44F1-9BCB-9E9A97DB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B13-99A6-417F-9232-D9AF52939B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363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5EE5F-DDEC-4D23-9280-6464ADB4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12E866-4707-497D-B6A6-6B8061537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BCE0C3E-29ED-4160-A595-49B67E842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B4807D5-F127-4387-B52C-416ACF08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6C0C-5D3C-4541-B52F-445F027AB549}" type="datetimeFigureOut">
              <a:rPr lang="he-IL" smtClean="0"/>
              <a:t>כ"ז/כסלו/תשפ"ד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F32B2E4-F6A5-4E7B-8D86-1AE382F3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967B2C-F3BC-431E-8C2E-DC1BC385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B13-99A6-417F-9232-D9AF52939B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138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545567-22A7-4480-B52F-3C572B91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A09A24B-0409-466A-8C49-2A31D3A5A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4970CFF-A3BD-43AD-A441-C9D6573CD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F84F5C1-8CCB-45CA-8AB5-F75A9E01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6C0C-5D3C-4541-B52F-445F027AB549}" type="datetimeFigureOut">
              <a:rPr lang="he-IL" smtClean="0"/>
              <a:t>כ"ז/כסלו/תשפ"ד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C636881-C076-468C-A8ED-918034D0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689AB04-C98D-477A-9FC0-D59CFD1F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AB13-99A6-417F-9232-D9AF52939B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444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DF92700-3D6B-4AAE-BC35-0FCB2428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50780D2-074C-4D26-A416-395206953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66192D7-1E0F-42CF-8D24-4550C6052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6C0C-5D3C-4541-B52F-445F027AB549}" type="datetimeFigureOut">
              <a:rPr lang="he-IL" smtClean="0"/>
              <a:t>כ"ז/כסלו/תשפ"ד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39C184-1478-4EB7-8771-187A6F7D7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C13EDD8-8BE3-4778-95AE-0735EC941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AB13-99A6-417F-9232-D9AF52939B8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119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EIGNYJh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8BE3FC-48AA-4217-9EE1-E24E37306997}"/>
              </a:ext>
            </a:extLst>
          </p:cNvPr>
          <p:cNvSpPr txBox="1"/>
          <p:nvPr/>
        </p:nvSpPr>
        <p:spPr>
          <a:xfrm>
            <a:off x="0" y="0"/>
            <a:ext cx="76976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26.11.23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AB674-C744-4640-955B-1CE09FAB8A06}"/>
              </a:ext>
            </a:extLst>
          </p:cNvPr>
          <p:cNvSpPr txBox="1"/>
          <p:nvPr/>
        </p:nvSpPr>
        <p:spPr>
          <a:xfrm>
            <a:off x="10219822" y="196687"/>
            <a:ext cx="5693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עסקים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7771D-CC46-432B-B116-18A0ED5AA3E6}"/>
              </a:ext>
            </a:extLst>
          </p:cNvPr>
          <p:cNvSpPr txBox="1"/>
          <p:nvPr/>
        </p:nvSpPr>
        <p:spPr>
          <a:xfrm>
            <a:off x="8695659" y="196687"/>
            <a:ext cx="6431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תושבים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2417C-3A65-4966-8647-77B37A633038}"/>
              </a:ext>
            </a:extLst>
          </p:cNvPr>
          <p:cNvSpPr txBox="1"/>
          <p:nvPr/>
        </p:nvSpPr>
        <p:spPr>
          <a:xfrm>
            <a:off x="7106262" y="196686"/>
            <a:ext cx="699230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יזמי נדלן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48AF8F4E-12DB-436E-A8AF-B44D74A55AA8}"/>
              </a:ext>
            </a:extLst>
          </p:cNvPr>
          <p:cNvCxnSpPr>
            <a:cxnSpLocks/>
          </p:cNvCxnSpPr>
          <p:nvPr/>
        </p:nvCxnSpPr>
        <p:spPr>
          <a:xfrm>
            <a:off x="9625864" y="276999"/>
            <a:ext cx="0" cy="78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98F756A7-93E1-4EC4-8466-DBB31CB89DF7}"/>
              </a:ext>
            </a:extLst>
          </p:cNvPr>
          <p:cNvCxnSpPr>
            <a:cxnSpLocks/>
          </p:cNvCxnSpPr>
          <p:nvPr/>
        </p:nvCxnSpPr>
        <p:spPr>
          <a:xfrm>
            <a:off x="8011566" y="276999"/>
            <a:ext cx="0" cy="78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9DF37202-5697-47B9-8C00-68C34F10EBAE}"/>
              </a:ext>
            </a:extLst>
          </p:cNvPr>
          <p:cNvCxnSpPr>
            <a:cxnSpLocks/>
          </p:cNvCxnSpPr>
          <p:nvPr/>
        </p:nvCxnSpPr>
        <p:spPr>
          <a:xfrm>
            <a:off x="7390258" y="473686"/>
            <a:ext cx="46465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4FBAC122-6D65-47DB-8E14-F5A74BAAA4D9}"/>
              </a:ext>
            </a:extLst>
          </p:cNvPr>
          <p:cNvCxnSpPr>
            <a:cxnSpLocks/>
          </p:cNvCxnSpPr>
          <p:nvPr/>
        </p:nvCxnSpPr>
        <p:spPr>
          <a:xfrm>
            <a:off x="11083636" y="276999"/>
            <a:ext cx="0" cy="787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287D03-6136-4888-9A33-23475EC7EFE2}"/>
              </a:ext>
            </a:extLst>
          </p:cNvPr>
          <p:cNvSpPr txBox="1"/>
          <p:nvPr/>
        </p:nvSpPr>
        <p:spPr>
          <a:xfrm>
            <a:off x="11378063" y="531874"/>
            <a:ext cx="56137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המוצר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1995F-C524-408F-BB8A-1DD6A4B6D324}"/>
              </a:ext>
            </a:extLst>
          </p:cNvPr>
          <p:cNvSpPr txBox="1"/>
          <p:nvPr/>
        </p:nvSpPr>
        <p:spPr>
          <a:xfrm>
            <a:off x="9609239" y="531873"/>
            <a:ext cx="1460657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28600" indent="-228600">
              <a:buAutoNum type="arabicPeriod"/>
            </a:pPr>
            <a:r>
              <a:rPr lang="he-IL" sz="1200" dirty="0"/>
              <a:t>וודאות במיקום</a:t>
            </a:r>
          </a:p>
          <a:p>
            <a:pPr marL="228600" indent="-228600">
              <a:buAutoNum type="arabicPeriod"/>
            </a:pPr>
            <a:r>
              <a:rPr lang="he-IL" sz="1200" dirty="0"/>
              <a:t>כסף של משקיעים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0F2BBE-924C-4DD2-B9F7-3BFB57E1A7C4}"/>
              </a:ext>
            </a:extLst>
          </p:cNvPr>
          <p:cNvSpPr txBox="1"/>
          <p:nvPr/>
        </p:nvSpPr>
        <p:spPr>
          <a:xfrm>
            <a:off x="7914936" y="519852"/>
            <a:ext cx="175240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28600" indent="-228600">
              <a:buAutoNum type="arabicPeriod"/>
            </a:pPr>
            <a:r>
              <a:rPr lang="he-IL" sz="1200" dirty="0"/>
              <a:t>התאמה לצרכים שלהם</a:t>
            </a:r>
          </a:p>
          <a:p>
            <a:pPr marL="228600" indent="-228600">
              <a:buAutoNum type="arabicPeriod"/>
            </a:pPr>
            <a:r>
              <a:rPr lang="he-IL" sz="1200" dirty="0"/>
              <a:t>אפיק השקעה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F24515-E7DF-4D59-BFD3-A44851C7A8E6}"/>
              </a:ext>
            </a:extLst>
          </p:cNvPr>
          <p:cNvSpPr txBox="1"/>
          <p:nvPr/>
        </p:nvSpPr>
        <p:spPr>
          <a:xfrm>
            <a:off x="2820111" y="507831"/>
            <a:ext cx="5176995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** דילמה: א. יש מצב שיזם לא מעניין אותו למכור משהו חוץ מדירה, טוב להם ככה ואין להם סיבה למכור מוצר מורכב יותר, גם ככה תובעים אותם על ליקויי בנייה ועיכובים </a:t>
            </a:r>
            <a:r>
              <a:rPr lang="he-IL" sz="1200" dirty="0" err="1"/>
              <a:t>וכו</a:t>
            </a:r>
            <a:r>
              <a:rPr lang="he-IL" sz="1200" dirty="0"/>
              <a:t>'- יש להם אינטרס להתנתק מפרויקט כמה שיותר מהר</a:t>
            </a:r>
          </a:p>
          <a:p>
            <a:endParaRPr lang="he-IL" sz="1200" dirty="0"/>
          </a:p>
          <a:p>
            <a:r>
              <a:rPr lang="he-IL" sz="1200" dirty="0"/>
              <a:t>ב. למי שקונה דירה בד"כ אין כסף אפילו לדירה עצמה- לוקחים משכנתא לאלף שנה- בטח שלא כסף מיותר להשקיע בהתפתחות של השכונה. לקונה יש תמריץ לשלם כמה שפחות</a:t>
            </a:r>
          </a:p>
          <a:p>
            <a:endParaRPr lang="he-IL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4CD049-09B5-4EC5-B8E6-80A9E99F99D5}"/>
              </a:ext>
            </a:extLst>
          </p:cNvPr>
          <p:cNvSpPr txBox="1"/>
          <p:nvPr/>
        </p:nvSpPr>
        <p:spPr>
          <a:xfrm>
            <a:off x="8695659" y="3239041"/>
            <a:ext cx="14237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התושב- מקור המידע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9DA84B-6A94-4EA7-8B74-F96BD10CD175}"/>
              </a:ext>
            </a:extLst>
          </p:cNvPr>
          <p:cNvSpPr txBox="1"/>
          <p:nvPr/>
        </p:nvSpPr>
        <p:spPr>
          <a:xfrm>
            <a:off x="10733000" y="3236798"/>
            <a:ext cx="43954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עסק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5D5CE4-0843-47E2-AFB5-AB98B3A3EFF8}"/>
              </a:ext>
            </a:extLst>
          </p:cNvPr>
          <p:cNvSpPr txBox="1"/>
          <p:nvPr/>
        </p:nvSpPr>
        <p:spPr>
          <a:xfrm>
            <a:off x="7390258" y="3236797"/>
            <a:ext cx="713657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יזם נדל"ן</a:t>
            </a:r>
          </a:p>
        </p:txBody>
      </p:sp>
      <p:sp>
        <p:nvSpPr>
          <p:cNvPr id="30" name="חץ: מעוקל למטה 29">
            <a:extLst>
              <a:ext uri="{FF2B5EF4-FFF2-40B4-BE49-F238E27FC236}">
                <a16:creationId xmlns:a16="http://schemas.microsoft.com/office/drawing/2014/main" id="{C3BF9D95-6511-4BE5-8537-3DA9C77EA3AA}"/>
              </a:ext>
            </a:extLst>
          </p:cNvPr>
          <p:cNvSpPr/>
          <p:nvPr/>
        </p:nvSpPr>
        <p:spPr>
          <a:xfrm>
            <a:off x="9282961" y="2635236"/>
            <a:ext cx="1587511" cy="5298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חץ: מעוקל למטה 30">
            <a:extLst>
              <a:ext uri="{FF2B5EF4-FFF2-40B4-BE49-F238E27FC236}">
                <a16:creationId xmlns:a16="http://schemas.microsoft.com/office/drawing/2014/main" id="{C20A175D-4AFC-4F59-A3DF-368105830143}"/>
              </a:ext>
            </a:extLst>
          </p:cNvPr>
          <p:cNvSpPr/>
          <p:nvPr/>
        </p:nvSpPr>
        <p:spPr>
          <a:xfrm flipH="1">
            <a:off x="7805492" y="2631231"/>
            <a:ext cx="1587510" cy="5298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E17CC0-5CC4-4FC2-9A00-D018A5551511}"/>
              </a:ext>
            </a:extLst>
          </p:cNvPr>
          <p:cNvSpPr txBox="1"/>
          <p:nvPr/>
        </p:nvSpPr>
        <p:spPr>
          <a:xfrm>
            <a:off x="8361040" y="2589510"/>
            <a:ext cx="47641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מידע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BFB10-7391-40C5-9153-F01CA513D87C}"/>
              </a:ext>
            </a:extLst>
          </p:cNvPr>
          <p:cNvSpPr txBox="1"/>
          <p:nvPr/>
        </p:nvSpPr>
        <p:spPr>
          <a:xfrm>
            <a:off x="9838509" y="2597520"/>
            <a:ext cx="47641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מידע</a:t>
            </a:r>
          </a:p>
        </p:txBody>
      </p:sp>
      <p:sp>
        <p:nvSpPr>
          <p:cNvPr id="34" name="חץ: מעוקל למטה 33">
            <a:extLst>
              <a:ext uri="{FF2B5EF4-FFF2-40B4-BE49-F238E27FC236}">
                <a16:creationId xmlns:a16="http://schemas.microsoft.com/office/drawing/2014/main" id="{C5E902B3-350D-469E-B9A2-74E226BE88EF}"/>
              </a:ext>
            </a:extLst>
          </p:cNvPr>
          <p:cNvSpPr/>
          <p:nvPr/>
        </p:nvSpPr>
        <p:spPr>
          <a:xfrm rot="10800000" flipH="1">
            <a:off x="7891294" y="3598376"/>
            <a:ext cx="1587510" cy="5298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5" name="חץ: מעוקל למטה 34">
            <a:extLst>
              <a:ext uri="{FF2B5EF4-FFF2-40B4-BE49-F238E27FC236}">
                <a16:creationId xmlns:a16="http://schemas.microsoft.com/office/drawing/2014/main" id="{6BF40FB0-17C7-489A-8F6E-CF6407D7AC97}"/>
              </a:ext>
            </a:extLst>
          </p:cNvPr>
          <p:cNvSpPr/>
          <p:nvPr/>
        </p:nvSpPr>
        <p:spPr>
          <a:xfrm rot="10800000">
            <a:off x="9201699" y="3601302"/>
            <a:ext cx="1587511" cy="52983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A65E8D-499F-418B-B9F2-98ADAEFC6929}"/>
              </a:ext>
            </a:extLst>
          </p:cNvPr>
          <p:cNvSpPr txBox="1"/>
          <p:nvPr/>
        </p:nvSpPr>
        <p:spPr>
          <a:xfrm>
            <a:off x="6289705" y="4174012"/>
            <a:ext cx="58023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מה התושב מקבל חזרה?- מה התמריץ שלו להשקיע אנרגיה בלהזין את </a:t>
            </a:r>
            <a:r>
              <a:rPr lang="he-IL" sz="1200" dirty="0" err="1"/>
              <a:t>את</a:t>
            </a:r>
            <a:r>
              <a:rPr lang="he-IL" sz="1200" dirty="0"/>
              <a:t> האלגוריתם במידע?</a:t>
            </a:r>
          </a:p>
          <a:p>
            <a:r>
              <a:rPr lang="he-IL" sz="1200" dirty="0"/>
              <a:t>אם השקעה לא עובד, </a:t>
            </a:r>
            <a:r>
              <a:rPr lang="he-IL" sz="1200" dirty="0" err="1"/>
              <a:t>יכל</a:t>
            </a:r>
            <a:r>
              <a:rPr lang="he-IL" sz="1200" dirty="0"/>
              <a:t> להיות שפשוט כסף? לצורך העניין בעלי העסקים ויזמי נדל"ן משלמים לנו עבור האלגוריתם ואנחנו משלמים לתושבים עבור המידע?</a:t>
            </a:r>
          </a:p>
          <a:p>
            <a:r>
              <a:rPr lang="he-IL" sz="1200" dirty="0"/>
              <a:t>או שהעסקים והיזמים משלמים ישירות לתושבים ואנחנו הצינור וגוזרים קופון?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110C89-A8E4-4CAC-843F-199ECFB03A07}"/>
              </a:ext>
            </a:extLst>
          </p:cNvPr>
          <p:cNvSpPr txBox="1"/>
          <p:nvPr/>
        </p:nvSpPr>
        <p:spPr>
          <a:xfrm>
            <a:off x="2579011" y="5183525"/>
            <a:ext cx="9595897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מה שבטוח זה שאלגוריתם חכם הוא הבסיס </a:t>
            </a:r>
            <a:r>
              <a:rPr lang="he-IL" sz="1200" dirty="0" err="1"/>
              <a:t>להכל</a:t>
            </a:r>
            <a:r>
              <a:rPr lang="he-IL" sz="1200" dirty="0"/>
              <a:t>: עליו אפשר לבנות את שאר המוצרים אבל הוא זה שמספק יתרון מוחשי של וודאות לעסק ולכן ליזם וגם למשקיע</a:t>
            </a:r>
          </a:p>
          <a:p>
            <a:r>
              <a:rPr lang="he-IL" sz="1200" dirty="0"/>
              <a:t>לפיתוח האלגוריתם צריך: </a:t>
            </a:r>
          </a:p>
          <a:p>
            <a:pPr marL="228600" indent="-228600">
              <a:buAutoNum type="arabicPeriod"/>
            </a:pPr>
            <a:r>
              <a:rPr lang="he-IL" sz="1200" dirty="0"/>
              <a:t>רשימת פרמטרים לעסקים</a:t>
            </a:r>
          </a:p>
          <a:p>
            <a:pPr marL="228600" indent="-228600">
              <a:buAutoNum type="arabicPeriod"/>
            </a:pPr>
            <a:r>
              <a:rPr lang="he-IL" sz="1200" dirty="0"/>
              <a:t>רשימת פרמטרים לתושבים </a:t>
            </a:r>
          </a:p>
          <a:p>
            <a:pPr marL="228600" indent="-228600">
              <a:buAutoNum type="arabicPeriod"/>
            </a:pPr>
            <a:r>
              <a:rPr lang="he-IL" sz="1200" dirty="0"/>
              <a:t>מחקר על </a:t>
            </a:r>
            <a:r>
              <a:rPr lang="en-US" sz="1200" dirty="0"/>
              <a:t>PLACER  AI/</a:t>
            </a:r>
            <a:endParaRPr lang="he-IL" sz="1200" dirty="0"/>
          </a:p>
        </p:txBody>
      </p:sp>
      <p:sp>
        <p:nvSpPr>
          <p:cNvPr id="38" name="מלבן 37">
            <a:extLst>
              <a:ext uri="{FF2B5EF4-FFF2-40B4-BE49-F238E27FC236}">
                <a16:creationId xmlns:a16="http://schemas.microsoft.com/office/drawing/2014/main" id="{368A66A3-55B0-4D11-B7BB-C8C2FC961B3B}"/>
              </a:ext>
            </a:extLst>
          </p:cNvPr>
          <p:cNvSpPr/>
          <p:nvPr/>
        </p:nvSpPr>
        <p:spPr>
          <a:xfrm>
            <a:off x="2820111" y="68366"/>
            <a:ext cx="9271963" cy="21535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C2EE338D-42AF-49A7-B29A-017F870502B7}"/>
              </a:ext>
            </a:extLst>
          </p:cNvPr>
          <p:cNvSpPr/>
          <p:nvPr/>
        </p:nvSpPr>
        <p:spPr>
          <a:xfrm>
            <a:off x="6375163" y="2358237"/>
            <a:ext cx="5695798" cy="27075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536BCC-F415-4185-BA50-209BC3424CA3}"/>
              </a:ext>
            </a:extLst>
          </p:cNvPr>
          <p:cNvSpPr txBox="1"/>
          <p:nvPr/>
        </p:nvSpPr>
        <p:spPr>
          <a:xfrm>
            <a:off x="9956949" y="3828848"/>
            <a:ext cx="25519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?</a:t>
            </a:r>
            <a:endParaRPr lang="he-IL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A3DC2C-B933-4A37-96F8-621597C96F8E}"/>
              </a:ext>
            </a:extLst>
          </p:cNvPr>
          <p:cNvSpPr txBox="1"/>
          <p:nvPr/>
        </p:nvSpPr>
        <p:spPr>
          <a:xfrm>
            <a:off x="8525879" y="3852679"/>
            <a:ext cx="25519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?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412311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BAB674-C744-4640-955B-1CE09FAB8A06}"/>
              </a:ext>
            </a:extLst>
          </p:cNvPr>
          <p:cNvSpPr txBox="1"/>
          <p:nvPr/>
        </p:nvSpPr>
        <p:spPr>
          <a:xfrm>
            <a:off x="10219822" y="196687"/>
            <a:ext cx="569388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עסקים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7771D-CC46-432B-B116-18A0ED5AA3E6}"/>
              </a:ext>
            </a:extLst>
          </p:cNvPr>
          <p:cNvSpPr txBox="1"/>
          <p:nvPr/>
        </p:nvSpPr>
        <p:spPr>
          <a:xfrm>
            <a:off x="3699896" y="196687"/>
            <a:ext cx="59182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צרכנים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48AF8F4E-12DB-436E-A8AF-B44D74A55AA8}"/>
              </a:ext>
            </a:extLst>
          </p:cNvPr>
          <p:cNvCxnSpPr>
            <a:cxnSpLocks/>
          </p:cNvCxnSpPr>
          <p:nvPr/>
        </p:nvCxnSpPr>
        <p:spPr>
          <a:xfrm>
            <a:off x="4911296" y="276999"/>
            <a:ext cx="0" cy="2984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9DF37202-5697-47B9-8C00-68C34F10EBAE}"/>
              </a:ext>
            </a:extLst>
          </p:cNvPr>
          <p:cNvCxnSpPr>
            <a:cxnSpLocks/>
          </p:cNvCxnSpPr>
          <p:nvPr/>
        </p:nvCxnSpPr>
        <p:spPr>
          <a:xfrm>
            <a:off x="0" y="473686"/>
            <a:ext cx="120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81995F-C524-408F-BB8A-1DD6A4B6D324}"/>
              </a:ext>
            </a:extLst>
          </p:cNvPr>
          <p:cNvSpPr txBox="1"/>
          <p:nvPr/>
        </p:nvSpPr>
        <p:spPr>
          <a:xfrm>
            <a:off x="8215634" y="512154"/>
            <a:ext cx="3821195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28600" indent="-228600">
              <a:buAutoNum type="arabicPeriod"/>
            </a:pPr>
            <a:r>
              <a:rPr lang="he-IL" sz="1200" dirty="0"/>
              <a:t>תחום (מסחר/ נותן שירות)</a:t>
            </a:r>
          </a:p>
          <a:p>
            <a:pPr marL="228600" indent="-228600">
              <a:buAutoNum type="arabicPeriod"/>
            </a:pPr>
            <a:r>
              <a:rPr lang="he-IL" sz="1200" dirty="0"/>
              <a:t>קטגוריית מסחר (אופנה/ מזון/ הסעדה...)</a:t>
            </a:r>
          </a:p>
          <a:p>
            <a:endParaRPr lang="he-IL" sz="1200" dirty="0"/>
          </a:p>
          <a:p>
            <a:r>
              <a:rPr lang="he-IL" sz="1200" dirty="0"/>
              <a:t>3. פדיון למ"ר שנדרש כדי לקיים את העסק</a:t>
            </a:r>
          </a:p>
          <a:p>
            <a:r>
              <a:rPr lang="he-IL" sz="1200" dirty="0"/>
              <a:t>4. שטח ממוצע שנדרש לסוג העסק (זה כפול הפדיון למ"ר נותן את הפדיון הנדרש לעסק= </a:t>
            </a:r>
            <a:r>
              <a:rPr lang="he-IL" sz="1200" dirty="0" err="1"/>
              <a:t>כח</a:t>
            </a:r>
            <a:r>
              <a:rPr lang="he-IL" sz="1200" dirty="0"/>
              <a:t> הקניה שסביבו)</a:t>
            </a:r>
          </a:p>
          <a:p>
            <a:endParaRPr lang="he-IL" sz="1200" dirty="0"/>
          </a:p>
          <a:p>
            <a:r>
              <a:rPr lang="he-IL" sz="1200" dirty="0"/>
              <a:t>5. האם העסק מחייב להגיע אליו פיזית או לא</a:t>
            </a:r>
          </a:p>
          <a:p>
            <a:r>
              <a:rPr lang="he-IL" sz="1200" dirty="0"/>
              <a:t>6. אחוז הפדיון שהעסק מייצר מקנייה פיזית בחנות לעומת משלוחים/ אונליין</a:t>
            </a:r>
          </a:p>
          <a:p>
            <a:endParaRPr lang="he-IL" sz="1200" dirty="0"/>
          </a:p>
          <a:p>
            <a:r>
              <a:rPr lang="he-IL" sz="1200" dirty="0"/>
              <a:t>7. שעות פעילות העסק</a:t>
            </a:r>
          </a:p>
          <a:p>
            <a:r>
              <a:rPr lang="he-IL" sz="1200" dirty="0"/>
              <a:t>8. התדירות שבה צרכן משתמש בעסק (כל יום/ אחת לשבוע/ לחודש...)</a:t>
            </a:r>
          </a:p>
          <a:p>
            <a:endParaRPr lang="he-IL" sz="1200" dirty="0"/>
          </a:p>
          <a:p>
            <a:pPr marL="228600" indent="-228600">
              <a:buAutoNum type="arabicPeriod"/>
            </a:pPr>
            <a:endParaRPr lang="he-IL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0F2BBE-924C-4DD2-B9F7-3BFB57E1A7C4}"/>
              </a:ext>
            </a:extLst>
          </p:cNvPr>
          <p:cNvSpPr txBox="1"/>
          <p:nvPr/>
        </p:nvSpPr>
        <p:spPr>
          <a:xfrm>
            <a:off x="1657491" y="512154"/>
            <a:ext cx="3280129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28600" indent="-228600">
              <a:buAutoNum type="arabicPeriod"/>
            </a:pPr>
            <a:r>
              <a:rPr lang="he-IL" sz="1200" dirty="0"/>
              <a:t>רמת הכנסה באזור מסוים- </a:t>
            </a:r>
            <a:r>
              <a:rPr lang="he-IL" sz="1200" dirty="0" err="1"/>
              <a:t>יכל</a:t>
            </a:r>
            <a:r>
              <a:rPr lang="he-IL" sz="1200" dirty="0"/>
              <a:t> לייצג </a:t>
            </a:r>
            <a:r>
              <a:rPr lang="he-IL" sz="1200" dirty="0" err="1"/>
              <a:t>כח</a:t>
            </a:r>
            <a:r>
              <a:rPr lang="he-IL" sz="1200" dirty="0"/>
              <a:t> קנייה</a:t>
            </a:r>
          </a:p>
          <a:p>
            <a:pPr marL="228600" indent="-228600">
              <a:buAutoNum type="arabicPeriod"/>
            </a:pPr>
            <a:r>
              <a:rPr lang="he-IL" sz="1200" dirty="0"/>
              <a:t>צפיפות אנשים מכל רמת הכנסה לפי אזור ושעה </a:t>
            </a:r>
          </a:p>
          <a:p>
            <a:r>
              <a:rPr lang="he-IL" sz="1200" dirty="0"/>
              <a:t> </a:t>
            </a:r>
          </a:p>
          <a:p>
            <a:r>
              <a:rPr lang="he-IL" sz="1200" dirty="0"/>
              <a:t>2. תחומי עניין</a:t>
            </a:r>
          </a:p>
          <a:p>
            <a:endParaRPr lang="he-IL" sz="1200" dirty="0"/>
          </a:p>
          <a:p>
            <a:r>
              <a:rPr lang="he-IL" sz="1200" dirty="0"/>
              <a:t>3. מיפוי דפוסי צריכה במרחב: איפה, מתי וכמה?</a:t>
            </a:r>
          </a:p>
          <a:p>
            <a:r>
              <a:rPr lang="he-IL" sz="1200" dirty="0"/>
              <a:t>א. מיקומים של העסקים</a:t>
            </a:r>
          </a:p>
          <a:p>
            <a:r>
              <a:rPr lang="he-IL" sz="1200" dirty="0"/>
              <a:t>ב. תדירות השימוש בהם</a:t>
            </a:r>
          </a:p>
          <a:p>
            <a:r>
              <a:rPr lang="he-IL" sz="1200" dirty="0"/>
              <a:t>ג. שעות השימוש בכל עסק</a:t>
            </a:r>
          </a:p>
          <a:p>
            <a:r>
              <a:rPr lang="he-IL" sz="1200" dirty="0"/>
              <a:t>ד. גובה הוצעה בכל ביקור/ עלות מנוי..</a:t>
            </a:r>
          </a:p>
          <a:p>
            <a:endParaRPr lang="he-IL" sz="1200" dirty="0"/>
          </a:p>
          <a:p>
            <a:pPr marL="228600" indent="-228600">
              <a:buAutoNum type="arabicPeriod"/>
            </a:pPr>
            <a:endParaRPr lang="he-IL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70965-27CE-491C-A59A-C7B1C24A4F9F}"/>
              </a:ext>
            </a:extLst>
          </p:cNvPr>
          <p:cNvSpPr txBox="1"/>
          <p:nvPr/>
        </p:nvSpPr>
        <p:spPr>
          <a:xfrm>
            <a:off x="36870" y="0"/>
            <a:ext cx="73289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/>
              <a:t>10.12.23</a:t>
            </a:r>
            <a:endParaRPr lang="he-IL" sz="1200" dirty="0"/>
          </a:p>
        </p:txBody>
      </p:sp>
      <p:sp>
        <p:nvSpPr>
          <p:cNvPr id="11" name="סוגר מסולסל שמאלי 10">
            <a:extLst>
              <a:ext uri="{FF2B5EF4-FFF2-40B4-BE49-F238E27FC236}">
                <a16:creationId xmlns:a16="http://schemas.microsoft.com/office/drawing/2014/main" id="{C183B03A-5385-45D9-A4B0-F8EDBC5E7083}"/>
              </a:ext>
            </a:extLst>
          </p:cNvPr>
          <p:cNvSpPr/>
          <p:nvPr/>
        </p:nvSpPr>
        <p:spPr>
          <a:xfrm>
            <a:off x="8103839" y="2601914"/>
            <a:ext cx="322803" cy="44055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סוגר מסולסל שמאלי 43">
            <a:extLst>
              <a:ext uri="{FF2B5EF4-FFF2-40B4-BE49-F238E27FC236}">
                <a16:creationId xmlns:a16="http://schemas.microsoft.com/office/drawing/2014/main" id="{C9556072-78A7-4580-8E6A-514788C90C02}"/>
              </a:ext>
            </a:extLst>
          </p:cNvPr>
          <p:cNvSpPr/>
          <p:nvPr/>
        </p:nvSpPr>
        <p:spPr>
          <a:xfrm>
            <a:off x="8097176" y="1813823"/>
            <a:ext cx="322803" cy="4987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סוגר מסולסל שמאלי 44">
            <a:extLst>
              <a:ext uri="{FF2B5EF4-FFF2-40B4-BE49-F238E27FC236}">
                <a16:creationId xmlns:a16="http://schemas.microsoft.com/office/drawing/2014/main" id="{F4560CE7-CCC0-4572-9E1D-3C5F42FEBBF6}"/>
              </a:ext>
            </a:extLst>
          </p:cNvPr>
          <p:cNvSpPr/>
          <p:nvPr/>
        </p:nvSpPr>
        <p:spPr>
          <a:xfrm>
            <a:off x="8097175" y="1170396"/>
            <a:ext cx="322803" cy="4987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סוגר מסולסל שמאלי 45">
            <a:extLst>
              <a:ext uri="{FF2B5EF4-FFF2-40B4-BE49-F238E27FC236}">
                <a16:creationId xmlns:a16="http://schemas.microsoft.com/office/drawing/2014/main" id="{E102F863-302C-4B8D-B2A4-30CCB94ED77D}"/>
              </a:ext>
            </a:extLst>
          </p:cNvPr>
          <p:cNvSpPr/>
          <p:nvPr/>
        </p:nvSpPr>
        <p:spPr>
          <a:xfrm>
            <a:off x="8103839" y="573470"/>
            <a:ext cx="322803" cy="28533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7C7AAE-5B9D-46E3-B525-12A63C3F9383}"/>
              </a:ext>
            </a:extLst>
          </p:cNvPr>
          <p:cNvSpPr txBox="1"/>
          <p:nvPr/>
        </p:nvSpPr>
        <p:spPr>
          <a:xfrm>
            <a:off x="4808602" y="2545194"/>
            <a:ext cx="3233583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00" dirty="0"/>
              <a:t>פרמטרים של זמן- כשמבינים מתי שעות העומס/ מתי יש הכי הרבה ביקוש אפשר לעשות אופטימיזציה. לדוגמא: להביא יותר עובדים רק בשעות השיא/ להיות פתוחים רק בשעות השיא.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AFCDEC-421B-41F3-BB86-A7B3FCDBCB29}"/>
              </a:ext>
            </a:extLst>
          </p:cNvPr>
          <p:cNvSpPr txBox="1"/>
          <p:nvPr/>
        </p:nvSpPr>
        <p:spPr>
          <a:xfrm>
            <a:off x="4800289" y="1758589"/>
            <a:ext cx="3233583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00" dirty="0"/>
              <a:t>גם אם עסק עובד ברובו על משלוחים עדיין הוא צריך אופטימיזציה של המיקום שלו כדי לקצר זמני הגעה  (אולי עם וולט לא רלוונטי כי העלות של עסק על המשלוחים קבועה?)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1E44A3-72A1-46E6-B787-2124206F2E64}"/>
              </a:ext>
            </a:extLst>
          </p:cNvPr>
          <p:cNvSpPr txBox="1"/>
          <p:nvPr/>
        </p:nvSpPr>
        <p:spPr>
          <a:xfrm>
            <a:off x="5519658" y="1219723"/>
            <a:ext cx="252252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00" dirty="0"/>
              <a:t>אלה הפרמטרים העיקריים להתאמה של המיקום </a:t>
            </a:r>
          </a:p>
          <a:p>
            <a:r>
              <a:rPr lang="he-IL" sz="1000" dirty="0"/>
              <a:t>לפוטנציאל השוק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8BFA29-AC0E-4F13-81EC-A819BBB41DDE}"/>
              </a:ext>
            </a:extLst>
          </p:cNvPr>
          <p:cNvSpPr txBox="1"/>
          <p:nvPr/>
        </p:nvSpPr>
        <p:spPr>
          <a:xfrm>
            <a:off x="5511345" y="556988"/>
            <a:ext cx="2522527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00" dirty="0"/>
              <a:t>הפרמטרים האלה חשובים להבנת כמות ההיצע מכל עסק באזור מסוים ומכאן מידת הרוויה של </a:t>
            </a:r>
            <a:r>
              <a:rPr lang="he-IL" sz="1000" dirty="0" err="1"/>
              <a:t>של</a:t>
            </a:r>
            <a:r>
              <a:rPr lang="he-IL" sz="1000" dirty="0"/>
              <a:t> השוק</a:t>
            </a:r>
          </a:p>
        </p:txBody>
      </p:sp>
      <p:sp>
        <p:nvSpPr>
          <p:cNvPr id="50" name="סוגר מסולסל שמאלי 49">
            <a:extLst>
              <a:ext uri="{FF2B5EF4-FFF2-40B4-BE49-F238E27FC236}">
                <a16:creationId xmlns:a16="http://schemas.microsoft.com/office/drawing/2014/main" id="{7CF7F4CA-BABA-4554-87C7-58F4EE1B118D}"/>
              </a:ext>
            </a:extLst>
          </p:cNvPr>
          <p:cNvSpPr/>
          <p:nvPr/>
        </p:nvSpPr>
        <p:spPr>
          <a:xfrm>
            <a:off x="1560908" y="1219723"/>
            <a:ext cx="322803" cy="10928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6F40E2-52FB-40FE-B290-705318A749DC}"/>
              </a:ext>
            </a:extLst>
          </p:cNvPr>
          <p:cNvSpPr txBox="1"/>
          <p:nvPr/>
        </p:nvSpPr>
        <p:spPr>
          <a:xfrm>
            <a:off x="641461" y="1690712"/>
            <a:ext cx="828566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00" dirty="0"/>
              <a:t>מידע אישי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917A87-9F0A-4C91-9188-A5BFEBF0094D}"/>
              </a:ext>
            </a:extLst>
          </p:cNvPr>
          <p:cNvSpPr txBox="1"/>
          <p:nvPr/>
        </p:nvSpPr>
        <p:spPr>
          <a:xfrm>
            <a:off x="408873" y="508391"/>
            <a:ext cx="1078290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00" dirty="0"/>
              <a:t>מידע סטטיסטי</a:t>
            </a:r>
          </a:p>
        </p:txBody>
      </p:sp>
      <p:sp>
        <p:nvSpPr>
          <p:cNvPr id="53" name="סוגר מסולסל שמאלי 52">
            <a:extLst>
              <a:ext uri="{FF2B5EF4-FFF2-40B4-BE49-F238E27FC236}">
                <a16:creationId xmlns:a16="http://schemas.microsoft.com/office/drawing/2014/main" id="{B0ABF042-1FAB-4F61-BE6E-F46BFF92863D}"/>
              </a:ext>
            </a:extLst>
          </p:cNvPr>
          <p:cNvSpPr/>
          <p:nvPr/>
        </p:nvSpPr>
        <p:spPr>
          <a:xfrm>
            <a:off x="1556379" y="556988"/>
            <a:ext cx="322803" cy="38401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0544BE-8A49-4177-811B-E9446FA41626}"/>
              </a:ext>
            </a:extLst>
          </p:cNvPr>
          <p:cNvSpPr txBox="1"/>
          <p:nvPr/>
        </p:nvSpPr>
        <p:spPr>
          <a:xfrm>
            <a:off x="-59889" y="701901"/>
            <a:ext cx="168091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00" b="1" dirty="0">
                <a:solidFill>
                  <a:srgbClr val="FF0000"/>
                </a:solidFill>
              </a:rPr>
              <a:t>לדוגמא- תחנות </a:t>
            </a:r>
            <a:r>
              <a:rPr lang="he-IL" sz="1000" b="1" dirty="0" err="1">
                <a:solidFill>
                  <a:srgbClr val="FF0000"/>
                </a:solidFill>
              </a:rPr>
              <a:t>תחב"צ</a:t>
            </a:r>
            <a:r>
              <a:rPr lang="he-IL" sz="1000" b="1" dirty="0">
                <a:solidFill>
                  <a:srgbClr val="FF0000"/>
                </a:solidFill>
              </a:rPr>
              <a:t> מייצרות צפיפות אנשים </a:t>
            </a:r>
            <a:r>
              <a:rPr lang="he-IL" sz="1000" b="1" dirty="0" err="1">
                <a:solidFill>
                  <a:srgbClr val="FF0000"/>
                </a:solidFill>
              </a:rPr>
              <a:t>גבהוה</a:t>
            </a:r>
            <a:r>
              <a:rPr lang="he-IL" sz="1000" b="1" dirty="0">
                <a:solidFill>
                  <a:srgbClr val="FF0000"/>
                </a:solidFill>
              </a:rPr>
              <a:t> בשעות מסוימות ולכן מרכזי מסחר נצמדים אליהן</a:t>
            </a:r>
          </a:p>
        </p:txBody>
      </p:sp>
      <p:cxnSp>
        <p:nvCxnSpPr>
          <p:cNvPr id="55" name="מחבר ישר 54">
            <a:extLst>
              <a:ext uri="{FF2B5EF4-FFF2-40B4-BE49-F238E27FC236}">
                <a16:creationId xmlns:a16="http://schemas.microsoft.com/office/drawing/2014/main" id="{947C89BE-3092-4861-8AAC-F095315D5752}"/>
              </a:ext>
            </a:extLst>
          </p:cNvPr>
          <p:cNvCxnSpPr>
            <a:cxnSpLocks/>
          </p:cNvCxnSpPr>
          <p:nvPr/>
        </p:nvCxnSpPr>
        <p:spPr>
          <a:xfrm>
            <a:off x="-1" y="3261360"/>
            <a:ext cx="12036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55BE83F-409E-4BBB-B3A6-C3EF82269541}"/>
              </a:ext>
            </a:extLst>
          </p:cNvPr>
          <p:cNvSpPr txBox="1"/>
          <p:nvPr/>
        </p:nvSpPr>
        <p:spPr>
          <a:xfrm>
            <a:off x="9226037" y="3261360"/>
            <a:ext cx="279865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חברות שחשוב להכיר: 1. </a:t>
            </a:r>
            <a:r>
              <a:rPr lang="en-US" sz="1200" dirty="0" err="1"/>
              <a:t>geoblink</a:t>
            </a:r>
            <a:endParaRPr lang="en-US" sz="1200" dirty="0"/>
          </a:p>
          <a:p>
            <a:r>
              <a:rPr lang="en-US" sz="1200" dirty="0"/>
              <a:t>                             </a:t>
            </a:r>
            <a:r>
              <a:rPr lang="he-IL" sz="1200" dirty="0"/>
              <a:t>       2. </a:t>
            </a:r>
            <a:r>
              <a:rPr lang="en-US" sz="1200" dirty="0"/>
              <a:t>here technologies</a:t>
            </a:r>
            <a:endParaRPr lang="he-IL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50481C-CB00-4625-95C3-21A460A4F951}"/>
              </a:ext>
            </a:extLst>
          </p:cNvPr>
          <p:cNvSpPr txBox="1"/>
          <p:nvPr/>
        </p:nvSpPr>
        <p:spPr>
          <a:xfrm>
            <a:off x="9973763" y="3723025"/>
            <a:ext cx="206306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טכנולוגיה רלוונטית: </a:t>
            </a:r>
            <a:r>
              <a:rPr lang="en-US" sz="1200" dirty="0"/>
              <a:t>geofencing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0357E9-04E6-44F9-8792-C9A7F42E3C9B}"/>
              </a:ext>
            </a:extLst>
          </p:cNvPr>
          <p:cNvSpPr txBox="1"/>
          <p:nvPr/>
        </p:nvSpPr>
        <p:spPr>
          <a:xfrm>
            <a:off x="7377389" y="3982456"/>
            <a:ext cx="464729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>
                <a:hlinkClick r:id="rId2"/>
              </a:rPr>
              <a:t>(13) Emergent Patterns in Self-Organizing Maps – YouTube</a:t>
            </a:r>
            <a:r>
              <a:rPr lang="he-IL" sz="1200" dirty="0"/>
              <a:t> קישור לסרטון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7468857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484</Words>
  <Application>Microsoft Office PowerPoint</Application>
  <PresentationFormat>מסך רחב</PresentationFormat>
  <Paragraphs>63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12</cp:revision>
  <dcterms:created xsi:type="dcterms:W3CDTF">2023-11-26T07:08:34Z</dcterms:created>
  <dcterms:modified xsi:type="dcterms:W3CDTF">2023-12-10T12:19:52Z</dcterms:modified>
</cp:coreProperties>
</file>