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74" r:id="rId4"/>
    <p:sldId id="275" r:id="rId5"/>
    <p:sldId id="278" r:id="rId6"/>
    <p:sldId id="276" r:id="rId7"/>
    <p:sldId id="277" r:id="rId8"/>
    <p:sldId id="27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2571" autoAdjust="0"/>
  </p:normalViewPr>
  <p:slideViewPr>
    <p:cSldViewPr>
      <p:cViewPr>
        <p:scale>
          <a:sx n="78" d="100"/>
          <a:sy n="78" d="100"/>
        </p:scale>
        <p:origin x="68" y="1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Airbnb and Neighborhood Data Collection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92F86C50-F5D8-4BC3-8C0D-8D8129B10F9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Jupyter</a:t>
          </a:r>
          <a:r>
            <a:rPr lang="en-US" b="0" i="0" dirty="0"/>
            <a:t> Notebook</a:t>
          </a:r>
        </a:p>
      </dgm:t>
    </dgm:pt>
    <dgm:pt modelId="{BD573F23-A760-4CE9-B513-45DFBE2EB561}" type="parTrans" cxnId="{62FCB966-BCA9-48BA-A1BD-AC57883BB26B}">
      <dgm:prSet/>
      <dgm:spPr/>
      <dgm:t>
        <a:bodyPr/>
        <a:lstStyle/>
        <a:p>
          <a:endParaRPr lang="en-US"/>
        </a:p>
      </dgm:t>
    </dgm:pt>
    <dgm:pt modelId="{07F1654B-BB98-4D6E-BB32-4D7FF74EDB18}" type="sibTrans" cxnId="{62FCB966-BCA9-48BA-A1BD-AC57883BB26B}">
      <dgm:prSet/>
      <dgm:spPr/>
      <dgm:t>
        <a:bodyPr/>
        <a:lstStyle/>
        <a:p>
          <a:endParaRPr lang="en-US"/>
        </a:p>
      </dgm:t>
    </dgm:pt>
    <dgm:pt modelId="{13DFEF13-1E84-4FF5-8139-57518464CC1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Leaflet </a:t>
          </a:r>
          <a:r>
            <a:rPr lang="en-US" b="0" i="0" dirty="0" err="1"/>
            <a:t>GeoMapping</a:t>
          </a:r>
          <a:endParaRPr lang="en-US" b="0" i="0" dirty="0"/>
        </a:p>
      </dgm:t>
    </dgm:pt>
    <dgm:pt modelId="{D0FD9928-3AEF-45C1-A4AE-E5BC87A1FB75}" type="parTrans" cxnId="{F7FE0BD7-16AF-44EE-929E-9BBF82CE660E}">
      <dgm:prSet/>
      <dgm:spPr/>
      <dgm:t>
        <a:bodyPr/>
        <a:lstStyle/>
        <a:p>
          <a:endParaRPr lang="en-US"/>
        </a:p>
      </dgm:t>
    </dgm:pt>
    <dgm:pt modelId="{2A2FB04D-4760-4ECF-BDB8-BCB09F476B9B}" type="sibTrans" cxnId="{F7FE0BD7-16AF-44EE-929E-9BBF82CE660E}">
      <dgm:prSet/>
      <dgm:spPr/>
      <dgm:t>
        <a:bodyPr/>
        <a:lstStyle/>
        <a:p>
          <a:endParaRPr lang="en-US"/>
        </a:p>
      </dgm:t>
    </dgm:pt>
    <dgm:pt modelId="{2E51CABC-8C52-45E2-ACC1-B508C45009CB}" type="pres">
      <dgm:prSet presAssocID="{B7E95A82-D4B3-4775-822E-02DB8837F52F}" presName="rootnode" presStyleCnt="0">
        <dgm:presLayoutVars>
          <dgm:chMax/>
          <dgm:chPref/>
          <dgm:dir/>
          <dgm:animLvl val="lvl"/>
        </dgm:presLayoutVars>
      </dgm:prSet>
      <dgm:spPr/>
    </dgm:pt>
    <dgm:pt modelId="{B62BC629-8883-48B3-A83D-EF2D0DBA57B4}" type="pres">
      <dgm:prSet presAssocID="{1ACE35C9-B45F-4510-93F6-D858197D1398}" presName="composite" presStyleCnt="0"/>
      <dgm:spPr/>
    </dgm:pt>
    <dgm:pt modelId="{3CCBE0A0-6E74-44CD-A228-6451A835E26B}" type="pres">
      <dgm:prSet presAssocID="{1ACE35C9-B45F-4510-93F6-D858197D1398}" presName="bentUpArrow1" presStyleLbl="alignImgPlace1" presStyleIdx="0" presStyleCnt="2"/>
      <dgm:spPr/>
    </dgm:pt>
    <dgm:pt modelId="{5ADDC298-1014-4112-A446-250F3894F749}" type="pres">
      <dgm:prSet presAssocID="{1ACE35C9-B45F-4510-93F6-D858197D139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A66C611-2D52-4B2A-B304-8D2E7B6D52CC}" type="pres">
      <dgm:prSet presAssocID="{1ACE35C9-B45F-4510-93F6-D858197D139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4E765D4-4E25-4B67-8D67-C58A1229AAE6}" type="pres">
      <dgm:prSet presAssocID="{7CC2BBA5-AF56-4D54-A1E0-EA12F7E28502}" presName="sibTrans" presStyleCnt="0"/>
      <dgm:spPr/>
    </dgm:pt>
    <dgm:pt modelId="{DAC4A720-D51D-4836-9F76-91322E03A270}" type="pres">
      <dgm:prSet presAssocID="{92F86C50-F5D8-4BC3-8C0D-8D8129B10F9A}" presName="composite" presStyleCnt="0"/>
      <dgm:spPr/>
    </dgm:pt>
    <dgm:pt modelId="{E28ED265-E5D3-4797-AB71-954425EE52BB}" type="pres">
      <dgm:prSet presAssocID="{92F86C50-F5D8-4BC3-8C0D-8D8129B10F9A}" presName="bentUpArrow1" presStyleLbl="alignImgPlace1" presStyleIdx="1" presStyleCnt="2"/>
      <dgm:spPr/>
    </dgm:pt>
    <dgm:pt modelId="{A006B0A5-C935-47A4-A4B1-7AAD0DA56A44}" type="pres">
      <dgm:prSet presAssocID="{92F86C50-F5D8-4BC3-8C0D-8D8129B10F9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17BABD3-74B5-411F-8524-2940FEAFA9CB}" type="pres">
      <dgm:prSet presAssocID="{92F86C50-F5D8-4BC3-8C0D-8D8129B10F9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3C1BC85-4CE7-4418-A148-06627A3ACEB6}" type="pres">
      <dgm:prSet presAssocID="{07F1654B-BB98-4D6E-BB32-4D7FF74EDB18}" presName="sibTrans" presStyleCnt="0"/>
      <dgm:spPr/>
    </dgm:pt>
    <dgm:pt modelId="{534BA356-CAE6-4CA8-8447-62BF9F43FD0B}" type="pres">
      <dgm:prSet presAssocID="{13DFEF13-1E84-4FF5-8139-57518464CC19}" presName="composite" presStyleCnt="0"/>
      <dgm:spPr/>
    </dgm:pt>
    <dgm:pt modelId="{A389D51A-AD17-4984-9E42-C8FC17B76636}" type="pres">
      <dgm:prSet presAssocID="{13DFEF13-1E84-4FF5-8139-57518464CC1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A66430A-2BA8-475B-9665-C7F3ED42D33E}" type="presOf" srcId="{1ACE35C9-B45F-4510-93F6-D858197D1398}" destId="{5ADDC298-1014-4112-A446-250F3894F749}" srcOrd="0" destOrd="0" presId="urn:microsoft.com/office/officeart/2005/8/layout/StepDownProcess"/>
    <dgm:cxn modelId="{DE62A93C-8EA3-4BEA-B21F-8663E4B89AC6}" srcId="{B7E95A82-D4B3-4775-822E-02DB8837F52F}" destId="{1ACE35C9-B45F-4510-93F6-D858197D1398}" srcOrd="0" destOrd="0" parTransId="{4867584D-6405-43EC-9002-0F238ABFF170}" sibTransId="{7CC2BBA5-AF56-4D54-A1E0-EA12F7E28502}"/>
    <dgm:cxn modelId="{62FCB966-BCA9-48BA-A1BD-AC57883BB26B}" srcId="{B7E95A82-D4B3-4775-822E-02DB8837F52F}" destId="{92F86C50-F5D8-4BC3-8C0D-8D8129B10F9A}" srcOrd="1" destOrd="0" parTransId="{BD573F23-A760-4CE9-B513-45DFBE2EB561}" sibTransId="{07F1654B-BB98-4D6E-BB32-4D7FF74EDB18}"/>
    <dgm:cxn modelId="{C474DA79-3991-4A07-8F43-1163D71D3766}" type="presOf" srcId="{13DFEF13-1E84-4FF5-8139-57518464CC19}" destId="{A389D51A-AD17-4984-9E42-C8FC17B76636}" srcOrd="0" destOrd="0" presId="urn:microsoft.com/office/officeart/2005/8/layout/StepDownProcess"/>
    <dgm:cxn modelId="{F7FE0BD7-16AF-44EE-929E-9BBF82CE660E}" srcId="{B7E95A82-D4B3-4775-822E-02DB8837F52F}" destId="{13DFEF13-1E84-4FF5-8139-57518464CC19}" srcOrd="2" destOrd="0" parTransId="{D0FD9928-3AEF-45C1-A4AE-E5BC87A1FB75}" sibTransId="{2A2FB04D-4760-4ECF-BDB8-BCB09F476B9B}"/>
    <dgm:cxn modelId="{51A3D6E4-D220-4663-96D2-176EA2C0EA32}" type="presOf" srcId="{92F86C50-F5D8-4BC3-8C0D-8D8129B10F9A}" destId="{A006B0A5-C935-47A4-A4B1-7AAD0DA56A44}" srcOrd="0" destOrd="0" presId="urn:microsoft.com/office/officeart/2005/8/layout/StepDownProcess"/>
    <dgm:cxn modelId="{6B8DF3F2-7A9F-452E-9BB1-5B2433042AB1}" type="presOf" srcId="{B7E95A82-D4B3-4775-822E-02DB8837F52F}" destId="{2E51CABC-8C52-45E2-ACC1-B508C45009CB}" srcOrd="0" destOrd="0" presId="urn:microsoft.com/office/officeart/2005/8/layout/StepDownProcess"/>
    <dgm:cxn modelId="{D419BB1A-5DA3-4E34-8A73-06141F5A5F24}" type="presParOf" srcId="{2E51CABC-8C52-45E2-ACC1-B508C45009CB}" destId="{B62BC629-8883-48B3-A83D-EF2D0DBA57B4}" srcOrd="0" destOrd="0" presId="urn:microsoft.com/office/officeart/2005/8/layout/StepDownProcess"/>
    <dgm:cxn modelId="{51EB8A31-6627-4D0A-918F-32B92181CD77}" type="presParOf" srcId="{B62BC629-8883-48B3-A83D-EF2D0DBA57B4}" destId="{3CCBE0A0-6E74-44CD-A228-6451A835E26B}" srcOrd="0" destOrd="0" presId="urn:microsoft.com/office/officeart/2005/8/layout/StepDownProcess"/>
    <dgm:cxn modelId="{8CB00E5F-6A5E-4E29-BA11-34C25318B94E}" type="presParOf" srcId="{B62BC629-8883-48B3-A83D-EF2D0DBA57B4}" destId="{5ADDC298-1014-4112-A446-250F3894F749}" srcOrd="1" destOrd="0" presId="urn:microsoft.com/office/officeart/2005/8/layout/StepDownProcess"/>
    <dgm:cxn modelId="{8763DD86-7827-45C5-A444-D554AEF34C41}" type="presParOf" srcId="{B62BC629-8883-48B3-A83D-EF2D0DBA57B4}" destId="{0A66C611-2D52-4B2A-B304-8D2E7B6D52CC}" srcOrd="2" destOrd="0" presId="urn:microsoft.com/office/officeart/2005/8/layout/StepDownProcess"/>
    <dgm:cxn modelId="{D282A4D5-5E49-4CED-BC2B-5F7C667FD703}" type="presParOf" srcId="{2E51CABC-8C52-45E2-ACC1-B508C45009CB}" destId="{84E765D4-4E25-4B67-8D67-C58A1229AAE6}" srcOrd="1" destOrd="0" presId="urn:microsoft.com/office/officeart/2005/8/layout/StepDownProcess"/>
    <dgm:cxn modelId="{A9993BED-E9EE-4D7D-A1E6-BDA651B57B4D}" type="presParOf" srcId="{2E51CABC-8C52-45E2-ACC1-B508C45009CB}" destId="{DAC4A720-D51D-4836-9F76-91322E03A270}" srcOrd="2" destOrd="0" presId="urn:microsoft.com/office/officeart/2005/8/layout/StepDownProcess"/>
    <dgm:cxn modelId="{C02DCC50-2AB0-4A38-A4C8-E0838ED66046}" type="presParOf" srcId="{DAC4A720-D51D-4836-9F76-91322E03A270}" destId="{E28ED265-E5D3-4797-AB71-954425EE52BB}" srcOrd="0" destOrd="0" presId="urn:microsoft.com/office/officeart/2005/8/layout/StepDownProcess"/>
    <dgm:cxn modelId="{D508CFC2-6B89-42D7-AAE4-00D674CA5364}" type="presParOf" srcId="{DAC4A720-D51D-4836-9F76-91322E03A270}" destId="{A006B0A5-C935-47A4-A4B1-7AAD0DA56A44}" srcOrd="1" destOrd="0" presId="urn:microsoft.com/office/officeart/2005/8/layout/StepDownProcess"/>
    <dgm:cxn modelId="{B7F9077B-B0AF-4B78-A62F-2580D364C4C4}" type="presParOf" srcId="{DAC4A720-D51D-4836-9F76-91322E03A270}" destId="{E17BABD3-74B5-411F-8524-2940FEAFA9CB}" srcOrd="2" destOrd="0" presId="urn:microsoft.com/office/officeart/2005/8/layout/StepDownProcess"/>
    <dgm:cxn modelId="{3DB97D22-BCC5-4AF8-ACD8-9702090787AF}" type="presParOf" srcId="{2E51CABC-8C52-45E2-ACC1-B508C45009CB}" destId="{43C1BC85-4CE7-4418-A148-06627A3ACEB6}" srcOrd="3" destOrd="0" presId="urn:microsoft.com/office/officeart/2005/8/layout/StepDownProcess"/>
    <dgm:cxn modelId="{901E32F9-A80F-4E56-A428-820C04AF065A}" type="presParOf" srcId="{2E51CABC-8C52-45E2-ACC1-B508C45009CB}" destId="{534BA356-CAE6-4CA8-8447-62BF9F43FD0B}" srcOrd="4" destOrd="0" presId="urn:microsoft.com/office/officeart/2005/8/layout/StepDownProcess"/>
    <dgm:cxn modelId="{51E8C489-6F19-439B-AD1C-E8B6019EA92C}" type="presParOf" srcId="{534BA356-CAE6-4CA8-8447-62BF9F43FD0B}" destId="{A389D51A-AD17-4984-9E42-C8FC17B766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NYPD YTD Complaint Data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92F86C50-F5D8-4BC3-8C0D-8D8129B10F9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Jupyter</a:t>
          </a:r>
          <a:r>
            <a:rPr lang="en-US" b="0" i="0" dirty="0"/>
            <a:t> Notebook</a:t>
          </a:r>
        </a:p>
      </dgm:t>
    </dgm:pt>
    <dgm:pt modelId="{BD573F23-A760-4CE9-B513-45DFBE2EB561}" type="parTrans" cxnId="{62FCB966-BCA9-48BA-A1BD-AC57883BB26B}">
      <dgm:prSet/>
      <dgm:spPr/>
      <dgm:t>
        <a:bodyPr/>
        <a:lstStyle/>
        <a:p>
          <a:endParaRPr lang="en-US"/>
        </a:p>
      </dgm:t>
    </dgm:pt>
    <dgm:pt modelId="{07F1654B-BB98-4D6E-BB32-4D7FF74EDB18}" type="sibTrans" cxnId="{62FCB966-BCA9-48BA-A1BD-AC57883BB26B}">
      <dgm:prSet/>
      <dgm:spPr/>
      <dgm:t>
        <a:bodyPr/>
        <a:lstStyle/>
        <a:p>
          <a:endParaRPr lang="en-US"/>
        </a:p>
      </dgm:t>
    </dgm:pt>
    <dgm:pt modelId="{13DFEF13-1E84-4FF5-8139-57518464CC1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Leaflet </a:t>
          </a:r>
          <a:r>
            <a:rPr lang="en-US" b="0" i="0" dirty="0" err="1"/>
            <a:t>GeoMapping</a:t>
          </a:r>
          <a:endParaRPr lang="en-US" b="0" i="0" dirty="0"/>
        </a:p>
      </dgm:t>
    </dgm:pt>
    <dgm:pt modelId="{D0FD9928-3AEF-45C1-A4AE-E5BC87A1FB75}" type="parTrans" cxnId="{F7FE0BD7-16AF-44EE-929E-9BBF82CE660E}">
      <dgm:prSet/>
      <dgm:spPr/>
      <dgm:t>
        <a:bodyPr/>
        <a:lstStyle/>
        <a:p>
          <a:endParaRPr lang="en-US"/>
        </a:p>
      </dgm:t>
    </dgm:pt>
    <dgm:pt modelId="{2A2FB04D-4760-4ECF-BDB8-BCB09F476B9B}" type="sibTrans" cxnId="{F7FE0BD7-16AF-44EE-929E-9BBF82CE660E}">
      <dgm:prSet/>
      <dgm:spPr/>
      <dgm:t>
        <a:bodyPr/>
        <a:lstStyle/>
        <a:p>
          <a:endParaRPr lang="en-US"/>
        </a:p>
      </dgm:t>
    </dgm:pt>
    <dgm:pt modelId="{2E51CABC-8C52-45E2-ACC1-B508C45009CB}" type="pres">
      <dgm:prSet presAssocID="{B7E95A82-D4B3-4775-822E-02DB8837F52F}" presName="rootnode" presStyleCnt="0">
        <dgm:presLayoutVars>
          <dgm:chMax/>
          <dgm:chPref/>
          <dgm:dir/>
          <dgm:animLvl val="lvl"/>
        </dgm:presLayoutVars>
      </dgm:prSet>
      <dgm:spPr/>
    </dgm:pt>
    <dgm:pt modelId="{B62BC629-8883-48B3-A83D-EF2D0DBA57B4}" type="pres">
      <dgm:prSet presAssocID="{1ACE35C9-B45F-4510-93F6-D858197D1398}" presName="composite" presStyleCnt="0"/>
      <dgm:spPr/>
    </dgm:pt>
    <dgm:pt modelId="{3CCBE0A0-6E74-44CD-A228-6451A835E26B}" type="pres">
      <dgm:prSet presAssocID="{1ACE35C9-B45F-4510-93F6-D858197D1398}" presName="bentUpArrow1" presStyleLbl="alignImgPlace1" presStyleIdx="0" presStyleCnt="2"/>
      <dgm:spPr/>
    </dgm:pt>
    <dgm:pt modelId="{5ADDC298-1014-4112-A446-250F3894F749}" type="pres">
      <dgm:prSet presAssocID="{1ACE35C9-B45F-4510-93F6-D858197D139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A66C611-2D52-4B2A-B304-8D2E7B6D52CC}" type="pres">
      <dgm:prSet presAssocID="{1ACE35C9-B45F-4510-93F6-D858197D139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4E765D4-4E25-4B67-8D67-C58A1229AAE6}" type="pres">
      <dgm:prSet presAssocID="{7CC2BBA5-AF56-4D54-A1E0-EA12F7E28502}" presName="sibTrans" presStyleCnt="0"/>
      <dgm:spPr/>
    </dgm:pt>
    <dgm:pt modelId="{DAC4A720-D51D-4836-9F76-91322E03A270}" type="pres">
      <dgm:prSet presAssocID="{92F86C50-F5D8-4BC3-8C0D-8D8129B10F9A}" presName="composite" presStyleCnt="0"/>
      <dgm:spPr/>
    </dgm:pt>
    <dgm:pt modelId="{E28ED265-E5D3-4797-AB71-954425EE52BB}" type="pres">
      <dgm:prSet presAssocID="{92F86C50-F5D8-4BC3-8C0D-8D8129B10F9A}" presName="bentUpArrow1" presStyleLbl="alignImgPlace1" presStyleIdx="1" presStyleCnt="2"/>
      <dgm:spPr/>
    </dgm:pt>
    <dgm:pt modelId="{A006B0A5-C935-47A4-A4B1-7AAD0DA56A44}" type="pres">
      <dgm:prSet presAssocID="{92F86C50-F5D8-4BC3-8C0D-8D8129B10F9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17BABD3-74B5-411F-8524-2940FEAFA9CB}" type="pres">
      <dgm:prSet presAssocID="{92F86C50-F5D8-4BC3-8C0D-8D8129B10F9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3C1BC85-4CE7-4418-A148-06627A3ACEB6}" type="pres">
      <dgm:prSet presAssocID="{07F1654B-BB98-4D6E-BB32-4D7FF74EDB18}" presName="sibTrans" presStyleCnt="0"/>
      <dgm:spPr/>
    </dgm:pt>
    <dgm:pt modelId="{534BA356-CAE6-4CA8-8447-62BF9F43FD0B}" type="pres">
      <dgm:prSet presAssocID="{13DFEF13-1E84-4FF5-8139-57518464CC19}" presName="composite" presStyleCnt="0"/>
      <dgm:spPr/>
    </dgm:pt>
    <dgm:pt modelId="{A389D51A-AD17-4984-9E42-C8FC17B76636}" type="pres">
      <dgm:prSet presAssocID="{13DFEF13-1E84-4FF5-8139-57518464CC1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A66430A-2BA8-475B-9665-C7F3ED42D33E}" type="presOf" srcId="{1ACE35C9-B45F-4510-93F6-D858197D1398}" destId="{5ADDC298-1014-4112-A446-250F3894F749}" srcOrd="0" destOrd="0" presId="urn:microsoft.com/office/officeart/2005/8/layout/StepDownProcess"/>
    <dgm:cxn modelId="{DE62A93C-8EA3-4BEA-B21F-8663E4B89AC6}" srcId="{B7E95A82-D4B3-4775-822E-02DB8837F52F}" destId="{1ACE35C9-B45F-4510-93F6-D858197D1398}" srcOrd="0" destOrd="0" parTransId="{4867584D-6405-43EC-9002-0F238ABFF170}" sibTransId="{7CC2BBA5-AF56-4D54-A1E0-EA12F7E28502}"/>
    <dgm:cxn modelId="{62FCB966-BCA9-48BA-A1BD-AC57883BB26B}" srcId="{B7E95A82-D4B3-4775-822E-02DB8837F52F}" destId="{92F86C50-F5D8-4BC3-8C0D-8D8129B10F9A}" srcOrd="1" destOrd="0" parTransId="{BD573F23-A760-4CE9-B513-45DFBE2EB561}" sibTransId="{07F1654B-BB98-4D6E-BB32-4D7FF74EDB18}"/>
    <dgm:cxn modelId="{C474DA79-3991-4A07-8F43-1163D71D3766}" type="presOf" srcId="{13DFEF13-1E84-4FF5-8139-57518464CC19}" destId="{A389D51A-AD17-4984-9E42-C8FC17B76636}" srcOrd="0" destOrd="0" presId="urn:microsoft.com/office/officeart/2005/8/layout/StepDownProcess"/>
    <dgm:cxn modelId="{F7FE0BD7-16AF-44EE-929E-9BBF82CE660E}" srcId="{B7E95A82-D4B3-4775-822E-02DB8837F52F}" destId="{13DFEF13-1E84-4FF5-8139-57518464CC19}" srcOrd="2" destOrd="0" parTransId="{D0FD9928-3AEF-45C1-A4AE-E5BC87A1FB75}" sibTransId="{2A2FB04D-4760-4ECF-BDB8-BCB09F476B9B}"/>
    <dgm:cxn modelId="{51A3D6E4-D220-4663-96D2-176EA2C0EA32}" type="presOf" srcId="{92F86C50-F5D8-4BC3-8C0D-8D8129B10F9A}" destId="{A006B0A5-C935-47A4-A4B1-7AAD0DA56A44}" srcOrd="0" destOrd="0" presId="urn:microsoft.com/office/officeart/2005/8/layout/StepDownProcess"/>
    <dgm:cxn modelId="{6B8DF3F2-7A9F-452E-9BB1-5B2433042AB1}" type="presOf" srcId="{B7E95A82-D4B3-4775-822E-02DB8837F52F}" destId="{2E51CABC-8C52-45E2-ACC1-B508C45009CB}" srcOrd="0" destOrd="0" presId="urn:microsoft.com/office/officeart/2005/8/layout/StepDownProcess"/>
    <dgm:cxn modelId="{D419BB1A-5DA3-4E34-8A73-06141F5A5F24}" type="presParOf" srcId="{2E51CABC-8C52-45E2-ACC1-B508C45009CB}" destId="{B62BC629-8883-48B3-A83D-EF2D0DBA57B4}" srcOrd="0" destOrd="0" presId="urn:microsoft.com/office/officeart/2005/8/layout/StepDownProcess"/>
    <dgm:cxn modelId="{51EB8A31-6627-4D0A-918F-32B92181CD77}" type="presParOf" srcId="{B62BC629-8883-48B3-A83D-EF2D0DBA57B4}" destId="{3CCBE0A0-6E74-44CD-A228-6451A835E26B}" srcOrd="0" destOrd="0" presId="urn:microsoft.com/office/officeart/2005/8/layout/StepDownProcess"/>
    <dgm:cxn modelId="{8CB00E5F-6A5E-4E29-BA11-34C25318B94E}" type="presParOf" srcId="{B62BC629-8883-48B3-A83D-EF2D0DBA57B4}" destId="{5ADDC298-1014-4112-A446-250F3894F749}" srcOrd="1" destOrd="0" presId="urn:microsoft.com/office/officeart/2005/8/layout/StepDownProcess"/>
    <dgm:cxn modelId="{8763DD86-7827-45C5-A444-D554AEF34C41}" type="presParOf" srcId="{B62BC629-8883-48B3-A83D-EF2D0DBA57B4}" destId="{0A66C611-2D52-4B2A-B304-8D2E7B6D52CC}" srcOrd="2" destOrd="0" presId="urn:microsoft.com/office/officeart/2005/8/layout/StepDownProcess"/>
    <dgm:cxn modelId="{D282A4D5-5E49-4CED-BC2B-5F7C667FD703}" type="presParOf" srcId="{2E51CABC-8C52-45E2-ACC1-B508C45009CB}" destId="{84E765D4-4E25-4B67-8D67-C58A1229AAE6}" srcOrd="1" destOrd="0" presId="urn:microsoft.com/office/officeart/2005/8/layout/StepDownProcess"/>
    <dgm:cxn modelId="{A9993BED-E9EE-4D7D-A1E6-BDA651B57B4D}" type="presParOf" srcId="{2E51CABC-8C52-45E2-ACC1-B508C45009CB}" destId="{DAC4A720-D51D-4836-9F76-91322E03A270}" srcOrd="2" destOrd="0" presId="urn:microsoft.com/office/officeart/2005/8/layout/StepDownProcess"/>
    <dgm:cxn modelId="{C02DCC50-2AB0-4A38-A4C8-E0838ED66046}" type="presParOf" srcId="{DAC4A720-D51D-4836-9F76-91322E03A270}" destId="{E28ED265-E5D3-4797-AB71-954425EE52BB}" srcOrd="0" destOrd="0" presId="urn:microsoft.com/office/officeart/2005/8/layout/StepDownProcess"/>
    <dgm:cxn modelId="{D508CFC2-6B89-42D7-AAE4-00D674CA5364}" type="presParOf" srcId="{DAC4A720-D51D-4836-9F76-91322E03A270}" destId="{A006B0A5-C935-47A4-A4B1-7AAD0DA56A44}" srcOrd="1" destOrd="0" presId="urn:microsoft.com/office/officeart/2005/8/layout/StepDownProcess"/>
    <dgm:cxn modelId="{B7F9077B-B0AF-4B78-A62F-2580D364C4C4}" type="presParOf" srcId="{DAC4A720-D51D-4836-9F76-91322E03A270}" destId="{E17BABD3-74B5-411F-8524-2940FEAFA9CB}" srcOrd="2" destOrd="0" presId="urn:microsoft.com/office/officeart/2005/8/layout/StepDownProcess"/>
    <dgm:cxn modelId="{3DB97D22-BCC5-4AF8-ACD8-9702090787AF}" type="presParOf" srcId="{2E51CABC-8C52-45E2-ACC1-B508C45009CB}" destId="{43C1BC85-4CE7-4418-A148-06627A3ACEB6}" srcOrd="3" destOrd="0" presId="urn:microsoft.com/office/officeart/2005/8/layout/StepDownProcess"/>
    <dgm:cxn modelId="{901E32F9-A80F-4E56-A428-820C04AF065A}" type="presParOf" srcId="{2E51CABC-8C52-45E2-ACC1-B508C45009CB}" destId="{534BA356-CAE6-4CA8-8447-62BF9F43FD0B}" srcOrd="4" destOrd="0" presId="urn:microsoft.com/office/officeart/2005/8/layout/StepDownProcess"/>
    <dgm:cxn modelId="{51E8C489-6F19-439B-AD1C-E8B6019EA92C}" type="presParOf" srcId="{534BA356-CAE6-4CA8-8447-62BF9F43FD0B}" destId="{A389D51A-AD17-4984-9E42-C8FC17B766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INTERACTIVE MAP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API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46020" custScaleY="70452"/>
      <dgm:spPr>
        <a:prstGeom prst="rect">
          <a:avLst/>
        </a:prstGeom>
      </dgm:spPr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Apt Owner</a:t>
          </a:r>
        </a:p>
        <a:p>
          <a:r>
            <a:rPr lang="en-US" dirty="0"/>
            <a:t>&amp; </a:t>
          </a:r>
        </a:p>
        <a:p>
          <a:r>
            <a:rPr lang="en-US" dirty="0"/>
            <a:t>Renter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Global Expansion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12633" custScaleY="101487"/>
      <dgm:spPr/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BE0A0-6E74-44CD-A228-6451A835E26B}">
      <dsp:nvSpPr>
        <dsp:cNvPr id="0" name=""/>
        <dsp:cNvSpPr/>
      </dsp:nvSpPr>
      <dsp:spPr>
        <a:xfrm rot="5400000">
          <a:off x="281748" y="1819378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DC298-1014-4112-A446-250F3894F749}">
      <dsp:nvSpPr>
        <dsp:cNvPr id="0" name=""/>
        <dsp:cNvSpPr/>
      </dsp:nvSpPr>
      <dsp:spPr>
        <a:xfrm>
          <a:off x="2539" y="651155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Airbnb and Neighborhood Data Collection</a:t>
          </a:r>
        </a:p>
      </dsp:txBody>
      <dsp:txXfrm>
        <a:off x="63169" y="711785"/>
        <a:ext cx="1652816" cy="1120535"/>
      </dsp:txXfrm>
    </dsp:sp>
    <dsp:sp modelId="{0A66C611-2D52-4B2A-B304-8D2E7B6D52CC}">
      <dsp:nvSpPr>
        <dsp:cNvPr id="0" name=""/>
        <dsp:cNvSpPr/>
      </dsp:nvSpPr>
      <dsp:spPr>
        <a:xfrm>
          <a:off x="1776615" y="769589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ED265-E5D3-4797-AB71-954425EE52BB}">
      <dsp:nvSpPr>
        <dsp:cNvPr id="0" name=""/>
        <dsp:cNvSpPr/>
      </dsp:nvSpPr>
      <dsp:spPr>
        <a:xfrm rot="5400000">
          <a:off x="1752645" y="3214324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6B0A5-C935-47A4-A4B1-7AAD0DA56A44}">
      <dsp:nvSpPr>
        <dsp:cNvPr id="0" name=""/>
        <dsp:cNvSpPr/>
      </dsp:nvSpPr>
      <dsp:spPr>
        <a:xfrm>
          <a:off x="1473437" y="2046102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Jupyter</a:t>
          </a:r>
          <a:r>
            <a:rPr lang="en-US" sz="1800" b="0" i="0" kern="1200" dirty="0"/>
            <a:t> Notebook</a:t>
          </a:r>
        </a:p>
      </dsp:txBody>
      <dsp:txXfrm>
        <a:off x="1534067" y="2106732"/>
        <a:ext cx="1652816" cy="1120535"/>
      </dsp:txXfrm>
    </dsp:sp>
    <dsp:sp modelId="{E17BABD3-74B5-411F-8524-2940FEAFA9CB}">
      <dsp:nvSpPr>
        <dsp:cNvPr id="0" name=""/>
        <dsp:cNvSpPr/>
      </dsp:nvSpPr>
      <dsp:spPr>
        <a:xfrm>
          <a:off x="3247513" y="2164535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9D51A-AD17-4984-9E42-C8FC17B76636}">
      <dsp:nvSpPr>
        <dsp:cNvPr id="0" name=""/>
        <dsp:cNvSpPr/>
      </dsp:nvSpPr>
      <dsp:spPr>
        <a:xfrm>
          <a:off x="2944335" y="3441048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Leaflet </a:t>
          </a:r>
          <a:r>
            <a:rPr lang="en-US" sz="1800" b="0" i="0" kern="1200" dirty="0" err="1"/>
            <a:t>GeoMapping</a:t>
          </a:r>
          <a:endParaRPr lang="en-US" sz="1800" b="0" i="0" kern="1200" dirty="0"/>
        </a:p>
      </dsp:txBody>
      <dsp:txXfrm>
        <a:off x="3004965" y="3501678"/>
        <a:ext cx="1652816" cy="1120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BE0A0-6E74-44CD-A228-6451A835E26B}">
      <dsp:nvSpPr>
        <dsp:cNvPr id="0" name=""/>
        <dsp:cNvSpPr/>
      </dsp:nvSpPr>
      <dsp:spPr>
        <a:xfrm rot="5400000">
          <a:off x="281748" y="1819378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DC298-1014-4112-A446-250F3894F749}">
      <dsp:nvSpPr>
        <dsp:cNvPr id="0" name=""/>
        <dsp:cNvSpPr/>
      </dsp:nvSpPr>
      <dsp:spPr>
        <a:xfrm>
          <a:off x="2539" y="651155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NYPD YTD Complaint Data</a:t>
          </a:r>
        </a:p>
      </dsp:txBody>
      <dsp:txXfrm>
        <a:off x="63169" y="711785"/>
        <a:ext cx="1652816" cy="1120535"/>
      </dsp:txXfrm>
    </dsp:sp>
    <dsp:sp modelId="{0A66C611-2D52-4B2A-B304-8D2E7B6D52CC}">
      <dsp:nvSpPr>
        <dsp:cNvPr id="0" name=""/>
        <dsp:cNvSpPr/>
      </dsp:nvSpPr>
      <dsp:spPr>
        <a:xfrm>
          <a:off x="1776615" y="769589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ED265-E5D3-4797-AB71-954425EE52BB}">
      <dsp:nvSpPr>
        <dsp:cNvPr id="0" name=""/>
        <dsp:cNvSpPr/>
      </dsp:nvSpPr>
      <dsp:spPr>
        <a:xfrm rot="5400000">
          <a:off x="1752645" y="3214324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6B0A5-C935-47A4-A4B1-7AAD0DA56A44}">
      <dsp:nvSpPr>
        <dsp:cNvPr id="0" name=""/>
        <dsp:cNvSpPr/>
      </dsp:nvSpPr>
      <dsp:spPr>
        <a:xfrm>
          <a:off x="1473437" y="2046102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Jupyter</a:t>
          </a:r>
          <a:r>
            <a:rPr lang="en-US" sz="2200" b="0" i="0" kern="1200" dirty="0"/>
            <a:t> Notebook</a:t>
          </a:r>
        </a:p>
      </dsp:txBody>
      <dsp:txXfrm>
        <a:off x="1534067" y="2106732"/>
        <a:ext cx="1652816" cy="1120535"/>
      </dsp:txXfrm>
    </dsp:sp>
    <dsp:sp modelId="{E17BABD3-74B5-411F-8524-2940FEAFA9CB}">
      <dsp:nvSpPr>
        <dsp:cNvPr id="0" name=""/>
        <dsp:cNvSpPr/>
      </dsp:nvSpPr>
      <dsp:spPr>
        <a:xfrm>
          <a:off x="3247513" y="2164535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9D51A-AD17-4984-9E42-C8FC17B76636}">
      <dsp:nvSpPr>
        <dsp:cNvPr id="0" name=""/>
        <dsp:cNvSpPr/>
      </dsp:nvSpPr>
      <dsp:spPr>
        <a:xfrm>
          <a:off x="2944335" y="3441048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Leaflet </a:t>
          </a:r>
          <a:r>
            <a:rPr lang="en-US" sz="2200" b="0" i="0" kern="1200" dirty="0" err="1"/>
            <a:t>GeoMapping</a:t>
          </a:r>
          <a:endParaRPr lang="en-US" sz="2200" b="0" i="0" kern="1200" dirty="0"/>
        </a:p>
      </dsp:txBody>
      <dsp:txXfrm>
        <a:off x="3004965" y="3501678"/>
        <a:ext cx="1652816" cy="1120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7639" y="1781745"/>
          <a:ext cx="1677321" cy="80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INTERACTIVE MAP</a:t>
          </a:r>
        </a:p>
      </dsp:txBody>
      <dsp:txXfrm>
        <a:off x="3847639" y="1781745"/>
        <a:ext cx="1677321" cy="809276"/>
      </dsp:txXfrm>
    </dsp:sp>
    <dsp:sp modelId="{ACE3DF4F-8C1F-4AC3-B1D4-98CDF0CAEB7B}">
      <dsp:nvSpPr>
        <dsp:cNvPr id="0" name=""/>
        <dsp:cNvSpPr/>
      </dsp:nvSpPr>
      <dsp:spPr>
        <a:xfrm rot="16197138">
          <a:off x="4465639" y="1183847"/>
          <a:ext cx="439976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4271" y="1320541"/>
        <a:ext cx="322810" cy="234333"/>
      </dsp:txXfrm>
    </dsp:sp>
    <dsp:sp modelId="{60A9A403-9CF8-46BD-AC0A-BC77AFA5EBEC}">
      <dsp:nvSpPr>
        <dsp:cNvPr id="0" name=""/>
        <dsp:cNvSpPr/>
      </dsp:nvSpPr>
      <dsp:spPr>
        <a:xfrm>
          <a:off x="3882667" y="11905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API</a:t>
          </a:r>
        </a:p>
      </dsp:txBody>
      <dsp:txXfrm>
        <a:off x="3882667" y="119051"/>
        <a:ext cx="1604516" cy="832549"/>
      </dsp:txXfrm>
    </dsp:sp>
    <dsp:sp modelId="{B42D273F-3E90-47EF-A9CA-CC9246D68551}">
      <dsp:nvSpPr>
        <dsp:cNvPr id="0" name=""/>
        <dsp:cNvSpPr/>
      </dsp:nvSpPr>
      <dsp:spPr>
        <a:xfrm rot="21529665">
          <a:off x="5610674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10681" y="2048810"/>
        <a:ext cx="145883" cy="234333"/>
      </dsp:txXfrm>
    </dsp:sp>
    <dsp:sp modelId="{A01F679B-5672-4235-9310-4AB0CBA772C8}">
      <dsp:nvSpPr>
        <dsp:cNvPr id="0" name=""/>
        <dsp:cNvSpPr/>
      </dsp:nvSpPr>
      <dsp:spPr>
        <a:xfrm>
          <a:off x="5916717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Search Function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&amp;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Homepages</a:t>
          </a:r>
        </a:p>
      </dsp:txBody>
      <dsp:txXfrm>
        <a:off x="5916717" y="1728515"/>
        <a:ext cx="1604516" cy="832549"/>
      </dsp:txXfrm>
    </dsp:sp>
    <dsp:sp modelId="{CAF3F418-D3D6-40DE-9135-E4DC795056F0}">
      <dsp:nvSpPr>
        <dsp:cNvPr id="0" name=""/>
        <dsp:cNvSpPr/>
      </dsp:nvSpPr>
      <dsp:spPr>
        <a:xfrm rot="5397057">
          <a:off x="4475775" y="2782284"/>
          <a:ext cx="422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34308" y="2801812"/>
        <a:ext cx="305238" cy="234333"/>
      </dsp:txXfrm>
    </dsp:sp>
    <dsp:sp modelId="{11580F56-634B-410B-AE71-4A030F736096}">
      <dsp:nvSpPr>
        <dsp:cNvPr id="0" name=""/>
        <dsp:cNvSpPr/>
      </dsp:nvSpPr>
      <dsp:spPr>
        <a:xfrm>
          <a:off x="3885426" y="338801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Airbnb Price Predictor &amp; Scale</a:t>
          </a:r>
        </a:p>
      </dsp:txBody>
      <dsp:txXfrm>
        <a:off x="3885426" y="3388011"/>
        <a:ext cx="1604516" cy="832549"/>
      </dsp:txXfrm>
    </dsp:sp>
    <dsp:sp modelId="{602D0045-BBE5-47DF-88F9-2563986B78B2}">
      <dsp:nvSpPr>
        <dsp:cNvPr id="0" name=""/>
        <dsp:cNvSpPr/>
      </dsp:nvSpPr>
      <dsp:spPr>
        <a:xfrm rot="10870335">
          <a:off x="3553520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616034" y="2048810"/>
        <a:ext cx="145883" cy="234333"/>
      </dsp:txXfrm>
    </dsp:sp>
    <dsp:sp modelId="{F3779B86-817D-4C8A-B588-5DD56C1F94A8}">
      <dsp:nvSpPr>
        <dsp:cNvPr id="0" name=""/>
        <dsp:cNvSpPr/>
      </dsp:nvSpPr>
      <dsp:spPr>
        <a:xfrm>
          <a:off x="1851365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Suggestions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</a:t>
          </a:r>
        </a:p>
      </dsp:txBody>
      <dsp:txXfrm>
        <a:off x="1851365" y="1728515"/>
        <a:ext cx="1604516" cy="832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773052" y="1603818"/>
          <a:ext cx="1293094" cy="1165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Apt Owner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Renter</a:t>
          </a:r>
        </a:p>
      </dsp:txBody>
      <dsp:txXfrm>
        <a:off x="3962421" y="1774447"/>
        <a:ext cx="914356" cy="823873"/>
      </dsp:txXfrm>
    </dsp:sp>
    <dsp:sp modelId="{ACE3DF4F-8C1F-4AC3-B1D4-98CDF0CAEB7B}">
      <dsp:nvSpPr>
        <dsp:cNvPr id="0" name=""/>
        <dsp:cNvSpPr/>
      </dsp:nvSpPr>
      <dsp:spPr>
        <a:xfrm rot="16197138">
          <a:off x="4245941" y="1092189"/>
          <a:ext cx="345820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297857" y="1222130"/>
        <a:ext cx="242074" cy="234204"/>
      </dsp:txXfrm>
    </dsp:sp>
    <dsp:sp modelId="{60A9A403-9CF8-46BD-AC0A-BC77AFA5EBEC}">
      <dsp:nvSpPr>
        <dsp:cNvPr id="0" name=""/>
        <dsp:cNvSpPr/>
      </dsp:nvSpPr>
      <dsp:spPr>
        <a:xfrm>
          <a:off x="3616408" y="119235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Global Expansion</a:t>
          </a:r>
        </a:p>
      </dsp:txBody>
      <dsp:txXfrm>
        <a:off x="3616408" y="119235"/>
        <a:ext cx="1603633" cy="832091"/>
      </dsp:txXfrm>
    </dsp:sp>
    <dsp:sp modelId="{B42D273F-3E90-47EF-A9CA-CC9246D68551}">
      <dsp:nvSpPr>
        <dsp:cNvPr id="0" name=""/>
        <dsp:cNvSpPr/>
      </dsp:nvSpPr>
      <dsp:spPr>
        <a:xfrm rot="21529665">
          <a:off x="5194682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194692" y="2051199"/>
        <a:ext cx="217139" cy="234204"/>
      </dsp:txXfrm>
    </dsp:sp>
    <dsp:sp modelId="{A01F679B-5672-4235-9310-4AB0CBA772C8}">
      <dsp:nvSpPr>
        <dsp:cNvPr id="0" name=""/>
        <dsp:cNvSpPr/>
      </dsp:nvSpPr>
      <dsp:spPr>
        <a:xfrm>
          <a:off x="5650515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Search Function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Homepages</a:t>
          </a:r>
        </a:p>
      </dsp:txBody>
      <dsp:txXfrm>
        <a:off x="5650515" y="1728743"/>
        <a:ext cx="1603633" cy="832091"/>
      </dsp:txXfrm>
    </dsp:sp>
    <dsp:sp modelId="{CAF3F418-D3D6-40DE-9135-E4DC795056F0}">
      <dsp:nvSpPr>
        <dsp:cNvPr id="0" name=""/>
        <dsp:cNvSpPr/>
      </dsp:nvSpPr>
      <dsp:spPr>
        <a:xfrm rot="5397057">
          <a:off x="4256231" y="2874157"/>
          <a:ext cx="328247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05426" y="2902988"/>
        <a:ext cx="229773" cy="234204"/>
      </dsp:txXfrm>
    </dsp:sp>
    <dsp:sp modelId="{11580F56-634B-410B-AE71-4A030F736096}">
      <dsp:nvSpPr>
        <dsp:cNvPr id="0" name=""/>
        <dsp:cNvSpPr/>
      </dsp:nvSpPr>
      <dsp:spPr>
        <a:xfrm>
          <a:off x="3619168" y="3388284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Airbnb Price Predictor &amp; Scale</a:t>
          </a:r>
        </a:p>
      </dsp:txBody>
      <dsp:txXfrm>
        <a:off x="3619168" y="3388284"/>
        <a:ext cx="1603633" cy="832091"/>
      </dsp:txXfrm>
    </dsp:sp>
    <dsp:sp modelId="{602D0045-BBE5-47DF-88F9-2563986B78B2}">
      <dsp:nvSpPr>
        <dsp:cNvPr id="0" name=""/>
        <dsp:cNvSpPr/>
      </dsp:nvSpPr>
      <dsp:spPr>
        <a:xfrm rot="10870335">
          <a:off x="3334318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427367" y="2051199"/>
        <a:ext cx="217139" cy="234204"/>
      </dsp:txXfrm>
    </dsp:sp>
    <dsp:sp modelId="{F3779B86-817D-4C8A-B588-5DD56C1F94A8}">
      <dsp:nvSpPr>
        <dsp:cNvPr id="0" name=""/>
        <dsp:cNvSpPr/>
      </dsp:nvSpPr>
      <dsp:spPr>
        <a:xfrm>
          <a:off x="1585051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Suggestions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Feature</a:t>
          </a:r>
        </a:p>
      </dsp:txBody>
      <dsp:txXfrm>
        <a:off x="1585051" y="1728743"/>
        <a:ext cx="1603633" cy="83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many of you have rented an Airbnb?</a:t>
            </a:r>
          </a:p>
          <a:p>
            <a:pPr marL="228600" indent="-228600">
              <a:buAutoNum type="arabicPeriod"/>
            </a:pPr>
            <a:r>
              <a:rPr lang="en-US" dirty="0"/>
              <a:t>Who did research on the cities they were visiting prior to making a decision?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assuming you has had to click through multiple different websites to find everything you wanted to know…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That’s where we come! We are filling a white-space in the market that’s a one stop shop to get a holistic perspective of where you’ll be staying</a:t>
            </a:r>
          </a:p>
          <a:p>
            <a:pPr marL="0" indent="0">
              <a:buNone/>
            </a:pPr>
            <a:r>
              <a:rPr lang="en-US" dirty="0"/>
              <a:t>KNOW B4 U GO!</a:t>
            </a:r>
          </a:p>
          <a:p>
            <a:pPr marL="0" indent="0"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currently have 4 main features rolled out on our beta site and for our test are only focusing on New York City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Airbnb pricing history from 2018 by neighborhood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NYPD crime data from 2018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What bars and restaurants there are by neighborhood / rating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Insights Analysis overviewing Airbnb comments from 2018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built a website with HTML/CSS to display our findings and provide an interactive UI/UX for our users</a:t>
            </a:r>
          </a:p>
          <a:p>
            <a:r>
              <a:rPr lang="en-US" dirty="0"/>
              <a:t>This is currently only a web-based application but will eventually launch as an app. </a:t>
            </a:r>
          </a:p>
          <a:p>
            <a:endParaRPr lang="en-US" dirty="0"/>
          </a:p>
          <a:p>
            <a:r>
              <a:rPr lang="en-US" dirty="0"/>
              <a:t>I am now going to pass it over to Francis so he can take you through our amazing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Collected csv files from Inside Airbnb for listings from the year 2018 and a </a:t>
            </a:r>
            <a:r>
              <a:rPr lang="en-US" dirty="0" err="1"/>
              <a:t>GeoJson</a:t>
            </a:r>
            <a:r>
              <a:rPr lang="en-US" dirty="0"/>
              <a:t> file from </a:t>
            </a:r>
            <a:r>
              <a:rPr lang="en-US" dirty="0" err="1"/>
              <a:t>data.BetaNYC</a:t>
            </a:r>
            <a:r>
              <a:rPr lang="en-US" dirty="0"/>
              <a:t> to collect information on the polygons of each neighborhood in NYC</a:t>
            </a:r>
          </a:p>
          <a:p>
            <a:pPr marL="228600" indent="-228600">
              <a:buAutoNum type="arabicParenR"/>
            </a:pPr>
            <a:r>
              <a:rPr lang="en-US" dirty="0"/>
              <a:t>This was probably the most tricky part of the process because I had a plethora of data that was all unorganized and separated, but I had one goal in mind and that was to create a </a:t>
            </a:r>
            <a:r>
              <a:rPr lang="en-US" dirty="0" err="1"/>
              <a:t>GeoJson</a:t>
            </a:r>
            <a:r>
              <a:rPr lang="en-US" dirty="0"/>
              <a:t> file</a:t>
            </a:r>
          </a:p>
          <a:p>
            <a:pPr marL="685800" lvl="1" indent="-228600">
              <a:buAutoNum type="arabicParenR"/>
            </a:pPr>
            <a:r>
              <a:rPr lang="en-US" dirty="0"/>
              <a:t>I first uploaded each month of data from 2018 and filtered each month to 7 columns down from the original 96 and then appended each month to create a full years worth of almost 300,000 rows of data</a:t>
            </a:r>
          </a:p>
          <a:p>
            <a:pPr marL="685800" lvl="1" indent="-228600">
              <a:buAutoNum type="arabicParenR"/>
            </a:pPr>
            <a:r>
              <a:rPr lang="en-US" dirty="0"/>
              <a:t>Then I grouped the data by neighborhood and found the median price of each and input that into its own data frame</a:t>
            </a:r>
          </a:p>
          <a:p>
            <a:pPr marL="685800" lvl="1" indent="-228600">
              <a:buAutoNum type="arabicParenR"/>
            </a:pPr>
            <a:r>
              <a:rPr lang="en-US" dirty="0"/>
              <a:t>Then I iterated through my median price data frame and appended the median price to the properties section of the </a:t>
            </a:r>
            <a:r>
              <a:rPr lang="en-US" dirty="0" err="1"/>
              <a:t>GeoJson</a:t>
            </a:r>
            <a:r>
              <a:rPr lang="en-US" dirty="0"/>
              <a:t> file by first converting it into its own data frame and later exporting it to a CSV file</a:t>
            </a:r>
          </a:p>
          <a:p>
            <a:pPr marL="685800" lvl="1" indent="-228600">
              <a:buAutoNum type="arabicParenR"/>
            </a:pPr>
            <a:r>
              <a:rPr lang="en-US" dirty="0"/>
              <a:t>Then my life savior csvjson.com came into play and I converted the CSV file with the newly appended prices back into a Json file and copied that data and created a data.js file to reference to for my Leaflet map</a:t>
            </a:r>
          </a:p>
          <a:p>
            <a:pPr marL="228600" lvl="0" indent="-228600">
              <a:buAutoNum type="arabicParenR"/>
            </a:pPr>
            <a:r>
              <a:rPr lang="en-US" dirty="0"/>
              <a:t>Finally, based on a previous example we went over in class, I created a Leaflet.js map with color coded NYC neighborhoods with respect to their price and labeled specific price ranges on a red-green color scale (with red being most expensive and green being least)</a:t>
            </a:r>
          </a:p>
          <a:p>
            <a:pPr marL="685800" lvl="1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Downloaded NYPD Complaint Data Year-to-Date from NYC </a:t>
            </a:r>
            <a:r>
              <a:rPr lang="en-US" dirty="0" err="1"/>
              <a:t>OpenData</a:t>
            </a:r>
            <a:r>
              <a:rPr lang="en-US" dirty="0"/>
              <a:t> ins CSV format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python in </a:t>
            </a:r>
            <a:r>
              <a:rPr lang="en-US" dirty="0" err="1"/>
              <a:t>Jupyter</a:t>
            </a:r>
            <a:r>
              <a:rPr lang="en-US" dirty="0"/>
              <a:t> Notebook and pandas </a:t>
            </a:r>
            <a:r>
              <a:rPr lang="en-US" dirty="0" err="1"/>
              <a:t>dataframe</a:t>
            </a:r>
            <a:r>
              <a:rPr lang="en-US" dirty="0"/>
              <a:t>, filtered for relevant columns (e.g. offense description, precinct, borough, violation type, and most importantly the latitude and longitude coordinates) to create a cleaned up CSV file for 2018 crime data with relevant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Created child CSV files by violation type (e.g. assault, larceny, drug-related, etc.)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python and pandas, each CSV file was converted into a list of dictionaries before finally being converted into json files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our Geo-mapping homework, I created a map that would plot all the crime reports by type and color onto the NYC map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Then, combined it with Francis’ </a:t>
            </a:r>
            <a:r>
              <a:rPr lang="en-US" dirty="0" err="1"/>
              <a:t>neighboorhood</a:t>
            </a:r>
            <a:r>
              <a:rPr lang="en-US" dirty="0"/>
              <a:t> pricing map by overlaying it with various crime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 function was also included using a leaflet control search plugin – leveraging Francis’s already made </a:t>
            </a:r>
            <a:r>
              <a:rPr lang="en-US" dirty="0" err="1"/>
              <a:t>GeoJson</a:t>
            </a:r>
            <a:r>
              <a:rPr lang="en-US" dirty="0"/>
              <a:t> data, I re-used the same neighborhood data to create search and zoom by neighborhood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1"/>
            <a:ext cx="9600774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6212" y="6858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1"/>
            <a:ext cx="9605159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42520"/>
            <a:ext cx="9600774" cy="567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1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19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e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jpe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0"/>
            <a:ext cx="12191699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0" y="1397235"/>
            <a:ext cx="5974400" cy="225213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Know-b4-u-go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4950269"/>
            <a:ext cx="12188521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391" y="5346831"/>
            <a:ext cx="2388439" cy="15111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ERIC LIEU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MJ VILLACRESES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FRANCIS IMPERIAL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AMANDA WISHNIE</a:t>
            </a:r>
          </a:p>
          <a:p>
            <a:pPr algn="ctr">
              <a:lnSpc>
                <a:spcPct val="11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FD7-F774-4973-AF8F-058D60499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51" r="1" b="301"/>
          <a:stretch/>
        </p:blipFill>
        <p:spPr>
          <a:xfrm>
            <a:off x="3178" y="-2"/>
            <a:ext cx="464990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106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474" y="1403055"/>
            <a:ext cx="3568551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dirty="0">
                <a:solidFill>
                  <a:srgbClr val="FFFFFF"/>
                </a:solidFill>
              </a:rPr>
              <a:t>How are we going to help you?</a:t>
            </a:r>
            <a:endParaRPr lang="en-US" sz="4000" b="0" i="0" kern="1200" cap="all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3960812" y="381000"/>
            <a:ext cx="8259187" cy="36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b="1" dirty="0"/>
              <a:t>WHITESPACE OPPORTUNITY</a:t>
            </a:r>
            <a:br>
              <a:rPr lang="en-US" b="1" dirty="0"/>
            </a:br>
            <a:r>
              <a:rPr lang="en-US" dirty="0"/>
              <a:t>Application that provides all the data you need to plan your next trip</a:t>
            </a:r>
            <a:br>
              <a:rPr lang="en-US" dirty="0"/>
            </a:br>
            <a:endParaRPr lang="en-US" dirty="0"/>
          </a:p>
          <a:p>
            <a:pPr marL="0" indent="0" algn="ctr" defTabSz="914400">
              <a:buNone/>
            </a:pPr>
            <a:br>
              <a:rPr lang="en-US" dirty="0"/>
            </a:br>
            <a:r>
              <a:rPr lang="en-US" b="1" dirty="0"/>
              <a:t>FEATURES</a:t>
            </a:r>
            <a:br>
              <a:rPr lang="en-US" dirty="0"/>
            </a:br>
            <a:r>
              <a:rPr lang="en-US" dirty="0"/>
              <a:t>Airbnb pricing history</a:t>
            </a:r>
            <a:br>
              <a:rPr lang="en-US" dirty="0"/>
            </a:br>
            <a:r>
              <a:rPr lang="en-US" dirty="0"/>
              <a:t>Crime Data overview</a:t>
            </a:r>
            <a:br>
              <a:rPr lang="en-US" dirty="0"/>
            </a:br>
            <a:r>
              <a:rPr lang="en-US" dirty="0"/>
              <a:t>Where to eat &amp; drink</a:t>
            </a:r>
            <a:br>
              <a:rPr lang="en-US" dirty="0"/>
            </a:br>
            <a:r>
              <a:rPr lang="en-US" dirty="0"/>
              <a:t>Insights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4A24F-1AA2-459B-8C46-C2CD64B9E2B4}"/>
              </a:ext>
            </a:extLst>
          </p:cNvPr>
          <p:cNvSpPr txBox="1"/>
          <p:nvPr/>
        </p:nvSpPr>
        <p:spPr>
          <a:xfrm>
            <a:off x="4113212" y="469390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SIMPLIFYING THE DECISION MAKING PROCESS WHEN PLANNING A TRIP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DFD24-32A6-4A25-8358-D32B3B677E26}"/>
              </a:ext>
            </a:extLst>
          </p:cNvPr>
          <p:cNvSpPr txBox="1"/>
          <p:nvPr/>
        </p:nvSpPr>
        <p:spPr>
          <a:xfrm>
            <a:off x="7415603" y="4693908"/>
            <a:ext cx="3479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OPEN SOURCE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ZOMATO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VADER PYTHON PACKAGE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12C7A-71D7-4240-859E-8B91DEDA1770}"/>
              </a:ext>
            </a:extLst>
          </p:cNvPr>
          <p:cNvSpPr txBox="1"/>
          <p:nvPr/>
        </p:nvSpPr>
        <p:spPr>
          <a:xfrm>
            <a:off x="10285412" y="4693908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HTML/CSS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API’s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8911-37AF-4BB7-81AF-27041B39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WE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4DEE2-347A-4B81-B8F6-37327E3A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990600"/>
            <a:ext cx="10323327" cy="48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AIRBNB Price MAP DEVELOPMENT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0F4A47E3-5402-48E8-A50E-12F21B73CD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635617"/>
              </p:ext>
            </p:extLst>
          </p:nvPr>
        </p:nvGraphicFramePr>
        <p:xfrm>
          <a:off x="303212" y="762000"/>
          <a:ext cx="4720951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632FFE4-3343-4827-AF76-C64C75AE9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673926"/>
            <a:ext cx="2057400" cy="659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EA45-A95E-4CE0-94CC-694BD34C5A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34" y="1673926"/>
            <a:ext cx="2469657" cy="659080"/>
          </a:xfrm>
          <a:prstGeom prst="rect">
            <a:avLst/>
          </a:prstGeom>
        </p:spPr>
      </p:pic>
      <p:pic>
        <p:nvPicPr>
          <p:cNvPr id="9" name="Picture 2" descr="Image result for csv logo">
            <a:extLst>
              <a:ext uri="{FF2B5EF4-FFF2-40B4-BE49-F238E27FC236}">
                <a16:creationId xmlns:a16="http://schemas.microsoft.com/office/drawing/2014/main" id="{1DC2BDC8-AE04-4F58-88C4-15387858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7" y="1535065"/>
            <a:ext cx="821012" cy="9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json icon">
            <a:extLst>
              <a:ext uri="{FF2B5EF4-FFF2-40B4-BE49-F238E27FC236}">
                <a16:creationId xmlns:a16="http://schemas.microsoft.com/office/drawing/2014/main" id="{4A893EA7-E790-46E2-96E5-F365D271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39" y="1519286"/>
            <a:ext cx="968360" cy="96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ython">
            <a:extLst>
              <a:ext uri="{FF2B5EF4-FFF2-40B4-BE49-F238E27FC236}">
                <a16:creationId xmlns:a16="http://schemas.microsoft.com/office/drawing/2014/main" id="{7F320865-D6D8-4A09-A38C-13670F0F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55" y="3091358"/>
            <a:ext cx="1801790" cy="6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python pandas">
            <a:extLst>
              <a:ext uri="{FF2B5EF4-FFF2-40B4-BE49-F238E27FC236}">
                <a16:creationId xmlns:a16="http://schemas.microsoft.com/office/drawing/2014/main" id="{EF06A9F1-2C33-4BF8-A9F3-6AFF311F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957316"/>
            <a:ext cx="1409699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sv logo">
            <a:extLst>
              <a:ext uri="{FF2B5EF4-FFF2-40B4-BE49-F238E27FC236}">
                <a16:creationId xmlns:a16="http://schemas.microsoft.com/office/drawing/2014/main" id="{0E2894D0-8B49-4212-A806-FAD8F067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08" y="2975789"/>
            <a:ext cx="732073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json icon">
            <a:extLst>
              <a:ext uri="{FF2B5EF4-FFF2-40B4-BE49-F238E27FC236}">
                <a16:creationId xmlns:a16="http://schemas.microsoft.com/office/drawing/2014/main" id="{B7FB931A-DAC7-489F-B4D6-001EFAF2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755" y="2995964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C6B67-EA49-4EF4-96E5-868DB12639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584" y="3134792"/>
            <a:ext cx="1945044" cy="588416"/>
          </a:xfrm>
          <a:prstGeom prst="rect">
            <a:avLst/>
          </a:prstGeom>
        </p:spPr>
      </p:pic>
      <p:pic>
        <p:nvPicPr>
          <p:cNvPr id="17" name="Picture 8" descr="Image result for json icon">
            <a:extLst>
              <a:ext uri="{FF2B5EF4-FFF2-40B4-BE49-F238E27FC236}">
                <a16:creationId xmlns:a16="http://schemas.microsoft.com/office/drawing/2014/main" id="{1ADFBE72-5A52-468E-95A1-C0C748F32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54349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mage result for javascript">
            <a:extLst>
              <a:ext uri="{FF2B5EF4-FFF2-40B4-BE49-F238E27FC236}">
                <a16:creationId xmlns:a16="http://schemas.microsoft.com/office/drawing/2014/main" id="{3005B10B-744C-4C81-94CB-4A2CE3C7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01" y="4396221"/>
            <a:ext cx="847038" cy="84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Leaflet">
            <a:extLst>
              <a:ext uri="{FF2B5EF4-FFF2-40B4-BE49-F238E27FC236}">
                <a16:creationId xmlns:a16="http://schemas.microsoft.com/office/drawing/2014/main" id="{F664E12C-CCA1-4CB1-830F-3B2BF4D1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65" y="4562015"/>
            <a:ext cx="2438400" cy="6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Image result for html icon">
            <a:extLst>
              <a:ext uri="{FF2B5EF4-FFF2-40B4-BE49-F238E27FC236}">
                <a16:creationId xmlns:a16="http://schemas.microsoft.com/office/drawing/2014/main" id="{1604E41C-F7F7-47FF-9E5C-32EC27B3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562015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Image result for css icon">
            <a:extLst>
              <a:ext uri="{FF2B5EF4-FFF2-40B4-BE49-F238E27FC236}">
                <a16:creationId xmlns:a16="http://schemas.microsoft.com/office/drawing/2014/main" id="{BAD6F964-A467-4921-961B-3FF7A65B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33" y="457125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11A8-C228-49A6-A7AC-8EDCA320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5AB0B-AF00-4AF5-8284-B5DA1A83B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838200"/>
            <a:ext cx="4159464" cy="1060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AA79A-1E9B-40DB-82F2-EC0C249F7F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843643"/>
            <a:ext cx="6278003" cy="4795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EE01D4-8EFC-4003-BD55-BFC610C3B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923382"/>
            <a:ext cx="5218489" cy="2648106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01BA8F9B-36B7-4715-A9C9-6E31D3494216}"/>
              </a:ext>
            </a:extLst>
          </p:cNvPr>
          <p:cNvSpPr/>
          <p:nvPr/>
        </p:nvSpPr>
        <p:spPr>
          <a:xfrm rot="5400000">
            <a:off x="3636662" y="3296562"/>
            <a:ext cx="560942" cy="320913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3229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>
            <a:normAutofit fontScale="90000"/>
          </a:bodyPr>
          <a:lstStyle/>
          <a:p>
            <a:r>
              <a:rPr lang="en-US"/>
              <a:t>crime MAP DEVELOPMENT</a:t>
            </a:r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019058"/>
              </p:ext>
            </p:extLst>
          </p:nvPr>
        </p:nvGraphicFramePr>
        <p:xfrm>
          <a:off x="303212" y="762000"/>
          <a:ext cx="4720951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CCB9E64-217A-4AF0-BAC9-5C97D3561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732" y="1528946"/>
            <a:ext cx="3127247" cy="914400"/>
          </a:xfrm>
          <a:prstGeom prst="rect">
            <a:avLst/>
          </a:prstGeom>
        </p:spPr>
      </p:pic>
      <p:pic>
        <p:nvPicPr>
          <p:cNvPr id="1026" name="Picture 2" descr="Image result for csv logo">
            <a:extLst>
              <a:ext uri="{FF2B5EF4-FFF2-40B4-BE49-F238E27FC236}">
                <a16:creationId xmlns:a16="http://schemas.microsoft.com/office/drawing/2014/main" id="{EBAC7376-41FB-45A4-978D-8D46493D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84" y="1528946"/>
            <a:ext cx="821012" cy="9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>
            <a:extLst>
              <a:ext uri="{FF2B5EF4-FFF2-40B4-BE49-F238E27FC236}">
                <a16:creationId xmlns:a16="http://schemas.microsoft.com/office/drawing/2014/main" id="{BE6ADA33-AAF3-4524-BC42-093515715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78" y="2975789"/>
            <a:ext cx="1801790" cy="6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pandas">
            <a:extLst>
              <a:ext uri="{FF2B5EF4-FFF2-40B4-BE49-F238E27FC236}">
                <a16:creationId xmlns:a16="http://schemas.microsoft.com/office/drawing/2014/main" id="{C815D734-0309-4257-A879-38A6F7728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957316"/>
            <a:ext cx="1409699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sv logo">
            <a:extLst>
              <a:ext uri="{FF2B5EF4-FFF2-40B4-BE49-F238E27FC236}">
                <a16:creationId xmlns:a16="http://schemas.microsoft.com/office/drawing/2014/main" id="{785BBCF8-FE2B-413B-9244-D5C3A5B0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08" y="2975789"/>
            <a:ext cx="732073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son icon">
            <a:extLst>
              <a:ext uri="{FF2B5EF4-FFF2-40B4-BE49-F238E27FC236}">
                <a16:creationId xmlns:a16="http://schemas.microsoft.com/office/drawing/2014/main" id="{5A0FBB14-4245-48FF-B51E-73834C24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54349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vascript">
            <a:extLst>
              <a:ext uri="{FF2B5EF4-FFF2-40B4-BE49-F238E27FC236}">
                <a16:creationId xmlns:a16="http://schemas.microsoft.com/office/drawing/2014/main" id="{7DA8A433-C80E-42EF-AAD7-D058A8D2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01" y="4396221"/>
            <a:ext cx="847038" cy="84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eaflet">
            <a:extLst>
              <a:ext uri="{FF2B5EF4-FFF2-40B4-BE49-F238E27FC236}">
                <a16:creationId xmlns:a16="http://schemas.microsoft.com/office/drawing/2014/main" id="{271CB33F-D0CD-4346-9993-FAC3BF6F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65" y="4562015"/>
            <a:ext cx="2438400" cy="6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tml icon">
            <a:extLst>
              <a:ext uri="{FF2B5EF4-FFF2-40B4-BE49-F238E27FC236}">
                <a16:creationId xmlns:a16="http://schemas.microsoft.com/office/drawing/2014/main" id="{DCE2ACD0-1845-4906-BB58-C7D12675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562015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json icon">
            <a:extLst>
              <a:ext uri="{FF2B5EF4-FFF2-40B4-BE49-F238E27FC236}">
                <a16:creationId xmlns:a16="http://schemas.microsoft.com/office/drawing/2014/main" id="{50FA1907-4F42-45A9-A8DA-2587373B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755" y="2995964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ss icon">
            <a:extLst>
              <a:ext uri="{FF2B5EF4-FFF2-40B4-BE49-F238E27FC236}">
                <a16:creationId xmlns:a16="http://schemas.microsoft.com/office/drawing/2014/main" id="{2A428C39-F013-4ECD-A4AF-296AD172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33" y="457125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analysis process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1601788" y="838200"/>
          <a:ext cx="93726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7312" y="0"/>
            <a:ext cx="6934200" cy="10588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KNOW-B4-U-GO </a:t>
            </a:r>
            <a:br>
              <a:rPr lang="en-US" sz="2800" b="1" dirty="0"/>
            </a:br>
            <a:r>
              <a:rPr lang="en-US" sz="2800" b="1" dirty="0"/>
              <a:t>FUTURE IMPLEMENTATIONS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F82B39-BC8F-4616-B5BC-4AF96A844D3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78834924"/>
              </p:ext>
            </p:extLst>
          </p:nvPr>
        </p:nvGraphicFramePr>
        <p:xfrm>
          <a:off x="-611188" y="1242616"/>
          <a:ext cx="88392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69742F-060E-42F7-A279-F3EEC7E5ADDB}"/>
              </a:ext>
            </a:extLst>
          </p:cNvPr>
          <p:cNvSpPr txBox="1"/>
          <p:nvPr/>
        </p:nvSpPr>
        <p:spPr>
          <a:xfrm>
            <a:off x="7413007" y="1013936"/>
            <a:ext cx="457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 EXPANSION: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ALL GLOBAL MAJOR CITIES TO THE SITE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EVENTUALLY ADD SMALLER CITIES THAT ARE TRYING TO INCREASE TOURISM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9736-EDBA-45CE-B284-A6B5707BDCDA}"/>
              </a:ext>
            </a:extLst>
          </p:cNvPr>
          <p:cNvSpPr txBox="1"/>
          <p:nvPr/>
        </p:nvSpPr>
        <p:spPr>
          <a:xfrm>
            <a:off x="7413007" y="2016204"/>
            <a:ext cx="4574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SEARCH FUCNTION &amp; HOMEPAGES: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highlight>
                  <a:srgbClr val="FFFF00"/>
                </a:highlight>
              </a:rPr>
              <a:t>HOMEPAGE FORM BUTTON THAT ALLOWS YOU TO SEARCH FOR THE CITY YOU WANT TO LEARN MORE ABOUT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highlight>
                  <a:srgbClr val="FFFF00"/>
                </a:highlight>
              </a:rPr>
              <a:t>CREATE HOMEPAGES FOR EACH CITY WE FEATURE ON THE SITE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6563-1470-4FD3-AAC1-6EB6E06A2B04}"/>
              </a:ext>
            </a:extLst>
          </p:cNvPr>
          <p:cNvSpPr txBox="1"/>
          <p:nvPr/>
        </p:nvSpPr>
        <p:spPr>
          <a:xfrm>
            <a:off x="7413007" y="3203138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PRICE PREDICTOR &amp; SCALE: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WITH MACHINE LEARNING,  DEVELOP AN AIRBNB PRICE PREDICTOR THAT LEVERAGES HISTORICAL DATA BY NEIGHBORHOOD OR 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GOAL OF THIS IS TO HELP APT OWNERS UNDERSTAND THE CURRENT AND FUTURE PRICING ENVIORNMENT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BF1F-E346-4E0D-8E9F-AACC2ACCD7DC}"/>
              </a:ext>
            </a:extLst>
          </p:cNvPr>
          <p:cNvSpPr txBox="1"/>
          <p:nvPr/>
        </p:nvSpPr>
        <p:spPr>
          <a:xfrm>
            <a:off x="7426654" y="4579287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SUGGESTIONS FEATURE: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MAKE SUGGESTIONS ON WHERE TO TRAVEL BASED ON DIFFERENT USER INPUT CONDITIONS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RELAXING VACATION WITH LITTLE CRIME?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BUDGETED TRIP? TRAVEL BASED ON AIRBNB PRICING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PARTY ANIMAL? STAY WHERE THE BARS ARE</a:t>
            </a:r>
          </a:p>
        </p:txBody>
      </p: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875</Words>
  <Application>Microsoft Office PowerPoint</Application>
  <PresentationFormat>Custom</PresentationFormat>
  <Paragraphs>101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Gill Sans MT</vt:lpstr>
      <vt:lpstr>Wingdings</vt:lpstr>
      <vt:lpstr>Gallery</vt:lpstr>
      <vt:lpstr>Know-b4-u-go</vt:lpstr>
      <vt:lpstr>How are we going to help you?</vt:lpstr>
      <vt:lpstr>WHAT DID WE DO?</vt:lpstr>
      <vt:lpstr>AIRBNB Price MAP DEVELOPMENT</vt:lpstr>
      <vt:lpstr>Data Cleansing</vt:lpstr>
      <vt:lpstr>crime MAP DEVELOPMENT</vt:lpstr>
      <vt:lpstr>insights analysis process</vt:lpstr>
      <vt:lpstr>KNOW-B4-U-GO  FUTURE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HOT SPOTS     Project 1   1/12/19</dc:title>
  <dc:creator>Francis Wong</dc:creator>
  <cp:lastModifiedBy>Francis Wong</cp:lastModifiedBy>
  <cp:revision>23</cp:revision>
  <dcterms:created xsi:type="dcterms:W3CDTF">2019-01-12T14:14:51Z</dcterms:created>
  <dcterms:modified xsi:type="dcterms:W3CDTF">2019-05-07T18:22:37Z</dcterms:modified>
</cp:coreProperties>
</file>