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ng" ContentType="image/pn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5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7294" y="733234"/>
            <a:ext cx="1979295" cy="2160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9341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23614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3410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44266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19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6044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607626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20326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607626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20326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7859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9129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9129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7859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9129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9573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62273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62273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9573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62273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0"/>
            <a:ext cx="4608195" cy="288290"/>
          </a:xfrm>
          <a:custGeom>
            <a:avLst/>
            <a:gdLst/>
            <a:ahLst/>
            <a:cxnLst/>
            <a:rect l="l" t="t" r="r" b="b"/>
            <a:pathLst>
              <a:path w="4608195" h="288290">
                <a:moveTo>
                  <a:pt x="0" y="287997"/>
                </a:moveTo>
                <a:lnTo>
                  <a:pt x="4608004" y="287997"/>
                </a:lnTo>
                <a:lnTo>
                  <a:pt x="4608004" y="0"/>
                </a:lnTo>
                <a:lnTo>
                  <a:pt x="0" y="0"/>
                </a:lnTo>
                <a:lnTo>
                  <a:pt x="0" y="28799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788"/>
            <a:ext cx="4419498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022" y="639335"/>
            <a:ext cx="3255010" cy="1022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94" y="1151902"/>
            <a:ext cx="3888104" cy="364490"/>
          </a:xfrm>
          <a:prstGeom prst="rect"/>
          <a:solidFill>
            <a:srgbClr val="3333B2"/>
          </a:solidFill>
        </p:spPr>
        <p:txBody>
          <a:bodyPr wrap="square" lIns="0" tIns="49530" rIns="0" bIns="0" rtlCol="0" vert="horz">
            <a:spAutoFit/>
          </a:bodyPr>
          <a:lstStyle/>
          <a:p>
            <a:pPr marL="1233805">
              <a:lnSpc>
                <a:spcPct val="100000"/>
              </a:lnSpc>
              <a:spcBef>
                <a:spcPts val="390"/>
              </a:spcBef>
            </a:pPr>
            <a:r>
              <a:rPr dirty="0" spc="-40"/>
              <a:t>Inflation</a:t>
            </a:r>
            <a:r>
              <a:rPr dirty="0" spc="-20"/>
              <a:t> </a:t>
            </a:r>
            <a:r>
              <a:rPr dirty="0" spc="-55"/>
              <a:t>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5940" y="1725218"/>
            <a:ext cx="1196340" cy="702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50" spc="65">
                <a:latin typeface="Tahoma"/>
                <a:cs typeface="Tahoma"/>
              </a:rPr>
              <a:t>A </a:t>
            </a:r>
            <a:r>
              <a:rPr dirty="0" sz="1050" spc="-15">
                <a:latin typeface="Tahoma"/>
                <a:cs typeface="Tahoma"/>
              </a:rPr>
              <a:t>Brief</a:t>
            </a:r>
            <a:r>
              <a:rPr dirty="0" sz="1050" spc="-70">
                <a:latin typeface="Tahoma"/>
                <a:cs typeface="Tahoma"/>
              </a:rPr>
              <a:t> </a:t>
            </a:r>
            <a:r>
              <a:rPr dirty="0" sz="1050" spc="-35">
                <a:latin typeface="Tahoma"/>
                <a:cs typeface="Tahoma"/>
              </a:rPr>
              <a:t>Introduction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50" spc="-55">
                <a:latin typeface="Tahoma"/>
                <a:cs typeface="Tahoma"/>
              </a:rPr>
              <a:t>2016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What </a:t>
            </a:r>
            <a:r>
              <a:rPr dirty="0" spc="-85"/>
              <a:t>are </a:t>
            </a:r>
            <a:r>
              <a:rPr dirty="0" spc="-55"/>
              <a:t>Injectable</a:t>
            </a:r>
            <a:r>
              <a:rPr dirty="0" spc="120"/>
              <a:t> </a:t>
            </a:r>
            <a:r>
              <a:rPr dirty="0" spc="-35"/>
              <a:t>Sets?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5486" y="1426286"/>
            <a:ext cx="352425" cy="772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950" spc="-455" b="1">
                <a:solidFill>
                  <a:srgbClr val="FF0000"/>
                </a:solidFill>
                <a:latin typeface="Arial Black"/>
                <a:cs typeface="Arial Black"/>
              </a:rPr>
              <a:t>?</a:t>
            </a:r>
            <a:endParaRPr sz="495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049" y="212478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5049" y="212478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4553" y="2247950"/>
            <a:ext cx="12446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C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5066" y="212478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5066" y="212478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2993" y="2247950"/>
            <a:ext cx="13081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00" i="1">
                <a:latin typeface="Georgia"/>
                <a:cs typeface="Georgia"/>
              </a:rPr>
              <a:t>B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5057" y="87769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1"/>
                </a:lnTo>
                <a:lnTo>
                  <a:pt x="373308" y="323291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65057" y="87769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1"/>
                </a:lnTo>
                <a:lnTo>
                  <a:pt x="373308" y="323291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87056" y="1000874"/>
            <a:ext cx="129539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0613" y="1565676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151094" y="0"/>
                </a:move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0613" y="1565676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6191" y="1624419"/>
            <a:ext cx="14033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0622" y="1565676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1094" y="0"/>
                </a:move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60622" y="1565676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43405" y="1624419"/>
            <a:ext cx="10604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45" i="1">
                <a:latin typeface="Georgia"/>
                <a:cs typeface="Georgia"/>
              </a:rPr>
              <a:t>Y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0617" y="2189223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151094" y="0"/>
                </a:moveTo>
                <a:lnTo>
                  <a:pt x="103336" y="7702"/>
                </a:lnTo>
                <a:lnTo>
                  <a:pt x="61859" y="29152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9"/>
                </a:lnTo>
                <a:lnTo>
                  <a:pt x="61859" y="273036"/>
                </a:lnTo>
                <a:lnTo>
                  <a:pt x="103336" y="294486"/>
                </a:lnTo>
                <a:lnTo>
                  <a:pt x="151094" y="302188"/>
                </a:lnTo>
                <a:lnTo>
                  <a:pt x="198852" y="294486"/>
                </a:lnTo>
                <a:lnTo>
                  <a:pt x="240329" y="273036"/>
                </a:lnTo>
                <a:lnTo>
                  <a:pt x="273036" y="240329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2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0617" y="2189223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2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2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9"/>
                </a:lnTo>
                <a:lnTo>
                  <a:pt x="61859" y="273036"/>
                </a:lnTo>
                <a:lnTo>
                  <a:pt x="103336" y="294486"/>
                </a:lnTo>
                <a:lnTo>
                  <a:pt x="151094" y="302188"/>
                </a:lnTo>
                <a:lnTo>
                  <a:pt x="198852" y="294486"/>
                </a:lnTo>
                <a:lnTo>
                  <a:pt x="240329" y="273036"/>
                </a:lnTo>
                <a:lnTo>
                  <a:pt x="273036" y="240329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86764" y="2247950"/>
            <a:ext cx="120014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Z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90046" y="1852433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5" h="375285">
                <a:moveTo>
                  <a:pt x="0" y="0"/>
                </a:moveTo>
                <a:lnTo>
                  <a:pt x="216536" y="375052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07867" y="234031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1"/>
                </a:moveTo>
                <a:lnTo>
                  <a:pt x="43357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90046" y="1852433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5" h="375285">
                <a:moveTo>
                  <a:pt x="0" y="0"/>
                </a:moveTo>
                <a:lnTo>
                  <a:pt x="216536" y="375052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46689" y="199002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4">
                <a:moveTo>
                  <a:pt x="68371" y="0"/>
                </a:moveTo>
                <a:lnTo>
                  <a:pt x="48988" y="45376"/>
                </a:lnTo>
                <a:lnTo>
                  <a:pt x="0" y="39473"/>
                </a:lnTo>
                <a:lnTo>
                  <a:pt x="73659" y="88109"/>
                </a:lnTo>
                <a:lnTo>
                  <a:pt x="68371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07867" y="234031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1"/>
                </a:moveTo>
                <a:lnTo>
                  <a:pt x="43357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89064" y="230084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0"/>
                </a:moveTo>
                <a:lnTo>
                  <a:pt x="29606" y="39475"/>
                </a:lnTo>
                <a:lnTo>
                  <a:pt x="0" y="78950"/>
                </a:lnTo>
                <a:lnTo>
                  <a:pt x="78951" y="39475"/>
                </a:lnTo>
                <a:lnTo>
                  <a:pt x="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6845" y="1852433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5" y="0"/>
                </a:moveTo>
                <a:lnTo>
                  <a:pt x="0" y="375053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1992" y="234031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433564" y="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6845" y="1852433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5" y="0"/>
                </a:moveTo>
                <a:lnTo>
                  <a:pt x="0" y="375053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3077" y="199002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4">
                <a:moveTo>
                  <a:pt x="73659" y="39473"/>
                </a:moveTo>
                <a:lnTo>
                  <a:pt x="24671" y="45376"/>
                </a:lnTo>
                <a:lnTo>
                  <a:pt x="5287" y="0"/>
                </a:lnTo>
                <a:lnTo>
                  <a:pt x="0" y="88109"/>
                </a:lnTo>
                <a:lnTo>
                  <a:pt x="73659" y="39473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1992" y="234031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433564" y="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35411" y="230084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1" y="78950"/>
                </a:moveTo>
                <a:lnTo>
                  <a:pt x="49344" y="39475"/>
                </a:lnTo>
                <a:lnTo>
                  <a:pt x="78951" y="0"/>
                </a:lnTo>
                <a:lnTo>
                  <a:pt x="0" y="39475"/>
                </a:lnTo>
                <a:lnTo>
                  <a:pt x="78951" y="7895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0037" y="1206050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4">
                <a:moveTo>
                  <a:pt x="0" y="375056"/>
                </a:moveTo>
                <a:lnTo>
                  <a:pt x="216537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16857" y="1206050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4">
                <a:moveTo>
                  <a:pt x="216531" y="375056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70037" y="1206050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4">
                <a:moveTo>
                  <a:pt x="0" y="375056"/>
                </a:moveTo>
                <a:lnTo>
                  <a:pt x="216537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6686" y="1355405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0" y="48635"/>
                </a:moveTo>
                <a:lnTo>
                  <a:pt x="48988" y="42732"/>
                </a:lnTo>
                <a:lnTo>
                  <a:pt x="68371" y="88109"/>
                </a:lnTo>
                <a:lnTo>
                  <a:pt x="73659" y="0"/>
                </a:lnTo>
                <a:lnTo>
                  <a:pt x="0" y="48635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16857" y="1206050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4">
                <a:moveTo>
                  <a:pt x="216531" y="375056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03085" y="1355409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5287" y="88109"/>
                </a:moveTo>
                <a:lnTo>
                  <a:pt x="24671" y="42732"/>
                </a:lnTo>
                <a:lnTo>
                  <a:pt x="73659" y="48635"/>
                </a:lnTo>
                <a:lnTo>
                  <a:pt x="0" y="0"/>
                </a:lnTo>
                <a:lnTo>
                  <a:pt x="5287" y="88109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75224" y="202297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75224" y="202297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569629" y="2135759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88273" y="184224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88273" y="184224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882684" y="1955025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103089" y="202297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03089" y="202297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194441" y="2135759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90040" y="184224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90040" y="184224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881399" y="1955025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89157" y="61313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89157" y="61313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381108" y="725932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289157" y="97459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89157" y="97459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381108" y="1087399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599813" y="11968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99813" y="11968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655671" y="1250137"/>
            <a:ext cx="1943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912850" y="137761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12850" y="137761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774548" y="1430858"/>
            <a:ext cx="58991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50" spc="50" i="1">
                <a:latin typeface="Georgia"/>
                <a:cs typeface="Georgia"/>
              </a:rPr>
              <a:t>X</a:t>
            </a:r>
            <a:r>
              <a:rPr dirty="0" baseline="-10416" sz="1200" spc="75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  <a:tabLst>
                <a:tab pos="563880" algn="l"/>
              </a:tabLst>
            </a:pPr>
            <a:r>
              <a:rPr dirty="0" sz="1050" spc="-5" u="sng">
                <a:latin typeface="Times New Roman"/>
                <a:cs typeface="Times New Roman"/>
              </a:rPr>
              <a:t> </a:t>
            </a:r>
            <a:r>
              <a:rPr dirty="0" sz="1050" spc="-5" u="sng"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039830" y="11968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39830" y="11968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112844" y="1250137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726792" y="137761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1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726792" y="137761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799814" y="1430858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19821" y="2083974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319821" y="2083974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90"/>
                </a:move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385781" y="2137219"/>
            <a:ext cx="17399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9821" y="2443979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4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3"/>
                </a:lnTo>
                <a:lnTo>
                  <a:pt x="281883" y="248116"/>
                </a:lnTo>
                <a:lnTo>
                  <a:pt x="304028" y="205295"/>
                </a:lnTo>
                <a:lnTo>
                  <a:pt x="311980" y="155990"/>
                </a:lnTo>
                <a:lnTo>
                  <a:pt x="304028" y="106684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319821" y="2443979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90"/>
                </a:moveTo>
                <a:lnTo>
                  <a:pt x="304028" y="106684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4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3"/>
                </a:lnTo>
                <a:lnTo>
                  <a:pt x="281883" y="248116"/>
                </a:lnTo>
                <a:lnTo>
                  <a:pt x="304028" y="205295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63561" y="1673518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0"/>
                </a:moveTo>
                <a:lnTo>
                  <a:pt x="261043" y="452154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23224" y="2316309"/>
            <a:ext cx="491490" cy="218440"/>
          </a:xfrm>
          <a:custGeom>
            <a:avLst/>
            <a:gdLst/>
            <a:ahLst/>
            <a:cxnLst/>
            <a:rect l="l" t="t" r="r" b="b"/>
            <a:pathLst>
              <a:path w="491489" h="218439">
                <a:moveTo>
                  <a:pt x="0" y="218190"/>
                </a:moveTo>
                <a:lnTo>
                  <a:pt x="491316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63561" y="1673518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0"/>
                </a:moveTo>
                <a:lnTo>
                  <a:pt x="261043" y="452154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46894" y="185734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4">
                <a:moveTo>
                  <a:pt x="68371" y="0"/>
                </a:moveTo>
                <a:lnTo>
                  <a:pt x="48988" y="45376"/>
                </a:lnTo>
                <a:lnTo>
                  <a:pt x="0" y="39473"/>
                </a:lnTo>
                <a:lnTo>
                  <a:pt x="73659" y="88109"/>
                </a:lnTo>
                <a:lnTo>
                  <a:pt x="68371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623224" y="2316309"/>
            <a:ext cx="491490" cy="218440"/>
          </a:xfrm>
          <a:custGeom>
            <a:avLst/>
            <a:gdLst/>
            <a:ahLst/>
            <a:cxnLst/>
            <a:rect l="l" t="t" r="r" b="b"/>
            <a:pathLst>
              <a:path w="491489" h="218439">
                <a:moveTo>
                  <a:pt x="0" y="218190"/>
                </a:moveTo>
                <a:lnTo>
                  <a:pt x="491316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30178" y="2399407"/>
            <a:ext cx="88265" cy="72390"/>
          </a:xfrm>
          <a:custGeom>
            <a:avLst/>
            <a:gdLst/>
            <a:ahLst/>
            <a:cxnLst/>
            <a:rect l="l" t="t" r="r" b="b"/>
            <a:pathLst>
              <a:path w="88264" h="72389">
                <a:moveTo>
                  <a:pt x="0" y="0"/>
                </a:moveTo>
                <a:lnTo>
                  <a:pt x="43078" y="24061"/>
                </a:lnTo>
                <a:lnTo>
                  <a:pt x="32040" y="72153"/>
                </a:lnTo>
                <a:lnTo>
                  <a:pt x="88174" y="4035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911230" y="1692374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27343" y="2117760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11230" y="1692374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79250" y="1723782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4" h="85089">
                <a:moveTo>
                  <a:pt x="77710" y="0"/>
                </a:moveTo>
                <a:lnTo>
                  <a:pt x="44076" y="36103"/>
                </a:lnTo>
                <a:lnTo>
                  <a:pt x="0" y="13923"/>
                </a:lnTo>
                <a:lnTo>
                  <a:pt x="52779" y="84672"/>
                </a:lnTo>
                <a:lnTo>
                  <a:pt x="7771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627343" y="2117760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650448" y="2134436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4" h="74294">
                <a:moveTo>
                  <a:pt x="0" y="0"/>
                </a:moveTo>
                <a:lnTo>
                  <a:pt x="41316" y="26977"/>
                </a:lnTo>
                <a:lnTo>
                  <a:pt x="26985" y="74194"/>
                </a:lnTo>
                <a:lnTo>
                  <a:pt x="87687" y="10111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149625" y="941501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005786" y="1692374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139859" y="2117758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630786" y="941489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39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149625" y="941501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232980" y="1121729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5">
                <a:moveTo>
                  <a:pt x="0" y="48637"/>
                </a:moveTo>
                <a:lnTo>
                  <a:pt x="48989" y="42733"/>
                </a:lnTo>
                <a:lnTo>
                  <a:pt x="68373" y="88110"/>
                </a:lnTo>
                <a:lnTo>
                  <a:pt x="73659" y="0"/>
                </a:lnTo>
                <a:lnTo>
                  <a:pt x="0" y="48637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005786" y="1692374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994668" y="1723783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5" h="85089">
                <a:moveTo>
                  <a:pt x="77710" y="13922"/>
                </a:moveTo>
                <a:lnTo>
                  <a:pt x="33634" y="36102"/>
                </a:lnTo>
                <a:lnTo>
                  <a:pt x="0" y="0"/>
                </a:lnTo>
                <a:lnTo>
                  <a:pt x="24933" y="84672"/>
                </a:lnTo>
                <a:lnTo>
                  <a:pt x="77710" y="13922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139859" y="2117758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213495" y="2134432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4" h="74294">
                <a:moveTo>
                  <a:pt x="60702" y="74194"/>
                </a:moveTo>
                <a:lnTo>
                  <a:pt x="46371" y="26977"/>
                </a:lnTo>
                <a:lnTo>
                  <a:pt x="87687" y="0"/>
                </a:lnTo>
                <a:lnTo>
                  <a:pt x="0" y="10111"/>
                </a:lnTo>
                <a:lnTo>
                  <a:pt x="60702" y="74194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630786" y="941489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39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803622" y="1067323"/>
            <a:ext cx="87630" cy="78740"/>
          </a:xfrm>
          <a:custGeom>
            <a:avLst/>
            <a:gdLst/>
            <a:ahLst/>
            <a:cxnLst/>
            <a:rect l="l" t="t" r="r" b="b"/>
            <a:pathLst>
              <a:path w="87629" h="78740">
                <a:moveTo>
                  <a:pt x="40591" y="78379"/>
                </a:moveTo>
                <a:lnTo>
                  <a:pt x="39890" y="29042"/>
                </a:lnTo>
                <a:lnTo>
                  <a:pt x="87058" y="14554"/>
                </a:lnTo>
                <a:lnTo>
                  <a:pt x="0" y="0"/>
                </a:lnTo>
                <a:lnTo>
                  <a:pt x="40591" y="78379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682102" y="1513125"/>
            <a:ext cx="57150" cy="535305"/>
          </a:xfrm>
          <a:custGeom>
            <a:avLst/>
            <a:gdLst/>
            <a:ahLst/>
            <a:cxnLst/>
            <a:rect l="l" t="t" r="r" b="b"/>
            <a:pathLst>
              <a:path w="57150" h="535305">
                <a:moveTo>
                  <a:pt x="56706" y="0"/>
                </a:moveTo>
                <a:lnTo>
                  <a:pt x="0" y="53472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82102" y="1513125"/>
            <a:ext cx="57150" cy="535305"/>
          </a:xfrm>
          <a:custGeom>
            <a:avLst/>
            <a:gdLst/>
            <a:ahLst/>
            <a:cxnLst/>
            <a:rect l="l" t="t" r="r" b="b"/>
            <a:pathLst>
              <a:path w="57150" h="535305">
                <a:moveTo>
                  <a:pt x="56706" y="0"/>
                </a:moveTo>
                <a:lnTo>
                  <a:pt x="0" y="53472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673842" y="1751473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78508" y="8324"/>
                </a:moveTo>
                <a:lnTo>
                  <a:pt x="36132" y="33603"/>
                </a:lnTo>
                <a:lnTo>
                  <a:pt x="0" y="0"/>
                </a:lnTo>
                <a:lnTo>
                  <a:pt x="30929" y="82671"/>
                </a:lnTo>
                <a:lnTo>
                  <a:pt x="78508" y="8324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001282" y="219978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878" y="78948"/>
                </a:moveTo>
                <a:lnTo>
                  <a:pt x="49342" y="39421"/>
                </a:lnTo>
                <a:lnTo>
                  <a:pt x="79018" y="0"/>
                </a:lnTo>
                <a:lnTo>
                  <a:pt x="0" y="39333"/>
                </a:lnTo>
                <a:lnTo>
                  <a:pt x="78878" y="78948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09492" y="1302956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149974" y="12656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192157" y="1302956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0" y="126561"/>
                </a:moveTo>
                <a:lnTo>
                  <a:pt x="149973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609492" y="1302956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149974" y="12656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69337" y="1353460"/>
            <a:ext cx="86360" cy="81280"/>
          </a:xfrm>
          <a:custGeom>
            <a:avLst/>
            <a:gdLst/>
            <a:ahLst/>
            <a:cxnLst/>
            <a:rect l="l" t="t" r="r" b="b"/>
            <a:pathLst>
              <a:path w="86360" h="81280">
                <a:moveTo>
                  <a:pt x="34876" y="81083"/>
                </a:moveTo>
                <a:lnTo>
                  <a:pt x="37709" y="31822"/>
                </a:lnTo>
                <a:lnTo>
                  <a:pt x="85792" y="20748"/>
                </a:lnTo>
                <a:lnTo>
                  <a:pt x="0" y="0"/>
                </a:lnTo>
                <a:lnTo>
                  <a:pt x="34876" y="81083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192157" y="1302956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0" y="126561"/>
                </a:moveTo>
                <a:lnTo>
                  <a:pt x="149973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196493" y="1353461"/>
            <a:ext cx="86360" cy="81280"/>
          </a:xfrm>
          <a:custGeom>
            <a:avLst/>
            <a:gdLst/>
            <a:ahLst/>
            <a:cxnLst/>
            <a:rect l="l" t="t" r="r" b="b"/>
            <a:pathLst>
              <a:path w="86360" h="81280">
                <a:moveTo>
                  <a:pt x="0" y="20748"/>
                </a:moveTo>
                <a:lnTo>
                  <a:pt x="48083" y="31822"/>
                </a:lnTo>
                <a:lnTo>
                  <a:pt x="50915" y="81083"/>
                </a:lnTo>
                <a:lnTo>
                  <a:pt x="85792" y="0"/>
                </a:lnTo>
                <a:lnTo>
                  <a:pt x="0" y="20748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1636560" y="2497213"/>
            <a:ext cx="1923414" cy="703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25"/>
              </a:lnSpc>
            </a:pPr>
            <a:r>
              <a:rPr dirty="0" baseline="2645" sz="1575" spc="-15">
                <a:latin typeface="Tahoma"/>
                <a:cs typeface="Tahoma"/>
              </a:rPr>
              <a:t>?? </a:t>
            </a:r>
            <a:r>
              <a:rPr dirty="0" baseline="2645" sz="1575" spc="-517" i="1">
                <a:latin typeface="Meiryo"/>
                <a:cs typeface="Meiryo"/>
              </a:rPr>
              <a:t>ƒ∼                        </a:t>
            </a:r>
            <a:r>
              <a:rPr dirty="0" baseline="2645" sz="1575" spc="-30">
                <a:latin typeface="Tahoma"/>
                <a:cs typeface="Tahoma"/>
              </a:rPr>
              <a:t>AnSub </a:t>
            </a:r>
            <a:r>
              <a:rPr dirty="0" sz="600" spc="-20" i="1">
                <a:latin typeface="Verdana"/>
                <a:cs typeface="Verdana"/>
              </a:rPr>
              <a:t>t </a:t>
            </a:r>
            <a:r>
              <a:rPr dirty="0" baseline="2645" sz="1575" spc="52">
                <a:latin typeface="Tahoma"/>
                <a:cs typeface="Tahoma"/>
              </a:rPr>
              <a:t>(</a:t>
            </a:r>
            <a:r>
              <a:rPr dirty="0" baseline="2645" sz="1575" spc="52" i="1">
                <a:latin typeface="Georgia"/>
                <a:cs typeface="Georgia"/>
              </a:rPr>
              <a:t>B</a:t>
            </a:r>
            <a:r>
              <a:rPr dirty="0" baseline="-6944" sz="1200" spc="52">
                <a:latin typeface="Tahoma"/>
                <a:cs typeface="Tahoma"/>
              </a:rPr>
              <a:t>1</a:t>
            </a:r>
            <a:r>
              <a:rPr dirty="0" baseline="2645" sz="1575" spc="52" i="1">
                <a:latin typeface="Georgia"/>
                <a:cs typeface="Georgia"/>
              </a:rPr>
              <a:t>,</a:t>
            </a:r>
            <a:r>
              <a:rPr dirty="0" baseline="2645" sz="1575" spc="-7" i="1">
                <a:latin typeface="Georgia"/>
                <a:cs typeface="Georgia"/>
              </a:rPr>
              <a:t> </a:t>
            </a:r>
            <a:r>
              <a:rPr dirty="0" baseline="2645" sz="1575" spc="67" i="1">
                <a:latin typeface="Georgia"/>
                <a:cs typeface="Georgia"/>
              </a:rPr>
              <a:t>B</a:t>
            </a:r>
            <a:r>
              <a:rPr dirty="0" baseline="-6944" sz="1200" spc="67">
                <a:latin typeface="Tahoma"/>
                <a:cs typeface="Tahoma"/>
              </a:rPr>
              <a:t>2</a:t>
            </a:r>
            <a:r>
              <a:rPr dirty="0" baseline="2645" sz="1575" spc="67">
                <a:latin typeface="Tahoma"/>
                <a:cs typeface="Tahoma"/>
              </a:rPr>
              <a:t>)</a:t>
            </a:r>
            <a:endParaRPr baseline="2645" sz="1575">
              <a:latin typeface="Tahoma"/>
              <a:cs typeface="Tahoma"/>
            </a:endParaRPr>
          </a:p>
          <a:p>
            <a:pPr algn="ctr" marR="426720">
              <a:lnSpc>
                <a:spcPts val="565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What </a:t>
            </a:r>
            <a:r>
              <a:rPr dirty="0" spc="-85"/>
              <a:t>are </a:t>
            </a:r>
            <a:r>
              <a:rPr dirty="0" spc="-55"/>
              <a:t>Injectable</a:t>
            </a:r>
            <a:r>
              <a:rPr dirty="0" spc="120"/>
              <a:t> </a:t>
            </a:r>
            <a:r>
              <a:rPr dirty="0" spc="-35"/>
              <a:t>Sets?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5486" y="1426286"/>
            <a:ext cx="352425" cy="772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950" spc="-455" b="1">
                <a:solidFill>
                  <a:srgbClr val="FF0000"/>
                </a:solidFill>
                <a:latin typeface="Arial Black"/>
                <a:cs typeface="Arial Black"/>
              </a:rPr>
              <a:t>?</a:t>
            </a:r>
            <a:endParaRPr sz="495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049" y="212478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5049" y="212478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4553" y="2247950"/>
            <a:ext cx="12446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C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5066" y="212478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5066" y="212478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2993" y="2247950"/>
            <a:ext cx="13081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00" i="1">
                <a:latin typeface="Georgia"/>
                <a:cs typeface="Georgia"/>
              </a:rPr>
              <a:t>B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5057" y="87769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1"/>
                </a:lnTo>
                <a:lnTo>
                  <a:pt x="373308" y="323291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65057" y="87769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1"/>
                </a:lnTo>
                <a:lnTo>
                  <a:pt x="373308" y="323291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87056" y="1000874"/>
            <a:ext cx="129539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0613" y="1565676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151094" y="0"/>
                </a:move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0613" y="1565676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6191" y="1624419"/>
            <a:ext cx="14033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0622" y="1565676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1094" y="0"/>
                </a:move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60622" y="1565676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43405" y="1624419"/>
            <a:ext cx="10604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45" i="1">
                <a:latin typeface="Georgia"/>
                <a:cs typeface="Georgia"/>
              </a:rPr>
              <a:t>Y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0617" y="2189223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151094" y="0"/>
                </a:moveTo>
                <a:lnTo>
                  <a:pt x="103336" y="7702"/>
                </a:lnTo>
                <a:lnTo>
                  <a:pt x="61859" y="29152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9"/>
                </a:lnTo>
                <a:lnTo>
                  <a:pt x="61859" y="273036"/>
                </a:lnTo>
                <a:lnTo>
                  <a:pt x="103336" y="294486"/>
                </a:lnTo>
                <a:lnTo>
                  <a:pt x="151094" y="302188"/>
                </a:lnTo>
                <a:lnTo>
                  <a:pt x="198852" y="294486"/>
                </a:lnTo>
                <a:lnTo>
                  <a:pt x="240329" y="273036"/>
                </a:lnTo>
                <a:lnTo>
                  <a:pt x="273036" y="240329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2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0617" y="2189223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2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2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9"/>
                </a:lnTo>
                <a:lnTo>
                  <a:pt x="61859" y="273036"/>
                </a:lnTo>
                <a:lnTo>
                  <a:pt x="103336" y="294486"/>
                </a:lnTo>
                <a:lnTo>
                  <a:pt x="151094" y="302188"/>
                </a:lnTo>
                <a:lnTo>
                  <a:pt x="198852" y="294486"/>
                </a:lnTo>
                <a:lnTo>
                  <a:pt x="240329" y="273036"/>
                </a:lnTo>
                <a:lnTo>
                  <a:pt x="273036" y="240329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86764" y="2247950"/>
            <a:ext cx="120014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Z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90046" y="1852433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5" h="375285">
                <a:moveTo>
                  <a:pt x="0" y="0"/>
                </a:moveTo>
                <a:lnTo>
                  <a:pt x="216536" y="375052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07867" y="234031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1"/>
                </a:moveTo>
                <a:lnTo>
                  <a:pt x="43357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90046" y="1852433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5" h="375285">
                <a:moveTo>
                  <a:pt x="0" y="0"/>
                </a:moveTo>
                <a:lnTo>
                  <a:pt x="216536" y="375052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46689" y="199002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4">
                <a:moveTo>
                  <a:pt x="68371" y="0"/>
                </a:moveTo>
                <a:lnTo>
                  <a:pt x="48988" y="45376"/>
                </a:lnTo>
                <a:lnTo>
                  <a:pt x="0" y="39473"/>
                </a:lnTo>
                <a:lnTo>
                  <a:pt x="73659" y="88109"/>
                </a:lnTo>
                <a:lnTo>
                  <a:pt x="68371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07867" y="234031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1"/>
                </a:moveTo>
                <a:lnTo>
                  <a:pt x="43357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89064" y="230084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0"/>
                </a:moveTo>
                <a:lnTo>
                  <a:pt x="29606" y="39475"/>
                </a:lnTo>
                <a:lnTo>
                  <a:pt x="0" y="78950"/>
                </a:lnTo>
                <a:lnTo>
                  <a:pt x="78951" y="39475"/>
                </a:lnTo>
                <a:lnTo>
                  <a:pt x="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6845" y="1852433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5" y="0"/>
                </a:moveTo>
                <a:lnTo>
                  <a:pt x="0" y="375053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1992" y="234031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433564" y="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6845" y="1852433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5" y="0"/>
                </a:moveTo>
                <a:lnTo>
                  <a:pt x="0" y="375053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3077" y="199002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4">
                <a:moveTo>
                  <a:pt x="73659" y="39473"/>
                </a:moveTo>
                <a:lnTo>
                  <a:pt x="24671" y="45376"/>
                </a:lnTo>
                <a:lnTo>
                  <a:pt x="5287" y="0"/>
                </a:lnTo>
                <a:lnTo>
                  <a:pt x="0" y="88109"/>
                </a:lnTo>
                <a:lnTo>
                  <a:pt x="73659" y="39473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1992" y="234031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433564" y="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35411" y="230084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1" y="78950"/>
                </a:moveTo>
                <a:lnTo>
                  <a:pt x="49344" y="39475"/>
                </a:lnTo>
                <a:lnTo>
                  <a:pt x="78951" y="0"/>
                </a:lnTo>
                <a:lnTo>
                  <a:pt x="0" y="39475"/>
                </a:lnTo>
                <a:lnTo>
                  <a:pt x="78951" y="7895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0037" y="1206050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4">
                <a:moveTo>
                  <a:pt x="0" y="375056"/>
                </a:moveTo>
                <a:lnTo>
                  <a:pt x="216537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16857" y="1206050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4">
                <a:moveTo>
                  <a:pt x="216531" y="375056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70037" y="1206050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4">
                <a:moveTo>
                  <a:pt x="0" y="375056"/>
                </a:moveTo>
                <a:lnTo>
                  <a:pt x="216537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6686" y="1355405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0" y="48635"/>
                </a:moveTo>
                <a:lnTo>
                  <a:pt x="48988" y="42732"/>
                </a:lnTo>
                <a:lnTo>
                  <a:pt x="68371" y="88109"/>
                </a:lnTo>
                <a:lnTo>
                  <a:pt x="73659" y="0"/>
                </a:lnTo>
                <a:lnTo>
                  <a:pt x="0" y="48635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16857" y="1206050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4">
                <a:moveTo>
                  <a:pt x="216531" y="375056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03085" y="1355409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5287" y="88109"/>
                </a:moveTo>
                <a:lnTo>
                  <a:pt x="24671" y="42732"/>
                </a:lnTo>
                <a:lnTo>
                  <a:pt x="73659" y="48635"/>
                </a:lnTo>
                <a:lnTo>
                  <a:pt x="0" y="0"/>
                </a:lnTo>
                <a:lnTo>
                  <a:pt x="5287" y="88109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75224" y="202297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75224" y="202297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569629" y="2135759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88273" y="184224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88273" y="184224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882684" y="1955025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103089" y="202297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03089" y="202297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194441" y="2135759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90040" y="184224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90040" y="184224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881399" y="1955025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89157" y="61313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89157" y="61313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381108" y="725932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289157" y="97459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89157" y="97459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381108" y="1087399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599813" y="11968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99813" y="11968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655671" y="1250137"/>
            <a:ext cx="1943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912850" y="137761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12850" y="137761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774548" y="1430858"/>
            <a:ext cx="58991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50" spc="50" i="1">
                <a:latin typeface="Georgia"/>
                <a:cs typeface="Georgia"/>
              </a:rPr>
              <a:t>X</a:t>
            </a:r>
            <a:r>
              <a:rPr dirty="0" baseline="-10416" sz="1200" spc="75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  <a:tabLst>
                <a:tab pos="563880" algn="l"/>
              </a:tabLst>
            </a:pPr>
            <a:r>
              <a:rPr dirty="0" sz="1050" spc="-5" u="sng">
                <a:latin typeface="Times New Roman"/>
                <a:cs typeface="Times New Roman"/>
              </a:rPr>
              <a:t> </a:t>
            </a:r>
            <a:r>
              <a:rPr dirty="0" sz="1050" spc="-5" u="sng"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039830" y="11968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39830" y="11968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112844" y="1250137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726792" y="137761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1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726792" y="137761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799814" y="1430858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19821" y="2083974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319821" y="2083974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90"/>
                </a:move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385781" y="2137219"/>
            <a:ext cx="17399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9821" y="2443979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4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3"/>
                </a:lnTo>
                <a:lnTo>
                  <a:pt x="281883" y="248116"/>
                </a:lnTo>
                <a:lnTo>
                  <a:pt x="304028" y="205295"/>
                </a:lnTo>
                <a:lnTo>
                  <a:pt x="311980" y="155990"/>
                </a:lnTo>
                <a:lnTo>
                  <a:pt x="304028" y="106684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319821" y="2443979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90"/>
                </a:moveTo>
                <a:lnTo>
                  <a:pt x="304028" y="106684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4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3"/>
                </a:lnTo>
                <a:lnTo>
                  <a:pt x="281883" y="248116"/>
                </a:lnTo>
                <a:lnTo>
                  <a:pt x="304028" y="205295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63561" y="1673518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0"/>
                </a:moveTo>
                <a:lnTo>
                  <a:pt x="261043" y="452154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23224" y="2316309"/>
            <a:ext cx="491490" cy="218440"/>
          </a:xfrm>
          <a:custGeom>
            <a:avLst/>
            <a:gdLst/>
            <a:ahLst/>
            <a:cxnLst/>
            <a:rect l="l" t="t" r="r" b="b"/>
            <a:pathLst>
              <a:path w="491489" h="218439">
                <a:moveTo>
                  <a:pt x="0" y="218190"/>
                </a:moveTo>
                <a:lnTo>
                  <a:pt x="491316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63561" y="1673518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0"/>
                </a:moveTo>
                <a:lnTo>
                  <a:pt x="261043" y="452154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46894" y="185734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4">
                <a:moveTo>
                  <a:pt x="68371" y="0"/>
                </a:moveTo>
                <a:lnTo>
                  <a:pt x="48988" y="45376"/>
                </a:lnTo>
                <a:lnTo>
                  <a:pt x="0" y="39473"/>
                </a:lnTo>
                <a:lnTo>
                  <a:pt x="73659" y="88109"/>
                </a:lnTo>
                <a:lnTo>
                  <a:pt x="68371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623224" y="2316309"/>
            <a:ext cx="491490" cy="218440"/>
          </a:xfrm>
          <a:custGeom>
            <a:avLst/>
            <a:gdLst/>
            <a:ahLst/>
            <a:cxnLst/>
            <a:rect l="l" t="t" r="r" b="b"/>
            <a:pathLst>
              <a:path w="491489" h="218439">
                <a:moveTo>
                  <a:pt x="0" y="218190"/>
                </a:moveTo>
                <a:lnTo>
                  <a:pt x="491316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30178" y="2399407"/>
            <a:ext cx="88265" cy="72390"/>
          </a:xfrm>
          <a:custGeom>
            <a:avLst/>
            <a:gdLst/>
            <a:ahLst/>
            <a:cxnLst/>
            <a:rect l="l" t="t" r="r" b="b"/>
            <a:pathLst>
              <a:path w="88264" h="72389">
                <a:moveTo>
                  <a:pt x="0" y="0"/>
                </a:moveTo>
                <a:lnTo>
                  <a:pt x="43078" y="24061"/>
                </a:lnTo>
                <a:lnTo>
                  <a:pt x="32040" y="72153"/>
                </a:lnTo>
                <a:lnTo>
                  <a:pt x="88174" y="4035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911230" y="1692374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27343" y="2117760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11230" y="1692374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79250" y="1723782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4" h="85089">
                <a:moveTo>
                  <a:pt x="77710" y="0"/>
                </a:moveTo>
                <a:lnTo>
                  <a:pt x="44076" y="36103"/>
                </a:lnTo>
                <a:lnTo>
                  <a:pt x="0" y="13923"/>
                </a:lnTo>
                <a:lnTo>
                  <a:pt x="52779" y="84672"/>
                </a:lnTo>
                <a:lnTo>
                  <a:pt x="7771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627343" y="2117760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650448" y="2134436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4" h="74294">
                <a:moveTo>
                  <a:pt x="0" y="0"/>
                </a:moveTo>
                <a:lnTo>
                  <a:pt x="41316" y="26977"/>
                </a:lnTo>
                <a:lnTo>
                  <a:pt x="26985" y="74194"/>
                </a:lnTo>
                <a:lnTo>
                  <a:pt x="87687" y="10111"/>
                </a:lnTo>
                <a:lnTo>
                  <a:pt x="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149625" y="941501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005786" y="1692374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139859" y="2117758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630786" y="941489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39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149625" y="941501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232980" y="1121729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5">
                <a:moveTo>
                  <a:pt x="0" y="48637"/>
                </a:moveTo>
                <a:lnTo>
                  <a:pt x="48989" y="42733"/>
                </a:lnTo>
                <a:lnTo>
                  <a:pt x="68373" y="88110"/>
                </a:lnTo>
                <a:lnTo>
                  <a:pt x="73659" y="0"/>
                </a:lnTo>
                <a:lnTo>
                  <a:pt x="0" y="48637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005786" y="1692374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994668" y="1723783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5" h="85089">
                <a:moveTo>
                  <a:pt x="77710" y="13922"/>
                </a:moveTo>
                <a:lnTo>
                  <a:pt x="33634" y="36102"/>
                </a:lnTo>
                <a:lnTo>
                  <a:pt x="0" y="0"/>
                </a:lnTo>
                <a:lnTo>
                  <a:pt x="24933" y="84672"/>
                </a:lnTo>
                <a:lnTo>
                  <a:pt x="77710" y="13922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139859" y="2117758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213495" y="2134432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4" h="74294">
                <a:moveTo>
                  <a:pt x="60702" y="74194"/>
                </a:moveTo>
                <a:lnTo>
                  <a:pt x="46371" y="26977"/>
                </a:lnTo>
                <a:lnTo>
                  <a:pt x="87687" y="0"/>
                </a:lnTo>
                <a:lnTo>
                  <a:pt x="0" y="10111"/>
                </a:lnTo>
                <a:lnTo>
                  <a:pt x="60702" y="74194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630786" y="941489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39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803622" y="1067323"/>
            <a:ext cx="87630" cy="78740"/>
          </a:xfrm>
          <a:custGeom>
            <a:avLst/>
            <a:gdLst/>
            <a:ahLst/>
            <a:cxnLst/>
            <a:rect l="l" t="t" r="r" b="b"/>
            <a:pathLst>
              <a:path w="87629" h="78740">
                <a:moveTo>
                  <a:pt x="40591" y="78379"/>
                </a:moveTo>
                <a:lnTo>
                  <a:pt x="39890" y="29042"/>
                </a:lnTo>
                <a:lnTo>
                  <a:pt x="87058" y="14554"/>
                </a:lnTo>
                <a:lnTo>
                  <a:pt x="0" y="0"/>
                </a:lnTo>
                <a:lnTo>
                  <a:pt x="40591" y="78379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682102" y="1513125"/>
            <a:ext cx="57150" cy="535305"/>
          </a:xfrm>
          <a:custGeom>
            <a:avLst/>
            <a:gdLst/>
            <a:ahLst/>
            <a:cxnLst/>
            <a:rect l="l" t="t" r="r" b="b"/>
            <a:pathLst>
              <a:path w="57150" h="535305">
                <a:moveTo>
                  <a:pt x="56706" y="0"/>
                </a:moveTo>
                <a:lnTo>
                  <a:pt x="0" y="53472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82102" y="1513125"/>
            <a:ext cx="57150" cy="535305"/>
          </a:xfrm>
          <a:custGeom>
            <a:avLst/>
            <a:gdLst/>
            <a:ahLst/>
            <a:cxnLst/>
            <a:rect l="l" t="t" r="r" b="b"/>
            <a:pathLst>
              <a:path w="57150" h="535305">
                <a:moveTo>
                  <a:pt x="56706" y="0"/>
                </a:moveTo>
                <a:lnTo>
                  <a:pt x="0" y="53472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673842" y="1751473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78508" y="8324"/>
                </a:moveTo>
                <a:lnTo>
                  <a:pt x="36132" y="33603"/>
                </a:lnTo>
                <a:lnTo>
                  <a:pt x="0" y="0"/>
                </a:lnTo>
                <a:lnTo>
                  <a:pt x="30929" y="82671"/>
                </a:lnTo>
                <a:lnTo>
                  <a:pt x="78508" y="832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001282" y="219978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878" y="78948"/>
                </a:moveTo>
                <a:lnTo>
                  <a:pt x="49342" y="39421"/>
                </a:lnTo>
                <a:lnTo>
                  <a:pt x="79018" y="0"/>
                </a:lnTo>
                <a:lnTo>
                  <a:pt x="0" y="39333"/>
                </a:lnTo>
                <a:lnTo>
                  <a:pt x="78878" y="78948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09492" y="1302956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149974" y="12656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192157" y="1302956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0" y="126561"/>
                </a:moveTo>
                <a:lnTo>
                  <a:pt x="149973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609492" y="1302956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149974" y="12656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69337" y="1353460"/>
            <a:ext cx="86360" cy="81280"/>
          </a:xfrm>
          <a:custGeom>
            <a:avLst/>
            <a:gdLst/>
            <a:ahLst/>
            <a:cxnLst/>
            <a:rect l="l" t="t" r="r" b="b"/>
            <a:pathLst>
              <a:path w="86360" h="81280">
                <a:moveTo>
                  <a:pt x="34876" y="81083"/>
                </a:moveTo>
                <a:lnTo>
                  <a:pt x="37709" y="31822"/>
                </a:lnTo>
                <a:lnTo>
                  <a:pt x="85792" y="20748"/>
                </a:lnTo>
                <a:lnTo>
                  <a:pt x="0" y="0"/>
                </a:lnTo>
                <a:lnTo>
                  <a:pt x="34876" y="81083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192157" y="1302956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0" y="126561"/>
                </a:moveTo>
                <a:lnTo>
                  <a:pt x="149973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196493" y="1353461"/>
            <a:ext cx="86360" cy="81280"/>
          </a:xfrm>
          <a:custGeom>
            <a:avLst/>
            <a:gdLst/>
            <a:ahLst/>
            <a:cxnLst/>
            <a:rect l="l" t="t" r="r" b="b"/>
            <a:pathLst>
              <a:path w="86360" h="81280">
                <a:moveTo>
                  <a:pt x="0" y="20748"/>
                </a:moveTo>
                <a:lnTo>
                  <a:pt x="48083" y="31822"/>
                </a:lnTo>
                <a:lnTo>
                  <a:pt x="50915" y="81083"/>
                </a:lnTo>
                <a:lnTo>
                  <a:pt x="85792" y="0"/>
                </a:lnTo>
                <a:lnTo>
                  <a:pt x="0" y="20748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1639582" y="2497213"/>
            <a:ext cx="1920239" cy="703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25"/>
              </a:lnSpc>
            </a:pPr>
            <a:r>
              <a:rPr dirty="0" baseline="2645" sz="1575" spc="-15">
                <a:latin typeface="Tahoma"/>
                <a:cs typeface="Tahoma"/>
              </a:rPr>
              <a:t>?? </a:t>
            </a:r>
            <a:r>
              <a:rPr dirty="0" baseline="2645" sz="1575" spc="-517" i="1">
                <a:latin typeface="Meiryo"/>
                <a:cs typeface="Meiryo"/>
              </a:rPr>
              <a:t>ƒ∼                        </a:t>
            </a:r>
            <a:r>
              <a:rPr dirty="0" baseline="2645" sz="1575" spc="-30">
                <a:latin typeface="Tahoma"/>
                <a:cs typeface="Tahoma"/>
              </a:rPr>
              <a:t>AnSub </a:t>
            </a:r>
            <a:r>
              <a:rPr dirty="0" sz="600" spc="-20" i="1">
                <a:latin typeface="Verdana"/>
                <a:cs typeface="Verdana"/>
              </a:rPr>
              <a:t>t </a:t>
            </a:r>
            <a:r>
              <a:rPr dirty="0" baseline="2645" sz="1575" spc="52">
                <a:latin typeface="Tahoma"/>
                <a:cs typeface="Tahoma"/>
              </a:rPr>
              <a:t>(</a:t>
            </a:r>
            <a:r>
              <a:rPr dirty="0" baseline="2645" sz="1575" spc="52" i="1">
                <a:latin typeface="Georgia"/>
                <a:cs typeface="Georgia"/>
              </a:rPr>
              <a:t>B</a:t>
            </a:r>
            <a:r>
              <a:rPr dirty="0" baseline="-6944" sz="1200" spc="52">
                <a:latin typeface="Tahoma"/>
                <a:cs typeface="Tahoma"/>
              </a:rPr>
              <a:t>2</a:t>
            </a:r>
            <a:r>
              <a:rPr dirty="0" baseline="2645" sz="1575" spc="52" i="1">
                <a:latin typeface="Georgia"/>
                <a:cs typeface="Georgia"/>
              </a:rPr>
              <a:t>,</a:t>
            </a:r>
            <a:r>
              <a:rPr dirty="0" baseline="2645" sz="1575" spc="-15" i="1">
                <a:latin typeface="Georgia"/>
                <a:cs typeface="Georgia"/>
              </a:rPr>
              <a:t> </a:t>
            </a:r>
            <a:r>
              <a:rPr dirty="0" baseline="2645" sz="1575" spc="52" i="1">
                <a:latin typeface="Georgia"/>
                <a:cs typeface="Georgia"/>
              </a:rPr>
              <a:t>C</a:t>
            </a:r>
            <a:r>
              <a:rPr dirty="0" baseline="-6944" sz="1200" spc="52">
                <a:latin typeface="Tahoma"/>
                <a:cs typeface="Tahoma"/>
              </a:rPr>
              <a:t>2</a:t>
            </a:r>
            <a:r>
              <a:rPr dirty="0" baseline="2645" sz="1575" spc="52">
                <a:latin typeface="Tahoma"/>
                <a:cs typeface="Tahoma"/>
              </a:rPr>
              <a:t>)</a:t>
            </a:r>
            <a:endParaRPr baseline="2645" sz="1575">
              <a:latin typeface="Tahoma"/>
              <a:cs typeface="Tahoma"/>
            </a:endParaRPr>
          </a:p>
          <a:p>
            <a:pPr algn="ctr" marR="423545">
              <a:lnSpc>
                <a:spcPts val="565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Injectable </a:t>
            </a:r>
            <a:r>
              <a:rPr dirty="0" spc="-40"/>
              <a:t>Sets</a:t>
            </a:r>
            <a:r>
              <a:rPr dirty="0" spc="40"/>
              <a:t> </a:t>
            </a:r>
            <a:r>
              <a:rPr dirty="0" spc="-45"/>
              <a:t>Defined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40486"/>
            <a:ext cx="3314065" cy="1176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5">
                <a:latin typeface="Tahoma"/>
                <a:cs typeface="Tahoma"/>
              </a:rPr>
              <a:t>The</a:t>
            </a:r>
            <a:r>
              <a:rPr dirty="0" sz="1050" spc="-35">
                <a:solidFill>
                  <a:srgbClr val="A9341F"/>
                </a:solidFill>
                <a:latin typeface="Tahoma"/>
                <a:cs typeface="Tahoma"/>
              </a:rPr>
              <a:t>injectable </a:t>
            </a:r>
            <a:r>
              <a:rPr dirty="0" sz="1050" spc="-55">
                <a:solidFill>
                  <a:srgbClr val="A9341F"/>
                </a:solidFill>
                <a:latin typeface="Tahoma"/>
                <a:cs typeface="Tahoma"/>
              </a:rPr>
              <a:t>sets </a:t>
            </a:r>
            <a:r>
              <a:rPr dirty="0" sz="1050" spc="-25">
                <a:solidFill>
                  <a:srgbClr val="A9341F"/>
                </a:solidFill>
                <a:latin typeface="Tahoma"/>
                <a:cs typeface="Tahoma"/>
              </a:rPr>
              <a:t>in </a:t>
            </a:r>
            <a:r>
              <a:rPr dirty="0" sz="1050" spc="210">
                <a:solidFill>
                  <a:srgbClr val="A9341F"/>
                </a:solidFill>
                <a:latin typeface="Tahoma"/>
                <a:cs typeface="Tahoma"/>
              </a:rPr>
              <a:t> </a:t>
            </a:r>
            <a:r>
              <a:rPr dirty="0" sz="1050" spc="-65" i="1">
                <a:solidFill>
                  <a:srgbClr val="A9341F"/>
                </a:solidFill>
                <a:latin typeface="Meiryo"/>
                <a:cs typeface="Meiryo"/>
              </a:rPr>
              <a:t>G</a:t>
            </a:r>
            <a:r>
              <a:rPr dirty="0" baseline="27777" sz="1200" spc="-97" i="1">
                <a:solidFill>
                  <a:srgbClr val="A9341F"/>
                </a:solidFill>
                <a:latin typeface="Meiryo"/>
                <a:cs typeface="Meiryo"/>
              </a:rPr>
              <a:t>t</a:t>
            </a:r>
            <a:r>
              <a:rPr dirty="0" sz="1050" spc="-65">
                <a:latin typeface="Tahoma"/>
                <a:cs typeface="Tahoma"/>
              </a:rPr>
              <a:t>:</a:t>
            </a:r>
            <a:endParaRPr sz="1050">
              <a:latin typeface="Tahoma"/>
              <a:cs typeface="Tahoma"/>
            </a:endParaRPr>
          </a:p>
          <a:p>
            <a:pPr algn="ctr" marL="599440">
              <a:lnSpc>
                <a:spcPts val="944"/>
              </a:lnSpc>
              <a:spcBef>
                <a:spcPts val="1130"/>
              </a:spcBef>
            </a:pPr>
            <a:r>
              <a:rPr dirty="0" sz="1050" spc="-60">
                <a:latin typeface="Tahoma"/>
                <a:cs typeface="Tahoma"/>
              </a:rPr>
              <a:t>Inj  </a:t>
            </a:r>
            <a:r>
              <a:rPr dirty="0" baseline="47222" sz="1500" spc="89">
                <a:latin typeface="Arial"/>
                <a:cs typeface="Arial"/>
              </a:rPr>
              <a:t>.</a:t>
            </a:r>
            <a:r>
              <a:rPr dirty="0" sz="1050" spc="60" i="1">
                <a:latin typeface="Meiryo"/>
                <a:cs typeface="Meiryo"/>
              </a:rPr>
              <a:t>G</a:t>
            </a:r>
            <a:r>
              <a:rPr dirty="0" baseline="31250" sz="1200" spc="89" i="1">
                <a:latin typeface="Meiryo"/>
                <a:cs typeface="Meiryo"/>
              </a:rPr>
              <a:t>t</a:t>
            </a:r>
            <a:r>
              <a:rPr dirty="0" baseline="47222" sz="1500" spc="89">
                <a:latin typeface="Arial"/>
                <a:cs typeface="Arial"/>
              </a:rPr>
              <a:t>. </a:t>
            </a:r>
            <a:r>
              <a:rPr dirty="0" sz="1050" spc="-35" i="1">
                <a:latin typeface="Meiryo"/>
                <a:cs typeface="Meiryo"/>
              </a:rPr>
              <a:t>≡ </a:t>
            </a:r>
            <a:r>
              <a:rPr dirty="0" baseline="47222" sz="1500" spc="187">
                <a:latin typeface="Arial"/>
                <a:cs typeface="Arial"/>
              </a:rPr>
              <a:t>.</a:t>
            </a:r>
            <a:r>
              <a:rPr dirty="0" sz="1050" spc="125" i="1">
                <a:latin typeface="Georgia"/>
                <a:cs typeface="Georgia"/>
              </a:rPr>
              <a:t>N</a:t>
            </a:r>
            <a:r>
              <a:rPr dirty="0" baseline="31250" sz="1200" spc="187" i="1">
                <a:latin typeface="Meiryo"/>
                <a:cs typeface="Meiryo"/>
              </a:rPr>
              <a:t>t </a:t>
            </a:r>
            <a:r>
              <a:rPr dirty="0" sz="1050" spc="-35" i="1">
                <a:latin typeface="Meiryo"/>
                <a:cs typeface="Meiryo"/>
              </a:rPr>
              <a:t>⊆ </a:t>
            </a:r>
            <a:r>
              <a:rPr dirty="0" sz="1050" spc="75" i="1">
                <a:latin typeface="Meiryo"/>
                <a:cs typeface="Meiryo"/>
              </a:rPr>
              <a:t>N</a:t>
            </a:r>
            <a:r>
              <a:rPr dirty="0" baseline="31250" sz="1200" spc="112" i="1">
                <a:latin typeface="Meiryo"/>
                <a:cs typeface="Meiryo"/>
              </a:rPr>
              <a:t>t </a:t>
            </a:r>
            <a:r>
              <a:rPr dirty="0" sz="1050" spc="-175" i="1">
                <a:latin typeface="Meiryo"/>
                <a:cs typeface="Meiryo"/>
              </a:rPr>
              <a:t>|  </a:t>
            </a:r>
            <a:r>
              <a:rPr dirty="0" sz="1050" spc="-225" i="1">
                <a:latin typeface="Meiryo"/>
                <a:cs typeface="Meiryo"/>
              </a:rPr>
              <a:t>∃</a:t>
            </a:r>
            <a:r>
              <a:rPr dirty="0" sz="1050" spc="-225" i="1">
                <a:latin typeface="Georgia"/>
                <a:cs typeface="Georgia"/>
              </a:rPr>
              <a:t>N               </a:t>
            </a:r>
            <a:r>
              <a:rPr dirty="0" sz="1050" spc="-35" i="1">
                <a:latin typeface="Meiryo"/>
                <a:cs typeface="Meiryo"/>
              </a:rPr>
              <a:t>⊆ </a:t>
            </a:r>
            <a:r>
              <a:rPr dirty="0" sz="1050" spc="75" i="1">
                <a:latin typeface="Meiryo"/>
                <a:cs typeface="Meiryo"/>
              </a:rPr>
              <a:t>N </a:t>
            </a:r>
            <a:r>
              <a:rPr dirty="0" sz="1050" spc="-85">
                <a:latin typeface="Tahoma"/>
                <a:cs typeface="Tahoma"/>
              </a:rPr>
              <a:t>: </a:t>
            </a:r>
            <a:r>
              <a:rPr dirty="0" sz="1050" spc="30" i="1">
                <a:latin typeface="Georgia"/>
                <a:cs typeface="Georgia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 spc="140" i="1">
                <a:latin typeface="Georgia"/>
                <a:cs typeface="Georgia"/>
              </a:rPr>
              <a:t>N</a:t>
            </a:r>
            <a:r>
              <a:rPr dirty="0" baseline="31250" sz="1200" spc="209" i="1">
                <a:latin typeface="Meiryo"/>
                <a:cs typeface="Meiryo"/>
              </a:rPr>
              <a:t>t</a:t>
            </a:r>
            <a:r>
              <a:rPr dirty="0" baseline="47222" sz="1500" spc="209">
                <a:latin typeface="Arial"/>
                <a:cs typeface="Arial"/>
              </a:rPr>
              <a:t>.</a:t>
            </a:r>
            <a:endParaRPr baseline="47222" sz="1500">
              <a:latin typeface="Arial"/>
              <a:cs typeface="Arial"/>
            </a:endParaRPr>
          </a:p>
          <a:p>
            <a:pPr marL="833755">
              <a:lnSpc>
                <a:spcPts val="585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45">
                <a:latin typeface="Tahoma"/>
                <a:cs typeface="Tahoma"/>
              </a:rPr>
              <a:t>The</a:t>
            </a:r>
            <a:r>
              <a:rPr dirty="0" sz="1050" spc="-45">
                <a:solidFill>
                  <a:srgbClr val="A9341F"/>
                </a:solidFill>
                <a:latin typeface="Tahoma"/>
                <a:cs typeface="Tahoma"/>
              </a:rPr>
              <a:t>images </a:t>
            </a:r>
            <a:r>
              <a:rPr dirty="0" sz="1050" spc="-35">
                <a:solidFill>
                  <a:srgbClr val="A9341F"/>
                </a:solidFill>
                <a:latin typeface="Tahoma"/>
                <a:cs typeface="Tahoma"/>
              </a:rPr>
              <a:t>of </a:t>
            </a:r>
            <a:r>
              <a:rPr dirty="0" sz="1050" spc="-40">
                <a:solidFill>
                  <a:srgbClr val="A9341F"/>
                </a:solidFill>
                <a:latin typeface="Tahoma"/>
                <a:cs typeface="Tahoma"/>
              </a:rPr>
              <a:t>the injectable </a:t>
            </a:r>
            <a:r>
              <a:rPr dirty="0" sz="1050" spc="-55">
                <a:solidFill>
                  <a:srgbClr val="A9341F"/>
                </a:solidFill>
                <a:latin typeface="Tahoma"/>
                <a:cs typeface="Tahoma"/>
              </a:rPr>
              <a:t>sets </a:t>
            </a:r>
            <a:r>
              <a:rPr dirty="0" sz="1050" spc="-25">
                <a:solidFill>
                  <a:srgbClr val="A9341F"/>
                </a:solidFill>
                <a:latin typeface="Tahoma"/>
                <a:cs typeface="Tahoma"/>
              </a:rPr>
              <a:t>in  </a:t>
            </a:r>
            <a:r>
              <a:rPr dirty="0" sz="1050" spc="160">
                <a:solidFill>
                  <a:srgbClr val="A9341F"/>
                </a:solidFill>
                <a:latin typeface="Tahoma"/>
                <a:cs typeface="Tahoma"/>
              </a:rPr>
              <a:t> </a:t>
            </a:r>
            <a:r>
              <a:rPr dirty="0" sz="1050" spc="-85" i="1">
                <a:solidFill>
                  <a:srgbClr val="A9341F"/>
                </a:solidFill>
                <a:latin typeface="Meiryo"/>
                <a:cs typeface="Meiryo"/>
              </a:rPr>
              <a:t>G</a:t>
            </a:r>
            <a:r>
              <a:rPr dirty="0" sz="1050" spc="-85">
                <a:latin typeface="Tahoma"/>
                <a:cs typeface="Tahoma"/>
              </a:rPr>
              <a:t>:</a:t>
            </a:r>
            <a:endParaRPr sz="1050">
              <a:latin typeface="Tahoma"/>
              <a:cs typeface="Tahoma"/>
            </a:endParaRPr>
          </a:p>
          <a:p>
            <a:pPr algn="ctr" marL="599440">
              <a:lnSpc>
                <a:spcPts val="944"/>
              </a:lnSpc>
              <a:spcBef>
                <a:spcPts val="1130"/>
              </a:spcBef>
            </a:pPr>
            <a:r>
              <a:rPr dirty="0" sz="1050" spc="-70">
                <a:latin typeface="Tahoma"/>
                <a:cs typeface="Tahoma"/>
              </a:rPr>
              <a:t>ImInj  </a:t>
            </a:r>
            <a:r>
              <a:rPr dirty="0" baseline="47222" sz="1500" spc="89">
                <a:latin typeface="Arial"/>
                <a:cs typeface="Arial"/>
              </a:rPr>
              <a:t>.</a:t>
            </a:r>
            <a:r>
              <a:rPr dirty="0" sz="1050" spc="60" i="1">
                <a:latin typeface="Meiryo"/>
                <a:cs typeface="Meiryo"/>
              </a:rPr>
              <a:t>G</a:t>
            </a:r>
            <a:r>
              <a:rPr dirty="0" baseline="31250" sz="1200" spc="89" i="1">
                <a:latin typeface="Meiryo"/>
                <a:cs typeface="Meiryo"/>
              </a:rPr>
              <a:t>t</a:t>
            </a:r>
            <a:r>
              <a:rPr dirty="0" baseline="47222" sz="1500" spc="89">
                <a:latin typeface="Arial"/>
                <a:cs typeface="Arial"/>
              </a:rPr>
              <a:t>. </a:t>
            </a:r>
            <a:r>
              <a:rPr dirty="0" sz="1050" spc="-35" i="1">
                <a:latin typeface="Meiryo"/>
                <a:cs typeface="Meiryo"/>
              </a:rPr>
              <a:t>≡ </a:t>
            </a:r>
            <a:r>
              <a:rPr dirty="0" baseline="47222" sz="1500" spc="247">
                <a:latin typeface="Arial"/>
                <a:cs typeface="Arial"/>
              </a:rPr>
              <a:t>.</a:t>
            </a:r>
            <a:r>
              <a:rPr dirty="0" sz="1050" spc="165" i="1">
                <a:latin typeface="Georgia"/>
                <a:cs typeface="Georgia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⊆ </a:t>
            </a:r>
            <a:r>
              <a:rPr dirty="0" sz="1050" spc="75" i="1">
                <a:latin typeface="Meiryo"/>
                <a:cs typeface="Meiryo"/>
              </a:rPr>
              <a:t>N </a:t>
            </a:r>
            <a:r>
              <a:rPr dirty="0" sz="1050" spc="-175" i="1">
                <a:latin typeface="Meiryo"/>
                <a:cs typeface="Meiryo"/>
              </a:rPr>
              <a:t>|  </a:t>
            </a:r>
            <a:r>
              <a:rPr dirty="0" sz="1050" spc="-135" i="1">
                <a:latin typeface="Meiryo"/>
                <a:cs typeface="Meiryo"/>
              </a:rPr>
              <a:t>∃</a:t>
            </a:r>
            <a:r>
              <a:rPr dirty="0" sz="1050" spc="-135" i="1">
                <a:latin typeface="Georgia"/>
                <a:cs typeface="Georgia"/>
              </a:rPr>
              <a:t>N</a:t>
            </a:r>
            <a:r>
              <a:rPr dirty="0" baseline="31250" sz="1200" spc="-202" i="1">
                <a:latin typeface="Meiryo"/>
                <a:cs typeface="Meiryo"/>
              </a:rPr>
              <a:t>t </a:t>
            </a:r>
            <a:r>
              <a:rPr dirty="0" baseline="31250" sz="1200" i="1">
                <a:latin typeface="Meiryo"/>
                <a:cs typeface="Meiryo"/>
              </a:rPr>
              <a:t> </a:t>
            </a:r>
            <a:r>
              <a:rPr dirty="0" sz="1050" spc="-35" i="1">
                <a:latin typeface="Meiryo"/>
                <a:cs typeface="Meiryo"/>
              </a:rPr>
              <a:t>⊆ </a:t>
            </a:r>
            <a:r>
              <a:rPr dirty="0" sz="1050" spc="80" i="1">
                <a:latin typeface="Meiryo"/>
                <a:cs typeface="Meiryo"/>
              </a:rPr>
              <a:t>N</a:t>
            </a:r>
            <a:r>
              <a:rPr dirty="0" baseline="31250" sz="1200" spc="120" i="1">
                <a:latin typeface="Meiryo"/>
                <a:cs typeface="Meiryo"/>
              </a:rPr>
              <a:t>t </a:t>
            </a:r>
            <a:r>
              <a:rPr dirty="0" sz="1050" spc="-85">
                <a:latin typeface="Tahoma"/>
                <a:cs typeface="Tahoma"/>
              </a:rPr>
              <a:t>: </a:t>
            </a:r>
            <a:r>
              <a:rPr dirty="0" sz="1050" spc="30" i="1">
                <a:latin typeface="Georgia"/>
                <a:cs typeface="Georgia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-30" i="1">
                <a:latin typeface="Meiryo"/>
                <a:cs typeface="Meiryo"/>
              </a:rPr>
              <a:t> </a:t>
            </a:r>
            <a:r>
              <a:rPr dirty="0" sz="1050" spc="140" i="1">
                <a:latin typeface="Georgia"/>
                <a:cs typeface="Georgia"/>
              </a:rPr>
              <a:t>N</a:t>
            </a:r>
            <a:r>
              <a:rPr dirty="0" baseline="31250" sz="1200" spc="209" i="1">
                <a:latin typeface="Meiryo"/>
                <a:cs typeface="Meiryo"/>
              </a:rPr>
              <a:t>t</a:t>
            </a:r>
            <a:r>
              <a:rPr dirty="0" baseline="47222" sz="1500" spc="209">
                <a:latin typeface="Arial"/>
                <a:cs typeface="Arial"/>
              </a:rPr>
              <a:t>.</a:t>
            </a:r>
            <a:endParaRPr baseline="47222" sz="1500">
              <a:latin typeface="Arial"/>
              <a:cs typeface="Arial"/>
            </a:endParaRPr>
          </a:p>
          <a:p>
            <a:pPr marL="907415">
              <a:lnSpc>
                <a:spcPts val="585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689" y="2480068"/>
            <a:ext cx="225679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75" b="1">
                <a:latin typeface="Arial Black"/>
                <a:cs typeface="Arial Black"/>
              </a:rPr>
              <a:t>What </a:t>
            </a:r>
            <a:r>
              <a:rPr dirty="0" sz="1050" spc="-175" b="1">
                <a:latin typeface="Arial Black"/>
                <a:cs typeface="Arial Black"/>
              </a:rPr>
              <a:t>makes  </a:t>
            </a:r>
            <a:r>
              <a:rPr dirty="0" sz="1050" spc="-125" b="1">
                <a:latin typeface="Arial Black"/>
                <a:cs typeface="Arial Black"/>
              </a:rPr>
              <a:t>injectable  </a:t>
            </a:r>
            <a:r>
              <a:rPr dirty="0" sz="1050" spc="-160" b="1">
                <a:latin typeface="Arial Black"/>
                <a:cs typeface="Arial Black"/>
              </a:rPr>
              <a:t>sets </a:t>
            </a:r>
            <a:r>
              <a:rPr dirty="0" sz="1050" spc="-45" b="1">
                <a:latin typeface="Arial Black"/>
                <a:cs typeface="Arial Black"/>
              </a:rPr>
              <a:t> </a:t>
            </a:r>
            <a:r>
              <a:rPr dirty="0" sz="1050" spc="-125" b="1">
                <a:latin typeface="Arial Black"/>
                <a:cs typeface="Arial Black"/>
              </a:rPr>
              <a:t>useful?</a:t>
            </a:r>
            <a:endParaRPr sz="105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Inflation</a:t>
            </a:r>
            <a:r>
              <a:rPr dirty="0" spc="-45"/>
              <a:t> </a:t>
            </a:r>
            <a:r>
              <a:rPr dirty="0" spc="-55"/>
              <a:t>Lemma</a:t>
            </a:r>
          </a:p>
        </p:txBody>
      </p:sp>
      <p:sp>
        <p:nvSpPr>
          <p:cNvPr id="3" name="object 3"/>
          <p:cNvSpPr/>
          <p:nvPr/>
        </p:nvSpPr>
        <p:spPr>
          <a:xfrm>
            <a:off x="313816" y="496760"/>
            <a:ext cx="3980815" cy="229235"/>
          </a:xfrm>
          <a:custGeom>
            <a:avLst/>
            <a:gdLst/>
            <a:ahLst/>
            <a:cxnLst/>
            <a:rect l="l" t="t" r="r" b="b"/>
            <a:pathLst>
              <a:path w="3980815" h="229234">
                <a:moveTo>
                  <a:pt x="0" y="229044"/>
                </a:moveTo>
                <a:lnTo>
                  <a:pt x="3980370" y="229044"/>
                </a:lnTo>
                <a:lnTo>
                  <a:pt x="3980370" y="0"/>
                </a:lnTo>
                <a:lnTo>
                  <a:pt x="0" y="0"/>
                </a:lnTo>
                <a:lnTo>
                  <a:pt x="0" y="229044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816" y="719493"/>
            <a:ext cx="3980815" cy="1750060"/>
          </a:xfrm>
          <a:custGeom>
            <a:avLst/>
            <a:gdLst/>
            <a:ahLst/>
            <a:cxnLst/>
            <a:rect l="l" t="t" r="r" b="b"/>
            <a:pathLst>
              <a:path w="3980815" h="1750060">
                <a:moveTo>
                  <a:pt x="0" y="1749450"/>
                </a:moveTo>
                <a:lnTo>
                  <a:pt x="3980370" y="1749450"/>
                </a:lnTo>
                <a:lnTo>
                  <a:pt x="3980370" y="0"/>
                </a:lnTo>
                <a:lnTo>
                  <a:pt x="0" y="0"/>
                </a:lnTo>
                <a:lnTo>
                  <a:pt x="0" y="174945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505294"/>
            <a:ext cx="2686050" cy="476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>
                <a:solidFill>
                  <a:srgbClr val="FFFFFF"/>
                </a:solidFill>
                <a:latin typeface="Tahoma"/>
                <a:cs typeface="Tahoma"/>
              </a:rPr>
              <a:t>Lemma </a:t>
            </a:r>
            <a:r>
              <a:rPr dirty="0" sz="1050" spc="-35">
                <a:solidFill>
                  <a:srgbClr val="FFFFFF"/>
                </a:solidFill>
                <a:latin typeface="Tahoma"/>
                <a:cs typeface="Tahoma"/>
              </a:rPr>
              <a:t>(Inflation</a:t>
            </a:r>
            <a:r>
              <a:rPr dirty="0" sz="105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40">
                <a:solidFill>
                  <a:srgbClr val="FFFFFF"/>
                </a:solidFill>
                <a:latin typeface="Tahoma"/>
                <a:cs typeface="Tahoma"/>
              </a:rPr>
              <a:t>Lemma)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050" spc="-5" i="1">
                <a:latin typeface="Calibri"/>
                <a:cs typeface="Calibri"/>
              </a:rPr>
              <a:t>Given </a:t>
            </a:r>
            <a:r>
              <a:rPr dirty="0" sz="1050" spc="-150" i="1">
                <a:latin typeface="Meiryo"/>
                <a:cs typeface="Meiryo"/>
              </a:rPr>
              <a:t>G  </a:t>
            </a:r>
            <a:r>
              <a:rPr dirty="0" sz="1050" spc="45">
                <a:latin typeface="Tahoma"/>
                <a:cs typeface="Tahoma"/>
              </a:rPr>
              <a:t>= </a:t>
            </a:r>
            <a:r>
              <a:rPr dirty="0" sz="1050" spc="80">
                <a:latin typeface="Tahoma"/>
                <a:cs typeface="Tahoma"/>
              </a:rPr>
              <a:t>(</a:t>
            </a:r>
            <a:r>
              <a:rPr dirty="0" sz="1050" spc="80" i="1">
                <a:latin typeface="Meiryo"/>
                <a:cs typeface="Meiryo"/>
              </a:rPr>
              <a:t>N</a:t>
            </a:r>
            <a:r>
              <a:rPr dirty="0" sz="1050" spc="80" i="1">
                <a:latin typeface="Georgia"/>
                <a:cs typeface="Georgia"/>
              </a:rPr>
              <a:t>, </a:t>
            </a:r>
            <a:r>
              <a:rPr dirty="0" sz="1050" spc="-100" i="1">
                <a:latin typeface="Meiryo"/>
                <a:cs typeface="Meiryo"/>
              </a:rPr>
              <a:t>E </a:t>
            </a:r>
            <a:r>
              <a:rPr dirty="0" sz="1050">
                <a:latin typeface="Tahoma"/>
                <a:cs typeface="Tahoma"/>
              </a:rPr>
              <a:t>) </a:t>
            </a:r>
            <a:r>
              <a:rPr dirty="0" sz="1050" spc="-20" i="1">
                <a:latin typeface="Calibri"/>
                <a:cs typeface="Calibri"/>
              </a:rPr>
              <a:t>and </a:t>
            </a:r>
            <a:r>
              <a:rPr dirty="0" sz="1050" spc="-10" i="1">
                <a:latin typeface="Calibri"/>
                <a:cs typeface="Calibri"/>
              </a:rPr>
              <a:t>inflation </a:t>
            </a:r>
            <a:r>
              <a:rPr dirty="0" sz="1050" spc="-85" i="1">
                <a:latin typeface="Meiryo"/>
                <a:cs typeface="Meiryo"/>
              </a:rPr>
              <a:t>G</a:t>
            </a:r>
            <a:r>
              <a:rPr dirty="0" baseline="27777" sz="1200" spc="-127" i="1">
                <a:latin typeface="Meiryo"/>
                <a:cs typeface="Meiryo"/>
              </a:rPr>
              <a:t>t  </a:t>
            </a:r>
            <a:r>
              <a:rPr dirty="0" sz="1050" spc="45">
                <a:latin typeface="Tahoma"/>
                <a:cs typeface="Tahoma"/>
              </a:rPr>
              <a:t>= </a:t>
            </a:r>
            <a:r>
              <a:rPr dirty="0" sz="1050" spc="50">
                <a:latin typeface="Tahoma"/>
                <a:cs typeface="Tahoma"/>
              </a:rPr>
              <a:t>(</a:t>
            </a:r>
            <a:r>
              <a:rPr dirty="0" sz="1050" spc="50" i="1">
                <a:latin typeface="Meiryo"/>
                <a:cs typeface="Meiryo"/>
              </a:rPr>
              <a:t>N</a:t>
            </a:r>
            <a:r>
              <a:rPr dirty="0" baseline="27777" sz="1200" spc="75" i="1">
                <a:latin typeface="Meiryo"/>
                <a:cs typeface="Meiryo"/>
              </a:rPr>
              <a:t>t</a:t>
            </a:r>
            <a:r>
              <a:rPr dirty="0" sz="1050" spc="50" i="1">
                <a:latin typeface="Georgia"/>
                <a:cs typeface="Georgia"/>
              </a:rPr>
              <a:t>,</a:t>
            </a:r>
            <a:r>
              <a:rPr dirty="0" sz="1050" spc="-155" i="1">
                <a:latin typeface="Georgia"/>
                <a:cs typeface="Georgia"/>
              </a:rPr>
              <a:t> </a:t>
            </a:r>
            <a:r>
              <a:rPr dirty="0" sz="1050" spc="-10" i="1">
                <a:latin typeface="Meiryo"/>
                <a:cs typeface="Meiryo"/>
              </a:rPr>
              <a:t>E</a:t>
            </a:r>
            <a:r>
              <a:rPr dirty="0" baseline="27777" sz="1200" spc="-15" i="1">
                <a:latin typeface="Meiryo"/>
                <a:cs typeface="Meiryo"/>
              </a:rPr>
              <a:t>t</a:t>
            </a:r>
            <a:r>
              <a:rPr dirty="0" sz="1050" spc="-10">
                <a:latin typeface="Tahoma"/>
                <a:cs typeface="Tahoma"/>
              </a:rPr>
              <a:t>)</a:t>
            </a:r>
            <a:r>
              <a:rPr dirty="0" sz="1050" spc="-10" i="1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337" y="967143"/>
            <a:ext cx="188595" cy="29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300">
                <a:latin typeface="Arial"/>
                <a:cs typeface="Arial"/>
              </a:rPr>
              <a:t>.</a:t>
            </a:r>
            <a:r>
              <a:rPr dirty="0" baseline="-44973" sz="1575" spc="37" i="1">
                <a:latin typeface="Georgia"/>
                <a:cs typeface="Georgia"/>
              </a:rPr>
              <a:t>P</a:t>
            </a:r>
            <a:endParaRPr baseline="-44973" sz="1575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5101" y="1072642"/>
            <a:ext cx="83502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0416" sz="1200" spc="142" b="0" i="1">
                <a:latin typeface="Bookman Old Style"/>
                <a:cs typeface="Bookman Old Style"/>
              </a:rPr>
              <a:t>N </a:t>
            </a:r>
            <a:r>
              <a:rPr dirty="0" sz="1050" spc="-175" i="1">
                <a:latin typeface="Meiryo"/>
                <a:cs typeface="Meiryo"/>
              </a:rPr>
              <a:t>|  </a:t>
            </a:r>
            <a:r>
              <a:rPr dirty="0" sz="1050" spc="30" i="1">
                <a:latin typeface="Georgia"/>
                <a:cs typeface="Georgia"/>
              </a:rPr>
              <a:t>N </a:t>
            </a:r>
            <a:r>
              <a:rPr dirty="0" sz="1050" spc="-150" i="1">
                <a:latin typeface="Meiryo"/>
                <a:cs typeface="Meiryo"/>
              </a:rPr>
              <a:t>∈</a:t>
            </a:r>
            <a:r>
              <a:rPr dirty="0" sz="1050" spc="25" i="1">
                <a:latin typeface="Meiryo"/>
                <a:cs typeface="Meiryo"/>
              </a:rPr>
              <a:t> </a:t>
            </a:r>
            <a:r>
              <a:rPr dirty="0" sz="1050" spc="-70">
                <a:latin typeface="Tahoma"/>
                <a:cs typeface="Tahoma"/>
              </a:rPr>
              <a:t>ImInj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4345" y="979843"/>
            <a:ext cx="97472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2755">
              <a:lnSpc>
                <a:spcPts val="550"/>
              </a:lnSpc>
              <a:tabLst>
                <a:tab pos="961390" algn="l"/>
              </a:tabLst>
            </a:pPr>
            <a:r>
              <a:rPr dirty="0" sz="1000" spc="-5" u="heavy">
                <a:latin typeface="Times New Roman"/>
                <a:cs typeface="Times New Roman"/>
              </a:rPr>
              <a:t> </a:t>
            </a:r>
            <a:r>
              <a:rPr dirty="0" sz="1000" spc="-5" u="heavy"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marL="88265">
              <a:lnSpc>
                <a:spcPts val="670"/>
              </a:lnSpc>
            </a:pPr>
            <a:r>
              <a:rPr dirty="0" sz="1000" spc="105">
                <a:latin typeface="Arial"/>
                <a:cs typeface="Arial"/>
              </a:rPr>
              <a:t>.</a:t>
            </a:r>
            <a:r>
              <a:rPr dirty="0" baseline="-44973" sz="1575" spc="157" i="1">
                <a:latin typeface="Meiryo"/>
                <a:cs typeface="Meiryo"/>
              </a:rPr>
              <a:t>G</a:t>
            </a:r>
            <a:r>
              <a:rPr dirty="0" baseline="-27777" sz="1200" spc="157" i="1">
                <a:latin typeface="Meiryo"/>
                <a:cs typeface="Meiryo"/>
              </a:rPr>
              <a:t>t</a:t>
            </a:r>
            <a:r>
              <a:rPr dirty="0" sz="1000" spc="105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337" y="1186370"/>
            <a:ext cx="8255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5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1984" y="1305782"/>
            <a:ext cx="568325" cy="0"/>
          </a:xfrm>
          <a:custGeom>
            <a:avLst/>
            <a:gdLst/>
            <a:ahLst/>
            <a:cxnLst/>
            <a:rect l="l" t="t" r="r" b="b"/>
            <a:pathLst>
              <a:path w="568325" h="0">
                <a:moveTo>
                  <a:pt x="0" y="0"/>
                </a:moveTo>
                <a:lnTo>
                  <a:pt x="568096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97381" y="1186370"/>
            <a:ext cx="8572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14">
                <a:latin typeface="Arial"/>
                <a:cs typeface="Arial"/>
              </a:rPr>
              <a:t>¸</a:t>
            </a:r>
            <a:r>
              <a:rPr dirty="0" sz="1000" spc="-310">
                <a:latin typeface="Arial"/>
                <a:cs typeface="Arial"/>
              </a:rPr>
              <a:t>¸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3949" y="1305782"/>
            <a:ext cx="568325" cy="0"/>
          </a:xfrm>
          <a:custGeom>
            <a:avLst/>
            <a:gdLst/>
            <a:ahLst/>
            <a:cxnLst/>
            <a:rect l="l" t="t" r="r" b="b"/>
            <a:pathLst>
              <a:path w="568325" h="0">
                <a:moveTo>
                  <a:pt x="0" y="0"/>
                </a:moveTo>
                <a:lnTo>
                  <a:pt x="568096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79358" y="1186370"/>
            <a:ext cx="8255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5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3038" y="1332966"/>
            <a:ext cx="842644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 i="1">
                <a:latin typeface="Calibri"/>
                <a:cs typeface="Calibri"/>
              </a:rPr>
              <a:t>compatible </a:t>
            </a:r>
            <a:r>
              <a:rPr dirty="0" sz="800" spc="15" i="1">
                <a:latin typeface="Calibri"/>
                <a:cs typeface="Calibri"/>
              </a:rPr>
              <a:t>with</a:t>
            </a:r>
            <a:r>
              <a:rPr dirty="0" sz="800" spc="100" i="1">
                <a:latin typeface="Calibri"/>
                <a:cs typeface="Calibri"/>
              </a:rPr>
              <a:t> </a:t>
            </a: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9001" y="1047089"/>
            <a:ext cx="10985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38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4814" y="1302639"/>
            <a:ext cx="82550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20" i="1">
                <a:latin typeface="Verdana"/>
                <a:cs typeface="Verdana"/>
              </a:rPr>
              <a:t>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3354" y="1206030"/>
            <a:ext cx="103124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582" sz="1575" spc="-44" i="1">
                <a:latin typeface="Georgia"/>
                <a:cs typeface="Georgia"/>
              </a:rPr>
              <a:t>P</a:t>
            </a:r>
            <a:r>
              <a:rPr dirty="0" sz="800" spc="-30" b="0" i="1">
                <a:latin typeface="Bookman Old Style"/>
                <a:cs typeface="Bookman Old Style"/>
              </a:rPr>
              <a:t>n</a:t>
            </a:r>
            <a:r>
              <a:rPr dirty="0" sz="800" spc="-30" i="1">
                <a:latin typeface="Meiryo"/>
                <a:cs typeface="Meiryo"/>
              </a:rPr>
              <a:t>|</a:t>
            </a:r>
            <a:r>
              <a:rPr dirty="0" sz="800" spc="-30">
                <a:latin typeface="Arial"/>
                <a:cs typeface="Arial"/>
              </a:rPr>
              <a:t>Pa   </a:t>
            </a:r>
            <a:r>
              <a:rPr dirty="0" sz="800" spc="15">
                <a:latin typeface="Tahoma"/>
                <a:cs typeface="Tahoma"/>
              </a:rPr>
              <a:t>(</a:t>
            </a:r>
            <a:r>
              <a:rPr dirty="0" sz="800" spc="15" b="0" i="1">
                <a:latin typeface="Bookman Old Style"/>
                <a:cs typeface="Bookman Old Style"/>
              </a:rPr>
              <a:t>n</a:t>
            </a:r>
            <a:r>
              <a:rPr dirty="0" sz="800" spc="15">
                <a:latin typeface="Tahoma"/>
                <a:cs typeface="Tahoma"/>
              </a:rPr>
              <a:t>) </a:t>
            </a:r>
            <a:r>
              <a:rPr dirty="0" baseline="10582" sz="1575" spc="-262" i="1">
                <a:latin typeface="Meiryo"/>
                <a:cs typeface="Meiryo"/>
              </a:rPr>
              <a:t>|  </a:t>
            </a:r>
            <a:r>
              <a:rPr dirty="0" baseline="10582" sz="1575" spc="7" i="1">
                <a:latin typeface="Georgia"/>
                <a:cs typeface="Georgia"/>
              </a:rPr>
              <a:t>n </a:t>
            </a:r>
            <a:r>
              <a:rPr dirty="0" baseline="10582" sz="1575" spc="-225" i="1">
                <a:latin typeface="Meiryo"/>
                <a:cs typeface="Meiryo"/>
              </a:rPr>
              <a:t>∈</a:t>
            </a:r>
            <a:r>
              <a:rPr dirty="0" baseline="10582" sz="1575" spc="-157" i="1">
                <a:latin typeface="Meiryo"/>
                <a:cs typeface="Meiryo"/>
              </a:rPr>
              <a:t> </a:t>
            </a:r>
            <a:r>
              <a:rPr dirty="0" baseline="10582" sz="1575" spc="112" i="1">
                <a:latin typeface="Meiryo"/>
                <a:cs typeface="Meiryo"/>
              </a:rPr>
              <a:t>N</a:t>
            </a:r>
            <a:endParaRPr baseline="10582" sz="1575">
              <a:latin typeface="Meiryo"/>
              <a:cs typeface="Meiry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9273" y="1047089"/>
            <a:ext cx="10985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38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42374" y="1838325"/>
            <a:ext cx="10985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38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6715" y="1997265"/>
            <a:ext cx="361315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582" sz="1575" spc="-30" i="1">
                <a:latin typeface="Georgia"/>
                <a:cs typeface="Georgia"/>
              </a:rPr>
              <a:t>P</a:t>
            </a:r>
            <a:r>
              <a:rPr dirty="0" sz="800" spc="-20" b="0" i="1">
                <a:latin typeface="Bookman Old Style"/>
                <a:cs typeface="Bookman Old Style"/>
              </a:rPr>
              <a:t>n</a:t>
            </a:r>
            <a:r>
              <a:rPr dirty="0" baseline="23148" sz="900" spc="-30" i="1">
                <a:latin typeface="Verdana"/>
                <a:cs typeface="Verdana"/>
              </a:rPr>
              <a:t>t</a:t>
            </a:r>
            <a:r>
              <a:rPr dirty="0" sz="800" spc="-20" i="1">
                <a:latin typeface="Meiryo"/>
                <a:cs typeface="Meiryo"/>
              </a:rPr>
              <a:t>|</a:t>
            </a:r>
            <a:r>
              <a:rPr dirty="0" sz="800" spc="-20">
                <a:latin typeface="Arial"/>
                <a:cs typeface="Arial"/>
              </a:rPr>
              <a:t>Pa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2275" y="2084171"/>
            <a:ext cx="11430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3888" sz="900" spc="15" i="1">
                <a:latin typeface="Verdana"/>
                <a:cs typeface="Verdana"/>
              </a:rPr>
              <a:t>G</a:t>
            </a:r>
            <a:r>
              <a:rPr dirty="0" sz="600" spc="-20" i="1">
                <a:latin typeface="Verdana"/>
                <a:cs typeface="Verdana"/>
              </a:rPr>
              <a:t>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63557" y="1969071"/>
            <a:ext cx="78168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3888" sz="1200" spc="7">
                <a:latin typeface="Tahoma"/>
                <a:cs typeface="Tahoma"/>
              </a:rPr>
              <a:t>(</a:t>
            </a:r>
            <a:r>
              <a:rPr dirty="0" baseline="-13888" sz="1200" spc="7" b="0" i="1">
                <a:latin typeface="Bookman Old Style"/>
                <a:cs typeface="Bookman Old Style"/>
              </a:rPr>
              <a:t>n</a:t>
            </a:r>
            <a:r>
              <a:rPr dirty="0" sz="600" spc="5" i="1">
                <a:latin typeface="Verdana"/>
                <a:cs typeface="Verdana"/>
              </a:rPr>
              <a:t>t </a:t>
            </a:r>
            <a:r>
              <a:rPr dirty="0" baseline="-13888" sz="1200" spc="30">
                <a:latin typeface="Tahoma"/>
                <a:cs typeface="Tahoma"/>
              </a:rPr>
              <a:t>) </a:t>
            </a:r>
            <a:r>
              <a:rPr dirty="0" sz="1050" spc="-175" i="1">
                <a:latin typeface="Meiryo"/>
                <a:cs typeface="Meiryo"/>
              </a:rPr>
              <a:t>|  </a:t>
            </a:r>
            <a:r>
              <a:rPr dirty="0" sz="1050" spc="-35" i="1">
                <a:latin typeface="Georgia"/>
                <a:cs typeface="Georgia"/>
              </a:rPr>
              <a:t>n</a:t>
            </a:r>
            <a:r>
              <a:rPr dirty="0" baseline="27777" sz="1200" spc="-52" i="1">
                <a:latin typeface="Meiryo"/>
                <a:cs typeface="Meiryo"/>
              </a:rPr>
              <a:t>t </a:t>
            </a:r>
            <a:r>
              <a:rPr dirty="0" sz="1050" spc="-150" i="1">
                <a:latin typeface="Meiryo"/>
                <a:cs typeface="Meiryo"/>
              </a:rPr>
              <a:t>∈</a:t>
            </a:r>
            <a:r>
              <a:rPr dirty="0" sz="1050" spc="-180" i="1">
                <a:latin typeface="Meiryo"/>
                <a:cs typeface="Meiryo"/>
              </a:rPr>
              <a:t> </a:t>
            </a:r>
            <a:r>
              <a:rPr dirty="0" sz="1050" spc="80" i="1">
                <a:latin typeface="Meiryo"/>
                <a:cs typeface="Meiryo"/>
              </a:rPr>
              <a:t>N</a:t>
            </a:r>
            <a:r>
              <a:rPr dirty="0" baseline="27777" sz="1200" spc="120" i="1">
                <a:latin typeface="Meiryo"/>
                <a:cs typeface="Meiryo"/>
              </a:rPr>
              <a:t>t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5912" y="1838325"/>
            <a:ext cx="10985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385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822" y="1755343"/>
            <a:ext cx="188595" cy="29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300">
                <a:latin typeface="Arial"/>
                <a:cs typeface="Arial"/>
              </a:rPr>
              <a:t>.</a:t>
            </a:r>
            <a:r>
              <a:rPr dirty="0" baseline="-44973" sz="1575" spc="37" i="1">
                <a:latin typeface="Georgia"/>
                <a:cs typeface="Georgia"/>
              </a:rPr>
              <a:t>P</a:t>
            </a:r>
            <a:endParaRPr baseline="-44973" sz="1575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26591" y="1803628"/>
            <a:ext cx="18097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3809" sz="1575" spc="217" i="1">
                <a:latin typeface="Georgia"/>
                <a:cs typeface="Georgia"/>
              </a:rPr>
              <a:t>N</a:t>
            </a: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4572" y="1860829"/>
            <a:ext cx="75628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4820" algn="l"/>
              </a:tabLst>
            </a:pPr>
            <a:r>
              <a:rPr dirty="0" baseline="-13888" sz="1200" spc="142" b="0" i="1">
                <a:latin typeface="Bookman Old Style"/>
                <a:cs typeface="Bookman Old Style"/>
              </a:rPr>
              <a:t>N</a:t>
            </a:r>
            <a:r>
              <a:rPr dirty="0" baseline="-13888" sz="1200" spc="-232" b="0" i="1">
                <a:latin typeface="Bookman Old Style"/>
                <a:cs typeface="Bookman Old Style"/>
              </a:rPr>
              <a:t> </a:t>
            </a:r>
            <a:r>
              <a:rPr dirty="0" baseline="4629" sz="900" spc="-30" i="1">
                <a:latin typeface="Verdana"/>
                <a:cs typeface="Verdana"/>
              </a:rPr>
              <a:t>t </a:t>
            </a:r>
            <a:r>
              <a:rPr dirty="0" baseline="4629" sz="900" i="1">
                <a:latin typeface="Verdana"/>
                <a:cs typeface="Verdana"/>
              </a:rPr>
              <a:t> </a:t>
            </a:r>
            <a:r>
              <a:rPr dirty="0" sz="1050" spc="-175" i="1">
                <a:latin typeface="Meiryo"/>
                <a:cs typeface="Meiryo"/>
              </a:rPr>
              <a:t>|	</a:t>
            </a:r>
            <a:r>
              <a:rPr dirty="0" sz="1050" spc="-150" i="1">
                <a:latin typeface="Meiryo"/>
                <a:cs typeface="Meiryo"/>
              </a:rPr>
              <a:t>∈</a:t>
            </a:r>
            <a:r>
              <a:rPr dirty="0" sz="1050" spc="-145" i="1">
                <a:latin typeface="Meiryo"/>
                <a:cs typeface="Meiryo"/>
              </a:rPr>
              <a:t> </a:t>
            </a:r>
            <a:r>
              <a:rPr dirty="0" sz="1050" spc="-65">
                <a:latin typeface="Tahoma"/>
                <a:cs typeface="Tahoma"/>
              </a:rPr>
              <a:t>Inj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04860" y="1933181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38883" y="1803628"/>
            <a:ext cx="14541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3809" sz="1575" spc="-135" i="1">
                <a:latin typeface="Meiryo"/>
                <a:cs typeface="Meiryo"/>
              </a:rPr>
              <a:t>G</a:t>
            </a: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0895" y="1768043"/>
            <a:ext cx="86677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53440" algn="l"/>
              </a:tabLst>
            </a:pPr>
            <a:r>
              <a:rPr dirty="0" sz="1000" spc="175">
                <a:latin typeface="Arial"/>
                <a:cs typeface="Arial"/>
              </a:rPr>
              <a:t>.</a:t>
            </a:r>
            <a:r>
              <a:rPr dirty="0" sz="1000" spc="615">
                <a:latin typeface="Arial"/>
                <a:cs typeface="Arial"/>
              </a:rPr>
              <a:t> </a:t>
            </a:r>
            <a:r>
              <a:rPr dirty="0" sz="1000" spc="240">
                <a:latin typeface="Arial"/>
                <a:cs typeface="Arial"/>
              </a:rPr>
              <a:t>.. 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 u="heavy">
                <a:latin typeface="Times New Roman"/>
                <a:cs typeface="Times New Roman"/>
              </a:rPr>
              <a:t> </a:t>
            </a:r>
            <a:r>
              <a:rPr dirty="0" sz="1000" u="heavy"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1822" y="1974557"/>
            <a:ext cx="8255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5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1456" y="2093969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 h="0">
                <a:moveTo>
                  <a:pt x="0" y="0"/>
                </a:moveTo>
                <a:lnTo>
                  <a:pt x="528612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297381" y="1974557"/>
            <a:ext cx="13970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14">
                <a:latin typeface="Arial"/>
                <a:cs typeface="Arial"/>
              </a:rPr>
              <a:t>¸¸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23949" y="2093969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 h="0">
                <a:moveTo>
                  <a:pt x="0" y="0"/>
                </a:moveTo>
                <a:lnTo>
                  <a:pt x="528612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939874" y="1974557"/>
            <a:ext cx="8255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5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5995" y="2128774"/>
            <a:ext cx="87630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 i="1">
                <a:latin typeface="Calibri"/>
                <a:cs typeface="Calibri"/>
              </a:rPr>
              <a:t>compatible </a:t>
            </a:r>
            <a:r>
              <a:rPr dirty="0" sz="800" spc="15" i="1">
                <a:latin typeface="Calibri"/>
                <a:cs typeface="Calibri"/>
              </a:rPr>
              <a:t>with</a:t>
            </a:r>
            <a:r>
              <a:rPr dirty="0" sz="800" spc="105" i="1">
                <a:latin typeface="Calibri"/>
                <a:cs typeface="Calibri"/>
              </a:rPr>
              <a:t> </a:t>
            </a:r>
            <a:r>
              <a:rPr dirty="0" sz="800" spc="-30" i="1">
                <a:latin typeface="Meiryo"/>
                <a:cs typeface="Meiryo"/>
              </a:rPr>
              <a:t>G</a:t>
            </a:r>
            <a:r>
              <a:rPr dirty="0" baseline="27777" sz="900" spc="-44" i="1">
                <a:latin typeface="Verdana"/>
                <a:cs typeface="Verdana"/>
              </a:rPr>
              <a:t>t</a:t>
            </a:r>
            <a:endParaRPr baseline="27777" sz="9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46956" y="1234251"/>
            <a:ext cx="38735" cy="97790"/>
          </a:xfrm>
          <a:custGeom>
            <a:avLst/>
            <a:gdLst/>
            <a:ahLst/>
            <a:cxnLst/>
            <a:rect l="l" t="t" r="r" b="b"/>
            <a:pathLst>
              <a:path w="38735" h="97790">
                <a:moveTo>
                  <a:pt x="0" y="0"/>
                </a:moveTo>
                <a:lnTo>
                  <a:pt x="6755" y="19118"/>
                </a:lnTo>
                <a:lnTo>
                  <a:pt x="15950" y="33143"/>
                </a:lnTo>
                <a:lnTo>
                  <a:pt x="26786" y="42760"/>
                </a:lnTo>
                <a:lnTo>
                  <a:pt x="38464" y="48651"/>
                </a:lnTo>
                <a:lnTo>
                  <a:pt x="26786" y="54542"/>
                </a:lnTo>
                <a:lnTo>
                  <a:pt x="15950" y="64158"/>
                </a:lnTo>
                <a:lnTo>
                  <a:pt x="6755" y="78183"/>
                </a:lnTo>
                <a:lnTo>
                  <a:pt x="0" y="97302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39033" y="1445486"/>
            <a:ext cx="0" cy="451484"/>
          </a:xfrm>
          <a:custGeom>
            <a:avLst/>
            <a:gdLst/>
            <a:ahLst/>
            <a:cxnLst/>
            <a:rect l="l" t="t" r="r" b="b"/>
            <a:pathLst>
              <a:path w="0" h="451485">
                <a:moveTo>
                  <a:pt x="0" y="0"/>
                </a:moveTo>
                <a:lnTo>
                  <a:pt x="0" y="450891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90382" y="1865506"/>
            <a:ext cx="97790" cy="38735"/>
          </a:xfrm>
          <a:custGeom>
            <a:avLst/>
            <a:gdLst/>
            <a:ahLst/>
            <a:cxnLst/>
            <a:rect l="l" t="t" r="r" b="b"/>
            <a:pathLst>
              <a:path w="97789" h="38735">
                <a:moveTo>
                  <a:pt x="97302" y="0"/>
                </a:moveTo>
                <a:lnTo>
                  <a:pt x="78183" y="6755"/>
                </a:lnTo>
                <a:lnTo>
                  <a:pt x="64158" y="15950"/>
                </a:lnTo>
                <a:lnTo>
                  <a:pt x="54542" y="26786"/>
                </a:lnTo>
                <a:lnTo>
                  <a:pt x="48651" y="38464"/>
                </a:lnTo>
                <a:lnTo>
                  <a:pt x="42760" y="26786"/>
                </a:lnTo>
                <a:lnTo>
                  <a:pt x="33143" y="15950"/>
                </a:lnTo>
                <a:lnTo>
                  <a:pt x="19118" y="6755"/>
                </a:lnTo>
                <a:lnTo>
                  <a:pt x="0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255800" y="1521980"/>
            <a:ext cx="139700" cy="3130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985"/>
              </a:lnSpc>
            </a:pPr>
            <a:r>
              <a:rPr dirty="0" sz="900" spc="-5" i="1">
                <a:latin typeface="Calibri"/>
                <a:cs typeface="Calibri"/>
              </a:rPr>
              <a:t>define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65814" y="2026260"/>
            <a:ext cx="38735" cy="97790"/>
          </a:xfrm>
          <a:custGeom>
            <a:avLst/>
            <a:gdLst/>
            <a:ahLst/>
            <a:cxnLst/>
            <a:rect l="l" t="t" r="r" b="b"/>
            <a:pathLst>
              <a:path w="38735" h="97789">
                <a:moveTo>
                  <a:pt x="38464" y="97302"/>
                </a:moveTo>
                <a:lnTo>
                  <a:pt x="31708" y="78183"/>
                </a:lnTo>
                <a:lnTo>
                  <a:pt x="22513" y="64158"/>
                </a:lnTo>
                <a:lnTo>
                  <a:pt x="11677" y="54542"/>
                </a:lnTo>
                <a:lnTo>
                  <a:pt x="0" y="48651"/>
                </a:lnTo>
                <a:lnTo>
                  <a:pt x="11677" y="42760"/>
                </a:lnTo>
                <a:lnTo>
                  <a:pt x="22513" y="33143"/>
                </a:lnTo>
                <a:lnTo>
                  <a:pt x="31708" y="19118"/>
                </a:lnTo>
                <a:lnTo>
                  <a:pt x="38464" y="0"/>
                </a:lnTo>
              </a:path>
            </a:pathLst>
          </a:custGeom>
          <a:ln w="151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3816" y="2595460"/>
            <a:ext cx="3980815" cy="215900"/>
          </a:xfrm>
          <a:custGeom>
            <a:avLst/>
            <a:gdLst/>
            <a:ahLst/>
            <a:cxnLst/>
            <a:rect l="l" t="t" r="r" b="b"/>
            <a:pathLst>
              <a:path w="3980815" h="215900">
                <a:moveTo>
                  <a:pt x="0" y="215519"/>
                </a:moveTo>
                <a:lnTo>
                  <a:pt x="3980370" y="215519"/>
                </a:lnTo>
                <a:lnTo>
                  <a:pt x="3980370" y="0"/>
                </a:lnTo>
                <a:lnTo>
                  <a:pt x="0" y="0"/>
                </a:lnTo>
                <a:lnTo>
                  <a:pt x="0" y="21551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47294" y="2598153"/>
            <a:ext cx="536575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5">
                <a:solidFill>
                  <a:srgbClr val="FFFFFF"/>
                </a:solidFill>
                <a:latin typeface="Tahoma"/>
                <a:cs typeface="Tahoma"/>
              </a:rPr>
              <a:t>Corollary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3816" y="2804642"/>
            <a:ext cx="3980815" cy="434975"/>
          </a:xfrm>
          <a:custGeom>
            <a:avLst/>
            <a:gdLst/>
            <a:ahLst/>
            <a:cxnLst/>
            <a:rect l="l" t="t" r="r" b="b"/>
            <a:pathLst>
              <a:path w="3980815" h="434975">
                <a:moveTo>
                  <a:pt x="0" y="434428"/>
                </a:moveTo>
                <a:lnTo>
                  <a:pt x="3980370" y="434428"/>
                </a:lnTo>
                <a:lnTo>
                  <a:pt x="3980370" y="0"/>
                </a:lnTo>
                <a:lnTo>
                  <a:pt x="0" y="0"/>
                </a:lnTo>
                <a:lnTo>
                  <a:pt x="0" y="434428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283002" y="2909379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7294" y="2837027"/>
            <a:ext cx="338137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30" i="1">
                <a:latin typeface="Calibri"/>
                <a:cs typeface="Calibri"/>
              </a:rPr>
              <a:t>All </a:t>
            </a:r>
            <a:r>
              <a:rPr dirty="0" sz="1050" spc="-15" i="1">
                <a:latin typeface="Calibri"/>
                <a:cs typeface="Calibri"/>
              </a:rPr>
              <a:t>inequalities  </a:t>
            </a:r>
            <a:r>
              <a:rPr dirty="0" sz="1050" spc="30" i="1">
                <a:latin typeface="Georgia"/>
                <a:cs typeface="Georgia"/>
              </a:rPr>
              <a:t>I</a:t>
            </a:r>
            <a:r>
              <a:rPr dirty="0" baseline="27777" sz="1200" spc="44" i="1">
                <a:latin typeface="Meiryo"/>
                <a:cs typeface="Meiryo"/>
              </a:rPr>
              <a:t>t </a:t>
            </a:r>
            <a:r>
              <a:rPr dirty="0" sz="1050" spc="-5" i="1">
                <a:latin typeface="Calibri"/>
                <a:cs typeface="Calibri"/>
              </a:rPr>
              <a:t>constraining  </a:t>
            </a:r>
            <a:r>
              <a:rPr dirty="0" sz="1050" spc="-60">
                <a:latin typeface="Tahoma"/>
                <a:cs typeface="Tahoma"/>
              </a:rPr>
              <a:t>Inj  </a:t>
            </a:r>
            <a:r>
              <a:rPr dirty="0" sz="1050" spc="-30">
                <a:latin typeface="Tahoma"/>
                <a:cs typeface="Tahoma"/>
              </a:rPr>
              <a:t>(</a:t>
            </a:r>
            <a:r>
              <a:rPr dirty="0" sz="1050" spc="-30" i="1">
                <a:latin typeface="Meiryo"/>
                <a:cs typeface="Meiryo"/>
              </a:rPr>
              <a:t>G</a:t>
            </a:r>
            <a:r>
              <a:rPr dirty="0" baseline="27777" sz="1200" spc="-44" i="1">
                <a:latin typeface="Meiryo"/>
                <a:cs typeface="Meiryo"/>
              </a:rPr>
              <a:t>t</a:t>
            </a:r>
            <a:r>
              <a:rPr dirty="0" sz="1050" spc="-30">
                <a:latin typeface="Tahoma"/>
                <a:cs typeface="Tahoma"/>
              </a:rPr>
              <a:t>) </a:t>
            </a:r>
            <a:r>
              <a:rPr dirty="0" sz="1050" spc="-5" i="1">
                <a:latin typeface="Calibri"/>
                <a:cs typeface="Calibri"/>
              </a:rPr>
              <a:t>can </a:t>
            </a:r>
            <a:r>
              <a:rPr dirty="0" sz="1050" spc="80" i="1">
                <a:latin typeface="Calibri"/>
                <a:cs typeface="Calibri"/>
              </a:rPr>
              <a:t> </a:t>
            </a:r>
            <a:r>
              <a:rPr dirty="0" sz="1050" spc="-15" i="1">
                <a:latin typeface="Calibri"/>
                <a:cs typeface="Calibri"/>
              </a:rPr>
              <a:t>be</a:t>
            </a:r>
            <a:r>
              <a:rPr dirty="0" sz="1050" spc="-15" i="1">
                <a:solidFill>
                  <a:srgbClr val="A9341F"/>
                </a:solidFill>
                <a:latin typeface="Calibri"/>
                <a:cs typeface="Calibri"/>
              </a:rPr>
              <a:t>deflated</a:t>
            </a:r>
            <a:r>
              <a:rPr dirty="0" sz="1050" spc="-15" i="1">
                <a:latin typeface="Calibri"/>
                <a:cs typeface="Calibri"/>
              </a:rPr>
              <a:t>into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91308" y="3081451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7294" y="3009100"/>
            <a:ext cx="3688079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5" i="1">
                <a:latin typeface="Calibri"/>
                <a:cs typeface="Calibri"/>
              </a:rPr>
              <a:t>inequalities  </a:t>
            </a:r>
            <a:r>
              <a:rPr dirty="0" sz="1050" spc="45" i="1">
                <a:latin typeface="Georgia"/>
                <a:cs typeface="Georgia"/>
              </a:rPr>
              <a:t>I </a:t>
            </a:r>
            <a:r>
              <a:rPr dirty="0" sz="1050" spc="-5" i="1">
                <a:latin typeface="Calibri"/>
                <a:cs typeface="Calibri"/>
              </a:rPr>
              <a:t>constraining </a:t>
            </a:r>
            <a:r>
              <a:rPr dirty="0" sz="1050" spc="-70">
                <a:latin typeface="Tahoma"/>
                <a:cs typeface="Tahoma"/>
              </a:rPr>
              <a:t>ImInj  </a:t>
            </a:r>
            <a:r>
              <a:rPr dirty="0" sz="1050" spc="-30">
                <a:latin typeface="Tahoma"/>
                <a:cs typeface="Tahoma"/>
              </a:rPr>
              <a:t>(</a:t>
            </a:r>
            <a:r>
              <a:rPr dirty="0" sz="1050" spc="-30" i="1">
                <a:latin typeface="Meiryo"/>
                <a:cs typeface="Meiryo"/>
              </a:rPr>
              <a:t>G</a:t>
            </a:r>
            <a:r>
              <a:rPr dirty="0" baseline="27777" sz="1200" spc="-44" i="1">
                <a:latin typeface="Meiryo"/>
                <a:cs typeface="Meiryo"/>
              </a:rPr>
              <a:t>t</a:t>
            </a:r>
            <a:r>
              <a:rPr dirty="0" sz="1050" spc="-30">
                <a:latin typeface="Tahoma"/>
                <a:cs typeface="Tahoma"/>
              </a:rPr>
              <a:t>) </a:t>
            </a:r>
            <a:r>
              <a:rPr dirty="0" sz="1050" spc="-15" i="1">
                <a:latin typeface="Calibri"/>
                <a:cs typeface="Calibri"/>
              </a:rPr>
              <a:t>by  </a:t>
            </a:r>
            <a:r>
              <a:rPr dirty="0" sz="1050" spc="-10" i="1">
                <a:latin typeface="Calibri"/>
                <a:cs typeface="Calibri"/>
              </a:rPr>
              <a:t>dropping </a:t>
            </a:r>
            <a:r>
              <a:rPr dirty="0" sz="1050" spc="175" i="1">
                <a:latin typeface="Calibri"/>
                <a:cs typeface="Calibri"/>
              </a:rPr>
              <a:t> </a:t>
            </a:r>
            <a:r>
              <a:rPr dirty="0" sz="1050" i="1">
                <a:latin typeface="Calibri"/>
                <a:cs typeface="Calibri"/>
              </a:rPr>
              <a:t>copy-indices.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P</a:t>
            </a:r>
            <a:r>
              <a:rPr dirty="0" spc="-25"/>
              <a:t>erfect</a:t>
            </a:r>
            <a:r>
              <a:rPr dirty="0" spc="-25"/>
              <a:t> </a:t>
            </a:r>
            <a:r>
              <a:rPr dirty="0" spc="-35"/>
              <a:t>Correlation </a:t>
            </a:r>
            <a:r>
              <a:rPr dirty="0" spc="-114"/>
              <a:t>Is</a:t>
            </a:r>
            <a:r>
              <a:rPr dirty="0" spc="95"/>
              <a:t> </a:t>
            </a:r>
            <a:r>
              <a:rPr dirty="0" spc="-50"/>
              <a:t>Incompatible</a:t>
            </a:r>
          </a:p>
        </p:txBody>
      </p:sp>
      <p:sp>
        <p:nvSpPr>
          <p:cNvPr id="3" name="object 3"/>
          <p:cNvSpPr/>
          <p:nvPr/>
        </p:nvSpPr>
        <p:spPr>
          <a:xfrm>
            <a:off x="483006" y="863059"/>
            <a:ext cx="717435" cy="717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9910" y="1587335"/>
            <a:ext cx="65405" cy="109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20"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629" y="1587335"/>
            <a:ext cx="65405" cy="109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20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045" y="1692816"/>
            <a:ext cx="81915" cy="109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85">
                <a:latin typeface="Tahoma"/>
                <a:cs typeface="Tahoma"/>
              </a:rPr>
              <a:t>B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798" y="986391"/>
            <a:ext cx="65405" cy="109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20"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798" y="1345111"/>
            <a:ext cx="65405" cy="109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20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79631" y="859685"/>
          <a:ext cx="727710" cy="72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17"/>
                <a:gridCol w="358718"/>
              </a:tblGrid>
              <a:tr h="358717">
                <a:tc>
                  <a:txBody>
                    <a:bodyPr/>
                    <a:lstStyle/>
                    <a:p>
                      <a:pPr/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750">
                      <a:solidFill>
                        <a:srgbClr val="000000"/>
                      </a:solidFill>
                      <a:prstDash val="solid"/>
                    </a:lnL>
                    <a:lnR w="3375">
                      <a:solidFill>
                        <a:srgbClr val="808080"/>
                      </a:solidFill>
                      <a:prstDash val="solid"/>
                    </a:lnR>
                    <a:lnT w="6750">
                      <a:solidFill>
                        <a:srgbClr val="000000"/>
                      </a:solidFill>
                      <a:prstDash val="solid"/>
                    </a:lnT>
                    <a:lnB w="33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3375">
                      <a:solidFill>
                        <a:srgbClr val="808080"/>
                      </a:solidFill>
                      <a:prstDash val="solid"/>
                    </a:lnL>
                    <a:lnR w="6750">
                      <a:solidFill>
                        <a:srgbClr val="000000"/>
                      </a:solidFill>
                      <a:prstDash val="solid"/>
                    </a:lnR>
                    <a:lnT w="6750">
                      <a:solidFill>
                        <a:srgbClr val="000000"/>
                      </a:solidFill>
                      <a:prstDash val="solid"/>
                    </a:lnT>
                    <a:lnB w="33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358717">
                <a:tc>
                  <a:txBody>
                    <a:bodyPr/>
                    <a:lstStyle/>
                    <a:p>
                      <a:pPr/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750">
                      <a:solidFill>
                        <a:srgbClr val="000000"/>
                      </a:solidFill>
                      <a:prstDash val="solid"/>
                    </a:lnL>
                    <a:lnR w="3375">
                      <a:solidFill>
                        <a:srgbClr val="808080"/>
                      </a:solidFill>
                      <a:prstDash val="solid"/>
                    </a:lnR>
                    <a:lnT w="3375">
                      <a:solidFill>
                        <a:srgbClr val="808080"/>
                      </a:solidFill>
                      <a:prstDash val="solid"/>
                    </a:lnT>
                    <a:lnB w="67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3375">
                      <a:solidFill>
                        <a:srgbClr val="808080"/>
                      </a:solidFill>
                      <a:prstDash val="solid"/>
                    </a:lnL>
                    <a:lnR w="6750">
                      <a:solidFill>
                        <a:srgbClr val="000000"/>
                      </a:solidFill>
                      <a:prstDash val="solid"/>
                    </a:lnR>
                    <a:lnT w="3375">
                      <a:solidFill>
                        <a:srgbClr val="808080"/>
                      </a:solidFill>
                      <a:prstDash val="solid"/>
                    </a:lnT>
                    <a:lnB w="67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72930" y="1129884"/>
            <a:ext cx="85090" cy="109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105">
                <a:latin typeface="Tahoma"/>
                <a:cs typeface="Tahoma"/>
              </a:rPr>
              <a:t>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2181" y="863059"/>
            <a:ext cx="717435" cy="717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19086" y="1587335"/>
            <a:ext cx="65405" cy="109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20"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7804" y="1587335"/>
            <a:ext cx="65405" cy="109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20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0220" y="1692816"/>
            <a:ext cx="81915" cy="109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85">
                <a:latin typeface="Tahoma"/>
                <a:cs typeface="Tahoma"/>
              </a:rPr>
              <a:t>B</a:t>
            </a:r>
            <a:endParaRPr sz="600">
              <a:latin typeface="Tahoma"/>
              <a:cs typeface="Tahom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268806" y="859685"/>
          <a:ext cx="727710" cy="72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17"/>
                <a:gridCol w="358717"/>
              </a:tblGrid>
              <a:tr h="358717">
                <a:tc>
                  <a:txBody>
                    <a:bodyPr/>
                    <a:lstStyle/>
                    <a:p>
                      <a:pPr/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750">
                      <a:solidFill>
                        <a:srgbClr val="000000"/>
                      </a:solidFill>
                      <a:prstDash val="solid"/>
                    </a:lnL>
                    <a:lnR w="3375">
                      <a:solidFill>
                        <a:srgbClr val="808080"/>
                      </a:solidFill>
                      <a:prstDash val="solid"/>
                    </a:lnR>
                    <a:lnT w="6750">
                      <a:solidFill>
                        <a:srgbClr val="000000"/>
                      </a:solidFill>
                      <a:prstDash val="solid"/>
                    </a:lnT>
                    <a:lnB w="337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3375">
                      <a:solidFill>
                        <a:srgbClr val="808080"/>
                      </a:solidFill>
                      <a:prstDash val="solid"/>
                    </a:lnL>
                    <a:lnR w="6750">
                      <a:solidFill>
                        <a:srgbClr val="000000"/>
                      </a:solidFill>
                      <a:prstDash val="solid"/>
                    </a:lnR>
                    <a:lnT w="6750">
                      <a:solidFill>
                        <a:srgbClr val="000000"/>
                      </a:solidFill>
                      <a:prstDash val="solid"/>
                    </a:lnT>
                    <a:lnB w="337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358717">
                <a:tc>
                  <a:txBody>
                    <a:bodyPr/>
                    <a:lstStyle/>
                    <a:p>
                      <a:pPr/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750">
                      <a:solidFill>
                        <a:srgbClr val="000000"/>
                      </a:solidFill>
                      <a:prstDash val="solid"/>
                    </a:lnL>
                    <a:lnR w="3375">
                      <a:solidFill>
                        <a:srgbClr val="808080"/>
                      </a:solidFill>
                      <a:prstDash val="solid"/>
                    </a:lnR>
                    <a:lnT w="3375">
                      <a:solidFill>
                        <a:srgbClr val="808080"/>
                      </a:solidFill>
                      <a:prstDash val="solid"/>
                    </a:lnT>
                    <a:lnB w="67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3375">
                      <a:solidFill>
                        <a:srgbClr val="808080"/>
                      </a:solidFill>
                      <a:prstDash val="solid"/>
                    </a:lnL>
                    <a:lnR w="6750">
                      <a:solidFill>
                        <a:srgbClr val="000000"/>
                      </a:solidFill>
                      <a:prstDash val="solid"/>
                    </a:lnR>
                    <a:lnT w="3375">
                      <a:solidFill>
                        <a:srgbClr val="808080"/>
                      </a:solidFill>
                      <a:prstDash val="solid"/>
                    </a:lnT>
                    <a:lnB w="67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86241" y="481983"/>
            <a:ext cx="1083945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0">
                <a:latin typeface="PMingLiU"/>
                <a:cs typeface="PMingLiU"/>
              </a:rPr>
              <a:t>Perfect</a:t>
            </a:r>
            <a:r>
              <a:rPr dirty="0" sz="1050" spc="-10">
                <a:latin typeface="PMingLiU"/>
                <a:cs typeface="PMingLiU"/>
              </a:rPr>
              <a:t> </a:t>
            </a:r>
            <a:r>
              <a:rPr dirty="0" sz="1050" spc="25">
                <a:latin typeface="PMingLiU"/>
                <a:cs typeface="PMingLiU"/>
              </a:rPr>
              <a:t>Correlation</a:t>
            </a:r>
            <a:endParaRPr sz="1050">
              <a:latin typeface="PMingLiU"/>
              <a:cs typeface="PMingLiU"/>
            </a:endParaRPr>
          </a:p>
          <a:p>
            <a:pPr marL="28575">
              <a:lnSpc>
                <a:spcPct val="100000"/>
              </a:lnSpc>
              <a:spcBef>
                <a:spcPts val="725"/>
              </a:spcBef>
              <a:tabLst>
                <a:tab pos="817880" algn="l"/>
              </a:tabLst>
            </a:pPr>
            <a:r>
              <a:rPr dirty="0" sz="750" spc="85">
                <a:latin typeface="Tahoma"/>
                <a:cs typeface="Tahoma"/>
              </a:rPr>
              <a:t>C</a:t>
            </a:r>
            <a:r>
              <a:rPr dirty="0" sz="750" spc="10">
                <a:latin typeface="Tahoma"/>
                <a:cs typeface="Tahoma"/>
              </a:rPr>
              <a:t> </a:t>
            </a:r>
            <a:r>
              <a:rPr dirty="0" sz="750" spc="30">
                <a:latin typeface="Tahoma"/>
                <a:cs typeface="Tahoma"/>
              </a:rPr>
              <a:t>=</a:t>
            </a:r>
            <a:r>
              <a:rPr dirty="0" sz="750" spc="10">
                <a:latin typeface="Tahoma"/>
                <a:cs typeface="Tahoma"/>
              </a:rPr>
              <a:t> </a:t>
            </a:r>
            <a:r>
              <a:rPr dirty="0" sz="750" spc="-40">
                <a:latin typeface="Tahoma"/>
                <a:cs typeface="Tahoma"/>
              </a:rPr>
              <a:t>0	</a:t>
            </a:r>
            <a:r>
              <a:rPr dirty="0" sz="750" spc="85">
                <a:latin typeface="Tahoma"/>
                <a:cs typeface="Tahoma"/>
              </a:rPr>
              <a:t>C </a:t>
            </a:r>
            <a:r>
              <a:rPr dirty="0" sz="750" spc="30">
                <a:latin typeface="Tahoma"/>
                <a:cs typeface="Tahoma"/>
              </a:rPr>
              <a:t>=</a:t>
            </a:r>
            <a:r>
              <a:rPr dirty="0" sz="750" spc="-155">
                <a:latin typeface="Tahoma"/>
                <a:cs typeface="Tahoma"/>
              </a:rPr>
              <a:t> </a:t>
            </a:r>
            <a:r>
              <a:rPr dirty="0" sz="750" spc="-40">
                <a:latin typeface="Tahoma"/>
                <a:cs typeface="Tahoma"/>
              </a:rPr>
              <a:t>1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92980" y="7711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0" y="143999"/>
                </a:moveTo>
                <a:lnTo>
                  <a:pt x="0" y="0"/>
                </a:lnTo>
                <a:lnTo>
                  <a:pt x="143999" y="0"/>
                </a:lnTo>
                <a:lnTo>
                  <a:pt x="143999" y="143999"/>
                </a:lnTo>
                <a:lnTo>
                  <a:pt x="0" y="143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2980" y="7711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0" y="143999"/>
                </a:moveTo>
                <a:lnTo>
                  <a:pt x="0" y="0"/>
                </a:lnTo>
                <a:lnTo>
                  <a:pt x="143999" y="0"/>
                </a:lnTo>
                <a:lnTo>
                  <a:pt x="143999" y="143999"/>
                </a:lnTo>
                <a:lnTo>
                  <a:pt x="0" y="143999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165297" y="640550"/>
            <a:ext cx="256540" cy="274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030"/>
              </a:lnSpc>
            </a:pPr>
            <a:r>
              <a:rPr dirty="0" sz="1050" spc="-55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ts val="1030"/>
              </a:lnSpc>
            </a:pPr>
            <a:r>
              <a:rPr dirty="0" sz="1050" spc="45">
                <a:latin typeface="Tahoma"/>
                <a:cs typeface="Tahoma"/>
              </a:rPr>
              <a:t>=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39426" y="839330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480652" y="1077556"/>
            <a:ext cx="81788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5" i="1">
                <a:latin typeface="Georgia"/>
                <a:cs typeface="Georgia"/>
              </a:rPr>
              <a:t>P</a:t>
            </a:r>
            <a:r>
              <a:rPr dirty="0" baseline="-10416" sz="1200" spc="82" b="0" i="1">
                <a:latin typeface="Bookman Old Style"/>
                <a:cs typeface="Bookman Old Style"/>
              </a:rPr>
              <a:t>ABC</a:t>
            </a:r>
            <a:r>
              <a:rPr dirty="0" baseline="-10416" sz="1200" spc="-307" b="0" i="1">
                <a:latin typeface="Bookman Old Style"/>
                <a:cs typeface="Bookman Old Style"/>
              </a:rPr>
              <a:t> </a:t>
            </a:r>
            <a:r>
              <a:rPr dirty="0" sz="1050" spc="-45">
                <a:latin typeface="Tahoma"/>
                <a:cs typeface="Tahoma"/>
              </a:rPr>
              <a:t>(</a:t>
            </a:r>
            <a:r>
              <a:rPr dirty="0" sz="1050" spc="-45" i="1">
                <a:latin typeface="Georgia"/>
                <a:cs typeface="Georgia"/>
              </a:rPr>
              <a:t>abc</a:t>
            </a:r>
            <a:r>
              <a:rPr dirty="0" sz="1050" spc="-45">
                <a:latin typeface="Tahoma"/>
                <a:cs typeface="Tahoma"/>
              </a:rPr>
              <a:t>) </a:t>
            </a:r>
            <a:r>
              <a:rPr dirty="0" sz="1050" spc="45">
                <a:latin typeface="Tahoma"/>
                <a:cs typeface="Tahoma"/>
              </a:rPr>
              <a:t>=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26726" y="829310"/>
            <a:ext cx="76581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0"/>
              </a:lnSpc>
            </a:pPr>
            <a:r>
              <a:rPr dirty="0" sz="1050" spc="-5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ts val="1270"/>
              </a:lnSpc>
            </a:pPr>
            <a:r>
              <a:rPr dirty="0" sz="1050" spc="-80">
                <a:latin typeface="Tahoma"/>
                <a:cs typeface="Tahoma"/>
              </a:rPr>
              <a:t>[000] </a:t>
            </a:r>
            <a:r>
              <a:rPr dirty="0" sz="1050" spc="45">
                <a:latin typeface="Tahoma"/>
                <a:cs typeface="Tahoma"/>
              </a:rPr>
              <a:t>+</a:t>
            </a:r>
            <a:r>
              <a:rPr dirty="0" sz="1050" spc="-155">
                <a:latin typeface="Tahoma"/>
                <a:cs typeface="Tahoma"/>
              </a:rPr>
              <a:t> </a:t>
            </a:r>
            <a:r>
              <a:rPr dirty="0" sz="1050" spc="-80">
                <a:latin typeface="Tahoma"/>
                <a:cs typeface="Tahoma"/>
              </a:rPr>
              <a:t>[111]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39426" y="1182611"/>
            <a:ext cx="740410" cy="0"/>
          </a:xfrm>
          <a:custGeom>
            <a:avLst/>
            <a:gdLst/>
            <a:ahLst/>
            <a:cxnLst/>
            <a:rect l="l" t="t" r="r" b="b"/>
            <a:pathLst>
              <a:path w="740410" h="0">
                <a:moveTo>
                  <a:pt x="0" y="0"/>
                </a:moveTo>
                <a:lnTo>
                  <a:pt x="74029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480652" y="1464322"/>
            <a:ext cx="81788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5" i="1">
                <a:latin typeface="Georgia"/>
                <a:cs typeface="Georgia"/>
              </a:rPr>
              <a:t>P</a:t>
            </a:r>
            <a:r>
              <a:rPr dirty="0" baseline="-10416" sz="1200" spc="82" b="0" i="1">
                <a:latin typeface="Bookman Old Style"/>
                <a:cs typeface="Bookman Old Style"/>
              </a:rPr>
              <a:t>ABC</a:t>
            </a:r>
            <a:r>
              <a:rPr dirty="0" baseline="-10416" sz="1200" spc="-307" b="0" i="1">
                <a:latin typeface="Bookman Old Style"/>
                <a:cs typeface="Bookman Old Style"/>
              </a:rPr>
              <a:t> </a:t>
            </a:r>
            <a:r>
              <a:rPr dirty="0" sz="1050" spc="-45">
                <a:latin typeface="Tahoma"/>
                <a:cs typeface="Tahoma"/>
              </a:rPr>
              <a:t>(</a:t>
            </a:r>
            <a:r>
              <a:rPr dirty="0" sz="1050" spc="-45" i="1">
                <a:latin typeface="Georgia"/>
                <a:cs typeface="Georgia"/>
              </a:rPr>
              <a:t>abc</a:t>
            </a:r>
            <a:r>
              <a:rPr dirty="0" sz="1050" spc="-45">
                <a:latin typeface="Tahoma"/>
                <a:cs typeface="Tahoma"/>
              </a:rPr>
              <a:t>) </a:t>
            </a:r>
            <a:r>
              <a:rPr dirty="0" sz="1050" spc="45">
                <a:latin typeface="Tahoma"/>
                <a:cs typeface="Tahoma"/>
              </a:rPr>
              <a:t>=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11537" y="1172591"/>
            <a:ext cx="938530" cy="583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34620">
              <a:lnSpc>
                <a:spcPts val="994"/>
              </a:lnSpc>
            </a:pPr>
            <a:r>
              <a:rPr dirty="0" sz="1050" spc="-5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ts val="710"/>
              </a:lnSpc>
            </a:pPr>
            <a:r>
              <a:rPr dirty="0" sz="1000" spc="525">
                <a:latin typeface="Arial"/>
                <a:cs typeface="Arial"/>
              </a:rPr>
              <a:t>.</a:t>
            </a:r>
            <a:r>
              <a:rPr dirty="0" sz="1000" spc="-160">
                <a:latin typeface="Arial"/>
                <a:cs typeface="Arial"/>
              </a:rPr>
              <a:t> </a:t>
            </a:r>
            <a:r>
              <a:rPr dirty="0" baseline="-38194" sz="1200" spc="-22" u="sng">
                <a:latin typeface="Tahoma"/>
                <a:cs typeface="Tahoma"/>
              </a:rPr>
              <a:t>1</a:t>
            </a:r>
            <a:endParaRPr baseline="-38194" sz="1200">
              <a:latin typeface="Tahoma"/>
              <a:cs typeface="Tahoma"/>
            </a:endParaRPr>
          </a:p>
          <a:p>
            <a:pPr marL="129539">
              <a:lnSpc>
                <a:spcPts val="1155"/>
              </a:lnSpc>
              <a:tabLst>
                <a:tab pos="337185" algn="l"/>
              </a:tabLst>
            </a:pPr>
            <a:r>
              <a:rPr dirty="0" baseline="-27777" sz="1200" spc="-22">
                <a:latin typeface="Tahoma"/>
                <a:cs typeface="Tahoma"/>
              </a:rPr>
              <a:t>2	</a:t>
            </a:r>
            <a:r>
              <a:rPr dirty="0" sz="1050" spc="-55" i="1">
                <a:latin typeface="Georgia"/>
                <a:cs typeface="Georgia"/>
              </a:rPr>
              <a:t>a </a:t>
            </a:r>
            <a:r>
              <a:rPr dirty="0" sz="1050" spc="45">
                <a:latin typeface="Tahoma"/>
                <a:cs typeface="Tahoma"/>
              </a:rPr>
              <a:t>= </a:t>
            </a:r>
            <a:r>
              <a:rPr dirty="0" sz="1050" spc="-135" i="1">
                <a:latin typeface="Georgia"/>
                <a:cs typeface="Georgia"/>
              </a:rPr>
              <a:t>b  </a:t>
            </a:r>
            <a:r>
              <a:rPr dirty="0" sz="1050" spc="45">
                <a:latin typeface="Tahoma"/>
                <a:cs typeface="Tahoma"/>
              </a:rPr>
              <a:t>=</a:t>
            </a:r>
            <a:r>
              <a:rPr dirty="0" sz="1050" spc="-30">
                <a:latin typeface="Tahoma"/>
                <a:cs typeface="Tahoma"/>
              </a:rPr>
              <a:t> </a:t>
            </a:r>
            <a:r>
              <a:rPr dirty="0" sz="1050" spc="-30" i="1">
                <a:latin typeface="Georgia"/>
                <a:cs typeface="Georgia"/>
              </a:rPr>
              <a:t>c</a:t>
            </a:r>
            <a:endParaRPr sz="1050">
              <a:latin typeface="Georgia"/>
              <a:cs typeface="Georgia"/>
            </a:endParaRPr>
          </a:p>
          <a:p>
            <a:pPr marL="114300">
              <a:lnSpc>
                <a:spcPct val="100000"/>
              </a:lnSpc>
              <a:spcBef>
                <a:spcPts val="305"/>
              </a:spcBef>
              <a:tabLst>
                <a:tab pos="382905" algn="l"/>
              </a:tabLst>
            </a:pPr>
            <a:r>
              <a:rPr dirty="0" sz="1050" spc="-55">
                <a:latin typeface="Tahoma"/>
                <a:cs typeface="Tahoma"/>
              </a:rPr>
              <a:t>0	</a:t>
            </a:r>
            <a:r>
              <a:rPr dirty="0" sz="1050" spc="-45">
                <a:latin typeface="Tahoma"/>
                <a:cs typeface="Tahoma"/>
              </a:rPr>
              <a:t>otherwise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9908" y="2071776"/>
            <a:ext cx="2108200" cy="791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50" spc="-20">
                <a:latin typeface="Tahoma"/>
                <a:cs typeface="Tahoma"/>
              </a:rPr>
              <a:t>Compatibility</a:t>
            </a:r>
            <a:r>
              <a:rPr dirty="0" sz="1050" spc="-60">
                <a:latin typeface="Tahoma"/>
                <a:cs typeface="Tahoma"/>
              </a:rPr>
              <a:t> </a:t>
            </a:r>
            <a:r>
              <a:rPr dirty="0" sz="1050" spc="-45">
                <a:latin typeface="Tahoma"/>
                <a:cs typeface="Tahoma"/>
              </a:rPr>
              <a:t>Inequality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sz="1050" spc="25">
                <a:latin typeface="Tahoma"/>
                <a:cs typeface="Tahoma"/>
              </a:rPr>
              <a:t>(0)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B</a:t>
            </a:r>
            <a:r>
              <a:rPr dirty="0" baseline="-10416" sz="1200" spc="-240" b="0" i="1">
                <a:latin typeface="Bookman Old Style"/>
                <a:cs typeface="Bookman Old Style"/>
              </a:rPr>
              <a:t> </a:t>
            </a:r>
            <a:r>
              <a:rPr dirty="0" sz="1050" spc="-20">
                <a:latin typeface="Tahoma"/>
                <a:cs typeface="Tahoma"/>
              </a:rPr>
              <a:t>(1)</a:t>
            </a:r>
            <a:r>
              <a:rPr dirty="0" sz="1050" spc="-45">
                <a:latin typeface="Tahoma"/>
                <a:cs typeface="Tahoma"/>
              </a:rPr>
              <a:t> </a:t>
            </a:r>
            <a:r>
              <a:rPr dirty="0" sz="1050" spc="-35" i="1">
                <a:latin typeface="Meiryo"/>
                <a:cs typeface="Meiryo"/>
              </a:rPr>
              <a:t>≤</a:t>
            </a:r>
            <a:r>
              <a:rPr dirty="0" sz="1050" spc="-75" i="1">
                <a:latin typeface="Meiryo"/>
                <a:cs typeface="Meiryo"/>
              </a:rPr>
              <a:t> </a:t>
            </a:r>
            <a:r>
              <a:rPr dirty="0" sz="1050" spc="50" i="1">
                <a:latin typeface="Georgia"/>
                <a:cs typeface="Georgia"/>
              </a:rPr>
              <a:t>P</a:t>
            </a:r>
            <a:r>
              <a:rPr dirty="0" baseline="-10416" sz="1200" spc="75" b="0" i="1">
                <a:latin typeface="Bookman Old Style"/>
                <a:cs typeface="Bookman Old Style"/>
              </a:rPr>
              <a:t>BC</a:t>
            </a:r>
            <a:r>
              <a:rPr dirty="0" baseline="-10416" sz="1200" spc="-217" b="0" i="1">
                <a:latin typeface="Bookman Old Style"/>
                <a:cs typeface="Bookman Old Style"/>
              </a:rPr>
              <a:t> </a:t>
            </a:r>
            <a:r>
              <a:rPr dirty="0" sz="1050" spc="-30">
                <a:latin typeface="Tahoma"/>
                <a:cs typeface="Tahoma"/>
              </a:rPr>
              <a:t>(10)</a:t>
            </a:r>
            <a:r>
              <a:rPr dirty="0" sz="1050" spc="-105">
                <a:latin typeface="Tahoma"/>
                <a:cs typeface="Tahoma"/>
              </a:rPr>
              <a:t> </a:t>
            </a:r>
            <a:r>
              <a:rPr dirty="0" sz="1050" spc="45">
                <a:latin typeface="Tahoma"/>
                <a:cs typeface="Tahoma"/>
              </a:rPr>
              <a:t>+</a:t>
            </a:r>
            <a:r>
              <a:rPr dirty="0" sz="1050" spc="-105">
                <a:latin typeface="Tahoma"/>
                <a:cs typeface="Tahoma"/>
              </a:rPr>
              <a:t> </a:t>
            </a:r>
            <a:r>
              <a:rPr dirty="0" sz="1050" spc="40" i="1">
                <a:latin typeface="Georgia"/>
                <a:cs typeface="Georgia"/>
              </a:rPr>
              <a:t>P</a:t>
            </a:r>
            <a:r>
              <a:rPr dirty="0" baseline="-10416" sz="1200" spc="60" b="0" i="1">
                <a:latin typeface="Bookman Old Style"/>
                <a:cs typeface="Bookman Old Style"/>
              </a:rPr>
              <a:t>AC</a:t>
            </a:r>
            <a:r>
              <a:rPr dirty="0" baseline="-10416" sz="1200" spc="-217" b="0" i="1">
                <a:latin typeface="Bookman Old Style"/>
                <a:cs typeface="Bookman Old Style"/>
              </a:rPr>
              <a:t> </a:t>
            </a:r>
            <a:r>
              <a:rPr dirty="0" sz="1050" spc="-30">
                <a:latin typeface="Tahoma"/>
                <a:cs typeface="Tahoma"/>
              </a:rPr>
              <a:t>(01)</a:t>
            </a:r>
            <a:endParaRPr sz="1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dirty="0" sz="1050" spc="-45">
                <a:latin typeface="Tahoma"/>
                <a:cs typeface="Tahoma"/>
              </a:rPr>
              <a:t>Witnesses </a:t>
            </a:r>
            <a:r>
              <a:rPr dirty="0" sz="1050" spc="-30">
                <a:latin typeface="Tahoma"/>
                <a:cs typeface="Tahoma"/>
              </a:rPr>
              <a:t>Perfect</a:t>
            </a:r>
            <a:r>
              <a:rPr dirty="0" sz="1050" spc="114">
                <a:latin typeface="Tahoma"/>
                <a:cs typeface="Tahoma"/>
              </a:rPr>
              <a:t> </a:t>
            </a:r>
            <a:r>
              <a:rPr dirty="0" sz="1050" spc="-35">
                <a:latin typeface="Tahoma"/>
                <a:cs typeface="Tahoma"/>
              </a:rPr>
              <a:t>Correlation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93010" y="3124847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871992" y="2838373"/>
            <a:ext cx="365125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00" spc="455">
                <a:latin typeface="Arial"/>
                <a:cs typeface="Arial"/>
              </a:rPr>
              <a:t>.</a:t>
            </a:r>
            <a:r>
              <a:rPr dirty="0" sz="1000" spc="-210">
                <a:latin typeface="Arial"/>
                <a:cs typeface="Arial"/>
              </a:rPr>
              <a:t> </a:t>
            </a:r>
            <a:r>
              <a:rPr dirty="0" baseline="-37037" sz="1575" spc="-82">
                <a:latin typeface="Tahoma"/>
                <a:cs typeface="Tahoma"/>
              </a:rPr>
              <a:t>1</a:t>
            </a:r>
            <a:r>
              <a:rPr dirty="0" baseline="-37037" sz="1575" spc="-390">
                <a:latin typeface="Tahoma"/>
                <a:cs typeface="Tahoma"/>
              </a:rPr>
              <a:t> </a:t>
            </a:r>
            <a:r>
              <a:rPr dirty="0" sz="1000" spc="220">
                <a:latin typeface="Arial"/>
                <a:cs typeface="Arial"/>
              </a:rPr>
              <a:t>.</a:t>
            </a:r>
            <a:r>
              <a:rPr dirty="0" baseline="-20833" sz="1200" spc="330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  <a:p>
            <a:pPr algn="ctr" marR="45720">
              <a:lnSpc>
                <a:spcPct val="100000"/>
              </a:lnSpc>
              <a:spcBef>
                <a:spcPts val="855"/>
              </a:spcBef>
            </a:pPr>
            <a:r>
              <a:rPr dirty="0" sz="1050" spc="-55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56485" y="3019780"/>
            <a:ext cx="480059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45" i="1">
                <a:latin typeface="Meiryo"/>
                <a:cs typeface="Meiryo"/>
              </a:rPr>
              <a:t>ƒ≤                       </a:t>
            </a:r>
            <a:r>
              <a:rPr dirty="0" sz="1050" spc="-55">
                <a:latin typeface="Tahoma"/>
                <a:cs typeface="Tahoma"/>
              </a:rPr>
              <a:t>0 </a:t>
            </a:r>
            <a:r>
              <a:rPr dirty="0" sz="1050" spc="45">
                <a:latin typeface="Tahoma"/>
                <a:cs typeface="Tahoma"/>
              </a:rPr>
              <a:t>+</a:t>
            </a:r>
            <a:r>
              <a:rPr dirty="0" sz="1050" spc="-190">
                <a:latin typeface="Tahoma"/>
                <a:cs typeface="Tahoma"/>
              </a:rPr>
              <a:t> </a:t>
            </a:r>
            <a:r>
              <a:rPr dirty="0" sz="1050" spc="-5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Deriving </a:t>
            </a:r>
            <a:r>
              <a:rPr dirty="0" spc="-20"/>
              <a:t>Compatibility</a:t>
            </a:r>
            <a:r>
              <a:rPr dirty="0" spc="70"/>
              <a:t> </a:t>
            </a:r>
            <a:r>
              <a:rPr dirty="0" spc="-55"/>
              <a:t>Inequalities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1678587" y="1565585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5" h="259080">
                <a:moveTo>
                  <a:pt x="149323" y="0"/>
                </a:moveTo>
                <a:lnTo>
                  <a:pt x="0" y="258636"/>
                </a:lnTo>
                <a:lnTo>
                  <a:pt x="298648" y="258636"/>
                </a:lnTo>
                <a:lnTo>
                  <a:pt x="149323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8587" y="1565585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5" h="259080">
                <a:moveTo>
                  <a:pt x="149323" y="0"/>
                </a:moveTo>
                <a:lnTo>
                  <a:pt x="0" y="258636"/>
                </a:lnTo>
                <a:lnTo>
                  <a:pt x="298648" y="258636"/>
                </a:lnTo>
                <a:lnTo>
                  <a:pt x="149323" y="0"/>
                </a:lnTo>
                <a:close/>
              </a:path>
            </a:pathLst>
          </a:custGeom>
          <a:ln w="8097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51566" y="1659618"/>
            <a:ext cx="147955" cy="154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70" i="1">
                <a:latin typeface="Georgia"/>
                <a:cs typeface="Georgia"/>
              </a:rPr>
              <a:t>C</a:t>
            </a:r>
            <a:r>
              <a:rPr dirty="0" baseline="-13888" sz="900" spc="15">
                <a:latin typeface="Tahoma"/>
                <a:cs typeface="Tahoma"/>
              </a:rPr>
              <a:t>1</a:t>
            </a:r>
            <a:endParaRPr baseline="-13888" sz="9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0001" y="1565585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5" h="259080">
                <a:moveTo>
                  <a:pt x="149324" y="0"/>
                </a:moveTo>
                <a:lnTo>
                  <a:pt x="0" y="258636"/>
                </a:lnTo>
                <a:lnTo>
                  <a:pt x="298648" y="258636"/>
                </a:lnTo>
                <a:lnTo>
                  <a:pt x="14932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80001" y="1565585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5" h="259080">
                <a:moveTo>
                  <a:pt x="149324" y="0"/>
                </a:moveTo>
                <a:lnTo>
                  <a:pt x="0" y="258636"/>
                </a:lnTo>
                <a:lnTo>
                  <a:pt x="298648" y="258636"/>
                </a:lnTo>
                <a:lnTo>
                  <a:pt x="149324" y="0"/>
                </a:lnTo>
                <a:close/>
              </a:path>
            </a:pathLst>
          </a:custGeom>
          <a:ln w="8097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50538" y="1659618"/>
            <a:ext cx="153035" cy="154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00" i="1">
                <a:latin typeface="Georgia"/>
                <a:cs typeface="Georgia"/>
              </a:rPr>
              <a:t>B</a:t>
            </a:r>
            <a:r>
              <a:rPr dirty="0" baseline="-13888" sz="900" spc="15">
                <a:latin typeface="Tahoma"/>
                <a:cs typeface="Tahoma"/>
              </a:rPr>
              <a:t>1</a:t>
            </a:r>
            <a:endParaRPr baseline="-13888" sz="9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9295" y="582292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5" h="259080">
                <a:moveTo>
                  <a:pt x="149323" y="0"/>
                </a:moveTo>
                <a:lnTo>
                  <a:pt x="0" y="258643"/>
                </a:lnTo>
                <a:lnTo>
                  <a:pt x="298647" y="258643"/>
                </a:lnTo>
                <a:lnTo>
                  <a:pt x="149323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79295" y="582292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5" h="259080">
                <a:moveTo>
                  <a:pt x="149323" y="0"/>
                </a:moveTo>
                <a:lnTo>
                  <a:pt x="0" y="258643"/>
                </a:lnTo>
                <a:lnTo>
                  <a:pt x="298647" y="258643"/>
                </a:lnTo>
                <a:lnTo>
                  <a:pt x="149323" y="0"/>
                </a:lnTo>
                <a:close/>
              </a:path>
            </a:pathLst>
          </a:custGeom>
          <a:ln w="8097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78249" y="1193876"/>
            <a:ext cx="250190" cy="250190"/>
          </a:xfrm>
          <a:custGeom>
            <a:avLst/>
            <a:gdLst/>
            <a:ahLst/>
            <a:cxnLst/>
            <a:rect l="l" t="t" r="r" b="b"/>
            <a:pathLst>
              <a:path w="250189" h="250190">
                <a:moveTo>
                  <a:pt x="124792" y="0"/>
                </a:moveTo>
                <a:lnTo>
                  <a:pt x="76217" y="9806"/>
                </a:lnTo>
                <a:lnTo>
                  <a:pt x="36550" y="36550"/>
                </a:lnTo>
                <a:lnTo>
                  <a:pt x="9806" y="76217"/>
                </a:lnTo>
                <a:lnTo>
                  <a:pt x="0" y="124792"/>
                </a:lnTo>
                <a:lnTo>
                  <a:pt x="9806" y="173367"/>
                </a:lnTo>
                <a:lnTo>
                  <a:pt x="36550" y="213033"/>
                </a:lnTo>
                <a:lnTo>
                  <a:pt x="76217" y="239777"/>
                </a:lnTo>
                <a:lnTo>
                  <a:pt x="124792" y="249584"/>
                </a:lnTo>
                <a:lnTo>
                  <a:pt x="173367" y="239777"/>
                </a:lnTo>
                <a:lnTo>
                  <a:pt x="213034" y="213033"/>
                </a:lnTo>
                <a:lnTo>
                  <a:pt x="239778" y="173367"/>
                </a:lnTo>
                <a:lnTo>
                  <a:pt x="249585" y="124792"/>
                </a:lnTo>
                <a:lnTo>
                  <a:pt x="239778" y="76217"/>
                </a:lnTo>
                <a:lnTo>
                  <a:pt x="213034" y="36550"/>
                </a:lnTo>
                <a:lnTo>
                  <a:pt x="173367" y="9806"/>
                </a:lnTo>
                <a:lnTo>
                  <a:pt x="124792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78249" y="1193876"/>
            <a:ext cx="250190" cy="250190"/>
          </a:xfrm>
          <a:custGeom>
            <a:avLst/>
            <a:gdLst/>
            <a:ahLst/>
            <a:cxnLst/>
            <a:rect l="l" t="t" r="r" b="b"/>
            <a:pathLst>
              <a:path w="250189" h="250190">
                <a:moveTo>
                  <a:pt x="249585" y="124792"/>
                </a:moveTo>
                <a:lnTo>
                  <a:pt x="239778" y="76217"/>
                </a:lnTo>
                <a:lnTo>
                  <a:pt x="213034" y="36550"/>
                </a:lnTo>
                <a:lnTo>
                  <a:pt x="173367" y="9806"/>
                </a:lnTo>
                <a:lnTo>
                  <a:pt x="124792" y="0"/>
                </a:lnTo>
                <a:lnTo>
                  <a:pt x="76217" y="9806"/>
                </a:lnTo>
                <a:lnTo>
                  <a:pt x="36550" y="36550"/>
                </a:lnTo>
                <a:lnTo>
                  <a:pt x="9806" y="76217"/>
                </a:lnTo>
                <a:lnTo>
                  <a:pt x="0" y="124792"/>
                </a:lnTo>
                <a:lnTo>
                  <a:pt x="9806" y="173367"/>
                </a:lnTo>
                <a:lnTo>
                  <a:pt x="36550" y="213033"/>
                </a:lnTo>
                <a:lnTo>
                  <a:pt x="76217" y="239777"/>
                </a:lnTo>
                <a:lnTo>
                  <a:pt x="124792" y="249584"/>
                </a:lnTo>
                <a:lnTo>
                  <a:pt x="173367" y="239777"/>
                </a:lnTo>
                <a:lnTo>
                  <a:pt x="213034" y="213033"/>
                </a:lnTo>
                <a:lnTo>
                  <a:pt x="239778" y="173367"/>
                </a:lnTo>
                <a:lnTo>
                  <a:pt x="249585" y="124792"/>
                </a:lnTo>
                <a:close/>
              </a:path>
            </a:pathLst>
          </a:custGeom>
          <a:ln w="8097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20390" y="1240284"/>
            <a:ext cx="160655" cy="154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14" i="1">
                <a:latin typeface="Georgia"/>
                <a:cs typeface="Georgia"/>
              </a:rPr>
              <a:t>X</a:t>
            </a:r>
            <a:r>
              <a:rPr dirty="0" baseline="-13888" sz="900" spc="15">
                <a:latin typeface="Tahoma"/>
                <a:cs typeface="Tahoma"/>
              </a:rPr>
              <a:t>1</a:t>
            </a:r>
            <a:endParaRPr baseline="-13888" sz="9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79833" y="1049296"/>
            <a:ext cx="250190" cy="250190"/>
          </a:xfrm>
          <a:custGeom>
            <a:avLst/>
            <a:gdLst/>
            <a:ahLst/>
            <a:cxnLst/>
            <a:rect l="l" t="t" r="r" b="b"/>
            <a:pathLst>
              <a:path w="250189" h="250190">
                <a:moveTo>
                  <a:pt x="124792" y="0"/>
                </a:moveTo>
                <a:lnTo>
                  <a:pt x="76217" y="9806"/>
                </a:lnTo>
                <a:lnTo>
                  <a:pt x="36550" y="36549"/>
                </a:lnTo>
                <a:lnTo>
                  <a:pt x="9806" y="76215"/>
                </a:lnTo>
                <a:lnTo>
                  <a:pt x="0" y="124790"/>
                </a:lnTo>
                <a:lnTo>
                  <a:pt x="9806" y="173365"/>
                </a:lnTo>
                <a:lnTo>
                  <a:pt x="36550" y="213032"/>
                </a:lnTo>
                <a:lnTo>
                  <a:pt x="76217" y="239775"/>
                </a:lnTo>
                <a:lnTo>
                  <a:pt x="124792" y="249582"/>
                </a:lnTo>
                <a:lnTo>
                  <a:pt x="173367" y="239775"/>
                </a:lnTo>
                <a:lnTo>
                  <a:pt x="213033" y="213032"/>
                </a:lnTo>
                <a:lnTo>
                  <a:pt x="239777" y="173365"/>
                </a:lnTo>
                <a:lnTo>
                  <a:pt x="249584" y="124790"/>
                </a:lnTo>
                <a:lnTo>
                  <a:pt x="239777" y="76215"/>
                </a:lnTo>
                <a:lnTo>
                  <a:pt x="213033" y="36549"/>
                </a:lnTo>
                <a:lnTo>
                  <a:pt x="173367" y="9806"/>
                </a:lnTo>
                <a:lnTo>
                  <a:pt x="124792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79833" y="1049296"/>
            <a:ext cx="250190" cy="250190"/>
          </a:xfrm>
          <a:custGeom>
            <a:avLst/>
            <a:gdLst/>
            <a:ahLst/>
            <a:cxnLst/>
            <a:rect l="l" t="t" r="r" b="b"/>
            <a:pathLst>
              <a:path w="250189" h="250190">
                <a:moveTo>
                  <a:pt x="249584" y="124790"/>
                </a:moveTo>
                <a:lnTo>
                  <a:pt x="239777" y="76215"/>
                </a:lnTo>
                <a:lnTo>
                  <a:pt x="213033" y="36549"/>
                </a:lnTo>
                <a:lnTo>
                  <a:pt x="173367" y="9806"/>
                </a:lnTo>
                <a:lnTo>
                  <a:pt x="124792" y="0"/>
                </a:lnTo>
                <a:lnTo>
                  <a:pt x="76217" y="9806"/>
                </a:lnTo>
                <a:lnTo>
                  <a:pt x="36550" y="36549"/>
                </a:lnTo>
                <a:lnTo>
                  <a:pt x="9806" y="76215"/>
                </a:lnTo>
                <a:lnTo>
                  <a:pt x="0" y="124790"/>
                </a:lnTo>
                <a:lnTo>
                  <a:pt x="9806" y="173365"/>
                </a:lnTo>
                <a:lnTo>
                  <a:pt x="36550" y="213032"/>
                </a:lnTo>
                <a:lnTo>
                  <a:pt x="76217" y="239775"/>
                </a:lnTo>
                <a:lnTo>
                  <a:pt x="124792" y="249582"/>
                </a:lnTo>
                <a:lnTo>
                  <a:pt x="173367" y="239775"/>
                </a:lnTo>
                <a:lnTo>
                  <a:pt x="213033" y="213032"/>
                </a:lnTo>
                <a:lnTo>
                  <a:pt x="239777" y="173365"/>
                </a:lnTo>
                <a:lnTo>
                  <a:pt x="249584" y="124790"/>
                </a:lnTo>
                <a:close/>
              </a:path>
            </a:pathLst>
          </a:custGeom>
          <a:ln w="8097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50315" y="676343"/>
            <a:ext cx="718185" cy="573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45" i="1">
                <a:latin typeface="Georgia"/>
                <a:cs typeface="Georgia"/>
              </a:rPr>
              <a:t>A</a:t>
            </a:r>
            <a:r>
              <a:rPr dirty="0" baseline="-13888" sz="900" spc="67">
                <a:latin typeface="Tahoma"/>
                <a:cs typeface="Tahoma"/>
              </a:rPr>
              <a:t>1</a:t>
            </a:r>
            <a:endParaRPr baseline="-13888"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850" spc="-25" i="1">
                <a:latin typeface="Georgia"/>
                <a:cs typeface="Georgia"/>
              </a:rPr>
              <a:t>Y</a:t>
            </a:r>
            <a:r>
              <a:rPr dirty="0" baseline="-13888" sz="900" spc="15">
                <a:latin typeface="Tahoma"/>
                <a:cs typeface="Tahoma"/>
              </a:rPr>
              <a:t>2</a:t>
            </a:r>
            <a:endParaRPr baseline="-13888" sz="9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29402" y="1193876"/>
            <a:ext cx="250190" cy="250190"/>
          </a:xfrm>
          <a:custGeom>
            <a:avLst/>
            <a:gdLst/>
            <a:ahLst/>
            <a:cxnLst/>
            <a:rect l="l" t="t" r="r" b="b"/>
            <a:pathLst>
              <a:path w="250189" h="250190">
                <a:moveTo>
                  <a:pt x="124793" y="0"/>
                </a:moveTo>
                <a:lnTo>
                  <a:pt x="76217" y="9806"/>
                </a:lnTo>
                <a:lnTo>
                  <a:pt x="36550" y="36550"/>
                </a:lnTo>
                <a:lnTo>
                  <a:pt x="9806" y="76217"/>
                </a:lnTo>
                <a:lnTo>
                  <a:pt x="0" y="124792"/>
                </a:lnTo>
                <a:lnTo>
                  <a:pt x="9806" y="173367"/>
                </a:lnTo>
                <a:lnTo>
                  <a:pt x="36550" y="213033"/>
                </a:lnTo>
                <a:lnTo>
                  <a:pt x="76217" y="239777"/>
                </a:lnTo>
                <a:lnTo>
                  <a:pt x="124793" y="249584"/>
                </a:lnTo>
                <a:lnTo>
                  <a:pt x="173368" y="239777"/>
                </a:lnTo>
                <a:lnTo>
                  <a:pt x="213034" y="213033"/>
                </a:lnTo>
                <a:lnTo>
                  <a:pt x="239778" y="173367"/>
                </a:lnTo>
                <a:lnTo>
                  <a:pt x="249585" y="124792"/>
                </a:lnTo>
                <a:lnTo>
                  <a:pt x="239778" y="76217"/>
                </a:lnTo>
                <a:lnTo>
                  <a:pt x="213034" y="36550"/>
                </a:lnTo>
                <a:lnTo>
                  <a:pt x="173368" y="9806"/>
                </a:lnTo>
                <a:lnTo>
                  <a:pt x="124793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29402" y="1193876"/>
            <a:ext cx="250190" cy="250190"/>
          </a:xfrm>
          <a:custGeom>
            <a:avLst/>
            <a:gdLst/>
            <a:ahLst/>
            <a:cxnLst/>
            <a:rect l="l" t="t" r="r" b="b"/>
            <a:pathLst>
              <a:path w="250189" h="250190">
                <a:moveTo>
                  <a:pt x="249585" y="124792"/>
                </a:moveTo>
                <a:lnTo>
                  <a:pt x="239778" y="76217"/>
                </a:lnTo>
                <a:lnTo>
                  <a:pt x="213034" y="36550"/>
                </a:lnTo>
                <a:lnTo>
                  <a:pt x="173368" y="9806"/>
                </a:lnTo>
                <a:lnTo>
                  <a:pt x="124793" y="0"/>
                </a:lnTo>
                <a:lnTo>
                  <a:pt x="76217" y="9806"/>
                </a:lnTo>
                <a:lnTo>
                  <a:pt x="36550" y="36550"/>
                </a:lnTo>
                <a:lnTo>
                  <a:pt x="9806" y="76217"/>
                </a:lnTo>
                <a:lnTo>
                  <a:pt x="0" y="124792"/>
                </a:lnTo>
                <a:lnTo>
                  <a:pt x="9806" y="173367"/>
                </a:lnTo>
                <a:lnTo>
                  <a:pt x="36550" y="213033"/>
                </a:lnTo>
                <a:lnTo>
                  <a:pt x="76217" y="239777"/>
                </a:lnTo>
                <a:lnTo>
                  <a:pt x="124793" y="249584"/>
                </a:lnTo>
                <a:lnTo>
                  <a:pt x="173368" y="239777"/>
                </a:lnTo>
                <a:lnTo>
                  <a:pt x="213034" y="213033"/>
                </a:lnTo>
                <a:lnTo>
                  <a:pt x="239778" y="173367"/>
                </a:lnTo>
                <a:lnTo>
                  <a:pt x="249585" y="124792"/>
                </a:lnTo>
                <a:close/>
              </a:path>
            </a:pathLst>
          </a:custGeom>
          <a:ln w="8097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485280" y="1240284"/>
            <a:ext cx="133350" cy="154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-25" i="1">
                <a:latin typeface="Georgia"/>
                <a:cs typeface="Georgia"/>
              </a:rPr>
              <a:t>Y</a:t>
            </a:r>
            <a:r>
              <a:rPr dirty="0" baseline="-13888" sz="900" spc="15">
                <a:latin typeface="Tahoma"/>
                <a:cs typeface="Tahoma"/>
              </a:rPr>
              <a:t>1</a:t>
            </a:r>
            <a:endParaRPr baseline="-13888" sz="9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03826" y="1758967"/>
            <a:ext cx="250190" cy="250190"/>
          </a:xfrm>
          <a:custGeom>
            <a:avLst/>
            <a:gdLst/>
            <a:ahLst/>
            <a:cxnLst/>
            <a:rect l="l" t="t" r="r" b="b"/>
            <a:pathLst>
              <a:path w="250189" h="250189">
                <a:moveTo>
                  <a:pt x="124792" y="0"/>
                </a:moveTo>
                <a:lnTo>
                  <a:pt x="76217" y="9806"/>
                </a:lnTo>
                <a:lnTo>
                  <a:pt x="36550" y="36550"/>
                </a:lnTo>
                <a:lnTo>
                  <a:pt x="9806" y="76217"/>
                </a:lnTo>
                <a:lnTo>
                  <a:pt x="0" y="124792"/>
                </a:lnTo>
                <a:lnTo>
                  <a:pt x="9806" y="173367"/>
                </a:lnTo>
                <a:lnTo>
                  <a:pt x="36550" y="213034"/>
                </a:lnTo>
                <a:lnTo>
                  <a:pt x="76217" y="239777"/>
                </a:lnTo>
                <a:lnTo>
                  <a:pt x="124792" y="249584"/>
                </a:lnTo>
                <a:lnTo>
                  <a:pt x="173367" y="239777"/>
                </a:lnTo>
                <a:lnTo>
                  <a:pt x="213033" y="213034"/>
                </a:lnTo>
                <a:lnTo>
                  <a:pt x="239777" y="173367"/>
                </a:lnTo>
                <a:lnTo>
                  <a:pt x="249584" y="124792"/>
                </a:lnTo>
                <a:lnTo>
                  <a:pt x="239777" y="76217"/>
                </a:lnTo>
                <a:lnTo>
                  <a:pt x="213033" y="36550"/>
                </a:lnTo>
                <a:lnTo>
                  <a:pt x="173367" y="9806"/>
                </a:lnTo>
                <a:lnTo>
                  <a:pt x="124792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03826" y="1758967"/>
            <a:ext cx="250190" cy="250190"/>
          </a:xfrm>
          <a:custGeom>
            <a:avLst/>
            <a:gdLst/>
            <a:ahLst/>
            <a:cxnLst/>
            <a:rect l="l" t="t" r="r" b="b"/>
            <a:pathLst>
              <a:path w="250189" h="250189">
                <a:moveTo>
                  <a:pt x="249584" y="124792"/>
                </a:moveTo>
                <a:lnTo>
                  <a:pt x="239777" y="76217"/>
                </a:lnTo>
                <a:lnTo>
                  <a:pt x="213033" y="36550"/>
                </a:lnTo>
                <a:lnTo>
                  <a:pt x="173367" y="9806"/>
                </a:lnTo>
                <a:lnTo>
                  <a:pt x="124792" y="0"/>
                </a:lnTo>
                <a:lnTo>
                  <a:pt x="76217" y="9806"/>
                </a:lnTo>
                <a:lnTo>
                  <a:pt x="36550" y="36550"/>
                </a:lnTo>
                <a:lnTo>
                  <a:pt x="9806" y="76217"/>
                </a:lnTo>
                <a:lnTo>
                  <a:pt x="0" y="124792"/>
                </a:lnTo>
                <a:lnTo>
                  <a:pt x="9806" y="173367"/>
                </a:lnTo>
                <a:lnTo>
                  <a:pt x="36550" y="213034"/>
                </a:lnTo>
                <a:lnTo>
                  <a:pt x="76217" y="239777"/>
                </a:lnTo>
                <a:lnTo>
                  <a:pt x="124792" y="249584"/>
                </a:lnTo>
                <a:lnTo>
                  <a:pt x="173367" y="239777"/>
                </a:lnTo>
                <a:lnTo>
                  <a:pt x="213033" y="213034"/>
                </a:lnTo>
                <a:lnTo>
                  <a:pt x="239777" y="173367"/>
                </a:lnTo>
                <a:lnTo>
                  <a:pt x="249584" y="124792"/>
                </a:lnTo>
                <a:close/>
              </a:path>
            </a:pathLst>
          </a:custGeom>
          <a:ln w="8097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67669" y="844989"/>
            <a:ext cx="208915" cy="361950"/>
          </a:xfrm>
          <a:custGeom>
            <a:avLst/>
            <a:gdLst/>
            <a:ahLst/>
            <a:cxnLst/>
            <a:rect l="l" t="t" r="r" b="b"/>
            <a:pathLst>
              <a:path w="208914" h="361950">
                <a:moveTo>
                  <a:pt x="0" y="361745"/>
                </a:moveTo>
                <a:lnTo>
                  <a:pt x="208843" y="0"/>
                </a:lnTo>
              </a:path>
            </a:pathLst>
          </a:custGeom>
          <a:ln w="8097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52598" y="1445687"/>
            <a:ext cx="27940" cy="154940"/>
          </a:xfrm>
          <a:custGeom>
            <a:avLst/>
            <a:gdLst/>
            <a:ahLst/>
            <a:cxnLst/>
            <a:rect l="l" t="t" r="r" b="b"/>
            <a:pathLst>
              <a:path w="27939" h="154940">
                <a:moveTo>
                  <a:pt x="27690" y="0"/>
                </a:moveTo>
                <a:lnTo>
                  <a:pt x="0" y="154541"/>
                </a:lnTo>
              </a:path>
            </a:pathLst>
          </a:custGeom>
          <a:ln w="8097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52598" y="844979"/>
            <a:ext cx="347980" cy="253365"/>
          </a:xfrm>
          <a:custGeom>
            <a:avLst/>
            <a:gdLst/>
            <a:ahLst/>
            <a:cxnLst/>
            <a:rect l="l" t="t" r="r" b="b"/>
            <a:pathLst>
              <a:path w="347980" h="253365">
                <a:moveTo>
                  <a:pt x="347467" y="252984"/>
                </a:moveTo>
                <a:lnTo>
                  <a:pt x="0" y="0"/>
                </a:lnTo>
              </a:path>
            </a:pathLst>
          </a:custGeom>
          <a:ln w="8097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76953" y="1445687"/>
            <a:ext cx="27940" cy="154940"/>
          </a:xfrm>
          <a:custGeom>
            <a:avLst/>
            <a:gdLst/>
            <a:ahLst/>
            <a:cxnLst/>
            <a:rect l="l" t="t" r="r" b="b"/>
            <a:pathLst>
              <a:path w="27939" h="154940">
                <a:moveTo>
                  <a:pt x="0" y="0"/>
                </a:moveTo>
                <a:lnTo>
                  <a:pt x="27694" y="154540"/>
                </a:lnTo>
              </a:path>
            </a:pathLst>
          </a:custGeom>
          <a:ln w="8097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49843" y="1785996"/>
            <a:ext cx="147955" cy="53975"/>
          </a:xfrm>
          <a:custGeom>
            <a:avLst/>
            <a:gdLst/>
            <a:ahLst/>
            <a:cxnLst/>
            <a:rect l="l" t="t" r="r" b="b"/>
            <a:pathLst>
              <a:path w="147955" h="53975">
                <a:moveTo>
                  <a:pt x="0" y="53671"/>
                </a:moveTo>
                <a:lnTo>
                  <a:pt x="147548" y="0"/>
                </a:lnTo>
              </a:path>
            </a:pathLst>
          </a:custGeom>
          <a:ln w="8097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59856" y="1785994"/>
            <a:ext cx="147955" cy="53975"/>
          </a:xfrm>
          <a:custGeom>
            <a:avLst/>
            <a:gdLst/>
            <a:ahLst/>
            <a:cxnLst/>
            <a:rect l="l" t="t" r="r" b="b"/>
            <a:pathLst>
              <a:path w="147955" h="53975">
                <a:moveTo>
                  <a:pt x="147537" y="53667"/>
                </a:moveTo>
                <a:lnTo>
                  <a:pt x="0" y="0"/>
                </a:lnTo>
              </a:path>
            </a:pathLst>
          </a:custGeom>
          <a:ln w="8097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67669" y="844989"/>
            <a:ext cx="208915" cy="361950"/>
          </a:xfrm>
          <a:custGeom>
            <a:avLst/>
            <a:gdLst/>
            <a:ahLst/>
            <a:cxnLst/>
            <a:rect l="l" t="t" r="r" b="b"/>
            <a:pathLst>
              <a:path w="208914" h="361950">
                <a:moveTo>
                  <a:pt x="0" y="361745"/>
                </a:moveTo>
                <a:lnTo>
                  <a:pt x="208843" y="0"/>
                </a:lnTo>
              </a:path>
            </a:pathLst>
          </a:custGeom>
          <a:ln w="8097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34353" y="989171"/>
            <a:ext cx="59055" cy="70485"/>
          </a:xfrm>
          <a:custGeom>
            <a:avLst/>
            <a:gdLst/>
            <a:ahLst/>
            <a:cxnLst/>
            <a:rect l="l" t="t" r="r" b="b"/>
            <a:pathLst>
              <a:path w="59055" h="70484">
                <a:moveTo>
                  <a:pt x="0" y="38909"/>
                </a:moveTo>
                <a:lnTo>
                  <a:pt x="39191" y="34186"/>
                </a:lnTo>
                <a:lnTo>
                  <a:pt x="54698" y="70488"/>
                </a:lnTo>
                <a:lnTo>
                  <a:pt x="58927" y="0"/>
                </a:lnTo>
                <a:lnTo>
                  <a:pt x="0" y="3890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52598" y="1445687"/>
            <a:ext cx="27940" cy="154940"/>
          </a:xfrm>
          <a:custGeom>
            <a:avLst/>
            <a:gdLst/>
            <a:ahLst/>
            <a:cxnLst/>
            <a:rect l="l" t="t" r="r" b="b"/>
            <a:pathLst>
              <a:path w="27939" h="154940">
                <a:moveTo>
                  <a:pt x="27690" y="0"/>
                </a:moveTo>
                <a:lnTo>
                  <a:pt x="0" y="154541"/>
                </a:lnTo>
              </a:path>
            </a:pathLst>
          </a:custGeom>
          <a:ln w="8097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43704" y="1470814"/>
            <a:ext cx="62230" cy="67945"/>
          </a:xfrm>
          <a:custGeom>
            <a:avLst/>
            <a:gdLst/>
            <a:ahLst/>
            <a:cxnLst/>
            <a:rect l="l" t="t" r="r" b="b"/>
            <a:pathLst>
              <a:path w="62230" h="67944">
                <a:moveTo>
                  <a:pt x="62168" y="11137"/>
                </a:moveTo>
                <a:lnTo>
                  <a:pt x="26907" y="28882"/>
                </a:lnTo>
                <a:lnTo>
                  <a:pt x="0" y="0"/>
                </a:lnTo>
                <a:lnTo>
                  <a:pt x="19946" y="67737"/>
                </a:lnTo>
                <a:lnTo>
                  <a:pt x="62168" y="11137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52598" y="844979"/>
            <a:ext cx="347980" cy="253365"/>
          </a:xfrm>
          <a:custGeom>
            <a:avLst/>
            <a:gdLst/>
            <a:ahLst/>
            <a:cxnLst/>
            <a:rect l="l" t="t" r="r" b="b"/>
            <a:pathLst>
              <a:path w="347980" h="253365">
                <a:moveTo>
                  <a:pt x="347467" y="252984"/>
                </a:moveTo>
                <a:lnTo>
                  <a:pt x="0" y="0"/>
                </a:lnTo>
              </a:path>
            </a:pathLst>
          </a:custGeom>
          <a:ln w="8097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90866" y="945646"/>
            <a:ext cx="69850" cy="62865"/>
          </a:xfrm>
          <a:custGeom>
            <a:avLst/>
            <a:gdLst/>
            <a:ahLst/>
            <a:cxnLst/>
            <a:rect l="l" t="t" r="r" b="b"/>
            <a:pathLst>
              <a:path w="69850" h="62865">
                <a:moveTo>
                  <a:pt x="32473" y="62703"/>
                </a:moveTo>
                <a:lnTo>
                  <a:pt x="31912" y="23233"/>
                </a:lnTo>
                <a:lnTo>
                  <a:pt x="69646" y="11643"/>
                </a:lnTo>
                <a:lnTo>
                  <a:pt x="0" y="0"/>
                </a:lnTo>
                <a:lnTo>
                  <a:pt x="32473" y="62703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76953" y="1445687"/>
            <a:ext cx="27940" cy="154940"/>
          </a:xfrm>
          <a:custGeom>
            <a:avLst/>
            <a:gdLst/>
            <a:ahLst/>
            <a:cxnLst/>
            <a:rect l="l" t="t" r="r" b="b"/>
            <a:pathLst>
              <a:path w="27939" h="154940">
                <a:moveTo>
                  <a:pt x="0" y="0"/>
                </a:moveTo>
                <a:lnTo>
                  <a:pt x="27694" y="154540"/>
                </a:lnTo>
              </a:path>
            </a:pathLst>
          </a:custGeom>
          <a:ln w="8097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51369" y="1470814"/>
            <a:ext cx="62230" cy="67945"/>
          </a:xfrm>
          <a:custGeom>
            <a:avLst/>
            <a:gdLst/>
            <a:ahLst/>
            <a:cxnLst/>
            <a:rect l="l" t="t" r="r" b="b"/>
            <a:pathLst>
              <a:path w="62230" h="67944">
                <a:moveTo>
                  <a:pt x="62168" y="0"/>
                </a:moveTo>
                <a:lnTo>
                  <a:pt x="35261" y="28882"/>
                </a:lnTo>
                <a:lnTo>
                  <a:pt x="0" y="11139"/>
                </a:lnTo>
                <a:lnTo>
                  <a:pt x="42223" y="67738"/>
                </a:lnTo>
                <a:lnTo>
                  <a:pt x="62168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49843" y="1785996"/>
            <a:ext cx="147955" cy="53975"/>
          </a:xfrm>
          <a:custGeom>
            <a:avLst/>
            <a:gdLst/>
            <a:ahLst/>
            <a:cxnLst/>
            <a:rect l="l" t="t" r="r" b="b"/>
            <a:pathLst>
              <a:path w="147955" h="53975">
                <a:moveTo>
                  <a:pt x="0" y="53671"/>
                </a:moveTo>
                <a:lnTo>
                  <a:pt x="147548" y="0"/>
                </a:lnTo>
              </a:path>
            </a:pathLst>
          </a:custGeom>
          <a:ln w="8097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68327" y="1799337"/>
            <a:ext cx="70485" cy="59690"/>
          </a:xfrm>
          <a:custGeom>
            <a:avLst/>
            <a:gdLst/>
            <a:ahLst/>
            <a:cxnLst/>
            <a:rect l="l" t="t" r="r" b="b"/>
            <a:pathLst>
              <a:path w="70485" h="59689">
                <a:moveTo>
                  <a:pt x="0" y="0"/>
                </a:moveTo>
                <a:lnTo>
                  <a:pt x="33052" y="21582"/>
                </a:lnTo>
                <a:lnTo>
                  <a:pt x="21588" y="59355"/>
                </a:lnTo>
                <a:lnTo>
                  <a:pt x="70150" y="8089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59856" y="1785994"/>
            <a:ext cx="147955" cy="53975"/>
          </a:xfrm>
          <a:custGeom>
            <a:avLst/>
            <a:gdLst/>
            <a:ahLst/>
            <a:cxnLst/>
            <a:rect l="l" t="t" r="r" b="b"/>
            <a:pathLst>
              <a:path w="147955" h="53975">
                <a:moveTo>
                  <a:pt x="147537" y="53667"/>
                </a:moveTo>
                <a:lnTo>
                  <a:pt x="0" y="0"/>
                </a:lnTo>
              </a:path>
            </a:pathLst>
          </a:custGeom>
          <a:ln w="8097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18765" y="1799334"/>
            <a:ext cx="70485" cy="59690"/>
          </a:xfrm>
          <a:custGeom>
            <a:avLst/>
            <a:gdLst/>
            <a:ahLst/>
            <a:cxnLst/>
            <a:rect l="l" t="t" r="r" b="b"/>
            <a:pathLst>
              <a:path w="70485" h="59689">
                <a:moveTo>
                  <a:pt x="48561" y="59355"/>
                </a:moveTo>
                <a:lnTo>
                  <a:pt x="37097" y="21582"/>
                </a:lnTo>
                <a:lnTo>
                  <a:pt x="70150" y="0"/>
                </a:lnTo>
                <a:lnTo>
                  <a:pt x="0" y="8089"/>
                </a:lnTo>
                <a:lnTo>
                  <a:pt x="48561" y="59355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96403" y="1805373"/>
            <a:ext cx="2215515" cy="875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47955">
              <a:lnSpc>
                <a:spcPct val="100000"/>
              </a:lnSpc>
            </a:pPr>
            <a:r>
              <a:rPr dirty="0" sz="850" spc="45" i="1">
                <a:latin typeface="Georgia"/>
                <a:cs typeface="Georgia"/>
              </a:rPr>
              <a:t>Z</a:t>
            </a:r>
            <a:r>
              <a:rPr dirty="0" baseline="-13888" sz="900" spc="67">
                <a:latin typeface="Tahoma"/>
                <a:cs typeface="Tahoma"/>
              </a:rPr>
              <a:t>1</a:t>
            </a:r>
            <a:endParaRPr baseline="-13888"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050" spc="375" i="1">
                <a:latin typeface="Meiryo"/>
                <a:cs typeface="Meiryo"/>
              </a:rPr>
              <a:t>M</a:t>
            </a:r>
            <a:r>
              <a:rPr dirty="0" sz="1050" spc="-65" i="1">
                <a:latin typeface="Meiryo"/>
                <a:cs typeface="Meiryo"/>
              </a:rPr>
              <a:t> </a:t>
            </a:r>
            <a:r>
              <a:rPr dirty="0" sz="1050" spc="45">
                <a:latin typeface="Tahoma"/>
                <a:cs typeface="Tahoma"/>
              </a:rPr>
              <a:t>=</a:t>
            </a:r>
            <a:r>
              <a:rPr dirty="0" sz="1050" spc="-40">
                <a:latin typeface="Tahoma"/>
                <a:cs typeface="Tahoma"/>
              </a:rPr>
              <a:t> </a:t>
            </a:r>
            <a:r>
              <a:rPr dirty="0" sz="1050" spc="-20" i="1">
                <a:latin typeface="Meiryo"/>
                <a:cs typeface="Meiryo"/>
              </a:rPr>
              <a:t>{{</a:t>
            </a:r>
            <a:r>
              <a:rPr dirty="0" sz="1050" spc="-20" i="1">
                <a:latin typeface="Georgia"/>
                <a:cs typeface="Georgia"/>
              </a:rPr>
              <a:t>A</a:t>
            </a:r>
            <a:r>
              <a:rPr dirty="0" baseline="-10416" sz="1200" spc="-30">
                <a:latin typeface="Tahoma"/>
                <a:cs typeface="Tahoma"/>
              </a:rPr>
              <a:t>1</a:t>
            </a:r>
            <a:r>
              <a:rPr dirty="0" sz="1050" spc="-20" i="1">
                <a:latin typeface="Georgia"/>
                <a:cs typeface="Georgia"/>
              </a:rPr>
              <a:t>,</a:t>
            </a:r>
            <a:r>
              <a:rPr dirty="0" sz="1050" spc="-80" i="1">
                <a:latin typeface="Georgia"/>
                <a:cs typeface="Georgia"/>
              </a:rPr>
              <a:t> </a:t>
            </a:r>
            <a:r>
              <a:rPr dirty="0" sz="1050" spc="5" i="1">
                <a:latin typeface="Georgia"/>
                <a:cs typeface="Georgia"/>
              </a:rPr>
              <a:t>B</a:t>
            </a:r>
            <a:r>
              <a:rPr dirty="0" baseline="-10416" sz="1200" spc="7">
                <a:latin typeface="Tahoma"/>
                <a:cs typeface="Tahoma"/>
              </a:rPr>
              <a:t>1</a:t>
            </a:r>
            <a:r>
              <a:rPr dirty="0" sz="1050" spc="5" i="1">
                <a:latin typeface="Meiryo"/>
                <a:cs typeface="Meiryo"/>
              </a:rPr>
              <a:t>}</a:t>
            </a:r>
            <a:r>
              <a:rPr dirty="0" sz="1050" spc="5" i="1">
                <a:latin typeface="Georgia"/>
                <a:cs typeface="Georgia"/>
              </a:rPr>
              <a:t>,</a:t>
            </a:r>
            <a:r>
              <a:rPr dirty="0" sz="1050" spc="-80" i="1">
                <a:latin typeface="Georgia"/>
                <a:cs typeface="Georgia"/>
              </a:rPr>
              <a:t> </a:t>
            </a:r>
            <a:r>
              <a:rPr dirty="0" sz="1050" spc="5" i="1">
                <a:latin typeface="Meiryo"/>
                <a:cs typeface="Meiryo"/>
              </a:rPr>
              <a:t>{</a:t>
            </a:r>
            <a:r>
              <a:rPr dirty="0" sz="1050" spc="5" i="1">
                <a:latin typeface="Georgia"/>
                <a:cs typeface="Georgia"/>
              </a:rPr>
              <a:t>B</a:t>
            </a:r>
            <a:r>
              <a:rPr dirty="0" baseline="-10416" sz="1200" spc="7">
                <a:latin typeface="Tahoma"/>
                <a:cs typeface="Tahoma"/>
              </a:rPr>
              <a:t>1</a:t>
            </a:r>
            <a:r>
              <a:rPr dirty="0" sz="1050" spc="5" i="1">
                <a:latin typeface="Georgia"/>
                <a:cs typeface="Georgia"/>
              </a:rPr>
              <a:t>,</a:t>
            </a:r>
            <a:r>
              <a:rPr dirty="0" sz="1050" spc="-80" i="1">
                <a:latin typeface="Georgia"/>
                <a:cs typeface="Georgia"/>
              </a:rPr>
              <a:t> </a:t>
            </a:r>
            <a:r>
              <a:rPr dirty="0" sz="1050" spc="-5" i="1">
                <a:latin typeface="Georgia"/>
                <a:cs typeface="Georgia"/>
              </a:rPr>
              <a:t>C</a:t>
            </a:r>
            <a:r>
              <a:rPr dirty="0" baseline="-10416" sz="1200" spc="-7">
                <a:latin typeface="Tahoma"/>
                <a:cs typeface="Tahoma"/>
              </a:rPr>
              <a:t>1</a:t>
            </a:r>
            <a:r>
              <a:rPr dirty="0" sz="1050" spc="-5" i="1">
                <a:latin typeface="Meiryo"/>
                <a:cs typeface="Meiryo"/>
              </a:rPr>
              <a:t>}</a:t>
            </a:r>
            <a:r>
              <a:rPr dirty="0" sz="1050" spc="-5" i="1">
                <a:latin typeface="Georgia"/>
                <a:cs typeface="Georgia"/>
              </a:rPr>
              <a:t>,</a:t>
            </a:r>
            <a:r>
              <a:rPr dirty="0" sz="1050" spc="-80" i="1">
                <a:latin typeface="Georgia"/>
                <a:cs typeface="Georgia"/>
              </a:rPr>
              <a:t> </a:t>
            </a:r>
            <a:r>
              <a:rPr dirty="0" sz="1050" i="1">
                <a:latin typeface="Meiryo"/>
                <a:cs typeface="Meiryo"/>
              </a:rPr>
              <a:t>{</a:t>
            </a:r>
            <a:r>
              <a:rPr dirty="0" sz="1050" i="1">
                <a:latin typeface="Georgia"/>
                <a:cs typeface="Georgia"/>
              </a:rPr>
              <a:t>A</a:t>
            </a:r>
            <a:r>
              <a:rPr dirty="0" baseline="-10416" sz="1200">
                <a:latin typeface="Tahoma"/>
                <a:cs typeface="Tahoma"/>
              </a:rPr>
              <a:t>1</a:t>
            </a:r>
            <a:r>
              <a:rPr dirty="0" sz="1050" i="1">
                <a:latin typeface="Georgia"/>
                <a:cs typeface="Georgia"/>
              </a:rPr>
              <a:t>,</a:t>
            </a:r>
            <a:r>
              <a:rPr dirty="0" sz="1050" spc="-80" i="1">
                <a:latin typeface="Georgia"/>
                <a:cs typeface="Georgia"/>
              </a:rPr>
              <a:t> </a:t>
            </a:r>
            <a:r>
              <a:rPr dirty="0" sz="1050" spc="-30" i="1">
                <a:latin typeface="Georgia"/>
                <a:cs typeface="Georgia"/>
              </a:rPr>
              <a:t>C</a:t>
            </a:r>
            <a:r>
              <a:rPr dirty="0" baseline="-10416" sz="1200" spc="-44">
                <a:latin typeface="Tahoma"/>
                <a:cs typeface="Tahoma"/>
              </a:rPr>
              <a:t>1</a:t>
            </a:r>
            <a:r>
              <a:rPr dirty="0" sz="1050" spc="-30" i="1">
                <a:latin typeface="Meiryo"/>
                <a:cs typeface="Meiryo"/>
              </a:rPr>
              <a:t>}}</a:t>
            </a:r>
            <a:endParaRPr sz="105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dirty="0" sz="1050" spc="260" i="1">
                <a:latin typeface="Georgia"/>
                <a:cs typeface="Georgia"/>
              </a:rPr>
              <a:t>P</a:t>
            </a:r>
            <a:r>
              <a:rPr dirty="0" baseline="31250" sz="1200" spc="390" i="1">
                <a:latin typeface="Meiryo"/>
                <a:cs typeface="Meiryo"/>
              </a:rPr>
              <a:t>M</a:t>
            </a:r>
            <a:r>
              <a:rPr dirty="0" baseline="31250" sz="1200" spc="97" i="1">
                <a:latin typeface="Meiryo"/>
                <a:cs typeface="Meiryo"/>
              </a:rPr>
              <a:t> </a:t>
            </a:r>
            <a:r>
              <a:rPr dirty="0" sz="1050" spc="45">
                <a:latin typeface="Tahoma"/>
                <a:cs typeface="Tahoma"/>
              </a:rPr>
              <a:t>=</a:t>
            </a:r>
            <a:r>
              <a:rPr dirty="0" sz="1050" spc="-45">
                <a:latin typeface="Tahoma"/>
                <a:cs typeface="Tahoma"/>
              </a:rPr>
              <a:t> </a:t>
            </a:r>
            <a:r>
              <a:rPr dirty="0" sz="1050" spc="-10" i="1">
                <a:latin typeface="Meiryo"/>
                <a:cs typeface="Meiryo"/>
              </a:rPr>
              <a:t>{</a:t>
            </a:r>
            <a:r>
              <a:rPr dirty="0" sz="1050" spc="-10" i="1">
                <a:latin typeface="Georgia"/>
                <a:cs typeface="Georgia"/>
              </a:rPr>
              <a:t>P</a:t>
            </a:r>
            <a:r>
              <a:rPr dirty="0" baseline="-10416" sz="1200" spc="-15" b="0" i="1">
                <a:latin typeface="Bookman Old Style"/>
                <a:cs typeface="Bookman Old Style"/>
              </a:rPr>
              <a:t>A</a:t>
            </a:r>
            <a:r>
              <a:rPr dirty="0" baseline="-27777" sz="900" spc="-15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30" b="0" i="1">
                <a:latin typeface="Bookman Old Style"/>
                <a:cs typeface="Bookman Old Style"/>
              </a:rPr>
              <a:t>B</a:t>
            </a:r>
            <a:r>
              <a:rPr dirty="0" baseline="-27777" sz="900" spc="30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5" i="1">
                <a:latin typeface="Georgia"/>
                <a:cs typeface="Georgia"/>
              </a:rPr>
              <a:t>,</a:t>
            </a:r>
            <a:r>
              <a:rPr dirty="0" sz="1050" spc="-85" i="1">
                <a:latin typeface="Georgia"/>
                <a:cs typeface="Georgia"/>
              </a:rPr>
              <a:t> </a:t>
            </a:r>
            <a:r>
              <a:rPr dirty="0" sz="1050" spc="20" i="1">
                <a:latin typeface="Georgia"/>
                <a:cs typeface="Georgia"/>
              </a:rPr>
              <a:t>P</a:t>
            </a:r>
            <a:r>
              <a:rPr dirty="0" baseline="-10416" sz="1200" spc="30" b="0" i="1">
                <a:latin typeface="Bookman Old Style"/>
                <a:cs typeface="Bookman Old Style"/>
              </a:rPr>
              <a:t>B</a:t>
            </a:r>
            <a:r>
              <a:rPr dirty="0" baseline="-27777" sz="900" spc="30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5" i="1">
                <a:latin typeface="Georgia"/>
                <a:cs typeface="Georgia"/>
              </a:rPr>
              <a:t>,</a:t>
            </a:r>
            <a:r>
              <a:rPr dirty="0" sz="1050" spc="-85" i="1">
                <a:latin typeface="Georgia"/>
                <a:cs typeface="Georgia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11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31582" y="2705443"/>
            <a:ext cx="1327150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0">
                <a:latin typeface="Tahoma"/>
                <a:cs typeface="Tahoma"/>
              </a:rPr>
              <a:t>Compatibility </a:t>
            </a:r>
            <a:r>
              <a:rPr dirty="0" sz="1050" spc="-60">
                <a:latin typeface="Tahoma"/>
                <a:cs typeface="Tahoma"/>
              </a:rPr>
              <a:t>requires: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10611" y="2705443"/>
            <a:ext cx="953769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80" i="1">
                <a:latin typeface="Meiryo"/>
                <a:cs typeface="Meiryo"/>
              </a:rPr>
              <a:t>∃</a:t>
            </a:r>
            <a:r>
              <a:rPr dirty="0" sz="1050" spc="-80" i="1">
                <a:latin typeface="Georgia"/>
                <a:cs typeface="Georgia"/>
              </a:rPr>
              <a:t>P</a:t>
            </a:r>
            <a:r>
              <a:rPr dirty="0" baseline="-10416" sz="1200" spc="-120" i="1">
                <a:latin typeface="Meiryo"/>
                <a:cs typeface="Meiryo"/>
              </a:rPr>
              <a:t>J </a:t>
            </a:r>
            <a:r>
              <a:rPr dirty="0" baseline="-10416" sz="1200" spc="-7" i="1">
                <a:latin typeface="Meiryo"/>
                <a:cs typeface="Meiryo"/>
              </a:rPr>
              <a:t> </a:t>
            </a:r>
            <a:r>
              <a:rPr dirty="0" sz="1050" spc="45">
                <a:latin typeface="Tahoma"/>
                <a:cs typeface="Tahoma"/>
              </a:rPr>
              <a:t>=</a:t>
            </a:r>
            <a:r>
              <a:rPr dirty="0" sz="1050" spc="-55">
                <a:latin typeface="Tahoma"/>
                <a:cs typeface="Tahoma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30" b="0" i="1">
                <a:latin typeface="Bookman Old Style"/>
                <a:cs typeface="Bookman Old Style"/>
              </a:rPr>
              <a:t>B</a:t>
            </a:r>
            <a:r>
              <a:rPr dirty="0" baseline="-27777" sz="900" spc="30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endParaRPr baseline="-27777" sz="9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5419" y="2959760"/>
            <a:ext cx="1052830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95"/>
              </a:lnSpc>
              <a:tabLst>
                <a:tab pos="878205" algn="l"/>
              </a:tabLst>
            </a:pP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97" b="0" i="1">
                <a:latin typeface="Bookman Old Style"/>
                <a:cs typeface="Bookman Old Style"/>
              </a:rPr>
              <a:t>A</a:t>
            </a:r>
            <a:r>
              <a:rPr dirty="0" baseline="-27777" sz="900" spc="-22">
                <a:latin typeface="Lucida Sans Unicode"/>
                <a:cs typeface="Lucida Sans Unicode"/>
              </a:rPr>
              <a:t>1</a:t>
            </a:r>
            <a:r>
              <a:rPr dirty="0" baseline="-27777" sz="900" spc="-209">
                <a:latin typeface="Lucida Sans Unicode"/>
                <a:cs typeface="Lucida Sans Unicode"/>
              </a:rPr>
              <a:t> </a:t>
            </a:r>
            <a:r>
              <a:rPr dirty="0" baseline="-10416" sz="1200" spc="89" b="0" i="1">
                <a:latin typeface="Bookman Old Style"/>
                <a:cs typeface="Bookman Old Style"/>
              </a:rPr>
              <a:t>B</a:t>
            </a:r>
            <a:r>
              <a:rPr dirty="0" baseline="-27777" sz="900" spc="-22">
                <a:latin typeface="Lucida Sans Unicode"/>
                <a:cs typeface="Lucida Sans Unicode"/>
              </a:rPr>
              <a:t>1</a:t>
            </a:r>
            <a:r>
              <a:rPr dirty="0" baseline="-27777" sz="900">
                <a:latin typeface="Lucida Sans Unicode"/>
                <a:cs typeface="Lucida Sans Unicode"/>
              </a:rPr>
              <a:t> </a:t>
            </a:r>
            <a:r>
              <a:rPr dirty="0" baseline="-27777" sz="900" spc="30">
                <a:latin typeface="Lucida Sans Unicode"/>
                <a:cs typeface="Lucida Sans Unicode"/>
              </a:rPr>
              <a:t> </a:t>
            </a:r>
            <a:r>
              <a:rPr dirty="0" sz="1050" spc="45">
                <a:latin typeface="Tahoma"/>
                <a:cs typeface="Tahoma"/>
              </a:rPr>
              <a:t>=</a:t>
            </a:r>
            <a:r>
              <a:rPr dirty="0" sz="1050" spc="-30">
                <a:latin typeface="Tahoma"/>
                <a:cs typeface="Tahoma"/>
              </a:rPr>
              <a:t> </a:t>
            </a:r>
            <a:r>
              <a:rPr dirty="0" baseline="52777" sz="1500" spc="1739">
                <a:latin typeface="Arial"/>
                <a:cs typeface="Arial"/>
              </a:rPr>
              <a:t>.</a:t>
            </a:r>
            <a:r>
              <a:rPr dirty="0" baseline="52777" sz="1500">
                <a:latin typeface="Arial"/>
                <a:cs typeface="Arial"/>
              </a:rPr>
              <a:t>	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22" i="1">
                <a:latin typeface="Meiryo"/>
                <a:cs typeface="Meiryo"/>
              </a:rPr>
              <a:t>J</a:t>
            </a:r>
            <a:endParaRPr baseline="-10416" sz="1200">
              <a:latin typeface="Meiryo"/>
              <a:cs typeface="Meiryo"/>
            </a:endParaRPr>
          </a:p>
          <a:p>
            <a:pPr algn="r" marR="179070">
              <a:lnSpc>
                <a:spcPts val="735"/>
              </a:lnSpc>
            </a:pPr>
            <a:r>
              <a:rPr dirty="0" sz="800" spc="25" b="0" i="1">
                <a:latin typeface="Bookman Old Style"/>
                <a:cs typeface="Bookman Old Style"/>
              </a:rPr>
              <a:t>C</a:t>
            </a:r>
            <a:r>
              <a:rPr dirty="0" baseline="-9259" sz="900" spc="-22">
                <a:latin typeface="Lucida Sans Unicode"/>
                <a:cs typeface="Lucida Sans Unicode"/>
              </a:rPr>
              <a:t>1</a:t>
            </a:r>
            <a:endParaRPr baseline="-9259" sz="9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65033" y="2959760"/>
            <a:ext cx="1052830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95"/>
              </a:lnSpc>
              <a:tabLst>
                <a:tab pos="878205" algn="l"/>
              </a:tabLst>
            </a:pP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89" b="0" i="1">
                <a:latin typeface="Bookman Old Style"/>
                <a:cs typeface="Bookman Old Style"/>
              </a:rPr>
              <a:t>B</a:t>
            </a:r>
            <a:r>
              <a:rPr dirty="0" baseline="-27777" sz="900" spc="-22">
                <a:latin typeface="Lucida Sans Unicode"/>
                <a:cs typeface="Lucida Sans Unicode"/>
              </a:rPr>
              <a:t>1</a:t>
            </a:r>
            <a:r>
              <a:rPr dirty="0" baseline="-27777" sz="900" spc="-209">
                <a:latin typeface="Lucida Sans Unicode"/>
                <a:cs typeface="Lucida Sans Unicode"/>
              </a:rPr>
              <a:t> </a:t>
            </a:r>
            <a:r>
              <a:rPr dirty="0" baseline="-10416" sz="1200" spc="37" b="0" i="1">
                <a:latin typeface="Bookman Old Style"/>
                <a:cs typeface="Bookman Old Style"/>
              </a:rPr>
              <a:t>C</a:t>
            </a:r>
            <a:r>
              <a:rPr dirty="0" baseline="-27777" sz="900" spc="-22">
                <a:latin typeface="Lucida Sans Unicode"/>
                <a:cs typeface="Lucida Sans Unicode"/>
              </a:rPr>
              <a:t>1</a:t>
            </a:r>
            <a:r>
              <a:rPr dirty="0" baseline="-27777" sz="900">
                <a:latin typeface="Lucida Sans Unicode"/>
                <a:cs typeface="Lucida Sans Unicode"/>
              </a:rPr>
              <a:t> </a:t>
            </a:r>
            <a:r>
              <a:rPr dirty="0" baseline="-27777" sz="900" spc="30">
                <a:latin typeface="Lucida Sans Unicode"/>
                <a:cs typeface="Lucida Sans Unicode"/>
              </a:rPr>
              <a:t> </a:t>
            </a:r>
            <a:r>
              <a:rPr dirty="0" sz="1050" spc="45">
                <a:latin typeface="Tahoma"/>
                <a:cs typeface="Tahoma"/>
              </a:rPr>
              <a:t>=</a:t>
            </a:r>
            <a:r>
              <a:rPr dirty="0" sz="1050" spc="-30">
                <a:latin typeface="Tahoma"/>
                <a:cs typeface="Tahoma"/>
              </a:rPr>
              <a:t> </a:t>
            </a:r>
            <a:r>
              <a:rPr dirty="0" baseline="52777" sz="1500" spc="1739">
                <a:latin typeface="Arial"/>
                <a:cs typeface="Arial"/>
              </a:rPr>
              <a:t>.</a:t>
            </a:r>
            <a:r>
              <a:rPr dirty="0" baseline="52777" sz="1500">
                <a:latin typeface="Arial"/>
                <a:cs typeface="Arial"/>
              </a:rPr>
              <a:t>	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22" i="1">
                <a:latin typeface="Meiryo"/>
                <a:cs typeface="Meiryo"/>
              </a:rPr>
              <a:t>J</a:t>
            </a:r>
            <a:endParaRPr baseline="-10416" sz="1200">
              <a:latin typeface="Meiryo"/>
              <a:cs typeface="Meiryo"/>
            </a:endParaRPr>
          </a:p>
          <a:p>
            <a:pPr algn="r" marR="179070">
              <a:lnSpc>
                <a:spcPts val="735"/>
              </a:lnSpc>
            </a:pPr>
            <a:r>
              <a:rPr dirty="0" sz="800" spc="65" b="0" i="1">
                <a:latin typeface="Bookman Old Style"/>
                <a:cs typeface="Bookman Old Style"/>
              </a:rPr>
              <a:t>A</a:t>
            </a:r>
            <a:r>
              <a:rPr dirty="0" baseline="-9259" sz="900" spc="-22">
                <a:latin typeface="Lucida Sans Unicode"/>
                <a:cs typeface="Lucida Sans Unicode"/>
              </a:rPr>
              <a:t>1</a:t>
            </a:r>
            <a:endParaRPr baseline="-9259" sz="9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94647" y="2959760"/>
            <a:ext cx="1052830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95"/>
              </a:lnSpc>
              <a:tabLst>
                <a:tab pos="878205" algn="l"/>
              </a:tabLst>
            </a:pP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97" b="0" i="1">
                <a:latin typeface="Bookman Old Style"/>
                <a:cs typeface="Bookman Old Style"/>
              </a:rPr>
              <a:t>A</a:t>
            </a:r>
            <a:r>
              <a:rPr dirty="0" baseline="-27777" sz="900" spc="-22">
                <a:latin typeface="Lucida Sans Unicode"/>
                <a:cs typeface="Lucida Sans Unicode"/>
              </a:rPr>
              <a:t>1</a:t>
            </a:r>
            <a:r>
              <a:rPr dirty="0" baseline="-27777" sz="900" spc="-209">
                <a:latin typeface="Lucida Sans Unicode"/>
                <a:cs typeface="Lucida Sans Unicode"/>
              </a:rPr>
              <a:t> </a:t>
            </a:r>
            <a:r>
              <a:rPr dirty="0" baseline="-10416" sz="1200" spc="37" b="0" i="1">
                <a:latin typeface="Bookman Old Style"/>
                <a:cs typeface="Bookman Old Style"/>
              </a:rPr>
              <a:t>C</a:t>
            </a:r>
            <a:r>
              <a:rPr dirty="0" baseline="-27777" sz="900" spc="-22">
                <a:latin typeface="Lucida Sans Unicode"/>
                <a:cs typeface="Lucida Sans Unicode"/>
              </a:rPr>
              <a:t>1</a:t>
            </a:r>
            <a:r>
              <a:rPr dirty="0" baseline="-27777" sz="900">
                <a:latin typeface="Lucida Sans Unicode"/>
                <a:cs typeface="Lucida Sans Unicode"/>
              </a:rPr>
              <a:t> </a:t>
            </a:r>
            <a:r>
              <a:rPr dirty="0" baseline="-27777" sz="900" spc="30">
                <a:latin typeface="Lucida Sans Unicode"/>
                <a:cs typeface="Lucida Sans Unicode"/>
              </a:rPr>
              <a:t> </a:t>
            </a:r>
            <a:r>
              <a:rPr dirty="0" sz="1050" spc="45">
                <a:latin typeface="Tahoma"/>
                <a:cs typeface="Tahoma"/>
              </a:rPr>
              <a:t>=</a:t>
            </a:r>
            <a:r>
              <a:rPr dirty="0" sz="1050" spc="-30">
                <a:latin typeface="Tahoma"/>
                <a:cs typeface="Tahoma"/>
              </a:rPr>
              <a:t> </a:t>
            </a:r>
            <a:r>
              <a:rPr dirty="0" baseline="52777" sz="1500" spc="1739">
                <a:latin typeface="Arial"/>
                <a:cs typeface="Arial"/>
              </a:rPr>
              <a:t>.</a:t>
            </a:r>
            <a:r>
              <a:rPr dirty="0" baseline="52777" sz="1500">
                <a:latin typeface="Arial"/>
                <a:cs typeface="Arial"/>
              </a:rPr>
              <a:t>	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22" i="1">
                <a:latin typeface="Meiryo"/>
                <a:cs typeface="Meiryo"/>
              </a:rPr>
              <a:t>J</a:t>
            </a:r>
            <a:endParaRPr baseline="-10416" sz="1200">
              <a:latin typeface="Meiryo"/>
              <a:cs typeface="Meiryo"/>
            </a:endParaRPr>
          </a:p>
          <a:p>
            <a:pPr algn="r" marR="179070">
              <a:lnSpc>
                <a:spcPts val="735"/>
              </a:lnSpc>
            </a:pPr>
            <a:r>
              <a:rPr dirty="0" sz="800" spc="60" b="0" i="1">
                <a:latin typeface="Bookman Old Style"/>
                <a:cs typeface="Bookman Old Style"/>
              </a:rPr>
              <a:t>B</a:t>
            </a:r>
            <a:r>
              <a:rPr dirty="0" baseline="-9259" sz="900" spc="-22">
                <a:latin typeface="Lucida Sans Unicode"/>
                <a:cs typeface="Lucida Sans Unicode"/>
              </a:rPr>
              <a:t>1</a:t>
            </a:r>
            <a:endParaRPr baseline="-9259"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Deriving </a:t>
            </a:r>
            <a:r>
              <a:rPr dirty="0" spc="-20"/>
              <a:t>Compatibility </a:t>
            </a:r>
            <a:r>
              <a:rPr dirty="0" spc="-55"/>
              <a:t>Inequalities</a:t>
            </a:r>
            <a:r>
              <a:rPr dirty="0" spc="135"/>
              <a:t> </a:t>
            </a:r>
            <a:r>
              <a:rPr dirty="0" spc="-5"/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022" y="532313"/>
            <a:ext cx="919480" cy="192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9"/>
              </a:lnSpc>
            </a:pPr>
            <a:r>
              <a:rPr dirty="0" baseline="14619" sz="1425" spc="37" i="1">
                <a:latin typeface="Georgia"/>
                <a:cs typeface="Georgia"/>
              </a:rPr>
              <a:t>P</a:t>
            </a:r>
            <a:r>
              <a:rPr dirty="0" baseline="7936" sz="1050" spc="37" b="0" i="1">
                <a:latin typeface="Bookman Old Style"/>
                <a:cs typeface="Bookman Old Style"/>
              </a:rPr>
              <a:t>A</a:t>
            </a:r>
            <a:r>
              <a:rPr dirty="0" sz="500" spc="25">
                <a:latin typeface="Lucida Sans Unicode"/>
                <a:cs typeface="Lucida Sans Unicode"/>
              </a:rPr>
              <a:t>1 </a:t>
            </a:r>
            <a:r>
              <a:rPr dirty="0" baseline="7936" sz="1050" spc="37" b="0" i="1">
                <a:latin typeface="Bookman Old Style"/>
                <a:cs typeface="Bookman Old Style"/>
              </a:rPr>
              <a:t>B</a:t>
            </a:r>
            <a:r>
              <a:rPr dirty="0" sz="500" spc="25">
                <a:latin typeface="Lucida Sans Unicode"/>
                <a:cs typeface="Lucida Sans Unicode"/>
              </a:rPr>
              <a:t>1  </a:t>
            </a:r>
            <a:r>
              <a:rPr dirty="0" baseline="14619" sz="1425" spc="67">
                <a:latin typeface="Tahoma"/>
                <a:cs typeface="Tahoma"/>
              </a:rPr>
              <a:t>= </a:t>
            </a:r>
            <a:r>
              <a:rPr dirty="0" baseline="71895" sz="1275" spc="1522">
                <a:latin typeface="Arial"/>
                <a:cs typeface="Arial"/>
              </a:rPr>
              <a:t>.</a:t>
            </a:r>
            <a:r>
              <a:rPr dirty="0" baseline="71895" sz="1275" spc="569">
                <a:latin typeface="Arial"/>
                <a:cs typeface="Arial"/>
              </a:rPr>
              <a:t> </a:t>
            </a:r>
            <a:r>
              <a:rPr dirty="0" baseline="14619" sz="1425" spc="157" i="1">
                <a:latin typeface="Georgia"/>
                <a:cs typeface="Georgia"/>
              </a:rPr>
              <a:t>P</a:t>
            </a:r>
            <a:r>
              <a:rPr dirty="0" baseline="7936" sz="1050" spc="157" i="1">
                <a:latin typeface="Meiryo"/>
                <a:cs typeface="Meiryo"/>
              </a:rPr>
              <a:t>J</a:t>
            </a:r>
            <a:endParaRPr baseline="7936" sz="1050">
              <a:latin typeface="Meiryo"/>
              <a:cs typeface="Meiryo"/>
            </a:endParaRPr>
          </a:p>
          <a:p>
            <a:pPr algn="r" marR="156845">
              <a:lnSpc>
                <a:spcPts val="570"/>
              </a:lnSpc>
            </a:pPr>
            <a:r>
              <a:rPr dirty="0" baseline="7936" sz="1050" spc="30" b="0" i="1">
                <a:latin typeface="Bookman Old Style"/>
                <a:cs typeface="Bookman Old Style"/>
              </a:rPr>
              <a:t>C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9880" y="532313"/>
            <a:ext cx="919480" cy="192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9"/>
              </a:lnSpc>
            </a:pPr>
            <a:r>
              <a:rPr dirty="0" baseline="14619" sz="1425" spc="37" i="1">
                <a:latin typeface="Georgia"/>
                <a:cs typeface="Georgia"/>
              </a:rPr>
              <a:t>P</a:t>
            </a:r>
            <a:r>
              <a:rPr dirty="0" baseline="7936" sz="1050" spc="37" b="0" i="1">
                <a:latin typeface="Bookman Old Style"/>
                <a:cs typeface="Bookman Old Style"/>
              </a:rPr>
              <a:t>B</a:t>
            </a:r>
            <a:r>
              <a:rPr dirty="0" sz="500" spc="25">
                <a:latin typeface="Lucida Sans Unicode"/>
                <a:cs typeface="Lucida Sans Unicode"/>
              </a:rPr>
              <a:t>1 </a:t>
            </a:r>
            <a:r>
              <a:rPr dirty="0" baseline="7936" sz="1050" spc="15" b="0" i="1">
                <a:latin typeface="Bookman Old Style"/>
                <a:cs typeface="Bookman Old Style"/>
              </a:rPr>
              <a:t>C</a:t>
            </a:r>
            <a:r>
              <a:rPr dirty="0" sz="500" spc="10">
                <a:latin typeface="Lucida Sans Unicode"/>
                <a:cs typeface="Lucida Sans Unicode"/>
              </a:rPr>
              <a:t>1  </a:t>
            </a:r>
            <a:r>
              <a:rPr dirty="0" baseline="14619" sz="1425" spc="67">
                <a:latin typeface="Tahoma"/>
                <a:cs typeface="Tahoma"/>
              </a:rPr>
              <a:t>= </a:t>
            </a:r>
            <a:r>
              <a:rPr dirty="0" baseline="71895" sz="1275" spc="1522">
                <a:latin typeface="Arial"/>
                <a:cs typeface="Arial"/>
              </a:rPr>
              <a:t>.</a:t>
            </a:r>
            <a:r>
              <a:rPr dirty="0" baseline="71895" sz="1275" spc="644">
                <a:latin typeface="Arial"/>
                <a:cs typeface="Arial"/>
              </a:rPr>
              <a:t> </a:t>
            </a:r>
            <a:r>
              <a:rPr dirty="0" baseline="14619" sz="1425" spc="157" i="1">
                <a:latin typeface="Georgia"/>
                <a:cs typeface="Georgia"/>
              </a:rPr>
              <a:t>P</a:t>
            </a:r>
            <a:r>
              <a:rPr dirty="0" baseline="7936" sz="1050" spc="157" i="1">
                <a:latin typeface="Meiryo"/>
                <a:cs typeface="Meiryo"/>
              </a:rPr>
              <a:t>J</a:t>
            </a:r>
            <a:endParaRPr baseline="7936" sz="1050">
              <a:latin typeface="Meiryo"/>
              <a:cs typeface="Meiryo"/>
            </a:endParaRPr>
          </a:p>
          <a:p>
            <a:pPr algn="r" marR="156845">
              <a:lnSpc>
                <a:spcPts val="570"/>
              </a:lnSpc>
            </a:pPr>
            <a:r>
              <a:rPr dirty="0" baseline="7936" sz="1050" spc="82" b="0" i="1">
                <a:latin typeface="Bookman Old Style"/>
                <a:cs typeface="Bookman Old Style"/>
              </a:rPr>
              <a:t>A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6737" y="532313"/>
            <a:ext cx="919480" cy="192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9"/>
              </a:lnSpc>
            </a:pPr>
            <a:r>
              <a:rPr dirty="0" baseline="14619" sz="1425" spc="37" i="1">
                <a:latin typeface="Georgia"/>
                <a:cs typeface="Georgia"/>
              </a:rPr>
              <a:t>P</a:t>
            </a:r>
            <a:r>
              <a:rPr dirty="0" baseline="7936" sz="1050" spc="37" b="0" i="1">
                <a:latin typeface="Bookman Old Style"/>
                <a:cs typeface="Bookman Old Style"/>
              </a:rPr>
              <a:t>A</a:t>
            </a:r>
            <a:r>
              <a:rPr dirty="0" sz="500" spc="25">
                <a:latin typeface="Lucida Sans Unicode"/>
                <a:cs typeface="Lucida Sans Unicode"/>
              </a:rPr>
              <a:t>1 </a:t>
            </a:r>
            <a:r>
              <a:rPr dirty="0" baseline="7936" sz="1050" spc="15" b="0" i="1">
                <a:latin typeface="Bookman Old Style"/>
                <a:cs typeface="Bookman Old Style"/>
              </a:rPr>
              <a:t>C</a:t>
            </a:r>
            <a:r>
              <a:rPr dirty="0" sz="500" spc="10">
                <a:latin typeface="Lucida Sans Unicode"/>
                <a:cs typeface="Lucida Sans Unicode"/>
              </a:rPr>
              <a:t>1  </a:t>
            </a:r>
            <a:r>
              <a:rPr dirty="0" baseline="14619" sz="1425" spc="67">
                <a:latin typeface="Tahoma"/>
                <a:cs typeface="Tahoma"/>
              </a:rPr>
              <a:t>= </a:t>
            </a:r>
            <a:r>
              <a:rPr dirty="0" baseline="71895" sz="1275" spc="1522">
                <a:latin typeface="Arial"/>
                <a:cs typeface="Arial"/>
              </a:rPr>
              <a:t>.</a:t>
            </a:r>
            <a:r>
              <a:rPr dirty="0" baseline="71895" sz="1275" spc="660">
                <a:latin typeface="Arial"/>
                <a:cs typeface="Arial"/>
              </a:rPr>
              <a:t> </a:t>
            </a:r>
            <a:r>
              <a:rPr dirty="0" baseline="14619" sz="1425" spc="157" i="1">
                <a:latin typeface="Georgia"/>
                <a:cs typeface="Georgia"/>
              </a:rPr>
              <a:t>P</a:t>
            </a:r>
            <a:r>
              <a:rPr dirty="0" baseline="7936" sz="1050" spc="157" i="1">
                <a:latin typeface="Meiryo"/>
                <a:cs typeface="Meiryo"/>
              </a:rPr>
              <a:t>J</a:t>
            </a:r>
            <a:endParaRPr baseline="7936" sz="1050">
              <a:latin typeface="Meiryo"/>
              <a:cs typeface="Meiryo"/>
            </a:endParaRPr>
          </a:p>
          <a:p>
            <a:pPr algn="r" marR="156845">
              <a:lnSpc>
                <a:spcPts val="570"/>
              </a:lnSpc>
            </a:pPr>
            <a:r>
              <a:rPr dirty="0" baseline="7936" sz="1050" spc="75" b="0" i="1">
                <a:latin typeface="Bookman Old Style"/>
                <a:cs typeface="Bookman Old Style"/>
              </a:rPr>
              <a:t>B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3227" y="1027440"/>
            <a:ext cx="207010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185" i="1">
                <a:latin typeface="Meiryo"/>
                <a:cs typeface="Meiryo"/>
              </a:rPr>
              <a:t>J</a:t>
            </a:r>
            <a:r>
              <a:rPr dirty="0" sz="700" spc="-110" i="1">
                <a:latin typeface="Meiryo"/>
                <a:cs typeface="Meiryo"/>
              </a:rPr>
              <a:t> </a:t>
            </a:r>
            <a:r>
              <a:rPr dirty="0" sz="700" spc="-70" i="1">
                <a:latin typeface="Meiryo"/>
                <a:cs typeface="Meiryo"/>
              </a:rPr>
              <a:t>\</a:t>
            </a:r>
            <a:r>
              <a:rPr dirty="0" sz="700" spc="-50" b="0" i="1">
                <a:latin typeface="Bookman Old Style"/>
                <a:cs typeface="Bookman Old Style"/>
              </a:rPr>
              <a:t>V</a:t>
            </a:r>
            <a:endParaRPr sz="7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6742" y="2294100"/>
            <a:ext cx="137160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295" i="1">
                <a:latin typeface="Meiryo"/>
                <a:cs typeface="Meiryo"/>
              </a:rPr>
              <a:t>M</a:t>
            </a:r>
            <a:endParaRPr sz="700">
              <a:latin typeface="Meiryo"/>
              <a:cs typeface="Meiry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348" y="1931420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4348" y="1997477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348" y="2195645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4348" y="2261702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2994" y="2315058"/>
            <a:ext cx="49339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56540" algn="l"/>
              </a:tabLst>
            </a:pPr>
            <a:r>
              <a:rPr dirty="0" sz="950" spc="75" i="1">
                <a:latin typeface="Meiryo"/>
                <a:cs typeface="Meiryo"/>
              </a:rPr>
              <a:t>P	</a:t>
            </a:r>
            <a:r>
              <a:rPr dirty="0" sz="950" spc="45">
                <a:latin typeface="Tahoma"/>
                <a:cs typeface="Tahoma"/>
              </a:rPr>
              <a:t>=  </a:t>
            </a: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4348" y="2459870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348" y="2525927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4348" y="2591983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4348" y="2790151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348" y="2922264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4348" y="1588439"/>
            <a:ext cx="199390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r>
              <a:rPr dirty="0" baseline="-20467" sz="1425" spc="44" i="1">
                <a:latin typeface="Georgia"/>
                <a:cs typeface="Georgia"/>
              </a:rPr>
              <a:t>P</a:t>
            </a:r>
            <a:endParaRPr baseline="-20467" sz="1425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4348" y="1677472"/>
            <a:ext cx="426084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535" sz="1275" spc="240">
                <a:latin typeface="Arial"/>
                <a:cs typeface="Arial"/>
              </a:rPr>
              <a:t> </a:t>
            </a:r>
            <a:r>
              <a:rPr dirty="0" baseline="7936" sz="1050" spc="37" b="0" i="1">
                <a:latin typeface="Bookman Old Style"/>
                <a:cs typeface="Bookman Old Style"/>
              </a:rPr>
              <a:t>A</a:t>
            </a:r>
            <a:r>
              <a:rPr dirty="0" sz="500" spc="25">
                <a:latin typeface="Lucida Sans Unicode"/>
                <a:cs typeface="Lucida Sans Unicode"/>
              </a:rPr>
              <a:t>1  </a:t>
            </a:r>
            <a:r>
              <a:rPr dirty="0" baseline="7936" sz="1050" spc="37" b="0" i="1">
                <a:latin typeface="Bookman Old Style"/>
                <a:cs typeface="Bookman Old Style"/>
              </a:rPr>
              <a:t>B</a:t>
            </a:r>
            <a:r>
              <a:rPr dirty="0" sz="500" spc="25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4348" y="1814487"/>
            <a:ext cx="426084" cy="147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9019" sz="1275" spc="89">
                <a:latin typeface="Arial"/>
                <a:cs typeface="Arial"/>
              </a:rPr>
              <a:t></a:t>
            </a:r>
            <a:r>
              <a:rPr dirty="0" baseline="14619" sz="1425" spc="89" i="1">
                <a:latin typeface="Georgia"/>
                <a:cs typeface="Georgia"/>
              </a:rPr>
              <a:t>P</a:t>
            </a:r>
            <a:r>
              <a:rPr dirty="0" baseline="7936" sz="1050" spc="89" b="0" i="1">
                <a:latin typeface="Bookman Old Style"/>
                <a:cs typeface="Bookman Old Style"/>
              </a:rPr>
              <a:t>A</a:t>
            </a:r>
            <a:r>
              <a:rPr dirty="0" sz="500" spc="60">
                <a:latin typeface="Lucida Sans Unicode"/>
                <a:cs typeface="Lucida Sans Unicode"/>
              </a:rPr>
              <a:t>1  </a:t>
            </a:r>
            <a:r>
              <a:rPr dirty="0" baseline="7936" sz="1050" spc="37" b="0" i="1">
                <a:latin typeface="Bookman Old Style"/>
                <a:cs typeface="Bookman Old Style"/>
              </a:rPr>
              <a:t>B</a:t>
            </a:r>
            <a:r>
              <a:rPr dirty="0" sz="500" spc="25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38330" y="2101007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 h="0">
                <a:moveTo>
                  <a:pt x="0" y="0"/>
                </a:moveTo>
                <a:lnTo>
                  <a:pt x="639689" y="0"/>
                </a:lnTo>
              </a:path>
            </a:pathLst>
          </a:custGeom>
          <a:ln w="43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384348" y="2130948"/>
            <a:ext cx="424815" cy="207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58445" algn="l"/>
              </a:tabLst>
            </a:pPr>
            <a:r>
              <a:rPr dirty="0" sz="850" spc="160">
                <a:latin typeface="Arial"/>
                <a:cs typeface="Arial"/>
              </a:rPr>
              <a:t>	</a:t>
            </a:r>
            <a:r>
              <a:rPr dirty="0" sz="500">
                <a:latin typeface="Lucida Sans Unicode"/>
                <a:cs typeface="Lucida Sans Unicode"/>
              </a:rPr>
              <a:t>1 </a:t>
            </a:r>
            <a:r>
              <a:rPr dirty="0" sz="500" spc="150">
                <a:latin typeface="Lucida Sans Unicode"/>
                <a:cs typeface="Lucida Sans Unicode"/>
              </a:rPr>
              <a:t> 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82371" y="2237079"/>
            <a:ext cx="10287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30" i="1">
                <a:latin typeface="Georgia"/>
                <a:cs typeface="Georgia"/>
              </a:rPr>
              <a:t>P</a:t>
            </a:r>
            <a:endParaRPr sz="95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59754" y="2287481"/>
            <a:ext cx="208915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0" b="0" i="1">
                <a:latin typeface="Bookman Old Style"/>
                <a:cs typeface="Bookman Old Style"/>
              </a:rPr>
              <a:t>B </a:t>
            </a:r>
            <a:r>
              <a:rPr dirty="0" sz="700" spc="20" b="0" i="1">
                <a:latin typeface="Bookman Old Style"/>
                <a:cs typeface="Bookman Old Style"/>
              </a:rPr>
              <a:t>C</a:t>
            </a:r>
            <a:endParaRPr sz="700">
              <a:latin typeface="Bookman Old Style"/>
              <a:cs typeface="Bookman Old Sty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30340" y="2325113"/>
            <a:ext cx="178435" cy="9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>
                <a:latin typeface="Lucida Sans Unicode"/>
                <a:cs typeface="Lucida Sans Unicode"/>
              </a:rPr>
              <a:t>1 </a:t>
            </a:r>
            <a:r>
              <a:rPr dirty="0" sz="500" spc="150">
                <a:latin typeface="Lucida Sans Unicode"/>
                <a:cs typeface="Lucida Sans Unicode"/>
              </a:rPr>
              <a:t> 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94266" y="2237079"/>
            <a:ext cx="240029" cy="15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20">
                <a:latin typeface="Tahoma"/>
                <a:cs typeface="Tahoma"/>
              </a:rPr>
              <a:t>(01)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59754" y="2437196"/>
            <a:ext cx="208915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0" b="0" i="1">
                <a:latin typeface="Bookman Old Style"/>
                <a:cs typeface="Bookman Old Style"/>
              </a:rPr>
              <a:t>B </a:t>
            </a:r>
            <a:r>
              <a:rPr dirty="0" sz="700" spc="20" b="0" i="1">
                <a:latin typeface="Bookman Old Style"/>
                <a:cs typeface="Bookman Old Style"/>
              </a:rPr>
              <a:t>C</a:t>
            </a:r>
            <a:endParaRPr sz="700">
              <a:latin typeface="Bookman Old Style"/>
              <a:cs typeface="Bookman Old Sty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30340" y="2474828"/>
            <a:ext cx="178435" cy="9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>
                <a:latin typeface="Lucida Sans Unicode"/>
                <a:cs typeface="Lucida Sans Unicode"/>
              </a:rPr>
              <a:t>1 </a:t>
            </a:r>
            <a:r>
              <a:rPr dirty="0" sz="500" spc="150">
                <a:latin typeface="Lucida Sans Unicode"/>
                <a:cs typeface="Lucida Sans Unicode"/>
              </a:rPr>
              <a:t> 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82371" y="2536509"/>
            <a:ext cx="10287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30" i="1">
                <a:latin typeface="Georgia"/>
                <a:cs typeface="Georgia"/>
              </a:rPr>
              <a:t>P</a:t>
            </a:r>
            <a:endParaRPr sz="95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59754" y="2586922"/>
            <a:ext cx="208915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0" b="0" i="1">
                <a:latin typeface="Bookman Old Style"/>
                <a:cs typeface="Bookman Old Style"/>
              </a:rPr>
              <a:t>B </a:t>
            </a:r>
            <a:r>
              <a:rPr dirty="0" sz="700" spc="20" b="0" i="1">
                <a:latin typeface="Bookman Old Style"/>
                <a:cs typeface="Bookman Old Style"/>
              </a:rPr>
              <a:t>C</a:t>
            </a:r>
            <a:endParaRPr sz="700">
              <a:latin typeface="Bookman Old Style"/>
              <a:cs typeface="Bookman Old Sty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30340" y="2624543"/>
            <a:ext cx="178435" cy="9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>
                <a:latin typeface="Lucida Sans Unicode"/>
                <a:cs typeface="Lucida Sans Unicode"/>
              </a:rPr>
              <a:t>1 </a:t>
            </a:r>
            <a:r>
              <a:rPr dirty="0" sz="500" spc="150">
                <a:latin typeface="Lucida Sans Unicode"/>
                <a:cs typeface="Lucida Sans Unicode"/>
              </a:rPr>
              <a:t> 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94266" y="2536509"/>
            <a:ext cx="240029" cy="15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20">
                <a:latin typeface="Tahoma"/>
                <a:cs typeface="Tahoma"/>
              </a:rPr>
              <a:t>(11)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84348" y="2645339"/>
            <a:ext cx="201295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75">
                <a:latin typeface="Arial"/>
                <a:cs typeface="Arial"/>
              </a:rPr>
              <a:t></a:t>
            </a:r>
            <a:r>
              <a:rPr dirty="0" baseline="-20467" sz="1425" spc="44" i="1">
                <a:latin typeface="Georgia"/>
                <a:cs typeface="Georgia"/>
              </a:rPr>
              <a:t>P</a:t>
            </a:r>
            <a:endParaRPr baseline="-20467" sz="1425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84348" y="2734217"/>
            <a:ext cx="424180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535" sz="1275" spc="240">
                <a:latin typeface="Arial"/>
                <a:cs typeface="Arial"/>
              </a:rPr>
              <a:t> </a:t>
            </a:r>
            <a:r>
              <a:rPr dirty="0" baseline="7936" sz="1050" spc="37" b="0" i="1">
                <a:latin typeface="Bookman Old Style"/>
                <a:cs typeface="Bookman Old Style"/>
              </a:rPr>
              <a:t>A</a:t>
            </a:r>
            <a:r>
              <a:rPr dirty="0" sz="500" spc="25">
                <a:latin typeface="Lucida Sans Unicode"/>
                <a:cs typeface="Lucida Sans Unicode"/>
              </a:rPr>
              <a:t>1  </a:t>
            </a:r>
            <a:r>
              <a:rPr dirty="0" baseline="7936" sz="1050" spc="15" b="0" i="1">
                <a:latin typeface="Bookman Old Style"/>
                <a:cs typeface="Bookman Old Style"/>
              </a:rPr>
              <a:t>C</a:t>
            </a:r>
            <a:r>
              <a:rPr dirty="0" sz="500" spc="1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60008" y="2890750"/>
            <a:ext cx="208279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60" b="0" i="1">
                <a:latin typeface="Bookman Old Style"/>
                <a:cs typeface="Bookman Old Style"/>
              </a:rPr>
              <a:t>A</a:t>
            </a:r>
            <a:r>
              <a:rPr dirty="0" sz="700" spc="50" b="0" i="1">
                <a:latin typeface="Bookman Old Style"/>
                <a:cs typeface="Bookman Old Style"/>
              </a:rPr>
              <a:t> </a:t>
            </a:r>
            <a:r>
              <a:rPr dirty="0" sz="700" spc="20" b="0" i="1">
                <a:latin typeface="Bookman Old Style"/>
                <a:cs typeface="Bookman Old Style"/>
              </a:rPr>
              <a:t>C</a:t>
            </a:r>
            <a:endParaRPr sz="700">
              <a:latin typeface="Bookman Old Style"/>
              <a:cs typeface="Bookman Old Styl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30097" y="2928382"/>
            <a:ext cx="178435" cy="9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>
                <a:latin typeface="Lucida Sans Unicode"/>
                <a:cs typeface="Lucida Sans Unicode"/>
              </a:rPr>
              <a:t>1 </a:t>
            </a:r>
            <a:r>
              <a:rPr dirty="0" sz="500" spc="150">
                <a:latin typeface="Lucida Sans Unicode"/>
                <a:cs typeface="Lucida Sans Unicode"/>
              </a:rPr>
              <a:t> 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60008" y="3040476"/>
            <a:ext cx="208279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60" b="0" i="1">
                <a:latin typeface="Bookman Old Style"/>
                <a:cs typeface="Bookman Old Style"/>
              </a:rPr>
              <a:t>A</a:t>
            </a:r>
            <a:r>
              <a:rPr dirty="0" sz="700" spc="50" b="0" i="1">
                <a:latin typeface="Bookman Old Style"/>
                <a:cs typeface="Bookman Old Style"/>
              </a:rPr>
              <a:t> </a:t>
            </a:r>
            <a:r>
              <a:rPr dirty="0" sz="700" spc="20" b="0" i="1">
                <a:latin typeface="Bookman Old Style"/>
                <a:cs typeface="Bookman Old Style"/>
              </a:rPr>
              <a:t>C</a:t>
            </a:r>
            <a:endParaRPr sz="700">
              <a:latin typeface="Bookman Old Style"/>
              <a:cs typeface="Bookman Old Styl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30097" y="3078108"/>
            <a:ext cx="178435" cy="9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>
                <a:latin typeface="Lucida Sans Unicode"/>
                <a:cs typeface="Lucida Sans Unicode"/>
              </a:rPr>
              <a:t>1 </a:t>
            </a:r>
            <a:r>
              <a:rPr dirty="0" sz="500" spc="150">
                <a:latin typeface="Lucida Sans Unicode"/>
                <a:cs typeface="Lucida Sans Unicode"/>
              </a:rPr>
              <a:t> 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84348" y="2990062"/>
            <a:ext cx="649605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2275" algn="l"/>
              </a:tabLst>
            </a:pPr>
            <a:r>
              <a:rPr dirty="0" baseline="6535" sz="1275" spc="262">
                <a:latin typeface="Arial"/>
                <a:cs typeface="Arial"/>
              </a:rPr>
              <a:t></a:t>
            </a:r>
            <a:r>
              <a:rPr dirty="0" sz="950" spc="30" i="1">
                <a:latin typeface="Georgia"/>
                <a:cs typeface="Georgia"/>
              </a:rPr>
              <a:t>P</a:t>
            </a:r>
            <a:r>
              <a:rPr dirty="0" sz="950" i="1">
                <a:latin typeface="Georgia"/>
                <a:cs typeface="Georgia"/>
              </a:rPr>
              <a:t>	</a:t>
            </a:r>
            <a:r>
              <a:rPr dirty="0" sz="950" spc="-20">
                <a:latin typeface="Tahoma"/>
                <a:cs typeface="Tahoma"/>
              </a:rPr>
              <a:t>(10)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82615" y="3139777"/>
            <a:ext cx="551180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25" i="1">
                <a:latin typeface="Georgia"/>
                <a:cs typeface="Georgia"/>
              </a:rPr>
              <a:t>P</a:t>
            </a:r>
            <a:r>
              <a:rPr dirty="0" baseline="-11904" sz="1050" spc="37" b="0" i="1">
                <a:latin typeface="Bookman Old Style"/>
                <a:cs typeface="Bookman Old Style"/>
              </a:rPr>
              <a:t>A</a:t>
            </a:r>
            <a:r>
              <a:rPr dirty="0" baseline="-27777" sz="750" spc="37">
                <a:latin typeface="Lucida Sans Unicode"/>
                <a:cs typeface="Lucida Sans Unicode"/>
              </a:rPr>
              <a:t>1</a:t>
            </a:r>
            <a:r>
              <a:rPr dirty="0" baseline="-27777" sz="750" spc="-217">
                <a:latin typeface="Lucida Sans Unicode"/>
                <a:cs typeface="Lucida Sans Unicode"/>
              </a:rPr>
              <a:t> </a:t>
            </a:r>
            <a:r>
              <a:rPr dirty="0" baseline="-11904" sz="1050" spc="15" b="0" i="1">
                <a:latin typeface="Bookman Old Style"/>
                <a:cs typeface="Bookman Old Style"/>
              </a:rPr>
              <a:t>C</a:t>
            </a:r>
            <a:r>
              <a:rPr dirty="0" baseline="-27777" sz="750" spc="15">
                <a:latin typeface="Lucida Sans Unicode"/>
                <a:cs typeface="Lucida Sans Unicode"/>
              </a:rPr>
              <a:t>1</a:t>
            </a:r>
            <a:r>
              <a:rPr dirty="0" baseline="-27777" sz="750" spc="-195">
                <a:latin typeface="Lucida Sans Unicode"/>
                <a:cs typeface="Lucida Sans Unicode"/>
              </a:rPr>
              <a:t> </a:t>
            </a:r>
            <a:r>
              <a:rPr dirty="0" sz="950" spc="-20">
                <a:latin typeface="Tahoma"/>
                <a:cs typeface="Tahoma"/>
              </a:rPr>
              <a:t>(11)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2230">
              <a:lnSpc>
                <a:spcPts val="509"/>
              </a:lnSpc>
              <a:tabLst>
                <a:tab pos="1577340" algn="l"/>
                <a:tab pos="3192145" algn="l"/>
              </a:tabLst>
            </a:pPr>
            <a:r>
              <a:rPr dirty="0"/>
              <a:t> </a:t>
            </a:r>
            <a:r>
              <a:rPr dirty="0"/>
              <a:t>	</a:t>
            </a:r>
            <a:r>
              <a:rPr dirty="0" spc="105" u="none">
                <a:latin typeface="Arial"/>
                <a:cs typeface="Arial"/>
              </a:rPr>
              <a:t>¸¸</a:t>
            </a:r>
            <a:r>
              <a:rPr dirty="0"/>
              <a:t> </a:t>
            </a:r>
            <a:r>
              <a:rPr dirty="0"/>
              <a:t>	</a:t>
            </a:r>
            <a:r>
              <a:rPr dirty="0" spc="-35" u="none">
                <a:latin typeface="Arial"/>
                <a:cs typeface="Arial"/>
              </a:rPr>
              <a:t>x</a:t>
            </a:r>
          </a:p>
          <a:p>
            <a:pPr marL="12700">
              <a:lnSpc>
                <a:spcPts val="509"/>
              </a:lnSpc>
            </a:pPr>
            <a:r>
              <a:rPr dirty="0" spc="-35" u="none">
                <a:latin typeface="Arial"/>
                <a:cs typeface="Arial"/>
              </a:rPr>
              <a:t>s</a:t>
            </a:r>
          </a:p>
          <a:p>
            <a:pPr marL="996950">
              <a:lnSpc>
                <a:spcPct val="100000"/>
              </a:lnSpc>
              <a:spcBef>
                <a:spcPts val="665"/>
              </a:spcBef>
            </a:pPr>
            <a:r>
              <a:rPr dirty="0" sz="950" spc="-254" i="1" u="none">
                <a:latin typeface="Meiryo"/>
                <a:cs typeface="Meiryo"/>
              </a:rPr>
              <a:t>∀</a:t>
            </a:r>
            <a:r>
              <a:rPr dirty="0" sz="950" spc="-254" i="1" u="none">
                <a:latin typeface="Georgia"/>
                <a:cs typeface="Georgia"/>
              </a:rPr>
              <a:t>V</a:t>
            </a:r>
            <a:r>
              <a:rPr dirty="0" sz="950" spc="225" i="1" u="none">
                <a:latin typeface="Georgia"/>
                <a:cs typeface="Georgia"/>
              </a:rPr>
              <a:t> </a:t>
            </a:r>
            <a:r>
              <a:rPr dirty="0" sz="950" spc="-130" i="1" u="none">
                <a:latin typeface="Meiryo"/>
                <a:cs typeface="Meiryo"/>
              </a:rPr>
              <a:t>∈ </a:t>
            </a:r>
            <a:r>
              <a:rPr dirty="0" sz="950" spc="350" i="1" u="none">
                <a:latin typeface="Meiryo"/>
                <a:cs typeface="Meiryo"/>
              </a:rPr>
              <a:t>M </a:t>
            </a:r>
            <a:r>
              <a:rPr dirty="0" sz="950" spc="-75" u="none">
                <a:latin typeface="Tahoma"/>
                <a:cs typeface="Tahoma"/>
              </a:rPr>
              <a:t>: </a:t>
            </a:r>
            <a:r>
              <a:rPr dirty="0" sz="950" spc="-10" i="1" u="none">
                <a:latin typeface="Georgia"/>
                <a:cs typeface="Georgia"/>
              </a:rPr>
              <a:t>P</a:t>
            </a:r>
            <a:r>
              <a:rPr dirty="0" baseline="-11904" sz="1050" spc="-15" b="0" i="1" u="none">
                <a:latin typeface="Bookman Old Style"/>
                <a:cs typeface="Bookman Old Style"/>
              </a:rPr>
              <a:t>V  </a:t>
            </a:r>
            <a:r>
              <a:rPr dirty="0" sz="950" spc="45" u="none">
                <a:latin typeface="Tahoma"/>
                <a:cs typeface="Tahoma"/>
              </a:rPr>
              <a:t>= </a:t>
            </a:r>
            <a:r>
              <a:rPr dirty="0" baseline="55555" sz="1275" spc="1522" u="none">
                <a:latin typeface="Arial"/>
                <a:cs typeface="Arial"/>
              </a:rPr>
              <a:t>.</a:t>
            </a:r>
            <a:r>
              <a:rPr dirty="0" baseline="55555" sz="1275" spc="-172" u="none">
                <a:latin typeface="Arial"/>
                <a:cs typeface="Arial"/>
              </a:rPr>
              <a:t> </a:t>
            </a:r>
            <a:r>
              <a:rPr dirty="0" sz="950" spc="105" i="1" u="none">
                <a:latin typeface="Georgia"/>
                <a:cs typeface="Georgia"/>
              </a:rPr>
              <a:t>P</a:t>
            </a:r>
            <a:r>
              <a:rPr dirty="0" baseline="-11904" sz="1050" spc="157" i="1" u="none">
                <a:latin typeface="Meiryo"/>
                <a:cs typeface="Meiryo"/>
              </a:rPr>
              <a:t>J</a:t>
            </a:r>
            <a:endParaRPr baseline="-11904" sz="1050">
              <a:latin typeface="Meiryo"/>
              <a:cs typeface="Meiryo"/>
            </a:endParaRPr>
          </a:p>
          <a:p>
            <a:pPr marL="1046480">
              <a:lnSpc>
                <a:spcPts val="509"/>
              </a:lnSpc>
              <a:spcBef>
                <a:spcPts val="730"/>
              </a:spcBef>
              <a:tabLst>
                <a:tab pos="1577340" algn="l"/>
                <a:tab pos="2207895" algn="l"/>
              </a:tabLst>
            </a:pPr>
            <a:r>
              <a:rPr dirty="0"/>
              <a:t> </a:t>
            </a:r>
            <a:r>
              <a:rPr dirty="0"/>
              <a:t>	</a:t>
            </a:r>
            <a:r>
              <a:rPr dirty="0" spc="105" u="none">
                <a:latin typeface="Arial"/>
                <a:cs typeface="Arial"/>
              </a:rPr>
              <a:t>¸¸</a:t>
            </a:r>
            <a:r>
              <a:rPr dirty="0" spc="105"/>
              <a:t> 	</a:t>
            </a:r>
            <a:r>
              <a:rPr dirty="0" spc="-35" u="none">
                <a:latin typeface="Arial"/>
                <a:cs typeface="Arial"/>
              </a:rPr>
              <a:t>x</a:t>
            </a:r>
          </a:p>
          <a:p>
            <a:pPr marL="996950">
              <a:lnSpc>
                <a:spcPts val="509"/>
              </a:lnSpc>
            </a:pPr>
            <a:r>
              <a:rPr dirty="0" spc="-35" u="none">
                <a:latin typeface="Arial"/>
                <a:cs typeface="Arial"/>
              </a:rPr>
              <a:t>s</a:t>
            </a:r>
          </a:p>
          <a:p>
            <a:pPr algn="ctr" marR="13970">
              <a:lnSpc>
                <a:spcPct val="100000"/>
              </a:lnSpc>
              <a:spcBef>
                <a:spcPts val="600"/>
              </a:spcBef>
            </a:pPr>
            <a:r>
              <a:rPr dirty="0" sz="950" spc="220" i="1" u="none">
                <a:latin typeface="Meiryo"/>
                <a:cs typeface="Meiryo"/>
              </a:rPr>
              <a:t>P</a:t>
            </a:r>
            <a:r>
              <a:rPr dirty="0" baseline="31746" sz="1050" spc="330" i="1" u="none">
                <a:latin typeface="Meiryo"/>
                <a:cs typeface="Meiryo"/>
              </a:rPr>
              <a:t>M</a:t>
            </a:r>
            <a:r>
              <a:rPr dirty="0" baseline="31746" sz="1050" spc="-165" i="1" u="none">
                <a:latin typeface="Meiryo"/>
                <a:cs typeface="Meiryo"/>
              </a:rPr>
              <a:t> </a:t>
            </a:r>
            <a:r>
              <a:rPr dirty="0" sz="950" spc="45" u="none">
                <a:latin typeface="Tahoma"/>
                <a:cs typeface="Tahoma"/>
              </a:rPr>
              <a:t>= </a:t>
            </a:r>
            <a:r>
              <a:rPr dirty="0" sz="950" spc="160" i="1" u="none">
                <a:latin typeface="Georgia"/>
                <a:cs typeface="Georgia"/>
              </a:rPr>
              <a:t>M</a:t>
            </a:r>
            <a:r>
              <a:rPr dirty="0" sz="950" spc="160" i="1" u="none">
                <a:latin typeface="Meiryo"/>
                <a:cs typeface="Meiryo"/>
              </a:rPr>
              <a:t>P</a:t>
            </a:r>
            <a:r>
              <a:rPr dirty="0" baseline="31746" sz="1050" spc="240" i="1" u="none">
                <a:latin typeface="Meiryo"/>
                <a:cs typeface="Meiryo"/>
              </a:rPr>
              <a:t>J</a:t>
            </a:r>
            <a:endParaRPr baseline="31746" sz="1050">
              <a:latin typeface="Meiryo"/>
              <a:cs typeface="Meiryo"/>
            </a:endParaRPr>
          </a:p>
          <a:p>
            <a:pPr algn="ctr" marR="1096645">
              <a:lnSpc>
                <a:spcPct val="100000"/>
              </a:lnSpc>
              <a:spcBef>
                <a:spcPts val="335"/>
              </a:spcBef>
            </a:pPr>
            <a:r>
              <a:rPr dirty="0" baseline="45751" sz="1275" spc="89" u="none">
                <a:latin typeface="Arial"/>
                <a:cs typeface="Arial"/>
              </a:rPr>
              <a:t></a:t>
            </a:r>
            <a:r>
              <a:rPr dirty="0" sz="950" spc="60" i="1" u="none">
                <a:latin typeface="Georgia"/>
                <a:cs typeface="Georgia"/>
              </a:rPr>
              <a:t>P</a:t>
            </a:r>
            <a:r>
              <a:rPr dirty="0" baseline="-11904" sz="1050" spc="89" b="0" i="1" u="none">
                <a:latin typeface="Bookman Old Style"/>
                <a:cs typeface="Bookman Old Style"/>
              </a:rPr>
              <a:t>A</a:t>
            </a:r>
            <a:r>
              <a:rPr dirty="0" baseline="-27777" sz="750" spc="89" u="none">
                <a:latin typeface="Lucida Sans Unicode"/>
                <a:cs typeface="Lucida Sans Unicode"/>
              </a:rPr>
              <a:t>1</a:t>
            </a:r>
            <a:r>
              <a:rPr dirty="0" baseline="-27777" sz="750" spc="-217" u="none">
                <a:latin typeface="Lucida Sans Unicode"/>
                <a:cs typeface="Lucida Sans Unicode"/>
              </a:rPr>
              <a:t> </a:t>
            </a:r>
            <a:r>
              <a:rPr dirty="0" baseline="-11904" sz="1050" spc="37" b="0" i="1" u="none">
                <a:latin typeface="Bookman Old Style"/>
                <a:cs typeface="Bookman Old Style"/>
              </a:rPr>
              <a:t>B</a:t>
            </a:r>
            <a:r>
              <a:rPr dirty="0" baseline="-27777" sz="750" spc="37" u="none">
                <a:latin typeface="Lucida Sans Unicode"/>
                <a:cs typeface="Lucida Sans Unicode"/>
              </a:rPr>
              <a:t>1</a:t>
            </a:r>
            <a:r>
              <a:rPr dirty="0" baseline="-27777" sz="750" spc="-187" u="none">
                <a:latin typeface="Lucida Sans Unicode"/>
                <a:cs typeface="Lucida Sans Unicode"/>
              </a:rPr>
              <a:t> </a:t>
            </a:r>
            <a:r>
              <a:rPr dirty="0" sz="950" spc="15" u="none">
                <a:latin typeface="Tahoma"/>
                <a:cs typeface="Tahoma"/>
              </a:rPr>
              <a:t>(00)</a:t>
            </a:r>
            <a:r>
              <a:rPr dirty="0" baseline="45751" sz="1275" spc="22" u="none">
                <a:latin typeface="Arial"/>
                <a:cs typeface="Arial"/>
              </a:rPr>
              <a:t></a:t>
            </a:r>
            <a:endParaRPr baseline="45751" sz="1275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95967" y="1633876"/>
            <a:ext cx="336550" cy="175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20">
                <a:latin typeface="Tahoma"/>
                <a:cs typeface="Tahoma"/>
              </a:rPr>
              <a:t>(01)</a:t>
            </a:r>
            <a:r>
              <a:rPr dirty="0" baseline="22875" sz="1275" spc="240">
                <a:latin typeface="Arial"/>
                <a:cs typeface="Arial"/>
              </a:rPr>
              <a:t></a:t>
            </a:r>
            <a:endParaRPr baseline="22875" sz="1275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10269" y="1667195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84348" y="1786608"/>
            <a:ext cx="748030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4180" algn="l"/>
              </a:tabLst>
            </a:pPr>
            <a:r>
              <a:rPr dirty="0" sz="850" spc="160">
                <a:latin typeface="Arial"/>
                <a:cs typeface="Arial"/>
              </a:rPr>
              <a:t> 	</a:t>
            </a:r>
            <a:r>
              <a:rPr dirty="0" sz="850">
                <a:latin typeface="Arial"/>
                <a:cs typeface="Arial"/>
              </a:rPr>
              <a:t> </a:t>
            </a:r>
            <a:r>
              <a:rPr dirty="0" sz="950" spc="15">
                <a:latin typeface="Tahoma"/>
                <a:cs typeface="Tahoma"/>
              </a:rPr>
              <a:t>(10)</a:t>
            </a:r>
            <a:r>
              <a:rPr dirty="0" baseline="32679" sz="1275" spc="22">
                <a:latin typeface="Arial"/>
                <a:cs typeface="Arial"/>
              </a:rPr>
              <a:t></a:t>
            </a:r>
            <a:endParaRPr baseline="32679" sz="1275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10269" y="1799308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84348" y="1933317"/>
            <a:ext cx="748030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2483" sz="1275" spc="89">
                <a:latin typeface="Arial"/>
                <a:cs typeface="Arial"/>
              </a:rPr>
              <a:t></a:t>
            </a:r>
            <a:r>
              <a:rPr dirty="0" sz="950" spc="60" i="1">
                <a:latin typeface="Georgia"/>
                <a:cs typeface="Georgia"/>
              </a:rPr>
              <a:t>P</a:t>
            </a:r>
            <a:r>
              <a:rPr dirty="0" baseline="-11904" sz="1050" spc="89" b="0" i="1">
                <a:latin typeface="Bookman Old Style"/>
                <a:cs typeface="Bookman Old Style"/>
              </a:rPr>
              <a:t>A</a:t>
            </a:r>
            <a:r>
              <a:rPr dirty="0" baseline="-27777" sz="750" spc="89">
                <a:latin typeface="Lucida Sans Unicode"/>
                <a:cs typeface="Lucida Sans Unicode"/>
              </a:rPr>
              <a:t>1 </a:t>
            </a:r>
            <a:r>
              <a:rPr dirty="0" baseline="-11904" sz="1050" spc="37" b="0" i="1">
                <a:latin typeface="Bookman Old Style"/>
                <a:cs typeface="Bookman Old Style"/>
              </a:rPr>
              <a:t>B</a:t>
            </a:r>
            <a:r>
              <a:rPr dirty="0" baseline="-27777" sz="750" spc="37">
                <a:latin typeface="Lucida Sans Unicode"/>
                <a:cs typeface="Lucida Sans Unicode"/>
              </a:rPr>
              <a:t>1  </a:t>
            </a:r>
            <a:r>
              <a:rPr dirty="0" sz="950" spc="15">
                <a:latin typeface="Tahoma"/>
                <a:cs typeface="Tahoma"/>
              </a:rPr>
              <a:t>(11)</a:t>
            </a:r>
            <a:r>
              <a:rPr dirty="0" baseline="42483" sz="1275" spc="22">
                <a:latin typeface="Arial"/>
                <a:cs typeface="Arial"/>
              </a:rPr>
              <a:t></a:t>
            </a:r>
            <a:endParaRPr baseline="42483" sz="1275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10269" y="1931420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10269" y="1997477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84348" y="2087353"/>
            <a:ext cx="74803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9607" sz="1275" spc="120">
                <a:latin typeface="Arial"/>
                <a:cs typeface="Arial"/>
              </a:rPr>
              <a:t></a:t>
            </a:r>
            <a:r>
              <a:rPr dirty="0" sz="950" spc="80" i="1">
                <a:latin typeface="Georgia"/>
                <a:cs typeface="Georgia"/>
              </a:rPr>
              <a:t>P</a:t>
            </a:r>
            <a:r>
              <a:rPr dirty="0" baseline="-11904" sz="1050" spc="120" b="0" i="1">
                <a:latin typeface="Bookman Old Style"/>
                <a:cs typeface="Bookman Old Style"/>
              </a:rPr>
              <a:t>B </a:t>
            </a:r>
            <a:r>
              <a:rPr dirty="0" baseline="-11904" sz="1050" spc="30" b="0" i="1">
                <a:latin typeface="Bookman Old Style"/>
                <a:cs typeface="Bookman Old Style"/>
              </a:rPr>
              <a:t>C  </a:t>
            </a:r>
            <a:r>
              <a:rPr dirty="0" sz="950" spc="15">
                <a:latin typeface="Tahoma"/>
                <a:cs typeface="Tahoma"/>
              </a:rPr>
              <a:t>(00)</a:t>
            </a:r>
            <a:r>
              <a:rPr dirty="0" baseline="19607" sz="1275" spc="22">
                <a:latin typeface="Arial"/>
                <a:cs typeface="Arial"/>
              </a:rPr>
              <a:t></a:t>
            </a:r>
            <a:endParaRPr baseline="19607" sz="1275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010269" y="2129589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10269" y="2195645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10269" y="2261702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010269" y="2327758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84348" y="2386794"/>
            <a:ext cx="748030" cy="215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2275" algn="l"/>
              </a:tabLst>
            </a:pPr>
            <a:r>
              <a:rPr dirty="0" baseline="3267" sz="1275" spc="150">
                <a:latin typeface="Arial"/>
                <a:cs typeface="Arial"/>
              </a:rPr>
              <a:t></a:t>
            </a:r>
            <a:r>
              <a:rPr dirty="0" sz="950" spc="100" i="1">
                <a:latin typeface="Georgia"/>
                <a:cs typeface="Georgia"/>
              </a:rPr>
              <a:t>P 	</a:t>
            </a:r>
            <a:r>
              <a:rPr dirty="0" sz="950" i="1">
                <a:latin typeface="Georgia"/>
                <a:cs typeface="Georgia"/>
              </a:rPr>
              <a:t> </a:t>
            </a:r>
            <a:r>
              <a:rPr dirty="0" sz="950" spc="15">
                <a:latin typeface="Tahoma"/>
                <a:cs typeface="Tahoma"/>
              </a:rPr>
              <a:t>(10)</a:t>
            </a:r>
            <a:r>
              <a:rPr dirty="0" baseline="3267" sz="1275" spc="22">
                <a:latin typeface="Arial"/>
                <a:cs typeface="Arial"/>
              </a:rPr>
              <a:t></a:t>
            </a:r>
            <a:endParaRPr baseline="3267" sz="1275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10269" y="2459870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10269" y="2525927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10269" y="2591983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794023" y="2690633"/>
            <a:ext cx="338455" cy="175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20">
                <a:latin typeface="Tahoma"/>
                <a:cs typeface="Tahoma"/>
              </a:rPr>
              <a:t>(00</a:t>
            </a:r>
            <a:r>
              <a:rPr dirty="0" sz="950" spc="-5">
                <a:latin typeface="Tahoma"/>
                <a:cs typeface="Tahoma"/>
              </a:rPr>
              <a:t>)</a:t>
            </a:r>
            <a:r>
              <a:rPr dirty="0" baseline="22875" sz="1275" spc="240">
                <a:latin typeface="Arial"/>
                <a:cs typeface="Arial"/>
              </a:rPr>
              <a:t></a:t>
            </a:r>
            <a:endParaRPr baseline="22875" sz="1275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10269" y="2724095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10269" y="2790151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84348" y="2843508"/>
            <a:ext cx="748030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2275" algn="l"/>
              </a:tabLst>
            </a:pPr>
            <a:r>
              <a:rPr dirty="0" sz="850" spc="100">
                <a:latin typeface="Arial"/>
                <a:cs typeface="Arial"/>
              </a:rPr>
              <a:t></a:t>
            </a:r>
            <a:r>
              <a:rPr dirty="0" sz="950" spc="100" i="1">
                <a:latin typeface="Georgia"/>
                <a:cs typeface="Georgia"/>
              </a:rPr>
              <a:t>P 	</a:t>
            </a:r>
            <a:r>
              <a:rPr dirty="0" sz="950" i="1">
                <a:latin typeface="Georgia"/>
                <a:cs typeface="Georgia"/>
              </a:rPr>
              <a:t> </a:t>
            </a:r>
            <a:r>
              <a:rPr dirty="0" sz="950" spc="20">
                <a:latin typeface="Tahoma"/>
                <a:cs typeface="Tahoma"/>
              </a:rPr>
              <a:t>(01)</a:t>
            </a:r>
            <a:r>
              <a:rPr dirty="0" sz="850" spc="2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10269" y="2922264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10269" y="2992718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</a:t>
            </a:r>
            <a:endParaRPr sz="8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47688" y="2312207"/>
            <a:ext cx="109855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75" i="1">
                <a:latin typeface="Meiryo"/>
                <a:cs typeface="Meiryo"/>
              </a:rPr>
              <a:t>P</a:t>
            </a:r>
            <a:endParaRPr sz="950">
              <a:latin typeface="Meiryo"/>
              <a:cs typeface="Meiry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441447" y="2294177"/>
            <a:ext cx="88900" cy="15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185" i="1">
                <a:latin typeface="Meiryo"/>
                <a:cs typeface="Meiryo"/>
              </a:rPr>
              <a:t>J</a:t>
            </a:r>
            <a:endParaRPr sz="700">
              <a:latin typeface="Meiryo"/>
              <a:cs typeface="Meiry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687439" y="1964504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87439" y="2162673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560200" y="2282085"/>
            <a:ext cx="249554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619" sz="1425" spc="67">
                <a:latin typeface="Tahoma"/>
                <a:cs typeface="Tahoma"/>
              </a:rPr>
              <a:t>=  </a:t>
            </a: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87439" y="1691999"/>
            <a:ext cx="199390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</a:t>
            </a:r>
            <a:r>
              <a:rPr dirty="0" baseline="-43859" sz="1425" spc="44" i="1">
                <a:latin typeface="Georgia"/>
                <a:cs typeface="Georgia"/>
              </a:rPr>
              <a:t>P</a:t>
            </a:r>
            <a:endParaRPr baseline="-43859" sz="1425">
              <a:latin typeface="Georgia"/>
              <a:cs typeface="Georg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61155" y="1850679"/>
            <a:ext cx="365125" cy="115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7936" sz="1050" spc="82" b="0" i="1">
                <a:latin typeface="Bookman Old Style"/>
                <a:cs typeface="Bookman Old Style"/>
              </a:rPr>
              <a:t>A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r>
              <a:rPr dirty="0" sz="500" spc="-114">
                <a:latin typeface="Lucida Sans Unicode"/>
                <a:cs typeface="Lucida Sans Unicode"/>
              </a:rPr>
              <a:t> </a:t>
            </a:r>
            <a:r>
              <a:rPr dirty="0" baseline="7936" sz="1050" spc="75" b="0" i="1">
                <a:latin typeface="Bookman Old Style"/>
                <a:cs typeface="Bookman Old Style"/>
              </a:rPr>
              <a:t>B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r>
              <a:rPr dirty="0" sz="500" spc="-114">
                <a:latin typeface="Lucida Sans Unicode"/>
                <a:cs typeface="Lucida Sans Unicode"/>
              </a:rPr>
              <a:t> </a:t>
            </a:r>
            <a:r>
              <a:rPr dirty="0" baseline="7936" sz="1050" spc="30" b="0" i="1">
                <a:latin typeface="Bookman Old Style"/>
                <a:cs typeface="Bookman Old Style"/>
              </a:rPr>
              <a:t>C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931244" y="2175509"/>
            <a:ext cx="295275" cy="9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>
                <a:latin typeface="Lucida Sans Unicode"/>
                <a:cs typeface="Lucida Sans Unicode"/>
              </a:rPr>
              <a:t>1   1  </a:t>
            </a:r>
            <a:r>
              <a:rPr dirty="0" sz="500" spc="120">
                <a:latin typeface="Lucida Sans Unicode"/>
                <a:cs typeface="Lucida Sans Unicode"/>
              </a:rPr>
              <a:t> 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87439" y="2216029"/>
            <a:ext cx="199390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r>
              <a:rPr dirty="0" baseline="-8771" sz="1425" spc="44" i="1">
                <a:latin typeface="Georgia"/>
                <a:cs typeface="Georgia"/>
              </a:rPr>
              <a:t>P</a:t>
            </a:r>
            <a:endParaRPr baseline="-8771" sz="1425">
              <a:latin typeface="Georgia"/>
              <a:cs typeface="Georg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61155" y="2299824"/>
            <a:ext cx="365125" cy="115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7936" sz="1050" spc="82" b="0" i="1">
                <a:latin typeface="Bookman Old Style"/>
                <a:cs typeface="Bookman Old Style"/>
              </a:rPr>
              <a:t>A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r>
              <a:rPr dirty="0" sz="500" spc="-114">
                <a:latin typeface="Lucida Sans Unicode"/>
                <a:cs typeface="Lucida Sans Unicode"/>
              </a:rPr>
              <a:t> </a:t>
            </a:r>
            <a:r>
              <a:rPr dirty="0" baseline="7936" sz="1050" spc="75" b="0" i="1">
                <a:latin typeface="Bookman Old Style"/>
                <a:cs typeface="Bookman Old Style"/>
              </a:rPr>
              <a:t>B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r>
              <a:rPr dirty="0" sz="500" spc="-114">
                <a:latin typeface="Lucida Sans Unicode"/>
                <a:cs typeface="Lucida Sans Unicode"/>
              </a:rPr>
              <a:t> </a:t>
            </a:r>
            <a:r>
              <a:rPr dirty="0" baseline="7936" sz="1050" spc="30" b="0" i="1">
                <a:latin typeface="Bookman Old Style"/>
                <a:cs typeface="Bookman Old Style"/>
              </a:rPr>
              <a:t>C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687439" y="2430489"/>
            <a:ext cx="539115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55904" algn="l"/>
              </a:tabLst>
            </a:pPr>
            <a:r>
              <a:rPr dirty="0" baseline="3267" sz="1275" spc="240">
                <a:latin typeface="Arial"/>
                <a:cs typeface="Arial"/>
              </a:rPr>
              <a:t>	</a:t>
            </a:r>
            <a:r>
              <a:rPr dirty="0" sz="500">
                <a:latin typeface="Lucida Sans Unicode"/>
                <a:cs typeface="Lucida Sans Unicode"/>
              </a:rPr>
              <a:t>1   1  </a:t>
            </a:r>
            <a:r>
              <a:rPr dirty="0" sz="500" spc="120">
                <a:latin typeface="Lucida Sans Unicode"/>
                <a:cs typeface="Lucida Sans Unicode"/>
              </a:rPr>
              <a:t> 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931244" y="2774380"/>
            <a:ext cx="295275" cy="9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00">
                <a:latin typeface="Lucida Sans Unicode"/>
                <a:cs typeface="Lucida Sans Unicode"/>
              </a:rPr>
              <a:t>1   1  </a:t>
            </a:r>
            <a:r>
              <a:rPr dirty="0" sz="500" spc="120">
                <a:latin typeface="Lucida Sans Unicode"/>
                <a:cs typeface="Lucida Sans Unicode"/>
              </a:rPr>
              <a:t> </a:t>
            </a:r>
            <a:r>
              <a:rPr dirty="0" sz="50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83772" y="2836049"/>
            <a:ext cx="728345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25" i="1">
                <a:latin typeface="Georgia"/>
                <a:cs typeface="Georgia"/>
              </a:rPr>
              <a:t>P</a:t>
            </a:r>
            <a:r>
              <a:rPr dirty="0" baseline="-11904" sz="1050" spc="37" b="0" i="1">
                <a:latin typeface="Bookman Old Style"/>
                <a:cs typeface="Bookman Old Style"/>
              </a:rPr>
              <a:t>A</a:t>
            </a:r>
            <a:r>
              <a:rPr dirty="0" baseline="-27777" sz="750" spc="37">
                <a:latin typeface="Lucida Sans Unicode"/>
                <a:cs typeface="Lucida Sans Unicode"/>
              </a:rPr>
              <a:t>1</a:t>
            </a:r>
            <a:r>
              <a:rPr dirty="0" baseline="-27777" sz="750" spc="-202">
                <a:latin typeface="Lucida Sans Unicode"/>
                <a:cs typeface="Lucida Sans Unicode"/>
              </a:rPr>
              <a:t> </a:t>
            </a:r>
            <a:r>
              <a:rPr dirty="0" baseline="-11904" sz="1050" spc="37" b="0" i="1">
                <a:latin typeface="Bookman Old Style"/>
                <a:cs typeface="Bookman Old Style"/>
              </a:rPr>
              <a:t>B</a:t>
            </a:r>
            <a:r>
              <a:rPr dirty="0" baseline="-27777" sz="750" spc="37">
                <a:latin typeface="Lucida Sans Unicode"/>
                <a:cs typeface="Lucida Sans Unicode"/>
              </a:rPr>
              <a:t>1</a:t>
            </a:r>
            <a:r>
              <a:rPr dirty="0" baseline="-27777" sz="750" spc="-202">
                <a:latin typeface="Lucida Sans Unicode"/>
                <a:cs typeface="Lucida Sans Unicode"/>
              </a:rPr>
              <a:t> </a:t>
            </a:r>
            <a:r>
              <a:rPr dirty="0" baseline="-11904" sz="1050" spc="15" b="0" i="1">
                <a:latin typeface="Bookman Old Style"/>
                <a:cs typeface="Bookman Old Style"/>
              </a:rPr>
              <a:t>C</a:t>
            </a:r>
            <a:r>
              <a:rPr dirty="0" baseline="-27777" sz="750" spc="15">
                <a:latin typeface="Lucida Sans Unicode"/>
                <a:cs typeface="Lucida Sans Unicode"/>
              </a:rPr>
              <a:t>1</a:t>
            </a:r>
            <a:r>
              <a:rPr dirty="0" baseline="-27777" sz="750" spc="-172">
                <a:latin typeface="Lucida Sans Unicode"/>
                <a:cs typeface="Lucida Sans Unicode"/>
              </a:rPr>
              <a:t> </a:t>
            </a:r>
            <a:r>
              <a:rPr dirty="0" sz="950" spc="-25">
                <a:latin typeface="Tahoma"/>
                <a:cs typeface="Tahoma"/>
              </a:rPr>
              <a:t>(111)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211635" y="1788033"/>
            <a:ext cx="396875" cy="15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25">
                <a:latin typeface="Tahoma"/>
                <a:cs typeface="Tahoma"/>
              </a:rPr>
              <a:t>(000)</a:t>
            </a:r>
            <a:r>
              <a:rPr dirty="0" baseline="49019" sz="1275" spc="240">
                <a:latin typeface="Arial"/>
                <a:cs typeface="Arial"/>
              </a:rPr>
              <a:t></a:t>
            </a:r>
            <a:endParaRPr baseline="49019" sz="1275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687439" y="1937748"/>
            <a:ext cx="920750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6143" sz="1275" spc="89">
                <a:latin typeface="Arial"/>
                <a:cs typeface="Arial"/>
              </a:rPr>
              <a:t></a:t>
            </a:r>
            <a:r>
              <a:rPr dirty="0" sz="950" spc="60" i="1">
                <a:latin typeface="Georgia"/>
                <a:cs typeface="Georgia"/>
              </a:rPr>
              <a:t>P</a:t>
            </a:r>
            <a:r>
              <a:rPr dirty="0" baseline="-11904" sz="1050" spc="89" b="0" i="1">
                <a:latin typeface="Bookman Old Style"/>
                <a:cs typeface="Bookman Old Style"/>
              </a:rPr>
              <a:t>A</a:t>
            </a:r>
            <a:r>
              <a:rPr dirty="0" baseline="-27777" sz="750" spc="89">
                <a:latin typeface="Lucida Sans Unicode"/>
                <a:cs typeface="Lucida Sans Unicode"/>
              </a:rPr>
              <a:t>1 </a:t>
            </a:r>
            <a:r>
              <a:rPr dirty="0" baseline="-11904" sz="1050" spc="37" b="0" i="1">
                <a:latin typeface="Bookman Old Style"/>
                <a:cs typeface="Bookman Old Style"/>
              </a:rPr>
              <a:t>B</a:t>
            </a:r>
            <a:r>
              <a:rPr dirty="0" baseline="-27777" sz="750" spc="37">
                <a:latin typeface="Lucida Sans Unicode"/>
                <a:cs typeface="Lucida Sans Unicode"/>
              </a:rPr>
              <a:t>1 </a:t>
            </a:r>
            <a:r>
              <a:rPr dirty="0" baseline="-11904" sz="1050" spc="15" b="0" i="1">
                <a:latin typeface="Bookman Old Style"/>
                <a:cs typeface="Bookman Old Style"/>
              </a:rPr>
              <a:t>C</a:t>
            </a:r>
            <a:r>
              <a:rPr dirty="0" baseline="-27777" sz="750" spc="15">
                <a:latin typeface="Lucida Sans Unicode"/>
                <a:cs typeface="Lucida Sans Unicode"/>
              </a:rPr>
              <a:t>1  </a:t>
            </a:r>
            <a:r>
              <a:rPr dirty="0" sz="950" spc="5">
                <a:latin typeface="Tahoma"/>
                <a:cs typeface="Tahoma"/>
              </a:rPr>
              <a:t>(001)</a:t>
            </a:r>
            <a:r>
              <a:rPr dirty="0" baseline="26143" sz="1275" spc="7">
                <a:latin typeface="Arial"/>
                <a:cs typeface="Arial"/>
              </a:rPr>
              <a:t></a:t>
            </a:r>
            <a:endParaRPr baseline="26143" sz="1275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486203" y="1964537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687439" y="2087463"/>
            <a:ext cx="92075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05"/>
              </a:lnSpc>
            </a:pPr>
            <a:r>
              <a:rPr dirty="0" baseline="35947" sz="1275" spc="120">
                <a:latin typeface="Arial"/>
                <a:cs typeface="Arial"/>
              </a:rPr>
              <a:t></a:t>
            </a:r>
            <a:r>
              <a:rPr dirty="0" sz="950" spc="80" i="1">
                <a:latin typeface="Georgia"/>
                <a:cs typeface="Georgia"/>
              </a:rPr>
              <a:t>P</a:t>
            </a:r>
            <a:r>
              <a:rPr dirty="0" baseline="-11904" sz="1050" spc="120" b="0" i="1">
                <a:latin typeface="Bookman Old Style"/>
                <a:cs typeface="Bookman Old Style"/>
              </a:rPr>
              <a:t>A </a:t>
            </a:r>
            <a:r>
              <a:rPr dirty="0" baseline="-11904" sz="1050" spc="75" b="0" i="1">
                <a:latin typeface="Bookman Old Style"/>
                <a:cs typeface="Bookman Old Style"/>
              </a:rPr>
              <a:t>B </a:t>
            </a:r>
            <a:r>
              <a:rPr dirty="0" baseline="-11904" sz="1050" spc="30" b="0" i="1">
                <a:latin typeface="Bookman Old Style"/>
                <a:cs typeface="Bookman Old Style"/>
              </a:rPr>
              <a:t>C  </a:t>
            </a:r>
            <a:r>
              <a:rPr dirty="0" sz="950" spc="5">
                <a:latin typeface="Tahoma"/>
                <a:cs typeface="Tahoma"/>
              </a:rPr>
              <a:t>(010)</a:t>
            </a:r>
            <a:r>
              <a:rPr dirty="0" baseline="35947" sz="1275" spc="7">
                <a:latin typeface="Arial"/>
                <a:cs typeface="Arial"/>
              </a:rPr>
              <a:t></a:t>
            </a:r>
            <a:endParaRPr baseline="35947" sz="1275">
              <a:latin typeface="Arial"/>
              <a:cs typeface="Arial"/>
            </a:endParaRPr>
          </a:p>
          <a:p>
            <a:pPr marL="12700">
              <a:lnSpc>
                <a:spcPts val="484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86203" y="2096649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486203" y="2162705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211635" y="2237189"/>
            <a:ext cx="396875" cy="20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25">
                <a:latin typeface="Tahoma"/>
                <a:cs typeface="Tahoma"/>
              </a:rPr>
              <a:t>(011)</a:t>
            </a:r>
            <a:r>
              <a:rPr dirty="0" baseline="9803" sz="1275" spc="240">
                <a:latin typeface="Arial"/>
                <a:cs typeface="Arial"/>
              </a:rPr>
              <a:t></a:t>
            </a:r>
            <a:endParaRPr baseline="9803" sz="1275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486203" y="2294818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687439" y="2386904"/>
            <a:ext cx="920750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9607" sz="1275" spc="120">
                <a:latin typeface="Arial"/>
                <a:cs typeface="Arial"/>
              </a:rPr>
              <a:t></a:t>
            </a:r>
            <a:r>
              <a:rPr dirty="0" sz="950" spc="80" i="1">
                <a:latin typeface="Georgia"/>
                <a:cs typeface="Georgia"/>
              </a:rPr>
              <a:t>P</a:t>
            </a:r>
            <a:r>
              <a:rPr dirty="0" baseline="-11904" sz="1050" spc="120" b="0" i="1">
                <a:latin typeface="Bookman Old Style"/>
                <a:cs typeface="Bookman Old Style"/>
              </a:rPr>
              <a:t>A </a:t>
            </a:r>
            <a:r>
              <a:rPr dirty="0" baseline="-11904" sz="1050" spc="75" b="0" i="1">
                <a:latin typeface="Bookman Old Style"/>
                <a:cs typeface="Bookman Old Style"/>
              </a:rPr>
              <a:t>B </a:t>
            </a:r>
            <a:r>
              <a:rPr dirty="0" baseline="-11904" sz="1050" spc="30" b="0" i="1">
                <a:latin typeface="Bookman Old Style"/>
                <a:cs typeface="Bookman Old Style"/>
              </a:rPr>
              <a:t>C  </a:t>
            </a:r>
            <a:r>
              <a:rPr dirty="0" sz="950" spc="5">
                <a:latin typeface="Tahoma"/>
                <a:cs typeface="Tahoma"/>
              </a:rPr>
              <a:t>(100)</a:t>
            </a:r>
            <a:r>
              <a:rPr dirty="0" baseline="19607" sz="1275" spc="7">
                <a:latin typeface="Arial"/>
                <a:cs typeface="Arial"/>
              </a:rPr>
              <a:t></a:t>
            </a:r>
            <a:endParaRPr baseline="19607" sz="1275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486203" y="2426930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687439" y="2536619"/>
            <a:ext cx="92075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0"/>
              </a:lnSpc>
            </a:pPr>
            <a:r>
              <a:rPr dirty="0" baseline="29411" sz="1275" spc="89">
                <a:latin typeface="Arial"/>
                <a:cs typeface="Arial"/>
              </a:rPr>
              <a:t></a:t>
            </a:r>
            <a:r>
              <a:rPr dirty="0" sz="950" spc="60" i="1">
                <a:latin typeface="Georgia"/>
                <a:cs typeface="Georgia"/>
              </a:rPr>
              <a:t>P</a:t>
            </a:r>
            <a:r>
              <a:rPr dirty="0" baseline="-11904" sz="1050" spc="89" b="0" i="1">
                <a:latin typeface="Bookman Old Style"/>
                <a:cs typeface="Bookman Old Style"/>
              </a:rPr>
              <a:t>A</a:t>
            </a:r>
            <a:r>
              <a:rPr dirty="0" baseline="-27777" sz="750" spc="89">
                <a:latin typeface="Lucida Sans Unicode"/>
                <a:cs typeface="Lucida Sans Unicode"/>
              </a:rPr>
              <a:t>1 </a:t>
            </a:r>
            <a:r>
              <a:rPr dirty="0" baseline="-11904" sz="1050" spc="37" b="0" i="1">
                <a:latin typeface="Bookman Old Style"/>
                <a:cs typeface="Bookman Old Style"/>
              </a:rPr>
              <a:t>B</a:t>
            </a:r>
            <a:r>
              <a:rPr dirty="0" baseline="-27777" sz="750" spc="37">
                <a:latin typeface="Lucida Sans Unicode"/>
                <a:cs typeface="Lucida Sans Unicode"/>
              </a:rPr>
              <a:t>1 </a:t>
            </a:r>
            <a:r>
              <a:rPr dirty="0" baseline="-11904" sz="1050" spc="15" b="0" i="1">
                <a:latin typeface="Bookman Old Style"/>
                <a:cs typeface="Bookman Old Style"/>
              </a:rPr>
              <a:t>C</a:t>
            </a:r>
            <a:r>
              <a:rPr dirty="0" baseline="-27777" sz="750" spc="15">
                <a:latin typeface="Lucida Sans Unicode"/>
                <a:cs typeface="Lucida Sans Unicode"/>
              </a:rPr>
              <a:t>1  </a:t>
            </a:r>
            <a:r>
              <a:rPr dirty="0" sz="950" spc="5">
                <a:latin typeface="Tahoma"/>
                <a:cs typeface="Tahoma"/>
              </a:rPr>
              <a:t>(101)</a:t>
            </a:r>
            <a:r>
              <a:rPr dirty="0" baseline="29411" sz="1275" spc="7">
                <a:latin typeface="Arial"/>
                <a:cs typeface="Arial"/>
              </a:rPr>
              <a:t></a:t>
            </a:r>
            <a:endParaRPr baseline="29411" sz="1275">
              <a:latin typeface="Arial"/>
              <a:cs typeface="Arial"/>
            </a:endParaRPr>
          </a:p>
          <a:p>
            <a:pPr marL="12700">
              <a:lnSpc>
                <a:spcPts val="540"/>
              </a:lnSpc>
            </a:pPr>
            <a:r>
              <a:rPr dirty="0" sz="850" spc="160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486203" y="2559043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687439" y="2686334"/>
            <a:ext cx="920750" cy="217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05"/>
              </a:lnSpc>
            </a:pPr>
            <a:r>
              <a:rPr dirty="0" baseline="39215" sz="1275" spc="120">
                <a:latin typeface="Arial"/>
                <a:cs typeface="Arial"/>
              </a:rPr>
              <a:t></a:t>
            </a:r>
            <a:r>
              <a:rPr dirty="0" sz="950" spc="80" i="1">
                <a:latin typeface="Georgia"/>
                <a:cs typeface="Georgia"/>
              </a:rPr>
              <a:t>P</a:t>
            </a:r>
            <a:r>
              <a:rPr dirty="0" baseline="-11904" sz="1050" spc="120" b="0" i="1">
                <a:latin typeface="Bookman Old Style"/>
                <a:cs typeface="Bookman Old Style"/>
              </a:rPr>
              <a:t>A </a:t>
            </a:r>
            <a:r>
              <a:rPr dirty="0" baseline="-11904" sz="1050" spc="75" b="0" i="1">
                <a:latin typeface="Bookman Old Style"/>
                <a:cs typeface="Bookman Old Style"/>
              </a:rPr>
              <a:t>B </a:t>
            </a:r>
            <a:r>
              <a:rPr dirty="0" baseline="-11904" sz="1050" spc="30" b="0" i="1">
                <a:latin typeface="Bookman Old Style"/>
                <a:cs typeface="Bookman Old Style"/>
              </a:rPr>
              <a:t>C  </a:t>
            </a:r>
            <a:r>
              <a:rPr dirty="0" sz="950" spc="5">
                <a:latin typeface="Tahoma"/>
                <a:cs typeface="Tahoma"/>
              </a:rPr>
              <a:t>(110)</a:t>
            </a:r>
            <a:r>
              <a:rPr dirty="0" baseline="39215" sz="1275" spc="7">
                <a:latin typeface="Arial"/>
                <a:cs typeface="Arial"/>
              </a:rPr>
              <a:t></a:t>
            </a:r>
            <a:endParaRPr baseline="39215" sz="1275">
              <a:latin typeface="Arial"/>
              <a:cs typeface="Arial"/>
            </a:endParaRPr>
          </a:p>
          <a:p>
            <a:pPr marL="12700">
              <a:lnSpc>
                <a:spcPts val="484"/>
              </a:lnSpc>
            </a:pPr>
            <a:r>
              <a:rPr dirty="0" sz="850" spc="160">
                <a:latin typeface="Arial"/>
                <a:cs typeface="Arial"/>
              </a:rPr>
              <a:t></a:t>
            </a:r>
            <a:endParaRPr sz="8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486203" y="2695553"/>
            <a:ext cx="1219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60">
                <a:latin typeface="Arial"/>
                <a:cs typeface="Arial"/>
              </a:rPr>
              <a:t>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Incidence</a:t>
            </a:r>
            <a:r>
              <a:rPr dirty="0" spc="-30"/>
              <a:t> </a:t>
            </a:r>
            <a:r>
              <a:rPr dirty="0" spc="-4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550491"/>
            <a:ext cx="27686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65" i="1">
                <a:latin typeface="Georgia"/>
                <a:cs typeface="Georgia"/>
              </a:rPr>
              <a:t>M</a:t>
            </a:r>
            <a:r>
              <a:rPr dirty="0" sz="900" spc="35" i="1">
                <a:latin typeface="Georgia"/>
                <a:cs typeface="Georgia"/>
              </a:rPr>
              <a:t> </a:t>
            </a:r>
            <a:r>
              <a:rPr dirty="0" sz="900" spc="65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2779" y="914316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2779" y="978844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779" y="1172427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2779" y="1236955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2779" y="1366011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2779" y="1430539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779" y="1559594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2779" y="1753177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2779" y="1817705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2779" y="1946761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2779" y="2140344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57309" y="568429"/>
          <a:ext cx="3634104" cy="474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170"/>
                <a:gridCol w="339713"/>
                <a:gridCol w="366589"/>
                <a:gridCol w="733189"/>
                <a:gridCol w="733179"/>
                <a:gridCol w="366600"/>
                <a:gridCol w="335040"/>
              </a:tblGrid>
              <a:tr h="16751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baseline="8547" sz="975" spc="44">
                          <a:latin typeface="Tahoma"/>
                          <a:cs typeface="Tahoma"/>
                        </a:rPr>
                        <a:t>(</a:t>
                      </a:r>
                      <a:r>
                        <a:rPr dirty="0" baseline="8547" sz="975" spc="44" b="0" i="1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500" spc="3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500" spc="-1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8547" sz="975" spc="30" b="0" i="1">
                          <a:latin typeface="Bookman Old Style"/>
                          <a:cs typeface="Bookman Old Style"/>
                        </a:rPr>
                        <a:t>,B</a:t>
                      </a:r>
                      <a:r>
                        <a:rPr dirty="0" sz="500" spc="2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sz="500" spc="-1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8547" sz="975" spc="37" b="0" i="1">
                          <a:latin typeface="Bookman Old Style"/>
                          <a:cs typeface="Bookman Old Style"/>
                        </a:rPr>
                        <a:t>,C</a:t>
                      </a:r>
                      <a:r>
                        <a:rPr dirty="0" sz="500" spc="25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baseline="8547" sz="975" spc="37">
                          <a:latin typeface="Tahoma"/>
                          <a:cs typeface="Tahoma"/>
                        </a:rPr>
                        <a:t>)</a:t>
                      </a:r>
                      <a:r>
                        <a:rPr dirty="0" baseline="8547" sz="975" spc="97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8547" sz="975" spc="127">
                          <a:latin typeface="Tahoma"/>
                          <a:cs typeface="Tahoma"/>
                        </a:rPr>
                        <a:t>=</a:t>
                      </a:r>
                      <a:endParaRPr baseline="8547" sz="975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650" spc="10">
                          <a:latin typeface="Tahoma"/>
                          <a:cs typeface="Tahoma"/>
                        </a:rPr>
                        <a:t>(0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650" spc="10">
                          <a:latin typeface="Tahoma"/>
                          <a:cs typeface="Tahoma"/>
                        </a:rPr>
                        <a:t>(0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650" spc="10">
                          <a:latin typeface="Tahoma"/>
                          <a:cs typeface="Tahoma"/>
                        </a:rPr>
                        <a:t>(0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0)  </a:t>
                      </a:r>
                      <a:r>
                        <a:rPr dirty="0" sz="650" spc="1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(0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650" spc="10">
                          <a:latin typeface="Tahoma"/>
                          <a:cs typeface="Tahoma"/>
                        </a:rPr>
                        <a:t>(1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0)  </a:t>
                      </a:r>
                      <a:r>
                        <a:rPr dirty="0" sz="650" spc="1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(1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650" spc="10">
                          <a:latin typeface="Tahoma"/>
                          <a:cs typeface="Tahoma"/>
                        </a:rPr>
                        <a:t>(1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650" spc="10">
                          <a:latin typeface="Tahoma"/>
                          <a:cs typeface="Tahoma"/>
                        </a:rPr>
                        <a:t>(1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650" spc="10" b="0" i="1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dirty="0" sz="650" spc="10">
                          <a:latin typeface="Tahoma"/>
                          <a:cs typeface="Tahoma"/>
                        </a:rPr>
                        <a:t>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16303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baseline="8547" sz="975" spc="60">
                          <a:latin typeface="Tahoma"/>
                          <a:cs typeface="Tahoma"/>
                        </a:rPr>
                        <a:t>(</a:t>
                      </a:r>
                      <a:r>
                        <a:rPr dirty="0" baseline="8547" sz="975" spc="60" b="0" i="1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500" spc="4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baseline="8547" sz="975" spc="60">
                          <a:latin typeface="Tahoma"/>
                          <a:cs typeface="Tahoma"/>
                        </a:rPr>
                        <a:t>=0</a:t>
                      </a:r>
                      <a:r>
                        <a:rPr dirty="0" baseline="8547" sz="975" spc="60" b="0" i="1">
                          <a:latin typeface="Bookman Old Style"/>
                          <a:cs typeface="Bookman Old Style"/>
                        </a:rPr>
                        <a:t>,B</a:t>
                      </a:r>
                      <a:r>
                        <a:rPr dirty="0" sz="500" spc="4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baseline="8547" sz="975" spc="60">
                          <a:latin typeface="Tahoma"/>
                          <a:cs typeface="Tahoma"/>
                        </a:rPr>
                        <a:t>=0)  </a:t>
                      </a:r>
                      <a:r>
                        <a:rPr dirty="0" baseline="52287" sz="1275" spc="202">
                          <a:latin typeface="Arial"/>
                          <a:cs typeface="Arial"/>
                        </a:rPr>
                        <a:t></a:t>
                      </a:r>
                      <a:endParaRPr baseline="52287" sz="1275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b="1">
                          <a:latin typeface="Microsoft Tai Le"/>
                          <a:cs typeface="Microsoft Tai Le"/>
                        </a:rPr>
                        <a:t>1</a:t>
                      </a:r>
                      <a:endParaRPr sz="900">
                        <a:latin typeface="Microsoft Tai Le"/>
                        <a:cs typeface="Microsoft Tai 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b="1">
                          <a:latin typeface="Microsoft Tai Le"/>
                          <a:cs typeface="Microsoft Tai Le"/>
                        </a:rPr>
                        <a:t>1</a:t>
                      </a:r>
                      <a:endParaRPr sz="900">
                        <a:latin typeface="Microsoft Tai Le"/>
                        <a:cs typeface="Microsoft Tai 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-30">
                          <a:solidFill>
                            <a:srgbClr val="7F7F7F"/>
                          </a:solidFill>
                          <a:latin typeface="Tahoma"/>
                          <a:cs typeface="Tahoma"/>
                        </a:rPr>
                        <a:t>000000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144068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baseline="8547" sz="975" spc="60">
                          <a:latin typeface="Tahoma"/>
                          <a:cs typeface="Tahoma"/>
                        </a:rPr>
                        <a:t>(</a:t>
                      </a:r>
                      <a:r>
                        <a:rPr dirty="0" baseline="8547" sz="975" spc="60" b="0" i="1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dirty="0" sz="500" spc="4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baseline="8547" sz="975" spc="60">
                          <a:latin typeface="Tahoma"/>
                          <a:cs typeface="Tahoma"/>
                        </a:rPr>
                        <a:t>=0</a:t>
                      </a:r>
                      <a:r>
                        <a:rPr dirty="0" baseline="8547" sz="975" spc="60" b="0" i="1">
                          <a:latin typeface="Bookman Old Style"/>
                          <a:cs typeface="Bookman Old Style"/>
                        </a:rPr>
                        <a:t>,B</a:t>
                      </a:r>
                      <a:r>
                        <a:rPr dirty="0" sz="500" spc="40">
                          <a:latin typeface="Lucida Sans Unicode"/>
                          <a:cs typeface="Lucida Sans Unicode"/>
                        </a:rPr>
                        <a:t>1</a:t>
                      </a:r>
                      <a:r>
                        <a:rPr dirty="0" baseline="8547" sz="975" spc="60">
                          <a:latin typeface="Tahoma"/>
                          <a:cs typeface="Tahoma"/>
                        </a:rPr>
                        <a:t>=1)  </a:t>
                      </a:r>
                      <a:r>
                        <a:rPr dirty="0" baseline="32679" sz="1275" spc="202">
                          <a:latin typeface="Arial"/>
                          <a:cs typeface="Arial"/>
                        </a:rPr>
                        <a:t></a:t>
                      </a:r>
                      <a:endParaRPr baseline="32679" sz="1275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025"/>
                        </a:lnSpc>
                      </a:pPr>
                      <a:r>
                        <a:rPr dirty="0" sz="900" spc="-30">
                          <a:solidFill>
                            <a:srgbClr val="7F7F7F"/>
                          </a:solidFill>
                          <a:latin typeface="Tahoma"/>
                          <a:cs typeface="Tahoma"/>
                        </a:rPr>
                        <a:t>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1025"/>
                        </a:lnSpc>
                        <a:tabLst>
                          <a:tab pos="515620" algn="l"/>
                        </a:tabLst>
                      </a:pPr>
                      <a:r>
                        <a:rPr dirty="0" sz="900" spc="15" b="1">
                          <a:latin typeface="Microsoft Tai Le"/>
                          <a:cs typeface="Microsoft Tai Le"/>
                        </a:rPr>
                        <a:t>1	1</a:t>
                      </a:r>
                      <a:endParaRPr sz="900">
                        <a:latin typeface="Microsoft Tai Le"/>
                        <a:cs typeface="Microsoft Tai 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025"/>
                        </a:lnSpc>
                      </a:pPr>
                      <a:r>
                        <a:rPr dirty="0" sz="900" spc="-30">
                          <a:solidFill>
                            <a:srgbClr val="7F7F7F"/>
                          </a:solidFill>
                          <a:latin typeface="Tahoma"/>
                          <a:cs typeface="Tahoma"/>
                        </a:rPr>
                        <a:t>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77601" y="1100950"/>
            <a:ext cx="321310" cy="9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dirty="0" sz="500" spc="-10">
                <a:latin typeface="Lucida Sans Unicode"/>
                <a:cs typeface="Lucida Sans Unicode"/>
              </a:rPr>
              <a:t>1</a:t>
            </a:r>
            <a:r>
              <a:rPr dirty="0" sz="500" spc="-10">
                <a:latin typeface="Lucida Sans Unicode"/>
                <a:cs typeface="Lucida Sans Unicode"/>
              </a:rPr>
              <a:t>	</a:t>
            </a:r>
            <a:r>
              <a:rPr dirty="0" sz="500" spc="-1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571" y="1044549"/>
            <a:ext cx="728980" cy="2051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5">
                <a:latin typeface="Tahoma"/>
                <a:cs typeface="Tahoma"/>
              </a:rPr>
              <a:t>(</a:t>
            </a:r>
            <a:r>
              <a:rPr dirty="0" sz="650" spc="55" b="0" i="1">
                <a:latin typeface="Bookman Old Style"/>
                <a:cs typeface="Bookman Old Style"/>
              </a:rPr>
              <a:t>A </a:t>
            </a:r>
            <a:r>
              <a:rPr dirty="0" sz="650" spc="40">
                <a:latin typeface="Tahoma"/>
                <a:cs typeface="Tahoma"/>
              </a:rPr>
              <a:t>=1</a:t>
            </a:r>
            <a:r>
              <a:rPr dirty="0" sz="650" spc="40" b="0" i="1">
                <a:latin typeface="Bookman Old Style"/>
                <a:cs typeface="Bookman Old Style"/>
              </a:rPr>
              <a:t>,B </a:t>
            </a:r>
            <a:r>
              <a:rPr dirty="0" sz="650" spc="40">
                <a:latin typeface="Tahoma"/>
                <a:cs typeface="Tahoma"/>
              </a:rPr>
              <a:t>=0)  </a:t>
            </a:r>
            <a:r>
              <a:rPr dirty="0" sz="850" spc="135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2696" y="1038199"/>
            <a:ext cx="9334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9329" y="1038199"/>
            <a:ext cx="9334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571" y="1202775"/>
            <a:ext cx="72898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8547" sz="975" spc="60">
                <a:latin typeface="Tahoma"/>
                <a:cs typeface="Tahoma"/>
              </a:rPr>
              <a:t>(</a:t>
            </a:r>
            <a:r>
              <a:rPr dirty="0" baseline="8547" sz="975" spc="60" b="0" i="1">
                <a:latin typeface="Bookman Old Style"/>
                <a:cs typeface="Bookman Old Style"/>
              </a:rPr>
              <a:t>A</a:t>
            </a:r>
            <a:r>
              <a:rPr dirty="0" sz="500" spc="40">
                <a:latin typeface="Lucida Sans Unicode"/>
                <a:cs typeface="Lucida Sans Unicode"/>
              </a:rPr>
              <a:t>1</a:t>
            </a:r>
            <a:r>
              <a:rPr dirty="0" baseline="8547" sz="975" spc="60">
                <a:latin typeface="Tahoma"/>
                <a:cs typeface="Tahoma"/>
              </a:rPr>
              <a:t>=1</a:t>
            </a:r>
            <a:r>
              <a:rPr dirty="0" baseline="8547" sz="975" spc="60" b="0" i="1">
                <a:latin typeface="Bookman Old Style"/>
                <a:cs typeface="Bookman Old Style"/>
              </a:rPr>
              <a:t>,B</a:t>
            </a:r>
            <a:r>
              <a:rPr dirty="0" sz="500" spc="40">
                <a:latin typeface="Lucida Sans Unicode"/>
                <a:cs typeface="Lucida Sans Unicode"/>
              </a:rPr>
              <a:t>1</a:t>
            </a:r>
            <a:r>
              <a:rPr dirty="0" baseline="8547" sz="975" spc="60">
                <a:latin typeface="Tahoma"/>
                <a:cs typeface="Tahoma"/>
              </a:rPr>
              <a:t>=1)  </a:t>
            </a:r>
            <a:r>
              <a:rPr dirty="0" baseline="49019" sz="1275" spc="202">
                <a:latin typeface="Arial"/>
                <a:cs typeface="Arial"/>
              </a:rPr>
              <a:t></a:t>
            </a:r>
            <a:endParaRPr baseline="49019" sz="127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25885" y="1038199"/>
            <a:ext cx="147955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510">
              <a:lnSpc>
                <a:spcPct val="100000"/>
              </a:lnSpc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92518" y="1184474"/>
            <a:ext cx="9334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5233" y="1349050"/>
            <a:ext cx="72707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8547" sz="975" spc="52">
                <a:latin typeface="Tahoma"/>
                <a:cs typeface="Tahoma"/>
              </a:rPr>
              <a:t>(</a:t>
            </a:r>
            <a:r>
              <a:rPr dirty="0" baseline="8547" sz="975" spc="52" b="0" i="1">
                <a:latin typeface="Bookman Old Style"/>
                <a:cs typeface="Bookman Old Style"/>
              </a:rPr>
              <a:t>B</a:t>
            </a:r>
            <a:r>
              <a:rPr dirty="0" sz="500" spc="35">
                <a:latin typeface="Lucida Sans Unicode"/>
                <a:cs typeface="Lucida Sans Unicode"/>
              </a:rPr>
              <a:t>1</a:t>
            </a:r>
            <a:r>
              <a:rPr dirty="0" baseline="8547" sz="975" spc="52">
                <a:latin typeface="Tahoma"/>
                <a:cs typeface="Tahoma"/>
              </a:rPr>
              <a:t>=0</a:t>
            </a:r>
            <a:r>
              <a:rPr dirty="0" baseline="8547" sz="975" spc="52" b="0" i="1">
                <a:latin typeface="Bookman Old Style"/>
                <a:cs typeface="Bookman Old Style"/>
              </a:rPr>
              <a:t>,C</a:t>
            </a:r>
            <a:r>
              <a:rPr dirty="0" sz="500" spc="35">
                <a:latin typeface="Lucida Sans Unicode"/>
                <a:cs typeface="Lucida Sans Unicode"/>
              </a:rPr>
              <a:t>1</a:t>
            </a:r>
            <a:r>
              <a:rPr dirty="0" baseline="8547" sz="975" spc="52">
                <a:latin typeface="Tahoma"/>
                <a:cs typeface="Tahoma"/>
              </a:rPr>
              <a:t>=0)  </a:t>
            </a:r>
            <a:r>
              <a:rPr dirty="0" baseline="22875" sz="1275" spc="202">
                <a:latin typeface="Arial"/>
                <a:cs typeface="Arial"/>
              </a:rPr>
              <a:t></a:t>
            </a:r>
            <a:endParaRPr baseline="22875" sz="127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7332" y="1330749"/>
            <a:ext cx="202565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92696" y="1330749"/>
            <a:ext cx="9334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9739" y="1495325"/>
            <a:ext cx="622935" cy="205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  <a:tab pos="515620" algn="l"/>
              </a:tabLst>
            </a:pPr>
            <a:r>
              <a:rPr dirty="0" sz="500" spc="-10">
                <a:latin typeface="Lucida Sans Unicode"/>
                <a:cs typeface="Lucida Sans Unicode"/>
              </a:rPr>
              <a:t>1	1 	</a:t>
            </a:r>
            <a:r>
              <a:rPr dirty="0" sz="500">
                <a:latin typeface="Lucida Sans Unicode"/>
                <a:cs typeface="Lucida Sans Unicode"/>
              </a:rPr>
              <a:t> </a:t>
            </a:r>
            <a:r>
              <a:rPr dirty="0" sz="850" spc="135">
                <a:latin typeface="Arial"/>
                <a:cs typeface="Arial"/>
              </a:rPr>
              <a:t>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5233" y="1508774"/>
            <a:ext cx="57975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0">
                <a:latin typeface="Tahoma"/>
                <a:cs typeface="Tahoma"/>
              </a:rPr>
              <a:t>(</a:t>
            </a:r>
            <a:r>
              <a:rPr dirty="0" sz="650" spc="50" b="0" i="1">
                <a:latin typeface="Bookman Old Style"/>
                <a:cs typeface="Bookman Old Style"/>
              </a:rPr>
              <a:t>B </a:t>
            </a:r>
            <a:r>
              <a:rPr dirty="0" sz="650" spc="35">
                <a:latin typeface="Tahoma"/>
                <a:cs typeface="Tahoma"/>
              </a:rPr>
              <a:t>=0</a:t>
            </a:r>
            <a:r>
              <a:rPr dirty="0" sz="650" spc="35" b="0" i="1">
                <a:latin typeface="Bookman Old Style"/>
                <a:cs typeface="Bookman Old Style"/>
              </a:rPr>
              <a:t>,C</a:t>
            </a:r>
            <a:r>
              <a:rPr dirty="0" sz="650" spc="165" b="0" i="1">
                <a:latin typeface="Bookman Old Style"/>
                <a:cs typeface="Bookman Old Style"/>
              </a:rPr>
              <a:t> </a:t>
            </a:r>
            <a:r>
              <a:rPr dirty="0" sz="650" spc="40">
                <a:latin typeface="Tahoma"/>
                <a:cs typeface="Tahoma"/>
              </a:rPr>
              <a:t>=1)</a:t>
            </a:r>
            <a:endParaRPr sz="6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92916" y="1477024"/>
            <a:ext cx="9334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59285" y="1330749"/>
            <a:ext cx="207010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510">
              <a:lnSpc>
                <a:spcPct val="100000"/>
              </a:lnSpc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000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9739" y="1686051"/>
            <a:ext cx="317500" cy="9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dirty="0" sz="500" spc="-10">
                <a:latin typeface="Lucida Sans Unicode"/>
                <a:cs typeface="Lucida Sans Unicode"/>
              </a:rPr>
              <a:t>1</a:t>
            </a:r>
            <a:r>
              <a:rPr dirty="0" sz="500" spc="-10">
                <a:latin typeface="Lucida Sans Unicode"/>
                <a:cs typeface="Lucida Sans Unicode"/>
              </a:rPr>
              <a:t>	</a:t>
            </a:r>
            <a:r>
              <a:rPr dirty="0" sz="500" spc="-10"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233" y="1655049"/>
            <a:ext cx="57975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0">
                <a:latin typeface="Tahoma"/>
                <a:cs typeface="Tahoma"/>
              </a:rPr>
              <a:t>(</a:t>
            </a:r>
            <a:r>
              <a:rPr dirty="0" sz="650" spc="50" b="0" i="1">
                <a:latin typeface="Bookman Old Style"/>
                <a:cs typeface="Bookman Old Style"/>
              </a:rPr>
              <a:t>B </a:t>
            </a:r>
            <a:r>
              <a:rPr dirty="0" sz="650" spc="35">
                <a:latin typeface="Tahoma"/>
                <a:cs typeface="Tahoma"/>
              </a:rPr>
              <a:t>=1</a:t>
            </a:r>
            <a:r>
              <a:rPr dirty="0" sz="650" spc="35" b="0" i="1">
                <a:latin typeface="Bookman Old Style"/>
                <a:cs typeface="Bookman Old Style"/>
              </a:rPr>
              <a:t>,C</a:t>
            </a:r>
            <a:r>
              <a:rPr dirty="0" sz="650" spc="165" b="0" i="1">
                <a:latin typeface="Bookman Old Style"/>
                <a:cs typeface="Bookman Old Style"/>
              </a:rPr>
              <a:t> </a:t>
            </a:r>
            <a:r>
              <a:rPr dirty="0" sz="650" spc="40">
                <a:latin typeface="Tahoma"/>
                <a:cs typeface="Tahoma"/>
              </a:rPr>
              <a:t>=0)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59516" y="1477024"/>
            <a:ext cx="207010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510">
              <a:lnSpc>
                <a:spcPct val="100000"/>
              </a:lnSpc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000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25885" y="1477024"/>
            <a:ext cx="147955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510">
              <a:lnSpc>
                <a:spcPct val="100000"/>
              </a:lnSpc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5233" y="1787886"/>
            <a:ext cx="727075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8547" sz="975" spc="52">
                <a:latin typeface="Tahoma"/>
                <a:cs typeface="Tahoma"/>
              </a:rPr>
              <a:t>(</a:t>
            </a:r>
            <a:r>
              <a:rPr dirty="0" baseline="8547" sz="975" spc="52" b="0" i="1">
                <a:latin typeface="Bookman Old Style"/>
                <a:cs typeface="Bookman Old Style"/>
              </a:rPr>
              <a:t>B</a:t>
            </a:r>
            <a:r>
              <a:rPr dirty="0" sz="500" spc="35">
                <a:latin typeface="Lucida Sans Unicode"/>
                <a:cs typeface="Lucida Sans Unicode"/>
              </a:rPr>
              <a:t>1</a:t>
            </a:r>
            <a:r>
              <a:rPr dirty="0" baseline="8547" sz="975" spc="52">
                <a:latin typeface="Tahoma"/>
                <a:cs typeface="Tahoma"/>
              </a:rPr>
              <a:t>=1</a:t>
            </a:r>
            <a:r>
              <a:rPr dirty="0" baseline="8547" sz="975" spc="52" b="0" i="1">
                <a:latin typeface="Bookman Old Style"/>
                <a:cs typeface="Bookman Old Style"/>
              </a:rPr>
              <a:t>,C</a:t>
            </a:r>
            <a:r>
              <a:rPr dirty="0" sz="500" spc="35">
                <a:latin typeface="Lucida Sans Unicode"/>
                <a:cs typeface="Lucida Sans Unicode"/>
              </a:rPr>
              <a:t>1</a:t>
            </a:r>
            <a:r>
              <a:rPr dirty="0" baseline="8547" sz="975" spc="52">
                <a:latin typeface="Tahoma"/>
                <a:cs typeface="Tahoma"/>
              </a:rPr>
              <a:t>=1)  </a:t>
            </a:r>
            <a:r>
              <a:rPr dirty="0" baseline="52287" sz="1275" spc="202">
                <a:latin typeface="Arial"/>
                <a:cs typeface="Arial"/>
              </a:rPr>
              <a:t></a:t>
            </a:r>
            <a:endParaRPr baseline="52287" sz="1275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97111" y="1769585"/>
            <a:ext cx="202565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5471" y="1934162"/>
            <a:ext cx="727075" cy="154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8547" sz="975" spc="60">
                <a:latin typeface="Tahoma"/>
                <a:cs typeface="Tahoma"/>
              </a:rPr>
              <a:t>(</a:t>
            </a:r>
            <a:r>
              <a:rPr dirty="0" baseline="8547" sz="975" spc="60" b="0" i="1">
                <a:latin typeface="Bookman Old Style"/>
                <a:cs typeface="Bookman Old Style"/>
              </a:rPr>
              <a:t>A</a:t>
            </a:r>
            <a:r>
              <a:rPr dirty="0" sz="500" spc="40">
                <a:latin typeface="Lucida Sans Unicode"/>
                <a:cs typeface="Lucida Sans Unicode"/>
              </a:rPr>
              <a:t>1</a:t>
            </a:r>
            <a:r>
              <a:rPr dirty="0" baseline="8547" sz="975" spc="60">
                <a:latin typeface="Tahoma"/>
                <a:cs typeface="Tahoma"/>
              </a:rPr>
              <a:t>=0</a:t>
            </a:r>
            <a:r>
              <a:rPr dirty="0" baseline="8547" sz="975" spc="60" b="0" i="1">
                <a:latin typeface="Bookman Old Style"/>
                <a:cs typeface="Bookman Old Style"/>
              </a:rPr>
              <a:t>,C</a:t>
            </a:r>
            <a:r>
              <a:rPr dirty="0" sz="500" spc="40">
                <a:latin typeface="Lucida Sans Unicode"/>
                <a:cs typeface="Lucida Sans Unicode"/>
              </a:rPr>
              <a:t>1</a:t>
            </a:r>
            <a:r>
              <a:rPr dirty="0" baseline="8547" sz="975" spc="60">
                <a:latin typeface="Tahoma"/>
                <a:cs typeface="Tahoma"/>
              </a:rPr>
              <a:t>=0)  </a:t>
            </a:r>
            <a:r>
              <a:rPr dirty="0" baseline="26143" sz="1275" spc="202">
                <a:latin typeface="Arial"/>
                <a:cs typeface="Arial"/>
              </a:rPr>
              <a:t></a:t>
            </a:r>
            <a:endParaRPr baseline="26143" sz="127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97332" y="1915861"/>
            <a:ext cx="84455" cy="151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9501" y="2080437"/>
            <a:ext cx="622935" cy="201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  <a:tab pos="515620" algn="l"/>
              </a:tabLst>
            </a:pPr>
            <a:r>
              <a:rPr dirty="0" sz="500" spc="-10">
                <a:latin typeface="Lucida Sans Unicode"/>
                <a:cs typeface="Lucida Sans Unicode"/>
              </a:rPr>
              <a:t>1	1 	</a:t>
            </a:r>
            <a:r>
              <a:rPr dirty="0" sz="500">
                <a:latin typeface="Lucida Sans Unicode"/>
                <a:cs typeface="Lucida Sans Unicode"/>
              </a:rPr>
              <a:t> </a:t>
            </a:r>
            <a:r>
              <a:rPr dirty="0" baseline="3267" sz="1275" spc="202">
                <a:latin typeface="Arial"/>
                <a:cs typeface="Arial"/>
              </a:rPr>
              <a:t></a:t>
            </a:r>
            <a:endParaRPr baseline="3267" sz="1275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5471" y="2068486"/>
            <a:ext cx="72707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55">
                <a:latin typeface="Tahoma"/>
                <a:cs typeface="Tahoma"/>
              </a:rPr>
              <a:t>(</a:t>
            </a:r>
            <a:r>
              <a:rPr dirty="0" sz="650" spc="55" b="0" i="1">
                <a:latin typeface="Bookman Old Style"/>
                <a:cs typeface="Bookman Old Style"/>
              </a:rPr>
              <a:t>A </a:t>
            </a:r>
            <a:r>
              <a:rPr dirty="0" sz="650" spc="35">
                <a:latin typeface="Tahoma"/>
                <a:cs typeface="Tahoma"/>
              </a:rPr>
              <a:t>=0</a:t>
            </a:r>
            <a:r>
              <a:rPr dirty="0" sz="650" spc="35" b="0" i="1">
                <a:latin typeface="Bookman Old Style"/>
                <a:cs typeface="Bookman Old Style"/>
              </a:rPr>
              <a:t>,C </a:t>
            </a:r>
            <a:r>
              <a:rPr dirty="0" sz="650" spc="40">
                <a:latin typeface="Tahoma"/>
                <a:cs typeface="Tahoma"/>
              </a:rPr>
              <a:t>=1)  </a:t>
            </a:r>
            <a:r>
              <a:rPr dirty="0" baseline="29411" sz="1275" spc="202">
                <a:latin typeface="Arial"/>
                <a:cs typeface="Arial"/>
              </a:rPr>
              <a:t></a:t>
            </a:r>
            <a:endParaRPr baseline="29411" sz="1275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92916" y="2062136"/>
            <a:ext cx="9334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59506" y="1915861"/>
            <a:ext cx="93345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  <a:p>
            <a:pPr marL="16510">
              <a:lnSpc>
                <a:spcPct val="100000"/>
              </a:lnSpc>
              <a:spcBef>
                <a:spcPts val="70"/>
              </a:spcBef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26106" y="1623299"/>
            <a:ext cx="324485" cy="590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510">
              <a:lnSpc>
                <a:spcPct val="100000"/>
              </a:lnSpc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000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  <a:p>
            <a:pPr marL="16510">
              <a:lnSpc>
                <a:spcPct val="100000"/>
              </a:lnSpc>
              <a:spcBef>
                <a:spcPts val="70"/>
              </a:spcBef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00000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92696" y="2062136"/>
            <a:ext cx="265430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510">
              <a:lnSpc>
                <a:spcPct val="100000"/>
              </a:lnSpc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0000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5471" y="2226712"/>
            <a:ext cx="72707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8547" sz="975" spc="60">
                <a:latin typeface="Tahoma"/>
                <a:cs typeface="Tahoma"/>
              </a:rPr>
              <a:t>(</a:t>
            </a:r>
            <a:r>
              <a:rPr dirty="0" baseline="8547" sz="975" spc="60" b="0" i="1">
                <a:latin typeface="Bookman Old Style"/>
                <a:cs typeface="Bookman Old Style"/>
              </a:rPr>
              <a:t>A</a:t>
            </a:r>
            <a:r>
              <a:rPr dirty="0" sz="500" spc="40">
                <a:latin typeface="Lucida Sans Unicode"/>
                <a:cs typeface="Lucida Sans Unicode"/>
              </a:rPr>
              <a:t>1</a:t>
            </a:r>
            <a:r>
              <a:rPr dirty="0" baseline="8547" sz="975" spc="60">
                <a:latin typeface="Tahoma"/>
                <a:cs typeface="Tahoma"/>
              </a:rPr>
              <a:t>=1</a:t>
            </a:r>
            <a:r>
              <a:rPr dirty="0" baseline="8547" sz="975" spc="60" b="0" i="1">
                <a:latin typeface="Bookman Old Style"/>
                <a:cs typeface="Bookman Old Style"/>
              </a:rPr>
              <a:t>,C</a:t>
            </a:r>
            <a:r>
              <a:rPr dirty="0" sz="500" spc="40">
                <a:latin typeface="Lucida Sans Unicode"/>
                <a:cs typeface="Lucida Sans Unicode"/>
              </a:rPr>
              <a:t>1</a:t>
            </a:r>
            <a:r>
              <a:rPr dirty="0" baseline="8547" sz="975" spc="60">
                <a:latin typeface="Tahoma"/>
                <a:cs typeface="Tahoma"/>
              </a:rPr>
              <a:t>=0)  </a:t>
            </a:r>
            <a:r>
              <a:rPr dirty="0" baseline="9803" sz="1275" spc="202">
                <a:latin typeface="Arial"/>
                <a:cs typeface="Arial"/>
              </a:rPr>
              <a:t></a:t>
            </a:r>
            <a:endParaRPr baseline="9803" sz="12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8547" sz="975" spc="60">
                <a:latin typeface="Tahoma"/>
                <a:cs typeface="Tahoma"/>
              </a:rPr>
              <a:t>(</a:t>
            </a:r>
            <a:r>
              <a:rPr dirty="0" baseline="8547" sz="975" spc="60" b="0" i="1">
                <a:latin typeface="Bookman Old Style"/>
                <a:cs typeface="Bookman Old Style"/>
              </a:rPr>
              <a:t>A</a:t>
            </a:r>
            <a:r>
              <a:rPr dirty="0" sz="500" spc="40">
                <a:latin typeface="Lucida Sans Unicode"/>
                <a:cs typeface="Lucida Sans Unicode"/>
              </a:rPr>
              <a:t>1</a:t>
            </a:r>
            <a:r>
              <a:rPr dirty="0" baseline="8547" sz="975" spc="60">
                <a:latin typeface="Tahoma"/>
                <a:cs typeface="Tahoma"/>
              </a:rPr>
              <a:t>=1</a:t>
            </a:r>
            <a:r>
              <a:rPr dirty="0" baseline="8547" sz="975" spc="60" b="0" i="1">
                <a:latin typeface="Bookman Old Style"/>
                <a:cs typeface="Bookman Old Style"/>
              </a:rPr>
              <a:t>,C</a:t>
            </a:r>
            <a:r>
              <a:rPr dirty="0" sz="500" spc="40">
                <a:latin typeface="Lucida Sans Unicode"/>
                <a:cs typeface="Lucida Sans Unicode"/>
              </a:rPr>
              <a:t>1</a:t>
            </a:r>
            <a:r>
              <a:rPr dirty="0" baseline="8547" sz="975" spc="60">
                <a:latin typeface="Tahoma"/>
                <a:cs typeface="Tahoma"/>
              </a:rPr>
              <a:t>=1)</a:t>
            </a:r>
            <a:endParaRPr baseline="8547" sz="975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82779" y="1038199"/>
            <a:ext cx="626745" cy="146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0350">
              <a:lnSpc>
                <a:spcPct val="100000"/>
              </a:lnSpc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0000</a:t>
            </a:r>
            <a:endParaRPr sz="900">
              <a:latin typeface="Tahoma"/>
              <a:cs typeface="Tahoma"/>
            </a:endParaRPr>
          </a:p>
          <a:p>
            <a:pPr marL="260350">
              <a:lnSpc>
                <a:spcPct val="100000"/>
              </a:lnSpc>
              <a:spcBef>
                <a:spcPts val="70"/>
              </a:spcBef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000000</a:t>
            </a:r>
            <a:endParaRPr sz="900">
              <a:latin typeface="Tahoma"/>
              <a:cs typeface="Tahoma"/>
            </a:endParaRPr>
          </a:p>
          <a:p>
            <a:pPr algn="ctr" marR="38735">
              <a:lnSpc>
                <a:spcPct val="100000"/>
              </a:lnSpc>
              <a:spcBef>
                <a:spcPts val="70"/>
              </a:spcBef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  <a:p>
            <a:pPr algn="ctr" marR="38735">
              <a:lnSpc>
                <a:spcPct val="100000"/>
              </a:lnSpc>
              <a:spcBef>
                <a:spcPts val="70"/>
              </a:spcBef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260350" algn="l"/>
              </a:tabLst>
            </a:pPr>
            <a:r>
              <a:rPr dirty="0" baseline="3267" sz="1275" spc="202">
                <a:latin typeface="Arial"/>
                <a:cs typeface="Arial"/>
              </a:rPr>
              <a:t>	</a:t>
            </a: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</a:t>
            </a:r>
            <a:endParaRPr sz="900">
              <a:latin typeface="Tahoma"/>
              <a:cs typeface="Tahoma"/>
            </a:endParaRPr>
          </a:p>
          <a:p>
            <a:pPr algn="ctr" marL="71120">
              <a:lnSpc>
                <a:spcPct val="100000"/>
              </a:lnSpc>
              <a:spcBef>
                <a:spcPts val="70"/>
              </a:spcBef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000</a:t>
            </a:r>
            <a:endParaRPr sz="900">
              <a:latin typeface="Tahoma"/>
              <a:cs typeface="Tahoma"/>
            </a:endParaRPr>
          </a:p>
          <a:p>
            <a:pPr algn="ctr" marR="38735">
              <a:lnSpc>
                <a:spcPct val="100000"/>
              </a:lnSpc>
              <a:spcBef>
                <a:spcPts val="70"/>
              </a:spcBef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  <a:p>
            <a:pPr algn="ctr" marR="38735">
              <a:lnSpc>
                <a:spcPct val="100000"/>
              </a:lnSpc>
              <a:spcBef>
                <a:spcPts val="70"/>
              </a:spcBef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  <a:p>
            <a:pPr marL="260350">
              <a:lnSpc>
                <a:spcPct val="100000"/>
              </a:lnSpc>
              <a:spcBef>
                <a:spcPts val="70"/>
              </a:spcBef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0000</a:t>
            </a:r>
            <a:endParaRPr sz="900">
              <a:latin typeface="Tahoma"/>
              <a:cs typeface="Tahoma"/>
            </a:endParaRPr>
          </a:p>
          <a:p>
            <a:pPr marL="260350">
              <a:lnSpc>
                <a:spcPct val="100000"/>
              </a:lnSpc>
              <a:spcBef>
                <a:spcPts val="70"/>
              </a:spcBef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00000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59285" y="2208411"/>
            <a:ext cx="93345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510">
              <a:lnSpc>
                <a:spcPct val="100000"/>
              </a:lnSpc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25885" y="2208411"/>
            <a:ext cx="93345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  <a:p>
            <a:pPr marL="16510">
              <a:lnSpc>
                <a:spcPct val="100000"/>
              </a:lnSpc>
              <a:spcBef>
                <a:spcPts val="70"/>
              </a:spcBef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09626" y="660340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</a:t>
            </a:r>
            <a:endParaRPr sz="8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09626" y="849648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09626" y="914176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09626" y="978704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09626" y="1043231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09626" y="1107759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09626" y="1172287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09626" y="1236815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09626" y="1301343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09626" y="1365870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09626" y="1430398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9626" y="1494926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09626" y="1559454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092475" y="1623299"/>
            <a:ext cx="337185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510">
              <a:lnSpc>
                <a:spcPct val="100000"/>
              </a:lnSpc>
              <a:tabLst>
                <a:tab pos="229235" algn="l"/>
              </a:tabLst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 	</a:t>
            </a:r>
            <a:r>
              <a:rPr dirty="0" sz="90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baseline="3267" sz="1275" spc="202">
                <a:latin typeface="Arial"/>
                <a:cs typeface="Arial"/>
              </a:rPr>
              <a:t></a:t>
            </a:r>
            <a:endParaRPr baseline="3267" sz="12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09626" y="1688509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09626" y="1753037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09626" y="1817565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09626" y="1882093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09626" y="1946620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09626" y="2011148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09626" y="2075676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09626" y="2140204"/>
            <a:ext cx="120014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135">
                <a:latin typeface="Arial"/>
                <a:cs typeface="Arial"/>
              </a:rPr>
              <a:t></a:t>
            </a:r>
            <a:endParaRPr sz="8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092475" y="2208411"/>
            <a:ext cx="337185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510">
              <a:lnSpc>
                <a:spcPct val="100000"/>
              </a:lnSpc>
              <a:tabLst>
                <a:tab pos="229235" algn="l"/>
              </a:tabLst>
            </a:pPr>
            <a:r>
              <a:rPr dirty="0" sz="900" spc="-30">
                <a:solidFill>
                  <a:srgbClr val="7F7F7F"/>
                </a:solidFill>
                <a:latin typeface="Tahoma"/>
                <a:cs typeface="Tahoma"/>
              </a:rPr>
              <a:t>0 	</a:t>
            </a:r>
            <a:r>
              <a:rPr dirty="0" sz="90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dirty="0" baseline="3267" sz="1275" spc="202">
                <a:latin typeface="Arial"/>
                <a:cs typeface="Arial"/>
              </a:rPr>
              <a:t></a:t>
            </a:r>
            <a:endParaRPr baseline="3267" sz="127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900" spc="15" b="1">
                <a:latin typeface="Microsoft Tai Le"/>
                <a:cs typeface="Microsoft Tai Le"/>
              </a:rPr>
              <a:t>1</a:t>
            </a:r>
            <a:endParaRPr sz="900">
              <a:latin typeface="Microsoft Tai Le"/>
              <a:cs typeface="Microsoft Tai Le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64429" y="2634929"/>
            <a:ext cx="669290" cy="192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40" i="1">
                <a:latin typeface="Meiryo"/>
                <a:cs typeface="Meiryo"/>
              </a:rPr>
              <a:t>P</a:t>
            </a:r>
            <a:r>
              <a:rPr dirty="0" baseline="34188" sz="975" spc="359" i="1">
                <a:latin typeface="Meiryo"/>
                <a:cs typeface="Meiryo"/>
              </a:rPr>
              <a:t>M</a:t>
            </a:r>
            <a:r>
              <a:rPr dirty="0" baseline="34188" sz="975" spc="-157" i="1">
                <a:latin typeface="Meiryo"/>
                <a:cs typeface="Meiryo"/>
              </a:rPr>
              <a:t> </a:t>
            </a:r>
            <a:r>
              <a:rPr dirty="0" sz="900" spc="65">
                <a:latin typeface="Tahoma"/>
                <a:cs typeface="Tahoma"/>
              </a:rPr>
              <a:t>= </a:t>
            </a:r>
            <a:r>
              <a:rPr dirty="0" sz="900" spc="175" i="1">
                <a:latin typeface="Georgia"/>
                <a:cs typeface="Georgia"/>
              </a:rPr>
              <a:t>M</a:t>
            </a:r>
            <a:r>
              <a:rPr dirty="0" sz="900" spc="175" i="1">
                <a:latin typeface="Meiryo"/>
                <a:cs typeface="Meiryo"/>
              </a:rPr>
              <a:t>P</a:t>
            </a:r>
            <a:r>
              <a:rPr dirty="0" baseline="34188" sz="975" spc="262" i="1">
                <a:latin typeface="Meiryo"/>
                <a:cs typeface="Meiryo"/>
              </a:rPr>
              <a:t>J</a:t>
            </a:r>
            <a:endParaRPr baseline="34188" sz="975">
              <a:latin typeface="Meiryo"/>
              <a:cs typeface="Meiryo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Finding</a:t>
            </a:r>
            <a:r>
              <a:rPr dirty="0" spc="-15"/>
              <a:t> </a:t>
            </a:r>
            <a:r>
              <a:rPr dirty="0" spc="-55"/>
              <a:t>Inequalities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914" y="733234"/>
            <a:ext cx="1386205" cy="750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5">
                <a:solidFill>
                  <a:srgbClr val="A9341F"/>
                </a:solidFill>
                <a:latin typeface="Tahoma"/>
                <a:cs typeface="Tahoma"/>
              </a:rPr>
              <a:t>Dual </a:t>
            </a:r>
            <a:r>
              <a:rPr dirty="0" sz="1050" spc="-35">
                <a:solidFill>
                  <a:srgbClr val="A9341F"/>
                </a:solidFill>
                <a:latin typeface="Tahoma"/>
                <a:cs typeface="Tahoma"/>
              </a:rPr>
              <a:t>Linear</a:t>
            </a:r>
            <a:r>
              <a:rPr dirty="0" sz="1050" spc="20">
                <a:solidFill>
                  <a:srgbClr val="A9341F"/>
                </a:solidFill>
                <a:latin typeface="Tahoma"/>
                <a:cs typeface="Tahoma"/>
              </a:rPr>
              <a:t> </a:t>
            </a:r>
            <a:r>
              <a:rPr dirty="0" sz="1050" spc="-40">
                <a:solidFill>
                  <a:srgbClr val="A9341F"/>
                </a:solidFill>
                <a:latin typeface="Tahoma"/>
                <a:cs typeface="Tahoma"/>
              </a:rPr>
              <a:t>Program</a:t>
            </a:r>
            <a:r>
              <a:rPr dirty="0" sz="1050" spc="-40">
                <a:latin typeface="Tahoma"/>
                <a:cs typeface="Tahoma"/>
              </a:rPr>
              <a:t>: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207010">
              <a:lnSpc>
                <a:spcPct val="100000"/>
              </a:lnSpc>
              <a:tabLst>
                <a:tab pos="896619" algn="l"/>
              </a:tabLst>
            </a:pPr>
            <a:r>
              <a:rPr dirty="0" sz="1050" spc="-40">
                <a:latin typeface="Tahoma"/>
                <a:cs typeface="Tahoma"/>
              </a:rPr>
              <a:t>minimize:	</a:t>
            </a:r>
            <a:r>
              <a:rPr dirty="0" sz="1050" spc="150" i="1">
                <a:latin typeface="Georgia"/>
                <a:cs typeface="Georgia"/>
              </a:rPr>
              <a:t>y</a:t>
            </a:r>
            <a:r>
              <a:rPr dirty="0" sz="1050" spc="150" i="1">
                <a:latin typeface="Meiryo"/>
                <a:cs typeface="Meiryo"/>
              </a:rPr>
              <a:t>P</a:t>
            </a:r>
            <a:r>
              <a:rPr dirty="0" baseline="31250" sz="1200" spc="225" i="1">
                <a:latin typeface="Meiryo"/>
                <a:cs typeface="Meiryo"/>
              </a:rPr>
              <a:t>M</a:t>
            </a:r>
            <a:endParaRPr baseline="31250" sz="1200">
              <a:latin typeface="Meiryo"/>
              <a:cs typeface="Meiryo"/>
            </a:endParaRPr>
          </a:p>
          <a:p>
            <a:pPr marL="207010">
              <a:lnSpc>
                <a:spcPct val="100000"/>
              </a:lnSpc>
              <a:spcBef>
                <a:spcPts val="330"/>
              </a:spcBef>
            </a:pPr>
            <a:r>
              <a:rPr dirty="0" sz="1050" spc="-40">
                <a:latin typeface="Tahoma"/>
                <a:cs typeface="Tahoma"/>
              </a:rPr>
              <a:t>subject to:  </a:t>
            </a:r>
            <a:r>
              <a:rPr dirty="0" sz="1050" spc="-5" i="1">
                <a:latin typeface="Georgia"/>
                <a:cs typeface="Georgia"/>
              </a:rPr>
              <a:t>yM  </a:t>
            </a:r>
            <a:r>
              <a:rPr dirty="0" sz="1050" spc="114" i="1">
                <a:latin typeface="Meiryo"/>
                <a:cs typeface="Meiryo"/>
              </a:rPr>
              <a:t>Ç</a:t>
            </a:r>
            <a:r>
              <a:rPr dirty="0" sz="1050" spc="-80" i="1">
                <a:latin typeface="Meiryo"/>
                <a:cs typeface="Meiryo"/>
              </a:rPr>
              <a:t> </a:t>
            </a:r>
            <a:r>
              <a:rPr dirty="0" sz="1050" spc="-55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3040" indent="-41910">
              <a:lnSpc>
                <a:spcPct val="100000"/>
              </a:lnSpc>
            </a:pPr>
            <a:r>
              <a:rPr dirty="0" spc="-35"/>
              <a:t>Linear</a:t>
            </a:r>
            <a:r>
              <a:rPr dirty="0" spc="-40"/>
              <a:t> Program</a:t>
            </a:r>
            <a:r>
              <a:rPr dirty="0" spc="-4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tabLst>
                <a:tab pos="883285" algn="l"/>
              </a:tabLst>
            </a:pPr>
            <a:r>
              <a:rPr dirty="0" spc="-40">
                <a:solidFill>
                  <a:srgbClr val="000000"/>
                </a:solidFill>
              </a:rPr>
              <a:t>minimize:	</a:t>
            </a:r>
            <a:r>
              <a:rPr dirty="0" spc="-130" i="1">
                <a:solidFill>
                  <a:srgbClr val="000000"/>
                </a:solidFill>
                <a:latin typeface="Meiryo"/>
                <a:cs typeface="Meiryo"/>
              </a:rPr>
              <a:t>∅</a:t>
            </a:r>
            <a:r>
              <a:rPr dirty="0" spc="-130" i="1">
                <a:solidFill>
                  <a:srgbClr val="000000"/>
                </a:solidFill>
                <a:latin typeface="Georgia"/>
                <a:cs typeface="Georgia"/>
              </a:rPr>
              <a:t>x</a:t>
            </a:r>
          </a:p>
          <a:p>
            <a:pPr marL="193040">
              <a:lnSpc>
                <a:spcPct val="100000"/>
              </a:lnSpc>
              <a:spcBef>
                <a:spcPts val="480"/>
              </a:spcBef>
            </a:pPr>
            <a:r>
              <a:rPr dirty="0" spc="-40">
                <a:solidFill>
                  <a:srgbClr val="000000"/>
                </a:solidFill>
              </a:rPr>
              <a:t>subject to:  </a:t>
            </a:r>
            <a:r>
              <a:rPr dirty="0" spc="190" i="1">
                <a:solidFill>
                  <a:srgbClr val="000000"/>
                </a:solidFill>
                <a:latin typeface="Meiryo"/>
                <a:cs typeface="Meiryo"/>
              </a:rPr>
              <a:t>P</a:t>
            </a:r>
            <a:r>
              <a:rPr dirty="0" baseline="31250" sz="1200" spc="284" i="1">
                <a:solidFill>
                  <a:srgbClr val="000000"/>
                </a:solidFill>
                <a:latin typeface="Meiryo"/>
                <a:cs typeface="Meiryo"/>
              </a:rPr>
              <a:t>J </a:t>
            </a:r>
            <a:r>
              <a:rPr dirty="0" sz="1050" spc="114" i="1">
                <a:solidFill>
                  <a:srgbClr val="000000"/>
                </a:solidFill>
                <a:latin typeface="Meiryo"/>
                <a:cs typeface="Meiryo"/>
              </a:rPr>
              <a:t>Ç</a:t>
            </a:r>
            <a:r>
              <a:rPr dirty="0" sz="1050" spc="30" i="1">
                <a:solidFill>
                  <a:srgbClr val="000000"/>
                </a:solidFill>
                <a:latin typeface="Meiryo"/>
                <a:cs typeface="Meiryo"/>
              </a:rPr>
              <a:t> </a:t>
            </a:r>
            <a:r>
              <a:rPr dirty="0" sz="1050" spc="-55">
                <a:solidFill>
                  <a:srgbClr val="000000"/>
                </a:solidFill>
              </a:rPr>
              <a:t>0</a:t>
            </a:r>
            <a:endParaRPr sz="1050">
              <a:latin typeface="Meiryo"/>
              <a:cs typeface="Meiryo"/>
            </a:endParaRPr>
          </a:p>
          <a:p>
            <a:pPr marL="883285">
              <a:lnSpc>
                <a:spcPct val="100000"/>
              </a:lnSpc>
              <a:spcBef>
                <a:spcPts val="480"/>
              </a:spcBef>
            </a:pPr>
            <a:r>
              <a:rPr dirty="0" spc="175" i="1">
                <a:solidFill>
                  <a:srgbClr val="000000"/>
                </a:solidFill>
                <a:latin typeface="Georgia"/>
                <a:cs typeface="Georgia"/>
              </a:rPr>
              <a:t>M</a:t>
            </a:r>
            <a:r>
              <a:rPr dirty="0" spc="175" i="1">
                <a:solidFill>
                  <a:srgbClr val="000000"/>
                </a:solidFill>
                <a:latin typeface="Meiryo"/>
                <a:cs typeface="Meiryo"/>
              </a:rPr>
              <a:t>P</a:t>
            </a:r>
            <a:r>
              <a:rPr dirty="0" baseline="31250" sz="1200" spc="262" i="1">
                <a:solidFill>
                  <a:srgbClr val="000000"/>
                </a:solidFill>
                <a:latin typeface="Meiryo"/>
                <a:cs typeface="Meiryo"/>
              </a:rPr>
              <a:t>J </a:t>
            </a:r>
            <a:r>
              <a:rPr dirty="0" sz="1050" spc="45">
                <a:solidFill>
                  <a:srgbClr val="000000"/>
                </a:solidFill>
              </a:rPr>
              <a:t>=</a:t>
            </a:r>
            <a:r>
              <a:rPr dirty="0" sz="1050" spc="-65">
                <a:solidFill>
                  <a:srgbClr val="000000"/>
                </a:solidFill>
              </a:rPr>
              <a:t> </a:t>
            </a:r>
            <a:r>
              <a:rPr dirty="0" sz="1050" spc="250" i="1">
                <a:solidFill>
                  <a:srgbClr val="000000"/>
                </a:solidFill>
                <a:latin typeface="Meiryo"/>
                <a:cs typeface="Meiryo"/>
              </a:rPr>
              <a:t>P</a:t>
            </a:r>
            <a:r>
              <a:rPr dirty="0" baseline="31250" sz="1200" spc="375" i="1">
                <a:solidFill>
                  <a:srgbClr val="000000"/>
                </a:solidFill>
                <a:latin typeface="Meiryo"/>
                <a:cs typeface="Meiryo"/>
              </a:rPr>
              <a:t>M</a:t>
            </a:r>
            <a:endParaRPr baseline="31250" sz="1200">
              <a:latin typeface="Meiryo"/>
              <a:cs typeface="Meiry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pc="-35">
                <a:solidFill>
                  <a:srgbClr val="000000"/>
                </a:solidFill>
              </a:rPr>
              <a:t>Alternatively,</a:t>
            </a:r>
          </a:p>
          <a:p>
            <a:pPr marL="289560" marR="5080">
              <a:lnSpc>
                <a:spcPct val="125299"/>
              </a:lnSpc>
            </a:pPr>
            <a:r>
              <a:rPr dirty="0" spc="-35">
                <a:solidFill>
                  <a:srgbClr val="000000"/>
                </a:solidFill>
              </a:rPr>
              <a:t>Linear </a:t>
            </a:r>
            <a:r>
              <a:rPr dirty="0" spc="-25">
                <a:solidFill>
                  <a:srgbClr val="000000"/>
                </a:solidFill>
              </a:rPr>
              <a:t>Quantifier </a:t>
            </a:r>
            <a:r>
              <a:rPr dirty="0" spc="-15">
                <a:solidFill>
                  <a:srgbClr val="000000"/>
                </a:solidFill>
              </a:rPr>
              <a:t>Elimination  </a:t>
            </a:r>
            <a:r>
              <a:rPr dirty="0" spc="-20">
                <a:solidFill>
                  <a:srgbClr val="000000"/>
                </a:solidFill>
              </a:rPr>
              <a:t>Fourier-Motzkin</a:t>
            </a:r>
          </a:p>
          <a:p>
            <a:pPr marL="289560" marR="474980">
              <a:lnSpc>
                <a:spcPct val="125299"/>
              </a:lnSpc>
            </a:pPr>
            <a:r>
              <a:rPr dirty="0" spc="-20">
                <a:solidFill>
                  <a:srgbClr val="000000"/>
                </a:solidFill>
              </a:rPr>
              <a:t>Polytope </a:t>
            </a:r>
            <a:r>
              <a:rPr dirty="0" spc="-25">
                <a:solidFill>
                  <a:srgbClr val="000000"/>
                </a:solidFill>
              </a:rPr>
              <a:t>Description  </a:t>
            </a:r>
            <a:r>
              <a:rPr dirty="0" spc="-30">
                <a:solidFill>
                  <a:srgbClr val="000000"/>
                </a:solidFill>
              </a:rPr>
              <a:t>etc.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Deflating</a:t>
            </a:r>
            <a:r>
              <a:rPr dirty="0" spc="-60"/>
              <a:t> </a:t>
            </a:r>
            <a:r>
              <a:rPr dirty="0" spc="-55"/>
              <a:t>Inequalities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291237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1237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5635" y="1684401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3004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93004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4350" y="1684401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121" y="34250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2121" y="34250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4072" y="455307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814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5814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1665" y="1160234"/>
            <a:ext cx="1943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42794" y="926261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42794" y="926261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15808" y="979513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29756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1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29756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302778" y="1160234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2786" y="181335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2786" y="181335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0" y="155990"/>
                </a:move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88733" y="1866595"/>
            <a:ext cx="17399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8750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2823" y="1847133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8750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7633" y="1453159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4" h="85090">
                <a:moveTo>
                  <a:pt x="77710" y="13922"/>
                </a:moveTo>
                <a:lnTo>
                  <a:pt x="33634" y="36102"/>
                </a:lnTo>
                <a:lnTo>
                  <a:pt x="0" y="0"/>
                </a:lnTo>
                <a:lnTo>
                  <a:pt x="24933" y="84672"/>
                </a:lnTo>
                <a:lnTo>
                  <a:pt x="77710" y="13922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2823" y="1847133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6459" y="1863808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5" h="74294">
                <a:moveTo>
                  <a:pt x="60702" y="74194"/>
                </a:moveTo>
                <a:lnTo>
                  <a:pt x="46371" y="26977"/>
                </a:lnTo>
                <a:lnTo>
                  <a:pt x="87687" y="0"/>
                </a:lnTo>
                <a:lnTo>
                  <a:pt x="0" y="10111"/>
                </a:lnTo>
                <a:lnTo>
                  <a:pt x="60702" y="7419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2589" y="670877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19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33750" y="670864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40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14194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30307" y="1847136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2589" y="670877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19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5944" y="851105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0" y="48637"/>
                </a:moveTo>
                <a:lnTo>
                  <a:pt x="48989" y="42733"/>
                </a:lnTo>
                <a:lnTo>
                  <a:pt x="68373" y="88110"/>
                </a:lnTo>
                <a:lnTo>
                  <a:pt x="73659" y="0"/>
                </a:lnTo>
                <a:lnTo>
                  <a:pt x="0" y="48637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33750" y="670864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40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06586" y="796699"/>
            <a:ext cx="87630" cy="78740"/>
          </a:xfrm>
          <a:custGeom>
            <a:avLst/>
            <a:gdLst/>
            <a:ahLst/>
            <a:cxnLst/>
            <a:rect l="l" t="t" r="r" b="b"/>
            <a:pathLst>
              <a:path w="87630" h="78740">
                <a:moveTo>
                  <a:pt x="40591" y="78379"/>
                </a:moveTo>
                <a:lnTo>
                  <a:pt x="39890" y="29042"/>
                </a:lnTo>
                <a:lnTo>
                  <a:pt x="87058" y="14554"/>
                </a:lnTo>
                <a:lnTo>
                  <a:pt x="0" y="0"/>
                </a:lnTo>
                <a:lnTo>
                  <a:pt x="40591" y="7837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14194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82214" y="1453158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5" h="85090">
                <a:moveTo>
                  <a:pt x="77710" y="0"/>
                </a:moveTo>
                <a:lnTo>
                  <a:pt x="44076" y="36103"/>
                </a:lnTo>
                <a:lnTo>
                  <a:pt x="0" y="13923"/>
                </a:lnTo>
                <a:lnTo>
                  <a:pt x="52779" y="84672"/>
                </a:lnTo>
                <a:lnTo>
                  <a:pt x="7771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30307" y="1847136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53412" y="1863812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5" h="74294">
                <a:moveTo>
                  <a:pt x="0" y="0"/>
                </a:moveTo>
                <a:lnTo>
                  <a:pt x="41316" y="26977"/>
                </a:lnTo>
                <a:lnTo>
                  <a:pt x="26985" y="74194"/>
                </a:lnTo>
                <a:lnTo>
                  <a:pt x="87687" y="10111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830690" y="1208494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55340" y="1117041"/>
            <a:ext cx="5461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06725" y="1043355"/>
            <a:ext cx="26797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75">
                <a:latin typeface="Arial"/>
                <a:cs typeface="Arial"/>
              </a:rPr>
              <a:t>.</a:t>
            </a:r>
            <a:r>
              <a:rPr dirty="0" sz="1000" spc="620">
                <a:latin typeface="Arial"/>
                <a:cs typeface="Arial"/>
              </a:rPr>
              <a:t> </a:t>
            </a:r>
            <a:r>
              <a:rPr dirty="0" sz="1000" spc="17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33559" y="696671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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33559" y="848499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33559" y="962380"/>
            <a:ext cx="13843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710">
                <a:latin typeface="Arial"/>
                <a:cs typeface="Arial"/>
              </a:rPr>
              <a:t></a:t>
            </a:r>
            <a:r>
              <a:rPr dirty="0" baseline="-16666" sz="1500" spc="270">
                <a:latin typeface="Arial"/>
                <a:cs typeface="Arial"/>
              </a:rPr>
              <a:t></a:t>
            </a:r>
            <a:endParaRPr baseline="-16666" sz="1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33559" y="1266037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33559" y="1341958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33559" y="1379918"/>
            <a:ext cx="13843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710">
                <a:latin typeface="Arial"/>
                <a:cs typeface="Arial"/>
              </a:rPr>
              <a:t></a:t>
            </a:r>
            <a:r>
              <a:rPr dirty="0" baseline="-16666" sz="1500" spc="270">
                <a:latin typeface="Arial"/>
                <a:cs typeface="Arial"/>
              </a:rPr>
              <a:t></a:t>
            </a:r>
            <a:endParaRPr baseline="-16666" sz="1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19804" y="850658"/>
            <a:ext cx="30035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3045" algn="l"/>
              </a:tabLst>
            </a:pPr>
            <a:r>
              <a:rPr dirty="0" sz="800" spc="-15">
                <a:latin typeface="Tahoma"/>
                <a:cs typeface="Tahoma"/>
              </a:rPr>
              <a:t>1</a:t>
            </a:r>
            <a:r>
              <a:rPr dirty="0" sz="800" spc="-15">
                <a:latin typeface="Tahoma"/>
                <a:cs typeface="Tahoma"/>
              </a:rPr>
              <a:t>	</a:t>
            </a:r>
            <a:r>
              <a:rPr dirty="0" sz="800" spc="-15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46614" y="791768"/>
            <a:ext cx="54927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0" i="1">
                <a:latin typeface="Meiryo"/>
                <a:cs typeface="Meiryo"/>
              </a:rPr>
              <a:t>{</a:t>
            </a:r>
            <a:r>
              <a:rPr dirty="0" sz="1050" spc="-20" i="1">
                <a:latin typeface="Georgia"/>
                <a:cs typeface="Georgia"/>
              </a:rPr>
              <a:t>A  </a:t>
            </a:r>
            <a:r>
              <a:rPr dirty="0" sz="1050" spc="5" i="1">
                <a:latin typeface="Georgia"/>
                <a:cs typeface="Georgia"/>
              </a:rPr>
              <a:t>, </a:t>
            </a:r>
            <a:r>
              <a:rPr dirty="0" sz="1050" spc="70" i="1">
                <a:latin typeface="Georgia"/>
                <a:cs typeface="Georgia"/>
              </a:rPr>
              <a:t>C</a:t>
            </a:r>
            <a:r>
              <a:rPr dirty="0" sz="1050" spc="50" i="1">
                <a:latin typeface="Georgia"/>
                <a:cs typeface="Georgia"/>
              </a:rPr>
              <a:t> </a:t>
            </a:r>
            <a:r>
              <a:rPr dirty="0" sz="1050" spc="-11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83675" y="1136142"/>
            <a:ext cx="120142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3370" algn="l"/>
                <a:tab pos="516255" algn="l"/>
                <a:tab pos="885825" algn="l"/>
              </a:tabLst>
            </a:pPr>
            <a:r>
              <a:rPr dirty="0" sz="1050" spc="-60">
                <a:latin typeface="Tahoma"/>
                <a:cs typeface="Tahoma"/>
              </a:rPr>
              <a:t>Inj	</a:t>
            </a:r>
            <a:r>
              <a:rPr dirty="0" sz="1050" spc="-150" i="1">
                <a:latin typeface="Meiryo"/>
                <a:cs typeface="Meiryo"/>
              </a:rPr>
              <a:t>G	</a:t>
            </a:r>
            <a:r>
              <a:rPr dirty="0" sz="1050" spc="45">
                <a:latin typeface="Tahoma"/>
                <a:cs typeface="Tahoma"/>
              </a:rPr>
              <a:t>=	</a:t>
            </a:r>
            <a:r>
              <a:rPr dirty="0" sz="1050" spc="-30" i="1">
                <a:latin typeface="Meiryo"/>
                <a:cs typeface="Meiryo"/>
              </a:rPr>
              <a:t>{</a:t>
            </a:r>
            <a:r>
              <a:rPr dirty="0" sz="1050" spc="-30" i="1">
                <a:latin typeface="Georgia"/>
                <a:cs typeface="Georgia"/>
              </a:rPr>
              <a:t>A</a:t>
            </a:r>
            <a:r>
              <a:rPr dirty="0" baseline="-10416" sz="1200" spc="-44">
                <a:latin typeface="Tahoma"/>
                <a:cs typeface="Tahoma"/>
              </a:rPr>
              <a:t>1</a:t>
            </a:r>
            <a:r>
              <a:rPr dirty="0" sz="1050" spc="-3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56380" y="1307998"/>
            <a:ext cx="329565" cy="401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5" i="1">
                <a:latin typeface="Meiryo"/>
                <a:cs typeface="Meiryo"/>
              </a:rPr>
              <a:t>{</a:t>
            </a:r>
            <a:r>
              <a:rPr dirty="0" sz="1050" spc="-25" i="1">
                <a:latin typeface="Georgia"/>
                <a:cs typeface="Georgia"/>
              </a:rPr>
              <a:t>B</a:t>
            </a:r>
            <a:r>
              <a:rPr dirty="0" baseline="-10416" sz="1200" spc="-37">
                <a:latin typeface="Tahoma"/>
                <a:cs typeface="Tahoma"/>
              </a:rPr>
              <a:t>1</a:t>
            </a:r>
            <a:r>
              <a:rPr dirty="0" sz="1050" spc="-25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  <a:p>
            <a:pPr marL="15240">
              <a:lnSpc>
                <a:spcPct val="100000"/>
              </a:lnSpc>
              <a:spcBef>
                <a:spcPts val="35"/>
              </a:spcBef>
            </a:pPr>
            <a:r>
              <a:rPr dirty="0" sz="1050" spc="-30" i="1">
                <a:latin typeface="Meiryo"/>
                <a:cs typeface="Meiryo"/>
              </a:rPr>
              <a:t>{</a:t>
            </a:r>
            <a:r>
              <a:rPr dirty="0" sz="1050" spc="-30" i="1">
                <a:latin typeface="Georgia"/>
                <a:cs typeface="Georgia"/>
              </a:rPr>
              <a:t>C</a:t>
            </a:r>
            <a:r>
              <a:rPr dirty="0" baseline="-10416" sz="1200" spc="-44">
                <a:latin typeface="Tahoma"/>
                <a:cs typeface="Tahoma"/>
              </a:rPr>
              <a:t>1</a:t>
            </a:r>
            <a:r>
              <a:rPr dirty="0" sz="1050" spc="-3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70451" y="696671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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70451" y="848499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33559" y="963853"/>
            <a:ext cx="77533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2222" sz="1500" spc="82">
                <a:latin typeface="Arial"/>
                <a:cs typeface="Arial"/>
              </a:rPr>
              <a:t></a:t>
            </a:r>
            <a:r>
              <a:rPr dirty="0" sz="1050" spc="55" i="1">
                <a:latin typeface="Meiryo"/>
                <a:cs typeface="Meiryo"/>
              </a:rPr>
              <a:t>{</a:t>
            </a:r>
            <a:r>
              <a:rPr dirty="0" sz="1050" spc="55" i="1">
                <a:latin typeface="Georgia"/>
                <a:cs typeface="Georgia"/>
              </a:rPr>
              <a:t>B </a:t>
            </a:r>
            <a:r>
              <a:rPr dirty="0" sz="1050" spc="5" i="1">
                <a:latin typeface="Georgia"/>
                <a:cs typeface="Georgia"/>
              </a:rPr>
              <a:t>, </a:t>
            </a:r>
            <a:r>
              <a:rPr dirty="0" sz="1050" spc="70" i="1">
                <a:latin typeface="Georgia"/>
                <a:cs typeface="Georgia"/>
              </a:rPr>
              <a:t>C  </a:t>
            </a:r>
            <a:r>
              <a:rPr dirty="0" sz="1050" spc="35" i="1">
                <a:latin typeface="Meiryo"/>
                <a:cs typeface="Meiryo"/>
              </a:rPr>
              <a:t>}</a:t>
            </a:r>
            <a:r>
              <a:rPr dirty="0" baseline="22222" sz="1500" spc="52">
                <a:latin typeface="Arial"/>
                <a:cs typeface="Arial"/>
              </a:rPr>
              <a:t></a:t>
            </a:r>
            <a:endParaRPr baseline="22222" sz="15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20389" y="1000341"/>
            <a:ext cx="48831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3045" algn="l"/>
              </a:tabLst>
            </a:pPr>
            <a:r>
              <a:rPr dirty="0" sz="800" spc="-15">
                <a:latin typeface="Tahoma"/>
                <a:cs typeface="Tahoma"/>
              </a:rPr>
              <a:t>1	1  </a:t>
            </a:r>
            <a:r>
              <a:rPr dirty="0" baseline="16666" sz="1500" spc="-397">
                <a:latin typeface="Arial"/>
                <a:cs typeface="Arial"/>
              </a:rPr>
              <a:t></a:t>
            </a:r>
            <a:r>
              <a:rPr dirty="0" sz="1000" spc="-265">
                <a:latin typeface="Arial"/>
                <a:cs typeface="Arial"/>
              </a:rPr>
              <a:t>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70451" y="1266037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70451" y="1341958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70451" y="1379918"/>
            <a:ext cx="13843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710">
                <a:latin typeface="Arial"/>
                <a:cs typeface="Arial"/>
              </a:rPr>
              <a:t></a:t>
            </a:r>
            <a:r>
              <a:rPr dirty="0" baseline="-16666" sz="1500" spc="270">
                <a:latin typeface="Arial"/>
                <a:cs typeface="Arial"/>
              </a:rPr>
              <a:t></a:t>
            </a:r>
            <a:endParaRPr baseline="-16666" sz="15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47059" y="1869313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01404" y="1796961"/>
            <a:ext cx="108775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1869" algn="l"/>
              </a:tabLst>
            </a:pPr>
            <a:r>
              <a:rPr dirty="0" sz="1050" spc="-110" i="1">
                <a:latin typeface="Meiryo"/>
                <a:cs typeface="Meiryo"/>
              </a:rPr>
              <a:t>{</a:t>
            </a: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52">
                <a:latin typeface="Tahoma"/>
                <a:cs typeface="Tahoma"/>
              </a:rPr>
              <a:t>1</a:t>
            </a:r>
            <a:r>
              <a:rPr dirty="0" sz="1050" spc="5" i="1">
                <a:latin typeface="Georgia"/>
                <a:cs typeface="Georgia"/>
              </a:rPr>
              <a:t>,</a:t>
            </a:r>
            <a:r>
              <a:rPr dirty="0" sz="1050" spc="-75" i="1">
                <a:latin typeface="Georgia"/>
                <a:cs typeface="Georgia"/>
              </a:rPr>
              <a:t> </a:t>
            </a:r>
            <a:r>
              <a:rPr dirty="0" sz="1050" spc="95" i="1">
                <a:latin typeface="Georgia"/>
                <a:cs typeface="Georgia"/>
              </a:rPr>
              <a:t>B</a:t>
            </a:r>
            <a:r>
              <a:rPr dirty="0" baseline="-10416" sz="1200" spc="52">
                <a:latin typeface="Tahoma"/>
                <a:cs typeface="Tahoma"/>
              </a:rPr>
              <a:t>1</a:t>
            </a:r>
            <a:r>
              <a:rPr dirty="0" sz="1050" spc="-110" i="1">
                <a:latin typeface="Meiryo"/>
                <a:cs typeface="Meiryo"/>
              </a:rPr>
              <a:t>}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405" i="1">
                <a:latin typeface="Meiryo"/>
                <a:cs typeface="Meiryo"/>
              </a:rPr>
              <a:t>ƒ∈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70">
                <a:latin typeface="Tahoma"/>
                <a:cs typeface="Tahoma"/>
              </a:rPr>
              <a:t>In</a:t>
            </a:r>
            <a:r>
              <a:rPr dirty="0" sz="1050" spc="-40">
                <a:latin typeface="Tahoma"/>
                <a:cs typeface="Tahoma"/>
              </a:rPr>
              <a:t>j</a:t>
            </a:r>
            <a:r>
              <a:rPr dirty="0" sz="1050">
                <a:latin typeface="Tahoma"/>
                <a:cs typeface="Tahoma"/>
              </a:rPr>
              <a:t>	</a:t>
            </a:r>
            <a:r>
              <a:rPr dirty="0" sz="1050" spc="-150" i="1">
                <a:latin typeface="Meiryo"/>
                <a:cs typeface="Meiryo"/>
              </a:rPr>
              <a:t>G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23094" y="1704175"/>
            <a:ext cx="267970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75">
                <a:latin typeface="Arial"/>
                <a:cs typeface="Arial"/>
              </a:rPr>
              <a:t>.</a:t>
            </a:r>
            <a:r>
              <a:rPr dirty="0" sz="1000" spc="340">
                <a:latin typeface="Arial"/>
                <a:cs typeface="Arial"/>
              </a:rPr>
              <a:t> </a:t>
            </a:r>
            <a:r>
              <a:rPr dirty="0" baseline="-27777" sz="1200" spc="112" i="1">
                <a:latin typeface="Meiryo"/>
                <a:cs typeface="Meiryo"/>
              </a:rPr>
              <a:t>t</a:t>
            </a:r>
            <a:r>
              <a:rPr dirty="0" sz="1000" spc="7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05420" y="2177618"/>
            <a:ext cx="2197735" cy="415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30" b="0" i="1">
                <a:latin typeface="Bookman Old Style"/>
                <a:cs typeface="Bookman Old Style"/>
              </a:rPr>
              <a:t>B</a:t>
            </a:r>
            <a:r>
              <a:rPr dirty="0" baseline="-27777" sz="900" spc="30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(01)</a:t>
            </a:r>
            <a:r>
              <a:rPr dirty="0" sz="1050" spc="-40">
                <a:latin typeface="Tahoma"/>
                <a:cs typeface="Tahoma"/>
              </a:rPr>
              <a:t> </a:t>
            </a:r>
            <a:r>
              <a:rPr dirty="0" sz="1050" spc="-35" i="1">
                <a:latin typeface="Meiryo"/>
                <a:cs typeface="Meiryo"/>
              </a:rPr>
              <a:t>≤</a:t>
            </a:r>
            <a:r>
              <a:rPr dirty="0" sz="1050" spc="-70" i="1">
                <a:latin typeface="Meiryo"/>
                <a:cs typeface="Meiryo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B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r>
              <a:rPr dirty="0" baseline="-27777" sz="900" spc="-142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(10)</a:t>
            </a:r>
            <a:r>
              <a:rPr dirty="0" sz="1050" spc="-100">
                <a:latin typeface="Tahoma"/>
                <a:cs typeface="Tahoma"/>
              </a:rPr>
              <a:t> </a:t>
            </a:r>
            <a:r>
              <a:rPr dirty="0" sz="1050" spc="45">
                <a:latin typeface="Tahoma"/>
                <a:cs typeface="Tahoma"/>
              </a:rPr>
              <a:t>+</a:t>
            </a:r>
            <a:r>
              <a:rPr dirty="0" sz="1050" spc="-100">
                <a:latin typeface="Tahoma"/>
                <a:cs typeface="Tahoma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(01)</a:t>
            </a:r>
            <a:endParaRPr sz="1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dirty="0" sz="1050" spc="-125" b="1">
                <a:latin typeface="Arial Black"/>
                <a:cs typeface="Arial Black"/>
              </a:rPr>
              <a:t>Can  </a:t>
            </a:r>
            <a:r>
              <a:rPr dirty="0" sz="1050" spc="-100" b="1">
                <a:latin typeface="Arial Black"/>
                <a:cs typeface="Arial Black"/>
              </a:rPr>
              <a:t>not  </a:t>
            </a:r>
            <a:r>
              <a:rPr dirty="0" sz="1050" spc="-114" b="1">
                <a:latin typeface="Arial Black"/>
                <a:cs typeface="Arial Black"/>
              </a:rPr>
              <a:t>deflate</a:t>
            </a:r>
            <a:r>
              <a:rPr dirty="0" sz="1050" spc="-155" b="1">
                <a:latin typeface="Arial Black"/>
                <a:cs typeface="Arial Black"/>
              </a:rPr>
              <a:t> </a:t>
            </a:r>
            <a:r>
              <a:rPr dirty="0" sz="1050" spc="-105" b="1">
                <a:latin typeface="Arial Black"/>
                <a:cs typeface="Arial Black"/>
              </a:rPr>
              <a:t>inequality!</a:t>
            </a:r>
            <a:endParaRPr sz="105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Graph </a:t>
            </a:r>
            <a:r>
              <a:rPr dirty="0" spc="-40"/>
              <a:t>Theory</a:t>
            </a:r>
            <a:r>
              <a:rPr dirty="0" spc="40"/>
              <a:t> </a:t>
            </a:r>
            <a:r>
              <a:rPr dirty="0" spc="-15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00024"/>
            <a:ext cx="2506980" cy="480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9560" marR="5080" indent="-277495">
              <a:lnSpc>
                <a:spcPts val="1650"/>
              </a:lnSpc>
            </a:pPr>
            <a:r>
              <a:rPr dirty="0" sz="1050" spc="-15">
                <a:latin typeface="Tahoma"/>
                <a:cs typeface="Tahoma"/>
              </a:rPr>
              <a:t>Let </a:t>
            </a:r>
            <a:r>
              <a:rPr dirty="0" sz="1050" spc="5" i="1">
                <a:latin typeface="Georgia"/>
                <a:cs typeface="Georgia"/>
              </a:rPr>
              <a:t>n, </a:t>
            </a:r>
            <a:r>
              <a:rPr dirty="0" sz="1050" spc="-10" i="1">
                <a:latin typeface="Georgia"/>
                <a:cs typeface="Georgia"/>
              </a:rPr>
              <a:t>m </a:t>
            </a:r>
            <a:r>
              <a:rPr dirty="0" sz="1050" spc="-150" i="1">
                <a:latin typeface="Meiryo"/>
                <a:cs typeface="Meiryo"/>
              </a:rPr>
              <a:t>∈ </a:t>
            </a:r>
            <a:r>
              <a:rPr dirty="0" sz="1050" spc="75" i="1">
                <a:latin typeface="Meiryo"/>
                <a:cs typeface="Meiryo"/>
              </a:rPr>
              <a:t>N </a:t>
            </a:r>
            <a:r>
              <a:rPr dirty="0" sz="1050" spc="-55">
                <a:latin typeface="Tahoma"/>
                <a:cs typeface="Tahoma"/>
              </a:rPr>
              <a:t>be </a:t>
            </a:r>
            <a:r>
              <a:rPr dirty="0" sz="1050" spc="-60">
                <a:latin typeface="Tahoma"/>
                <a:cs typeface="Tahoma"/>
              </a:rPr>
              <a:t>nodes </a:t>
            </a:r>
            <a:r>
              <a:rPr dirty="0" sz="1050" spc="-35">
                <a:latin typeface="Tahoma"/>
                <a:cs typeface="Tahoma"/>
              </a:rPr>
              <a:t>of </a:t>
            </a:r>
            <a:r>
              <a:rPr dirty="0" sz="1050" spc="-40">
                <a:latin typeface="Tahoma"/>
                <a:cs typeface="Tahoma"/>
              </a:rPr>
              <a:t>the </a:t>
            </a:r>
            <a:r>
              <a:rPr dirty="0" sz="1050" spc="-45">
                <a:latin typeface="Tahoma"/>
                <a:cs typeface="Tahoma"/>
              </a:rPr>
              <a:t>graph </a:t>
            </a:r>
            <a:r>
              <a:rPr dirty="0" sz="1050" spc="-60" i="1">
                <a:latin typeface="Meiryo"/>
                <a:cs typeface="Meiryo"/>
              </a:rPr>
              <a:t>G</a:t>
            </a:r>
            <a:r>
              <a:rPr dirty="0" sz="1050" spc="-60">
                <a:latin typeface="Tahoma"/>
                <a:cs typeface="Tahoma"/>
              </a:rPr>
              <a:t>.  </a:t>
            </a:r>
            <a:r>
              <a:rPr dirty="0" sz="1050" spc="-55">
                <a:solidFill>
                  <a:srgbClr val="A9341F"/>
                </a:solidFill>
                <a:latin typeface="Tahoma"/>
                <a:cs typeface="Tahoma"/>
              </a:rPr>
              <a:t>parents </a:t>
            </a:r>
            <a:r>
              <a:rPr dirty="0" sz="1050" spc="-35">
                <a:solidFill>
                  <a:srgbClr val="A9341F"/>
                </a:solidFill>
                <a:latin typeface="Tahoma"/>
                <a:cs typeface="Tahoma"/>
              </a:rPr>
              <a:t>of </a:t>
            </a:r>
            <a:r>
              <a:rPr dirty="0" sz="1050" spc="-40" i="1">
                <a:solidFill>
                  <a:srgbClr val="A9341F"/>
                </a:solidFill>
                <a:latin typeface="Georgia"/>
                <a:cs typeface="Georgia"/>
              </a:rPr>
              <a:t>n</a:t>
            </a:r>
            <a:r>
              <a:rPr dirty="0" sz="1050" spc="-40">
                <a:latin typeface="Tahoma"/>
                <a:cs typeface="Tahoma"/>
              </a:rPr>
              <a:t>:  </a:t>
            </a:r>
            <a:r>
              <a:rPr dirty="0" sz="1050">
                <a:latin typeface="Tahoma"/>
                <a:cs typeface="Tahoma"/>
              </a:rPr>
              <a:t>Pa  (</a:t>
            </a:r>
            <a:r>
              <a:rPr dirty="0" sz="1050" i="1">
                <a:latin typeface="Georgia"/>
                <a:cs typeface="Georgia"/>
              </a:rPr>
              <a:t>n</a:t>
            </a:r>
            <a:r>
              <a:rPr dirty="0" sz="1050">
                <a:latin typeface="Tahoma"/>
                <a:cs typeface="Tahoma"/>
              </a:rPr>
              <a:t>) </a:t>
            </a:r>
            <a:r>
              <a:rPr dirty="0" sz="1050" spc="-35" i="1">
                <a:latin typeface="Meiryo"/>
                <a:cs typeface="Meiryo"/>
              </a:rPr>
              <a:t>≡ </a:t>
            </a:r>
            <a:r>
              <a:rPr dirty="0" sz="1050" spc="-65" i="1">
                <a:latin typeface="Meiryo"/>
                <a:cs typeface="Meiryo"/>
              </a:rPr>
              <a:t>{</a:t>
            </a:r>
            <a:r>
              <a:rPr dirty="0" sz="1050" spc="-65" i="1">
                <a:latin typeface="Georgia"/>
                <a:cs typeface="Georgia"/>
              </a:rPr>
              <a:t>m  </a:t>
            </a:r>
            <a:r>
              <a:rPr dirty="0" sz="1050" spc="-175" i="1">
                <a:latin typeface="Meiryo"/>
                <a:cs typeface="Meiryo"/>
              </a:rPr>
              <a:t>|  </a:t>
            </a:r>
            <a:r>
              <a:rPr dirty="0" sz="1050" spc="-10" i="1">
                <a:latin typeface="Georgia"/>
                <a:cs typeface="Georgia"/>
              </a:rPr>
              <a:t>m </a:t>
            </a:r>
            <a:r>
              <a:rPr dirty="0" sz="1050" spc="-10" i="1">
                <a:latin typeface="Meiryo"/>
                <a:cs typeface="Meiryo"/>
              </a:rPr>
              <a:t>→</a:t>
            </a:r>
            <a:r>
              <a:rPr dirty="0" sz="1050" spc="-220" i="1">
                <a:latin typeface="Meiryo"/>
                <a:cs typeface="Meiryo"/>
              </a:rPr>
              <a:t> </a:t>
            </a:r>
            <a:r>
              <a:rPr dirty="0" sz="1050" spc="-55" i="1">
                <a:latin typeface="Georgia"/>
                <a:cs typeface="Georgia"/>
              </a:rPr>
              <a:t>n</a:t>
            </a:r>
            <a:r>
              <a:rPr dirty="0" sz="1050" spc="-55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  <a:p>
            <a:pPr algn="ctr" marL="49530">
              <a:lnSpc>
                <a:spcPts val="1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3110" y="1020368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948029"/>
            <a:ext cx="227203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5">
                <a:solidFill>
                  <a:srgbClr val="A9341F"/>
                </a:solidFill>
                <a:latin typeface="Tahoma"/>
                <a:cs typeface="Tahoma"/>
              </a:rPr>
              <a:t>children of </a:t>
            </a:r>
            <a:r>
              <a:rPr dirty="0" sz="1050" spc="-40" i="1">
                <a:solidFill>
                  <a:srgbClr val="A9341F"/>
                </a:solidFill>
                <a:latin typeface="Georgia"/>
                <a:cs typeface="Georgia"/>
              </a:rPr>
              <a:t>n</a:t>
            </a:r>
            <a:r>
              <a:rPr dirty="0" sz="1050" spc="-40">
                <a:latin typeface="Tahoma"/>
                <a:cs typeface="Tahoma"/>
              </a:rPr>
              <a:t>:  </a:t>
            </a:r>
            <a:r>
              <a:rPr dirty="0" sz="1050" spc="-10">
                <a:latin typeface="Tahoma"/>
                <a:cs typeface="Tahoma"/>
              </a:rPr>
              <a:t>Ch  </a:t>
            </a:r>
            <a:r>
              <a:rPr dirty="0" sz="1050">
                <a:latin typeface="Tahoma"/>
                <a:cs typeface="Tahoma"/>
              </a:rPr>
              <a:t>(</a:t>
            </a:r>
            <a:r>
              <a:rPr dirty="0" sz="1050" i="1">
                <a:latin typeface="Georgia"/>
                <a:cs typeface="Georgia"/>
              </a:rPr>
              <a:t>n</a:t>
            </a:r>
            <a:r>
              <a:rPr dirty="0" sz="1050">
                <a:latin typeface="Tahoma"/>
                <a:cs typeface="Tahoma"/>
              </a:rPr>
              <a:t>) </a:t>
            </a:r>
            <a:r>
              <a:rPr dirty="0" sz="1050" spc="-35" i="1">
                <a:latin typeface="Meiryo"/>
                <a:cs typeface="Meiryo"/>
              </a:rPr>
              <a:t>≡ </a:t>
            </a:r>
            <a:r>
              <a:rPr dirty="0" sz="1050" spc="-65" i="1">
                <a:latin typeface="Meiryo"/>
                <a:cs typeface="Meiryo"/>
              </a:rPr>
              <a:t>{</a:t>
            </a:r>
            <a:r>
              <a:rPr dirty="0" sz="1050" spc="-65" i="1">
                <a:latin typeface="Georgia"/>
                <a:cs typeface="Georgia"/>
              </a:rPr>
              <a:t>m  </a:t>
            </a:r>
            <a:r>
              <a:rPr dirty="0" sz="1050" spc="-175" i="1">
                <a:latin typeface="Meiryo"/>
                <a:cs typeface="Meiryo"/>
              </a:rPr>
              <a:t>|  </a:t>
            </a:r>
            <a:r>
              <a:rPr dirty="0" sz="1050" spc="5" i="1">
                <a:latin typeface="Georgia"/>
                <a:cs typeface="Georgia"/>
              </a:rPr>
              <a:t>n </a:t>
            </a:r>
            <a:r>
              <a:rPr dirty="0" sz="1050" spc="-10" i="1">
                <a:latin typeface="Meiryo"/>
                <a:cs typeface="Meiryo"/>
              </a:rPr>
              <a:t>→</a:t>
            </a:r>
            <a:r>
              <a:rPr dirty="0" sz="1050" spc="-240" i="1">
                <a:latin typeface="Meiryo"/>
                <a:cs typeface="Meiryo"/>
              </a:rPr>
              <a:t> </a:t>
            </a:r>
            <a:r>
              <a:rPr dirty="0" sz="1050" spc="-60" i="1">
                <a:latin typeface="Georgia"/>
                <a:cs typeface="Georgia"/>
              </a:rPr>
              <a:t>m</a:t>
            </a:r>
            <a:r>
              <a:rPr dirty="0" sz="1050" spc="-6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203" y="1230401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95" y="1158062"/>
            <a:ext cx="160972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45">
                <a:solidFill>
                  <a:srgbClr val="A9341F"/>
                </a:solidFill>
                <a:latin typeface="Tahoma"/>
                <a:cs typeface="Tahoma"/>
              </a:rPr>
              <a:t>ancestry </a:t>
            </a:r>
            <a:r>
              <a:rPr dirty="0" sz="1050" spc="-35">
                <a:solidFill>
                  <a:srgbClr val="A9341F"/>
                </a:solidFill>
                <a:latin typeface="Tahoma"/>
                <a:cs typeface="Tahoma"/>
              </a:rPr>
              <a:t>of </a:t>
            </a:r>
            <a:r>
              <a:rPr dirty="0" sz="1050" spc="-40" i="1">
                <a:solidFill>
                  <a:srgbClr val="A9341F"/>
                </a:solidFill>
                <a:latin typeface="Georgia"/>
                <a:cs typeface="Georgia"/>
              </a:rPr>
              <a:t>n</a:t>
            </a:r>
            <a:r>
              <a:rPr dirty="0" sz="1050" spc="-40">
                <a:latin typeface="Tahoma"/>
                <a:cs typeface="Tahoma"/>
              </a:rPr>
              <a:t>:  </a:t>
            </a:r>
            <a:r>
              <a:rPr dirty="0" sz="1050" spc="5">
                <a:latin typeface="Tahoma"/>
                <a:cs typeface="Tahoma"/>
              </a:rPr>
              <a:t>An  </a:t>
            </a:r>
            <a:r>
              <a:rPr dirty="0" sz="1050">
                <a:latin typeface="Tahoma"/>
                <a:cs typeface="Tahoma"/>
              </a:rPr>
              <a:t>(</a:t>
            </a:r>
            <a:r>
              <a:rPr dirty="0" sz="1050" i="1">
                <a:latin typeface="Georgia"/>
                <a:cs typeface="Georgia"/>
              </a:rPr>
              <a:t>n</a:t>
            </a:r>
            <a:r>
              <a:rPr dirty="0" sz="1050">
                <a:latin typeface="Tahoma"/>
                <a:cs typeface="Tahoma"/>
              </a:rPr>
              <a:t>) </a:t>
            </a:r>
            <a:r>
              <a:rPr dirty="0" sz="1050" spc="-35" i="1">
                <a:latin typeface="Meiryo"/>
                <a:cs typeface="Meiryo"/>
              </a:rPr>
              <a:t>≡</a:t>
            </a:r>
            <a:r>
              <a:rPr dirty="0" sz="1050" spc="-175" i="1">
                <a:latin typeface="Meiryo"/>
                <a:cs typeface="Meiryo"/>
              </a:rPr>
              <a:t> </a:t>
            </a:r>
            <a:r>
              <a:rPr dirty="0" baseline="41666" sz="1500" spc="240">
                <a:latin typeface="Arial"/>
                <a:cs typeface="Arial"/>
              </a:rPr>
              <a:t>S</a:t>
            </a:r>
            <a:endParaRPr baseline="41666"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8314" y="1231112"/>
            <a:ext cx="480059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2590" algn="l"/>
              </a:tabLst>
            </a:pPr>
            <a:r>
              <a:rPr dirty="0" sz="800" spc="55" b="0" i="1">
                <a:latin typeface="Bookman Old Style"/>
                <a:cs typeface="Bookman Old Style"/>
              </a:rPr>
              <a:t>i</a:t>
            </a:r>
            <a:r>
              <a:rPr dirty="0" sz="800" spc="-80" i="1">
                <a:latin typeface="Meiryo"/>
                <a:cs typeface="Meiryo"/>
              </a:rPr>
              <a:t>∈</a:t>
            </a:r>
            <a:r>
              <a:rPr dirty="0" sz="800" spc="-5">
                <a:latin typeface="Palatino Linotype"/>
                <a:cs typeface="Palatino Linotype"/>
              </a:rPr>
              <a:t>W</a:t>
            </a:r>
            <a:r>
              <a:rPr dirty="0" sz="800">
                <a:latin typeface="Palatino Linotype"/>
                <a:cs typeface="Palatino Linotype"/>
              </a:rPr>
              <a:t>	</a:t>
            </a: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7264" y="1158062"/>
            <a:ext cx="44386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0">
                <a:latin typeface="Tahoma"/>
                <a:cs typeface="Tahoma"/>
              </a:rPr>
              <a:t>Pa</a:t>
            </a:r>
            <a:r>
              <a:rPr dirty="0" baseline="31250" sz="1200" spc="30" b="0" i="1">
                <a:latin typeface="Bookman Old Style"/>
                <a:cs typeface="Bookman Old Style"/>
              </a:rPr>
              <a:t>i</a:t>
            </a:r>
            <a:r>
              <a:rPr dirty="0" baseline="31250" sz="1200" spc="-30" b="0" i="1">
                <a:latin typeface="Bookman Old Style"/>
                <a:cs typeface="Bookman Old Style"/>
              </a:rPr>
              <a:t> </a:t>
            </a:r>
            <a:r>
              <a:rPr dirty="0" sz="1050">
                <a:latin typeface="Tahoma"/>
                <a:cs typeface="Tahoma"/>
              </a:rPr>
              <a:t>(</a:t>
            </a:r>
            <a:r>
              <a:rPr dirty="0" sz="1050" i="1">
                <a:latin typeface="Georgia"/>
                <a:cs typeface="Georgia"/>
              </a:rPr>
              <a:t>n</a:t>
            </a:r>
            <a:r>
              <a:rPr dirty="0" sz="1050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783" y="1401267"/>
            <a:ext cx="71183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Tahoma"/>
                <a:cs typeface="Tahoma"/>
              </a:rPr>
              <a:t>Pa</a:t>
            </a:r>
            <a:r>
              <a:rPr dirty="0" baseline="31250" sz="1200" spc="-15">
                <a:latin typeface="Tahoma"/>
                <a:cs typeface="Tahoma"/>
              </a:rPr>
              <a:t>0 </a:t>
            </a:r>
            <a:r>
              <a:rPr dirty="0" sz="1050">
                <a:latin typeface="Tahoma"/>
                <a:cs typeface="Tahoma"/>
              </a:rPr>
              <a:t>(</a:t>
            </a:r>
            <a:r>
              <a:rPr dirty="0" sz="1050" i="1">
                <a:latin typeface="Georgia"/>
                <a:cs typeface="Georgia"/>
              </a:rPr>
              <a:t>n</a:t>
            </a:r>
            <a:r>
              <a:rPr dirty="0" sz="1050">
                <a:latin typeface="Tahoma"/>
                <a:cs typeface="Tahoma"/>
              </a:rPr>
              <a:t>) </a:t>
            </a:r>
            <a:r>
              <a:rPr dirty="0" sz="1050" spc="45">
                <a:latin typeface="Tahoma"/>
                <a:cs typeface="Tahoma"/>
              </a:rPr>
              <a:t>=</a:t>
            </a:r>
            <a:r>
              <a:rPr dirty="0" sz="1050" spc="-200">
                <a:latin typeface="Tahoma"/>
                <a:cs typeface="Tahoma"/>
              </a:rPr>
              <a:t> </a:t>
            </a:r>
            <a:r>
              <a:rPr dirty="0" sz="1050" spc="5" i="1">
                <a:latin typeface="Georgia"/>
                <a:cs typeface="Georgia"/>
              </a:rPr>
              <a:t>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2207" y="1382166"/>
            <a:ext cx="6223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60" b="0" i="1">
                <a:latin typeface="Bookman Old Style"/>
                <a:cs typeface="Bookman Old Style"/>
              </a:rPr>
              <a:t>i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7972" y="1381099"/>
            <a:ext cx="20002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5" b="0" i="1">
                <a:latin typeface="Bookman Old Style"/>
                <a:cs typeface="Bookman Old Style"/>
              </a:rPr>
              <a:t>i</a:t>
            </a:r>
            <a:r>
              <a:rPr dirty="0" sz="800" spc="15" i="1">
                <a:latin typeface="Meiryo"/>
                <a:cs typeface="Meiryo"/>
              </a:rPr>
              <a:t>−</a:t>
            </a:r>
            <a:r>
              <a:rPr dirty="0" sz="800" spc="-15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9027" y="1481061"/>
            <a:ext cx="1958339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75360" algn="l"/>
                <a:tab pos="1578610" algn="l"/>
                <a:tab pos="1881505" algn="l"/>
              </a:tabLst>
            </a:pPr>
            <a:r>
              <a:rPr dirty="0" baseline="3472" sz="1200" spc="-127" i="1">
                <a:latin typeface="Meiryo"/>
                <a:cs typeface="Meiryo"/>
              </a:rPr>
              <a:t>G</a:t>
            </a:r>
            <a:r>
              <a:rPr dirty="0" baseline="3472" sz="1200" spc="-127" i="1">
                <a:latin typeface="Meiryo"/>
                <a:cs typeface="Meiryo"/>
              </a:rPr>
              <a:t>	</a:t>
            </a:r>
            <a:r>
              <a:rPr dirty="0" baseline="3472" sz="1200" spc="-127" i="1">
                <a:latin typeface="Meiryo"/>
                <a:cs typeface="Meiryo"/>
              </a:rPr>
              <a:t>G</a:t>
            </a:r>
            <a:r>
              <a:rPr dirty="0" baseline="3472" sz="1200" spc="-127" i="1">
                <a:latin typeface="Meiryo"/>
                <a:cs typeface="Meiryo"/>
              </a:rPr>
              <a:t>	</a:t>
            </a:r>
            <a:r>
              <a:rPr dirty="0" baseline="3472" sz="1200" spc="-127" i="1">
                <a:latin typeface="Meiryo"/>
                <a:cs typeface="Meiryo"/>
              </a:rPr>
              <a:t>G</a:t>
            </a:r>
            <a:r>
              <a:rPr dirty="0" baseline="3472" sz="1200" spc="-127" i="1">
                <a:latin typeface="Meiryo"/>
                <a:cs typeface="Meiryo"/>
              </a:rPr>
              <a:t>	</a:t>
            </a: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0963" y="1401267"/>
            <a:ext cx="145415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18210" algn="l"/>
                <a:tab pos="1249680" algn="l"/>
              </a:tabLst>
            </a:pPr>
            <a:r>
              <a:rPr dirty="0" sz="1050">
                <a:latin typeface="Tahoma"/>
                <a:cs typeface="Tahoma"/>
              </a:rPr>
              <a:t>Pa  (</a:t>
            </a:r>
            <a:r>
              <a:rPr dirty="0" sz="1050" i="1">
                <a:latin typeface="Georgia"/>
                <a:cs typeface="Georgia"/>
              </a:rPr>
              <a:t>n</a:t>
            </a:r>
            <a:r>
              <a:rPr dirty="0" sz="1050">
                <a:latin typeface="Tahoma"/>
                <a:cs typeface="Tahoma"/>
              </a:rPr>
              <a:t>)</a:t>
            </a:r>
            <a:r>
              <a:rPr dirty="0" sz="1050" spc="-90">
                <a:latin typeface="Tahoma"/>
                <a:cs typeface="Tahoma"/>
              </a:rPr>
              <a:t> </a:t>
            </a:r>
            <a:r>
              <a:rPr dirty="0" sz="1050" spc="-35" i="1">
                <a:latin typeface="Meiryo"/>
                <a:cs typeface="Meiryo"/>
              </a:rPr>
              <a:t>≡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>
                <a:latin typeface="Tahoma"/>
                <a:cs typeface="Tahoma"/>
              </a:rPr>
              <a:t>Pa	Pa	(</a:t>
            </a:r>
            <a:r>
              <a:rPr dirty="0" sz="1050" i="1">
                <a:latin typeface="Georgia"/>
                <a:cs typeface="Georgia"/>
              </a:rPr>
              <a:t>n</a:t>
            </a:r>
            <a:r>
              <a:rPr dirty="0" sz="1050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1162" y="1270520"/>
            <a:ext cx="69913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10235" algn="l"/>
              </a:tabLst>
            </a:pPr>
            <a:r>
              <a:rPr dirty="0" sz="1000" spc="315">
                <a:latin typeface="Arial"/>
                <a:cs typeface="Arial"/>
              </a:rPr>
              <a:t>.</a:t>
            </a:r>
            <a:r>
              <a:rPr dirty="0" sz="1000" spc="315">
                <a:latin typeface="Arial"/>
                <a:cs typeface="Arial"/>
              </a:rPr>
              <a:t>	</a:t>
            </a:r>
            <a:r>
              <a:rPr dirty="0" sz="1000" spc="31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306" y="1671612"/>
            <a:ext cx="250761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5">
                <a:latin typeface="Tahoma"/>
                <a:cs typeface="Tahoma"/>
              </a:rPr>
              <a:t>Notation </a:t>
            </a:r>
            <a:r>
              <a:rPr dirty="0" sz="1050" spc="-55">
                <a:latin typeface="Tahoma"/>
                <a:cs typeface="Tahoma"/>
              </a:rPr>
              <a:t>extends </a:t>
            </a:r>
            <a:r>
              <a:rPr dirty="0" sz="1050" spc="-15">
                <a:latin typeface="Tahoma"/>
                <a:cs typeface="Tahoma"/>
              </a:rPr>
              <a:t>to </a:t>
            </a:r>
            <a:r>
              <a:rPr dirty="0" sz="1050" spc="-55">
                <a:latin typeface="Tahoma"/>
                <a:cs typeface="Tahoma"/>
              </a:rPr>
              <a:t>sets </a:t>
            </a:r>
            <a:r>
              <a:rPr dirty="0" sz="1050" spc="-35">
                <a:latin typeface="Tahoma"/>
                <a:cs typeface="Tahoma"/>
              </a:rPr>
              <a:t>of </a:t>
            </a:r>
            <a:r>
              <a:rPr dirty="0" sz="1050" spc="-60">
                <a:latin typeface="Tahoma"/>
                <a:cs typeface="Tahoma"/>
              </a:rPr>
              <a:t>nodes </a:t>
            </a:r>
            <a:r>
              <a:rPr dirty="0" sz="1050" spc="30" i="1">
                <a:latin typeface="Georgia"/>
                <a:cs typeface="Georgia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⊆</a:t>
            </a:r>
            <a:r>
              <a:rPr dirty="0" sz="1050" spc="229" i="1">
                <a:latin typeface="Meiryo"/>
                <a:cs typeface="Meiryo"/>
              </a:rPr>
              <a:t> </a:t>
            </a:r>
            <a:r>
              <a:rPr dirty="0" sz="1050" spc="75" i="1">
                <a:latin typeface="Meiryo"/>
                <a:cs typeface="Meiryo"/>
              </a:rPr>
              <a:t>N </a:t>
            </a:r>
            <a:r>
              <a:rPr dirty="0" sz="1050" spc="-30">
                <a:latin typeface="Tahoma"/>
                <a:cs typeface="Tahoma"/>
              </a:rPr>
              <a:t>,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4037" y="1953996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395" y="1881644"/>
            <a:ext cx="162560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5">
                <a:solidFill>
                  <a:srgbClr val="A9341F"/>
                </a:solidFill>
                <a:latin typeface="Tahoma"/>
                <a:cs typeface="Tahoma"/>
              </a:rPr>
              <a:t>parents </a:t>
            </a:r>
            <a:r>
              <a:rPr dirty="0" sz="1050" spc="-35">
                <a:solidFill>
                  <a:srgbClr val="A9341F"/>
                </a:solidFill>
                <a:latin typeface="Tahoma"/>
                <a:cs typeface="Tahoma"/>
              </a:rPr>
              <a:t>of </a:t>
            </a:r>
            <a:r>
              <a:rPr dirty="0" sz="1050" spc="30" i="1">
                <a:solidFill>
                  <a:srgbClr val="A9341F"/>
                </a:solidFill>
                <a:latin typeface="Georgia"/>
                <a:cs typeface="Georgia"/>
              </a:rPr>
              <a:t>N </a:t>
            </a:r>
            <a:r>
              <a:rPr dirty="0" sz="1050" spc="-85">
                <a:latin typeface="Tahoma"/>
                <a:cs typeface="Tahoma"/>
              </a:rPr>
              <a:t>:  </a:t>
            </a:r>
            <a:r>
              <a:rPr dirty="0" sz="1050">
                <a:latin typeface="Tahoma"/>
                <a:cs typeface="Tahoma"/>
              </a:rPr>
              <a:t>Pa </a:t>
            </a:r>
            <a:r>
              <a:rPr dirty="0" sz="1050" spc="15">
                <a:latin typeface="Tahoma"/>
                <a:cs typeface="Tahoma"/>
              </a:rPr>
              <a:t>(</a:t>
            </a:r>
            <a:r>
              <a:rPr dirty="0" sz="1050" spc="15" i="1">
                <a:latin typeface="Georgia"/>
                <a:cs typeface="Georgia"/>
              </a:rPr>
              <a:t>N </a:t>
            </a:r>
            <a:r>
              <a:rPr dirty="0" sz="1050">
                <a:latin typeface="Tahoma"/>
                <a:cs typeface="Tahoma"/>
              </a:rPr>
              <a:t>) </a:t>
            </a:r>
            <a:r>
              <a:rPr dirty="0" sz="1050" spc="-35" i="1">
                <a:latin typeface="Meiryo"/>
                <a:cs typeface="Meiryo"/>
              </a:rPr>
              <a:t>≡</a:t>
            </a:r>
            <a:r>
              <a:rPr dirty="0" sz="1050" spc="-30" i="1">
                <a:latin typeface="Meiryo"/>
                <a:cs typeface="Meiryo"/>
              </a:rPr>
              <a:t> </a:t>
            </a:r>
            <a:r>
              <a:rPr dirty="0" baseline="41666" sz="1500" spc="240">
                <a:latin typeface="Arial"/>
                <a:cs typeface="Arial"/>
              </a:rPr>
              <a:t>S</a:t>
            </a:r>
            <a:endParaRPr baseline="41666"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24417" y="1954695"/>
            <a:ext cx="50355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6084" algn="l"/>
              </a:tabLst>
            </a:pPr>
            <a:r>
              <a:rPr dirty="0" sz="800" spc="10" b="0" i="1">
                <a:latin typeface="Bookman Old Style"/>
                <a:cs typeface="Bookman Old Style"/>
              </a:rPr>
              <a:t>n</a:t>
            </a:r>
            <a:r>
              <a:rPr dirty="0" sz="800" spc="-80" i="1">
                <a:latin typeface="Meiryo"/>
                <a:cs typeface="Meiryo"/>
              </a:rPr>
              <a:t>∈</a:t>
            </a:r>
            <a:r>
              <a:rPr dirty="0" sz="800" spc="95" b="0" i="1">
                <a:latin typeface="Bookman Old Style"/>
                <a:cs typeface="Bookman Old Style"/>
              </a:rPr>
              <a:t>N</a:t>
            </a:r>
            <a:r>
              <a:rPr dirty="0" sz="800" b="0" i="1">
                <a:latin typeface="Bookman Old Style"/>
                <a:cs typeface="Bookman Old Style"/>
              </a:rPr>
              <a:t>	</a:t>
            </a: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86926" y="1881644"/>
            <a:ext cx="44386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latin typeface="Tahoma"/>
                <a:cs typeface="Tahoma"/>
              </a:rPr>
              <a:t>Pa</a:t>
            </a:r>
            <a:r>
              <a:rPr dirty="0" sz="1050" spc="175">
                <a:latin typeface="Tahoma"/>
                <a:cs typeface="Tahoma"/>
              </a:rPr>
              <a:t> </a:t>
            </a:r>
            <a:r>
              <a:rPr dirty="0" sz="1050">
                <a:latin typeface="Tahoma"/>
                <a:cs typeface="Tahoma"/>
              </a:rPr>
              <a:t>(</a:t>
            </a:r>
            <a:r>
              <a:rPr dirty="0" sz="1050" i="1">
                <a:latin typeface="Georgia"/>
                <a:cs typeface="Georgia"/>
              </a:rPr>
              <a:t>n</a:t>
            </a:r>
            <a:r>
              <a:rPr dirty="0" sz="1050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6379" y="2164029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6759" y="2164727"/>
            <a:ext cx="51244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4975" algn="l"/>
              </a:tabLst>
            </a:pPr>
            <a:r>
              <a:rPr dirty="0" sz="800" spc="10" b="0" i="1">
                <a:latin typeface="Bookman Old Style"/>
                <a:cs typeface="Bookman Old Style"/>
              </a:rPr>
              <a:t>n</a:t>
            </a:r>
            <a:r>
              <a:rPr dirty="0" sz="800" spc="-80" i="1">
                <a:latin typeface="Meiryo"/>
                <a:cs typeface="Meiryo"/>
              </a:rPr>
              <a:t>∈</a:t>
            </a:r>
            <a:r>
              <a:rPr dirty="0" sz="800" spc="95" b="0" i="1">
                <a:latin typeface="Bookman Old Style"/>
                <a:cs typeface="Bookman Old Style"/>
              </a:rPr>
              <a:t>N</a:t>
            </a:r>
            <a:r>
              <a:rPr dirty="0" sz="800" b="0" i="1">
                <a:latin typeface="Bookman Old Style"/>
                <a:cs typeface="Bookman Old Style"/>
              </a:rPr>
              <a:t>	</a:t>
            </a: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4395" y="2091677"/>
            <a:ext cx="235775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917064" algn="l"/>
              </a:tabLst>
            </a:pPr>
            <a:r>
              <a:rPr dirty="0" sz="1050" spc="-35">
                <a:solidFill>
                  <a:srgbClr val="A9341F"/>
                </a:solidFill>
                <a:latin typeface="Tahoma"/>
                <a:cs typeface="Tahoma"/>
              </a:rPr>
              <a:t>children of </a:t>
            </a:r>
            <a:r>
              <a:rPr dirty="0" sz="1050" spc="30" i="1">
                <a:solidFill>
                  <a:srgbClr val="A9341F"/>
                </a:solidFill>
                <a:latin typeface="Georgia"/>
                <a:cs typeface="Georgia"/>
              </a:rPr>
              <a:t>N </a:t>
            </a:r>
            <a:r>
              <a:rPr dirty="0" sz="1050" spc="-85">
                <a:latin typeface="Tahoma"/>
                <a:cs typeface="Tahoma"/>
              </a:rPr>
              <a:t>:  </a:t>
            </a:r>
            <a:r>
              <a:rPr dirty="0" sz="1050" spc="-10">
                <a:latin typeface="Tahoma"/>
                <a:cs typeface="Tahoma"/>
              </a:rPr>
              <a:t>Ch  </a:t>
            </a:r>
            <a:r>
              <a:rPr dirty="0" sz="1050" spc="15">
                <a:latin typeface="Tahoma"/>
                <a:cs typeface="Tahoma"/>
              </a:rPr>
              <a:t>(</a:t>
            </a:r>
            <a:r>
              <a:rPr dirty="0" sz="1050" spc="15" i="1">
                <a:latin typeface="Georgia"/>
                <a:cs typeface="Georgia"/>
              </a:rPr>
              <a:t>N </a:t>
            </a:r>
            <a:r>
              <a:rPr dirty="0" sz="1050">
                <a:latin typeface="Tahoma"/>
                <a:cs typeface="Tahoma"/>
              </a:rPr>
              <a:t>)</a:t>
            </a:r>
            <a:r>
              <a:rPr dirty="0" sz="1050" spc="-225">
                <a:latin typeface="Tahoma"/>
                <a:cs typeface="Tahoma"/>
              </a:rPr>
              <a:t> </a:t>
            </a:r>
            <a:r>
              <a:rPr dirty="0" sz="1050" spc="-35" i="1">
                <a:latin typeface="Meiryo"/>
                <a:cs typeface="Meiryo"/>
              </a:rPr>
              <a:t>≡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baseline="41666" sz="1500" spc="240">
                <a:latin typeface="Arial"/>
                <a:cs typeface="Arial"/>
              </a:rPr>
              <a:t>S	</a:t>
            </a:r>
            <a:r>
              <a:rPr dirty="0" sz="1050" spc="-10">
                <a:latin typeface="Tahoma"/>
                <a:cs typeface="Tahoma"/>
              </a:rPr>
              <a:t>Ch</a:t>
            </a:r>
            <a:r>
              <a:rPr dirty="0" sz="1050" spc="180">
                <a:latin typeface="Tahoma"/>
                <a:cs typeface="Tahoma"/>
              </a:rPr>
              <a:t> </a:t>
            </a:r>
            <a:r>
              <a:rPr dirty="0" sz="1050">
                <a:latin typeface="Tahoma"/>
                <a:cs typeface="Tahoma"/>
              </a:rPr>
              <a:t>(</a:t>
            </a:r>
            <a:r>
              <a:rPr dirty="0" sz="1050" i="1">
                <a:latin typeface="Georgia"/>
                <a:cs typeface="Georgia"/>
              </a:rPr>
              <a:t>n</a:t>
            </a:r>
            <a:r>
              <a:rPr dirty="0" sz="1050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94459" y="2374061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94839" y="2374760"/>
            <a:ext cx="51625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8784" algn="l"/>
              </a:tabLst>
            </a:pPr>
            <a:r>
              <a:rPr dirty="0" sz="800" spc="10" b="0" i="1">
                <a:latin typeface="Bookman Old Style"/>
                <a:cs typeface="Bookman Old Style"/>
              </a:rPr>
              <a:t>n</a:t>
            </a:r>
            <a:r>
              <a:rPr dirty="0" sz="800" spc="-80" i="1">
                <a:latin typeface="Meiryo"/>
                <a:cs typeface="Meiryo"/>
              </a:rPr>
              <a:t>∈</a:t>
            </a:r>
            <a:r>
              <a:rPr dirty="0" sz="800" spc="95" b="0" i="1">
                <a:latin typeface="Bookman Old Style"/>
                <a:cs typeface="Bookman Old Style"/>
              </a:rPr>
              <a:t>N</a:t>
            </a:r>
            <a:r>
              <a:rPr dirty="0" sz="800" b="0" i="1">
                <a:latin typeface="Bookman Old Style"/>
                <a:cs typeface="Bookman Old Style"/>
              </a:rPr>
              <a:t>	</a:t>
            </a: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4395" y="2301709"/>
            <a:ext cx="238950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945005" algn="l"/>
              </a:tabLst>
            </a:pPr>
            <a:r>
              <a:rPr dirty="0" sz="1050" spc="-45">
                <a:solidFill>
                  <a:srgbClr val="A9341F"/>
                </a:solidFill>
                <a:latin typeface="Tahoma"/>
                <a:cs typeface="Tahoma"/>
              </a:rPr>
              <a:t>ancestry </a:t>
            </a:r>
            <a:r>
              <a:rPr dirty="0" sz="1050" spc="-35">
                <a:solidFill>
                  <a:srgbClr val="A9341F"/>
                </a:solidFill>
                <a:latin typeface="Tahoma"/>
                <a:cs typeface="Tahoma"/>
              </a:rPr>
              <a:t>of </a:t>
            </a:r>
            <a:r>
              <a:rPr dirty="0" sz="1050" spc="30" i="1">
                <a:solidFill>
                  <a:srgbClr val="A9341F"/>
                </a:solidFill>
                <a:latin typeface="Georgia"/>
                <a:cs typeface="Georgia"/>
              </a:rPr>
              <a:t>N </a:t>
            </a:r>
            <a:r>
              <a:rPr dirty="0" sz="1050" spc="-85">
                <a:latin typeface="Tahoma"/>
                <a:cs typeface="Tahoma"/>
              </a:rPr>
              <a:t>:  </a:t>
            </a:r>
            <a:r>
              <a:rPr dirty="0" sz="1050" spc="5">
                <a:latin typeface="Tahoma"/>
                <a:cs typeface="Tahoma"/>
              </a:rPr>
              <a:t>An </a:t>
            </a:r>
            <a:r>
              <a:rPr dirty="0" sz="1050" spc="15">
                <a:latin typeface="Tahoma"/>
                <a:cs typeface="Tahoma"/>
              </a:rPr>
              <a:t>(</a:t>
            </a:r>
            <a:r>
              <a:rPr dirty="0" sz="1050" spc="15" i="1">
                <a:latin typeface="Georgia"/>
                <a:cs typeface="Georgia"/>
              </a:rPr>
              <a:t>N </a:t>
            </a:r>
            <a:r>
              <a:rPr dirty="0" sz="1050">
                <a:latin typeface="Tahoma"/>
                <a:cs typeface="Tahoma"/>
              </a:rPr>
              <a:t>)</a:t>
            </a:r>
            <a:r>
              <a:rPr dirty="0" sz="1050" spc="80">
                <a:latin typeface="Tahoma"/>
                <a:cs typeface="Tahoma"/>
              </a:rPr>
              <a:t> </a:t>
            </a:r>
            <a:r>
              <a:rPr dirty="0" sz="1050" spc="-35" i="1">
                <a:latin typeface="Meiryo"/>
                <a:cs typeface="Meiryo"/>
              </a:rPr>
              <a:t>≡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baseline="41666" sz="1500" spc="240">
                <a:latin typeface="Arial"/>
                <a:cs typeface="Arial"/>
              </a:rPr>
              <a:t>S	</a:t>
            </a:r>
            <a:r>
              <a:rPr dirty="0" sz="1050" spc="5">
                <a:latin typeface="Tahoma"/>
                <a:cs typeface="Tahoma"/>
              </a:rPr>
              <a:t>An</a:t>
            </a:r>
            <a:r>
              <a:rPr dirty="0" sz="1050" spc="180">
                <a:latin typeface="Tahoma"/>
                <a:cs typeface="Tahoma"/>
              </a:rPr>
              <a:t> </a:t>
            </a:r>
            <a:r>
              <a:rPr dirty="0" sz="1050">
                <a:latin typeface="Tahoma"/>
                <a:cs typeface="Tahoma"/>
              </a:rPr>
              <a:t>(</a:t>
            </a:r>
            <a:r>
              <a:rPr dirty="0" sz="1050" i="1">
                <a:latin typeface="Georgia"/>
                <a:cs typeface="Georgia"/>
              </a:rPr>
              <a:t>n</a:t>
            </a:r>
            <a:r>
              <a:rPr dirty="0" sz="1050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306" y="2511742"/>
            <a:ext cx="3002915" cy="553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37640" algn="l"/>
              </a:tabLst>
            </a:pPr>
            <a:r>
              <a:rPr dirty="0" sz="1050" spc="-35">
                <a:latin typeface="Tahoma"/>
                <a:cs typeface="Tahoma"/>
              </a:rPr>
              <a:t>An</a:t>
            </a:r>
            <a:r>
              <a:rPr dirty="0" sz="1050" spc="-35">
                <a:solidFill>
                  <a:srgbClr val="A9341F"/>
                </a:solidFill>
                <a:latin typeface="Tahoma"/>
                <a:cs typeface="Tahoma"/>
              </a:rPr>
              <a:t>induced</a:t>
            </a:r>
            <a:r>
              <a:rPr dirty="0" sz="1050" spc="35">
                <a:solidFill>
                  <a:srgbClr val="A9341F"/>
                </a:solidFill>
                <a:latin typeface="Tahoma"/>
                <a:cs typeface="Tahoma"/>
              </a:rPr>
              <a:t> </a:t>
            </a:r>
            <a:r>
              <a:rPr dirty="0" sz="1050" spc="-45">
                <a:solidFill>
                  <a:srgbClr val="A9341F"/>
                </a:solidFill>
                <a:latin typeface="Tahoma"/>
                <a:cs typeface="Tahoma"/>
              </a:rPr>
              <a:t>subgraph</a:t>
            </a:r>
            <a:r>
              <a:rPr dirty="0" sz="1050" spc="-45">
                <a:latin typeface="Tahoma"/>
                <a:cs typeface="Tahoma"/>
              </a:rPr>
              <a:t>of	</a:t>
            </a:r>
            <a:r>
              <a:rPr dirty="0" sz="1050" spc="-150" i="1">
                <a:latin typeface="Meiryo"/>
                <a:cs typeface="Meiryo"/>
              </a:rPr>
              <a:t>G  </a:t>
            </a:r>
            <a:r>
              <a:rPr dirty="0" sz="1050" spc="45">
                <a:latin typeface="Tahoma"/>
                <a:cs typeface="Tahoma"/>
              </a:rPr>
              <a:t>= </a:t>
            </a:r>
            <a:r>
              <a:rPr dirty="0" sz="1050" spc="80">
                <a:latin typeface="Tahoma"/>
                <a:cs typeface="Tahoma"/>
              </a:rPr>
              <a:t>(</a:t>
            </a:r>
            <a:r>
              <a:rPr dirty="0" sz="1050" spc="80" i="1">
                <a:latin typeface="Meiryo"/>
                <a:cs typeface="Meiryo"/>
              </a:rPr>
              <a:t>N</a:t>
            </a:r>
            <a:r>
              <a:rPr dirty="0" sz="1050" spc="80" i="1">
                <a:latin typeface="Georgia"/>
                <a:cs typeface="Georgia"/>
              </a:rPr>
              <a:t>, </a:t>
            </a:r>
            <a:r>
              <a:rPr dirty="0" sz="1050" spc="-100" i="1">
                <a:latin typeface="Meiryo"/>
                <a:cs typeface="Meiryo"/>
              </a:rPr>
              <a:t>E </a:t>
            </a:r>
            <a:r>
              <a:rPr dirty="0" sz="1050">
                <a:latin typeface="Tahoma"/>
                <a:cs typeface="Tahoma"/>
              </a:rPr>
              <a:t>) </a:t>
            </a:r>
            <a:r>
              <a:rPr dirty="0" sz="1050" spc="-65">
                <a:latin typeface="Tahoma"/>
                <a:cs typeface="Tahoma"/>
              </a:rPr>
              <a:t>due </a:t>
            </a:r>
            <a:r>
              <a:rPr dirty="0" sz="1050" spc="-15">
                <a:latin typeface="Tahoma"/>
                <a:cs typeface="Tahoma"/>
              </a:rPr>
              <a:t>to </a:t>
            </a:r>
            <a:r>
              <a:rPr dirty="0" sz="1050" spc="30" i="1">
                <a:latin typeface="Georgia"/>
                <a:cs typeface="Georgia"/>
              </a:rPr>
              <a:t>N </a:t>
            </a:r>
            <a:r>
              <a:rPr dirty="0" sz="1050" spc="-35" i="1">
                <a:latin typeface="Meiryo"/>
                <a:cs typeface="Meiryo"/>
              </a:rPr>
              <a:t>⊆</a:t>
            </a:r>
            <a:r>
              <a:rPr dirty="0" sz="1050" spc="-245" i="1">
                <a:latin typeface="Meiryo"/>
                <a:cs typeface="Meiryo"/>
              </a:rPr>
              <a:t> </a:t>
            </a:r>
            <a:r>
              <a:rPr dirty="0" sz="1050" spc="75" i="1">
                <a:latin typeface="Meiryo"/>
                <a:cs typeface="Meiryo"/>
              </a:rPr>
              <a:t>N</a:t>
            </a:r>
            <a:endParaRPr sz="1050">
              <a:latin typeface="Meiryo"/>
              <a:cs typeface="Meiryo"/>
            </a:endParaRPr>
          </a:p>
          <a:p>
            <a:pPr marL="980440">
              <a:lnSpc>
                <a:spcPts val="944"/>
              </a:lnSpc>
              <a:spcBef>
                <a:spcPts val="1130"/>
              </a:spcBef>
            </a:pPr>
            <a:r>
              <a:rPr dirty="0" sz="1050" spc="-35">
                <a:latin typeface="Tahoma"/>
                <a:cs typeface="Tahoma"/>
              </a:rPr>
              <a:t>Sub  </a:t>
            </a:r>
            <a:r>
              <a:rPr dirty="0" sz="1050" spc="15">
                <a:latin typeface="Tahoma"/>
                <a:cs typeface="Tahoma"/>
              </a:rPr>
              <a:t>(</a:t>
            </a:r>
            <a:r>
              <a:rPr dirty="0" sz="1050" spc="15" i="1">
                <a:latin typeface="Georgia"/>
                <a:cs typeface="Georgia"/>
              </a:rPr>
              <a:t>N </a:t>
            </a:r>
            <a:r>
              <a:rPr dirty="0" sz="1050">
                <a:latin typeface="Tahoma"/>
                <a:cs typeface="Tahoma"/>
              </a:rPr>
              <a:t>) </a:t>
            </a:r>
            <a:r>
              <a:rPr dirty="0" sz="1050" spc="45">
                <a:latin typeface="Tahoma"/>
                <a:cs typeface="Tahoma"/>
              </a:rPr>
              <a:t>= </a:t>
            </a:r>
            <a:r>
              <a:rPr dirty="0" sz="1050" spc="30">
                <a:latin typeface="Tahoma"/>
                <a:cs typeface="Tahoma"/>
              </a:rPr>
              <a:t>(</a:t>
            </a:r>
            <a:r>
              <a:rPr dirty="0" sz="1050" spc="30" i="1">
                <a:latin typeface="Georgia"/>
                <a:cs typeface="Georgia"/>
              </a:rPr>
              <a:t>N, </a:t>
            </a:r>
            <a:r>
              <a:rPr dirty="0" sz="1050" spc="-60" i="1">
                <a:latin typeface="Meiryo"/>
                <a:cs typeface="Meiryo"/>
              </a:rPr>
              <a:t>{</a:t>
            </a:r>
            <a:r>
              <a:rPr dirty="0" sz="1050" spc="-60" i="1">
                <a:latin typeface="Georgia"/>
                <a:cs typeface="Georgia"/>
              </a:rPr>
              <a:t>e </a:t>
            </a:r>
            <a:r>
              <a:rPr dirty="0" sz="1050" spc="-150" i="1">
                <a:latin typeface="Meiryo"/>
                <a:cs typeface="Meiryo"/>
              </a:rPr>
              <a:t>∈ </a:t>
            </a:r>
            <a:r>
              <a:rPr dirty="0" sz="1050" spc="-100" i="1">
                <a:latin typeface="Meiryo"/>
                <a:cs typeface="Meiryo"/>
              </a:rPr>
              <a:t>E </a:t>
            </a:r>
            <a:r>
              <a:rPr dirty="0" sz="1050" spc="-175" i="1">
                <a:latin typeface="Meiryo"/>
                <a:cs typeface="Meiryo"/>
              </a:rPr>
              <a:t>|  </a:t>
            </a:r>
            <a:r>
              <a:rPr dirty="0" sz="1050" spc="-10" i="1">
                <a:latin typeface="Georgia"/>
                <a:cs typeface="Georgia"/>
              </a:rPr>
              <a:t>e </a:t>
            </a:r>
            <a:r>
              <a:rPr dirty="0" sz="1050" spc="-35" i="1">
                <a:latin typeface="Meiryo"/>
                <a:cs typeface="Meiryo"/>
              </a:rPr>
              <a:t>⊆</a:t>
            </a:r>
            <a:r>
              <a:rPr dirty="0" sz="1050" spc="-140" i="1">
                <a:latin typeface="Meiryo"/>
                <a:cs typeface="Meiryo"/>
              </a:rPr>
              <a:t> </a:t>
            </a:r>
            <a:r>
              <a:rPr dirty="0" sz="1050" spc="10" i="1">
                <a:latin typeface="Georgia"/>
                <a:cs typeface="Georgia"/>
              </a:rPr>
              <a:t>N</a:t>
            </a:r>
            <a:r>
              <a:rPr dirty="0" sz="1050" spc="10" i="1">
                <a:latin typeface="Meiryo"/>
                <a:cs typeface="Meiryo"/>
              </a:rPr>
              <a:t>}</a:t>
            </a:r>
            <a:r>
              <a:rPr dirty="0" sz="1050" spc="10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  <a:p>
            <a:pPr algn="ctr" marR="529590">
              <a:lnSpc>
                <a:spcPts val="585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Deflating</a:t>
            </a:r>
            <a:r>
              <a:rPr dirty="0" spc="-60"/>
              <a:t> </a:t>
            </a:r>
            <a:r>
              <a:rPr dirty="0" spc="-55"/>
              <a:t>Inequalities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291237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1237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5635" y="1684401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3004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93004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4350" y="1684401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121" y="34250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2121" y="34250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4072" y="455307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814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5814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1665" y="1160234"/>
            <a:ext cx="1943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42794" y="926261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42794" y="926261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15808" y="979513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29756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1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29756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302778" y="1160234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2786" y="181335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2786" y="181335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0" y="155990"/>
                </a:move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88733" y="1866595"/>
            <a:ext cx="17399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8750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2823" y="1847133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8750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7633" y="1453159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4" h="85090">
                <a:moveTo>
                  <a:pt x="77710" y="13922"/>
                </a:moveTo>
                <a:lnTo>
                  <a:pt x="33634" y="36102"/>
                </a:lnTo>
                <a:lnTo>
                  <a:pt x="0" y="0"/>
                </a:lnTo>
                <a:lnTo>
                  <a:pt x="24933" y="84672"/>
                </a:lnTo>
                <a:lnTo>
                  <a:pt x="77710" y="13922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2823" y="1847133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6459" y="1863808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5" h="74294">
                <a:moveTo>
                  <a:pt x="60702" y="74194"/>
                </a:moveTo>
                <a:lnTo>
                  <a:pt x="46371" y="26977"/>
                </a:lnTo>
                <a:lnTo>
                  <a:pt x="87687" y="0"/>
                </a:lnTo>
                <a:lnTo>
                  <a:pt x="0" y="10111"/>
                </a:lnTo>
                <a:lnTo>
                  <a:pt x="60702" y="74194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2589" y="670877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19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33750" y="670864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40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14194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30307" y="1847136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2589" y="670877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19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5944" y="851105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0" y="48637"/>
                </a:moveTo>
                <a:lnTo>
                  <a:pt x="48989" y="42733"/>
                </a:lnTo>
                <a:lnTo>
                  <a:pt x="68373" y="88110"/>
                </a:lnTo>
                <a:lnTo>
                  <a:pt x="73659" y="0"/>
                </a:lnTo>
                <a:lnTo>
                  <a:pt x="0" y="48637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33750" y="670864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40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06586" y="796699"/>
            <a:ext cx="87630" cy="78740"/>
          </a:xfrm>
          <a:custGeom>
            <a:avLst/>
            <a:gdLst/>
            <a:ahLst/>
            <a:cxnLst/>
            <a:rect l="l" t="t" r="r" b="b"/>
            <a:pathLst>
              <a:path w="87630" h="78740">
                <a:moveTo>
                  <a:pt x="40591" y="78379"/>
                </a:moveTo>
                <a:lnTo>
                  <a:pt x="39890" y="29042"/>
                </a:lnTo>
                <a:lnTo>
                  <a:pt x="87058" y="14554"/>
                </a:lnTo>
                <a:lnTo>
                  <a:pt x="0" y="0"/>
                </a:lnTo>
                <a:lnTo>
                  <a:pt x="40591" y="7837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14194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82214" y="1453158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5" h="85090">
                <a:moveTo>
                  <a:pt x="77710" y="0"/>
                </a:moveTo>
                <a:lnTo>
                  <a:pt x="44076" y="36103"/>
                </a:lnTo>
                <a:lnTo>
                  <a:pt x="0" y="13923"/>
                </a:lnTo>
                <a:lnTo>
                  <a:pt x="52779" y="84672"/>
                </a:lnTo>
                <a:lnTo>
                  <a:pt x="7771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30307" y="1847136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53412" y="1863812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5" h="74294">
                <a:moveTo>
                  <a:pt x="0" y="0"/>
                </a:moveTo>
                <a:lnTo>
                  <a:pt x="41316" y="26977"/>
                </a:lnTo>
                <a:lnTo>
                  <a:pt x="26985" y="74194"/>
                </a:lnTo>
                <a:lnTo>
                  <a:pt x="87687" y="10111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830690" y="1208494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55340" y="1117041"/>
            <a:ext cx="5461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06725" y="1043355"/>
            <a:ext cx="26797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75">
                <a:latin typeface="Arial"/>
                <a:cs typeface="Arial"/>
              </a:rPr>
              <a:t>.</a:t>
            </a:r>
            <a:r>
              <a:rPr dirty="0" sz="1000" spc="620">
                <a:latin typeface="Arial"/>
                <a:cs typeface="Arial"/>
              </a:rPr>
              <a:t> </a:t>
            </a:r>
            <a:r>
              <a:rPr dirty="0" sz="1000" spc="17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33559" y="696671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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33559" y="848499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33559" y="962380"/>
            <a:ext cx="13843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710">
                <a:latin typeface="Arial"/>
                <a:cs typeface="Arial"/>
              </a:rPr>
              <a:t></a:t>
            </a:r>
            <a:r>
              <a:rPr dirty="0" baseline="-16666" sz="1500" spc="270">
                <a:latin typeface="Arial"/>
                <a:cs typeface="Arial"/>
              </a:rPr>
              <a:t></a:t>
            </a:r>
            <a:endParaRPr baseline="-16666" sz="1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33559" y="1266037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33559" y="1341958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33559" y="1379918"/>
            <a:ext cx="13843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710">
                <a:latin typeface="Arial"/>
                <a:cs typeface="Arial"/>
              </a:rPr>
              <a:t></a:t>
            </a:r>
            <a:r>
              <a:rPr dirty="0" baseline="-16666" sz="1500" spc="270">
                <a:latin typeface="Arial"/>
                <a:cs typeface="Arial"/>
              </a:rPr>
              <a:t></a:t>
            </a:r>
            <a:endParaRPr baseline="-16666" sz="1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19804" y="850658"/>
            <a:ext cx="30035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3045" algn="l"/>
              </a:tabLst>
            </a:pPr>
            <a:r>
              <a:rPr dirty="0" sz="800" spc="-15">
                <a:latin typeface="Tahoma"/>
                <a:cs typeface="Tahoma"/>
              </a:rPr>
              <a:t>1</a:t>
            </a:r>
            <a:r>
              <a:rPr dirty="0" sz="800" spc="-15">
                <a:latin typeface="Tahoma"/>
                <a:cs typeface="Tahoma"/>
              </a:rPr>
              <a:t>	</a:t>
            </a:r>
            <a:r>
              <a:rPr dirty="0" sz="800" spc="-15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46614" y="791768"/>
            <a:ext cx="54927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0" i="1">
                <a:latin typeface="Meiryo"/>
                <a:cs typeface="Meiryo"/>
              </a:rPr>
              <a:t>{</a:t>
            </a:r>
            <a:r>
              <a:rPr dirty="0" sz="1050" spc="-20" i="1">
                <a:latin typeface="Georgia"/>
                <a:cs typeface="Georgia"/>
              </a:rPr>
              <a:t>A  </a:t>
            </a:r>
            <a:r>
              <a:rPr dirty="0" sz="1050" spc="5" i="1">
                <a:latin typeface="Georgia"/>
                <a:cs typeface="Georgia"/>
              </a:rPr>
              <a:t>, </a:t>
            </a:r>
            <a:r>
              <a:rPr dirty="0" sz="1050" spc="70" i="1">
                <a:latin typeface="Georgia"/>
                <a:cs typeface="Georgia"/>
              </a:rPr>
              <a:t>C</a:t>
            </a:r>
            <a:r>
              <a:rPr dirty="0" sz="1050" spc="50" i="1">
                <a:latin typeface="Georgia"/>
                <a:cs typeface="Georgia"/>
              </a:rPr>
              <a:t> </a:t>
            </a:r>
            <a:r>
              <a:rPr dirty="0" sz="1050" spc="-11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83675" y="1136142"/>
            <a:ext cx="120142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3370" algn="l"/>
                <a:tab pos="516255" algn="l"/>
                <a:tab pos="885825" algn="l"/>
              </a:tabLst>
            </a:pPr>
            <a:r>
              <a:rPr dirty="0" sz="1050" spc="-60">
                <a:latin typeface="Tahoma"/>
                <a:cs typeface="Tahoma"/>
              </a:rPr>
              <a:t>Inj	</a:t>
            </a:r>
            <a:r>
              <a:rPr dirty="0" sz="1050" spc="-150" i="1">
                <a:latin typeface="Meiryo"/>
                <a:cs typeface="Meiryo"/>
              </a:rPr>
              <a:t>G	</a:t>
            </a:r>
            <a:r>
              <a:rPr dirty="0" sz="1050" spc="45">
                <a:latin typeface="Tahoma"/>
                <a:cs typeface="Tahoma"/>
              </a:rPr>
              <a:t>=	</a:t>
            </a:r>
            <a:r>
              <a:rPr dirty="0" sz="1050" spc="-30" i="1">
                <a:latin typeface="Meiryo"/>
                <a:cs typeface="Meiryo"/>
              </a:rPr>
              <a:t>{</a:t>
            </a:r>
            <a:r>
              <a:rPr dirty="0" sz="1050" spc="-30" i="1">
                <a:latin typeface="Georgia"/>
                <a:cs typeface="Georgia"/>
              </a:rPr>
              <a:t>A</a:t>
            </a:r>
            <a:r>
              <a:rPr dirty="0" baseline="-10416" sz="1200" spc="-44">
                <a:latin typeface="Tahoma"/>
                <a:cs typeface="Tahoma"/>
              </a:rPr>
              <a:t>1</a:t>
            </a:r>
            <a:r>
              <a:rPr dirty="0" sz="1050" spc="-3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56380" y="1307998"/>
            <a:ext cx="329565" cy="401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5" i="1">
                <a:latin typeface="Meiryo"/>
                <a:cs typeface="Meiryo"/>
              </a:rPr>
              <a:t>{</a:t>
            </a:r>
            <a:r>
              <a:rPr dirty="0" sz="1050" spc="-25" i="1">
                <a:latin typeface="Georgia"/>
                <a:cs typeface="Georgia"/>
              </a:rPr>
              <a:t>B</a:t>
            </a:r>
            <a:r>
              <a:rPr dirty="0" baseline="-10416" sz="1200" spc="-37">
                <a:latin typeface="Tahoma"/>
                <a:cs typeface="Tahoma"/>
              </a:rPr>
              <a:t>1</a:t>
            </a:r>
            <a:r>
              <a:rPr dirty="0" sz="1050" spc="-25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  <a:p>
            <a:pPr marL="15240">
              <a:lnSpc>
                <a:spcPct val="100000"/>
              </a:lnSpc>
              <a:spcBef>
                <a:spcPts val="35"/>
              </a:spcBef>
            </a:pPr>
            <a:r>
              <a:rPr dirty="0" sz="1050" spc="-30" i="1">
                <a:latin typeface="Meiryo"/>
                <a:cs typeface="Meiryo"/>
              </a:rPr>
              <a:t>{</a:t>
            </a:r>
            <a:r>
              <a:rPr dirty="0" sz="1050" spc="-30" i="1">
                <a:latin typeface="Georgia"/>
                <a:cs typeface="Georgia"/>
              </a:rPr>
              <a:t>C</a:t>
            </a:r>
            <a:r>
              <a:rPr dirty="0" baseline="-10416" sz="1200" spc="-44">
                <a:latin typeface="Tahoma"/>
                <a:cs typeface="Tahoma"/>
              </a:rPr>
              <a:t>1</a:t>
            </a:r>
            <a:r>
              <a:rPr dirty="0" sz="1050" spc="-3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70451" y="696671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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70451" y="848499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33559" y="963853"/>
            <a:ext cx="77533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2222" sz="1500" spc="82">
                <a:latin typeface="Arial"/>
                <a:cs typeface="Arial"/>
              </a:rPr>
              <a:t></a:t>
            </a:r>
            <a:r>
              <a:rPr dirty="0" sz="1050" spc="55" i="1">
                <a:latin typeface="Meiryo"/>
                <a:cs typeface="Meiryo"/>
              </a:rPr>
              <a:t>{</a:t>
            </a:r>
            <a:r>
              <a:rPr dirty="0" sz="1050" spc="55" i="1">
                <a:latin typeface="Georgia"/>
                <a:cs typeface="Georgia"/>
              </a:rPr>
              <a:t>B </a:t>
            </a:r>
            <a:r>
              <a:rPr dirty="0" sz="1050" spc="5" i="1">
                <a:latin typeface="Georgia"/>
                <a:cs typeface="Georgia"/>
              </a:rPr>
              <a:t>, </a:t>
            </a:r>
            <a:r>
              <a:rPr dirty="0" sz="1050" spc="70" i="1">
                <a:latin typeface="Georgia"/>
                <a:cs typeface="Georgia"/>
              </a:rPr>
              <a:t>C  </a:t>
            </a:r>
            <a:r>
              <a:rPr dirty="0" sz="1050" spc="35" i="1">
                <a:latin typeface="Meiryo"/>
                <a:cs typeface="Meiryo"/>
              </a:rPr>
              <a:t>}</a:t>
            </a:r>
            <a:r>
              <a:rPr dirty="0" baseline="22222" sz="1500" spc="52">
                <a:latin typeface="Arial"/>
                <a:cs typeface="Arial"/>
              </a:rPr>
              <a:t></a:t>
            </a:r>
            <a:endParaRPr baseline="22222" sz="15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20389" y="1000341"/>
            <a:ext cx="48831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3045" algn="l"/>
              </a:tabLst>
            </a:pPr>
            <a:r>
              <a:rPr dirty="0" sz="800" spc="-15">
                <a:latin typeface="Tahoma"/>
                <a:cs typeface="Tahoma"/>
              </a:rPr>
              <a:t>1	1  </a:t>
            </a:r>
            <a:r>
              <a:rPr dirty="0" baseline="16666" sz="1500" spc="-397">
                <a:latin typeface="Arial"/>
                <a:cs typeface="Arial"/>
              </a:rPr>
              <a:t></a:t>
            </a:r>
            <a:r>
              <a:rPr dirty="0" sz="1000" spc="-265">
                <a:latin typeface="Arial"/>
                <a:cs typeface="Arial"/>
              </a:rPr>
              <a:t>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70451" y="1266037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70451" y="1341958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70451" y="1379918"/>
            <a:ext cx="13843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710">
                <a:latin typeface="Arial"/>
                <a:cs typeface="Arial"/>
              </a:rPr>
              <a:t></a:t>
            </a:r>
            <a:r>
              <a:rPr dirty="0" baseline="-16666" sz="1500" spc="270">
                <a:latin typeface="Arial"/>
                <a:cs typeface="Arial"/>
              </a:rPr>
              <a:t></a:t>
            </a:r>
            <a:endParaRPr baseline="-16666" sz="15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47059" y="1869313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01404" y="1796961"/>
            <a:ext cx="108775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1869" algn="l"/>
              </a:tabLst>
            </a:pPr>
            <a:r>
              <a:rPr dirty="0" sz="1050" spc="-110" i="1">
                <a:latin typeface="Meiryo"/>
                <a:cs typeface="Meiryo"/>
              </a:rPr>
              <a:t>{</a:t>
            </a: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52">
                <a:latin typeface="Tahoma"/>
                <a:cs typeface="Tahoma"/>
              </a:rPr>
              <a:t>1</a:t>
            </a:r>
            <a:r>
              <a:rPr dirty="0" sz="1050" spc="5" i="1">
                <a:latin typeface="Georgia"/>
                <a:cs typeface="Georgia"/>
              </a:rPr>
              <a:t>,</a:t>
            </a:r>
            <a:r>
              <a:rPr dirty="0" sz="1050" spc="-75" i="1">
                <a:latin typeface="Georgia"/>
                <a:cs typeface="Georgia"/>
              </a:rPr>
              <a:t> </a:t>
            </a:r>
            <a:r>
              <a:rPr dirty="0" sz="1050" spc="95" i="1">
                <a:latin typeface="Georgia"/>
                <a:cs typeface="Georgia"/>
              </a:rPr>
              <a:t>B</a:t>
            </a:r>
            <a:r>
              <a:rPr dirty="0" baseline="-10416" sz="1200" spc="52">
                <a:latin typeface="Tahoma"/>
                <a:cs typeface="Tahoma"/>
              </a:rPr>
              <a:t>1</a:t>
            </a:r>
            <a:r>
              <a:rPr dirty="0" sz="1050" spc="-110" i="1">
                <a:latin typeface="Meiryo"/>
                <a:cs typeface="Meiryo"/>
              </a:rPr>
              <a:t>}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405" i="1">
                <a:latin typeface="Meiryo"/>
                <a:cs typeface="Meiryo"/>
              </a:rPr>
              <a:t>ƒ∈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70">
                <a:latin typeface="Tahoma"/>
                <a:cs typeface="Tahoma"/>
              </a:rPr>
              <a:t>In</a:t>
            </a:r>
            <a:r>
              <a:rPr dirty="0" sz="1050" spc="-40">
                <a:latin typeface="Tahoma"/>
                <a:cs typeface="Tahoma"/>
              </a:rPr>
              <a:t>j</a:t>
            </a:r>
            <a:r>
              <a:rPr dirty="0" sz="1050">
                <a:latin typeface="Tahoma"/>
                <a:cs typeface="Tahoma"/>
              </a:rPr>
              <a:t>	</a:t>
            </a:r>
            <a:r>
              <a:rPr dirty="0" sz="1050" spc="-150" i="1">
                <a:latin typeface="Meiryo"/>
                <a:cs typeface="Meiryo"/>
              </a:rPr>
              <a:t>G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23094" y="1704175"/>
            <a:ext cx="267970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75">
                <a:latin typeface="Arial"/>
                <a:cs typeface="Arial"/>
              </a:rPr>
              <a:t>.</a:t>
            </a:r>
            <a:r>
              <a:rPr dirty="0" sz="1000" spc="340">
                <a:latin typeface="Arial"/>
                <a:cs typeface="Arial"/>
              </a:rPr>
              <a:t> </a:t>
            </a:r>
            <a:r>
              <a:rPr dirty="0" baseline="-27777" sz="1200" spc="112" i="1">
                <a:latin typeface="Meiryo"/>
                <a:cs typeface="Meiryo"/>
              </a:rPr>
              <a:t>t</a:t>
            </a:r>
            <a:r>
              <a:rPr dirty="0" sz="1000" spc="7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59840" y="2177618"/>
            <a:ext cx="2882265" cy="688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5715">
              <a:lnSpc>
                <a:spcPct val="100000"/>
              </a:lnSpc>
            </a:pP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30" b="0" i="1">
                <a:latin typeface="Bookman Old Style"/>
                <a:cs typeface="Bookman Old Style"/>
              </a:rPr>
              <a:t>B</a:t>
            </a:r>
            <a:r>
              <a:rPr dirty="0" baseline="-27777" sz="900" spc="30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(01)</a:t>
            </a:r>
            <a:r>
              <a:rPr dirty="0" sz="1050" spc="-40">
                <a:latin typeface="Tahoma"/>
                <a:cs typeface="Tahoma"/>
              </a:rPr>
              <a:t> </a:t>
            </a:r>
            <a:r>
              <a:rPr dirty="0" sz="1050" spc="-35" i="1">
                <a:latin typeface="Meiryo"/>
                <a:cs typeface="Meiryo"/>
              </a:rPr>
              <a:t>≤</a:t>
            </a:r>
            <a:r>
              <a:rPr dirty="0" sz="1050" spc="-70" i="1">
                <a:latin typeface="Meiryo"/>
                <a:cs typeface="Meiryo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B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r>
              <a:rPr dirty="0" baseline="-27777" sz="900" spc="-142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(10)</a:t>
            </a:r>
            <a:r>
              <a:rPr dirty="0" sz="1050" spc="-100">
                <a:latin typeface="Tahoma"/>
                <a:cs typeface="Tahoma"/>
              </a:rPr>
              <a:t> </a:t>
            </a:r>
            <a:r>
              <a:rPr dirty="0" sz="1050" spc="45">
                <a:latin typeface="Tahoma"/>
                <a:cs typeface="Tahoma"/>
              </a:rPr>
              <a:t>+</a:t>
            </a:r>
            <a:r>
              <a:rPr dirty="0" sz="1050" spc="-100">
                <a:latin typeface="Tahoma"/>
                <a:cs typeface="Tahoma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(01)</a:t>
            </a:r>
            <a:endParaRPr sz="1050">
              <a:latin typeface="Tahoma"/>
              <a:cs typeface="Tahoma"/>
            </a:endParaRPr>
          </a:p>
          <a:p>
            <a:pPr algn="ctr" marL="6350">
              <a:lnSpc>
                <a:spcPct val="100000"/>
              </a:lnSpc>
              <a:spcBef>
                <a:spcPts val="430"/>
              </a:spcBef>
            </a:pPr>
            <a:r>
              <a:rPr dirty="0" sz="1050" spc="-125" b="1">
                <a:latin typeface="Arial Black"/>
                <a:cs typeface="Arial Black"/>
              </a:rPr>
              <a:t>However!</a:t>
            </a:r>
            <a:endParaRPr sz="1050">
              <a:latin typeface="Arial Black"/>
              <a:cs typeface="Arial Black"/>
            </a:endParaRPr>
          </a:p>
          <a:p>
            <a:pPr algn="ctr">
              <a:lnSpc>
                <a:spcPts val="925"/>
              </a:lnSpc>
              <a:spcBef>
                <a:spcPts val="475"/>
              </a:spcBef>
            </a:pPr>
            <a:r>
              <a:rPr dirty="0" baseline="2645" sz="1575" spc="-30">
                <a:latin typeface="Tahoma"/>
                <a:cs typeface="Tahoma"/>
              </a:rPr>
              <a:t>AnSub </a:t>
            </a:r>
            <a:r>
              <a:rPr dirty="0" sz="600" spc="-20" i="1">
                <a:latin typeface="Verdana"/>
                <a:cs typeface="Verdana"/>
              </a:rPr>
              <a:t>t </a:t>
            </a:r>
            <a:r>
              <a:rPr dirty="0" baseline="2645" sz="1575" spc="37">
                <a:latin typeface="Tahoma"/>
                <a:cs typeface="Tahoma"/>
              </a:rPr>
              <a:t>(</a:t>
            </a:r>
            <a:r>
              <a:rPr dirty="0" baseline="2645" sz="1575" spc="37" i="1">
                <a:latin typeface="Georgia"/>
                <a:cs typeface="Georgia"/>
              </a:rPr>
              <a:t>A</a:t>
            </a:r>
            <a:r>
              <a:rPr dirty="0" baseline="-6944" sz="1200" spc="37">
                <a:latin typeface="Tahoma"/>
                <a:cs typeface="Tahoma"/>
              </a:rPr>
              <a:t>1</a:t>
            </a:r>
            <a:r>
              <a:rPr dirty="0" baseline="2645" sz="1575" spc="37">
                <a:latin typeface="Tahoma"/>
                <a:cs typeface="Tahoma"/>
              </a:rPr>
              <a:t>) </a:t>
            </a:r>
            <a:r>
              <a:rPr dirty="0" baseline="2645" sz="1575" spc="-225" i="1">
                <a:latin typeface="Meiryo"/>
                <a:cs typeface="Meiryo"/>
              </a:rPr>
              <a:t>∩ </a:t>
            </a:r>
            <a:r>
              <a:rPr dirty="0" baseline="2645" sz="1575" spc="-30">
                <a:latin typeface="Tahoma"/>
                <a:cs typeface="Tahoma"/>
              </a:rPr>
              <a:t>AnSub </a:t>
            </a:r>
            <a:r>
              <a:rPr dirty="0" sz="600" spc="-20" i="1">
                <a:latin typeface="Verdana"/>
                <a:cs typeface="Verdana"/>
              </a:rPr>
              <a:t>t </a:t>
            </a:r>
            <a:r>
              <a:rPr dirty="0" baseline="2645" sz="1575" spc="44">
                <a:latin typeface="Tahoma"/>
                <a:cs typeface="Tahoma"/>
              </a:rPr>
              <a:t>(</a:t>
            </a:r>
            <a:r>
              <a:rPr dirty="0" baseline="2645" sz="1575" spc="44" i="1">
                <a:latin typeface="Georgia"/>
                <a:cs typeface="Georgia"/>
              </a:rPr>
              <a:t>B</a:t>
            </a:r>
            <a:r>
              <a:rPr dirty="0" baseline="-6944" sz="1200" spc="44">
                <a:latin typeface="Tahoma"/>
                <a:cs typeface="Tahoma"/>
              </a:rPr>
              <a:t>1</a:t>
            </a:r>
            <a:r>
              <a:rPr dirty="0" baseline="2645" sz="1575" spc="44">
                <a:latin typeface="Tahoma"/>
                <a:cs typeface="Tahoma"/>
              </a:rPr>
              <a:t>) </a:t>
            </a:r>
            <a:r>
              <a:rPr dirty="0" baseline="2645" sz="1575" spc="67">
                <a:latin typeface="Tahoma"/>
                <a:cs typeface="Tahoma"/>
              </a:rPr>
              <a:t>= </a:t>
            </a:r>
            <a:r>
              <a:rPr dirty="0" baseline="2645" sz="1575" spc="-487" i="1">
                <a:latin typeface="Meiryo"/>
                <a:cs typeface="Meiryo"/>
              </a:rPr>
              <a:t>∅                  </a:t>
            </a:r>
            <a:r>
              <a:rPr dirty="0" baseline="2645" sz="1575" spc="-157" i="1">
                <a:latin typeface="Meiryo"/>
                <a:cs typeface="Meiryo"/>
              </a:rPr>
              <a:t>⇐⇒  </a:t>
            </a:r>
            <a:r>
              <a:rPr dirty="0" baseline="2645" sz="1575" spc="44" i="1">
                <a:latin typeface="Georgia"/>
                <a:cs typeface="Georgia"/>
              </a:rPr>
              <a:t>A</a:t>
            </a:r>
            <a:r>
              <a:rPr dirty="0" baseline="-6944" sz="1200" spc="44">
                <a:latin typeface="Tahoma"/>
                <a:cs typeface="Tahoma"/>
              </a:rPr>
              <a:t>1 </a:t>
            </a:r>
            <a:r>
              <a:rPr dirty="0" baseline="2645" sz="1575" spc="-52" i="1">
                <a:latin typeface="Meiryo"/>
                <a:cs typeface="Meiryo"/>
              </a:rPr>
              <a:t>⊥</a:t>
            </a:r>
            <a:r>
              <a:rPr dirty="0" baseline="2645" sz="1575" spc="270" i="1">
                <a:latin typeface="Meiryo"/>
                <a:cs typeface="Meiryo"/>
              </a:rPr>
              <a:t> </a:t>
            </a:r>
            <a:r>
              <a:rPr dirty="0" baseline="2645" sz="1575" spc="60" i="1">
                <a:latin typeface="Georgia"/>
                <a:cs typeface="Georgia"/>
              </a:rPr>
              <a:t>B</a:t>
            </a:r>
            <a:r>
              <a:rPr dirty="0" baseline="-6944" sz="1200" spc="60">
                <a:latin typeface="Tahoma"/>
                <a:cs typeface="Tahoma"/>
              </a:rPr>
              <a:t>1</a:t>
            </a:r>
            <a:endParaRPr baseline="-6944" sz="1200">
              <a:latin typeface="Tahoma"/>
              <a:cs typeface="Tahoma"/>
            </a:endParaRPr>
          </a:p>
          <a:p>
            <a:pPr marL="396240">
              <a:lnSpc>
                <a:spcPts val="565"/>
              </a:lnSpc>
              <a:tabLst>
                <a:tab pos="1316355" algn="l"/>
              </a:tabLst>
            </a:pPr>
            <a:r>
              <a:rPr dirty="0" sz="800" spc="-85" i="1">
                <a:latin typeface="Meiryo"/>
                <a:cs typeface="Meiryo"/>
              </a:rPr>
              <a:t>G	G</a:t>
            </a:r>
            <a:endParaRPr sz="800">
              <a:latin typeface="Meiryo"/>
              <a:cs typeface="Meiryo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Deflating</a:t>
            </a:r>
            <a:r>
              <a:rPr dirty="0" spc="-60"/>
              <a:t> </a:t>
            </a:r>
            <a:r>
              <a:rPr dirty="0" spc="-55"/>
              <a:t>Inequalities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291237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1237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5635" y="1684401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3004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93004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4350" y="1684401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121" y="34250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2121" y="34250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4072" y="455307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814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5814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1665" y="1160234"/>
            <a:ext cx="1943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42794" y="926261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42794" y="926261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15808" y="979513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29756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1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29756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302778" y="1160234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2786" y="181335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2786" y="181335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0" y="155990"/>
                </a:move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88733" y="1866595"/>
            <a:ext cx="17399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8750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2823" y="1847133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8750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7633" y="1453159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4" h="85090">
                <a:moveTo>
                  <a:pt x="77710" y="13922"/>
                </a:moveTo>
                <a:lnTo>
                  <a:pt x="33634" y="36102"/>
                </a:lnTo>
                <a:lnTo>
                  <a:pt x="0" y="0"/>
                </a:lnTo>
                <a:lnTo>
                  <a:pt x="24933" y="84672"/>
                </a:lnTo>
                <a:lnTo>
                  <a:pt x="77710" y="13922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2823" y="1847133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6459" y="1863808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5" h="74294">
                <a:moveTo>
                  <a:pt x="60702" y="74194"/>
                </a:moveTo>
                <a:lnTo>
                  <a:pt x="46371" y="26977"/>
                </a:lnTo>
                <a:lnTo>
                  <a:pt x="87687" y="0"/>
                </a:lnTo>
                <a:lnTo>
                  <a:pt x="0" y="10111"/>
                </a:lnTo>
                <a:lnTo>
                  <a:pt x="60702" y="74194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2589" y="670877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19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33750" y="670864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40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14194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30307" y="1847136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2589" y="670877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19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5944" y="851105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0" y="48637"/>
                </a:moveTo>
                <a:lnTo>
                  <a:pt x="48989" y="42733"/>
                </a:lnTo>
                <a:lnTo>
                  <a:pt x="68373" y="88110"/>
                </a:lnTo>
                <a:lnTo>
                  <a:pt x="73659" y="0"/>
                </a:lnTo>
                <a:lnTo>
                  <a:pt x="0" y="48637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33750" y="670864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40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06586" y="796699"/>
            <a:ext cx="87630" cy="78740"/>
          </a:xfrm>
          <a:custGeom>
            <a:avLst/>
            <a:gdLst/>
            <a:ahLst/>
            <a:cxnLst/>
            <a:rect l="l" t="t" r="r" b="b"/>
            <a:pathLst>
              <a:path w="87630" h="78740">
                <a:moveTo>
                  <a:pt x="40591" y="78379"/>
                </a:moveTo>
                <a:lnTo>
                  <a:pt x="39890" y="29042"/>
                </a:lnTo>
                <a:lnTo>
                  <a:pt x="87058" y="14554"/>
                </a:lnTo>
                <a:lnTo>
                  <a:pt x="0" y="0"/>
                </a:lnTo>
                <a:lnTo>
                  <a:pt x="40591" y="7837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14194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82214" y="1453158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5" h="85090">
                <a:moveTo>
                  <a:pt x="77710" y="0"/>
                </a:moveTo>
                <a:lnTo>
                  <a:pt x="44076" y="36103"/>
                </a:lnTo>
                <a:lnTo>
                  <a:pt x="0" y="13923"/>
                </a:lnTo>
                <a:lnTo>
                  <a:pt x="52779" y="84672"/>
                </a:lnTo>
                <a:lnTo>
                  <a:pt x="7771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30307" y="1847136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53412" y="1863812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5" h="74294">
                <a:moveTo>
                  <a:pt x="0" y="0"/>
                </a:moveTo>
                <a:lnTo>
                  <a:pt x="41316" y="26977"/>
                </a:lnTo>
                <a:lnTo>
                  <a:pt x="26985" y="74194"/>
                </a:lnTo>
                <a:lnTo>
                  <a:pt x="87687" y="10111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830690" y="1208494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55340" y="1117041"/>
            <a:ext cx="5461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06725" y="1043355"/>
            <a:ext cx="26797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75">
                <a:latin typeface="Arial"/>
                <a:cs typeface="Arial"/>
              </a:rPr>
              <a:t>.</a:t>
            </a:r>
            <a:r>
              <a:rPr dirty="0" sz="1000" spc="620">
                <a:latin typeface="Arial"/>
                <a:cs typeface="Arial"/>
              </a:rPr>
              <a:t> </a:t>
            </a:r>
            <a:r>
              <a:rPr dirty="0" sz="1000" spc="17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33559" y="696671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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33559" y="848499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33559" y="962380"/>
            <a:ext cx="13843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710">
                <a:latin typeface="Arial"/>
                <a:cs typeface="Arial"/>
              </a:rPr>
              <a:t></a:t>
            </a:r>
            <a:r>
              <a:rPr dirty="0" baseline="-16666" sz="1500" spc="270">
                <a:latin typeface="Arial"/>
                <a:cs typeface="Arial"/>
              </a:rPr>
              <a:t></a:t>
            </a:r>
            <a:endParaRPr baseline="-16666" sz="1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33559" y="1266037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33559" y="1341958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33559" y="1379918"/>
            <a:ext cx="13843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710">
                <a:latin typeface="Arial"/>
                <a:cs typeface="Arial"/>
              </a:rPr>
              <a:t></a:t>
            </a:r>
            <a:r>
              <a:rPr dirty="0" baseline="-16666" sz="1500" spc="270">
                <a:latin typeface="Arial"/>
                <a:cs typeface="Arial"/>
              </a:rPr>
              <a:t></a:t>
            </a:r>
            <a:endParaRPr baseline="-16666" sz="1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19804" y="850658"/>
            <a:ext cx="30035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3045" algn="l"/>
              </a:tabLst>
            </a:pPr>
            <a:r>
              <a:rPr dirty="0" sz="800" spc="-15">
                <a:latin typeface="Tahoma"/>
                <a:cs typeface="Tahoma"/>
              </a:rPr>
              <a:t>1</a:t>
            </a:r>
            <a:r>
              <a:rPr dirty="0" sz="800" spc="-15">
                <a:latin typeface="Tahoma"/>
                <a:cs typeface="Tahoma"/>
              </a:rPr>
              <a:t>	</a:t>
            </a:r>
            <a:r>
              <a:rPr dirty="0" sz="800" spc="-15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46614" y="791768"/>
            <a:ext cx="54927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0" i="1">
                <a:latin typeface="Meiryo"/>
                <a:cs typeface="Meiryo"/>
              </a:rPr>
              <a:t>{</a:t>
            </a:r>
            <a:r>
              <a:rPr dirty="0" sz="1050" spc="-20" i="1">
                <a:latin typeface="Georgia"/>
                <a:cs typeface="Georgia"/>
              </a:rPr>
              <a:t>A  </a:t>
            </a:r>
            <a:r>
              <a:rPr dirty="0" sz="1050" spc="5" i="1">
                <a:latin typeface="Georgia"/>
                <a:cs typeface="Georgia"/>
              </a:rPr>
              <a:t>, </a:t>
            </a:r>
            <a:r>
              <a:rPr dirty="0" sz="1050" spc="70" i="1">
                <a:latin typeface="Georgia"/>
                <a:cs typeface="Georgia"/>
              </a:rPr>
              <a:t>C</a:t>
            </a:r>
            <a:r>
              <a:rPr dirty="0" sz="1050" spc="50" i="1">
                <a:latin typeface="Georgia"/>
                <a:cs typeface="Georgia"/>
              </a:rPr>
              <a:t> </a:t>
            </a:r>
            <a:r>
              <a:rPr dirty="0" sz="1050" spc="-11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83675" y="1136142"/>
            <a:ext cx="120142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3370" algn="l"/>
                <a:tab pos="516255" algn="l"/>
                <a:tab pos="885825" algn="l"/>
              </a:tabLst>
            </a:pPr>
            <a:r>
              <a:rPr dirty="0" sz="1050" spc="-60">
                <a:latin typeface="Tahoma"/>
                <a:cs typeface="Tahoma"/>
              </a:rPr>
              <a:t>Inj	</a:t>
            </a:r>
            <a:r>
              <a:rPr dirty="0" sz="1050" spc="-150" i="1">
                <a:latin typeface="Meiryo"/>
                <a:cs typeface="Meiryo"/>
              </a:rPr>
              <a:t>G	</a:t>
            </a:r>
            <a:r>
              <a:rPr dirty="0" sz="1050" spc="45">
                <a:latin typeface="Tahoma"/>
                <a:cs typeface="Tahoma"/>
              </a:rPr>
              <a:t>=	</a:t>
            </a:r>
            <a:r>
              <a:rPr dirty="0" sz="1050" spc="-30" i="1">
                <a:latin typeface="Meiryo"/>
                <a:cs typeface="Meiryo"/>
              </a:rPr>
              <a:t>{</a:t>
            </a:r>
            <a:r>
              <a:rPr dirty="0" sz="1050" spc="-30" i="1">
                <a:latin typeface="Georgia"/>
                <a:cs typeface="Georgia"/>
              </a:rPr>
              <a:t>A</a:t>
            </a:r>
            <a:r>
              <a:rPr dirty="0" baseline="-10416" sz="1200" spc="-44">
                <a:latin typeface="Tahoma"/>
                <a:cs typeface="Tahoma"/>
              </a:rPr>
              <a:t>1</a:t>
            </a:r>
            <a:r>
              <a:rPr dirty="0" sz="1050" spc="-3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56380" y="1307998"/>
            <a:ext cx="329565" cy="401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5" i="1">
                <a:latin typeface="Meiryo"/>
                <a:cs typeface="Meiryo"/>
              </a:rPr>
              <a:t>{</a:t>
            </a:r>
            <a:r>
              <a:rPr dirty="0" sz="1050" spc="-25" i="1">
                <a:latin typeface="Georgia"/>
                <a:cs typeface="Georgia"/>
              </a:rPr>
              <a:t>B</a:t>
            </a:r>
            <a:r>
              <a:rPr dirty="0" baseline="-10416" sz="1200" spc="-37">
                <a:latin typeface="Tahoma"/>
                <a:cs typeface="Tahoma"/>
              </a:rPr>
              <a:t>1</a:t>
            </a:r>
            <a:r>
              <a:rPr dirty="0" sz="1050" spc="-25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  <a:p>
            <a:pPr marL="15240">
              <a:lnSpc>
                <a:spcPct val="100000"/>
              </a:lnSpc>
              <a:spcBef>
                <a:spcPts val="35"/>
              </a:spcBef>
            </a:pPr>
            <a:r>
              <a:rPr dirty="0" sz="1050" spc="-30" i="1">
                <a:latin typeface="Meiryo"/>
                <a:cs typeface="Meiryo"/>
              </a:rPr>
              <a:t>{</a:t>
            </a:r>
            <a:r>
              <a:rPr dirty="0" sz="1050" spc="-30" i="1">
                <a:latin typeface="Georgia"/>
                <a:cs typeface="Georgia"/>
              </a:rPr>
              <a:t>C</a:t>
            </a:r>
            <a:r>
              <a:rPr dirty="0" baseline="-10416" sz="1200" spc="-44">
                <a:latin typeface="Tahoma"/>
                <a:cs typeface="Tahoma"/>
              </a:rPr>
              <a:t>1</a:t>
            </a:r>
            <a:r>
              <a:rPr dirty="0" sz="1050" spc="-3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70451" y="696671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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70451" y="848499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33559" y="963853"/>
            <a:ext cx="77533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2222" sz="1500" spc="82">
                <a:latin typeface="Arial"/>
                <a:cs typeface="Arial"/>
              </a:rPr>
              <a:t></a:t>
            </a:r>
            <a:r>
              <a:rPr dirty="0" sz="1050" spc="55" i="1">
                <a:latin typeface="Meiryo"/>
                <a:cs typeface="Meiryo"/>
              </a:rPr>
              <a:t>{</a:t>
            </a:r>
            <a:r>
              <a:rPr dirty="0" sz="1050" spc="55" i="1">
                <a:latin typeface="Georgia"/>
                <a:cs typeface="Georgia"/>
              </a:rPr>
              <a:t>B </a:t>
            </a:r>
            <a:r>
              <a:rPr dirty="0" sz="1050" spc="5" i="1">
                <a:latin typeface="Georgia"/>
                <a:cs typeface="Georgia"/>
              </a:rPr>
              <a:t>, </a:t>
            </a:r>
            <a:r>
              <a:rPr dirty="0" sz="1050" spc="70" i="1">
                <a:latin typeface="Georgia"/>
                <a:cs typeface="Georgia"/>
              </a:rPr>
              <a:t>C  </a:t>
            </a:r>
            <a:r>
              <a:rPr dirty="0" sz="1050" spc="35" i="1">
                <a:latin typeface="Meiryo"/>
                <a:cs typeface="Meiryo"/>
              </a:rPr>
              <a:t>}</a:t>
            </a:r>
            <a:r>
              <a:rPr dirty="0" baseline="22222" sz="1500" spc="52">
                <a:latin typeface="Arial"/>
                <a:cs typeface="Arial"/>
              </a:rPr>
              <a:t></a:t>
            </a:r>
            <a:endParaRPr baseline="22222" sz="15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20389" y="1000341"/>
            <a:ext cx="48831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3045" algn="l"/>
              </a:tabLst>
            </a:pPr>
            <a:r>
              <a:rPr dirty="0" sz="800" spc="-15">
                <a:latin typeface="Tahoma"/>
                <a:cs typeface="Tahoma"/>
              </a:rPr>
              <a:t>1	1  </a:t>
            </a:r>
            <a:r>
              <a:rPr dirty="0" baseline="16666" sz="1500" spc="-397">
                <a:latin typeface="Arial"/>
                <a:cs typeface="Arial"/>
              </a:rPr>
              <a:t></a:t>
            </a:r>
            <a:r>
              <a:rPr dirty="0" sz="1000" spc="-265">
                <a:latin typeface="Arial"/>
                <a:cs typeface="Arial"/>
              </a:rPr>
              <a:t>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70451" y="1266037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70451" y="1341958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70451" y="1379918"/>
            <a:ext cx="13843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710">
                <a:latin typeface="Arial"/>
                <a:cs typeface="Arial"/>
              </a:rPr>
              <a:t></a:t>
            </a:r>
            <a:r>
              <a:rPr dirty="0" baseline="-16666" sz="1500" spc="270">
                <a:latin typeface="Arial"/>
                <a:cs typeface="Arial"/>
              </a:rPr>
              <a:t></a:t>
            </a:r>
            <a:endParaRPr baseline="-16666" sz="15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47059" y="1869313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01404" y="1796961"/>
            <a:ext cx="108775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1869" algn="l"/>
              </a:tabLst>
            </a:pPr>
            <a:r>
              <a:rPr dirty="0" sz="1050" spc="-110" i="1">
                <a:latin typeface="Meiryo"/>
                <a:cs typeface="Meiryo"/>
              </a:rPr>
              <a:t>{</a:t>
            </a: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52">
                <a:latin typeface="Tahoma"/>
                <a:cs typeface="Tahoma"/>
              </a:rPr>
              <a:t>1</a:t>
            </a:r>
            <a:r>
              <a:rPr dirty="0" sz="1050" spc="5" i="1">
                <a:latin typeface="Georgia"/>
                <a:cs typeface="Georgia"/>
              </a:rPr>
              <a:t>,</a:t>
            </a:r>
            <a:r>
              <a:rPr dirty="0" sz="1050" spc="-75" i="1">
                <a:latin typeface="Georgia"/>
                <a:cs typeface="Georgia"/>
              </a:rPr>
              <a:t> </a:t>
            </a:r>
            <a:r>
              <a:rPr dirty="0" sz="1050" spc="95" i="1">
                <a:latin typeface="Georgia"/>
                <a:cs typeface="Georgia"/>
              </a:rPr>
              <a:t>B</a:t>
            </a:r>
            <a:r>
              <a:rPr dirty="0" baseline="-10416" sz="1200" spc="52">
                <a:latin typeface="Tahoma"/>
                <a:cs typeface="Tahoma"/>
              </a:rPr>
              <a:t>1</a:t>
            </a:r>
            <a:r>
              <a:rPr dirty="0" sz="1050" spc="-110" i="1">
                <a:latin typeface="Meiryo"/>
                <a:cs typeface="Meiryo"/>
              </a:rPr>
              <a:t>}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405" i="1">
                <a:latin typeface="Meiryo"/>
                <a:cs typeface="Meiryo"/>
              </a:rPr>
              <a:t>ƒ∈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70">
                <a:latin typeface="Tahoma"/>
                <a:cs typeface="Tahoma"/>
              </a:rPr>
              <a:t>In</a:t>
            </a:r>
            <a:r>
              <a:rPr dirty="0" sz="1050" spc="-40">
                <a:latin typeface="Tahoma"/>
                <a:cs typeface="Tahoma"/>
              </a:rPr>
              <a:t>j</a:t>
            </a:r>
            <a:r>
              <a:rPr dirty="0" sz="1050">
                <a:latin typeface="Tahoma"/>
                <a:cs typeface="Tahoma"/>
              </a:rPr>
              <a:t>	</a:t>
            </a:r>
            <a:r>
              <a:rPr dirty="0" sz="1050" spc="-150" i="1">
                <a:latin typeface="Meiryo"/>
                <a:cs typeface="Meiryo"/>
              </a:rPr>
              <a:t>G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23094" y="1704175"/>
            <a:ext cx="267970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75">
                <a:latin typeface="Arial"/>
                <a:cs typeface="Arial"/>
              </a:rPr>
              <a:t>.</a:t>
            </a:r>
            <a:r>
              <a:rPr dirty="0" sz="1000" spc="340">
                <a:latin typeface="Arial"/>
                <a:cs typeface="Arial"/>
              </a:rPr>
              <a:t> </a:t>
            </a:r>
            <a:r>
              <a:rPr dirty="0" baseline="-27777" sz="1200" spc="112" i="1">
                <a:latin typeface="Meiryo"/>
                <a:cs typeface="Meiryo"/>
              </a:rPr>
              <a:t>t</a:t>
            </a:r>
            <a:r>
              <a:rPr dirty="0" sz="1000" spc="7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03896" y="2177618"/>
            <a:ext cx="2400300" cy="649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30" b="0" i="1">
                <a:latin typeface="Bookman Old Style"/>
                <a:cs typeface="Bookman Old Style"/>
              </a:rPr>
              <a:t>B</a:t>
            </a:r>
            <a:r>
              <a:rPr dirty="0" baseline="-27777" sz="900" spc="30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(01)</a:t>
            </a:r>
            <a:r>
              <a:rPr dirty="0" sz="1050" spc="-40">
                <a:latin typeface="Tahoma"/>
                <a:cs typeface="Tahoma"/>
              </a:rPr>
              <a:t> </a:t>
            </a:r>
            <a:r>
              <a:rPr dirty="0" sz="1050" spc="-35" i="1">
                <a:latin typeface="Meiryo"/>
                <a:cs typeface="Meiryo"/>
              </a:rPr>
              <a:t>≤</a:t>
            </a:r>
            <a:r>
              <a:rPr dirty="0" sz="1050" spc="-70" i="1">
                <a:latin typeface="Meiryo"/>
                <a:cs typeface="Meiryo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B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r>
              <a:rPr dirty="0" baseline="-27777" sz="900" spc="-142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(10)</a:t>
            </a:r>
            <a:r>
              <a:rPr dirty="0" sz="1050" spc="-100">
                <a:latin typeface="Tahoma"/>
                <a:cs typeface="Tahoma"/>
              </a:rPr>
              <a:t> </a:t>
            </a:r>
            <a:r>
              <a:rPr dirty="0" sz="1050" spc="45">
                <a:latin typeface="Tahoma"/>
                <a:cs typeface="Tahoma"/>
              </a:rPr>
              <a:t>+</a:t>
            </a:r>
            <a:r>
              <a:rPr dirty="0" sz="1050" spc="-100">
                <a:latin typeface="Tahoma"/>
                <a:cs typeface="Tahoma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(01)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Tahoma"/>
                <a:cs typeface="Tahoma"/>
              </a:rPr>
              <a:t>(0)</a:t>
            </a:r>
            <a:r>
              <a:rPr dirty="0" sz="1050" i="1">
                <a:latin typeface="Georgia"/>
                <a:cs typeface="Georgia"/>
              </a:rPr>
              <a:t>P</a:t>
            </a:r>
            <a:r>
              <a:rPr dirty="0" baseline="-10416" sz="1200" b="0" i="1">
                <a:latin typeface="Bookman Old Style"/>
                <a:cs typeface="Bookman Old Style"/>
              </a:rPr>
              <a:t>B</a:t>
            </a:r>
            <a:r>
              <a:rPr dirty="0" baseline="-27777" sz="900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Tahoma"/>
                <a:cs typeface="Tahoma"/>
              </a:rPr>
              <a:t>(1)</a:t>
            </a:r>
            <a:r>
              <a:rPr dirty="0" sz="1050" spc="-35">
                <a:latin typeface="Tahoma"/>
                <a:cs typeface="Tahoma"/>
              </a:rPr>
              <a:t> </a:t>
            </a:r>
            <a:r>
              <a:rPr dirty="0" sz="1050" spc="-35" i="1">
                <a:latin typeface="Meiryo"/>
                <a:cs typeface="Meiryo"/>
              </a:rPr>
              <a:t>≤</a:t>
            </a:r>
            <a:r>
              <a:rPr dirty="0" sz="1050" spc="-65" i="1">
                <a:latin typeface="Meiryo"/>
                <a:cs typeface="Meiryo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B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(10)</a:t>
            </a:r>
            <a:r>
              <a:rPr dirty="0" sz="1050" spc="-100">
                <a:latin typeface="Tahoma"/>
                <a:cs typeface="Tahoma"/>
              </a:rPr>
              <a:t> </a:t>
            </a:r>
            <a:r>
              <a:rPr dirty="0" sz="1050" spc="45">
                <a:latin typeface="Tahoma"/>
                <a:cs typeface="Tahoma"/>
              </a:rPr>
              <a:t>+</a:t>
            </a:r>
            <a:r>
              <a:rPr dirty="0" sz="1050" spc="-100">
                <a:latin typeface="Tahoma"/>
                <a:cs typeface="Tahoma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(01)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Deflating</a:t>
            </a:r>
            <a:r>
              <a:rPr dirty="0" spc="-60"/>
              <a:t> </a:t>
            </a:r>
            <a:r>
              <a:rPr dirty="0" spc="-55"/>
              <a:t>Inequalities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291237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1237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5635" y="1684401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3004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93004" y="157162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84350" y="1684401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121" y="34250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2121" y="34250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4072" y="455307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814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5814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1665" y="1160234"/>
            <a:ext cx="1943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42794" y="926261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42794" y="926261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15808" y="979513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29756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1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29756" y="11069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302778" y="1160234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2786" y="181335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2786" y="181335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0" y="155990"/>
                </a:move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88733" y="1866595"/>
            <a:ext cx="17399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8750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2823" y="1847133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8750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7633" y="1453159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4" h="85090">
                <a:moveTo>
                  <a:pt x="77710" y="13922"/>
                </a:moveTo>
                <a:lnTo>
                  <a:pt x="33634" y="36102"/>
                </a:lnTo>
                <a:lnTo>
                  <a:pt x="0" y="0"/>
                </a:lnTo>
                <a:lnTo>
                  <a:pt x="24933" y="84672"/>
                </a:lnTo>
                <a:lnTo>
                  <a:pt x="77710" y="13922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2823" y="1847133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6459" y="1863808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5" h="74294">
                <a:moveTo>
                  <a:pt x="60702" y="74194"/>
                </a:moveTo>
                <a:lnTo>
                  <a:pt x="46371" y="26977"/>
                </a:lnTo>
                <a:lnTo>
                  <a:pt x="87687" y="0"/>
                </a:lnTo>
                <a:lnTo>
                  <a:pt x="0" y="10111"/>
                </a:lnTo>
                <a:lnTo>
                  <a:pt x="60702" y="74194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2589" y="670877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19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33750" y="670864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40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14194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30307" y="1847136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2589" y="670877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19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5944" y="851105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0" y="48637"/>
                </a:moveTo>
                <a:lnTo>
                  <a:pt x="48989" y="42733"/>
                </a:lnTo>
                <a:lnTo>
                  <a:pt x="68373" y="88110"/>
                </a:lnTo>
                <a:lnTo>
                  <a:pt x="73659" y="0"/>
                </a:lnTo>
                <a:lnTo>
                  <a:pt x="0" y="48637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33750" y="670864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40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06586" y="796699"/>
            <a:ext cx="87630" cy="78740"/>
          </a:xfrm>
          <a:custGeom>
            <a:avLst/>
            <a:gdLst/>
            <a:ahLst/>
            <a:cxnLst/>
            <a:rect l="l" t="t" r="r" b="b"/>
            <a:pathLst>
              <a:path w="87630" h="78740">
                <a:moveTo>
                  <a:pt x="40591" y="78379"/>
                </a:moveTo>
                <a:lnTo>
                  <a:pt x="39890" y="29042"/>
                </a:lnTo>
                <a:lnTo>
                  <a:pt x="87058" y="14554"/>
                </a:lnTo>
                <a:lnTo>
                  <a:pt x="0" y="0"/>
                </a:lnTo>
                <a:lnTo>
                  <a:pt x="40591" y="7837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14194" y="1421749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82214" y="1453158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5" h="85090">
                <a:moveTo>
                  <a:pt x="77710" y="0"/>
                </a:moveTo>
                <a:lnTo>
                  <a:pt x="44076" y="36103"/>
                </a:lnTo>
                <a:lnTo>
                  <a:pt x="0" y="13923"/>
                </a:lnTo>
                <a:lnTo>
                  <a:pt x="52779" y="84672"/>
                </a:lnTo>
                <a:lnTo>
                  <a:pt x="7771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30307" y="1847136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4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53412" y="1863812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5" h="74294">
                <a:moveTo>
                  <a:pt x="0" y="0"/>
                </a:moveTo>
                <a:lnTo>
                  <a:pt x="41316" y="26977"/>
                </a:lnTo>
                <a:lnTo>
                  <a:pt x="26985" y="74194"/>
                </a:lnTo>
                <a:lnTo>
                  <a:pt x="87687" y="10111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830690" y="1208494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55340" y="1117041"/>
            <a:ext cx="5461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06725" y="1043355"/>
            <a:ext cx="26797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75">
                <a:latin typeface="Arial"/>
                <a:cs typeface="Arial"/>
              </a:rPr>
              <a:t>.</a:t>
            </a:r>
            <a:r>
              <a:rPr dirty="0" sz="1000" spc="620">
                <a:latin typeface="Arial"/>
                <a:cs typeface="Arial"/>
              </a:rPr>
              <a:t> </a:t>
            </a:r>
            <a:r>
              <a:rPr dirty="0" sz="1000" spc="17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33559" y="696671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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33559" y="848499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33559" y="962380"/>
            <a:ext cx="13843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710">
                <a:latin typeface="Arial"/>
                <a:cs typeface="Arial"/>
              </a:rPr>
              <a:t></a:t>
            </a:r>
            <a:r>
              <a:rPr dirty="0" baseline="-16666" sz="1500" spc="270">
                <a:latin typeface="Arial"/>
                <a:cs typeface="Arial"/>
              </a:rPr>
              <a:t></a:t>
            </a:r>
            <a:endParaRPr baseline="-16666" sz="15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33559" y="1266037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33559" y="1341958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33559" y="1379918"/>
            <a:ext cx="13843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710">
                <a:latin typeface="Arial"/>
                <a:cs typeface="Arial"/>
              </a:rPr>
              <a:t></a:t>
            </a:r>
            <a:r>
              <a:rPr dirty="0" baseline="-16666" sz="1500" spc="270">
                <a:latin typeface="Arial"/>
                <a:cs typeface="Arial"/>
              </a:rPr>
              <a:t></a:t>
            </a:r>
            <a:endParaRPr baseline="-16666" sz="1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19804" y="850658"/>
            <a:ext cx="30035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3045" algn="l"/>
              </a:tabLst>
            </a:pPr>
            <a:r>
              <a:rPr dirty="0" sz="800" spc="-15">
                <a:latin typeface="Tahoma"/>
                <a:cs typeface="Tahoma"/>
              </a:rPr>
              <a:t>1</a:t>
            </a:r>
            <a:r>
              <a:rPr dirty="0" sz="800" spc="-15">
                <a:latin typeface="Tahoma"/>
                <a:cs typeface="Tahoma"/>
              </a:rPr>
              <a:t>	</a:t>
            </a:r>
            <a:r>
              <a:rPr dirty="0" sz="800" spc="-15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46614" y="791768"/>
            <a:ext cx="54927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0" i="1">
                <a:latin typeface="Meiryo"/>
                <a:cs typeface="Meiryo"/>
              </a:rPr>
              <a:t>{</a:t>
            </a:r>
            <a:r>
              <a:rPr dirty="0" sz="1050" spc="-20" i="1">
                <a:latin typeface="Georgia"/>
                <a:cs typeface="Georgia"/>
              </a:rPr>
              <a:t>A  </a:t>
            </a:r>
            <a:r>
              <a:rPr dirty="0" sz="1050" spc="5" i="1">
                <a:latin typeface="Georgia"/>
                <a:cs typeface="Georgia"/>
              </a:rPr>
              <a:t>, </a:t>
            </a:r>
            <a:r>
              <a:rPr dirty="0" sz="1050" spc="70" i="1">
                <a:latin typeface="Georgia"/>
                <a:cs typeface="Georgia"/>
              </a:rPr>
              <a:t>C</a:t>
            </a:r>
            <a:r>
              <a:rPr dirty="0" sz="1050" spc="50" i="1">
                <a:latin typeface="Georgia"/>
                <a:cs typeface="Georgia"/>
              </a:rPr>
              <a:t> </a:t>
            </a:r>
            <a:r>
              <a:rPr dirty="0" sz="1050" spc="-11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83675" y="1136142"/>
            <a:ext cx="120142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3370" algn="l"/>
                <a:tab pos="516255" algn="l"/>
                <a:tab pos="885825" algn="l"/>
              </a:tabLst>
            </a:pPr>
            <a:r>
              <a:rPr dirty="0" sz="1050" spc="-60">
                <a:latin typeface="Tahoma"/>
                <a:cs typeface="Tahoma"/>
              </a:rPr>
              <a:t>Inj	</a:t>
            </a:r>
            <a:r>
              <a:rPr dirty="0" sz="1050" spc="-150" i="1">
                <a:latin typeface="Meiryo"/>
                <a:cs typeface="Meiryo"/>
              </a:rPr>
              <a:t>G	</a:t>
            </a:r>
            <a:r>
              <a:rPr dirty="0" sz="1050" spc="45">
                <a:latin typeface="Tahoma"/>
                <a:cs typeface="Tahoma"/>
              </a:rPr>
              <a:t>=	</a:t>
            </a:r>
            <a:r>
              <a:rPr dirty="0" sz="1050" spc="-30" i="1">
                <a:latin typeface="Meiryo"/>
                <a:cs typeface="Meiryo"/>
              </a:rPr>
              <a:t>{</a:t>
            </a:r>
            <a:r>
              <a:rPr dirty="0" sz="1050" spc="-30" i="1">
                <a:latin typeface="Georgia"/>
                <a:cs typeface="Georgia"/>
              </a:rPr>
              <a:t>A</a:t>
            </a:r>
            <a:r>
              <a:rPr dirty="0" baseline="-10416" sz="1200" spc="-44">
                <a:latin typeface="Tahoma"/>
                <a:cs typeface="Tahoma"/>
              </a:rPr>
              <a:t>1</a:t>
            </a:r>
            <a:r>
              <a:rPr dirty="0" sz="1050" spc="-3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56380" y="1307998"/>
            <a:ext cx="329565" cy="401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5" i="1">
                <a:latin typeface="Meiryo"/>
                <a:cs typeface="Meiryo"/>
              </a:rPr>
              <a:t>{</a:t>
            </a:r>
            <a:r>
              <a:rPr dirty="0" sz="1050" spc="-25" i="1">
                <a:latin typeface="Georgia"/>
                <a:cs typeface="Georgia"/>
              </a:rPr>
              <a:t>B</a:t>
            </a:r>
            <a:r>
              <a:rPr dirty="0" baseline="-10416" sz="1200" spc="-37">
                <a:latin typeface="Tahoma"/>
                <a:cs typeface="Tahoma"/>
              </a:rPr>
              <a:t>1</a:t>
            </a:r>
            <a:r>
              <a:rPr dirty="0" sz="1050" spc="-25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  <a:p>
            <a:pPr marL="15240">
              <a:lnSpc>
                <a:spcPct val="100000"/>
              </a:lnSpc>
              <a:spcBef>
                <a:spcPts val="35"/>
              </a:spcBef>
            </a:pPr>
            <a:r>
              <a:rPr dirty="0" sz="1050" spc="-30" i="1">
                <a:latin typeface="Meiryo"/>
                <a:cs typeface="Meiryo"/>
              </a:rPr>
              <a:t>{</a:t>
            </a:r>
            <a:r>
              <a:rPr dirty="0" sz="1050" spc="-30" i="1">
                <a:latin typeface="Georgia"/>
                <a:cs typeface="Georgia"/>
              </a:rPr>
              <a:t>C</a:t>
            </a:r>
            <a:r>
              <a:rPr dirty="0" baseline="-10416" sz="1200" spc="-44">
                <a:latin typeface="Tahoma"/>
                <a:cs typeface="Tahoma"/>
              </a:rPr>
              <a:t>1</a:t>
            </a:r>
            <a:r>
              <a:rPr dirty="0" sz="1050" spc="-30" i="1">
                <a:latin typeface="Meiryo"/>
                <a:cs typeface="Meiryo"/>
              </a:rPr>
              <a:t>}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70451" y="696671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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70451" y="848499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33559" y="963853"/>
            <a:ext cx="77533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2222" sz="1500" spc="82">
                <a:latin typeface="Arial"/>
                <a:cs typeface="Arial"/>
              </a:rPr>
              <a:t></a:t>
            </a:r>
            <a:r>
              <a:rPr dirty="0" sz="1050" spc="55" i="1">
                <a:latin typeface="Meiryo"/>
                <a:cs typeface="Meiryo"/>
              </a:rPr>
              <a:t>{</a:t>
            </a:r>
            <a:r>
              <a:rPr dirty="0" sz="1050" spc="55" i="1">
                <a:latin typeface="Georgia"/>
                <a:cs typeface="Georgia"/>
              </a:rPr>
              <a:t>B </a:t>
            </a:r>
            <a:r>
              <a:rPr dirty="0" sz="1050" spc="5" i="1">
                <a:latin typeface="Georgia"/>
                <a:cs typeface="Georgia"/>
              </a:rPr>
              <a:t>, </a:t>
            </a:r>
            <a:r>
              <a:rPr dirty="0" sz="1050" spc="70" i="1">
                <a:latin typeface="Georgia"/>
                <a:cs typeface="Georgia"/>
              </a:rPr>
              <a:t>C  </a:t>
            </a:r>
            <a:r>
              <a:rPr dirty="0" sz="1050" spc="35" i="1">
                <a:latin typeface="Meiryo"/>
                <a:cs typeface="Meiryo"/>
              </a:rPr>
              <a:t>}</a:t>
            </a:r>
            <a:r>
              <a:rPr dirty="0" baseline="22222" sz="1500" spc="52">
                <a:latin typeface="Arial"/>
                <a:cs typeface="Arial"/>
              </a:rPr>
              <a:t></a:t>
            </a:r>
            <a:endParaRPr baseline="22222" sz="15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20389" y="1000341"/>
            <a:ext cx="48831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3045" algn="l"/>
              </a:tabLst>
            </a:pPr>
            <a:r>
              <a:rPr dirty="0" sz="800" spc="-15">
                <a:latin typeface="Tahoma"/>
                <a:cs typeface="Tahoma"/>
              </a:rPr>
              <a:t>1	1  </a:t>
            </a:r>
            <a:r>
              <a:rPr dirty="0" baseline="16666" sz="1500" spc="-397">
                <a:latin typeface="Arial"/>
                <a:cs typeface="Arial"/>
              </a:rPr>
              <a:t></a:t>
            </a:r>
            <a:r>
              <a:rPr dirty="0" sz="1000" spc="-265">
                <a:latin typeface="Arial"/>
                <a:cs typeface="Arial"/>
              </a:rPr>
              <a:t>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70451" y="1266037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70451" y="1341958"/>
            <a:ext cx="13843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80">
                <a:latin typeface="Arial"/>
                <a:cs typeface="Arial"/>
              </a:rPr>
              <a:t>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70451" y="1379918"/>
            <a:ext cx="13843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710">
                <a:latin typeface="Arial"/>
                <a:cs typeface="Arial"/>
              </a:rPr>
              <a:t></a:t>
            </a:r>
            <a:r>
              <a:rPr dirty="0" baseline="-16666" sz="1500" spc="270">
                <a:latin typeface="Arial"/>
                <a:cs typeface="Arial"/>
              </a:rPr>
              <a:t></a:t>
            </a:r>
            <a:endParaRPr baseline="-16666" sz="15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47059" y="1869313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01404" y="1796961"/>
            <a:ext cx="108775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1869" algn="l"/>
              </a:tabLst>
            </a:pPr>
            <a:r>
              <a:rPr dirty="0" sz="1050" spc="-110" i="1">
                <a:latin typeface="Meiryo"/>
                <a:cs typeface="Meiryo"/>
              </a:rPr>
              <a:t>{</a:t>
            </a: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52">
                <a:latin typeface="Tahoma"/>
                <a:cs typeface="Tahoma"/>
              </a:rPr>
              <a:t>1</a:t>
            </a:r>
            <a:r>
              <a:rPr dirty="0" sz="1050" spc="5" i="1">
                <a:latin typeface="Georgia"/>
                <a:cs typeface="Georgia"/>
              </a:rPr>
              <a:t>,</a:t>
            </a:r>
            <a:r>
              <a:rPr dirty="0" sz="1050" spc="-75" i="1">
                <a:latin typeface="Georgia"/>
                <a:cs typeface="Georgia"/>
              </a:rPr>
              <a:t> </a:t>
            </a:r>
            <a:r>
              <a:rPr dirty="0" sz="1050" spc="95" i="1">
                <a:latin typeface="Georgia"/>
                <a:cs typeface="Georgia"/>
              </a:rPr>
              <a:t>B</a:t>
            </a:r>
            <a:r>
              <a:rPr dirty="0" baseline="-10416" sz="1200" spc="52">
                <a:latin typeface="Tahoma"/>
                <a:cs typeface="Tahoma"/>
              </a:rPr>
              <a:t>1</a:t>
            </a:r>
            <a:r>
              <a:rPr dirty="0" sz="1050" spc="-110" i="1">
                <a:latin typeface="Meiryo"/>
                <a:cs typeface="Meiryo"/>
              </a:rPr>
              <a:t>}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405" i="1">
                <a:latin typeface="Meiryo"/>
                <a:cs typeface="Meiryo"/>
              </a:rPr>
              <a:t>ƒ∈</a:t>
            </a:r>
            <a:r>
              <a:rPr dirty="0" sz="1050" spc="-55" i="1">
                <a:latin typeface="Meiryo"/>
                <a:cs typeface="Meiryo"/>
              </a:rPr>
              <a:t> </a:t>
            </a:r>
            <a:r>
              <a:rPr dirty="0" sz="1050" spc="-70">
                <a:latin typeface="Tahoma"/>
                <a:cs typeface="Tahoma"/>
              </a:rPr>
              <a:t>In</a:t>
            </a:r>
            <a:r>
              <a:rPr dirty="0" sz="1050" spc="-40">
                <a:latin typeface="Tahoma"/>
                <a:cs typeface="Tahoma"/>
              </a:rPr>
              <a:t>j</a:t>
            </a:r>
            <a:r>
              <a:rPr dirty="0" sz="1050">
                <a:latin typeface="Tahoma"/>
                <a:cs typeface="Tahoma"/>
              </a:rPr>
              <a:t>	</a:t>
            </a:r>
            <a:r>
              <a:rPr dirty="0" sz="1050" spc="-150" i="1">
                <a:latin typeface="Meiryo"/>
                <a:cs typeface="Meiryo"/>
              </a:rPr>
              <a:t>G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23094" y="1704175"/>
            <a:ext cx="267970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75">
                <a:latin typeface="Arial"/>
                <a:cs typeface="Arial"/>
              </a:rPr>
              <a:t>.</a:t>
            </a:r>
            <a:r>
              <a:rPr dirty="0" sz="1000" spc="340">
                <a:latin typeface="Arial"/>
                <a:cs typeface="Arial"/>
              </a:rPr>
              <a:t> </a:t>
            </a:r>
            <a:r>
              <a:rPr dirty="0" baseline="-27777" sz="1200" spc="112" i="1">
                <a:latin typeface="Meiryo"/>
                <a:cs typeface="Meiryo"/>
              </a:rPr>
              <a:t>t</a:t>
            </a:r>
            <a:r>
              <a:rPr dirty="0" sz="1000" spc="7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03896" y="2177618"/>
            <a:ext cx="2400300" cy="1069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30" b="0" i="1">
                <a:latin typeface="Bookman Old Style"/>
                <a:cs typeface="Bookman Old Style"/>
              </a:rPr>
              <a:t>B</a:t>
            </a:r>
            <a:r>
              <a:rPr dirty="0" baseline="-27777" sz="900" spc="30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(01)</a:t>
            </a:r>
            <a:r>
              <a:rPr dirty="0" sz="1050" spc="-40">
                <a:latin typeface="Tahoma"/>
                <a:cs typeface="Tahoma"/>
              </a:rPr>
              <a:t> </a:t>
            </a:r>
            <a:r>
              <a:rPr dirty="0" sz="1050" spc="-35" i="1">
                <a:latin typeface="Meiryo"/>
                <a:cs typeface="Meiryo"/>
              </a:rPr>
              <a:t>≤</a:t>
            </a:r>
            <a:r>
              <a:rPr dirty="0" sz="1050" spc="-70" i="1">
                <a:latin typeface="Meiryo"/>
                <a:cs typeface="Meiryo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B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r>
              <a:rPr dirty="0" baseline="-27777" sz="900" spc="-142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(10)</a:t>
            </a:r>
            <a:r>
              <a:rPr dirty="0" sz="1050" spc="-100">
                <a:latin typeface="Tahoma"/>
                <a:cs typeface="Tahoma"/>
              </a:rPr>
              <a:t> </a:t>
            </a:r>
            <a:r>
              <a:rPr dirty="0" sz="1050" spc="45">
                <a:latin typeface="Tahoma"/>
                <a:cs typeface="Tahoma"/>
              </a:rPr>
              <a:t>+</a:t>
            </a:r>
            <a:r>
              <a:rPr dirty="0" sz="1050" spc="-100">
                <a:latin typeface="Tahoma"/>
                <a:cs typeface="Tahoma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(01)</a:t>
            </a:r>
            <a:endParaRPr sz="1050">
              <a:latin typeface="Tahoma"/>
              <a:cs typeface="Tahoma"/>
            </a:endParaRPr>
          </a:p>
          <a:p>
            <a:pPr algn="ctr" marL="12700" marR="5080">
              <a:lnSpc>
                <a:spcPct val="250599"/>
              </a:lnSpc>
            </a:pP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Tahoma"/>
                <a:cs typeface="Tahoma"/>
              </a:rPr>
              <a:t>(0)</a:t>
            </a:r>
            <a:r>
              <a:rPr dirty="0" sz="1050" i="1">
                <a:latin typeface="Georgia"/>
                <a:cs typeface="Georgia"/>
              </a:rPr>
              <a:t>P</a:t>
            </a:r>
            <a:r>
              <a:rPr dirty="0" baseline="-10416" sz="1200" b="0" i="1">
                <a:latin typeface="Bookman Old Style"/>
                <a:cs typeface="Bookman Old Style"/>
              </a:rPr>
              <a:t>B</a:t>
            </a:r>
            <a:r>
              <a:rPr dirty="0" baseline="-27777" sz="900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Tahoma"/>
                <a:cs typeface="Tahoma"/>
              </a:rPr>
              <a:t>(1)</a:t>
            </a:r>
            <a:r>
              <a:rPr dirty="0" sz="1050" spc="-35">
                <a:latin typeface="Tahoma"/>
                <a:cs typeface="Tahoma"/>
              </a:rPr>
              <a:t> </a:t>
            </a:r>
            <a:r>
              <a:rPr dirty="0" sz="1050" spc="-35" i="1">
                <a:latin typeface="Meiryo"/>
                <a:cs typeface="Meiryo"/>
              </a:rPr>
              <a:t>≤</a:t>
            </a:r>
            <a:r>
              <a:rPr dirty="0" sz="1050" spc="-65" i="1">
                <a:latin typeface="Meiryo"/>
                <a:cs typeface="Meiryo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B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(10)</a:t>
            </a:r>
            <a:r>
              <a:rPr dirty="0" sz="1050" spc="-100">
                <a:latin typeface="Tahoma"/>
                <a:cs typeface="Tahoma"/>
              </a:rPr>
              <a:t> </a:t>
            </a:r>
            <a:r>
              <a:rPr dirty="0" sz="1050" spc="45">
                <a:latin typeface="Tahoma"/>
                <a:cs typeface="Tahoma"/>
              </a:rPr>
              <a:t>+</a:t>
            </a:r>
            <a:r>
              <a:rPr dirty="0" sz="1050" spc="-100">
                <a:latin typeface="Tahoma"/>
                <a:cs typeface="Tahoma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baseline="-27777" sz="900" spc="37">
                <a:latin typeface="Lucida Sans Unicode"/>
                <a:cs typeface="Lucida Sans Unicode"/>
              </a:rPr>
              <a:t>1</a:t>
            </a:r>
            <a:r>
              <a:rPr dirty="0" baseline="-27777" sz="900" spc="-217">
                <a:latin typeface="Lucida Sans Unicode"/>
                <a:cs typeface="Lucida Sans Unicode"/>
              </a:rPr>
              <a:t> </a:t>
            </a:r>
            <a:r>
              <a:rPr dirty="0" baseline="-10416" sz="1200" spc="7" b="0" i="1">
                <a:latin typeface="Bookman Old Style"/>
                <a:cs typeface="Bookman Old Style"/>
              </a:rPr>
              <a:t>C</a:t>
            </a:r>
            <a:r>
              <a:rPr dirty="0" baseline="-27777" sz="900" spc="7">
                <a:latin typeface="Lucida Sans Unicode"/>
                <a:cs typeface="Lucida Sans Unicode"/>
              </a:rPr>
              <a:t>1</a:t>
            </a:r>
            <a:r>
              <a:rPr dirty="0" baseline="-27777" sz="900" spc="-15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Tahoma"/>
                <a:cs typeface="Tahoma"/>
              </a:rPr>
              <a:t>(01) 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A</a:t>
            </a:r>
            <a:r>
              <a:rPr dirty="0" sz="1050" spc="25">
                <a:latin typeface="Tahoma"/>
                <a:cs typeface="Tahoma"/>
              </a:rPr>
              <a:t>(0)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37" b="0" i="1">
                <a:latin typeface="Bookman Old Style"/>
                <a:cs typeface="Bookman Old Style"/>
              </a:rPr>
              <a:t>B</a:t>
            </a:r>
            <a:r>
              <a:rPr dirty="0" baseline="-10416" sz="1200" spc="-240" b="0" i="1">
                <a:latin typeface="Bookman Old Style"/>
                <a:cs typeface="Bookman Old Style"/>
              </a:rPr>
              <a:t> </a:t>
            </a:r>
            <a:r>
              <a:rPr dirty="0" sz="1050" spc="-20">
                <a:latin typeface="Tahoma"/>
                <a:cs typeface="Tahoma"/>
              </a:rPr>
              <a:t>(1)</a:t>
            </a:r>
            <a:r>
              <a:rPr dirty="0" sz="1050" spc="-45">
                <a:latin typeface="Tahoma"/>
                <a:cs typeface="Tahoma"/>
              </a:rPr>
              <a:t> </a:t>
            </a:r>
            <a:r>
              <a:rPr dirty="0" sz="1050" spc="-35" i="1">
                <a:latin typeface="Meiryo"/>
                <a:cs typeface="Meiryo"/>
              </a:rPr>
              <a:t>≤</a:t>
            </a:r>
            <a:r>
              <a:rPr dirty="0" sz="1050" spc="-75" i="1">
                <a:latin typeface="Meiryo"/>
                <a:cs typeface="Meiryo"/>
              </a:rPr>
              <a:t> </a:t>
            </a:r>
            <a:r>
              <a:rPr dirty="0" sz="1050" spc="50" i="1">
                <a:latin typeface="Georgia"/>
                <a:cs typeface="Georgia"/>
              </a:rPr>
              <a:t>P</a:t>
            </a:r>
            <a:r>
              <a:rPr dirty="0" baseline="-10416" sz="1200" spc="75" b="0" i="1">
                <a:latin typeface="Bookman Old Style"/>
                <a:cs typeface="Bookman Old Style"/>
              </a:rPr>
              <a:t>BC</a:t>
            </a:r>
            <a:r>
              <a:rPr dirty="0" baseline="-10416" sz="1200" spc="-217" b="0" i="1">
                <a:latin typeface="Bookman Old Style"/>
                <a:cs typeface="Bookman Old Style"/>
              </a:rPr>
              <a:t> </a:t>
            </a:r>
            <a:r>
              <a:rPr dirty="0" sz="1050" spc="-30">
                <a:latin typeface="Tahoma"/>
                <a:cs typeface="Tahoma"/>
              </a:rPr>
              <a:t>(10)</a:t>
            </a:r>
            <a:r>
              <a:rPr dirty="0" sz="1050" spc="-105">
                <a:latin typeface="Tahoma"/>
                <a:cs typeface="Tahoma"/>
              </a:rPr>
              <a:t> </a:t>
            </a:r>
            <a:r>
              <a:rPr dirty="0" sz="1050" spc="45">
                <a:latin typeface="Tahoma"/>
                <a:cs typeface="Tahoma"/>
              </a:rPr>
              <a:t>+</a:t>
            </a:r>
            <a:r>
              <a:rPr dirty="0" sz="1050" spc="-105">
                <a:latin typeface="Tahoma"/>
                <a:cs typeface="Tahoma"/>
              </a:rPr>
              <a:t> </a:t>
            </a:r>
            <a:r>
              <a:rPr dirty="0" sz="1050" spc="40" i="1">
                <a:latin typeface="Georgia"/>
                <a:cs typeface="Georgia"/>
              </a:rPr>
              <a:t>P</a:t>
            </a:r>
            <a:r>
              <a:rPr dirty="0" baseline="-10416" sz="1200" spc="60" b="0" i="1">
                <a:latin typeface="Bookman Old Style"/>
                <a:cs typeface="Bookman Old Style"/>
              </a:rPr>
              <a:t>AC</a:t>
            </a:r>
            <a:r>
              <a:rPr dirty="0" baseline="-10416" sz="1200" spc="-217" b="0" i="1">
                <a:latin typeface="Bookman Old Style"/>
                <a:cs typeface="Bookman Old Style"/>
              </a:rPr>
              <a:t> </a:t>
            </a:r>
            <a:r>
              <a:rPr dirty="0" sz="1050" spc="-30">
                <a:latin typeface="Tahoma"/>
                <a:cs typeface="Tahoma"/>
              </a:rPr>
              <a:t>(01)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Inflation </a:t>
            </a:r>
            <a:r>
              <a:rPr dirty="0" spc="-35"/>
              <a:t>Produces </a:t>
            </a:r>
            <a:r>
              <a:rPr dirty="0" spc="-30"/>
              <a:t>Polynomial</a:t>
            </a:r>
            <a:r>
              <a:rPr dirty="0" spc="140"/>
              <a:t> </a:t>
            </a:r>
            <a:r>
              <a:rPr dirty="0" spc="-55"/>
              <a:t>Inequalities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395" y="557530"/>
            <a:ext cx="2919730" cy="608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350"/>
              </a:lnSpc>
            </a:pPr>
            <a:r>
              <a:rPr dirty="0" sz="1050" spc="-20">
                <a:latin typeface="Tahoma"/>
                <a:cs typeface="Tahoma"/>
              </a:rPr>
              <a:t>Deflation </a:t>
            </a:r>
            <a:r>
              <a:rPr dirty="0" sz="1050" spc="-65">
                <a:latin typeface="Tahoma"/>
                <a:cs typeface="Tahoma"/>
              </a:rPr>
              <a:t>demands </a:t>
            </a:r>
            <a:r>
              <a:rPr dirty="0" sz="1050" spc="-35">
                <a:latin typeface="Tahoma"/>
                <a:cs typeface="Tahoma"/>
              </a:rPr>
              <a:t>inequality constrains </a:t>
            </a:r>
            <a:r>
              <a:rPr dirty="0" sz="1050" spc="-40">
                <a:latin typeface="Tahoma"/>
                <a:cs typeface="Tahoma"/>
              </a:rPr>
              <a:t>injectable  </a:t>
            </a:r>
            <a:r>
              <a:rPr dirty="0" sz="1050" spc="-35">
                <a:latin typeface="Tahoma"/>
                <a:cs typeface="Tahoma"/>
              </a:rPr>
              <a:t>probabilities </a:t>
            </a:r>
            <a:r>
              <a:rPr dirty="0" sz="1050" spc="60" i="1">
                <a:latin typeface="Georgia"/>
                <a:cs typeface="Georgia"/>
              </a:rPr>
              <a:t>P</a:t>
            </a:r>
            <a:r>
              <a:rPr dirty="0" baseline="-13888" sz="1200" spc="89" b="0" i="1">
                <a:latin typeface="Bookman Old Style"/>
                <a:cs typeface="Bookman Old Style"/>
              </a:rPr>
              <a:t>N </a:t>
            </a:r>
            <a:r>
              <a:rPr dirty="0" baseline="4629" sz="900" spc="-30" i="1">
                <a:latin typeface="Verdana"/>
                <a:cs typeface="Verdana"/>
              </a:rPr>
              <a:t>t </a:t>
            </a:r>
            <a:r>
              <a:rPr dirty="0" sz="1050" spc="5" i="1">
                <a:latin typeface="Georgia"/>
                <a:cs typeface="Georgia"/>
              </a:rPr>
              <a:t>, </a:t>
            </a:r>
            <a:r>
              <a:rPr dirty="0" sz="1050" spc="35" i="1">
                <a:latin typeface="Georgia"/>
                <a:cs typeface="Georgia"/>
              </a:rPr>
              <a:t>N</a:t>
            </a:r>
            <a:r>
              <a:rPr dirty="0" baseline="27777" sz="1200" spc="52" i="1">
                <a:latin typeface="Meiryo"/>
                <a:cs typeface="Meiryo"/>
              </a:rPr>
              <a:t>t </a:t>
            </a:r>
            <a:r>
              <a:rPr dirty="0" sz="1050" spc="-150" i="1">
                <a:latin typeface="Meiryo"/>
                <a:cs typeface="Meiryo"/>
              </a:rPr>
              <a:t>∈ </a:t>
            </a:r>
            <a:r>
              <a:rPr dirty="0" sz="1050" spc="-60">
                <a:latin typeface="Tahoma"/>
                <a:cs typeface="Tahoma"/>
              </a:rPr>
              <a:t>Inj</a:t>
            </a:r>
            <a:r>
              <a:rPr dirty="0" sz="1050" spc="30">
                <a:latin typeface="Tahoma"/>
                <a:cs typeface="Tahoma"/>
              </a:rPr>
              <a:t> </a:t>
            </a:r>
            <a:r>
              <a:rPr dirty="0" sz="1050" spc="-30">
                <a:latin typeface="Tahoma"/>
                <a:cs typeface="Tahoma"/>
              </a:rPr>
              <a:t>(</a:t>
            </a:r>
            <a:r>
              <a:rPr dirty="0" sz="1050" spc="-30" i="1">
                <a:latin typeface="Meiryo"/>
                <a:cs typeface="Meiryo"/>
              </a:rPr>
              <a:t>G</a:t>
            </a:r>
            <a:r>
              <a:rPr dirty="0" baseline="27777" sz="1200" spc="-44" i="1">
                <a:latin typeface="Meiryo"/>
                <a:cs typeface="Meiryo"/>
              </a:rPr>
              <a:t>t</a:t>
            </a:r>
            <a:r>
              <a:rPr dirty="0" sz="1050" spc="-30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  <a:p>
            <a:pPr algn="ctr" marL="174625">
              <a:lnSpc>
                <a:spcPts val="16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-125" b="1">
                <a:latin typeface="Arial Black"/>
                <a:cs typeface="Arial Black"/>
              </a:rPr>
              <a:t>Linear  </a:t>
            </a:r>
            <a:r>
              <a:rPr dirty="0" sz="1050" spc="-120" b="1">
                <a:latin typeface="Arial Black"/>
                <a:cs typeface="Arial Black"/>
              </a:rPr>
              <a:t>inequality  </a:t>
            </a:r>
            <a:r>
              <a:rPr dirty="0" sz="1050" spc="-45">
                <a:latin typeface="Tahoma"/>
                <a:cs typeface="Tahoma"/>
              </a:rPr>
              <a:t>for</a:t>
            </a:r>
            <a:r>
              <a:rPr dirty="0" sz="1050" spc="-165">
                <a:latin typeface="Tahoma"/>
                <a:cs typeface="Tahoma"/>
              </a:rPr>
              <a:t> </a:t>
            </a:r>
            <a:r>
              <a:rPr dirty="0" sz="1050" spc="-85" i="1">
                <a:latin typeface="Meiryo"/>
                <a:cs typeface="Meiryo"/>
              </a:rPr>
              <a:t>G</a:t>
            </a:r>
            <a:r>
              <a:rPr dirty="0" baseline="27777" sz="1200" spc="-127" i="1">
                <a:latin typeface="Meiryo"/>
                <a:cs typeface="Meiryo"/>
              </a:rPr>
              <a:t>t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112" y="1425257"/>
            <a:ext cx="238760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3888" sz="1200" spc="142" b="0" i="1">
                <a:latin typeface="Bookman Old Style"/>
                <a:cs typeface="Bookman Old Style"/>
              </a:rPr>
              <a:t>N</a:t>
            </a:r>
            <a:r>
              <a:rPr dirty="0" baseline="-13888" sz="1200" spc="-232" b="0" i="1">
                <a:latin typeface="Bookman Old Style"/>
                <a:cs typeface="Bookman Old Style"/>
              </a:rPr>
              <a:t> </a:t>
            </a:r>
            <a:r>
              <a:rPr dirty="0" baseline="4629" sz="900" spc="-30" i="1">
                <a:latin typeface="Verdana"/>
                <a:cs typeface="Verdana"/>
              </a:rPr>
              <a:t>t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8039" y="2069122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782" y="1996770"/>
            <a:ext cx="814069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35" i="1">
                <a:latin typeface="Georgia"/>
                <a:cs typeface="Georgia"/>
              </a:rPr>
              <a:t>N</a:t>
            </a:r>
            <a:r>
              <a:rPr dirty="0" baseline="27777" sz="1200" spc="52" i="1">
                <a:latin typeface="Meiryo"/>
                <a:cs typeface="Meiryo"/>
              </a:rPr>
              <a:t>t </a:t>
            </a:r>
            <a:r>
              <a:rPr dirty="0" sz="1050" spc="-405" i="1">
                <a:latin typeface="Meiryo"/>
                <a:cs typeface="Meiryo"/>
              </a:rPr>
              <a:t>ƒ∈</a:t>
            </a:r>
            <a:r>
              <a:rPr dirty="0" sz="1050" spc="-75" i="1">
                <a:latin typeface="Meiryo"/>
                <a:cs typeface="Meiryo"/>
              </a:rPr>
              <a:t> </a:t>
            </a:r>
            <a:r>
              <a:rPr dirty="0" sz="1050" spc="-60">
                <a:latin typeface="Tahoma"/>
                <a:cs typeface="Tahoma"/>
              </a:rPr>
              <a:t>Inj </a:t>
            </a:r>
            <a:r>
              <a:rPr dirty="0" sz="1050" spc="-15">
                <a:latin typeface="Tahoma"/>
                <a:cs typeface="Tahoma"/>
              </a:rPr>
              <a:t> </a:t>
            </a:r>
            <a:r>
              <a:rPr dirty="0" sz="1050" spc="-30">
                <a:latin typeface="Tahoma"/>
                <a:cs typeface="Tahoma"/>
              </a:rPr>
              <a:t>(</a:t>
            </a:r>
            <a:r>
              <a:rPr dirty="0" sz="1050" spc="-30" i="1">
                <a:latin typeface="Meiryo"/>
                <a:cs typeface="Meiryo"/>
              </a:rPr>
              <a:t>G</a:t>
            </a:r>
            <a:r>
              <a:rPr dirty="0" baseline="27777" sz="1200" spc="-44" i="1">
                <a:latin typeface="Meiryo"/>
                <a:cs typeface="Meiryo"/>
              </a:rPr>
              <a:t>t</a:t>
            </a:r>
            <a:r>
              <a:rPr dirty="0" sz="1050" spc="-30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3251" y="1405077"/>
            <a:ext cx="962660" cy="207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6250" algn="l"/>
              </a:tabLst>
            </a:pPr>
            <a:r>
              <a:rPr dirty="0" sz="1050" spc="-5" u="sng">
                <a:latin typeface="Times New Roman"/>
                <a:cs typeface="Times New Roman"/>
              </a:rPr>
              <a:t> </a:t>
            </a:r>
            <a:r>
              <a:rPr dirty="0" sz="1050" spc="-5" u="sng">
                <a:latin typeface="Times New Roman"/>
                <a:cs typeface="Times New Roman"/>
              </a:rPr>
              <a:t>	</a:t>
            </a:r>
            <a:r>
              <a:rPr dirty="0" sz="1050" spc="-50">
                <a:latin typeface="Times New Roman"/>
                <a:cs typeface="Times New Roman"/>
              </a:rPr>
              <a:t> </a:t>
            </a:r>
            <a:r>
              <a:rPr dirty="0" sz="1050" spc="60" i="1">
                <a:latin typeface="Georgia"/>
                <a:cs typeface="Georgia"/>
              </a:rPr>
              <a:t>P</a:t>
            </a:r>
            <a:r>
              <a:rPr dirty="0" baseline="-17361" sz="1200" spc="89" b="0" i="1">
                <a:latin typeface="Bookman Old Style"/>
                <a:cs typeface="Bookman Old Style"/>
              </a:rPr>
              <a:t>N</a:t>
            </a:r>
            <a:r>
              <a:rPr dirty="0" baseline="-17361" sz="1200" spc="-270" b="0" i="1">
                <a:latin typeface="Bookman Old Style"/>
                <a:cs typeface="Bookman Old Style"/>
              </a:rPr>
              <a:t> </a:t>
            </a:r>
            <a:r>
              <a:rPr dirty="0" baseline="4629" sz="900" spc="-30" i="1">
                <a:latin typeface="Verdana"/>
                <a:cs typeface="Verdana"/>
              </a:rPr>
              <a:t>t</a:t>
            </a:r>
            <a:r>
              <a:rPr dirty="0" baseline="4629" sz="900" spc="-142" i="1">
                <a:latin typeface="Verdana"/>
                <a:cs typeface="Verdana"/>
              </a:rPr>
              <a:t> </a:t>
            </a:r>
            <a:r>
              <a:rPr dirty="0" sz="1050" spc="60" i="1">
                <a:latin typeface="Georgia"/>
                <a:cs typeface="Georgia"/>
              </a:rPr>
              <a:t>P</a:t>
            </a:r>
            <a:r>
              <a:rPr dirty="0" baseline="-17361" sz="1200" spc="89" b="0" i="1">
                <a:latin typeface="Bookman Old Style"/>
                <a:cs typeface="Bookman Old Style"/>
              </a:rPr>
              <a:t>N</a:t>
            </a:r>
            <a:r>
              <a:rPr dirty="0" baseline="-17361" sz="1200" spc="-270" b="0" i="1">
                <a:latin typeface="Bookman Old Style"/>
                <a:cs typeface="Bookman Old Style"/>
              </a:rPr>
              <a:t> </a:t>
            </a:r>
            <a:r>
              <a:rPr dirty="0" baseline="4629" sz="900" spc="-30" i="1">
                <a:latin typeface="Verdana"/>
                <a:cs typeface="Verdana"/>
              </a:rPr>
              <a:t>t</a:t>
            </a:r>
            <a:endParaRPr baseline="4629"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8439" y="1532204"/>
            <a:ext cx="30543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5745" algn="l"/>
              </a:tabLst>
            </a:pPr>
            <a:r>
              <a:rPr dirty="0" sz="600" spc="-15">
                <a:latin typeface="Lucida Sans Unicode"/>
                <a:cs typeface="Lucida Sans Unicode"/>
              </a:rPr>
              <a:t>1</a:t>
            </a:r>
            <a:r>
              <a:rPr dirty="0" sz="600" spc="-15">
                <a:latin typeface="Lucida Sans Unicode"/>
                <a:cs typeface="Lucida Sans Unicode"/>
              </a:rPr>
              <a:t>	</a:t>
            </a:r>
            <a:r>
              <a:rPr dirty="0" sz="600" spc="-15">
                <a:latin typeface="Lucida Sans Unicode"/>
                <a:cs typeface="Lucida Sans Unicode"/>
              </a:rPr>
              <a:t>2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6899" y="1425206"/>
            <a:ext cx="53721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25" i="1">
                <a:latin typeface="Georgia"/>
                <a:cs typeface="Georgia"/>
              </a:rPr>
              <a:t>N</a:t>
            </a:r>
            <a:r>
              <a:rPr dirty="0" baseline="-20833" sz="1200" spc="-187">
                <a:latin typeface="Tahoma"/>
                <a:cs typeface="Tahoma"/>
              </a:rPr>
              <a:t>1</a:t>
            </a:r>
            <a:r>
              <a:rPr dirty="0" baseline="27777" sz="1200" spc="-187" i="1">
                <a:latin typeface="Meiryo"/>
                <a:cs typeface="Meiryo"/>
              </a:rPr>
              <a:t>t   </a:t>
            </a:r>
            <a:r>
              <a:rPr dirty="0" sz="1050" spc="-35" i="1">
                <a:latin typeface="Meiryo"/>
                <a:cs typeface="Meiryo"/>
              </a:rPr>
              <a:t>⊥</a:t>
            </a:r>
            <a:r>
              <a:rPr dirty="0" sz="1050" spc="-145" i="1">
                <a:latin typeface="Meiryo"/>
                <a:cs typeface="Meiryo"/>
              </a:rPr>
              <a:t> </a:t>
            </a:r>
            <a:r>
              <a:rPr dirty="0" sz="1050" spc="-125" i="1">
                <a:latin typeface="Georgia"/>
                <a:cs typeface="Georgia"/>
              </a:rPr>
              <a:t>N</a:t>
            </a:r>
            <a:r>
              <a:rPr dirty="0" baseline="-20833" sz="1200" spc="-187">
                <a:latin typeface="Tahoma"/>
                <a:cs typeface="Tahoma"/>
              </a:rPr>
              <a:t>2</a:t>
            </a:r>
            <a:r>
              <a:rPr dirty="0" baseline="27777" sz="1200" spc="-187" i="1">
                <a:latin typeface="Meiryo"/>
                <a:cs typeface="Meiryo"/>
              </a:rPr>
              <a:t>t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6717" y="1281214"/>
            <a:ext cx="81851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25" i="1">
                <a:latin typeface="Georgia"/>
                <a:cs typeface="Georgia"/>
              </a:rPr>
              <a:t>N</a:t>
            </a:r>
            <a:r>
              <a:rPr dirty="0" baseline="-20833" sz="1200" spc="-187">
                <a:latin typeface="Tahoma"/>
                <a:cs typeface="Tahoma"/>
              </a:rPr>
              <a:t>1</a:t>
            </a:r>
            <a:r>
              <a:rPr dirty="0" baseline="27777" sz="1200" spc="-187" i="1">
                <a:latin typeface="Meiryo"/>
                <a:cs typeface="Meiryo"/>
              </a:rPr>
              <a:t>t  </a:t>
            </a:r>
            <a:r>
              <a:rPr dirty="0" sz="1050" spc="-150" i="1">
                <a:latin typeface="Meiryo"/>
                <a:cs typeface="Meiryo"/>
              </a:rPr>
              <a:t>∪ </a:t>
            </a:r>
            <a:r>
              <a:rPr dirty="0" sz="1050" spc="-125" i="1">
                <a:latin typeface="Georgia"/>
                <a:cs typeface="Georgia"/>
              </a:rPr>
              <a:t>N</a:t>
            </a:r>
            <a:r>
              <a:rPr dirty="0" baseline="-20833" sz="1200" spc="-187">
                <a:latin typeface="Tahoma"/>
                <a:cs typeface="Tahoma"/>
              </a:rPr>
              <a:t>2</a:t>
            </a:r>
            <a:r>
              <a:rPr dirty="0" baseline="27777" sz="1200" spc="-187" i="1">
                <a:latin typeface="Meiryo"/>
                <a:cs typeface="Meiryo"/>
              </a:rPr>
              <a:t>t   </a:t>
            </a:r>
            <a:r>
              <a:rPr dirty="0" sz="1050" spc="45">
                <a:latin typeface="Tahoma"/>
                <a:cs typeface="Tahoma"/>
              </a:rPr>
              <a:t>=</a:t>
            </a:r>
            <a:r>
              <a:rPr dirty="0" sz="1050" spc="-10">
                <a:latin typeface="Tahoma"/>
                <a:cs typeface="Tahoma"/>
              </a:rPr>
              <a:t> </a:t>
            </a:r>
            <a:r>
              <a:rPr dirty="0" sz="1050" spc="30" i="1">
                <a:latin typeface="Georgia"/>
                <a:cs typeface="Georgia"/>
              </a:rPr>
              <a:t>N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2140" y="1996770"/>
            <a:ext cx="1056640" cy="242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44"/>
              </a:lnSpc>
            </a:pPr>
            <a:r>
              <a:rPr dirty="0" sz="1050" spc="-125" i="1">
                <a:latin typeface="Georgia"/>
                <a:cs typeface="Georgia"/>
              </a:rPr>
              <a:t>N</a:t>
            </a:r>
            <a:r>
              <a:rPr dirty="0" baseline="-20833" sz="1200" spc="-187">
                <a:latin typeface="Tahoma"/>
                <a:cs typeface="Tahoma"/>
              </a:rPr>
              <a:t>1</a:t>
            </a:r>
            <a:r>
              <a:rPr dirty="0" baseline="27777" sz="1200" spc="-187" i="1">
                <a:latin typeface="Meiryo"/>
                <a:cs typeface="Meiryo"/>
              </a:rPr>
              <a:t>t </a:t>
            </a:r>
            <a:r>
              <a:rPr dirty="0" sz="1050" spc="5" i="1">
                <a:latin typeface="Georgia"/>
                <a:cs typeface="Georgia"/>
              </a:rPr>
              <a:t>, </a:t>
            </a:r>
            <a:r>
              <a:rPr dirty="0" sz="1050" spc="-125" i="1">
                <a:latin typeface="Georgia"/>
                <a:cs typeface="Georgia"/>
              </a:rPr>
              <a:t>N</a:t>
            </a:r>
            <a:r>
              <a:rPr dirty="0" baseline="-20833" sz="1200" spc="-187">
                <a:latin typeface="Tahoma"/>
                <a:cs typeface="Tahoma"/>
              </a:rPr>
              <a:t>2</a:t>
            </a:r>
            <a:r>
              <a:rPr dirty="0" baseline="27777" sz="1200" spc="-187" i="1">
                <a:latin typeface="Meiryo"/>
                <a:cs typeface="Meiryo"/>
              </a:rPr>
              <a:t>t   </a:t>
            </a:r>
            <a:r>
              <a:rPr dirty="0" sz="1050" spc="-150" i="1">
                <a:latin typeface="Meiryo"/>
                <a:cs typeface="Meiryo"/>
              </a:rPr>
              <a:t>∈ </a:t>
            </a:r>
            <a:r>
              <a:rPr dirty="0" sz="1050" spc="-60">
                <a:latin typeface="Tahoma"/>
                <a:cs typeface="Tahoma"/>
              </a:rPr>
              <a:t>Inj</a:t>
            </a:r>
            <a:r>
              <a:rPr dirty="0" sz="1050" spc="180">
                <a:latin typeface="Tahoma"/>
                <a:cs typeface="Tahoma"/>
              </a:rPr>
              <a:t> </a:t>
            </a:r>
            <a:r>
              <a:rPr dirty="0" sz="1050" spc="-30">
                <a:latin typeface="Tahoma"/>
                <a:cs typeface="Tahoma"/>
              </a:rPr>
              <a:t>(</a:t>
            </a:r>
            <a:r>
              <a:rPr dirty="0" sz="1050" spc="-30" i="1">
                <a:latin typeface="Meiryo"/>
                <a:cs typeface="Meiryo"/>
              </a:rPr>
              <a:t>G</a:t>
            </a:r>
            <a:r>
              <a:rPr dirty="0" baseline="27777" sz="1200" spc="-44" i="1">
                <a:latin typeface="Meiryo"/>
                <a:cs typeface="Meiryo"/>
              </a:rPr>
              <a:t>t</a:t>
            </a:r>
            <a:r>
              <a:rPr dirty="0" sz="1050" spc="-30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  <a:p>
            <a:pPr algn="r" marR="250825">
              <a:lnSpc>
                <a:spcPts val="585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4131" y="2571140"/>
            <a:ext cx="480059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142" b="0" i="1">
                <a:latin typeface="Bookman Old Style"/>
                <a:cs typeface="Bookman Old Style"/>
              </a:rPr>
              <a:t>N</a:t>
            </a:r>
            <a:r>
              <a:rPr dirty="0" baseline="-27777" sz="900" spc="-22">
                <a:latin typeface="Lucida Sans Unicode"/>
                <a:cs typeface="Lucida Sans Unicode"/>
              </a:rPr>
              <a:t>1</a:t>
            </a:r>
            <a:r>
              <a:rPr dirty="0" baseline="-27777" sz="900" spc="-142">
                <a:latin typeface="Lucida Sans Unicode"/>
                <a:cs typeface="Lucida Sans Unicode"/>
              </a:rPr>
              <a:t> </a:t>
            </a:r>
            <a:r>
              <a:rPr dirty="0" sz="1050" spc="25" i="1">
                <a:latin typeface="Georgia"/>
                <a:cs typeface="Georgia"/>
              </a:rPr>
              <a:t>P</a:t>
            </a:r>
            <a:r>
              <a:rPr dirty="0" baseline="-10416" sz="1200" spc="142" b="0" i="1">
                <a:latin typeface="Bookman Old Style"/>
                <a:cs typeface="Bookman Old Style"/>
              </a:rPr>
              <a:t>N</a:t>
            </a:r>
            <a:r>
              <a:rPr dirty="0" baseline="-27777" sz="900" spc="-22">
                <a:latin typeface="Lucida Sans Unicode"/>
                <a:cs typeface="Lucida Sans Unicode"/>
              </a:rPr>
              <a:t>2</a:t>
            </a:r>
            <a:endParaRPr baseline="-27777" sz="9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8458" y="2589669"/>
            <a:ext cx="156845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Tahoma"/>
                <a:cs typeface="Tahoma"/>
              </a:rPr>
              <a:t>??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06576" y="1636870"/>
            <a:ext cx="0" cy="344805"/>
          </a:xfrm>
          <a:custGeom>
            <a:avLst/>
            <a:gdLst/>
            <a:ahLst/>
            <a:cxnLst/>
            <a:rect l="l" t="t" r="r" b="b"/>
            <a:pathLst>
              <a:path w="0" h="344805">
                <a:moveTo>
                  <a:pt x="0" y="0"/>
                </a:moveTo>
                <a:lnTo>
                  <a:pt x="0" y="34433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80346" y="1657045"/>
            <a:ext cx="635" cy="324485"/>
          </a:xfrm>
          <a:custGeom>
            <a:avLst/>
            <a:gdLst/>
            <a:ahLst/>
            <a:cxnLst/>
            <a:rect l="l" t="t" r="r" b="b"/>
            <a:pathLst>
              <a:path w="635" h="324485">
                <a:moveTo>
                  <a:pt x="12" y="0"/>
                </a:moveTo>
                <a:lnTo>
                  <a:pt x="0" y="324161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68047" y="1529168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4" h="0">
                <a:moveTo>
                  <a:pt x="0" y="0"/>
                </a:moveTo>
                <a:lnTo>
                  <a:pt x="562893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60782" y="1489660"/>
            <a:ext cx="32384" cy="79375"/>
          </a:xfrm>
          <a:custGeom>
            <a:avLst/>
            <a:gdLst/>
            <a:ahLst/>
            <a:cxnLst/>
            <a:rect l="l" t="t" r="r" b="b"/>
            <a:pathLst>
              <a:path w="32385" h="79375">
                <a:moveTo>
                  <a:pt x="1" y="0"/>
                </a:moveTo>
                <a:lnTo>
                  <a:pt x="5690" y="15526"/>
                </a:lnTo>
                <a:lnTo>
                  <a:pt x="13433" y="26915"/>
                </a:lnTo>
                <a:lnTo>
                  <a:pt x="22557" y="34725"/>
                </a:lnTo>
                <a:lnTo>
                  <a:pt x="32391" y="39509"/>
                </a:lnTo>
                <a:lnTo>
                  <a:pt x="22557" y="44293"/>
                </a:lnTo>
                <a:lnTo>
                  <a:pt x="13432" y="52102"/>
                </a:lnTo>
                <a:lnTo>
                  <a:pt x="5689" y="63492"/>
                </a:lnTo>
                <a:lnTo>
                  <a:pt x="0" y="79018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06576" y="2229238"/>
            <a:ext cx="0" cy="345440"/>
          </a:xfrm>
          <a:custGeom>
            <a:avLst/>
            <a:gdLst/>
            <a:ahLst/>
            <a:cxnLst/>
            <a:rect l="l" t="t" r="r" b="b"/>
            <a:pathLst>
              <a:path w="0" h="345439">
                <a:moveTo>
                  <a:pt x="0" y="0"/>
                </a:moveTo>
                <a:lnTo>
                  <a:pt x="0" y="345081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67067" y="2546990"/>
            <a:ext cx="79375" cy="32384"/>
          </a:xfrm>
          <a:custGeom>
            <a:avLst/>
            <a:gdLst/>
            <a:ahLst/>
            <a:cxnLst/>
            <a:rect l="l" t="t" r="r" b="b"/>
            <a:pathLst>
              <a:path w="79375" h="32385">
                <a:moveTo>
                  <a:pt x="79018" y="0"/>
                </a:moveTo>
                <a:lnTo>
                  <a:pt x="63492" y="5689"/>
                </a:lnTo>
                <a:lnTo>
                  <a:pt x="52102" y="13432"/>
                </a:lnTo>
                <a:lnTo>
                  <a:pt x="44293" y="22556"/>
                </a:lnTo>
                <a:lnTo>
                  <a:pt x="39509" y="32390"/>
                </a:lnTo>
                <a:lnTo>
                  <a:pt x="34724" y="22556"/>
                </a:lnTo>
                <a:lnTo>
                  <a:pt x="26915" y="13432"/>
                </a:lnTo>
                <a:lnTo>
                  <a:pt x="15525" y="5689"/>
                </a:lnTo>
                <a:lnTo>
                  <a:pt x="0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80346" y="2229238"/>
            <a:ext cx="635" cy="328295"/>
          </a:xfrm>
          <a:custGeom>
            <a:avLst/>
            <a:gdLst/>
            <a:ahLst/>
            <a:cxnLst/>
            <a:rect l="l" t="t" r="r" b="b"/>
            <a:pathLst>
              <a:path w="635" h="328294">
                <a:moveTo>
                  <a:pt x="12" y="0"/>
                </a:moveTo>
                <a:lnTo>
                  <a:pt x="0" y="328098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40838" y="2530007"/>
            <a:ext cx="79375" cy="32384"/>
          </a:xfrm>
          <a:custGeom>
            <a:avLst/>
            <a:gdLst/>
            <a:ahLst/>
            <a:cxnLst/>
            <a:rect l="l" t="t" r="r" b="b"/>
            <a:pathLst>
              <a:path w="79375" h="32385">
                <a:moveTo>
                  <a:pt x="79018" y="1"/>
                </a:moveTo>
                <a:lnTo>
                  <a:pt x="63492" y="5690"/>
                </a:lnTo>
                <a:lnTo>
                  <a:pt x="52102" y="13433"/>
                </a:lnTo>
                <a:lnTo>
                  <a:pt x="44292" y="22557"/>
                </a:lnTo>
                <a:lnTo>
                  <a:pt x="39508" y="32391"/>
                </a:lnTo>
                <a:lnTo>
                  <a:pt x="34724" y="22557"/>
                </a:lnTo>
                <a:lnTo>
                  <a:pt x="26915" y="13432"/>
                </a:lnTo>
                <a:lnTo>
                  <a:pt x="15525" y="5689"/>
                </a:lnTo>
                <a:lnTo>
                  <a:pt x="0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20174" y="2306856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5" h="173355">
                <a:moveTo>
                  <a:pt x="172803" y="0"/>
                </a:moveTo>
                <a:lnTo>
                  <a:pt x="0" y="172803"/>
                </a:lnTo>
              </a:path>
            </a:pathLst>
          </a:custGeom>
          <a:ln w="1518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20174" y="2306856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5" h="173355">
                <a:moveTo>
                  <a:pt x="172803" y="172803"/>
                </a:moveTo>
                <a:lnTo>
                  <a:pt x="0" y="0"/>
                </a:lnTo>
              </a:path>
            </a:pathLst>
          </a:custGeom>
          <a:ln w="1518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24395" y="2976727"/>
            <a:ext cx="1754505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14" b="1">
                <a:latin typeface="Arial Black"/>
                <a:cs typeface="Arial Black"/>
              </a:rPr>
              <a:t>Polynomial  </a:t>
            </a:r>
            <a:r>
              <a:rPr dirty="0" sz="1050" spc="-120" b="1">
                <a:latin typeface="Arial Black"/>
                <a:cs typeface="Arial Black"/>
              </a:rPr>
              <a:t>inequality  </a:t>
            </a:r>
            <a:r>
              <a:rPr dirty="0" sz="1050" spc="-45">
                <a:latin typeface="Tahoma"/>
                <a:cs typeface="Tahoma"/>
              </a:rPr>
              <a:t>for</a:t>
            </a:r>
            <a:r>
              <a:rPr dirty="0" sz="1050" spc="-145">
                <a:latin typeface="Tahoma"/>
                <a:cs typeface="Tahoma"/>
              </a:rPr>
              <a:t> </a:t>
            </a:r>
            <a:r>
              <a:rPr dirty="0" sz="1050" spc="-55" i="1">
                <a:latin typeface="Meiryo"/>
                <a:cs typeface="Meiryo"/>
              </a:rPr>
              <a:t>G</a:t>
            </a:r>
            <a:r>
              <a:rPr dirty="0" sz="1050" spc="-55">
                <a:latin typeface="Tahoma"/>
                <a:cs typeface="Tahoma"/>
              </a:rPr>
              <a:t>!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Expressible</a:t>
            </a:r>
            <a:r>
              <a:rPr dirty="0" spc="-50"/>
              <a:t> </a:t>
            </a:r>
            <a:r>
              <a:rPr dirty="0" spc="-4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6469" y="1293660"/>
            <a:ext cx="1666875" cy="1069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d</a:t>
            </a:r>
            <a:r>
              <a:rPr dirty="0" sz="1050" spc="-50">
                <a:latin typeface="Tahoma"/>
                <a:cs typeface="Tahoma"/>
              </a:rPr>
              <a:t>-separation </a:t>
            </a:r>
            <a:r>
              <a:rPr dirty="0" sz="1050" spc="-40">
                <a:latin typeface="Tahoma"/>
                <a:cs typeface="Tahoma"/>
              </a:rPr>
              <a:t>relations </a:t>
            </a:r>
            <a:r>
              <a:rPr dirty="0" sz="1050" spc="-50">
                <a:latin typeface="Tahoma"/>
                <a:cs typeface="Tahoma"/>
              </a:rPr>
              <a:t>on</a:t>
            </a:r>
            <a:r>
              <a:rPr dirty="0" sz="1050" spc="190">
                <a:latin typeface="Tahoma"/>
                <a:cs typeface="Tahoma"/>
              </a:rPr>
              <a:t> </a:t>
            </a:r>
            <a:r>
              <a:rPr dirty="0" sz="1050" spc="-85" i="1">
                <a:latin typeface="Meiryo"/>
                <a:cs typeface="Meiryo"/>
              </a:rPr>
              <a:t>G</a:t>
            </a:r>
            <a:r>
              <a:rPr dirty="0" baseline="31250" sz="1200" spc="-127" i="1">
                <a:latin typeface="Meiryo"/>
                <a:cs typeface="Meiryo"/>
              </a:rPr>
              <a:t>t</a:t>
            </a:r>
            <a:endParaRPr baseline="31250" sz="1200">
              <a:latin typeface="Meiryo"/>
              <a:cs typeface="Meiryo"/>
            </a:endParaRPr>
          </a:p>
          <a:p>
            <a:pPr algn="ctr" marL="7620">
              <a:lnSpc>
                <a:spcPct val="100000"/>
              </a:lnSpc>
              <a:spcBef>
                <a:spcPts val="330"/>
              </a:spcBef>
            </a:pPr>
            <a:r>
              <a:rPr dirty="0" sz="1050" spc="45">
                <a:latin typeface="Tahoma"/>
                <a:cs typeface="Tahoma"/>
              </a:rPr>
              <a:t>+</a:t>
            </a:r>
            <a:endParaRPr sz="1050">
              <a:latin typeface="Tahoma"/>
              <a:cs typeface="Tahoma"/>
            </a:endParaRPr>
          </a:p>
          <a:p>
            <a:pPr algn="ctr" marL="1270">
              <a:lnSpc>
                <a:spcPct val="100000"/>
              </a:lnSpc>
              <a:spcBef>
                <a:spcPts val="330"/>
              </a:spcBef>
            </a:pPr>
            <a:r>
              <a:rPr dirty="0" sz="1050" spc="-40">
                <a:latin typeface="Tahoma"/>
                <a:cs typeface="Tahoma"/>
              </a:rPr>
              <a:t>inequalities </a:t>
            </a:r>
            <a:r>
              <a:rPr dirty="0" sz="1050" spc="-45">
                <a:latin typeface="Tahoma"/>
                <a:cs typeface="Tahoma"/>
              </a:rPr>
              <a:t>for</a:t>
            </a:r>
            <a:r>
              <a:rPr dirty="0" sz="1050" spc="70">
                <a:latin typeface="Tahoma"/>
                <a:cs typeface="Tahoma"/>
              </a:rPr>
              <a:t> </a:t>
            </a:r>
            <a:r>
              <a:rPr dirty="0" sz="1050" spc="-85" i="1">
                <a:latin typeface="Meiryo"/>
                <a:cs typeface="Meiryo"/>
              </a:rPr>
              <a:t>G</a:t>
            </a:r>
            <a:r>
              <a:rPr dirty="0" baseline="31250" sz="1200" spc="-127" i="1">
                <a:latin typeface="Meiryo"/>
                <a:cs typeface="Meiryo"/>
              </a:rPr>
              <a:t>t</a:t>
            </a:r>
            <a:endParaRPr baseline="31250" sz="1200">
              <a:latin typeface="Meiryo"/>
              <a:cs typeface="Meiryo"/>
            </a:endParaRPr>
          </a:p>
          <a:p>
            <a:pPr algn="ctr" marL="7620">
              <a:lnSpc>
                <a:spcPct val="100000"/>
              </a:lnSpc>
              <a:spcBef>
                <a:spcPts val="330"/>
              </a:spcBef>
            </a:pPr>
            <a:r>
              <a:rPr dirty="0" sz="1050" spc="45">
                <a:latin typeface="Tahoma"/>
                <a:cs typeface="Tahoma"/>
              </a:rPr>
              <a:t>=</a:t>
            </a:r>
            <a:endParaRPr sz="1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dirty="0" sz="1050" spc="-30">
                <a:latin typeface="Tahoma"/>
                <a:cs typeface="Tahoma"/>
              </a:rPr>
              <a:t>polynomial </a:t>
            </a:r>
            <a:r>
              <a:rPr dirty="0" sz="1050" spc="-40">
                <a:latin typeface="Tahoma"/>
                <a:cs typeface="Tahoma"/>
              </a:rPr>
              <a:t>inequalities </a:t>
            </a:r>
            <a:r>
              <a:rPr dirty="0" sz="1050" spc="-45">
                <a:latin typeface="Tahoma"/>
                <a:cs typeface="Tahoma"/>
              </a:rPr>
              <a:t>for</a:t>
            </a:r>
            <a:r>
              <a:rPr dirty="0" sz="1050" spc="145">
                <a:latin typeface="Tahoma"/>
                <a:cs typeface="Tahoma"/>
              </a:rPr>
              <a:t> </a:t>
            </a:r>
            <a:r>
              <a:rPr dirty="0" sz="1050" spc="-150" i="1">
                <a:latin typeface="Meiryo"/>
                <a:cs typeface="Meiryo"/>
              </a:rPr>
              <a:t>G</a:t>
            </a:r>
            <a:endParaRPr sz="1050">
              <a:latin typeface="Meiryo"/>
              <a:cs typeface="Meiryo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Inflation</a:t>
            </a:r>
            <a:r>
              <a:rPr dirty="0" spc="-20"/>
              <a:t> </a:t>
            </a:r>
            <a:r>
              <a:rPr dirty="0" spc="-55"/>
              <a:t>Technique</a:t>
            </a:r>
          </a:p>
        </p:txBody>
      </p:sp>
      <p:sp>
        <p:nvSpPr>
          <p:cNvPr id="3" name="object 3"/>
          <p:cNvSpPr/>
          <p:nvPr/>
        </p:nvSpPr>
        <p:spPr>
          <a:xfrm>
            <a:off x="313816" y="675703"/>
            <a:ext cx="3980815" cy="188595"/>
          </a:xfrm>
          <a:custGeom>
            <a:avLst/>
            <a:gdLst/>
            <a:ahLst/>
            <a:cxnLst/>
            <a:rect l="l" t="t" r="r" b="b"/>
            <a:pathLst>
              <a:path w="3980815" h="188594">
                <a:moveTo>
                  <a:pt x="0" y="188582"/>
                </a:moveTo>
                <a:lnTo>
                  <a:pt x="3980370" y="188582"/>
                </a:lnTo>
                <a:lnTo>
                  <a:pt x="3980370" y="0"/>
                </a:lnTo>
                <a:lnTo>
                  <a:pt x="0" y="0"/>
                </a:lnTo>
                <a:lnTo>
                  <a:pt x="0" y="188582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678408"/>
            <a:ext cx="590550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0">
                <a:solidFill>
                  <a:srgbClr val="FFFFFF"/>
                </a:solidFill>
                <a:latin typeface="Tahoma"/>
                <a:cs typeface="Tahoma"/>
              </a:rPr>
              <a:t>Definition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816" y="857961"/>
            <a:ext cx="3980815" cy="2113280"/>
          </a:xfrm>
          <a:custGeom>
            <a:avLst/>
            <a:gdLst/>
            <a:ahLst/>
            <a:cxnLst/>
            <a:rect l="l" t="t" r="r" b="b"/>
            <a:pathLst>
              <a:path w="3980815" h="2113280">
                <a:moveTo>
                  <a:pt x="0" y="2112708"/>
                </a:moveTo>
                <a:lnTo>
                  <a:pt x="3980370" y="2112708"/>
                </a:lnTo>
                <a:lnTo>
                  <a:pt x="3980370" y="0"/>
                </a:lnTo>
                <a:lnTo>
                  <a:pt x="0" y="0"/>
                </a:lnTo>
                <a:lnTo>
                  <a:pt x="0" y="2112708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02713" y="890333"/>
            <a:ext cx="185801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50" i="1">
                <a:latin typeface="Meiryo"/>
                <a:cs typeface="Meiryo"/>
              </a:rPr>
              <a:t>G  </a:t>
            </a:r>
            <a:r>
              <a:rPr dirty="0" sz="1050" spc="-35">
                <a:latin typeface="Tahoma"/>
                <a:cs typeface="Tahoma"/>
              </a:rPr>
              <a:t>is </a:t>
            </a:r>
            <a:r>
              <a:rPr dirty="0" sz="1050" spc="-45">
                <a:latin typeface="Tahoma"/>
                <a:cs typeface="Tahoma"/>
              </a:rPr>
              <a:t>another </a:t>
            </a:r>
            <a:r>
              <a:rPr dirty="0" sz="1050" spc="-40">
                <a:latin typeface="Tahoma"/>
                <a:cs typeface="Tahoma"/>
              </a:rPr>
              <a:t>causal </a:t>
            </a:r>
            <a:r>
              <a:rPr dirty="0" sz="1050" spc="-35">
                <a:latin typeface="Tahoma"/>
                <a:cs typeface="Tahoma"/>
              </a:rPr>
              <a:t>structure</a:t>
            </a:r>
            <a:r>
              <a:rPr dirty="0" sz="1050" spc="229">
                <a:latin typeface="Tahoma"/>
                <a:cs typeface="Tahoma"/>
              </a:rPr>
              <a:t> </a:t>
            </a:r>
            <a:r>
              <a:rPr dirty="0" sz="1050" spc="-85" i="1">
                <a:latin typeface="Meiryo"/>
                <a:cs typeface="Meiryo"/>
              </a:rPr>
              <a:t>G</a:t>
            </a:r>
            <a:r>
              <a:rPr dirty="0" baseline="27777" sz="1200" spc="-127" i="1">
                <a:latin typeface="Meiryo"/>
                <a:cs typeface="Meiryo"/>
              </a:rPr>
              <a:t>t</a:t>
            </a:r>
            <a:endParaRPr baseline="27777" sz="1200">
              <a:latin typeface="Meiryo"/>
              <a:cs typeface="Meiry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885974"/>
            <a:ext cx="1842770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dirty="0" sz="1050" spc="-25">
                <a:latin typeface="Tahoma"/>
                <a:cs typeface="Tahoma"/>
              </a:rPr>
              <a:t>An</a:t>
            </a:r>
            <a:r>
              <a:rPr dirty="0" sz="1050" spc="-25">
                <a:solidFill>
                  <a:srgbClr val="A9341F"/>
                </a:solidFill>
                <a:latin typeface="Tahoma"/>
                <a:cs typeface="Tahoma"/>
              </a:rPr>
              <a:t>inflation</a:t>
            </a:r>
            <a:r>
              <a:rPr dirty="0" sz="1050" spc="-25">
                <a:latin typeface="Tahoma"/>
                <a:cs typeface="Tahoma"/>
              </a:rPr>
              <a:t>of </a:t>
            </a:r>
            <a:r>
              <a:rPr dirty="0" sz="1050" spc="-55">
                <a:latin typeface="Tahoma"/>
                <a:cs typeface="Tahoma"/>
              </a:rPr>
              <a:t>a </a:t>
            </a:r>
            <a:r>
              <a:rPr dirty="0" sz="1050" spc="-40">
                <a:latin typeface="Tahoma"/>
                <a:cs typeface="Tahoma"/>
              </a:rPr>
              <a:t>causal </a:t>
            </a:r>
            <a:r>
              <a:rPr dirty="0" sz="1050" spc="-35">
                <a:latin typeface="Tahoma"/>
                <a:cs typeface="Tahoma"/>
              </a:rPr>
              <a:t>structure  </a:t>
            </a:r>
            <a:r>
              <a:rPr dirty="0" sz="1050" spc="-50">
                <a:latin typeface="Tahoma"/>
                <a:cs typeface="Tahoma"/>
              </a:rPr>
              <a:t>such</a:t>
            </a:r>
            <a:r>
              <a:rPr dirty="0" sz="1050" spc="-40">
                <a:latin typeface="Tahoma"/>
                <a:cs typeface="Tahoma"/>
              </a:rPr>
              <a:t> </a:t>
            </a:r>
            <a:r>
              <a:rPr dirty="0" sz="1050" spc="-30">
                <a:latin typeface="Tahoma"/>
                <a:cs typeface="Tahoma"/>
              </a:rPr>
              <a:t>that: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8349" y="1354556"/>
            <a:ext cx="57404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1155" algn="l"/>
                <a:tab pos="531495" algn="l"/>
              </a:tabLst>
            </a:pPr>
            <a:r>
              <a:rPr dirty="0" sz="800" spc="-75" i="1">
                <a:latin typeface="Meiryo"/>
                <a:cs typeface="Meiryo"/>
              </a:rPr>
              <a:t>t</a:t>
            </a:r>
            <a:r>
              <a:rPr dirty="0" sz="800" spc="-75" i="1">
                <a:latin typeface="Meiryo"/>
                <a:cs typeface="Meiryo"/>
              </a:rPr>
              <a:t>	</a:t>
            </a:r>
            <a:r>
              <a:rPr dirty="0" sz="800" spc="-75" i="1">
                <a:latin typeface="Meiryo"/>
                <a:cs typeface="Meiryo"/>
              </a:rPr>
              <a:t>t</a:t>
            </a:r>
            <a:r>
              <a:rPr dirty="0" sz="800" spc="-75" i="1">
                <a:latin typeface="Meiryo"/>
                <a:cs typeface="Meiryo"/>
              </a:rPr>
              <a:t>	</a:t>
            </a: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5130" y="1354556"/>
            <a:ext cx="5461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75" i="1">
                <a:latin typeface="Meiryo"/>
                <a:cs typeface="Meiryo"/>
              </a:rPr>
              <a:t>t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3969" y="1280871"/>
            <a:ext cx="26035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75">
                <a:latin typeface="Arial"/>
                <a:cs typeface="Arial"/>
              </a:rPr>
              <a:t>.</a:t>
            </a:r>
            <a:r>
              <a:rPr dirty="0" sz="1000" spc="560">
                <a:latin typeface="Arial"/>
                <a:cs typeface="Arial"/>
              </a:rPr>
              <a:t> </a:t>
            </a:r>
            <a:r>
              <a:rPr dirty="0" sz="1000" spc="17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3848" y="1446009"/>
            <a:ext cx="100330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25830" algn="l"/>
              </a:tabLst>
            </a:pPr>
            <a:r>
              <a:rPr dirty="0" sz="800" spc="-85" i="1">
                <a:latin typeface="Meiryo"/>
                <a:cs typeface="Meiryo"/>
              </a:rPr>
              <a:t>G</a:t>
            </a:r>
            <a:r>
              <a:rPr dirty="0" sz="800" spc="-85" i="1">
                <a:latin typeface="Meiryo"/>
                <a:cs typeface="Meiryo"/>
              </a:rPr>
              <a:t>	</a:t>
            </a: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227" y="1379093"/>
            <a:ext cx="299212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81225" algn="l"/>
              </a:tabLst>
            </a:pPr>
            <a:r>
              <a:rPr dirty="0" baseline="2645" sz="1575" spc="-359" i="1">
                <a:latin typeface="Meiryo"/>
                <a:cs typeface="Meiryo"/>
              </a:rPr>
              <a:t>∀</a:t>
            </a:r>
            <a:r>
              <a:rPr dirty="0" baseline="2645" sz="1575" spc="-359" i="1">
                <a:latin typeface="Georgia"/>
                <a:cs typeface="Georgia"/>
              </a:rPr>
              <a:t>n                                            </a:t>
            </a:r>
            <a:r>
              <a:rPr dirty="0" baseline="2645" sz="1575" spc="-225" i="1">
                <a:latin typeface="Meiryo"/>
                <a:cs typeface="Meiryo"/>
              </a:rPr>
              <a:t>∈ </a:t>
            </a:r>
            <a:r>
              <a:rPr dirty="0" baseline="2645" sz="1575" spc="112" i="1">
                <a:latin typeface="Meiryo"/>
                <a:cs typeface="Meiryo"/>
              </a:rPr>
              <a:t>N </a:t>
            </a:r>
            <a:r>
              <a:rPr dirty="0" baseline="2645" sz="1575" spc="7" i="1">
                <a:latin typeface="Georgia"/>
                <a:cs typeface="Georgia"/>
              </a:rPr>
              <a:t>, n  </a:t>
            </a:r>
            <a:r>
              <a:rPr dirty="0" baseline="2645" sz="1575" spc="-52" i="1">
                <a:latin typeface="Meiryo"/>
                <a:cs typeface="Meiryo"/>
              </a:rPr>
              <a:t>∼ </a:t>
            </a:r>
            <a:r>
              <a:rPr dirty="0" baseline="2645" sz="1575" spc="7" i="1">
                <a:latin typeface="Georgia"/>
                <a:cs typeface="Georgia"/>
              </a:rPr>
              <a:t>n </a:t>
            </a:r>
            <a:r>
              <a:rPr dirty="0" baseline="2645" sz="1575" spc="-225" i="1">
                <a:latin typeface="Meiryo"/>
                <a:cs typeface="Meiryo"/>
              </a:rPr>
              <a:t>∈ </a:t>
            </a:r>
            <a:r>
              <a:rPr dirty="0" baseline="2645" sz="1575" spc="112" i="1">
                <a:latin typeface="Meiryo"/>
                <a:cs typeface="Meiryo"/>
              </a:rPr>
              <a:t>N </a:t>
            </a:r>
            <a:r>
              <a:rPr dirty="0" baseline="2645" sz="1575" spc="-127">
                <a:latin typeface="Tahoma"/>
                <a:cs typeface="Tahoma"/>
              </a:rPr>
              <a:t>: </a:t>
            </a:r>
            <a:r>
              <a:rPr dirty="0" baseline="2645" sz="1575" spc="-30">
                <a:latin typeface="Tahoma"/>
                <a:cs typeface="Tahoma"/>
              </a:rPr>
              <a:t>AnSub </a:t>
            </a:r>
            <a:r>
              <a:rPr dirty="0" baseline="2645" sz="1575" spc="322">
                <a:latin typeface="Tahoma"/>
                <a:cs typeface="Tahoma"/>
              </a:rPr>
              <a:t> </a:t>
            </a:r>
            <a:r>
              <a:rPr dirty="0" sz="600" spc="-20" i="1">
                <a:latin typeface="Verdana"/>
                <a:cs typeface="Verdana"/>
              </a:rPr>
              <a:t>t </a:t>
            </a:r>
            <a:r>
              <a:rPr dirty="0" sz="600" spc="150" i="1">
                <a:latin typeface="Verdana"/>
                <a:cs typeface="Verdana"/>
              </a:rPr>
              <a:t> </a:t>
            </a:r>
            <a:r>
              <a:rPr dirty="0" baseline="2645" sz="1575" spc="7" i="1">
                <a:latin typeface="Georgia"/>
                <a:cs typeface="Georgia"/>
              </a:rPr>
              <a:t>n	</a:t>
            </a:r>
            <a:r>
              <a:rPr dirty="0" baseline="2645" sz="1575" spc="-52" i="1">
                <a:latin typeface="Meiryo"/>
                <a:cs typeface="Meiryo"/>
              </a:rPr>
              <a:t>∼ </a:t>
            </a:r>
            <a:r>
              <a:rPr dirty="0" baseline="2645" sz="1575" spc="-30">
                <a:latin typeface="Tahoma"/>
                <a:cs typeface="Tahoma"/>
              </a:rPr>
              <a:t>AnSub</a:t>
            </a:r>
            <a:r>
              <a:rPr dirty="0" baseline="2645" sz="1575" spc="232">
                <a:latin typeface="Tahoma"/>
                <a:cs typeface="Tahoma"/>
              </a:rPr>
              <a:t> </a:t>
            </a:r>
            <a:r>
              <a:rPr dirty="0" baseline="2645" sz="1575">
                <a:latin typeface="Tahoma"/>
                <a:cs typeface="Tahoma"/>
              </a:rPr>
              <a:t>(</a:t>
            </a:r>
            <a:r>
              <a:rPr dirty="0" baseline="2645" sz="1575" i="1">
                <a:latin typeface="Georgia"/>
                <a:cs typeface="Georgia"/>
              </a:rPr>
              <a:t>n</a:t>
            </a:r>
            <a:r>
              <a:rPr dirty="0" baseline="2645" sz="1575">
                <a:latin typeface="Tahoma"/>
                <a:cs typeface="Tahoma"/>
              </a:rPr>
              <a:t>)</a:t>
            </a:r>
            <a:endParaRPr baseline="2645" sz="157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0480" y="1757260"/>
            <a:ext cx="89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684909"/>
            <a:ext cx="3549650" cy="229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73095" algn="l"/>
              </a:tabLst>
            </a:pPr>
            <a:r>
              <a:rPr dirty="0" sz="1050" spc="-45">
                <a:latin typeface="Tahoma"/>
                <a:cs typeface="Tahoma"/>
              </a:rPr>
              <a:t>Where </a:t>
            </a:r>
            <a:r>
              <a:rPr dirty="0" sz="1050" spc="-20">
                <a:latin typeface="Tahoma"/>
                <a:cs typeface="Tahoma"/>
              </a:rPr>
              <a:t>AnSub  </a:t>
            </a:r>
            <a:r>
              <a:rPr dirty="0" sz="1050">
                <a:latin typeface="Tahoma"/>
                <a:cs typeface="Tahoma"/>
              </a:rPr>
              <a:t>(</a:t>
            </a:r>
            <a:r>
              <a:rPr dirty="0" sz="1050" i="1">
                <a:latin typeface="Georgia"/>
                <a:cs typeface="Georgia"/>
              </a:rPr>
              <a:t>n</a:t>
            </a:r>
            <a:r>
              <a:rPr dirty="0" sz="1050">
                <a:latin typeface="Tahoma"/>
                <a:cs typeface="Tahoma"/>
              </a:rPr>
              <a:t>) </a:t>
            </a:r>
            <a:r>
              <a:rPr dirty="0" sz="1050" spc="-60">
                <a:latin typeface="Tahoma"/>
                <a:cs typeface="Tahoma"/>
              </a:rPr>
              <a:t>denotes</a:t>
            </a:r>
            <a:r>
              <a:rPr dirty="0" sz="1050" spc="160">
                <a:latin typeface="Tahoma"/>
                <a:cs typeface="Tahoma"/>
              </a:rPr>
              <a:t> </a:t>
            </a:r>
            <a:r>
              <a:rPr dirty="0" sz="1050" spc="-40">
                <a:latin typeface="Tahoma"/>
                <a:cs typeface="Tahoma"/>
              </a:rPr>
              <a:t>the</a:t>
            </a:r>
            <a:r>
              <a:rPr dirty="0" sz="1050" spc="-40">
                <a:solidFill>
                  <a:srgbClr val="A9341F"/>
                </a:solidFill>
                <a:latin typeface="Tahoma"/>
                <a:cs typeface="Tahoma"/>
              </a:rPr>
              <a:t>ancestral</a:t>
            </a:r>
            <a:r>
              <a:rPr dirty="0" sz="1050" spc="45">
                <a:solidFill>
                  <a:srgbClr val="A9341F"/>
                </a:solidFill>
                <a:latin typeface="Tahoma"/>
                <a:cs typeface="Tahoma"/>
              </a:rPr>
              <a:t> </a:t>
            </a:r>
            <a:r>
              <a:rPr dirty="0" sz="1050" spc="-45">
                <a:solidFill>
                  <a:srgbClr val="A9341F"/>
                </a:solidFill>
                <a:latin typeface="Tahoma"/>
                <a:cs typeface="Tahoma"/>
              </a:rPr>
              <a:t>sub-graph</a:t>
            </a:r>
            <a:r>
              <a:rPr dirty="0" sz="1050" spc="-45">
                <a:latin typeface="Tahoma"/>
                <a:cs typeface="Tahoma"/>
              </a:rPr>
              <a:t>of	</a:t>
            </a:r>
            <a:r>
              <a:rPr dirty="0" sz="1050" spc="5" i="1">
                <a:latin typeface="Georgia"/>
                <a:cs typeface="Georgia"/>
              </a:rPr>
              <a:t>n </a:t>
            </a:r>
            <a:r>
              <a:rPr dirty="0" sz="1050" spc="-25">
                <a:latin typeface="Tahoma"/>
                <a:cs typeface="Tahoma"/>
              </a:rPr>
              <a:t>in</a:t>
            </a:r>
            <a:r>
              <a:rPr dirty="0" sz="1050" spc="45">
                <a:latin typeface="Tahoma"/>
                <a:cs typeface="Tahoma"/>
              </a:rPr>
              <a:t> </a:t>
            </a:r>
            <a:r>
              <a:rPr dirty="0" sz="1050" spc="-150" i="1">
                <a:latin typeface="Meiryo"/>
                <a:cs typeface="Meiryo"/>
              </a:rPr>
              <a:t>G</a:t>
            </a:r>
            <a:endParaRPr sz="105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1996160"/>
            <a:ext cx="2861945" cy="8521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051560">
              <a:lnSpc>
                <a:spcPts val="944"/>
              </a:lnSpc>
            </a:pPr>
            <a:r>
              <a:rPr dirty="0" sz="1050" spc="-20">
                <a:latin typeface="Tahoma"/>
                <a:cs typeface="Tahoma"/>
              </a:rPr>
              <a:t>AnSub  </a:t>
            </a:r>
            <a:r>
              <a:rPr dirty="0" sz="1050">
                <a:latin typeface="Tahoma"/>
                <a:cs typeface="Tahoma"/>
              </a:rPr>
              <a:t>(</a:t>
            </a:r>
            <a:r>
              <a:rPr dirty="0" sz="1050" i="1">
                <a:latin typeface="Georgia"/>
                <a:cs typeface="Georgia"/>
              </a:rPr>
              <a:t>n</a:t>
            </a:r>
            <a:r>
              <a:rPr dirty="0" sz="1050">
                <a:latin typeface="Tahoma"/>
                <a:cs typeface="Tahoma"/>
              </a:rPr>
              <a:t>) </a:t>
            </a:r>
            <a:r>
              <a:rPr dirty="0" sz="1050" spc="45">
                <a:latin typeface="Tahoma"/>
                <a:cs typeface="Tahoma"/>
              </a:rPr>
              <a:t>= </a:t>
            </a:r>
            <a:r>
              <a:rPr dirty="0" sz="1050" spc="-35">
                <a:latin typeface="Tahoma"/>
                <a:cs typeface="Tahoma"/>
              </a:rPr>
              <a:t>Sub  </a:t>
            </a:r>
            <a:r>
              <a:rPr dirty="0" baseline="47222" sz="1500" spc="89">
                <a:latin typeface="Arial"/>
                <a:cs typeface="Arial"/>
              </a:rPr>
              <a:t>.</a:t>
            </a:r>
            <a:r>
              <a:rPr dirty="0" sz="1050" spc="60">
                <a:latin typeface="Tahoma"/>
                <a:cs typeface="Tahoma"/>
              </a:rPr>
              <a:t>An</a:t>
            </a:r>
            <a:r>
              <a:rPr dirty="0" sz="1050" spc="85">
                <a:latin typeface="Tahoma"/>
                <a:cs typeface="Tahoma"/>
              </a:rPr>
              <a:t> </a:t>
            </a:r>
            <a:r>
              <a:rPr dirty="0" sz="1050" spc="45">
                <a:latin typeface="Tahoma"/>
                <a:cs typeface="Tahoma"/>
              </a:rPr>
              <a:t>(</a:t>
            </a:r>
            <a:r>
              <a:rPr dirty="0" sz="1050" spc="45" i="1">
                <a:latin typeface="Georgia"/>
                <a:cs typeface="Georgia"/>
              </a:rPr>
              <a:t>n</a:t>
            </a:r>
            <a:r>
              <a:rPr dirty="0" sz="1050" spc="45">
                <a:latin typeface="Tahoma"/>
                <a:cs typeface="Tahoma"/>
              </a:rPr>
              <a:t>)</a:t>
            </a:r>
            <a:r>
              <a:rPr dirty="0" baseline="47222" sz="1500" spc="67">
                <a:latin typeface="Arial"/>
                <a:cs typeface="Arial"/>
              </a:rPr>
              <a:t>.</a:t>
            </a:r>
            <a:endParaRPr baseline="47222" sz="1500">
              <a:latin typeface="Arial"/>
              <a:cs typeface="Arial"/>
            </a:endParaRPr>
          </a:p>
          <a:p>
            <a:pPr algn="ctr" marL="1174750">
              <a:lnSpc>
                <a:spcPts val="585"/>
              </a:lnSpc>
              <a:tabLst>
                <a:tab pos="1846580" algn="l"/>
                <a:tab pos="2144395" algn="l"/>
              </a:tabLst>
            </a:pPr>
            <a:r>
              <a:rPr dirty="0" sz="800" spc="-85" i="1">
                <a:latin typeface="Meiryo"/>
                <a:cs typeface="Meiryo"/>
              </a:rPr>
              <a:t>G	G	G</a:t>
            </a:r>
            <a:endParaRPr sz="800">
              <a:latin typeface="Meiryo"/>
              <a:cs typeface="Meiryo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15">
                <a:latin typeface="Tahoma"/>
                <a:cs typeface="Tahoma"/>
              </a:rPr>
              <a:t>And </a:t>
            </a:r>
            <a:r>
              <a:rPr dirty="0" sz="1050" spc="30">
                <a:latin typeface="Tahoma"/>
                <a:cs typeface="Tahoma"/>
              </a:rPr>
              <a:t>’</a:t>
            </a:r>
            <a:r>
              <a:rPr dirty="0" sz="1050" spc="30" i="1">
                <a:latin typeface="Meiryo"/>
                <a:cs typeface="Meiryo"/>
              </a:rPr>
              <a:t>∼</a:t>
            </a:r>
            <a:r>
              <a:rPr dirty="0" sz="1050" spc="30">
                <a:latin typeface="Tahoma"/>
                <a:cs typeface="Tahoma"/>
              </a:rPr>
              <a:t>’ </a:t>
            </a:r>
            <a:r>
              <a:rPr dirty="0" sz="1050" spc="-35">
                <a:latin typeface="Tahoma"/>
                <a:cs typeface="Tahoma"/>
              </a:rPr>
              <a:t>is </a:t>
            </a:r>
            <a:r>
              <a:rPr dirty="0" sz="1050" spc="-50">
                <a:latin typeface="Tahoma"/>
                <a:cs typeface="Tahoma"/>
              </a:rPr>
              <a:t>a</a:t>
            </a:r>
            <a:r>
              <a:rPr dirty="0" sz="1050" spc="-50">
                <a:solidFill>
                  <a:srgbClr val="A9341F"/>
                </a:solidFill>
                <a:latin typeface="Tahoma"/>
                <a:cs typeface="Tahoma"/>
              </a:rPr>
              <a:t>copy-index</a:t>
            </a:r>
            <a:r>
              <a:rPr dirty="0" sz="1050" spc="-50">
                <a:latin typeface="Tahoma"/>
                <a:cs typeface="Tahoma"/>
              </a:rPr>
              <a:t>equivalence</a:t>
            </a:r>
            <a:r>
              <a:rPr dirty="0" sz="1050" spc="185">
                <a:latin typeface="Tahoma"/>
                <a:cs typeface="Tahoma"/>
              </a:rPr>
              <a:t> </a:t>
            </a:r>
            <a:r>
              <a:rPr dirty="0" sz="1050" spc="-30">
                <a:latin typeface="Tahoma"/>
                <a:cs typeface="Tahoma"/>
              </a:rPr>
              <a:t>relation</a:t>
            </a:r>
            <a:endParaRPr sz="1050">
              <a:latin typeface="Tahoma"/>
              <a:cs typeface="Tahoma"/>
            </a:endParaRPr>
          </a:p>
          <a:p>
            <a:pPr marL="1057275">
              <a:lnSpc>
                <a:spcPct val="100000"/>
              </a:lnSpc>
              <a:spcBef>
                <a:spcPts val="1130"/>
              </a:spcBef>
            </a:pPr>
            <a:r>
              <a:rPr dirty="0" sz="1050" spc="30" i="1">
                <a:latin typeface="Georgia"/>
                <a:cs typeface="Georgia"/>
              </a:rPr>
              <a:t>A</a:t>
            </a:r>
            <a:r>
              <a:rPr dirty="0" baseline="-10416" sz="1200" spc="44">
                <a:latin typeface="Tahoma"/>
                <a:cs typeface="Tahoma"/>
              </a:rPr>
              <a:t>1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 spc="30" i="1">
                <a:latin typeface="Georgia"/>
                <a:cs typeface="Georgia"/>
              </a:rPr>
              <a:t>A</a:t>
            </a:r>
            <a:r>
              <a:rPr dirty="0" baseline="-10416" sz="1200" spc="44">
                <a:latin typeface="Tahoma"/>
                <a:cs typeface="Tahoma"/>
              </a:rPr>
              <a:t>2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 spc="75" i="1">
                <a:latin typeface="Georgia"/>
                <a:cs typeface="Georgia"/>
              </a:rPr>
              <a:t>A </a:t>
            </a:r>
            <a:r>
              <a:rPr dirty="0" sz="1050" spc="-345" i="1">
                <a:latin typeface="Meiryo"/>
                <a:cs typeface="Meiryo"/>
              </a:rPr>
              <a:t>ƒ∼                         </a:t>
            </a: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1 </a:t>
            </a:r>
            <a:r>
              <a:rPr dirty="0" sz="1050" spc="-35" i="1">
                <a:latin typeface="Meiryo"/>
                <a:cs typeface="Meiryo"/>
              </a:rPr>
              <a:t>∼ </a:t>
            </a: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2 </a:t>
            </a:r>
            <a:r>
              <a:rPr dirty="0" sz="1050" spc="-35" i="1">
                <a:latin typeface="Meiryo"/>
                <a:cs typeface="Meiryo"/>
              </a:rPr>
              <a:t>∼</a:t>
            </a:r>
            <a:r>
              <a:rPr dirty="0" sz="1050" spc="50" i="1">
                <a:latin typeface="Meiryo"/>
                <a:cs typeface="Meiryo"/>
              </a:rPr>
              <a:t> </a:t>
            </a:r>
            <a:r>
              <a:rPr dirty="0" sz="1050" spc="100" i="1">
                <a:latin typeface="Georgia"/>
                <a:cs typeface="Georgia"/>
              </a:rPr>
              <a:t>B</a:t>
            </a:r>
            <a:endParaRPr sz="1050">
              <a:latin typeface="Georgia"/>
              <a:cs typeface="Georg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Case </a:t>
            </a:r>
            <a:r>
              <a:rPr dirty="0" spc="-40"/>
              <a:t>Study:  </a:t>
            </a:r>
            <a:r>
              <a:rPr dirty="0" spc="-15"/>
              <a:t>The </a:t>
            </a:r>
            <a:r>
              <a:rPr dirty="0" spc="-45"/>
              <a:t>Triangle</a:t>
            </a:r>
            <a:r>
              <a:rPr dirty="0" spc="-55"/>
              <a:t> </a:t>
            </a:r>
            <a:r>
              <a:rPr dirty="0" spc="-5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909374" y="2497602"/>
            <a:ext cx="560070" cy="485140"/>
          </a:xfrm>
          <a:custGeom>
            <a:avLst/>
            <a:gdLst/>
            <a:ahLst/>
            <a:cxnLst/>
            <a:rect l="l" t="t" r="r" b="b"/>
            <a:pathLst>
              <a:path w="560069" h="485139">
                <a:moveTo>
                  <a:pt x="279981" y="0"/>
                </a:moveTo>
                <a:lnTo>
                  <a:pt x="0" y="484943"/>
                </a:lnTo>
                <a:lnTo>
                  <a:pt x="559963" y="484943"/>
                </a:lnTo>
                <a:lnTo>
                  <a:pt x="279981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9374" y="2497602"/>
            <a:ext cx="560070" cy="485140"/>
          </a:xfrm>
          <a:custGeom>
            <a:avLst/>
            <a:gdLst/>
            <a:ahLst/>
            <a:cxnLst/>
            <a:rect l="l" t="t" r="r" b="b"/>
            <a:pathLst>
              <a:path w="560069" h="485139">
                <a:moveTo>
                  <a:pt x="279981" y="0"/>
                </a:moveTo>
                <a:lnTo>
                  <a:pt x="0" y="484943"/>
                </a:lnTo>
                <a:lnTo>
                  <a:pt x="559963" y="484943"/>
                </a:lnTo>
                <a:lnTo>
                  <a:pt x="279981" y="0"/>
                </a:lnTo>
                <a:close/>
              </a:path>
            </a:pathLst>
          </a:custGeom>
          <a:ln w="15183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4962" y="2688698"/>
            <a:ext cx="173990" cy="267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40" i="1">
                <a:latin typeface="Georgia"/>
                <a:cs typeface="Georgia"/>
              </a:rPr>
              <a:t>C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69400" y="2497602"/>
            <a:ext cx="560070" cy="485140"/>
          </a:xfrm>
          <a:custGeom>
            <a:avLst/>
            <a:gdLst/>
            <a:ahLst/>
            <a:cxnLst/>
            <a:rect l="l" t="t" r="r" b="b"/>
            <a:pathLst>
              <a:path w="560070" h="485139">
                <a:moveTo>
                  <a:pt x="279981" y="0"/>
                </a:moveTo>
                <a:lnTo>
                  <a:pt x="0" y="484943"/>
                </a:lnTo>
                <a:lnTo>
                  <a:pt x="559963" y="484943"/>
                </a:lnTo>
                <a:lnTo>
                  <a:pt x="279981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69400" y="2497602"/>
            <a:ext cx="560070" cy="485140"/>
          </a:xfrm>
          <a:custGeom>
            <a:avLst/>
            <a:gdLst/>
            <a:ahLst/>
            <a:cxnLst/>
            <a:rect l="l" t="t" r="r" b="b"/>
            <a:pathLst>
              <a:path w="560070" h="485139">
                <a:moveTo>
                  <a:pt x="279981" y="0"/>
                </a:moveTo>
                <a:lnTo>
                  <a:pt x="0" y="484943"/>
                </a:lnTo>
                <a:lnTo>
                  <a:pt x="559963" y="484943"/>
                </a:lnTo>
                <a:lnTo>
                  <a:pt x="279981" y="0"/>
                </a:lnTo>
                <a:close/>
              </a:path>
            </a:pathLst>
          </a:custGeom>
          <a:ln w="15183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52641" y="2688698"/>
            <a:ext cx="183515" cy="267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95" i="1">
                <a:latin typeface="Georgia"/>
                <a:cs typeface="Georgia"/>
              </a:rPr>
              <a:t>B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9387" y="626967"/>
            <a:ext cx="560070" cy="485140"/>
          </a:xfrm>
          <a:custGeom>
            <a:avLst/>
            <a:gdLst/>
            <a:ahLst/>
            <a:cxnLst/>
            <a:rect l="l" t="t" r="r" b="b"/>
            <a:pathLst>
              <a:path w="560069" h="485140">
                <a:moveTo>
                  <a:pt x="279981" y="0"/>
                </a:moveTo>
                <a:lnTo>
                  <a:pt x="0" y="484936"/>
                </a:lnTo>
                <a:lnTo>
                  <a:pt x="559963" y="484936"/>
                </a:lnTo>
                <a:lnTo>
                  <a:pt x="279981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89387" y="626967"/>
            <a:ext cx="560070" cy="485140"/>
          </a:xfrm>
          <a:custGeom>
            <a:avLst/>
            <a:gdLst/>
            <a:ahLst/>
            <a:cxnLst/>
            <a:rect l="l" t="t" r="r" b="b"/>
            <a:pathLst>
              <a:path w="560069" h="485140">
                <a:moveTo>
                  <a:pt x="279981" y="0"/>
                </a:moveTo>
                <a:lnTo>
                  <a:pt x="0" y="484936"/>
                </a:lnTo>
                <a:lnTo>
                  <a:pt x="559963" y="484936"/>
                </a:lnTo>
                <a:lnTo>
                  <a:pt x="279981" y="0"/>
                </a:lnTo>
                <a:close/>
              </a:path>
            </a:pathLst>
          </a:custGeom>
          <a:ln w="15183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78735" y="818083"/>
            <a:ext cx="181610" cy="267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50" i="1">
                <a:latin typeface="Georgia"/>
                <a:cs typeface="Georgia"/>
              </a:rPr>
              <a:t>A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02721" y="1658936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89" h="453389">
                <a:moveTo>
                  <a:pt x="226641" y="0"/>
                </a:moveTo>
                <a:lnTo>
                  <a:pt x="180965" y="4604"/>
                </a:lnTo>
                <a:lnTo>
                  <a:pt x="138422" y="17810"/>
                </a:lnTo>
                <a:lnTo>
                  <a:pt x="99923" y="38706"/>
                </a:lnTo>
                <a:lnTo>
                  <a:pt x="66381" y="66380"/>
                </a:lnTo>
                <a:lnTo>
                  <a:pt x="38706" y="99922"/>
                </a:lnTo>
                <a:lnTo>
                  <a:pt x="17810" y="138421"/>
                </a:lnTo>
                <a:lnTo>
                  <a:pt x="4604" y="180964"/>
                </a:lnTo>
                <a:lnTo>
                  <a:pt x="0" y="226641"/>
                </a:lnTo>
                <a:lnTo>
                  <a:pt x="4604" y="272318"/>
                </a:lnTo>
                <a:lnTo>
                  <a:pt x="17810" y="314860"/>
                </a:lnTo>
                <a:lnTo>
                  <a:pt x="38706" y="353359"/>
                </a:lnTo>
                <a:lnTo>
                  <a:pt x="66381" y="386900"/>
                </a:lnTo>
                <a:lnTo>
                  <a:pt x="99923" y="414575"/>
                </a:lnTo>
                <a:lnTo>
                  <a:pt x="138422" y="435471"/>
                </a:lnTo>
                <a:lnTo>
                  <a:pt x="180965" y="448676"/>
                </a:lnTo>
                <a:lnTo>
                  <a:pt x="226641" y="453281"/>
                </a:lnTo>
                <a:lnTo>
                  <a:pt x="272318" y="448676"/>
                </a:lnTo>
                <a:lnTo>
                  <a:pt x="314861" y="435471"/>
                </a:lnTo>
                <a:lnTo>
                  <a:pt x="353359" y="414575"/>
                </a:lnTo>
                <a:lnTo>
                  <a:pt x="386901" y="386900"/>
                </a:lnTo>
                <a:lnTo>
                  <a:pt x="414576" y="353359"/>
                </a:lnTo>
                <a:lnTo>
                  <a:pt x="435472" y="314860"/>
                </a:lnTo>
                <a:lnTo>
                  <a:pt x="448678" y="272318"/>
                </a:lnTo>
                <a:lnTo>
                  <a:pt x="453283" y="226641"/>
                </a:lnTo>
                <a:lnTo>
                  <a:pt x="448678" y="180964"/>
                </a:lnTo>
                <a:lnTo>
                  <a:pt x="435472" y="138421"/>
                </a:lnTo>
                <a:lnTo>
                  <a:pt x="414576" y="99922"/>
                </a:lnTo>
                <a:lnTo>
                  <a:pt x="386901" y="66380"/>
                </a:lnTo>
                <a:lnTo>
                  <a:pt x="353359" y="38706"/>
                </a:lnTo>
                <a:lnTo>
                  <a:pt x="314861" y="17810"/>
                </a:lnTo>
                <a:lnTo>
                  <a:pt x="272318" y="4604"/>
                </a:lnTo>
                <a:lnTo>
                  <a:pt x="226641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02721" y="1658936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89" h="453389">
                <a:moveTo>
                  <a:pt x="453283" y="226641"/>
                </a:moveTo>
                <a:lnTo>
                  <a:pt x="448678" y="180964"/>
                </a:lnTo>
                <a:lnTo>
                  <a:pt x="435472" y="138421"/>
                </a:lnTo>
                <a:lnTo>
                  <a:pt x="414576" y="99922"/>
                </a:lnTo>
                <a:lnTo>
                  <a:pt x="386901" y="66380"/>
                </a:lnTo>
                <a:lnTo>
                  <a:pt x="353359" y="38706"/>
                </a:lnTo>
                <a:lnTo>
                  <a:pt x="314861" y="17810"/>
                </a:lnTo>
                <a:lnTo>
                  <a:pt x="272318" y="4604"/>
                </a:lnTo>
                <a:lnTo>
                  <a:pt x="226641" y="0"/>
                </a:lnTo>
                <a:lnTo>
                  <a:pt x="180965" y="4604"/>
                </a:lnTo>
                <a:lnTo>
                  <a:pt x="138422" y="17810"/>
                </a:lnTo>
                <a:lnTo>
                  <a:pt x="99923" y="38706"/>
                </a:lnTo>
                <a:lnTo>
                  <a:pt x="66381" y="66380"/>
                </a:lnTo>
                <a:lnTo>
                  <a:pt x="38706" y="99922"/>
                </a:lnTo>
                <a:lnTo>
                  <a:pt x="17810" y="138421"/>
                </a:lnTo>
                <a:lnTo>
                  <a:pt x="4604" y="180964"/>
                </a:lnTo>
                <a:lnTo>
                  <a:pt x="0" y="226641"/>
                </a:lnTo>
                <a:lnTo>
                  <a:pt x="4604" y="272318"/>
                </a:lnTo>
                <a:lnTo>
                  <a:pt x="17810" y="314860"/>
                </a:lnTo>
                <a:lnTo>
                  <a:pt x="38706" y="353359"/>
                </a:lnTo>
                <a:lnTo>
                  <a:pt x="66381" y="386900"/>
                </a:lnTo>
                <a:lnTo>
                  <a:pt x="99923" y="414575"/>
                </a:lnTo>
                <a:lnTo>
                  <a:pt x="138422" y="435471"/>
                </a:lnTo>
                <a:lnTo>
                  <a:pt x="180965" y="448676"/>
                </a:lnTo>
                <a:lnTo>
                  <a:pt x="226641" y="453281"/>
                </a:lnTo>
                <a:lnTo>
                  <a:pt x="272318" y="448676"/>
                </a:lnTo>
                <a:lnTo>
                  <a:pt x="314861" y="435471"/>
                </a:lnTo>
                <a:lnTo>
                  <a:pt x="353359" y="414575"/>
                </a:lnTo>
                <a:lnTo>
                  <a:pt x="386901" y="386900"/>
                </a:lnTo>
                <a:lnTo>
                  <a:pt x="414576" y="353359"/>
                </a:lnTo>
                <a:lnTo>
                  <a:pt x="435472" y="314860"/>
                </a:lnTo>
                <a:lnTo>
                  <a:pt x="448678" y="272318"/>
                </a:lnTo>
                <a:lnTo>
                  <a:pt x="453283" y="226641"/>
                </a:lnTo>
                <a:close/>
              </a:path>
            </a:pathLst>
          </a:custGeom>
          <a:ln w="15183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22418" y="1753400"/>
            <a:ext cx="197485" cy="267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215" i="1">
                <a:latin typeface="Georgia"/>
                <a:cs typeface="Georgia"/>
              </a:rPr>
              <a:t>X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82734" y="1658936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89" h="453389">
                <a:moveTo>
                  <a:pt x="226641" y="0"/>
                </a:moveTo>
                <a:lnTo>
                  <a:pt x="180965" y="4604"/>
                </a:lnTo>
                <a:lnTo>
                  <a:pt x="138422" y="17810"/>
                </a:lnTo>
                <a:lnTo>
                  <a:pt x="99923" y="38706"/>
                </a:lnTo>
                <a:lnTo>
                  <a:pt x="66381" y="66380"/>
                </a:lnTo>
                <a:lnTo>
                  <a:pt x="38706" y="99922"/>
                </a:lnTo>
                <a:lnTo>
                  <a:pt x="17810" y="138421"/>
                </a:lnTo>
                <a:lnTo>
                  <a:pt x="4604" y="180964"/>
                </a:lnTo>
                <a:lnTo>
                  <a:pt x="0" y="226641"/>
                </a:lnTo>
                <a:lnTo>
                  <a:pt x="4604" y="272318"/>
                </a:lnTo>
                <a:lnTo>
                  <a:pt x="17810" y="314860"/>
                </a:lnTo>
                <a:lnTo>
                  <a:pt x="38706" y="353359"/>
                </a:lnTo>
                <a:lnTo>
                  <a:pt x="66381" y="386900"/>
                </a:lnTo>
                <a:lnTo>
                  <a:pt x="99923" y="414575"/>
                </a:lnTo>
                <a:lnTo>
                  <a:pt x="138422" y="435471"/>
                </a:lnTo>
                <a:lnTo>
                  <a:pt x="180965" y="448676"/>
                </a:lnTo>
                <a:lnTo>
                  <a:pt x="226641" y="453281"/>
                </a:lnTo>
                <a:lnTo>
                  <a:pt x="272318" y="448676"/>
                </a:lnTo>
                <a:lnTo>
                  <a:pt x="314861" y="435471"/>
                </a:lnTo>
                <a:lnTo>
                  <a:pt x="353359" y="414575"/>
                </a:lnTo>
                <a:lnTo>
                  <a:pt x="386901" y="386900"/>
                </a:lnTo>
                <a:lnTo>
                  <a:pt x="414576" y="353359"/>
                </a:lnTo>
                <a:lnTo>
                  <a:pt x="435472" y="314860"/>
                </a:lnTo>
                <a:lnTo>
                  <a:pt x="448678" y="272318"/>
                </a:lnTo>
                <a:lnTo>
                  <a:pt x="453283" y="226641"/>
                </a:lnTo>
                <a:lnTo>
                  <a:pt x="448678" y="180964"/>
                </a:lnTo>
                <a:lnTo>
                  <a:pt x="435472" y="138421"/>
                </a:lnTo>
                <a:lnTo>
                  <a:pt x="414576" y="99922"/>
                </a:lnTo>
                <a:lnTo>
                  <a:pt x="386901" y="66380"/>
                </a:lnTo>
                <a:lnTo>
                  <a:pt x="353359" y="38706"/>
                </a:lnTo>
                <a:lnTo>
                  <a:pt x="314861" y="17810"/>
                </a:lnTo>
                <a:lnTo>
                  <a:pt x="272318" y="4604"/>
                </a:lnTo>
                <a:lnTo>
                  <a:pt x="226641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82734" y="1658936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89" h="453389">
                <a:moveTo>
                  <a:pt x="453283" y="226641"/>
                </a:moveTo>
                <a:lnTo>
                  <a:pt x="448678" y="180964"/>
                </a:lnTo>
                <a:lnTo>
                  <a:pt x="435472" y="138421"/>
                </a:lnTo>
                <a:lnTo>
                  <a:pt x="414576" y="99922"/>
                </a:lnTo>
                <a:lnTo>
                  <a:pt x="386901" y="66380"/>
                </a:lnTo>
                <a:lnTo>
                  <a:pt x="353359" y="38706"/>
                </a:lnTo>
                <a:lnTo>
                  <a:pt x="314861" y="17810"/>
                </a:lnTo>
                <a:lnTo>
                  <a:pt x="272318" y="4604"/>
                </a:lnTo>
                <a:lnTo>
                  <a:pt x="226641" y="0"/>
                </a:lnTo>
                <a:lnTo>
                  <a:pt x="180965" y="4604"/>
                </a:lnTo>
                <a:lnTo>
                  <a:pt x="138422" y="17810"/>
                </a:lnTo>
                <a:lnTo>
                  <a:pt x="99923" y="38706"/>
                </a:lnTo>
                <a:lnTo>
                  <a:pt x="66381" y="66380"/>
                </a:lnTo>
                <a:lnTo>
                  <a:pt x="38706" y="99922"/>
                </a:lnTo>
                <a:lnTo>
                  <a:pt x="17810" y="138421"/>
                </a:lnTo>
                <a:lnTo>
                  <a:pt x="4604" y="180964"/>
                </a:lnTo>
                <a:lnTo>
                  <a:pt x="0" y="226641"/>
                </a:lnTo>
                <a:lnTo>
                  <a:pt x="4604" y="272318"/>
                </a:lnTo>
                <a:lnTo>
                  <a:pt x="17810" y="314860"/>
                </a:lnTo>
                <a:lnTo>
                  <a:pt x="38706" y="353359"/>
                </a:lnTo>
                <a:lnTo>
                  <a:pt x="66381" y="386900"/>
                </a:lnTo>
                <a:lnTo>
                  <a:pt x="99923" y="414575"/>
                </a:lnTo>
                <a:lnTo>
                  <a:pt x="138422" y="435471"/>
                </a:lnTo>
                <a:lnTo>
                  <a:pt x="180965" y="448676"/>
                </a:lnTo>
                <a:lnTo>
                  <a:pt x="226641" y="453281"/>
                </a:lnTo>
                <a:lnTo>
                  <a:pt x="272318" y="448676"/>
                </a:lnTo>
                <a:lnTo>
                  <a:pt x="314861" y="435471"/>
                </a:lnTo>
                <a:lnTo>
                  <a:pt x="353359" y="414575"/>
                </a:lnTo>
                <a:lnTo>
                  <a:pt x="386901" y="386900"/>
                </a:lnTo>
                <a:lnTo>
                  <a:pt x="414576" y="353359"/>
                </a:lnTo>
                <a:lnTo>
                  <a:pt x="435472" y="314860"/>
                </a:lnTo>
                <a:lnTo>
                  <a:pt x="448678" y="272318"/>
                </a:lnTo>
                <a:lnTo>
                  <a:pt x="453283" y="226641"/>
                </a:lnTo>
                <a:close/>
              </a:path>
            </a:pathLst>
          </a:custGeom>
          <a:ln w="15183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13259" y="1753400"/>
            <a:ext cx="146685" cy="267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35" i="1">
                <a:latin typeface="Georgia"/>
                <a:cs typeface="Georgia"/>
              </a:rPr>
              <a:t>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42727" y="2594256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89" h="453389">
                <a:moveTo>
                  <a:pt x="226641" y="0"/>
                </a:moveTo>
                <a:lnTo>
                  <a:pt x="180965" y="4604"/>
                </a:lnTo>
                <a:lnTo>
                  <a:pt x="138421" y="17810"/>
                </a:lnTo>
                <a:lnTo>
                  <a:pt x="99923" y="38706"/>
                </a:lnTo>
                <a:lnTo>
                  <a:pt x="66381" y="66381"/>
                </a:lnTo>
                <a:lnTo>
                  <a:pt x="38706" y="99923"/>
                </a:lnTo>
                <a:lnTo>
                  <a:pt x="17810" y="138421"/>
                </a:lnTo>
                <a:lnTo>
                  <a:pt x="4604" y="180965"/>
                </a:lnTo>
                <a:lnTo>
                  <a:pt x="0" y="226641"/>
                </a:lnTo>
                <a:lnTo>
                  <a:pt x="4604" y="272318"/>
                </a:lnTo>
                <a:lnTo>
                  <a:pt x="17810" y="314861"/>
                </a:lnTo>
                <a:lnTo>
                  <a:pt x="38706" y="353359"/>
                </a:lnTo>
                <a:lnTo>
                  <a:pt x="66381" y="386901"/>
                </a:lnTo>
                <a:lnTo>
                  <a:pt x="99923" y="414576"/>
                </a:lnTo>
                <a:lnTo>
                  <a:pt x="138421" y="435472"/>
                </a:lnTo>
                <a:lnTo>
                  <a:pt x="180965" y="448678"/>
                </a:lnTo>
                <a:lnTo>
                  <a:pt x="226641" y="453283"/>
                </a:lnTo>
                <a:lnTo>
                  <a:pt x="272318" y="448678"/>
                </a:lnTo>
                <a:lnTo>
                  <a:pt x="314861" y="435472"/>
                </a:lnTo>
                <a:lnTo>
                  <a:pt x="353359" y="414576"/>
                </a:lnTo>
                <a:lnTo>
                  <a:pt x="386901" y="386901"/>
                </a:lnTo>
                <a:lnTo>
                  <a:pt x="414576" y="353359"/>
                </a:lnTo>
                <a:lnTo>
                  <a:pt x="435472" y="314861"/>
                </a:lnTo>
                <a:lnTo>
                  <a:pt x="448678" y="272318"/>
                </a:lnTo>
                <a:lnTo>
                  <a:pt x="453283" y="226641"/>
                </a:lnTo>
                <a:lnTo>
                  <a:pt x="448678" y="180965"/>
                </a:lnTo>
                <a:lnTo>
                  <a:pt x="435472" y="138421"/>
                </a:lnTo>
                <a:lnTo>
                  <a:pt x="414576" y="99923"/>
                </a:lnTo>
                <a:lnTo>
                  <a:pt x="386901" y="66381"/>
                </a:lnTo>
                <a:lnTo>
                  <a:pt x="353359" y="38706"/>
                </a:lnTo>
                <a:lnTo>
                  <a:pt x="314861" y="17810"/>
                </a:lnTo>
                <a:lnTo>
                  <a:pt x="272318" y="4604"/>
                </a:lnTo>
                <a:lnTo>
                  <a:pt x="226641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42727" y="2594256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89" h="453389">
                <a:moveTo>
                  <a:pt x="453283" y="226641"/>
                </a:moveTo>
                <a:lnTo>
                  <a:pt x="448678" y="180965"/>
                </a:lnTo>
                <a:lnTo>
                  <a:pt x="435472" y="138421"/>
                </a:lnTo>
                <a:lnTo>
                  <a:pt x="414576" y="99923"/>
                </a:lnTo>
                <a:lnTo>
                  <a:pt x="386901" y="66381"/>
                </a:lnTo>
                <a:lnTo>
                  <a:pt x="353359" y="38706"/>
                </a:lnTo>
                <a:lnTo>
                  <a:pt x="314861" y="17810"/>
                </a:lnTo>
                <a:lnTo>
                  <a:pt x="272318" y="4604"/>
                </a:lnTo>
                <a:lnTo>
                  <a:pt x="226641" y="0"/>
                </a:lnTo>
                <a:lnTo>
                  <a:pt x="180965" y="4604"/>
                </a:lnTo>
                <a:lnTo>
                  <a:pt x="138421" y="17810"/>
                </a:lnTo>
                <a:lnTo>
                  <a:pt x="99923" y="38706"/>
                </a:lnTo>
                <a:lnTo>
                  <a:pt x="66381" y="66381"/>
                </a:lnTo>
                <a:lnTo>
                  <a:pt x="38706" y="99923"/>
                </a:lnTo>
                <a:lnTo>
                  <a:pt x="17810" y="138421"/>
                </a:lnTo>
                <a:lnTo>
                  <a:pt x="4604" y="180965"/>
                </a:lnTo>
                <a:lnTo>
                  <a:pt x="0" y="226641"/>
                </a:lnTo>
                <a:lnTo>
                  <a:pt x="4604" y="272318"/>
                </a:lnTo>
                <a:lnTo>
                  <a:pt x="17810" y="314861"/>
                </a:lnTo>
                <a:lnTo>
                  <a:pt x="38706" y="353359"/>
                </a:lnTo>
                <a:lnTo>
                  <a:pt x="66381" y="386901"/>
                </a:lnTo>
                <a:lnTo>
                  <a:pt x="99923" y="414576"/>
                </a:lnTo>
                <a:lnTo>
                  <a:pt x="138421" y="435472"/>
                </a:lnTo>
                <a:lnTo>
                  <a:pt x="180965" y="448678"/>
                </a:lnTo>
                <a:lnTo>
                  <a:pt x="226641" y="453283"/>
                </a:lnTo>
                <a:lnTo>
                  <a:pt x="272318" y="448678"/>
                </a:lnTo>
                <a:lnTo>
                  <a:pt x="314861" y="435472"/>
                </a:lnTo>
                <a:lnTo>
                  <a:pt x="353359" y="414576"/>
                </a:lnTo>
                <a:lnTo>
                  <a:pt x="386901" y="386901"/>
                </a:lnTo>
                <a:lnTo>
                  <a:pt x="414576" y="353359"/>
                </a:lnTo>
                <a:lnTo>
                  <a:pt x="435472" y="314861"/>
                </a:lnTo>
                <a:lnTo>
                  <a:pt x="448678" y="272318"/>
                </a:lnTo>
                <a:lnTo>
                  <a:pt x="453283" y="226641"/>
                </a:lnTo>
                <a:close/>
              </a:path>
            </a:pathLst>
          </a:custGeom>
          <a:ln w="15183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178297" y="2688698"/>
            <a:ext cx="167640" cy="267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55" i="1">
                <a:latin typeface="Georgia"/>
                <a:cs typeface="Georgia"/>
              </a:rPr>
              <a:t>Z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46857" y="1119497"/>
            <a:ext cx="325120" cy="562610"/>
          </a:xfrm>
          <a:custGeom>
            <a:avLst/>
            <a:gdLst/>
            <a:ahLst/>
            <a:cxnLst/>
            <a:rect l="l" t="t" r="r" b="b"/>
            <a:pathLst>
              <a:path w="325119" h="562610">
                <a:moveTo>
                  <a:pt x="0" y="562584"/>
                </a:moveTo>
                <a:lnTo>
                  <a:pt x="324806" y="0"/>
                </a:lnTo>
              </a:path>
            </a:pathLst>
          </a:custGeom>
          <a:ln w="15183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87069" y="2089071"/>
            <a:ext cx="325120" cy="562610"/>
          </a:xfrm>
          <a:custGeom>
            <a:avLst/>
            <a:gdLst/>
            <a:ahLst/>
            <a:cxnLst/>
            <a:rect l="l" t="t" r="r" b="b"/>
            <a:pathLst>
              <a:path w="325119" h="562610">
                <a:moveTo>
                  <a:pt x="324802" y="0"/>
                </a:moveTo>
                <a:lnTo>
                  <a:pt x="0" y="562580"/>
                </a:lnTo>
              </a:path>
            </a:pathLst>
          </a:custGeom>
          <a:ln w="15183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67087" y="1119497"/>
            <a:ext cx="325120" cy="562610"/>
          </a:xfrm>
          <a:custGeom>
            <a:avLst/>
            <a:gdLst/>
            <a:ahLst/>
            <a:cxnLst/>
            <a:rect l="l" t="t" r="r" b="b"/>
            <a:pathLst>
              <a:path w="325119" h="562610">
                <a:moveTo>
                  <a:pt x="324797" y="562584"/>
                </a:moveTo>
                <a:lnTo>
                  <a:pt x="0" y="0"/>
                </a:lnTo>
              </a:path>
            </a:pathLst>
          </a:custGeom>
          <a:ln w="15183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26870" y="2089071"/>
            <a:ext cx="325120" cy="562610"/>
          </a:xfrm>
          <a:custGeom>
            <a:avLst/>
            <a:gdLst/>
            <a:ahLst/>
            <a:cxnLst/>
            <a:rect l="l" t="t" r="r" b="b"/>
            <a:pathLst>
              <a:path w="325120" h="562610">
                <a:moveTo>
                  <a:pt x="0" y="0"/>
                </a:moveTo>
                <a:lnTo>
                  <a:pt x="324804" y="562578"/>
                </a:lnTo>
              </a:path>
            </a:pathLst>
          </a:custGeom>
          <a:ln w="15183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03602" y="2813305"/>
            <a:ext cx="650875" cy="15240"/>
          </a:xfrm>
          <a:custGeom>
            <a:avLst/>
            <a:gdLst/>
            <a:ahLst/>
            <a:cxnLst/>
            <a:rect l="l" t="t" r="r" b="b"/>
            <a:pathLst>
              <a:path w="650875" h="15239">
                <a:moveTo>
                  <a:pt x="0" y="15184"/>
                </a:moveTo>
                <a:lnTo>
                  <a:pt x="650355" y="15184"/>
                </a:lnTo>
                <a:lnTo>
                  <a:pt x="650355" y="0"/>
                </a:lnTo>
                <a:lnTo>
                  <a:pt x="0" y="0"/>
                </a:lnTo>
                <a:lnTo>
                  <a:pt x="0" y="1518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84790" y="2813305"/>
            <a:ext cx="650875" cy="15240"/>
          </a:xfrm>
          <a:custGeom>
            <a:avLst/>
            <a:gdLst/>
            <a:ahLst/>
            <a:cxnLst/>
            <a:rect l="l" t="t" r="r" b="b"/>
            <a:pathLst>
              <a:path w="650875" h="15239">
                <a:moveTo>
                  <a:pt x="0" y="15184"/>
                </a:moveTo>
                <a:lnTo>
                  <a:pt x="650346" y="15184"/>
                </a:lnTo>
                <a:lnTo>
                  <a:pt x="650346" y="0"/>
                </a:lnTo>
                <a:lnTo>
                  <a:pt x="0" y="0"/>
                </a:lnTo>
                <a:lnTo>
                  <a:pt x="0" y="1518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46857" y="1119497"/>
            <a:ext cx="325120" cy="562610"/>
          </a:xfrm>
          <a:custGeom>
            <a:avLst/>
            <a:gdLst/>
            <a:ahLst/>
            <a:cxnLst/>
            <a:rect l="l" t="t" r="r" b="b"/>
            <a:pathLst>
              <a:path w="325119" h="562610">
                <a:moveTo>
                  <a:pt x="0" y="562584"/>
                </a:moveTo>
                <a:lnTo>
                  <a:pt x="324806" y="0"/>
                </a:lnTo>
              </a:path>
            </a:pathLst>
          </a:custGeom>
          <a:ln w="15183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31830" y="1343529"/>
            <a:ext cx="110489" cy="132715"/>
          </a:xfrm>
          <a:custGeom>
            <a:avLst/>
            <a:gdLst/>
            <a:ahLst/>
            <a:cxnLst/>
            <a:rect l="l" t="t" r="r" b="b"/>
            <a:pathLst>
              <a:path w="110489" h="132715">
                <a:moveTo>
                  <a:pt x="0" y="72952"/>
                </a:moveTo>
                <a:lnTo>
                  <a:pt x="73482" y="64098"/>
                </a:lnTo>
                <a:lnTo>
                  <a:pt x="102557" y="132163"/>
                </a:lnTo>
                <a:lnTo>
                  <a:pt x="110489" y="0"/>
                </a:lnTo>
                <a:lnTo>
                  <a:pt x="0" y="72952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87069" y="2089071"/>
            <a:ext cx="325120" cy="562610"/>
          </a:xfrm>
          <a:custGeom>
            <a:avLst/>
            <a:gdLst/>
            <a:ahLst/>
            <a:cxnLst/>
            <a:rect l="l" t="t" r="r" b="b"/>
            <a:pathLst>
              <a:path w="325119" h="562610">
                <a:moveTo>
                  <a:pt x="324802" y="0"/>
                </a:moveTo>
                <a:lnTo>
                  <a:pt x="0" y="562580"/>
                </a:lnTo>
              </a:path>
            </a:pathLst>
          </a:custGeom>
          <a:ln w="15183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16416" y="2295456"/>
            <a:ext cx="110489" cy="132715"/>
          </a:xfrm>
          <a:custGeom>
            <a:avLst/>
            <a:gdLst/>
            <a:ahLst/>
            <a:cxnLst/>
            <a:rect l="l" t="t" r="r" b="b"/>
            <a:pathLst>
              <a:path w="110490" h="132714">
                <a:moveTo>
                  <a:pt x="110489" y="59210"/>
                </a:moveTo>
                <a:lnTo>
                  <a:pt x="37006" y="68064"/>
                </a:lnTo>
                <a:lnTo>
                  <a:pt x="7931" y="0"/>
                </a:lnTo>
                <a:lnTo>
                  <a:pt x="0" y="132163"/>
                </a:lnTo>
                <a:lnTo>
                  <a:pt x="110489" y="5921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67087" y="1119497"/>
            <a:ext cx="325120" cy="562610"/>
          </a:xfrm>
          <a:custGeom>
            <a:avLst/>
            <a:gdLst/>
            <a:ahLst/>
            <a:cxnLst/>
            <a:rect l="l" t="t" r="r" b="b"/>
            <a:pathLst>
              <a:path w="325119" h="562610">
                <a:moveTo>
                  <a:pt x="324797" y="562584"/>
                </a:moveTo>
                <a:lnTo>
                  <a:pt x="0" y="0"/>
                </a:lnTo>
              </a:path>
            </a:pathLst>
          </a:custGeom>
          <a:ln w="15183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96429" y="1343535"/>
            <a:ext cx="110489" cy="132715"/>
          </a:xfrm>
          <a:custGeom>
            <a:avLst/>
            <a:gdLst/>
            <a:ahLst/>
            <a:cxnLst/>
            <a:rect l="l" t="t" r="r" b="b"/>
            <a:pathLst>
              <a:path w="110489" h="132715">
                <a:moveTo>
                  <a:pt x="7931" y="132163"/>
                </a:moveTo>
                <a:lnTo>
                  <a:pt x="37006" y="64098"/>
                </a:lnTo>
                <a:lnTo>
                  <a:pt x="110489" y="72952"/>
                </a:lnTo>
                <a:lnTo>
                  <a:pt x="0" y="0"/>
                </a:lnTo>
                <a:lnTo>
                  <a:pt x="7931" y="132163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26870" y="2089071"/>
            <a:ext cx="325120" cy="562610"/>
          </a:xfrm>
          <a:custGeom>
            <a:avLst/>
            <a:gdLst/>
            <a:ahLst/>
            <a:cxnLst/>
            <a:rect l="l" t="t" r="r" b="b"/>
            <a:pathLst>
              <a:path w="325120" h="562610">
                <a:moveTo>
                  <a:pt x="0" y="0"/>
                </a:moveTo>
                <a:lnTo>
                  <a:pt x="324804" y="562578"/>
                </a:lnTo>
              </a:path>
            </a:pathLst>
          </a:custGeom>
          <a:ln w="15183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11835" y="2295456"/>
            <a:ext cx="110489" cy="132715"/>
          </a:xfrm>
          <a:custGeom>
            <a:avLst/>
            <a:gdLst/>
            <a:ahLst/>
            <a:cxnLst/>
            <a:rect l="l" t="t" r="r" b="b"/>
            <a:pathLst>
              <a:path w="110489" h="132714">
                <a:moveTo>
                  <a:pt x="102557" y="0"/>
                </a:moveTo>
                <a:lnTo>
                  <a:pt x="73482" y="68064"/>
                </a:lnTo>
                <a:lnTo>
                  <a:pt x="0" y="59210"/>
                </a:lnTo>
                <a:lnTo>
                  <a:pt x="110489" y="132163"/>
                </a:lnTo>
                <a:lnTo>
                  <a:pt x="102557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03602" y="2813305"/>
            <a:ext cx="650875" cy="15240"/>
          </a:xfrm>
          <a:custGeom>
            <a:avLst/>
            <a:gdLst/>
            <a:ahLst/>
            <a:cxnLst/>
            <a:rect l="l" t="t" r="r" b="b"/>
            <a:pathLst>
              <a:path w="650875" h="15239">
                <a:moveTo>
                  <a:pt x="0" y="15184"/>
                </a:moveTo>
                <a:lnTo>
                  <a:pt x="650355" y="15184"/>
                </a:lnTo>
                <a:lnTo>
                  <a:pt x="650355" y="0"/>
                </a:lnTo>
                <a:lnTo>
                  <a:pt x="0" y="0"/>
                </a:lnTo>
                <a:lnTo>
                  <a:pt x="0" y="1518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75397" y="2761685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4">
                <a:moveTo>
                  <a:pt x="0" y="0"/>
                </a:moveTo>
                <a:lnTo>
                  <a:pt x="44409" y="59213"/>
                </a:lnTo>
                <a:lnTo>
                  <a:pt x="0" y="118426"/>
                </a:lnTo>
                <a:lnTo>
                  <a:pt x="118426" y="59213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84790" y="2813305"/>
            <a:ext cx="650875" cy="15240"/>
          </a:xfrm>
          <a:custGeom>
            <a:avLst/>
            <a:gdLst/>
            <a:ahLst/>
            <a:cxnLst/>
            <a:rect l="l" t="t" r="r" b="b"/>
            <a:pathLst>
              <a:path w="650875" h="15239">
                <a:moveTo>
                  <a:pt x="0" y="15184"/>
                </a:moveTo>
                <a:lnTo>
                  <a:pt x="650346" y="15184"/>
                </a:lnTo>
                <a:lnTo>
                  <a:pt x="650346" y="0"/>
                </a:lnTo>
                <a:lnTo>
                  <a:pt x="0" y="0"/>
                </a:lnTo>
                <a:lnTo>
                  <a:pt x="0" y="1518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44918" y="2761685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4">
                <a:moveTo>
                  <a:pt x="118426" y="118426"/>
                </a:moveTo>
                <a:lnTo>
                  <a:pt x="74016" y="59213"/>
                </a:lnTo>
                <a:lnTo>
                  <a:pt x="118426" y="0"/>
                </a:lnTo>
                <a:lnTo>
                  <a:pt x="0" y="59213"/>
                </a:lnTo>
                <a:lnTo>
                  <a:pt x="118426" y="118426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0"/>
              <a:t>Some </a:t>
            </a:r>
            <a:r>
              <a:rPr dirty="0" spc="-45"/>
              <a:t>Inflations </a:t>
            </a:r>
            <a:r>
              <a:rPr dirty="0" spc="-40"/>
              <a:t>of </a:t>
            </a:r>
            <a:r>
              <a:rPr dirty="0" spc="-50"/>
              <a:t>the </a:t>
            </a:r>
            <a:r>
              <a:rPr dirty="0" spc="-45"/>
              <a:t>Triangle</a:t>
            </a:r>
            <a:r>
              <a:rPr dirty="0" spc="315"/>
              <a:t> </a:t>
            </a:r>
            <a:r>
              <a:rPr dirty="0" spc="-50"/>
              <a:t>Scenario</a:t>
            </a:r>
          </a:p>
        </p:txBody>
      </p:sp>
      <p:sp>
        <p:nvSpPr>
          <p:cNvPr id="3" name="object 3"/>
          <p:cNvSpPr/>
          <p:nvPr/>
        </p:nvSpPr>
        <p:spPr>
          <a:xfrm>
            <a:off x="1332963" y="645828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59" h="129540">
                <a:moveTo>
                  <a:pt x="74661" y="0"/>
                </a:moveTo>
                <a:lnTo>
                  <a:pt x="0" y="129318"/>
                </a:lnTo>
                <a:lnTo>
                  <a:pt x="149323" y="129318"/>
                </a:lnTo>
                <a:lnTo>
                  <a:pt x="74661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2963" y="645828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59" h="129540">
                <a:moveTo>
                  <a:pt x="74661" y="0"/>
                </a:moveTo>
                <a:lnTo>
                  <a:pt x="0" y="129318"/>
                </a:lnTo>
                <a:lnTo>
                  <a:pt x="149323" y="129318"/>
                </a:lnTo>
                <a:lnTo>
                  <a:pt x="74661" y="0"/>
                </a:lnTo>
                <a:close/>
              </a:path>
            </a:pathLst>
          </a:custGeom>
          <a:ln w="4048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62123" y="704334"/>
            <a:ext cx="88900" cy="72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600" spc="82" i="1">
                <a:latin typeface="Georgia"/>
                <a:cs typeface="Georgia"/>
              </a:rPr>
              <a:t>A</a:t>
            </a:r>
            <a:r>
              <a:rPr dirty="0" sz="300" spc="5">
                <a:latin typeface="Tahoma"/>
                <a:cs typeface="Tahoma"/>
              </a:rPr>
              <a:t>1</a:t>
            </a:r>
            <a:endParaRPr sz="3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2963" y="1106635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59" h="129540">
                <a:moveTo>
                  <a:pt x="74661" y="0"/>
                </a:moveTo>
                <a:lnTo>
                  <a:pt x="0" y="129318"/>
                </a:lnTo>
                <a:lnTo>
                  <a:pt x="149323" y="129318"/>
                </a:lnTo>
                <a:lnTo>
                  <a:pt x="74661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32963" y="1106635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59" h="129540">
                <a:moveTo>
                  <a:pt x="74661" y="0"/>
                </a:moveTo>
                <a:lnTo>
                  <a:pt x="0" y="129318"/>
                </a:lnTo>
                <a:lnTo>
                  <a:pt x="149323" y="129318"/>
                </a:lnTo>
                <a:lnTo>
                  <a:pt x="74661" y="0"/>
                </a:lnTo>
                <a:close/>
              </a:path>
            </a:pathLst>
          </a:custGeom>
          <a:ln w="4048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62123" y="1165136"/>
            <a:ext cx="88900" cy="72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600" spc="82" i="1">
                <a:latin typeface="Georgia"/>
                <a:cs typeface="Georgia"/>
              </a:rPr>
              <a:t>A</a:t>
            </a:r>
            <a:r>
              <a:rPr dirty="0" sz="300" spc="5">
                <a:latin typeface="Tahoma"/>
                <a:cs typeface="Tahoma"/>
              </a:rPr>
              <a:t>2</a:t>
            </a:r>
            <a:endParaRPr sz="3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2559" y="876231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59" h="129540">
                <a:moveTo>
                  <a:pt x="74662" y="0"/>
                </a:moveTo>
                <a:lnTo>
                  <a:pt x="0" y="129318"/>
                </a:lnTo>
                <a:lnTo>
                  <a:pt x="149324" y="129318"/>
                </a:lnTo>
                <a:lnTo>
                  <a:pt x="74662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02559" y="876231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59" h="129540">
                <a:moveTo>
                  <a:pt x="74662" y="0"/>
                </a:moveTo>
                <a:lnTo>
                  <a:pt x="0" y="129318"/>
                </a:lnTo>
                <a:lnTo>
                  <a:pt x="149324" y="129318"/>
                </a:lnTo>
                <a:lnTo>
                  <a:pt x="74662" y="0"/>
                </a:lnTo>
                <a:close/>
              </a:path>
            </a:pathLst>
          </a:custGeom>
          <a:ln w="4048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63366" y="876231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60" h="129540">
                <a:moveTo>
                  <a:pt x="74661" y="0"/>
                </a:moveTo>
                <a:lnTo>
                  <a:pt x="0" y="129318"/>
                </a:lnTo>
                <a:lnTo>
                  <a:pt x="149324" y="129318"/>
                </a:lnTo>
                <a:lnTo>
                  <a:pt x="74661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63366" y="876231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60" h="129540">
                <a:moveTo>
                  <a:pt x="74661" y="0"/>
                </a:moveTo>
                <a:lnTo>
                  <a:pt x="0" y="129318"/>
                </a:lnTo>
                <a:lnTo>
                  <a:pt x="149324" y="129318"/>
                </a:lnTo>
                <a:lnTo>
                  <a:pt x="74661" y="0"/>
                </a:lnTo>
                <a:close/>
              </a:path>
            </a:pathLst>
          </a:custGeom>
          <a:ln w="4048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92287" y="934732"/>
            <a:ext cx="89535" cy="72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600" spc="89" i="1">
                <a:latin typeface="Georgia"/>
                <a:cs typeface="Georgia"/>
              </a:rPr>
              <a:t>B</a:t>
            </a:r>
            <a:r>
              <a:rPr dirty="0" sz="300" spc="5">
                <a:latin typeface="Tahoma"/>
                <a:cs typeface="Tahoma"/>
              </a:rPr>
              <a:t>2</a:t>
            </a:r>
            <a:endParaRPr sz="3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49768" y="559426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60" h="129540">
                <a:moveTo>
                  <a:pt x="74661" y="0"/>
                </a:moveTo>
                <a:lnTo>
                  <a:pt x="0" y="129318"/>
                </a:lnTo>
                <a:lnTo>
                  <a:pt x="149324" y="129318"/>
                </a:lnTo>
                <a:lnTo>
                  <a:pt x="74661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49768" y="559426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60" h="129540">
                <a:moveTo>
                  <a:pt x="74661" y="0"/>
                </a:moveTo>
                <a:lnTo>
                  <a:pt x="0" y="129318"/>
                </a:lnTo>
                <a:lnTo>
                  <a:pt x="149324" y="129318"/>
                </a:lnTo>
                <a:lnTo>
                  <a:pt x="74661" y="0"/>
                </a:lnTo>
                <a:close/>
              </a:path>
            </a:pathLst>
          </a:custGeom>
          <a:ln w="4048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79902" y="617933"/>
            <a:ext cx="86995" cy="72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600" spc="75" i="1">
                <a:latin typeface="Georgia"/>
                <a:cs typeface="Georgia"/>
              </a:rPr>
              <a:t>C</a:t>
            </a:r>
            <a:r>
              <a:rPr dirty="0" sz="300" spc="5">
                <a:latin typeface="Tahoma"/>
                <a:cs typeface="Tahoma"/>
              </a:rPr>
              <a:t>1</a:t>
            </a:r>
            <a:endParaRPr sz="3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49768" y="1193037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60" h="129540">
                <a:moveTo>
                  <a:pt x="74661" y="0"/>
                </a:moveTo>
                <a:lnTo>
                  <a:pt x="0" y="129318"/>
                </a:lnTo>
                <a:lnTo>
                  <a:pt x="149324" y="129318"/>
                </a:lnTo>
                <a:lnTo>
                  <a:pt x="74661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49768" y="1193037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60" h="129540">
                <a:moveTo>
                  <a:pt x="74661" y="0"/>
                </a:moveTo>
                <a:lnTo>
                  <a:pt x="0" y="129318"/>
                </a:lnTo>
                <a:lnTo>
                  <a:pt x="149324" y="129318"/>
                </a:lnTo>
                <a:lnTo>
                  <a:pt x="74661" y="0"/>
                </a:lnTo>
                <a:close/>
              </a:path>
            </a:pathLst>
          </a:custGeom>
          <a:ln w="4048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79902" y="1251536"/>
            <a:ext cx="86995" cy="72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600" spc="75" i="1">
                <a:latin typeface="Georgia"/>
                <a:cs typeface="Georgia"/>
              </a:rPr>
              <a:t>C</a:t>
            </a:r>
            <a:r>
              <a:rPr dirty="0" sz="300" spc="5">
                <a:latin typeface="Tahoma"/>
                <a:cs typeface="Tahoma"/>
              </a:rPr>
              <a:t>2</a:t>
            </a:r>
            <a:endParaRPr sz="3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6156" y="1193037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59" h="129540">
                <a:moveTo>
                  <a:pt x="74662" y="0"/>
                </a:moveTo>
                <a:lnTo>
                  <a:pt x="0" y="129318"/>
                </a:lnTo>
                <a:lnTo>
                  <a:pt x="149324" y="129318"/>
                </a:lnTo>
                <a:lnTo>
                  <a:pt x="74662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16156" y="1193037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59" h="129540">
                <a:moveTo>
                  <a:pt x="74662" y="0"/>
                </a:moveTo>
                <a:lnTo>
                  <a:pt x="0" y="129318"/>
                </a:lnTo>
                <a:lnTo>
                  <a:pt x="149324" y="129318"/>
                </a:lnTo>
                <a:lnTo>
                  <a:pt x="74662" y="0"/>
                </a:lnTo>
                <a:close/>
              </a:path>
            </a:pathLst>
          </a:custGeom>
          <a:ln w="4048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46299" y="1251536"/>
            <a:ext cx="86995" cy="72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600" spc="75" i="1">
                <a:latin typeface="Georgia"/>
                <a:cs typeface="Georgia"/>
              </a:rPr>
              <a:t>C</a:t>
            </a:r>
            <a:r>
              <a:rPr dirty="0" sz="300" spc="5">
                <a:latin typeface="Tahoma"/>
                <a:cs typeface="Tahoma"/>
              </a:rPr>
              <a:t>3</a:t>
            </a:r>
            <a:endParaRPr sz="3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6156" y="559426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59" h="129540">
                <a:moveTo>
                  <a:pt x="74662" y="0"/>
                </a:moveTo>
                <a:lnTo>
                  <a:pt x="0" y="129318"/>
                </a:lnTo>
                <a:lnTo>
                  <a:pt x="149324" y="129318"/>
                </a:lnTo>
                <a:lnTo>
                  <a:pt x="74662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6156" y="559426"/>
            <a:ext cx="149860" cy="129539"/>
          </a:xfrm>
          <a:custGeom>
            <a:avLst/>
            <a:gdLst/>
            <a:ahLst/>
            <a:cxnLst/>
            <a:rect l="l" t="t" r="r" b="b"/>
            <a:pathLst>
              <a:path w="149859" h="129540">
                <a:moveTo>
                  <a:pt x="74662" y="0"/>
                </a:moveTo>
                <a:lnTo>
                  <a:pt x="0" y="129318"/>
                </a:lnTo>
                <a:lnTo>
                  <a:pt x="149324" y="129318"/>
                </a:lnTo>
                <a:lnTo>
                  <a:pt x="74662" y="0"/>
                </a:lnTo>
                <a:close/>
              </a:path>
            </a:pathLst>
          </a:custGeom>
          <a:ln w="4048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46299" y="617933"/>
            <a:ext cx="86995" cy="72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600" spc="75" i="1">
                <a:latin typeface="Georgia"/>
                <a:cs typeface="Georgia"/>
              </a:rPr>
              <a:t>C</a:t>
            </a:r>
            <a:r>
              <a:rPr dirty="0" sz="300" spc="5">
                <a:latin typeface="Tahoma"/>
                <a:cs typeface="Tahoma"/>
              </a:rPr>
              <a:t>4</a:t>
            </a:r>
            <a:endParaRPr sz="3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45228" y="90004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4">
                <a:moveTo>
                  <a:pt x="62396" y="0"/>
                </a:moveTo>
                <a:lnTo>
                  <a:pt x="38108" y="4903"/>
                </a:lnTo>
                <a:lnTo>
                  <a:pt x="18275" y="18275"/>
                </a:lnTo>
                <a:lnTo>
                  <a:pt x="4903" y="38108"/>
                </a:lnTo>
                <a:lnTo>
                  <a:pt x="0" y="62396"/>
                </a:lnTo>
                <a:lnTo>
                  <a:pt x="4903" y="86683"/>
                </a:lnTo>
                <a:lnTo>
                  <a:pt x="18275" y="106516"/>
                </a:lnTo>
                <a:lnTo>
                  <a:pt x="38108" y="119888"/>
                </a:lnTo>
                <a:lnTo>
                  <a:pt x="62396" y="124792"/>
                </a:lnTo>
                <a:lnTo>
                  <a:pt x="86683" y="119888"/>
                </a:lnTo>
                <a:lnTo>
                  <a:pt x="106516" y="106516"/>
                </a:lnTo>
                <a:lnTo>
                  <a:pt x="119888" y="86683"/>
                </a:lnTo>
                <a:lnTo>
                  <a:pt x="124792" y="62396"/>
                </a:lnTo>
                <a:lnTo>
                  <a:pt x="119888" y="38108"/>
                </a:lnTo>
                <a:lnTo>
                  <a:pt x="106516" y="18275"/>
                </a:lnTo>
                <a:lnTo>
                  <a:pt x="86683" y="4903"/>
                </a:lnTo>
                <a:lnTo>
                  <a:pt x="62396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45228" y="90004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4">
                <a:moveTo>
                  <a:pt x="124792" y="62396"/>
                </a:moveTo>
                <a:lnTo>
                  <a:pt x="119888" y="38108"/>
                </a:lnTo>
                <a:lnTo>
                  <a:pt x="106516" y="18275"/>
                </a:lnTo>
                <a:lnTo>
                  <a:pt x="86683" y="4903"/>
                </a:lnTo>
                <a:lnTo>
                  <a:pt x="62396" y="0"/>
                </a:lnTo>
                <a:lnTo>
                  <a:pt x="38108" y="4903"/>
                </a:lnTo>
                <a:lnTo>
                  <a:pt x="18275" y="18275"/>
                </a:lnTo>
                <a:lnTo>
                  <a:pt x="4903" y="38108"/>
                </a:lnTo>
                <a:lnTo>
                  <a:pt x="0" y="62396"/>
                </a:lnTo>
                <a:lnTo>
                  <a:pt x="4903" y="86683"/>
                </a:lnTo>
                <a:lnTo>
                  <a:pt x="18275" y="106516"/>
                </a:lnTo>
                <a:lnTo>
                  <a:pt x="38108" y="119888"/>
                </a:lnTo>
                <a:lnTo>
                  <a:pt x="62396" y="124792"/>
                </a:lnTo>
                <a:lnTo>
                  <a:pt x="86683" y="119888"/>
                </a:lnTo>
                <a:lnTo>
                  <a:pt x="106516" y="106516"/>
                </a:lnTo>
                <a:lnTo>
                  <a:pt x="119888" y="86683"/>
                </a:lnTo>
                <a:lnTo>
                  <a:pt x="124792" y="62396"/>
                </a:lnTo>
                <a:close/>
              </a:path>
            </a:pathLst>
          </a:custGeom>
          <a:ln w="4048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66817" y="934732"/>
            <a:ext cx="79375" cy="72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600" i="1">
                <a:latin typeface="Georgia"/>
                <a:cs typeface="Georgia"/>
              </a:rPr>
              <a:t>Y</a:t>
            </a:r>
            <a:r>
              <a:rPr dirty="0" sz="300" spc="5">
                <a:latin typeface="Tahoma"/>
                <a:cs typeface="Tahoma"/>
              </a:rPr>
              <a:t>1</a:t>
            </a:r>
            <a:endParaRPr sz="3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45228" y="439239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62396" y="0"/>
                </a:moveTo>
                <a:lnTo>
                  <a:pt x="38108" y="4903"/>
                </a:lnTo>
                <a:lnTo>
                  <a:pt x="18275" y="18275"/>
                </a:lnTo>
                <a:lnTo>
                  <a:pt x="4903" y="38109"/>
                </a:lnTo>
                <a:lnTo>
                  <a:pt x="0" y="62397"/>
                </a:lnTo>
                <a:lnTo>
                  <a:pt x="4903" y="86684"/>
                </a:lnTo>
                <a:lnTo>
                  <a:pt x="18275" y="106517"/>
                </a:lnTo>
                <a:lnTo>
                  <a:pt x="38108" y="119889"/>
                </a:lnTo>
                <a:lnTo>
                  <a:pt x="62396" y="124793"/>
                </a:lnTo>
                <a:lnTo>
                  <a:pt x="86683" y="119889"/>
                </a:lnTo>
                <a:lnTo>
                  <a:pt x="106516" y="106517"/>
                </a:lnTo>
                <a:lnTo>
                  <a:pt x="119888" y="86684"/>
                </a:lnTo>
                <a:lnTo>
                  <a:pt x="124792" y="62397"/>
                </a:lnTo>
                <a:lnTo>
                  <a:pt x="119888" y="38109"/>
                </a:lnTo>
                <a:lnTo>
                  <a:pt x="106516" y="18275"/>
                </a:lnTo>
                <a:lnTo>
                  <a:pt x="86683" y="4903"/>
                </a:lnTo>
                <a:lnTo>
                  <a:pt x="62396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45228" y="439239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124792" y="62397"/>
                </a:moveTo>
                <a:lnTo>
                  <a:pt x="119888" y="38109"/>
                </a:lnTo>
                <a:lnTo>
                  <a:pt x="106516" y="18275"/>
                </a:lnTo>
                <a:lnTo>
                  <a:pt x="86683" y="4903"/>
                </a:lnTo>
                <a:lnTo>
                  <a:pt x="62396" y="0"/>
                </a:lnTo>
                <a:lnTo>
                  <a:pt x="38108" y="4903"/>
                </a:lnTo>
                <a:lnTo>
                  <a:pt x="18275" y="18275"/>
                </a:lnTo>
                <a:lnTo>
                  <a:pt x="4903" y="38109"/>
                </a:lnTo>
                <a:lnTo>
                  <a:pt x="0" y="62397"/>
                </a:lnTo>
                <a:lnTo>
                  <a:pt x="4903" y="86684"/>
                </a:lnTo>
                <a:lnTo>
                  <a:pt x="18275" y="106517"/>
                </a:lnTo>
                <a:lnTo>
                  <a:pt x="38108" y="119889"/>
                </a:lnTo>
                <a:lnTo>
                  <a:pt x="62396" y="124793"/>
                </a:lnTo>
                <a:lnTo>
                  <a:pt x="86683" y="119889"/>
                </a:lnTo>
                <a:lnTo>
                  <a:pt x="106516" y="106517"/>
                </a:lnTo>
                <a:lnTo>
                  <a:pt x="119888" y="86684"/>
                </a:lnTo>
                <a:lnTo>
                  <a:pt x="124792" y="62397"/>
                </a:lnTo>
                <a:close/>
              </a:path>
            </a:pathLst>
          </a:custGeom>
          <a:ln w="4048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359949" y="473931"/>
            <a:ext cx="93345" cy="72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600" spc="112" i="1">
                <a:latin typeface="Georgia"/>
                <a:cs typeface="Georgia"/>
              </a:rPr>
              <a:t>X</a:t>
            </a:r>
            <a:r>
              <a:rPr dirty="0" sz="300" spc="5">
                <a:latin typeface="Tahoma"/>
                <a:cs typeface="Tahoma"/>
              </a:rPr>
              <a:t>1</a:t>
            </a:r>
            <a:endParaRPr sz="3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06036" y="90004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4">
                <a:moveTo>
                  <a:pt x="62396" y="0"/>
                </a:moveTo>
                <a:lnTo>
                  <a:pt x="38108" y="4903"/>
                </a:lnTo>
                <a:lnTo>
                  <a:pt x="18275" y="18275"/>
                </a:lnTo>
                <a:lnTo>
                  <a:pt x="4903" y="38108"/>
                </a:lnTo>
                <a:lnTo>
                  <a:pt x="0" y="62396"/>
                </a:lnTo>
                <a:lnTo>
                  <a:pt x="4903" y="86683"/>
                </a:lnTo>
                <a:lnTo>
                  <a:pt x="18275" y="106516"/>
                </a:lnTo>
                <a:lnTo>
                  <a:pt x="38108" y="119888"/>
                </a:lnTo>
                <a:lnTo>
                  <a:pt x="62396" y="124792"/>
                </a:lnTo>
                <a:lnTo>
                  <a:pt x="86683" y="119888"/>
                </a:lnTo>
                <a:lnTo>
                  <a:pt x="106517" y="106516"/>
                </a:lnTo>
                <a:lnTo>
                  <a:pt x="119889" y="86683"/>
                </a:lnTo>
                <a:lnTo>
                  <a:pt x="124793" y="62396"/>
                </a:lnTo>
                <a:lnTo>
                  <a:pt x="119889" y="38108"/>
                </a:lnTo>
                <a:lnTo>
                  <a:pt x="106517" y="18275"/>
                </a:lnTo>
                <a:lnTo>
                  <a:pt x="86683" y="4903"/>
                </a:lnTo>
                <a:lnTo>
                  <a:pt x="62396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06036" y="90004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4">
                <a:moveTo>
                  <a:pt x="124793" y="62396"/>
                </a:moveTo>
                <a:lnTo>
                  <a:pt x="119889" y="38108"/>
                </a:lnTo>
                <a:lnTo>
                  <a:pt x="106517" y="18275"/>
                </a:lnTo>
                <a:lnTo>
                  <a:pt x="86683" y="4903"/>
                </a:lnTo>
                <a:lnTo>
                  <a:pt x="62396" y="0"/>
                </a:lnTo>
                <a:lnTo>
                  <a:pt x="38108" y="4903"/>
                </a:lnTo>
                <a:lnTo>
                  <a:pt x="18275" y="18275"/>
                </a:lnTo>
                <a:lnTo>
                  <a:pt x="4903" y="38108"/>
                </a:lnTo>
                <a:lnTo>
                  <a:pt x="0" y="62396"/>
                </a:lnTo>
                <a:lnTo>
                  <a:pt x="4903" y="86683"/>
                </a:lnTo>
                <a:lnTo>
                  <a:pt x="18275" y="106516"/>
                </a:lnTo>
                <a:lnTo>
                  <a:pt x="38108" y="119888"/>
                </a:lnTo>
                <a:lnTo>
                  <a:pt x="62396" y="124792"/>
                </a:lnTo>
                <a:lnTo>
                  <a:pt x="86683" y="119888"/>
                </a:lnTo>
                <a:lnTo>
                  <a:pt x="106517" y="106516"/>
                </a:lnTo>
                <a:lnTo>
                  <a:pt x="119889" y="86683"/>
                </a:lnTo>
                <a:lnTo>
                  <a:pt x="124793" y="62396"/>
                </a:lnTo>
                <a:close/>
              </a:path>
            </a:pathLst>
          </a:custGeom>
          <a:ln w="4048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824789" y="934732"/>
            <a:ext cx="85090" cy="72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600" spc="75" i="1">
                <a:latin typeface="Georgia"/>
                <a:cs typeface="Georgia"/>
              </a:rPr>
              <a:t>Z</a:t>
            </a:r>
            <a:r>
              <a:rPr dirty="0" sz="300" spc="5">
                <a:latin typeface="Tahoma"/>
                <a:cs typeface="Tahoma"/>
              </a:rPr>
              <a:t>1</a:t>
            </a:r>
            <a:endParaRPr sz="3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45228" y="136085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4">
                <a:moveTo>
                  <a:pt x="62396" y="0"/>
                </a:moveTo>
                <a:lnTo>
                  <a:pt x="38108" y="4903"/>
                </a:lnTo>
                <a:lnTo>
                  <a:pt x="18275" y="18275"/>
                </a:lnTo>
                <a:lnTo>
                  <a:pt x="4903" y="38108"/>
                </a:lnTo>
                <a:lnTo>
                  <a:pt x="0" y="62396"/>
                </a:lnTo>
                <a:lnTo>
                  <a:pt x="4903" y="86683"/>
                </a:lnTo>
                <a:lnTo>
                  <a:pt x="18275" y="106517"/>
                </a:lnTo>
                <a:lnTo>
                  <a:pt x="38108" y="119889"/>
                </a:lnTo>
                <a:lnTo>
                  <a:pt x="62396" y="124793"/>
                </a:lnTo>
                <a:lnTo>
                  <a:pt x="86683" y="119889"/>
                </a:lnTo>
                <a:lnTo>
                  <a:pt x="106516" y="106517"/>
                </a:lnTo>
                <a:lnTo>
                  <a:pt x="119888" y="86683"/>
                </a:lnTo>
                <a:lnTo>
                  <a:pt x="124792" y="62396"/>
                </a:lnTo>
                <a:lnTo>
                  <a:pt x="119888" y="38108"/>
                </a:lnTo>
                <a:lnTo>
                  <a:pt x="106516" y="18275"/>
                </a:lnTo>
                <a:lnTo>
                  <a:pt x="86683" y="4903"/>
                </a:lnTo>
                <a:lnTo>
                  <a:pt x="62396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45228" y="136085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4">
                <a:moveTo>
                  <a:pt x="124792" y="62396"/>
                </a:moveTo>
                <a:lnTo>
                  <a:pt x="119888" y="38108"/>
                </a:lnTo>
                <a:lnTo>
                  <a:pt x="106516" y="18275"/>
                </a:lnTo>
                <a:lnTo>
                  <a:pt x="86683" y="4903"/>
                </a:lnTo>
                <a:lnTo>
                  <a:pt x="62396" y="0"/>
                </a:lnTo>
                <a:lnTo>
                  <a:pt x="38108" y="4903"/>
                </a:lnTo>
                <a:lnTo>
                  <a:pt x="18275" y="18275"/>
                </a:lnTo>
                <a:lnTo>
                  <a:pt x="4903" y="38108"/>
                </a:lnTo>
                <a:lnTo>
                  <a:pt x="0" y="62396"/>
                </a:lnTo>
                <a:lnTo>
                  <a:pt x="4903" y="86683"/>
                </a:lnTo>
                <a:lnTo>
                  <a:pt x="18275" y="106517"/>
                </a:lnTo>
                <a:lnTo>
                  <a:pt x="38108" y="119889"/>
                </a:lnTo>
                <a:lnTo>
                  <a:pt x="62396" y="124793"/>
                </a:lnTo>
                <a:lnTo>
                  <a:pt x="86683" y="119889"/>
                </a:lnTo>
                <a:lnTo>
                  <a:pt x="106516" y="106517"/>
                </a:lnTo>
                <a:lnTo>
                  <a:pt x="119888" y="86683"/>
                </a:lnTo>
                <a:lnTo>
                  <a:pt x="124792" y="62396"/>
                </a:lnTo>
                <a:close/>
              </a:path>
            </a:pathLst>
          </a:custGeom>
          <a:ln w="4048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359949" y="1395534"/>
            <a:ext cx="93345" cy="72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944" sz="600" spc="112" i="1">
                <a:latin typeface="Georgia"/>
                <a:cs typeface="Georgia"/>
              </a:rPr>
              <a:t>X</a:t>
            </a:r>
            <a:r>
              <a:rPr dirty="0" sz="300" spc="5">
                <a:latin typeface="Tahoma"/>
                <a:cs typeface="Tahoma"/>
              </a:rPr>
              <a:t>2</a:t>
            </a:r>
            <a:endParaRPr sz="3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84420" y="90004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4">
                <a:moveTo>
                  <a:pt x="62397" y="0"/>
                </a:moveTo>
                <a:lnTo>
                  <a:pt x="38109" y="4903"/>
                </a:lnTo>
                <a:lnTo>
                  <a:pt x="18275" y="18275"/>
                </a:lnTo>
                <a:lnTo>
                  <a:pt x="4903" y="38108"/>
                </a:lnTo>
                <a:lnTo>
                  <a:pt x="0" y="62396"/>
                </a:lnTo>
                <a:lnTo>
                  <a:pt x="4903" y="86683"/>
                </a:lnTo>
                <a:lnTo>
                  <a:pt x="18275" y="106516"/>
                </a:lnTo>
                <a:lnTo>
                  <a:pt x="38109" y="119888"/>
                </a:lnTo>
                <a:lnTo>
                  <a:pt x="62397" y="124792"/>
                </a:lnTo>
                <a:lnTo>
                  <a:pt x="86684" y="119888"/>
                </a:lnTo>
                <a:lnTo>
                  <a:pt x="106517" y="106516"/>
                </a:lnTo>
                <a:lnTo>
                  <a:pt x="119889" y="86683"/>
                </a:lnTo>
                <a:lnTo>
                  <a:pt x="124793" y="62396"/>
                </a:lnTo>
                <a:lnTo>
                  <a:pt x="119889" y="38108"/>
                </a:lnTo>
                <a:lnTo>
                  <a:pt x="106517" y="18275"/>
                </a:lnTo>
                <a:lnTo>
                  <a:pt x="86684" y="4903"/>
                </a:lnTo>
                <a:lnTo>
                  <a:pt x="62397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84420" y="90004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4">
                <a:moveTo>
                  <a:pt x="124793" y="62396"/>
                </a:moveTo>
                <a:lnTo>
                  <a:pt x="119889" y="38108"/>
                </a:lnTo>
                <a:lnTo>
                  <a:pt x="106517" y="18275"/>
                </a:lnTo>
                <a:lnTo>
                  <a:pt x="86684" y="4903"/>
                </a:lnTo>
                <a:lnTo>
                  <a:pt x="62397" y="0"/>
                </a:lnTo>
                <a:lnTo>
                  <a:pt x="38109" y="4903"/>
                </a:lnTo>
                <a:lnTo>
                  <a:pt x="18275" y="18275"/>
                </a:lnTo>
                <a:lnTo>
                  <a:pt x="4903" y="38108"/>
                </a:lnTo>
                <a:lnTo>
                  <a:pt x="0" y="62396"/>
                </a:lnTo>
                <a:lnTo>
                  <a:pt x="4903" y="86683"/>
                </a:lnTo>
                <a:lnTo>
                  <a:pt x="18275" y="106516"/>
                </a:lnTo>
                <a:lnTo>
                  <a:pt x="38109" y="119888"/>
                </a:lnTo>
                <a:lnTo>
                  <a:pt x="62397" y="124792"/>
                </a:lnTo>
                <a:lnTo>
                  <a:pt x="86684" y="119888"/>
                </a:lnTo>
                <a:lnTo>
                  <a:pt x="106517" y="106516"/>
                </a:lnTo>
                <a:lnTo>
                  <a:pt x="119889" y="86683"/>
                </a:lnTo>
                <a:lnTo>
                  <a:pt x="124793" y="62396"/>
                </a:lnTo>
                <a:close/>
              </a:path>
            </a:pathLst>
          </a:custGeom>
          <a:ln w="4048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03185" y="934732"/>
            <a:ext cx="317500" cy="72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dirty="0" baseline="6944" sz="600" spc="75" i="1">
                <a:latin typeface="Georgia"/>
                <a:cs typeface="Georgia"/>
              </a:rPr>
              <a:t>Z</a:t>
            </a:r>
            <a:r>
              <a:rPr dirty="0" sz="300" spc="5">
                <a:latin typeface="Tahoma"/>
                <a:cs typeface="Tahoma"/>
              </a:rPr>
              <a:t>2</a:t>
            </a:r>
            <a:r>
              <a:rPr dirty="0" sz="300">
                <a:latin typeface="Tahoma"/>
                <a:cs typeface="Tahoma"/>
              </a:rPr>
              <a:t>	</a:t>
            </a:r>
            <a:r>
              <a:rPr dirty="0" baseline="6944" sz="600" spc="89" i="1">
                <a:latin typeface="Georgia"/>
                <a:cs typeface="Georgia"/>
              </a:rPr>
              <a:t>B</a:t>
            </a:r>
            <a:r>
              <a:rPr dirty="0" sz="300" spc="5">
                <a:latin typeface="Tahoma"/>
                <a:cs typeface="Tahoma"/>
              </a:rPr>
              <a:t>1</a:t>
            </a:r>
            <a:endParaRPr sz="3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07625" y="777175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4">
                <a:moveTo>
                  <a:pt x="0" y="120848"/>
                </a:moveTo>
                <a:lnTo>
                  <a:pt x="4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07624" y="10268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1" y="75717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229338" y="96244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3866" y="0"/>
                </a:moveTo>
                <a:lnTo>
                  <a:pt x="0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472045" y="96244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3869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66371" y="528340"/>
            <a:ext cx="217170" cy="99060"/>
          </a:xfrm>
          <a:custGeom>
            <a:avLst/>
            <a:gdLst/>
            <a:ahLst/>
            <a:cxnLst/>
            <a:rect l="l" t="t" r="r" b="b"/>
            <a:pathLst>
              <a:path w="217169" h="99059">
                <a:moveTo>
                  <a:pt x="0" y="0"/>
                </a:moveTo>
                <a:lnTo>
                  <a:pt x="216778" y="98532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32105" y="528340"/>
            <a:ext cx="217170" cy="99060"/>
          </a:xfrm>
          <a:custGeom>
            <a:avLst/>
            <a:gdLst/>
            <a:ahLst/>
            <a:cxnLst/>
            <a:rect l="l" t="t" r="r" b="b"/>
            <a:pathLst>
              <a:path w="217169" h="99059">
                <a:moveTo>
                  <a:pt x="216772" y="0"/>
                </a:moveTo>
                <a:lnTo>
                  <a:pt x="0" y="98532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07624" y="56605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1" y="75717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44942" y="690768"/>
            <a:ext cx="97155" cy="213360"/>
          </a:xfrm>
          <a:custGeom>
            <a:avLst/>
            <a:gdLst/>
            <a:ahLst/>
            <a:cxnLst/>
            <a:rect l="l" t="t" r="r" b="b"/>
            <a:pathLst>
              <a:path w="97155" h="213359">
                <a:moveTo>
                  <a:pt x="96784" y="212928"/>
                </a:moveTo>
                <a:lnTo>
                  <a:pt x="0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47386" y="1021190"/>
            <a:ext cx="94615" cy="207645"/>
          </a:xfrm>
          <a:custGeom>
            <a:avLst/>
            <a:gdLst/>
            <a:ahLst/>
            <a:cxnLst/>
            <a:rect l="l" t="t" r="r" b="b"/>
            <a:pathLst>
              <a:path w="94614" h="207644">
                <a:moveTo>
                  <a:pt x="94342" y="0"/>
                </a:moveTo>
                <a:lnTo>
                  <a:pt x="0" y="207554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690144" y="96244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3866" y="0"/>
                </a:moveTo>
                <a:lnTo>
                  <a:pt x="0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66371" y="1311363"/>
            <a:ext cx="187960" cy="85725"/>
          </a:xfrm>
          <a:custGeom>
            <a:avLst/>
            <a:gdLst/>
            <a:ahLst/>
            <a:cxnLst/>
            <a:rect l="l" t="t" r="r" b="b"/>
            <a:pathLst>
              <a:path w="187960" h="85725">
                <a:moveTo>
                  <a:pt x="0" y="85183"/>
                </a:moveTo>
                <a:lnTo>
                  <a:pt x="187405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61471" y="1311362"/>
            <a:ext cx="187960" cy="85725"/>
          </a:xfrm>
          <a:custGeom>
            <a:avLst/>
            <a:gdLst/>
            <a:ahLst/>
            <a:cxnLst/>
            <a:rect l="l" t="t" r="r" b="b"/>
            <a:pathLst>
              <a:path w="187959" h="85725">
                <a:moveTo>
                  <a:pt x="187406" y="85183"/>
                </a:moveTo>
                <a:lnTo>
                  <a:pt x="0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07625" y="1237982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4">
                <a:moveTo>
                  <a:pt x="0" y="120848"/>
                </a:moveTo>
                <a:lnTo>
                  <a:pt x="4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73522" y="690768"/>
            <a:ext cx="97155" cy="213360"/>
          </a:xfrm>
          <a:custGeom>
            <a:avLst/>
            <a:gdLst/>
            <a:ahLst/>
            <a:cxnLst/>
            <a:rect l="l" t="t" r="r" b="b"/>
            <a:pathLst>
              <a:path w="97155" h="213359">
                <a:moveTo>
                  <a:pt x="0" y="212928"/>
                </a:moveTo>
                <a:lnTo>
                  <a:pt x="96784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73521" y="1021190"/>
            <a:ext cx="94615" cy="207645"/>
          </a:xfrm>
          <a:custGeom>
            <a:avLst/>
            <a:gdLst/>
            <a:ahLst/>
            <a:cxnLst/>
            <a:rect l="l" t="t" r="r" b="b"/>
            <a:pathLst>
              <a:path w="94615" h="207644">
                <a:moveTo>
                  <a:pt x="0" y="0"/>
                </a:moveTo>
                <a:lnTo>
                  <a:pt x="94344" y="207554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11237" y="96244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3869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07625" y="777175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4">
                <a:moveTo>
                  <a:pt x="0" y="120848"/>
                </a:moveTo>
                <a:lnTo>
                  <a:pt x="4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391835" y="825513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31579"/>
                </a:moveTo>
                <a:lnTo>
                  <a:pt x="15790" y="19737"/>
                </a:lnTo>
                <a:lnTo>
                  <a:pt x="31579" y="31580"/>
                </a:lnTo>
                <a:lnTo>
                  <a:pt x="15791" y="0"/>
                </a:lnTo>
                <a:lnTo>
                  <a:pt x="0" y="3157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07624" y="10268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1" y="75717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391834" y="1040716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579" y="0"/>
                </a:moveTo>
                <a:lnTo>
                  <a:pt x="15790" y="11842"/>
                </a:lnTo>
                <a:lnTo>
                  <a:pt x="0" y="0"/>
                </a:lnTo>
                <a:lnTo>
                  <a:pt x="15790" y="31579"/>
                </a:lnTo>
                <a:lnTo>
                  <a:pt x="31579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229338" y="96244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3866" y="0"/>
                </a:moveTo>
                <a:lnTo>
                  <a:pt x="0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274882" y="94665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580" y="31580"/>
                </a:moveTo>
                <a:lnTo>
                  <a:pt x="19737" y="15790"/>
                </a:lnTo>
                <a:lnTo>
                  <a:pt x="31580" y="0"/>
                </a:lnTo>
                <a:lnTo>
                  <a:pt x="0" y="15790"/>
                </a:lnTo>
                <a:lnTo>
                  <a:pt x="31580" y="3158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72045" y="96244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3869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508788" y="94665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0"/>
                </a:moveTo>
                <a:lnTo>
                  <a:pt x="11842" y="15790"/>
                </a:lnTo>
                <a:lnTo>
                  <a:pt x="0" y="31580"/>
                </a:lnTo>
                <a:lnTo>
                  <a:pt x="31580" y="15790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466371" y="528340"/>
            <a:ext cx="217170" cy="99060"/>
          </a:xfrm>
          <a:custGeom>
            <a:avLst/>
            <a:gdLst/>
            <a:ahLst/>
            <a:cxnLst/>
            <a:rect l="l" t="t" r="r" b="b"/>
            <a:pathLst>
              <a:path w="217169" h="99059">
                <a:moveTo>
                  <a:pt x="0" y="0"/>
                </a:moveTo>
                <a:lnTo>
                  <a:pt x="216778" y="98532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561335" y="560098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13066" y="0"/>
                </a:moveTo>
                <a:lnTo>
                  <a:pt x="17313" y="19274"/>
                </a:lnTo>
                <a:lnTo>
                  <a:pt x="0" y="28748"/>
                </a:lnTo>
                <a:lnTo>
                  <a:pt x="35281" y="27440"/>
                </a:lnTo>
                <a:lnTo>
                  <a:pt x="13066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132105" y="528340"/>
            <a:ext cx="217170" cy="99060"/>
          </a:xfrm>
          <a:custGeom>
            <a:avLst/>
            <a:gdLst/>
            <a:ahLst/>
            <a:cxnLst/>
            <a:rect l="l" t="t" r="r" b="b"/>
            <a:pathLst>
              <a:path w="217169" h="99059">
                <a:moveTo>
                  <a:pt x="216772" y="0"/>
                </a:moveTo>
                <a:lnTo>
                  <a:pt x="0" y="98532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218637" y="56009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35281" y="28747"/>
                </a:moveTo>
                <a:lnTo>
                  <a:pt x="17967" y="19273"/>
                </a:lnTo>
                <a:lnTo>
                  <a:pt x="22214" y="0"/>
                </a:lnTo>
                <a:lnTo>
                  <a:pt x="0" y="27440"/>
                </a:lnTo>
                <a:lnTo>
                  <a:pt x="35281" y="28747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407624" y="56605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1" y="75717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391834" y="57990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579" y="0"/>
                </a:moveTo>
                <a:lnTo>
                  <a:pt x="15790" y="11842"/>
                </a:lnTo>
                <a:lnTo>
                  <a:pt x="0" y="0"/>
                </a:lnTo>
                <a:lnTo>
                  <a:pt x="15790" y="31579"/>
                </a:lnTo>
                <a:lnTo>
                  <a:pt x="31579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744942" y="690768"/>
            <a:ext cx="97155" cy="213360"/>
          </a:xfrm>
          <a:custGeom>
            <a:avLst/>
            <a:gdLst/>
            <a:ahLst/>
            <a:cxnLst/>
            <a:rect l="l" t="t" r="r" b="b"/>
            <a:pathLst>
              <a:path w="97155" h="213359">
                <a:moveTo>
                  <a:pt x="96784" y="212928"/>
                </a:moveTo>
                <a:lnTo>
                  <a:pt x="0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782275" y="775788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59">
                <a:moveTo>
                  <a:pt x="0" y="35281"/>
                </a:moveTo>
                <a:lnTo>
                  <a:pt x="9474" y="17967"/>
                </a:lnTo>
                <a:lnTo>
                  <a:pt x="28748" y="22214"/>
                </a:lnTo>
                <a:lnTo>
                  <a:pt x="1307" y="0"/>
                </a:lnTo>
                <a:lnTo>
                  <a:pt x="0" y="35281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747386" y="1021190"/>
            <a:ext cx="94615" cy="207645"/>
          </a:xfrm>
          <a:custGeom>
            <a:avLst/>
            <a:gdLst/>
            <a:ahLst/>
            <a:cxnLst/>
            <a:rect l="l" t="t" r="r" b="b"/>
            <a:pathLst>
              <a:path w="94614" h="207644">
                <a:moveTo>
                  <a:pt x="94342" y="0"/>
                </a:moveTo>
                <a:lnTo>
                  <a:pt x="0" y="207554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783751" y="1110574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59">
                <a:moveTo>
                  <a:pt x="28747" y="13066"/>
                </a:moveTo>
                <a:lnTo>
                  <a:pt x="9473" y="17313"/>
                </a:lnTo>
                <a:lnTo>
                  <a:pt x="0" y="0"/>
                </a:lnTo>
                <a:lnTo>
                  <a:pt x="1306" y="35281"/>
                </a:lnTo>
                <a:lnTo>
                  <a:pt x="28747" y="13066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90144" y="96244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3866" y="0"/>
                </a:moveTo>
                <a:lnTo>
                  <a:pt x="0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735690" y="94665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580" y="31580"/>
                </a:moveTo>
                <a:lnTo>
                  <a:pt x="19737" y="15790"/>
                </a:lnTo>
                <a:lnTo>
                  <a:pt x="31580" y="0"/>
                </a:lnTo>
                <a:lnTo>
                  <a:pt x="0" y="15790"/>
                </a:lnTo>
                <a:lnTo>
                  <a:pt x="31580" y="3158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466371" y="1311363"/>
            <a:ext cx="187960" cy="85725"/>
          </a:xfrm>
          <a:custGeom>
            <a:avLst/>
            <a:gdLst/>
            <a:ahLst/>
            <a:cxnLst/>
            <a:rect l="l" t="t" r="r" b="b"/>
            <a:pathLst>
              <a:path w="187960" h="85725">
                <a:moveTo>
                  <a:pt x="0" y="85183"/>
                </a:moveTo>
                <a:lnTo>
                  <a:pt x="187405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543716" y="134404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0" y="0"/>
                </a:moveTo>
                <a:lnTo>
                  <a:pt x="17313" y="9473"/>
                </a:lnTo>
                <a:lnTo>
                  <a:pt x="13066" y="28747"/>
                </a:lnTo>
                <a:lnTo>
                  <a:pt x="35281" y="1306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161471" y="1311362"/>
            <a:ext cx="187960" cy="85725"/>
          </a:xfrm>
          <a:custGeom>
            <a:avLst/>
            <a:gdLst/>
            <a:ahLst/>
            <a:cxnLst/>
            <a:rect l="l" t="t" r="r" b="b"/>
            <a:pathLst>
              <a:path w="187959" h="85725">
                <a:moveTo>
                  <a:pt x="187406" y="85183"/>
                </a:moveTo>
                <a:lnTo>
                  <a:pt x="0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236250" y="1344044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22214" y="28747"/>
                </a:moveTo>
                <a:lnTo>
                  <a:pt x="17967" y="9473"/>
                </a:lnTo>
                <a:lnTo>
                  <a:pt x="35281" y="0"/>
                </a:lnTo>
                <a:lnTo>
                  <a:pt x="0" y="1306"/>
                </a:lnTo>
                <a:lnTo>
                  <a:pt x="22214" y="28747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407625" y="1237982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4">
                <a:moveTo>
                  <a:pt x="0" y="120848"/>
                </a:moveTo>
                <a:lnTo>
                  <a:pt x="4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391835" y="128632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31579"/>
                </a:moveTo>
                <a:lnTo>
                  <a:pt x="15790" y="19737"/>
                </a:lnTo>
                <a:lnTo>
                  <a:pt x="31579" y="31580"/>
                </a:lnTo>
                <a:lnTo>
                  <a:pt x="15791" y="0"/>
                </a:lnTo>
                <a:lnTo>
                  <a:pt x="0" y="3157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73522" y="690768"/>
            <a:ext cx="97155" cy="213360"/>
          </a:xfrm>
          <a:custGeom>
            <a:avLst/>
            <a:gdLst/>
            <a:ahLst/>
            <a:cxnLst/>
            <a:rect l="l" t="t" r="r" b="b"/>
            <a:pathLst>
              <a:path w="97155" h="213359">
                <a:moveTo>
                  <a:pt x="0" y="212928"/>
                </a:moveTo>
                <a:lnTo>
                  <a:pt x="96784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004224" y="77578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59">
                <a:moveTo>
                  <a:pt x="0" y="22214"/>
                </a:moveTo>
                <a:lnTo>
                  <a:pt x="19273" y="17967"/>
                </a:lnTo>
                <a:lnTo>
                  <a:pt x="28747" y="35281"/>
                </a:lnTo>
                <a:lnTo>
                  <a:pt x="27440" y="0"/>
                </a:lnTo>
                <a:lnTo>
                  <a:pt x="0" y="2221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73521" y="1021190"/>
            <a:ext cx="94615" cy="207645"/>
          </a:xfrm>
          <a:custGeom>
            <a:avLst/>
            <a:gdLst/>
            <a:ahLst/>
            <a:cxnLst/>
            <a:rect l="l" t="t" r="r" b="b"/>
            <a:pathLst>
              <a:path w="94615" h="207644">
                <a:moveTo>
                  <a:pt x="0" y="0"/>
                </a:moveTo>
                <a:lnTo>
                  <a:pt x="94344" y="207554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02751" y="1110573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59">
                <a:moveTo>
                  <a:pt x="28747" y="0"/>
                </a:moveTo>
                <a:lnTo>
                  <a:pt x="19273" y="17313"/>
                </a:lnTo>
                <a:lnTo>
                  <a:pt x="0" y="13066"/>
                </a:lnTo>
                <a:lnTo>
                  <a:pt x="27440" y="35281"/>
                </a:lnTo>
                <a:lnTo>
                  <a:pt x="28747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011237" y="96244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3869" y="0"/>
                </a:lnTo>
              </a:path>
            </a:pathLst>
          </a:custGeom>
          <a:ln w="4048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047980" y="94665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0"/>
                </a:moveTo>
                <a:lnTo>
                  <a:pt x="11842" y="15790"/>
                </a:lnTo>
                <a:lnTo>
                  <a:pt x="0" y="31580"/>
                </a:lnTo>
                <a:lnTo>
                  <a:pt x="31580" y="15790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544442" y="1118643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544442" y="1118643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2585294" y="1185424"/>
            <a:ext cx="10223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44" i="1">
                <a:latin typeface="Georgia"/>
                <a:cs typeface="Georgia"/>
              </a:rPr>
              <a:t>C</a:t>
            </a:r>
            <a:r>
              <a:rPr dirty="0" sz="400" spc="-10">
                <a:latin typeface="Tahoma"/>
                <a:cs typeface="Tahoma"/>
              </a:rPr>
              <a:t>2</a:t>
            </a:r>
            <a:endParaRPr sz="400">
              <a:latin typeface="Tahoma"/>
              <a:cs typeface="Tahoma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700966" y="1028279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700966" y="1028279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2741815" y="1095057"/>
            <a:ext cx="10223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44" i="1">
                <a:latin typeface="Georgia"/>
                <a:cs typeface="Georgia"/>
              </a:rPr>
              <a:t>C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358374" y="1118643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358374" y="1118643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3397700" y="1185424"/>
            <a:ext cx="105410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67" i="1">
                <a:latin typeface="Georgia"/>
                <a:cs typeface="Georgia"/>
              </a:rPr>
              <a:t>B</a:t>
            </a:r>
            <a:r>
              <a:rPr dirty="0" sz="400" spc="-10">
                <a:latin typeface="Tahoma"/>
                <a:cs typeface="Tahoma"/>
              </a:rPr>
              <a:t>2</a:t>
            </a:r>
            <a:endParaRPr sz="400">
              <a:latin typeface="Tahoma"/>
              <a:cs typeface="Tahoma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201850" y="1028279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201850" y="1028279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3241179" y="1095057"/>
            <a:ext cx="105410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67" i="1">
                <a:latin typeface="Georgia"/>
                <a:cs typeface="Georgia"/>
              </a:rPr>
              <a:t>B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951408" y="413721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51"/>
                </a:lnTo>
                <a:lnTo>
                  <a:pt x="186654" y="161651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951408" y="413721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51"/>
                </a:lnTo>
                <a:lnTo>
                  <a:pt x="186654" y="161651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2991034" y="480510"/>
            <a:ext cx="10477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60" i="1">
                <a:latin typeface="Georgia"/>
                <a:cs typeface="Georgia"/>
              </a:rPr>
              <a:t>A</a:t>
            </a:r>
            <a:r>
              <a:rPr dirty="0" sz="400" spc="-10">
                <a:latin typeface="Tahoma"/>
                <a:cs typeface="Tahoma"/>
              </a:rPr>
              <a:t>2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951408" y="594455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51"/>
                </a:lnTo>
                <a:lnTo>
                  <a:pt x="186654" y="161651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951408" y="594455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51"/>
                </a:lnTo>
                <a:lnTo>
                  <a:pt x="186654" y="161651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2991034" y="661244"/>
            <a:ext cx="10477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60" i="1">
                <a:latin typeface="Georgia"/>
                <a:cs typeface="Georgia"/>
              </a:rPr>
              <a:t>A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606736" y="705599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09">
                <a:moveTo>
                  <a:pt x="77995" y="0"/>
                </a:moveTo>
                <a:lnTo>
                  <a:pt x="47635" y="6129"/>
                </a:lnTo>
                <a:lnTo>
                  <a:pt x="22844" y="22843"/>
                </a:lnTo>
                <a:lnTo>
                  <a:pt x="6129" y="47634"/>
                </a:lnTo>
                <a:lnTo>
                  <a:pt x="0" y="77993"/>
                </a:lnTo>
                <a:lnTo>
                  <a:pt x="6129" y="108353"/>
                </a:lnTo>
                <a:lnTo>
                  <a:pt x="22844" y="133145"/>
                </a:lnTo>
                <a:lnTo>
                  <a:pt x="47635" y="149859"/>
                </a:lnTo>
                <a:lnTo>
                  <a:pt x="77995" y="155989"/>
                </a:lnTo>
                <a:lnTo>
                  <a:pt x="108354" y="149859"/>
                </a:lnTo>
                <a:lnTo>
                  <a:pt x="133146" y="133145"/>
                </a:lnTo>
                <a:lnTo>
                  <a:pt x="149861" y="108353"/>
                </a:lnTo>
                <a:lnTo>
                  <a:pt x="155990" y="77993"/>
                </a:lnTo>
                <a:lnTo>
                  <a:pt x="149861" y="47634"/>
                </a:lnTo>
                <a:lnTo>
                  <a:pt x="133146" y="22843"/>
                </a:lnTo>
                <a:lnTo>
                  <a:pt x="108354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606736" y="705599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09">
                <a:moveTo>
                  <a:pt x="155990" y="77993"/>
                </a:moveTo>
                <a:lnTo>
                  <a:pt x="149861" y="47634"/>
                </a:lnTo>
                <a:lnTo>
                  <a:pt x="133146" y="22843"/>
                </a:lnTo>
                <a:lnTo>
                  <a:pt x="108354" y="6129"/>
                </a:lnTo>
                <a:lnTo>
                  <a:pt x="77995" y="0"/>
                </a:lnTo>
                <a:lnTo>
                  <a:pt x="47635" y="6129"/>
                </a:lnTo>
                <a:lnTo>
                  <a:pt x="22844" y="22843"/>
                </a:lnTo>
                <a:lnTo>
                  <a:pt x="6129" y="47634"/>
                </a:lnTo>
                <a:lnTo>
                  <a:pt x="0" y="77993"/>
                </a:lnTo>
                <a:lnTo>
                  <a:pt x="6129" y="108353"/>
                </a:lnTo>
                <a:lnTo>
                  <a:pt x="22844" y="133145"/>
                </a:lnTo>
                <a:lnTo>
                  <a:pt x="47635" y="149859"/>
                </a:lnTo>
                <a:lnTo>
                  <a:pt x="77995" y="155989"/>
                </a:lnTo>
                <a:lnTo>
                  <a:pt x="108354" y="149859"/>
                </a:lnTo>
                <a:lnTo>
                  <a:pt x="133146" y="133145"/>
                </a:lnTo>
                <a:lnTo>
                  <a:pt x="149861" y="108353"/>
                </a:lnTo>
                <a:lnTo>
                  <a:pt x="155990" y="77993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2628315" y="742613"/>
            <a:ext cx="10985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89" i="1">
                <a:latin typeface="Georgia"/>
                <a:cs typeface="Georgia"/>
              </a:rPr>
              <a:t>X</a:t>
            </a:r>
            <a:r>
              <a:rPr dirty="0" sz="400" spc="-10">
                <a:latin typeface="Tahoma"/>
                <a:cs typeface="Tahoma"/>
              </a:rPr>
              <a:t>2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763255" y="795961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09">
                <a:moveTo>
                  <a:pt x="77995" y="0"/>
                </a:move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763255" y="795961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09">
                <a:moveTo>
                  <a:pt x="155990" y="77995"/>
                </a:move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2784830" y="832973"/>
            <a:ext cx="10985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89" i="1">
                <a:latin typeface="Georgia"/>
                <a:cs typeface="Georgia"/>
              </a:rPr>
              <a:t>X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326745" y="705599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09">
                <a:moveTo>
                  <a:pt x="77995" y="0"/>
                </a:moveTo>
                <a:lnTo>
                  <a:pt x="47635" y="6129"/>
                </a:lnTo>
                <a:lnTo>
                  <a:pt x="22844" y="22843"/>
                </a:lnTo>
                <a:lnTo>
                  <a:pt x="6129" y="47634"/>
                </a:lnTo>
                <a:lnTo>
                  <a:pt x="0" y="77993"/>
                </a:lnTo>
                <a:lnTo>
                  <a:pt x="6129" y="108353"/>
                </a:lnTo>
                <a:lnTo>
                  <a:pt x="22844" y="133145"/>
                </a:lnTo>
                <a:lnTo>
                  <a:pt x="47635" y="149859"/>
                </a:lnTo>
                <a:lnTo>
                  <a:pt x="77995" y="155989"/>
                </a:lnTo>
                <a:lnTo>
                  <a:pt x="108354" y="149859"/>
                </a:lnTo>
                <a:lnTo>
                  <a:pt x="133146" y="133145"/>
                </a:lnTo>
                <a:lnTo>
                  <a:pt x="149861" y="108353"/>
                </a:lnTo>
                <a:lnTo>
                  <a:pt x="155990" y="77993"/>
                </a:lnTo>
                <a:lnTo>
                  <a:pt x="149861" y="47634"/>
                </a:lnTo>
                <a:lnTo>
                  <a:pt x="133146" y="22843"/>
                </a:lnTo>
                <a:lnTo>
                  <a:pt x="108354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326745" y="705599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09">
                <a:moveTo>
                  <a:pt x="155990" y="77993"/>
                </a:moveTo>
                <a:lnTo>
                  <a:pt x="149861" y="47634"/>
                </a:lnTo>
                <a:lnTo>
                  <a:pt x="133146" y="22843"/>
                </a:lnTo>
                <a:lnTo>
                  <a:pt x="108354" y="6129"/>
                </a:lnTo>
                <a:lnTo>
                  <a:pt x="77995" y="0"/>
                </a:lnTo>
                <a:lnTo>
                  <a:pt x="47635" y="6129"/>
                </a:lnTo>
                <a:lnTo>
                  <a:pt x="22844" y="22843"/>
                </a:lnTo>
                <a:lnTo>
                  <a:pt x="6129" y="47634"/>
                </a:lnTo>
                <a:lnTo>
                  <a:pt x="0" y="77993"/>
                </a:lnTo>
                <a:lnTo>
                  <a:pt x="6129" y="108353"/>
                </a:lnTo>
                <a:lnTo>
                  <a:pt x="22844" y="133145"/>
                </a:lnTo>
                <a:lnTo>
                  <a:pt x="47635" y="149859"/>
                </a:lnTo>
                <a:lnTo>
                  <a:pt x="77995" y="155989"/>
                </a:lnTo>
                <a:lnTo>
                  <a:pt x="108354" y="149859"/>
                </a:lnTo>
                <a:lnTo>
                  <a:pt x="133146" y="133145"/>
                </a:lnTo>
                <a:lnTo>
                  <a:pt x="149861" y="108353"/>
                </a:lnTo>
                <a:lnTo>
                  <a:pt x="155990" y="77993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3356902" y="742613"/>
            <a:ext cx="92710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-44" i="1">
                <a:latin typeface="Georgia"/>
                <a:cs typeface="Georgia"/>
              </a:rPr>
              <a:t>Y</a:t>
            </a:r>
            <a:r>
              <a:rPr dirty="0" sz="400" spc="-10">
                <a:latin typeface="Tahoma"/>
                <a:cs typeface="Tahoma"/>
              </a:rPr>
              <a:t>2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170226" y="795961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09">
                <a:moveTo>
                  <a:pt x="77995" y="0"/>
                </a:moveTo>
                <a:lnTo>
                  <a:pt x="47636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6" y="149861"/>
                </a:lnTo>
                <a:lnTo>
                  <a:pt x="77995" y="155990"/>
                </a:lnTo>
                <a:lnTo>
                  <a:pt x="108355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lnTo>
                  <a:pt x="149861" y="47635"/>
                </a:lnTo>
                <a:lnTo>
                  <a:pt x="133146" y="22844"/>
                </a:lnTo>
                <a:lnTo>
                  <a:pt x="108355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170226" y="795961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09">
                <a:moveTo>
                  <a:pt x="155990" y="77995"/>
                </a:moveTo>
                <a:lnTo>
                  <a:pt x="149861" y="47635"/>
                </a:lnTo>
                <a:lnTo>
                  <a:pt x="133146" y="22844"/>
                </a:lnTo>
                <a:lnTo>
                  <a:pt x="108355" y="6129"/>
                </a:lnTo>
                <a:lnTo>
                  <a:pt x="77995" y="0"/>
                </a:lnTo>
                <a:lnTo>
                  <a:pt x="47636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6" y="149861"/>
                </a:lnTo>
                <a:lnTo>
                  <a:pt x="77995" y="155990"/>
                </a:lnTo>
                <a:lnTo>
                  <a:pt x="108355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3200387" y="832973"/>
            <a:ext cx="92710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-44" i="1">
                <a:latin typeface="Georgia"/>
                <a:cs typeface="Georgia"/>
              </a:rPr>
              <a:t>Y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966741" y="1149143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09">
                <a:moveTo>
                  <a:pt x="77995" y="0"/>
                </a:move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966741" y="1149143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09">
                <a:moveTo>
                  <a:pt x="155990" y="77995"/>
                </a:move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2993364" y="1186154"/>
            <a:ext cx="9969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52" i="1">
                <a:latin typeface="Georgia"/>
                <a:cs typeface="Georgia"/>
              </a:rPr>
              <a:t>Z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2966741" y="1329145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09">
                <a:moveTo>
                  <a:pt x="77995" y="0"/>
                </a:move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966741" y="1329145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09">
                <a:moveTo>
                  <a:pt x="155990" y="77995"/>
                </a:move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2993364" y="1366151"/>
            <a:ext cx="9969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52" i="1">
                <a:latin typeface="Georgia"/>
                <a:cs typeface="Georgia"/>
              </a:rPr>
              <a:t>Z</a:t>
            </a:r>
            <a:r>
              <a:rPr dirty="0" sz="400" spc="-10">
                <a:latin typeface="Tahoma"/>
                <a:cs typeface="Tahoma"/>
              </a:rPr>
              <a:t>2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902908" y="758634"/>
            <a:ext cx="75565" cy="63500"/>
          </a:xfrm>
          <a:custGeom>
            <a:avLst/>
            <a:gdLst/>
            <a:ahLst/>
            <a:cxnLst/>
            <a:rect l="l" t="t" r="r" b="b"/>
            <a:pathLst>
              <a:path w="75564" h="63500">
                <a:moveTo>
                  <a:pt x="0" y="63280"/>
                </a:moveTo>
                <a:lnTo>
                  <a:pt x="74986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809723" y="953343"/>
            <a:ext cx="17780" cy="97155"/>
          </a:xfrm>
          <a:custGeom>
            <a:avLst/>
            <a:gdLst/>
            <a:ahLst/>
            <a:cxnLst/>
            <a:rect l="l" t="t" r="r" b="b"/>
            <a:pathLst>
              <a:path w="17780" h="97155">
                <a:moveTo>
                  <a:pt x="17306" y="0"/>
                </a:moveTo>
                <a:lnTo>
                  <a:pt x="0" y="96588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647881" y="863718"/>
            <a:ext cx="28575" cy="267970"/>
          </a:xfrm>
          <a:custGeom>
            <a:avLst/>
            <a:gdLst/>
            <a:ahLst/>
            <a:cxnLst/>
            <a:rect l="l" t="t" r="r" b="b"/>
            <a:pathLst>
              <a:path w="28575" h="267969">
                <a:moveTo>
                  <a:pt x="28353" y="0"/>
                </a:moveTo>
                <a:lnTo>
                  <a:pt x="0" y="267362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881642" y="577907"/>
            <a:ext cx="130810" cy="226695"/>
          </a:xfrm>
          <a:custGeom>
            <a:avLst/>
            <a:gdLst/>
            <a:ahLst/>
            <a:cxnLst/>
            <a:rect l="l" t="t" r="r" b="b"/>
            <a:pathLst>
              <a:path w="130810" h="226695">
                <a:moveTo>
                  <a:pt x="0" y="226091"/>
                </a:moveTo>
                <a:lnTo>
                  <a:pt x="130527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111576" y="758634"/>
            <a:ext cx="75565" cy="63500"/>
          </a:xfrm>
          <a:custGeom>
            <a:avLst/>
            <a:gdLst/>
            <a:ahLst/>
            <a:cxnLst/>
            <a:rect l="l" t="t" r="r" b="b"/>
            <a:pathLst>
              <a:path w="75564" h="63500">
                <a:moveTo>
                  <a:pt x="74987" y="63280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262445" y="953343"/>
            <a:ext cx="17780" cy="97155"/>
          </a:xfrm>
          <a:custGeom>
            <a:avLst/>
            <a:gdLst/>
            <a:ahLst/>
            <a:cxnLst/>
            <a:rect l="l" t="t" r="r" b="b"/>
            <a:pathLst>
              <a:path w="17779" h="97155">
                <a:moveTo>
                  <a:pt x="0" y="0"/>
                </a:moveTo>
                <a:lnTo>
                  <a:pt x="17308" y="96587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122223" y="577900"/>
            <a:ext cx="217170" cy="158115"/>
          </a:xfrm>
          <a:custGeom>
            <a:avLst/>
            <a:gdLst/>
            <a:ahLst/>
            <a:cxnLst/>
            <a:rect l="l" t="t" r="r" b="b"/>
            <a:pathLst>
              <a:path w="217170" h="158115">
                <a:moveTo>
                  <a:pt x="217167" y="158115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288610" y="943915"/>
            <a:ext cx="130810" cy="226695"/>
          </a:xfrm>
          <a:custGeom>
            <a:avLst/>
            <a:gdLst/>
            <a:ahLst/>
            <a:cxnLst/>
            <a:rect l="l" t="t" r="r" b="b"/>
            <a:pathLst>
              <a:path w="130810" h="226694">
                <a:moveTo>
                  <a:pt x="0" y="0"/>
                </a:moveTo>
                <a:lnTo>
                  <a:pt x="130521" y="226077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120501" y="1166036"/>
            <a:ext cx="92710" cy="33655"/>
          </a:xfrm>
          <a:custGeom>
            <a:avLst/>
            <a:gdLst/>
            <a:ahLst/>
            <a:cxnLst/>
            <a:rect l="l" t="t" r="r" b="b"/>
            <a:pathLst>
              <a:path w="92710" h="33655">
                <a:moveTo>
                  <a:pt x="0" y="33544"/>
                </a:moveTo>
                <a:lnTo>
                  <a:pt x="92217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876759" y="1166035"/>
            <a:ext cx="92710" cy="33655"/>
          </a:xfrm>
          <a:custGeom>
            <a:avLst/>
            <a:gdLst/>
            <a:ahLst/>
            <a:cxnLst/>
            <a:rect l="l" t="t" r="r" b="b"/>
            <a:pathLst>
              <a:path w="92710" h="33655">
                <a:moveTo>
                  <a:pt x="92210" y="33541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118442" y="1265311"/>
            <a:ext cx="245745" cy="109220"/>
          </a:xfrm>
          <a:custGeom>
            <a:avLst/>
            <a:gdLst/>
            <a:ahLst/>
            <a:cxnLst/>
            <a:rect l="l" t="t" r="r" b="b"/>
            <a:pathLst>
              <a:path w="245745" h="109219">
                <a:moveTo>
                  <a:pt x="0" y="109095"/>
                </a:moveTo>
                <a:lnTo>
                  <a:pt x="245658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702984" y="1226523"/>
            <a:ext cx="261620" cy="635"/>
          </a:xfrm>
          <a:custGeom>
            <a:avLst/>
            <a:gdLst/>
            <a:ahLst/>
            <a:cxnLst/>
            <a:rect l="l" t="t" r="r" b="b"/>
            <a:pathLst>
              <a:path w="261619" h="634">
                <a:moveTo>
                  <a:pt x="261225" y="471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902908" y="758634"/>
            <a:ext cx="75565" cy="63500"/>
          </a:xfrm>
          <a:custGeom>
            <a:avLst/>
            <a:gdLst/>
            <a:ahLst/>
            <a:cxnLst/>
            <a:rect l="l" t="t" r="r" b="b"/>
            <a:pathLst>
              <a:path w="75564" h="63500">
                <a:moveTo>
                  <a:pt x="0" y="63280"/>
                </a:moveTo>
                <a:lnTo>
                  <a:pt x="74986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905076" y="783887"/>
            <a:ext cx="43180" cy="40640"/>
          </a:xfrm>
          <a:custGeom>
            <a:avLst/>
            <a:gdLst/>
            <a:ahLst/>
            <a:cxnLst/>
            <a:rect l="l" t="t" r="r" b="b"/>
            <a:pathLst>
              <a:path w="43180" h="40640">
                <a:moveTo>
                  <a:pt x="0" y="10374"/>
                </a:moveTo>
                <a:lnTo>
                  <a:pt x="24041" y="15911"/>
                </a:lnTo>
                <a:lnTo>
                  <a:pt x="25457" y="40541"/>
                </a:lnTo>
                <a:lnTo>
                  <a:pt x="42896" y="0"/>
                </a:lnTo>
                <a:lnTo>
                  <a:pt x="0" y="1037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809723" y="953343"/>
            <a:ext cx="17780" cy="97155"/>
          </a:xfrm>
          <a:custGeom>
            <a:avLst/>
            <a:gdLst/>
            <a:ahLst/>
            <a:cxnLst/>
            <a:rect l="l" t="t" r="r" b="b"/>
            <a:pathLst>
              <a:path w="17780" h="97155">
                <a:moveTo>
                  <a:pt x="17306" y="0"/>
                </a:moveTo>
                <a:lnTo>
                  <a:pt x="0" y="96588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804164" y="969048"/>
            <a:ext cx="39370" cy="42545"/>
          </a:xfrm>
          <a:custGeom>
            <a:avLst/>
            <a:gdLst/>
            <a:ahLst/>
            <a:cxnLst/>
            <a:rect l="l" t="t" r="r" b="b"/>
            <a:pathLst>
              <a:path w="39369" h="42544">
                <a:moveTo>
                  <a:pt x="38855" y="6961"/>
                </a:moveTo>
                <a:lnTo>
                  <a:pt x="16817" y="18051"/>
                </a:lnTo>
                <a:lnTo>
                  <a:pt x="0" y="0"/>
                </a:lnTo>
                <a:lnTo>
                  <a:pt x="12466" y="42336"/>
                </a:lnTo>
                <a:lnTo>
                  <a:pt x="38855" y="6961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647881" y="863718"/>
            <a:ext cx="28575" cy="267970"/>
          </a:xfrm>
          <a:custGeom>
            <a:avLst/>
            <a:gdLst/>
            <a:ahLst/>
            <a:cxnLst/>
            <a:rect l="l" t="t" r="r" b="b"/>
            <a:pathLst>
              <a:path w="28575" h="267969">
                <a:moveTo>
                  <a:pt x="28353" y="0"/>
                </a:moveTo>
                <a:lnTo>
                  <a:pt x="0" y="267362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643751" y="982893"/>
            <a:ext cx="39370" cy="41910"/>
          </a:xfrm>
          <a:custGeom>
            <a:avLst/>
            <a:gdLst/>
            <a:ahLst/>
            <a:cxnLst/>
            <a:rect l="l" t="t" r="r" b="b"/>
            <a:pathLst>
              <a:path w="39369" h="41909">
                <a:moveTo>
                  <a:pt x="39254" y="4162"/>
                </a:moveTo>
                <a:lnTo>
                  <a:pt x="18066" y="16801"/>
                </a:lnTo>
                <a:lnTo>
                  <a:pt x="0" y="0"/>
                </a:lnTo>
                <a:lnTo>
                  <a:pt x="15464" y="41335"/>
                </a:lnTo>
                <a:lnTo>
                  <a:pt x="39254" y="4162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881642" y="577907"/>
            <a:ext cx="130810" cy="226695"/>
          </a:xfrm>
          <a:custGeom>
            <a:avLst/>
            <a:gdLst/>
            <a:ahLst/>
            <a:cxnLst/>
            <a:rect l="l" t="t" r="r" b="b"/>
            <a:pathLst>
              <a:path w="130810" h="226695">
                <a:moveTo>
                  <a:pt x="0" y="226091"/>
                </a:moveTo>
                <a:lnTo>
                  <a:pt x="130527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923320" y="668021"/>
            <a:ext cx="36830" cy="44450"/>
          </a:xfrm>
          <a:custGeom>
            <a:avLst/>
            <a:gdLst/>
            <a:ahLst/>
            <a:cxnLst/>
            <a:rect l="l" t="t" r="r" b="b"/>
            <a:pathLst>
              <a:path w="36830" h="44450">
                <a:moveTo>
                  <a:pt x="0" y="24318"/>
                </a:moveTo>
                <a:lnTo>
                  <a:pt x="24494" y="21366"/>
                </a:lnTo>
                <a:lnTo>
                  <a:pt x="34186" y="44055"/>
                </a:lnTo>
                <a:lnTo>
                  <a:pt x="36829" y="0"/>
                </a:lnTo>
                <a:lnTo>
                  <a:pt x="0" y="24318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111576" y="758634"/>
            <a:ext cx="75565" cy="63500"/>
          </a:xfrm>
          <a:custGeom>
            <a:avLst/>
            <a:gdLst/>
            <a:ahLst/>
            <a:cxnLst/>
            <a:rect l="l" t="t" r="r" b="b"/>
            <a:pathLst>
              <a:path w="75564" h="63500">
                <a:moveTo>
                  <a:pt x="74987" y="63280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141498" y="783886"/>
            <a:ext cx="43180" cy="40640"/>
          </a:xfrm>
          <a:custGeom>
            <a:avLst/>
            <a:gdLst/>
            <a:ahLst/>
            <a:cxnLst/>
            <a:rect l="l" t="t" r="r" b="b"/>
            <a:pathLst>
              <a:path w="43180" h="40640">
                <a:moveTo>
                  <a:pt x="17438" y="40541"/>
                </a:moveTo>
                <a:lnTo>
                  <a:pt x="18854" y="15911"/>
                </a:lnTo>
                <a:lnTo>
                  <a:pt x="42896" y="10374"/>
                </a:lnTo>
                <a:lnTo>
                  <a:pt x="0" y="0"/>
                </a:lnTo>
                <a:lnTo>
                  <a:pt x="17438" y="40541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262445" y="953343"/>
            <a:ext cx="17780" cy="97155"/>
          </a:xfrm>
          <a:custGeom>
            <a:avLst/>
            <a:gdLst/>
            <a:ahLst/>
            <a:cxnLst/>
            <a:rect l="l" t="t" r="r" b="b"/>
            <a:pathLst>
              <a:path w="17779" h="97155">
                <a:moveTo>
                  <a:pt x="0" y="0"/>
                </a:moveTo>
                <a:lnTo>
                  <a:pt x="17308" y="96587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246455" y="969047"/>
            <a:ext cx="39370" cy="42545"/>
          </a:xfrm>
          <a:custGeom>
            <a:avLst/>
            <a:gdLst/>
            <a:ahLst/>
            <a:cxnLst/>
            <a:rect l="l" t="t" r="r" b="b"/>
            <a:pathLst>
              <a:path w="39370" h="42544">
                <a:moveTo>
                  <a:pt x="38855" y="0"/>
                </a:moveTo>
                <a:lnTo>
                  <a:pt x="22038" y="18051"/>
                </a:lnTo>
                <a:lnTo>
                  <a:pt x="0" y="6961"/>
                </a:lnTo>
                <a:lnTo>
                  <a:pt x="26389" y="42336"/>
                </a:lnTo>
                <a:lnTo>
                  <a:pt x="38855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122223" y="577900"/>
            <a:ext cx="217170" cy="158115"/>
          </a:xfrm>
          <a:custGeom>
            <a:avLst/>
            <a:gdLst/>
            <a:ahLst/>
            <a:cxnLst/>
            <a:rect l="l" t="t" r="r" b="b"/>
            <a:pathLst>
              <a:path w="217170" h="158115">
                <a:moveTo>
                  <a:pt x="217167" y="158115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208640" y="640818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70">
                <a:moveTo>
                  <a:pt x="20295" y="39189"/>
                </a:moveTo>
                <a:lnTo>
                  <a:pt x="19945" y="14521"/>
                </a:lnTo>
                <a:lnTo>
                  <a:pt x="43529" y="7277"/>
                </a:lnTo>
                <a:lnTo>
                  <a:pt x="0" y="0"/>
                </a:lnTo>
                <a:lnTo>
                  <a:pt x="20295" y="3918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288610" y="943915"/>
            <a:ext cx="130810" cy="226695"/>
          </a:xfrm>
          <a:custGeom>
            <a:avLst/>
            <a:gdLst/>
            <a:ahLst/>
            <a:cxnLst/>
            <a:rect l="l" t="t" r="r" b="b"/>
            <a:pathLst>
              <a:path w="130810" h="226694">
                <a:moveTo>
                  <a:pt x="0" y="0"/>
                </a:moveTo>
                <a:lnTo>
                  <a:pt x="130521" y="226077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330277" y="1035828"/>
            <a:ext cx="36830" cy="44450"/>
          </a:xfrm>
          <a:custGeom>
            <a:avLst/>
            <a:gdLst/>
            <a:ahLst/>
            <a:cxnLst/>
            <a:rect l="l" t="t" r="r" b="b"/>
            <a:pathLst>
              <a:path w="36829" h="44450">
                <a:moveTo>
                  <a:pt x="34185" y="0"/>
                </a:moveTo>
                <a:lnTo>
                  <a:pt x="24494" y="22688"/>
                </a:lnTo>
                <a:lnTo>
                  <a:pt x="0" y="19736"/>
                </a:lnTo>
                <a:lnTo>
                  <a:pt x="36829" y="44054"/>
                </a:lnTo>
                <a:lnTo>
                  <a:pt x="34185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120501" y="1166036"/>
            <a:ext cx="92710" cy="33655"/>
          </a:xfrm>
          <a:custGeom>
            <a:avLst/>
            <a:gdLst/>
            <a:ahLst/>
            <a:cxnLst/>
            <a:rect l="l" t="t" r="r" b="b"/>
            <a:pathLst>
              <a:path w="92710" h="33655">
                <a:moveTo>
                  <a:pt x="0" y="33544"/>
                </a:moveTo>
                <a:lnTo>
                  <a:pt x="92217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132054" y="1174374"/>
            <a:ext cx="44450" cy="37465"/>
          </a:xfrm>
          <a:custGeom>
            <a:avLst/>
            <a:gdLst/>
            <a:ahLst/>
            <a:cxnLst/>
            <a:rect l="l" t="t" r="r" b="b"/>
            <a:pathLst>
              <a:path w="44450" h="37465">
                <a:moveTo>
                  <a:pt x="0" y="0"/>
                </a:moveTo>
                <a:lnTo>
                  <a:pt x="20658" y="13488"/>
                </a:lnTo>
                <a:lnTo>
                  <a:pt x="13492" y="37097"/>
                </a:lnTo>
                <a:lnTo>
                  <a:pt x="43843" y="5055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876759" y="1166035"/>
            <a:ext cx="92710" cy="33655"/>
          </a:xfrm>
          <a:custGeom>
            <a:avLst/>
            <a:gdLst/>
            <a:ahLst/>
            <a:cxnLst/>
            <a:rect l="l" t="t" r="r" b="b"/>
            <a:pathLst>
              <a:path w="92710" h="33655">
                <a:moveTo>
                  <a:pt x="92210" y="33541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913577" y="1174372"/>
            <a:ext cx="44450" cy="37465"/>
          </a:xfrm>
          <a:custGeom>
            <a:avLst/>
            <a:gdLst/>
            <a:ahLst/>
            <a:cxnLst/>
            <a:rect l="l" t="t" r="r" b="b"/>
            <a:pathLst>
              <a:path w="44450" h="37465">
                <a:moveTo>
                  <a:pt x="30351" y="37097"/>
                </a:moveTo>
                <a:lnTo>
                  <a:pt x="23185" y="13488"/>
                </a:lnTo>
                <a:lnTo>
                  <a:pt x="43843" y="0"/>
                </a:lnTo>
                <a:lnTo>
                  <a:pt x="0" y="5055"/>
                </a:lnTo>
                <a:lnTo>
                  <a:pt x="30351" y="37097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118442" y="1265311"/>
            <a:ext cx="245745" cy="109220"/>
          </a:xfrm>
          <a:custGeom>
            <a:avLst/>
            <a:gdLst/>
            <a:ahLst/>
            <a:cxnLst/>
            <a:rect l="l" t="t" r="r" b="b"/>
            <a:pathLst>
              <a:path w="245745" h="109219">
                <a:moveTo>
                  <a:pt x="0" y="109095"/>
                </a:moveTo>
                <a:lnTo>
                  <a:pt x="245658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221919" y="1306859"/>
            <a:ext cx="44450" cy="36195"/>
          </a:xfrm>
          <a:custGeom>
            <a:avLst/>
            <a:gdLst/>
            <a:ahLst/>
            <a:cxnLst/>
            <a:rect l="l" t="t" r="r" b="b"/>
            <a:pathLst>
              <a:path w="44450" h="36194">
                <a:moveTo>
                  <a:pt x="0" y="0"/>
                </a:moveTo>
                <a:lnTo>
                  <a:pt x="21539" y="12030"/>
                </a:lnTo>
                <a:lnTo>
                  <a:pt x="16020" y="36076"/>
                </a:lnTo>
                <a:lnTo>
                  <a:pt x="44087" y="2017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702984" y="1226523"/>
            <a:ext cx="261620" cy="635"/>
          </a:xfrm>
          <a:custGeom>
            <a:avLst/>
            <a:gdLst/>
            <a:ahLst/>
            <a:cxnLst/>
            <a:rect l="l" t="t" r="r" b="b"/>
            <a:pathLst>
              <a:path w="261619" h="634">
                <a:moveTo>
                  <a:pt x="261225" y="471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807471" y="120704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39439" y="39474"/>
                </a:moveTo>
                <a:lnTo>
                  <a:pt x="24671" y="19710"/>
                </a:lnTo>
                <a:lnTo>
                  <a:pt x="39509" y="0"/>
                </a:lnTo>
                <a:lnTo>
                  <a:pt x="0" y="19666"/>
                </a:lnTo>
                <a:lnTo>
                  <a:pt x="39439" y="3947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 txBox="1"/>
          <p:nvPr/>
        </p:nvSpPr>
        <p:spPr>
          <a:xfrm>
            <a:off x="711619" y="1520037"/>
            <a:ext cx="1355090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45">
                <a:latin typeface="Tahoma"/>
                <a:cs typeface="Tahoma"/>
              </a:rPr>
              <a:t>Wagon </a:t>
            </a:r>
            <a:r>
              <a:rPr dirty="0" sz="1050" spc="-40">
                <a:latin typeface="Tahoma"/>
                <a:cs typeface="Tahoma"/>
              </a:rPr>
              <a:t>Wheel</a:t>
            </a:r>
            <a:r>
              <a:rPr dirty="0" sz="1050" spc="65">
                <a:latin typeface="Tahoma"/>
                <a:cs typeface="Tahoma"/>
              </a:rPr>
              <a:t> </a:t>
            </a:r>
            <a:r>
              <a:rPr dirty="0" sz="1050" spc="-40">
                <a:latin typeface="Tahoma"/>
                <a:cs typeface="Tahoma"/>
              </a:rPr>
              <a:t>Inflation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998258" y="2869875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90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998258" y="2869875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90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/>
          <p:nvPr/>
        </p:nvSpPr>
        <p:spPr>
          <a:xfrm>
            <a:off x="1039107" y="2936652"/>
            <a:ext cx="10223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44" i="1">
                <a:latin typeface="Georgia"/>
                <a:cs typeface="Georgia"/>
              </a:rPr>
              <a:t>C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1499142" y="2869875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499142" y="2869875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 txBox="1"/>
          <p:nvPr/>
        </p:nvSpPr>
        <p:spPr>
          <a:xfrm>
            <a:off x="1538465" y="2936652"/>
            <a:ext cx="105410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67" i="1">
                <a:latin typeface="Georgia"/>
                <a:cs typeface="Georgia"/>
              </a:rPr>
              <a:t>B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1248700" y="2255316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90" h="161925">
                <a:moveTo>
                  <a:pt x="93327" y="0"/>
                </a:moveTo>
                <a:lnTo>
                  <a:pt x="0" y="161651"/>
                </a:lnTo>
                <a:lnTo>
                  <a:pt x="186654" y="161651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248700" y="2255316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90" h="161925">
                <a:moveTo>
                  <a:pt x="93327" y="0"/>
                </a:moveTo>
                <a:lnTo>
                  <a:pt x="0" y="161651"/>
                </a:lnTo>
                <a:lnTo>
                  <a:pt x="186654" y="161651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1288326" y="2322106"/>
            <a:ext cx="10477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60" i="1">
                <a:latin typeface="Georgia"/>
                <a:cs typeface="Georgia"/>
              </a:rPr>
              <a:t>A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060547" y="2637557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77995" y="0"/>
                </a:move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060547" y="2637557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155990" y="77995"/>
                </a:move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 txBox="1"/>
          <p:nvPr/>
        </p:nvSpPr>
        <p:spPr>
          <a:xfrm>
            <a:off x="1082122" y="2674569"/>
            <a:ext cx="10985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89" i="1">
                <a:latin typeface="Georgia"/>
                <a:cs typeface="Georgia"/>
              </a:rPr>
              <a:t>X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624037" y="2547194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77995" y="0"/>
                </a:moveTo>
                <a:lnTo>
                  <a:pt x="47635" y="6129"/>
                </a:lnTo>
                <a:lnTo>
                  <a:pt x="22844" y="22843"/>
                </a:lnTo>
                <a:lnTo>
                  <a:pt x="6129" y="47634"/>
                </a:lnTo>
                <a:lnTo>
                  <a:pt x="0" y="77993"/>
                </a:lnTo>
                <a:lnTo>
                  <a:pt x="6129" y="108353"/>
                </a:lnTo>
                <a:lnTo>
                  <a:pt x="22844" y="133145"/>
                </a:lnTo>
                <a:lnTo>
                  <a:pt x="47635" y="149859"/>
                </a:lnTo>
                <a:lnTo>
                  <a:pt x="77995" y="155989"/>
                </a:lnTo>
                <a:lnTo>
                  <a:pt x="108354" y="149859"/>
                </a:lnTo>
                <a:lnTo>
                  <a:pt x="133146" y="133145"/>
                </a:lnTo>
                <a:lnTo>
                  <a:pt x="149861" y="108353"/>
                </a:lnTo>
                <a:lnTo>
                  <a:pt x="155990" y="77993"/>
                </a:lnTo>
                <a:lnTo>
                  <a:pt x="149861" y="47634"/>
                </a:lnTo>
                <a:lnTo>
                  <a:pt x="133146" y="22843"/>
                </a:lnTo>
                <a:lnTo>
                  <a:pt x="108354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624037" y="2547194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990" y="77993"/>
                </a:moveTo>
                <a:lnTo>
                  <a:pt x="149861" y="47634"/>
                </a:lnTo>
                <a:lnTo>
                  <a:pt x="133146" y="22843"/>
                </a:lnTo>
                <a:lnTo>
                  <a:pt x="108354" y="6129"/>
                </a:lnTo>
                <a:lnTo>
                  <a:pt x="77995" y="0"/>
                </a:lnTo>
                <a:lnTo>
                  <a:pt x="47635" y="6129"/>
                </a:lnTo>
                <a:lnTo>
                  <a:pt x="22844" y="22843"/>
                </a:lnTo>
                <a:lnTo>
                  <a:pt x="6129" y="47634"/>
                </a:lnTo>
                <a:lnTo>
                  <a:pt x="0" y="77993"/>
                </a:lnTo>
                <a:lnTo>
                  <a:pt x="6129" y="108353"/>
                </a:lnTo>
                <a:lnTo>
                  <a:pt x="22844" y="133145"/>
                </a:lnTo>
                <a:lnTo>
                  <a:pt x="47635" y="149859"/>
                </a:lnTo>
                <a:lnTo>
                  <a:pt x="77995" y="155989"/>
                </a:lnTo>
                <a:lnTo>
                  <a:pt x="108354" y="149859"/>
                </a:lnTo>
                <a:lnTo>
                  <a:pt x="133146" y="133145"/>
                </a:lnTo>
                <a:lnTo>
                  <a:pt x="149861" y="108353"/>
                </a:lnTo>
                <a:lnTo>
                  <a:pt x="155990" y="77993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1654193" y="2584208"/>
            <a:ext cx="92710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-44" i="1">
                <a:latin typeface="Georgia"/>
                <a:cs typeface="Georgia"/>
              </a:rPr>
              <a:t>Y</a:t>
            </a:r>
            <a:r>
              <a:rPr dirty="0" sz="400" spc="-10">
                <a:latin typeface="Tahoma"/>
                <a:cs typeface="Tahoma"/>
              </a:rPr>
              <a:t>2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1467517" y="2637557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77995" y="0"/>
                </a:moveTo>
                <a:lnTo>
                  <a:pt x="47636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6" y="149861"/>
                </a:lnTo>
                <a:lnTo>
                  <a:pt x="77995" y="155990"/>
                </a:lnTo>
                <a:lnTo>
                  <a:pt x="108355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lnTo>
                  <a:pt x="149861" y="47635"/>
                </a:lnTo>
                <a:lnTo>
                  <a:pt x="133146" y="22844"/>
                </a:lnTo>
                <a:lnTo>
                  <a:pt x="108355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467517" y="2637557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155990" y="77995"/>
                </a:moveTo>
                <a:lnTo>
                  <a:pt x="149861" y="47635"/>
                </a:lnTo>
                <a:lnTo>
                  <a:pt x="133146" y="22844"/>
                </a:lnTo>
                <a:lnTo>
                  <a:pt x="108355" y="6129"/>
                </a:lnTo>
                <a:lnTo>
                  <a:pt x="77995" y="0"/>
                </a:lnTo>
                <a:lnTo>
                  <a:pt x="47636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6" y="149861"/>
                </a:lnTo>
                <a:lnTo>
                  <a:pt x="77995" y="155990"/>
                </a:lnTo>
                <a:lnTo>
                  <a:pt x="108355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1497679" y="2674569"/>
            <a:ext cx="92710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-44" i="1">
                <a:latin typeface="Georgia"/>
                <a:cs typeface="Georgia"/>
              </a:rPr>
              <a:t>Y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264032" y="2990738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77995" y="0"/>
                </a:move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264032" y="2990738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155990" y="77995"/>
                </a:move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/>
          <p:nvPr/>
        </p:nvSpPr>
        <p:spPr>
          <a:xfrm>
            <a:off x="1290656" y="3027749"/>
            <a:ext cx="9969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52" i="1">
                <a:latin typeface="Georgia"/>
                <a:cs typeface="Georgia"/>
              </a:rPr>
              <a:t>Z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1178934" y="2419502"/>
            <a:ext cx="130810" cy="226695"/>
          </a:xfrm>
          <a:custGeom>
            <a:avLst/>
            <a:gdLst/>
            <a:ahLst/>
            <a:cxnLst/>
            <a:rect l="l" t="t" r="r" b="b"/>
            <a:pathLst>
              <a:path w="130809" h="226694">
                <a:moveTo>
                  <a:pt x="0" y="226091"/>
                </a:moveTo>
                <a:lnTo>
                  <a:pt x="130527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107015" y="2794938"/>
            <a:ext cx="17780" cy="97155"/>
          </a:xfrm>
          <a:custGeom>
            <a:avLst/>
            <a:gdLst/>
            <a:ahLst/>
            <a:cxnLst/>
            <a:rect l="l" t="t" r="r" b="b"/>
            <a:pathLst>
              <a:path w="17780" h="97155">
                <a:moveTo>
                  <a:pt x="17306" y="0"/>
                </a:moveTo>
                <a:lnTo>
                  <a:pt x="0" y="96588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419515" y="2419496"/>
            <a:ext cx="217170" cy="158115"/>
          </a:xfrm>
          <a:custGeom>
            <a:avLst/>
            <a:gdLst/>
            <a:ahLst/>
            <a:cxnLst/>
            <a:rect l="l" t="t" r="r" b="b"/>
            <a:pathLst>
              <a:path w="217169" h="158114">
                <a:moveTo>
                  <a:pt x="217167" y="158115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559737" y="2794938"/>
            <a:ext cx="17780" cy="97155"/>
          </a:xfrm>
          <a:custGeom>
            <a:avLst/>
            <a:gdLst/>
            <a:ahLst/>
            <a:cxnLst/>
            <a:rect l="l" t="t" r="r" b="b"/>
            <a:pathLst>
              <a:path w="17780" h="97155">
                <a:moveTo>
                  <a:pt x="0" y="0"/>
                </a:moveTo>
                <a:lnTo>
                  <a:pt x="17308" y="96587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417793" y="3007631"/>
            <a:ext cx="92710" cy="33655"/>
          </a:xfrm>
          <a:custGeom>
            <a:avLst/>
            <a:gdLst/>
            <a:ahLst/>
            <a:cxnLst/>
            <a:rect l="l" t="t" r="r" b="b"/>
            <a:pathLst>
              <a:path w="92709" h="33655">
                <a:moveTo>
                  <a:pt x="0" y="33544"/>
                </a:moveTo>
                <a:lnTo>
                  <a:pt x="92217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174051" y="3007630"/>
            <a:ext cx="92710" cy="33655"/>
          </a:xfrm>
          <a:custGeom>
            <a:avLst/>
            <a:gdLst/>
            <a:ahLst/>
            <a:cxnLst/>
            <a:rect l="l" t="t" r="r" b="b"/>
            <a:pathLst>
              <a:path w="92709" h="33655">
                <a:moveTo>
                  <a:pt x="92210" y="33541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178934" y="2419502"/>
            <a:ext cx="130810" cy="226695"/>
          </a:xfrm>
          <a:custGeom>
            <a:avLst/>
            <a:gdLst/>
            <a:ahLst/>
            <a:cxnLst/>
            <a:rect l="l" t="t" r="r" b="b"/>
            <a:pathLst>
              <a:path w="130809" h="226694">
                <a:moveTo>
                  <a:pt x="0" y="226091"/>
                </a:moveTo>
                <a:lnTo>
                  <a:pt x="130527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220612" y="2509616"/>
            <a:ext cx="36830" cy="44450"/>
          </a:xfrm>
          <a:custGeom>
            <a:avLst/>
            <a:gdLst/>
            <a:ahLst/>
            <a:cxnLst/>
            <a:rect l="l" t="t" r="r" b="b"/>
            <a:pathLst>
              <a:path w="36830" h="44450">
                <a:moveTo>
                  <a:pt x="0" y="24318"/>
                </a:moveTo>
                <a:lnTo>
                  <a:pt x="24494" y="21366"/>
                </a:lnTo>
                <a:lnTo>
                  <a:pt x="34186" y="44055"/>
                </a:lnTo>
                <a:lnTo>
                  <a:pt x="36829" y="0"/>
                </a:lnTo>
                <a:lnTo>
                  <a:pt x="0" y="24318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107015" y="2794938"/>
            <a:ext cx="17780" cy="97155"/>
          </a:xfrm>
          <a:custGeom>
            <a:avLst/>
            <a:gdLst/>
            <a:ahLst/>
            <a:cxnLst/>
            <a:rect l="l" t="t" r="r" b="b"/>
            <a:pathLst>
              <a:path w="17780" h="97155">
                <a:moveTo>
                  <a:pt x="17306" y="0"/>
                </a:moveTo>
                <a:lnTo>
                  <a:pt x="0" y="96588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101456" y="2810643"/>
            <a:ext cx="39370" cy="42545"/>
          </a:xfrm>
          <a:custGeom>
            <a:avLst/>
            <a:gdLst/>
            <a:ahLst/>
            <a:cxnLst/>
            <a:rect l="l" t="t" r="r" b="b"/>
            <a:pathLst>
              <a:path w="39369" h="42544">
                <a:moveTo>
                  <a:pt x="38855" y="6961"/>
                </a:moveTo>
                <a:lnTo>
                  <a:pt x="16817" y="18051"/>
                </a:lnTo>
                <a:lnTo>
                  <a:pt x="0" y="0"/>
                </a:lnTo>
                <a:lnTo>
                  <a:pt x="12466" y="42336"/>
                </a:lnTo>
                <a:lnTo>
                  <a:pt x="38855" y="6961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419515" y="2419496"/>
            <a:ext cx="217170" cy="158115"/>
          </a:xfrm>
          <a:custGeom>
            <a:avLst/>
            <a:gdLst/>
            <a:ahLst/>
            <a:cxnLst/>
            <a:rect l="l" t="t" r="r" b="b"/>
            <a:pathLst>
              <a:path w="217169" h="158114">
                <a:moveTo>
                  <a:pt x="217167" y="158115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505932" y="2482413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5" h="39369">
                <a:moveTo>
                  <a:pt x="20295" y="39189"/>
                </a:moveTo>
                <a:lnTo>
                  <a:pt x="19945" y="14521"/>
                </a:lnTo>
                <a:lnTo>
                  <a:pt x="43529" y="7277"/>
                </a:lnTo>
                <a:lnTo>
                  <a:pt x="0" y="0"/>
                </a:lnTo>
                <a:lnTo>
                  <a:pt x="20295" y="3918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559737" y="2794938"/>
            <a:ext cx="17780" cy="97155"/>
          </a:xfrm>
          <a:custGeom>
            <a:avLst/>
            <a:gdLst/>
            <a:ahLst/>
            <a:cxnLst/>
            <a:rect l="l" t="t" r="r" b="b"/>
            <a:pathLst>
              <a:path w="17780" h="97155">
                <a:moveTo>
                  <a:pt x="0" y="0"/>
                </a:moveTo>
                <a:lnTo>
                  <a:pt x="17308" y="96587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543747" y="2810642"/>
            <a:ext cx="39370" cy="42545"/>
          </a:xfrm>
          <a:custGeom>
            <a:avLst/>
            <a:gdLst/>
            <a:ahLst/>
            <a:cxnLst/>
            <a:rect l="l" t="t" r="r" b="b"/>
            <a:pathLst>
              <a:path w="39369" h="42544">
                <a:moveTo>
                  <a:pt x="38855" y="0"/>
                </a:moveTo>
                <a:lnTo>
                  <a:pt x="22038" y="18051"/>
                </a:lnTo>
                <a:lnTo>
                  <a:pt x="0" y="6961"/>
                </a:lnTo>
                <a:lnTo>
                  <a:pt x="26389" y="42336"/>
                </a:lnTo>
                <a:lnTo>
                  <a:pt x="38855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417793" y="3007631"/>
            <a:ext cx="92710" cy="33655"/>
          </a:xfrm>
          <a:custGeom>
            <a:avLst/>
            <a:gdLst/>
            <a:ahLst/>
            <a:cxnLst/>
            <a:rect l="l" t="t" r="r" b="b"/>
            <a:pathLst>
              <a:path w="92709" h="33655">
                <a:moveTo>
                  <a:pt x="0" y="33544"/>
                </a:moveTo>
                <a:lnTo>
                  <a:pt x="92217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429346" y="3015969"/>
            <a:ext cx="44450" cy="37465"/>
          </a:xfrm>
          <a:custGeom>
            <a:avLst/>
            <a:gdLst/>
            <a:ahLst/>
            <a:cxnLst/>
            <a:rect l="l" t="t" r="r" b="b"/>
            <a:pathLst>
              <a:path w="44450" h="37464">
                <a:moveTo>
                  <a:pt x="0" y="0"/>
                </a:moveTo>
                <a:lnTo>
                  <a:pt x="20658" y="13488"/>
                </a:lnTo>
                <a:lnTo>
                  <a:pt x="13492" y="37097"/>
                </a:lnTo>
                <a:lnTo>
                  <a:pt x="43843" y="5055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174051" y="3007630"/>
            <a:ext cx="92710" cy="33655"/>
          </a:xfrm>
          <a:custGeom>
            <a:avLst/>
            <a:gdLst/>
            <a:ahLst/>
            <a:cxnLst/>
            <a:rect l="l" t="t" r="r" b="b"/>
            <a:pathLst>
              <a:path w="92709" h="33655">
                <a:moveTo>
                  <a:pt x="92210" y="33541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210869" y="3015968"/>
            <a:ext cx="44450" cy="37465"/>
          </a:xfrm>
          <a:custGeom>
            <a:avLst/>
            <a:gdLst/>
            <a:ahLst/>
            <a:cxnLst/>
            <a:rect l="l" t="t" r="r" b="b"/>
            <a:pathLst>
              <a:path w="44450" h="37464">
                <a:moveTo>
                  <a:pt x="30351" y="37097"/>
                </a:moveTo>
                <a:lnTo>
                  <a:pt x="23185" y="13488"/>
                </a:lnTo>
                <a:lnTo>
                  <a:pt x="43843" y="0"/>
                </a:lnTo>
                <a:lnTo>
                  <a:pt x="0" y="5055"/>
                </a:lnTo>
                <a:lnTo>
                  <a:pt x="30351" y="37097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231402" y="2960967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5" y="0"/>
                </a:moveTo>
                <a:lnTo>
                  <a:pt x="0" y="161647"/>
                </a:lnTo>
                <a:lnTo>
                  <a:pt x="186651" y="161647"/>
                </a:lnTo>
                <a:lnTo>
                  <a:pt x="93325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231402" y="2960967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5" y="0"/>
                </a:moveTo>
                <a:lnTo>
                  <a:pt x="0" y="161647"/>
                </a:lnTo>
                <a:lnTo>
                  <a:pt x="186651" y="161647"/>
                </a:lnTo>
                <a:lnTo>
                  <a:pt x="93325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 txBox="1"/>
          <p:nvPr/>
        </p:nvSpPr>
        <p:spPr>
          <a:xfrm>
            <a:off x="2272252" y="3027749"/>
            <a:ext cx="10223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44" i="1">
                <a:latin typeface="Georgia"/>
                <a:cs typeface="Georgia"/>
              </a:rPr>
              <a:t>C</a:t>
            </a:r>
            <a:r>
              <a:rPr dirty="0" sz="400" spc="-10">
                <a:latin typeface="Tahoma"/>
                <a:cs typeface="Tahoma"/>
              </a:rPr>
              <a:t>4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2387917" y="2870604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8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8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387917" y="2870604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8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8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 txBox="1"/>
          <p:nvPr/>
        </p:nvSpPr>
        <p:spPr>
          <a:xfrm>
            <a:off x="2428773" y="2937383"/>
            <a:ext cx="10223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44" i="1">
                <a:latin typeface="Georgia"/>
                <a:cs typeface="Georgia"/>
              </a:rPr>
              <a:t>C</a:t>
            </a:r>
            <a:r>
              <a:rPr dirty="0" sz="400" spc="-10">
                <a:latin typeface="Tahoma"/>
                <a:cs typeface="Tahoma"/>
              </a:rPr>
              <a:t>3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2544442" y="2780235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544442" y="2780235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 txBox="1"/>
          <p:nvPr/>
        </p:nvSpPr>
        <p:spPr>
          <a:xfrm>
            <a:off x="2585294" y="2847016"/>
            <a:ext cx="10223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44" i="1">
                <a:latin typeface="Georgia"/>
                <a:cs typeface="Georgia"/>
              </a:rPr>
              <a:t>C</a:t>
            </a:r>
            <a:r>
              <a:rPr dirty="0" sz="400" spc="-10">
                <a:latin typeface="Tahoma"/>
                <a:cs typeface="Tahoma"/>
              </a:rPr>
              <a:t>2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2700966" y="2689871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700966" y="2689871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 txBox="1"/>
          <p:nvPr/>
        </p:nvSpPr>
        <p:spPr>
          <a:xfrm>
            <a:off x="2741815" y="2756655"/>
            <a:ext cx="10223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44" i="1">
                <a:latin typeface="Georgia"/>
                <a:cs typeface="Georgia"/>
              </a:rPr>
              <a:t>C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3671417" y="2960967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5" y="0"/>
                </a:moveTo>
                <a:lnTo>
                  <a:pt x="0" y="161647"/>
                </a:lnTo>
                <a:lnTo>
                  <a:pt x="186651" y="161647"/>
                </a:lnTo>
                <a:lnTo>
                  <a:pt x="93325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671417" y="2960967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5" y="0"/>
                </a:moveTo>
                <a:lnTo>
                  <a:pt x="0" y="161647"/>
                </a:lnTo>
                <a:lnTo>
                  <a:pt x="186651" y="161647"/>
                </a:lnTo>
                <a:lnTo>
                  <a:pt x="93325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 txBox="1"/>
          <p:nvPr/>
        </p:nvSpPr>
        <p:spPr>
          <a:xfrm>
            <a:off x="3710736" y="3027743"/>
            <a:ext cx="105410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67" i="1">
                <a:latin typeface="Georgia"/>
                <a:cs typeface="Georgia"/>
              </a:rPr>
              <a:t>B</a:t>
            </a:r>
            <a:r>
              <a:rPr dirty="0" sz="400" spc="-10">
                <a:latin typeface="Tahoma"/>
                <a:cs typeface="Tahoma"/>
              </a:rPr>
              <a:t>4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3514899" y="2870604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514899" y="2870604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 txBox="1"/>
          <p:nvPr/>
        </p:nvSpPr>
        <p:spPr>
          <a:xfrm>
            <a:off x="3554221" y="2937383"/>
            <a:ext cx="105410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67" i="1">
                <a:latin typeface="Georgia"/>
                <a:cs typeface="Georgia"/>
              </a:rPr>
              <a:t>B</a:t>
            </a:r>
            <a:r>
              <a:rPr dirty="0" sz="400" spc="-10">
                <a:latin typeface="Tahoma"/>
                <a:cs typeface="Tahoma"/>
              </a:rPr>
              <a:t>3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3358374" y="2780235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358374" y="2780235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 txBox="1"/>
          <p:nvPr/>
        </p:nvSpPr>
        <p:spPr>
          <a:xfrm>
            <a:off x="3397700" y="2847016"/>
            <a:ext cx="105410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67" i="1">
                <a:latin typeface="Georgia"/>
                <a:cs typeface="Georgia"/>
              </a:rPr>
              <a:t>B</a:t>
            </a:r>
            <a:r>
              <a:rPr dirty="0" sz="400" spc="-10">
                <a:latin typeface="Tahoma"/>
                <a:cs typeface="Tahoma"/>
              </a:rPr>
              <a:t>2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3201850" y="2689871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201850" y="2689871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7"/>
                </a:lnTo>
                <a:lnTo>
                  <a:pt x="186655" y="161647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 txBox="1"/>
          <p:nvPr/>
        </p:nvSpPr>
        <p:spPr>
          <a:xfrm>
            <a:off x="3241179" y="2756655"/>
            <a:ext cx="105410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67" i="1">
                <a:latin typeface="Georgia"/>
                <a:cs typeface="Georgia"/>
              </a:rPr>
              <a:t>B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2951408" y="1713871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5"/>
                </a:lnTo>
                <a:lnTo>
                  <a:pt x="186654" y="161645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951408" y="1713871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5"/>
                </a:lnTo>
                <a:lnTo>
                  <a:pt x="186654" y="161645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 txBox="1"/>
          <p:nvPr/>
        </p:nvSpPr>
        <p:spPr>
          <a:xfrm>
            <a:off x="2607116" y="1520037"/>
            <a:ext cx="875665" cy="353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50" spc="-25">
                <a:latin typeface="Tahoma"/>
                <a:cs typeface="Tahoma"/>
              </a:rPr>
              <a:t>Spiral</a:t>
            </a:r>
            <a:r>
              <a:rPr dirty="0" sz="1050" spc="-10">
                <a:latin typeface="Tahoma"/>
                <a:cs typeface="Tahoma"/>
              </a:rPr>
              <a:t> </a:t>
            </a:r>
            <a:r>
              <a:rPr dirty="0" sz="1050" spc="-40">
                <a:latin typeface="Tahoma"/>
                <a:cs typeface="Tahoma"/>
              </a:rPr>
              <a:t>Inflation</a:t>
            </a:r>
            <a:endParaRPr sz="1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baseline="10101" sz="825" spc="22" i="1">
                <a:latin typeface="Georgia"/>
                <a:cs typeface="Georgia"/>
              </a:rPr>
              <a:t>A</a:t>
            </a:r>
            <a:r>
              <a:rPr dirty="0" sz="400" spc="15">
                <a:latin typeface="Tahoma"/>
                <a:cs typeface="Tahoma"/>
              </a:rPr>
              <a:t>4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2951408" y="1894598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5"/>
                </a:lnTo>
                <a:lnTo>
                  <a:pt x="186654" y="161645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951408" y="1894598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45"/>
                </a:lnTo>
                <a:lnTo>
                  <a:pt x="186654" y="161645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 txBox="1"/>
          <p:nvPr/>
        </p:nvSpPr>
        <p:spPr>
          <a:xfrm>
            <a:off x="2991034" y="1961394"/>
            <a:ext cx="10477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60" i="1">
                <a:latin typeface="Georgia"/>
                <a:cs typeface="Georgia"/>
              </a:rPr>
              <a:t>A</a:t>
            </a:r>
            <a:r>
              <a:rPr dirty="0" sz="400" spc="-10">
                <a:latin typeface="Tahoma"/>
                <a:cs typeface="Tahoma"/>
              </a:rPr>
              <a:t>3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2951408" y="2075313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51"/>
                </a:lnTo>
                <a:lnTo>
                  <a:pt x="186654" y="161651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951408" y="2075313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51"/>
                </a:lnTo>
                <a:lnTo>
                  <a:pt x="186654" y="161651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 txBox="1"/>
          <p:nvPr/>
        </p:nvSpPr>
        <p:spPr>
          <a:xfrm>
            <a:off x="2991034" y="2142102"/>
            <a:ext cx="10477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60" i="1">
                <a:latin typeface="Georgia"/>
                <a:cs typeface="Georgia"/>
              </a:rPr>
              <a:t>A</a:t>
            </a:r>
            <a:r>
              <a:rPr dirty="0" sz="400" spc="-10">
                <a:latin typeface="Tahoma"/>
                <a:cs typeface="Tahoma"/>
              </a:rPr>
              <a:t>2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2951408" y="2256047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51"/>
                </a:lnTo>
                <a:lnTo>
                  <a:pt x="186654" y="161651"/>
                </a:lnTo>
                <a:lnTo>
                  <a:pt x="93327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2951408" y="2256047"/>
            <a:ext cx="186690" cy="161925"/>
          </a:xfrm>
          <a:custGeom>
            <a:avLst/>
            <a:gdLst/>
            <a:ahLst/>
            <a:cxnLst/>
            <a:rect l="l" t="t" r="r" b="b"/>
            <a:pathLst>
              <a:path w="186689" h="161925">
                <a:moveTo>
                  <a:pt x="93327" y="0"/>
                </a:moveTo>
                <a:lnTo>
                  <a:pt x="0" y="161651"/>
                </a:lnTo>
                <a:lnTo>
                  <a:pt x="186654" y="161651"/>
                </a:lnTo>
                <a:lnTo>
                  <a:pt x="93327" y="0"/>
                </a:lnTo>
                <a:close/>
              </a:path>
            </a:pathLst>
          </a:custGeom>
          <a:ln w="5061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 txBox="1"/>
          <p:nvPr/>
        </p:nvSpPr>
        <p:spPr>
          <a:xfrm>
            <a:off x="2991034" y="2322836"/>
            <a:ext cx="10477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60" i="1">
                <a:latin typeface="Georgia"/>
                <a:cs typeface="Georgia"/>
              </a:rPr>
              <a:t>A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2606736" y="2367191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77995" y="0"/>
                </a:moveTo>
                <a:lnTo>
                  <a:pt x="47635" y="6129"/>
                </a:lnTo>
                <a:lnTo>
                  <a:pt x="22844" y="22843"/>
                </a:lnTo>
                <a:lnTo>
                  <a:pt x="6129" y="47634"/>
                </a:lnTo>
                <a:lnTo>
                  <a:pt x="0" y="77993"/>
                </a:lnTo>
                <a:lnTo>
                  <a:pt x="6129" y="108353"/>
                </a:lnTo>
                <a:lnTo>
                  <a:pt x="22844" y="133145"/>
                </a:lnTo>
                <a:lnTo>
                  <a:pt x="47635" y="149859"/>
                </a:lnTo>
                <a:lnTo>
                  <a:pt x="77995" y="155989"/>
                </a:lnTo>
                <a:lnTo>
                  <a:pt x="108354" y="149859"/>
                </a:lnTo>
                <a:lnTo>
                  <a:pt x="133146" y="133145"/>
                </a:lnTo>
                <a:lnTo>
                  <a:pt x="149861" y="108353"/>
                </a:lnTo>
                <a:lnTo>
                  <a:pt x="155990" y="77993"/>
                </a:lnTo>
                <a:lnTo>
                  <a:pt x="149861" y="47634"/>
                </a:lnTo>
                <a:lnTo>
                  <a:pt x="133146" y="22843"/>
                </a:lnTo>
                <a:lnTo>
                  <a:pt x="108354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606736" y="2367191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990" y="77993"/>
                </a:moveTo>
                <a:lnTo>
                  <a:pt x="149861" y="47634"/>
                </a:lnTo>
                <a:lnTo>
                  <a:pt x="133146" y="22843"/>
                </a:lnTo>
                <a:lnTo>
                  <a:pt x="108354" y="6129"/>
                </a:lnTo>
                <a:lnTo>
                  <a:pt x="77995" y="0"/>
                </a:lnTo>
                <a:lnTo>
                  <a:pt x="47635" y="6129"/>
                </a:lnTo>
                <a:lnTo>
                  <a:pt x="22844" y="22843"/>
                </a:lnTo>
                <a:lnTo>
                  <a:pt x="6129" y="47634"/>
                </a:lnTo>
                <a:lnTo>
                  <a:pt x="0" y="77993"/>
                </a:lnTo>
                <a:lnTo>
                  <a:pt x="6129" y="108353"/>
                </a:lnTo>
                <a:lnTo>
                  <a:pt x="22844" y="133145"/>
                </a:lnTo>
                <a:lnTo>
                  <a:pt x="47635" y="149859"/>
                </a:lnTo>
                <a:lnTo>
                  <a:pt x="77995" y="155989"/>
                </a:lnTo>
                <a:lnTo>
                  <a:pt x="108354" y="149859"/>
                </a:lnTo>
                <a:lnTo>
                  <a:pt x="133146" y="133145"/>
                </a:lnTo>
                <a:lnTo>
                  <a:pt x="149861" y="108353"/>
                </a:lnTo>
                <a:lnTo>
                  <a:pt x="155990" y="77993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 txBox="1"/>
          <p:nvPr/>
        </p:nvSpPr>
        <p:spPr>
          <a:xfrm>
            <a:off x="2628315" y="2404205"/>
            <a:ext cx="10985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89" i="1">
                <a:latin typeface="Georgia"/>
                <a:cs typeface="Georgia"/>
              </a:rPr>
              <a:t>X</a:t>
            </a:r>
            <a:r>
              <a:rPr dirty="0" sz="400" spc="-10">
                <a:latin typeface="Tahoma"/>
                <a:cs typeface="Tahoma"/>
              </a:rPr>
              <a:t>2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2763255" y="2457553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77995" y="0"/>
                </a:move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763255" y="2457553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990" y="77995"/>
                </a:move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 txBox="1"/>
          <p:nvPr/>
        </p:nvSpPr>
        <p:spPr>
          <a:xfrm>
            <a:off x="2784830" y="2494572"/>
            <a:ext cx="10985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89" i="1">
                <a:latin typeface="Georgia"/>
                <a:cs typeface="Georgia"/>
              </a:rPr>
              <a:t>X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3326745" y="2367191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77995" y="0"/>
                </a:moveTo>
                <a:lnTo>
                  <a:pt x="47635" y="6129"/>
                </a:lnTo>
                <a:lnTo>
                  <a:pt x="22844" y="22843"/>
                </a:lnTo>
                <a:lnTo>
                  <a:pt x="6129" y="47634"/>
                </a:lnTo>
                <a:lnTo>
                  <a:pt x="0" y="77993"/>
                </a:lnTo>
                <a:lnTo>
                  <a:pt x="6129" y="108353"/>
                </a:lnTo>
                <a:lnTo>
                  <a:pt x="22844" y="133145"/>
                </a:lnTo>
                <a:lnTo>
                  <a:pt x="47635" y="149859"/>
                </a:lnTo>
                <a:lnTo>
                  <a:pt x="77995" y="155989"/>
                </a:lnTo>
                <a:lnTo>
                  <a:pt x="108354" y="149859"/>
                </a:lnTo>
                <a:lnTo>
                  <a:pt x="133146" y="133145"/>
                </a:lnTo>
                <a:lnTo>
                  <a:pt x="149861" y="108353"/>
                </a:lnTo>
                <a:lnTo>
                  <a:pt x="155990" y="77993"/>
                </a:lnTo>
                <a:lnTo>
                  <a:pt x="149861" y="47634"/>
                </a:lnTo>
                <a:lnTo>
                  <a:pt x="133146" y="22843"/>
                </a:lnTo>
                <a:lnTo>
                  <a:pt x="108354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326745" y="2367191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990" y="77993"/>
                </a:moveTo>
                <a:lnTo>
                  <a:pt x="149861" y="47634"/>
                </a:lnTo>
                <a:lnTo>
                  <a:pt x="133146" y="22843"/>
                </a:lnTo>
                <a:lnTo>
                  <a:pt x="108354" y="6129"/>
                </a:lnTo>
                <a:lnTo>
                  <a:pt x="77995" y="0"/>
                </a:lnTo>
                <a:lnTo>
                  <a:pt x="47635" y="6129"/>
                </a:lnTo>
                <a:lnTo>
                  <a:pt x="22844" y="22843"/>
                </a:lnTo>
                <a:lnTo>
                  <a:pt x="6129" y="47634"/>
                </a:lnTo>
                <a:lnTo>
                  <a:pt x="0" y="77993"/>
                </a:lnTo>
                <a:lnTo>
                  <a:pt x="6129" y="108353"/>
                </a:lnTo>
                <a:lnTo>
                  <a:pt x="22844" y="133145"/>
                </a:lnTo>
                <a:lnTo>
                  <a:pt x="47635" y="149859"/>
                </a:lnTo>
                <a:lnTo>
                  <a:pt x="77995" y="155989"/>
                </a:lnTo>
                <a:lnTo>
                  <a:pt x="108354" y="149859"/>
                </a:lnTo>
                <a:lnTo>
                  <a:pt x="133146" y="133145"/>
                </a:lnTo>
                <a:lnTo>
                  <a:pt x="149861" y="108353"/>
                </a:lnTo>
                <a:lnTo>
                  <a:pt x="155990" y="77993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 txBox="1"/>
          <p:nvPr/>
        </p:nvSpPr>
        <p:spPr>
          <a:xfrm>
            <a:off x="3356902" y="2404205"/>
            <a:ext cx="92710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-44" i="1">
                <a:latin typeface="Georgia"/>
                <a:cs typeface="Georgia"/>
              </a:rPr>
              <a:t>Y</a:t>
            </a:r>
            <a:r>
              <a:rPr dirty="0" sz="400" spc="-10">
                <a:latin typeface="Tahoma"/>
                <a:cs typeface="Tahoma"/>
              </a:rPr>
              <a:t>2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3170226" y="2457553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77995" y="0"/>
                </a:moveTo>
                <a:lnTo>
                  <a:pt x="47636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6" y="149861"/>
                </a:lnTo>
                <a:lnTo>
                  <a:pt x="77995" y="155990"/>
                </a:lnTo>
                <a:lnTo>
                  <a:pt x="108355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lnTo>
                  <a:pt x="149861" y="47635"/>
                </a:lnTo>
                <a:lnTo>
                  <a:pt x="133146" y="22844"/>
                </a:lnTo>
                <a:lnTo>
                  <a:pt x="108355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3170226" y="2457553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990" y="77995"/>
                </a:moveTo>
                <a:lnTo>
                  <a:pt x="149861" y="47635"/>
                </a:lnTo>
                <a:lnTo>
                  <a:pt x="133146" y="22844"/>
                </a:lnTo>
                <a:lnTo>
                  <a:pt x="108355" y="6129"/>
                </a:lnTo>
                <a:lnTo>
                  <a:pt x="77995" y="0"/>
                </a:lnTo>
                <a:lnTo>
                  <a:pt x="47636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6" y="149861"/>
                </a:lnTo>
                <a:lnTo>
                  <a:pt x="77995" y="155990"/>
                </a:lnTo>
                <a:lnTo>
                  <a:pt x="108355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 txBox="1"/>
          <p:nvPr/>
        </p:nvSpPr>
        <p:spPr>
          <a:xfrm>
            <a:off x="3200387" y="2494572"/>
            <a:ext cx="92710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-44" i="1">
                <a:latin typeface="Georgia"/>
                <a:cs typeface="Georgia"/>
              </a:rPr>
              <a:t>Y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2966741" y="2810735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77995" y="0"/>
                </a:move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966741" y="2810735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990" y="77995"/>
                </a:move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 txBox="1"/>
          <p:nvPr/>
        </p:nvSpPr>
        <p:spPr>
          <a:xfrm>
            <a:off x="2993364" y="2847746"/>
            <a:ext cx="9969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52" i="1">
                <a:latin typeface="Georgia"/>
                <a:cs typeface="Georgia"/>
              </a:rPr>
              <a:t>Z</a:t>
            </a:r>
            <a:r>
              <a:rPr dirty="0" sz="400" spc="-10">
                <a:latin typeface="Tahoma"/>
                <a:cs typeface="Tahoma"/>
              </a:rPr>
              <a:t>1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2966741" y="2990737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77995" y="0"/>
                </a:move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966741" y="2990737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990" y="77995"/>
                </a:moveTo>
                <a:lnTo>
                  <a:pt x="149861" y="47635"/>
                </a:lnTo>
                <a:lnTo>
                  <a:pt x="133146" y="22844"/>
                </a:lnTo>
                <a:lnTo>
                  <a:pt x="108354" y="6129"/>
                </a:lnTo>
                <a:lnTo>
                  <a:pt x="77995" y="0"/>
                </a:lnTo>
                <a:lnTo>
                  <a:pt x="47635" y="6129"/>
                </a:lnTo>
                <a:lnTo>
                  <a:pt x="22844" y="22844"/>
                </a:lnTo>
                <a:lnTo>
                  <a:pt x="6129" y="47635"/>
                </a:lnTo>
                <a:lnTo>
                  <a:pt x="0" y="77995"/>
                </a:lnTo>
                <a:lnTo>
                  <a:pt x="6129" y="108354"/>
                </a:lnTo>
                <a:lnTo>
                  <a:pt x="22844" y="133146"/>
                </a:lnTo>
                <a:lnTo>
                  <a:pt x="47635" y="149861"/>
                </a:lnTo>
                <a:lnTo>
                  <a:pt x="77995" y="155990"/>
                </a:lnTo>
                <a:lnTo>
                  <a:pt x="108354" y="149861"/>
                </a:lnTo>
                <a:lnTo>
                  <a:pt x="133146" y="133146"/>
                </a:lnTo>
                <a:lnTo>
                  <a:pt x="149861" y="108354"/>
                </a:lnTo>
                <a:lnTo>
                  <a:pt x="155990" y="77995"/>
                </a:lnTo>
                <a:close/>
              </a:path>
            </a:pathLst>
          </a:custGeom>
          <a:ln w="5061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 txBox="1"/>
          <p:nvPr/>
        </p:nvSpPr>
        <p:spPr>
          <a:xfrm>
            <a:off x="2993364" y="3027743"/>
            <a:ext cx="99695" cy="93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0101" sz="825" spc="52" i="1">
                <a:latin typeface="Georgia"/>
                <a:cs typeface="Georgia"/>
              </a:rPr>
              <a:t>Z</a:t>
            </a:r>
            <a:r>
              <a:rPr dirty="0" sz="400" spc="-10">
                <a:latin typeface="Tahoma"/>
                <a:cs typeface="Tahoma"/>
              </a:rPr>
              <a:t>2</a:t>
            </a:r>
            <a:endParaRPr sz="400">
              <a:latin typeface="Tahoma"/>
              <a:cs typeface="Tahoma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2725123" y="1878050"/>
            <a:ext cx="287655" cy="497205"/>
          </a:xfrm>
          <a:custGeom>
            <a:avLst/>
            <a:gdLst/>
            <a:ahLst/>
            <a:cxnLst/>
            <a:rect l="l" t="t" r="r" b="b"/>
            <a:pathLst>
              <a:path w="287655" h="497205">
                <a:moveTo>
                  <a:pt x="0" y="497173"/>
                </a:moveTo>
                <a:lnTo>
                  <a:pt x="287044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357297" y="2515144"/>
            <a:ext cx="287655" cy="497205"/>
          </a:xfrm>
          <a:custGeom>
            <a:avLst/>
            <a:gdLst/>
            <a:ahLst/>
            <a:cxnLst/>
            <a:rect l="l" t="t" r="r" b="b"/>
            <a:pathLst>
              <a:path w="287655" h="497205">
                <a:moveTo>
                  <a:pt x="287043" y="0"/>
                </a:moveTo>
                <a:lnTo>
                  <a:pt x="0" y="497173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647881" y="2525310"/>
            <a:ext cx="28575" cy="267970"/>
          </a:xfrm>
          <a:custGeom>
            <a:avLst/>
            <a:gdLst/>
            <a:ahLst/>
            <a:cxnLst/>
            <a:rect l="l" t="t" r="r" b="b"/>
            <a:pathLst>
              <a:path w="28575" h="267969">
                <a:moveTo>
                  <a:pt x="28353" y="0"/>
                </a:moveTo>
                <a:lnTo>
                  <a:pt x="0" y="267362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735603" y="2058784"/>
            <a:ext cx="263525" cy="323850"/>
          </a:xfrm>
          <a:custGeom>
            <a:avLst/>
            <a:gdLst/>
            <a:ahLst/>
            <a:cxnLst/>
            <a:rect l="l" t="t" r="r" b="b"/>
            <a:pathLst>
              <a:path w="263525" h="323850">
                <a:moveTo>
                  <a:pt x="0" y="323830"/>
                </a:moveTo>
                <a:lnTo>
                  <a:pt x="263269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077311" y="1878050"/>
            <a:ext cx="287655" cy="497205"/>
          </a:xfrm>
          <a:custGeom>
            <a:avLst/>
            <a:gdLst/>
            <a:ahLst/>
            <a:cxnLst/>
            <a:rect l="l" t="t" r="r" b="b"/>
            <a:pathLst>
              <a:path w="287654" h="497205">
                <a:moveTo>
                  <a:pt x="287039" y="497173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445130" y="2515144"/>
            <a:ext cx="287655" cy="497205"/>
          </a:xfrm>
          <a:custGeom>
            <a:avLst/>
            <a:gdLst/>
            <a:ahLst/>
            <a:cxnLst/>
            <a:rect l="l" t="t" r="r" b="b"/>
            <a:pathLst>
              <a:path w="287654" h="497205">
                <a:moveTo>
                  <a:pt x="0" y="0"/>
                </a:moveTo>
                <a:lnTo>
                  <a:pt x="287043" y="497173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122223" y="2239492"/>
            <a:ext cx="217170" cy="158115"/>
          </a:xfrm>
          <a:custGeom>
            <a:avLst/>
            <a:gdLst/>
            <a:ahLst/>
            <a:cxnLst/>
            <a:rect l="l" t="t" r="r" b="b"/>
            <a:pathLst>
              <a:path w="217170" h="158114">
                <a:moveTo>
                  <a:pt x="217167" y="158115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433469" y="2520459"/>
            <a:ext cx="149225" cy="390525"/>
          </a:xfrm>
          <a:custGeom>
            <a:avLst/>
            <a:gdLst/>
            <a:ahLst/>
            <a:cxnLst/>
            <a:rect l="l" t="t" r="r" b="b"/>
            <a:pathLst>
              <a:path w="149225" h="390525">
                <a:moveTo>
                  <a:pt x="0" y="0"/>
                </a:moveTo>
                <a:lnTo>
                  <a:pt x="148835" y="38998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125261" y="3068732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 h="0">
                <a:moveTo>
                  <a:pt x="0" y="0"/>
                </a:moveTo>
                <a:lnTo>
                  <a:pt x="574343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389873" y="3068732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 h="0">
                <a:moveTo>
                  <a:pt x="574337" y="0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3118442" y="2926903"/>
            <a:ext cx="245745" cy="109220"/>
          </a:xfrm>
          <a:custGeom>
            <a:avLst/>
            <a:gdLst/>
            <a:ahLst/>
            <a:cxnLst/>
            <a:rect l="l" t="t" r="r" b="b"/>
            <a:pathLst>
              <a:path w="245745" h="109219">
                <a:moveTo>
                  <a:pt x="0" y="109095"/>
                </a:moveTo>
                <a:lnTo>
                  <a:pt x="245658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553028" y="2989881"/>
            <a:ext cx="412750" cy="66675"/>
          </a:xfrm>
          <a:custGeom>
            <a:avLst/>
            <a:gdLst/>
            <a:ahLst/>
            <a:cxnLst/>
            <a:rect l="l" t="t" r="r" b="b"/>
            <a:pathLst>
              <a:path w="412750" h="66675">
                <a:moveTo>
                  <a:pt x="412193" y="66100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902908" y="2420226"/>
            <a:ext cx="75565" cy="63500"/>
          </a:xfrm>
          <a:custGeom>
            <a:avLst/>
            <a:gdLst/>
            <a:ahLst/>
            <a:cxnLst/>
            <a:rect l="l" t="t" r="r" b="b"/>
            <a:pathLst>
              <a:path w="75564" h="63500">
                <a:moveTo>
                  <a:pt x="0" y="63280"/>
                </a:moveTo>
                <a:lnTo>
                  <a:pt x="74986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809723" y="2614935"/>
            <a:ext cx="17780" cy="97155"/>
          </a:xfrm>
          <a:custGeom>
            <a:avLst/>
            <a:gdLst/>
            <a:ahLst/>
            <a:cxnLst/>
            <a:rect l="l" t="t" r="r" b="b"/>
            <a:pathLst>
              <a:path w="17780" h="97155">
                <a:moveTo>
                  <a:pt x="17306" y="0"/>
                </a:moveTo>
                <a:lnTo>
                  <a:pt x="0" y="96588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519337" y="2598121"/>
            <a:ext cx="271145" cy="334010"/>
          </a:xfrm>
          <a:custGeom>
            <a:avLst/>
            <a:gdLst/>
            <a:ahLst/>
            <a:cxnLst/>
            <a:rect l="l" t="t" r="r" b="b"/>
            <a:pathLst>
              <a:path w="271144" h="334010">
                <a:moveTo>
                  <a:pt x="271038" y="0"/>
                </a:moveTo>
                <a:lnTo>
                  <a:pt x="0" y="333395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881642" y="2239498"/>
            <a:ext cx="130810" cy="226695"/>
          </a:xfrm>
          <a:custGeom>
            <a:avLst/>
            <a:gdLst/>
            <a:ahLst/>
            <a:cxnLst/>
            <a:rect l="l" t="t" r="r" b="b"/>
            <a:pathLst>
              <a:path w="130810" h="226694">
                <a:moveTo>
                  <a:pt x="0" y="226091"/>
                </a:moveTo>
                <a:lnTo>
                  <a:pt x="130527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3111576" y="2420226"/>
            <a:ext cx="75565" cy="63500"/>
          </a:xfrm>
          <a:custGeom>
            <a:avLst/>
            <a:gdLst/>
            <a:ahLst/>
            <a:cxnLst/>
            <a:rect l="l" t="t" r="r" b="b"/>
            <a:pathLst>
              <a:path w="75564" h="63500">
                <a:moveTo>
                  <a:pt x="74987" y="63280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3262445" y="2614935"/>
            <a:ext cx="17780" cy="97155"/>
          </a:xfrm>
          <a:custGeom>
            <a:avLst/>
            <a:gdLst/>
            <a:ahLst/>
            <a:cxnLst/>
            <a:rect l="l" t="t" r="r" b="b"/>
            <a:pathLst>
              <a:path w="17779" h="97155">
                <a:moveTo>
                  <a:pt x="0" y="0"/>
                </a:moveTo>
                <a:lnTo>
                  <a:pt x="17308" y="96587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3066266" y="2058778"/>
            <a:ext cx="153670" cy="401955"/>
          </a:xfrm>
          <a:custGeom>
            <a:avLst/>
            <a:gdLst/>
            <a:ahLst/>
            <a:cxnLst/>
            <a:rect l="l" t="t" r="r" b="b"/>
            <a:pathLst>
              <a:path w="153669" h="401955">
                <a:moveTo>
                  <a:pt x="153227" y="401496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3288610" y="2605507"/>
            <a:ext cx="130810" cy="226695"/>
          </a:xfrm>
          <a:custGeom>
            <a:avLst/>
            <a:gdLst/>
            <a:ahLst/>
            <a:cxnLst/>
            <a:rect l="l" t="t" r="r" b="b"/>
            <a:pathLst>
              <a:path w="130810" h="226694">
                <a:moveTo>
                  <a:pt x="0" y="0"/>
                </a:moveTo>
                <a:lnTo>
                  <a:pt x="130521" y="226077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3120501" y="2827628"/>
            <a:ext cx="92710" cy="33655"/>
          </a:xfrm>
          <a:custGeom>
            <a:avLst/>
            <a:gdLst/>
            <a:ahLst/>
            <a:cxnLst/>
            <a:rect l="l" t="t" r="r" b="b"/>
            <a:pathLst>
              <a:path w="92710" h="33655">
                <a:moveTo>
                  <a:pt x="0" y="33544"/>
                </a:moveTo>
                <a:lnTo>
                  <a:pt x="92217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876759" y="2827627"/>
            <a:ext cx="92710" cy="33655"/>
          </a:xfrm>
          <a:custGeom>
            <a:avLst/>
            <a:gdLst/>
            <a:ahLst/>
            <a:cxnLst/>
            <a:rect l="l" t="t" r="r" b="b"/>
            <a:pathLst>
              <a:path w="92710" h="33655">
                <a:moveTo>
                  <a:pt x="92210" y="33541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3124370" y="2901396"/>
            <a:ext cx="424815" cy="67945"/>
          </a:xfrm>
          <a:custGeom>
            <a:avLst/>
            <a:gdLst/>
            <a:ahLst/>
            <a:cxnLst/>
            <a:rect l="l" t="t" r="r" b="b"/>
            <a:pathLst>
              <a:path w="424814" h="67944">
                <a:moveTo>
                  <a:pt x="0" y="0"/>
                </a:moveTo>
                <a:lnTo>
                  <a:pt x="424193" y="67481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702984" y="2888115"/>
            <a:ext cx="261620" cy="635"/>
          </a:xfrm>
          <a:custGeom>
            <a:avLst/>
            <a:gdLst/>
            <a:ahLst/>
            <a:cxnLst/>
            <a:rect l="l" t="t" r="r" b="b"/>
            <a:pathLst>
              <a:path w="261619" h="635">
                <a:moveTo>
                  <a:pt x="261225" y="471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725123" y="1878050"/>
            <a:ext cx="287655" cy="497205"/>
          </a:xfrm>
          <a:custGeom>
            <a:avLst/>
            <a:gdLst/>
            <a:ahLst/>
            <a:cxnLst/>
            <a:rect l="l" t="t" r="r" b="b"/>
            <a:pathLst>
              <a:path w="287655" h="497205">
                <a:moveTo>
                  <a:pt x="0" y="497173"/>
                </a:moveTo>
                <a:lnTo>
                  <a:pt x="287044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860974" y="2076146"/>
            <a:ext cx="36830" cy="44450"/>
          </a:xfrm>
          <a:custGeom>
            <a:avLst/>
            <a:gdLst/>
            <a:ahLst/>
            <a:cxnLst/>
            <a:rect l="l" t="t" r="r" b="b"/>
            <a:pathLst>
              <a:path w="36830" h="44450">
                <a:moveTo>
                  <a:pt x="0" y="24317"/>
                </a:moveTo>
                <a:lnTo>
                  <a:pt x="24494" y="21366"/>
                </a:lnTo>
                <a:lnTo>
                  <a:pt x="34185" y="44054"/>
                </a:lnTo>
                <a:lnTo>
                  <a:pt x="36829" y="0"/>
                </a:lnTo>
                <a:lnTo>
                  <a:pt x="0" y="24317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357297" y="2515144"/>
            <a:ext cx="287655" cy="497205"/>
          </a:xfrm>
          <a:custGeom>
            <a:avLst/>
            <a:gdLst/>
            <a:ahLst/>
            <a:cxnLst/>
            <a:rect l="l" t="t" r="r" b="b"/>
            <a:pathLst>
              <a:path w="287655" h="497205">
                <a:moveTo>
                  <a:pt x="287043" y="0"/>
                </a:moveTo>
                <a:lnTo>
                  <a:pt x="0" y="497173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2471660" y="2770171"/>
            <a:ext cx="36830" cy="44450"/>
          </a:xfrm>
          <a:custGeom>
            <a:avLst/>
            <a:gdLst/>
            <a:ahLst/>
            <a:cxnLst/>
            <a:rect l="l" t="t" r="r" b="b"/>
            <a:pathLst>
              <a:path w="36830" h="44450">
                <a:moveTo>
                  <a:pt x="36829" y="19736"/>
                </a:moveTo>
                <a:lnTo>
                  <a:pt x="12335" y="22688"/>
                </a:lnTo>
                <a:lnTo>
                  <a:pt x="2643" y="0"/>
                </a:lnTo>
                <a:lnTo>
                  <a:pt x="0" y="44054"/>
                </a:lnTo>
                <a:lnTo>
                  <a:pt x="36829" y="19736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2647881" y="2525310"/>
            <a:ext cx="28575" cy="267970"/>
          </a:xfrm>
          <a:custGeom>
            <a:avLst/>
            <a:gdLst/>
            <a:ahLst/>
            <a:cxnLst/>
            <a:rect l="l" t="t" r="r" b="b"/>
            <a:pathLst>
              <a:path w="28575" h="267969">
                <a:moveTo>
                  <a:pt x="28353" y="0"/>
                </a:moveTo>
                <a:lnTo>
                  <a:pt x="0" y="267362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643751" y="2644484"/>
            <a:ext cx="39370" cy="41910"/>
          </a:xfrm>
          <a:custGeom>
            <a:avLst/>
            <a:gdLst/>
            <a:ahLst/>
            <a:cxnLst/>
            <a:rect l="l" t="t" r="r" b="b"/>
            <a:pathLst>
              <a:path w="39369" h="41910">
                <a:moveTo>
                  <a:pt x="39254" y="4162"/>
                </a:moveTo>
                <a:lnTo>
                  <a:pt x="18066" y="16801"/>
                </a:lnTo>
                <a:lnTo>
                  <a:pt x="0" y="0"/>
                </a:lnTo>
                <a:lnTo>
                  <a:pt x="15464" y="41335"/>
                </a:lnTo>
                <a:lnTo>
                  <a:pt x="39254" y="4162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735603" y="2058784"/>
            <a:ext cx="263525" cy="323850"/>
          </a:xfrm>
          <a:custGeom>
            <a:avLst/>
            <a:gdLst/>
            <a:ahLst/>
            <a:cxnLst/>
            <a:rect l="l" t="t" r="r" b="b"/>
            <a:pathLst>
              <a:path w="263525" h="323850">
                <a:moveTo>
                  <a:pt x="0" y="323830"/>
                </a:moveTo>
                <a:lnTo>
                  <a:pt x="263269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853460" y="2188174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0" y="18177"/>
                </a:moveTo>
                <a:lnTo>
                  <a:pt x="24652" y="19142"/>
                </a:lnTo>
                <a:lnTo>
                  <a:pt x="30628" y="43079"/>
                </a:lnTo>
                <a:lnTo>
                  <a:pt x="40215" y="0"/>
                </a:lnTo>
                <a:lnTo>
                  <a:pt x="0" y="18177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077311" y="1878050"/>
            <a:ext cx="287655" cy="497205"/>
          </a:xfrm>
          <a:custGeom>
            <a:avLst/>
            <a:gdLst/>
            <a:ahLst/>
            <a:cxnLst/>
            <a:rect l="l" t="t" r="r" b="b"/>
            <a:pathLst>
              <a:path w="287654" h="497205">
                <a:moveTo>
                  <a:pt x="287039" y="497173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191674" y="2076146"/>
            <a:ext cx="36830" cy="44450"/>
          </a:xfrm>
          <a:custGeom>
            <a:avLst/>
            <a:gdLst/>
            <a:ahLst/>
            <a:cxnLst/>
            <a:rect l="l" t="t" r="r" b="b"/>
            <a:pathLst>
              <a:path w="36830" h="44450">
                <a:moveTo>
                  <a:pt x="2643" y="44054"/>
                </a:moveTo>
                <a:lnTo>
                  <a:pt x="12335" y="21366"/>
                </a:lnTo>
                <a:lnTo>
                  <a:pt x="36829" y="24317"/>
                </a:lnTo>
                <a:lnTo>
                  <a:pt x="0" y="0"/>
                </a:lnTo>
                <a:lnTo>
                  <a:pt x="2643" y="4405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445130" y="2515144"/>
            <a:ext cx="287655" cy="497205"/>
          </a:xfrm>
          <a:custGeom>
            <a:avLst/>
            <a:gdLst/>
            <a:ahLst/>
            <a:cxnLst/>
            <a:rect l="l" t="t" r="r" b="b"/>
            <a:pathLst>
              <a:path w="287654" h="497205">
                <a:moveTo>
                  <a:pt x="0" y="0"/>
                </a:moveTo>
                <a:lnTo>
                  <a:pt x="287043" y="497173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580981" y="2770171"/>
            <a:ext cx="36830" cy="44450"/>
          </a:xfrm>
          <a:custGeom>
            <a:avLst/>
            <a:gdLst/>
            <a:ahLst/>
            <a:cxnLst/>
            <a:rect l="l" t="t" r="r" b="b"/>
            <a:pathLst>
              <a:path w="36829" h="44450">
                <a:moveTo>
                  <a:pt x="34185" y="0"/>
                </a:moveTo>
                <a:lnTo>
                  <a:pt x="24494" y="22688"/>
                </a:lnTo>
                <a:lnTo>
                  <a:pt x="0" y="19736"/>
                </a:lnTo>
                <a:lnTo>
                  <a:pt x="36829" y="44054"/>
                </a:lnTo>
                <a:lnTo>
                  <a:pt x="34185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122223" y="2239492"/>
            <a:ext cx="217170" cy="158115"/>
          </a:xfrm>
          <a:custGeom>
            <a:avLst/>
            <a:gdLst/>
            <a:ahLst/>
            <a:cxnLst/>
            <a:rect l="l" t="t" r="r" b="b"/>
            <a:pathLst>
              <a:path w="217170" h="158114">
                <a:moveTo>
                  <a:pt x="217167" y="158115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208640" y="2302409"/>
            <a:ext cx="43815" cy="39370"/>
          </a:xfrm>
          <a:custGeom>
            <a:avLst/>
            <a:gdLst/>
            <a:ahLst/>
            <a:cxnLst/>
            <a:rect l="l" t="t" r="r" b="b"/>
            <a:pathLst>
              <a:path w="43814" h="39369">
                <a:moveTo>
                  <a:pt x="20295" y="39189"/>
                </a:moveTo>
                <a:lnTo>
                  <a:pt x="19945" y="14521"/>
                </a:lnTo>
                <a:lnTo>
                  <a:pt x="43529" y="7277"/>
                </a:lnTo>
                <a:lnTo>
                  <a:pt x="0" y="0"/>
                </a:lnTo>
                <a:lnTo>
                  <a:pt x="20295" y="3918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433469" y="2520459"/>
            <a:ext cx="149225" cy="390525"/>
          </a:xfrm>
          <a:custGeom>
            <a:avLst/>
            <a:gdLst/>
            <a:ahLst/>
            <a:cxnLst/>
            <a:rect l="l" t="t" r="r" b="b"/>
            <a:pathLst>
              <a:path w="149225" h="390525">
                <a:moveTo>
                  <a:pt x="0" y="0"/>
                </a:moveTo>
                <a:lnTo>
                  <a:pt x="148835" y="38998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490280" y="2710599"/>
            <a:ext cx="37465" cy="44450"/>
          </a:xfrm>
          <a:custGeom>
            <a:avLst/>
            <a:gdLst/>
            <a:ahLst/>
            <a:cxnLst/>
            <a:rect l="l" t="t" r="r" b="b"/>
            <a:pathLst>
              <a:path w="37464" h="44450">
                <a:moveTo>
                  <a:pt x="36879" y="0"/>
                </a:moveTo>
                <a:lnTo>
                  <a:pt x="23717" y="20867"/>
                </a:lnTo>
                <a:lnTo>
                  <a:pt x="0" y="14074"/>
                </a:lnTo>
                <a:lnTo>
                  <a:pt x="32514" y="43916"/>
                </a:lnTo>
                <a:lnTo>
                  <a:pt x="36879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3125261" y="3068732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 h="0">
                <a:moveTo>
                  <a:pt x="0" y="0"/>
                </a:moveTo>
                <a:lnTo>
                  <a:pt x="574343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430399" y="304899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0" y="0"/>
                </a:moveTo>
                <a:lnTo>
                  <a:pt x="14803" y="19737"/>
                </a:lnTo>
                <a:lnTo>
                  <a:pt x="0" y="39475"/>
                </a:lnTo>
                <a:lnTo>
                  <a:pt x="39475" y="19737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389873" y="3068732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 h="0">
                <a:moveTo>
                  <a:pt x="574337" y="0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619599" y="304899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39475" y="39475"/>
                </a:moveTo>
                <a:lnTo>
                  <a:pt x="24672" y="19737"/>
                </a:lnTo>
                <a:lnTo>
                  <a:pt x="39475" y="0"/>
                </a:lnTo>
                <a:lnTo>
                  <a:pt x="0" y="19737"/>
                </a:lnTo>
                <a:lnTo>
                  <a:pt x="39475" y="39475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3118442" y="2926903"/>
            <a:ext cx="245745" cy="109220"/>
          </a:xfrm>
          <a:custGeom>
            <a:avLst/>
            <a:gdLst/>
            <a:ahLst/>
            <a:cxnLst/>
            <a:rect l="l" t="t" r="r" b="b"/>
            <a:pathLst>
              <a:path w="245745" h="109219">
                <a:moveTo>
                  <a:pt x="0" y="109095"/>
                </a:moveTo>
                <a:lnTo>
                  <a:pt x="245658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221919" y="2968451"/>
            <a:ext cx="44450" cy="36195"/>
          </a:xfrm>
          <a:custGeom>
            <a:avLst/>
            <a:gdLst/>
            <a:ahLst/>
            <a:cxnLst/>
            <a:rect l="l" t="t" r="r" b="b"/>
            <a:pathLst>
              <a:path w="44450" h="36194">
                <a:moveTo>
                  <a:pt x="0" y="0"/>
                </a:moveTo>
                <a:lnTo>
                  <a:pt x="21539" y="12030"/>
                </a:lnTo>
                <a:lnTo>
                  <a:pt x="16020" y="36076"/>
                </a:lnTo>
                <a:lnTo>
                  <a:pt x="44087" y="2017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553028" y="2989881"/>
            <a:ext cx="412750" cy="66675"/>
          </a:xfrm>
          <a:custGeom>
            <a:avLst/>
            <a:gdLst/>
            <a:ahLst/>
            <a:cxnLst/>
            <a:rect l="l" t="t" r="r" b="b"/>
            <a:pathLst>
              <a:path w="412750" h="66675">
                <a:moveTo>
                  <a:pt x="412193" y="66100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717916" y="3003086"/>
            <a:ext cx="42545" cy="39370"/>
          </a:xfrm>
          <a:custGeom>
            <a:avLst/>
            <a:gdLst/>
            <a:ahLst/>
            <a:cxnLst/>
            <a:rect l="l" t="t" r="r" b="b"/>
            <a:pathLst>
              <a:path w="42544" h="39369">
                <a:moveTo>
                  <a:pt x="35851" y="38975"/>
                </a:moveTo>
                <a:lnTo>
                  <a:pt x="24360" y="17144"/>
                </a:lnTo>
                <a:lnTo>
                  <a:pt x="42100" y="0"/>
                </a:lnTo>
                <a:lnTo>
                  <a:pt x="0" y="13238"/>
                </a:lnTo>
                <a:lnTo>
                  <a:pt x="35851" y="38975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902908" y="2420226"/>
            <a:ext cx="75565" cy="63500"/>
          </a:xfrm>
          <a:custGeom>
            <a:avLst/>
            <a:gdLst/>
            <a:ahLst/>
            <a:cxnLst/>
            <a:rect l="l" t="t" r="r" b="b"/>
            <a:pathLst>
              <a:path w="75564" h="63500">
                <a:moveTo>
                  <a:pt x="0" y="63280"/>
                </a:moveTo>
                <a:lnTo>
                  <a:pt x="74986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905076" y="2445479"/>
            <a:ext cx="43180" cy="40640"/>
          </a:xfrm>
          <a:custGeom>
            <a:avLst/>
            <a:gdLst/>
            <a:ahLst/>
            <a:cxnLst/>
            <a:rect l="l" t="t" r="r" b="b"/>
            <a:pathLst>
              <a:path w="43180" h="40639">
                <a:moveTo>
                  <a:pt x="0" y="10374"/>
                </a:moveTo>
                <a:lnTo>
                  <a:pt x="24041" y="15911"/>
                </a:lnTo>
                <a:lnTo>
                  <a:pt x="25457" y="40541"/>
                </a:lnTo>
                <a:lnTo>
                  <a:pt x="42896" y="0"/>
                </a:lnTo>
                <a:lnTo>
                  <a:pt x="0" y="1037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809723" y="2614935"/>
            <a:ext cx="17780" cy="97155"/>
          </a:xfrm>
          <a:custGeom>
            <a:avLst/>
            <a:gdLst/>
            <a:ahLst/>
            <a:cxnLst/>
            <a:rect l="l" t="t" r="r" b="b"/>
            <a:pathLst>
              <a:path w="17780" h="97155">
                <a:moveTo>
                  <a:pt x="17306" y="0"/>
                </a:moveTo>
                <a:lnTo>
                  <a:pt x="0" y="96588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2804164" y="2630639"/>
            <a:ext cx="39370" cy="42545"/>
          </a:xfrm>
          <a:custGeom>
            <a:avLst/>
            <a:gdLst/>
            <a:ahLst/>
            <a:cxnLst/>
            <a:rect l="l" t="t" r="r" b="b"/>
            <a:pathLst>
              <a:path w="39369" h="42544">
                <a:moveTo>
                  <a:pt x="38855" y="6961"/>
                </a:moveTo>
                <a:lnTo>
                  <a:pt x="16817" y="18051"/>
                </a:lnTo>
                <a:lnTo>
                  <a:pt x="0" y="0"/>
                </a:lnTo>
                <a:lnTo>
                  <a:pt x="12466" y="42336"/>
                </a:lnTo>
                <a:lnTo>
                  <a:pt x="38855" y="6961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2519337" y="2598121"/>
            <a:ext cx="271145" cy="334010"/>
          </a:xfrm>
          <a:custGeom>
            <a:avLst/>
            <a:gdLst/>
            <a:ahLst/>
            <a:cxnLst/>
            <a:rect l="l" t="t" r="r" b="b"/>
            <a:pathLst>
              <a:path w="271144" h="334010">
                <a:moveTo>
                  <a:pt x="271038" y="0"/>
                </a:moveTo>
                <a:lnTo>
                  <a:pt x="0" y="333395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2627812" y="2755007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215" y="24901"/>
                </a:moveTo>
                <a:lnTo>
                  <a:pt x="15563" y="23936"/>
                </a:lnTo>
                <a:lnTo>
                  <a:pt x="9586" y="0"/>
                </a:lnTo>
                <a:lnTo>
                  <a:pt x="0" y="43079"/>
                </a:lnTo>
                <a:lnTo>
                  <a:pt x="40215" y="24901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2881642" y="2239498"/>
            <a:ext cx="130810" cy="226695"/>
          </a:xfrm>
          <a:custGeom>
            <a:avLst/>
            <a:gdLst/>
            <a:ahLst/>
            <a:cxnLst/>
            <a:rect l="l" t="t" r="r" b="b"/>
            <a:pathLst>
              <a:path w="130810" h="226694">
                <a:moveTo>
                  <a:pt x="0" y="226091"/>
                </a:moveTo>
                <a:lnTo>
                  <a:pt x="130527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923320" y="2329612"/>
            <a:ext cx="36830" cy="44450"/>
          </a:xfrm>
          <a:custGeom>
            <a:avLst/>
            <a:gdLst/>
            <a:ahLst/>
            <a:cxnLst/>
            <a:rect l="l" t="t" r="r" b="b"/>
            <a:pathLst>
              <a:path w="36830" h="44450">
                <a:moveTo>
                  <a:pt x="0" y="24318"/>
                </a:moveTo>
                <a:lnTo>
                  <a:pt x="24494" y="21366"/>
                </a:lnTo>
                <a:lnTo>
                  <a:pt x="34186" y="44055"/>
                </a:lnTo>
                <a:lnTo>
                  <a:pt x="36829" y="0"/>
                </a:lnTo>
                <a:lnTo>
                  <a:pt x="0" y="24318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3111576" y="2420226"/>
            <a:ext cx="75565" cy="63500"/>
          </a:xfrm>
          <a:custGeom>
            <a:avLst/>
            <a:gdLst/>
            <a:ahLst/>
            <a:cxnLst/>
            <a:rect l="l" t="t" r="r" b="b"/>
            <a:pathLst>
              <a:path w="75564" h="63500">
                <a:moveTo>
                  <a:pt x="74987" y="63280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3141498" y="2445478"/>
            <a:ext cx="43180" cy="40640"/>
          </a:xfrm>
          <a:custGeom>
            <a:avLst/>
            <a:gdLst/>
            <a:ahLst/>
            <a:cxnLst/>
            <a:rect l="l" t="t" r="r" b="b"/>
            <a:pathLst>
              <a:path w="43180" h="40639">
                <a:moveTo>
                  <a:pt x="17438" y="40541"/>
                </a:moveTo>
                <a:lnTo>
                  <a:pt x="18854" y="15911"/>
                </a:lnTo>
                <a:lnTo>
                  <a:pt x="42896" y="10374"/>
                </a:lnTo>
                <a:lnTo>
                  <a:pt x="0" y="0"/>
                </a:lnTo>
                <a:lnTo>
                  <a:pt x="17438" y="40541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3262445" y="2614935"/>
            <a:ext cx="17780" cy="97155"/>
          </a:xfrm>
          <a:custGeom>
            <a:avLst/>
            <a:gdLst/>
            <a:ahLst/>
            <a:cxnLst/>
            <a:rect l="l" t="t" r="r" b="b"/>
            <a:pathLst>
              <a:path w="17779" h="97155">
                <a:moveTo>
                  <a:pt x="0" y="0"/>
                </a:moveTo>
                <a:lnTo>
                  <a:pt x="17308" y="96587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3246455" y="2630639"/>
            <a:ext cx="39370" cy="42545"/>
          </a:xfrm>
          <a:custGeom>
            <a:avLst/>
            <a:gdLst/>
            <a:ahLst/>
            <a:cxnLst/>
            <a:rect l="l" t="t" r="r" b="b"/>
            <a:pathLst>
              <a:path w="39370" h="42544">
                <a:moveTo>
                  <a:pt x="38855" y="0"/>
                </a:moveTo>
                <a:lnTo>
                  <a:pt x="22038" y="18051"/>
                </a:lnTo>
                <a:lnTo>
                  <a:pt x="0" y="6961"/>
                </a:lnTo>
                <a:lnTo>
                  <a:pt x="26389" y="42336"/>
                </a:lnTo>
                <a:lnTo>
                  <a:pt x="38855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3066266" y="2058778"/>
            <a:ext cx="153670" cy="401955"/>
          </a:xfrm>
          <a:custGeom>
            <a:avLst/>
            <a:gdLst/>
            <a:ahLst/>
            <a:cxnLst/>
            <a:rect l="l" t="t" r="r" b="b"/>
            <a:pathLst>
              <a:path w="153669" h="401955">
                <a:moveTo>
                  <a:pt x="153227" y="401496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3123188" y="2219357"/>
            <a:ext cx="37465" cy="44450"/>
          </a:xfrm>
          <a:custGeom>
            <a:avLst/>
            <a:gdLst/>
            <a:ahLst/>
            <a:cxnLst/>
            <a:rect l="l" t="t" r="r" b="b"/>
            <a:pathLst>
              <a:path w="37464" h="44450">
                <a:moveTo>
                  <a:pt x="0" y="43916"/>
                </a:moveTo>
                <a:lnTo>
                  <a:pt x="13161" y="23049"/>
                </a:lnTo>
                <a:lnTo>
                  <a:pt x="36879" y="29842"/>
                </a:lnTo>
                <a:lnTo>
                  <a:pt x="4365" y="0"/>
                </a:lnTo>
                <a:lnTo>
                  <a:pt x="0" y="43916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3288610" y="2605507"/>
            <a:ext cx="130810" cy="226695"/>
          </a:xfrm>
          <a:custGeom>
            <a:avLst/>
            <a:gdLst/>
            <a:ahLst/>
            <a:cxnLst/>
            <a:rect l="l" t="t" r="r" b="b"/>
            <a:pathLst>
              <a:path w="130810" h="226694">
                <a:moveTo>
                  <a:pt x="0" y="0"/>
                </a:moveTo>
                <a:lnTo>
                  <a:pt x="130521" y="226077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3330277" y="2697420"/>
            <a:ext cx="36830" cy="44450"/>
          </a:xfrm>
          <a:custGeom>
            <a:avLst/>
            <a:gdLst/>
            <a:ahLst/>
            <a:cxnLst/>
            <a:rect l="l" t="t" r="r" b="b"/>
            <a:pathLst>
              <a:path w="36829" h="44450">
                <a:moveTo>
                  <a:pt x="34185" y="0"/>
                </a:moveTo>
                <a:lnTo>
                  <a:pt x="24494" y="22688"/>
                </a:lnTo>
                <a:lnTo>
                  <a:pt x="0" y="19736"/>
                </a:lnTo>
                <a:lnTo>
                  <a:pt x="36829" y="44054"/>
                </a:lnTo>
                <a:lnTo>
                  <a:pt x="34185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3120501" y="2827628"/>
            <a:ext cx="92710" cy="33655"/>
          </a:xfrm>
          <a:custGeom>
            <a:avLst/>
            <a:gdLst/>
            <a:ahLst/>
            <a:cxnLst/>
            <a:rect l="l" t="t" r="r" b="b"/>
            <a:pathLst>
              <a:path w="92710" h="33655">
                <a:moveTo>
                  <a:pt x="0" y="33544"/>
                </a:moveTo>
                <a:lnTo>
                  <a:pt x="92217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3132054" y="2835966"/>
            <a:ext cx="44450" cy="37465"/>
          </a:xfrm>
          <a:custGeom>
            <a:avLst/>
            <a:gdLst/>
            <a:ahLst/>
            <a:cxnLst/>
            <a:rect l="l" t="t" r="r" b="b"/>
            <a:pathLst>
              <a:path w="44450" h="37464">
                <a:moveTo>
                  <a:pt x="0" y="0"/>
                </a:moveTo>
                <a:lnTo>
                  <a:pt x="20658" y="13488"/>
                </a:lnTo>
                <a:lnTo>
                  <a:pt x="13492" y="37097"/>
                </a:lnTo>
                <a:lnTo>
                  <a:pt x="43843" y="5055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2876759" y="2827627"/>
            <a:ext cx="92710" cy="33655"/>
          </a:xfrm>
          <a:custGeom>
            <a:avLst/>
            <a:gdLst/>
            <a:ahLst/>
            <a:cxnLst/>
            <a:rect l="l" t="t" r="r" b="b"/>
            <a:pathLst>
              <a:path w="92710" h="33655">
                <a:moveTo>
                  <a:pt x="92210" y="33541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2913577" y="2835964"/>
            <a:ext cx="44450" cy="37465"/>
          </a:xfrm>
          <a:custGeom>
            <a:avLst/>
            <a:gdLst/>
            <a:ahLst/>
            <a:cxnLst/>
            <a:rect l="l" t="t" r="r" b="b"/>
            <a:pathLst>
              <a:path w="44450" h="37464">
                <a:moveTo>
                  <a:pt x="30351" y="37097"/>
                </a:moveTo>
                <a:lnTo>
                  <a:pt x="23185" y="13488"/>
                </a:lnTo>
                <a:lnTo>
                  <a:pt x="43843" y="0"/>
                </a:lnTo>
                <a:lnTo>
                  <a:pt x="0" y="5055"/>
                </a:lnTo>
                <a:lnTo>
                  <a:pt x="30351" y="37097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3124370" y="2901396"/>
            <a:ext cx="424815" cy="67945"/>
          </a:xfrm>
          <a:custGeom>
            <a:avLst/>
            <a:gdLst/>
            <a:ahLst/>
            <a:cxnLst/>
            <a:rect l="l" t="t" r="r" b="b"/>
            <a:pathLst>
              <a:path w="424814" h="67944">
                <a:moveTo>
                  <a:pt x="0" y="0"/>
                </a:moveTo>
                <a:lnTo>
                  <a:pt x="424193" y="67481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3337141" y="2916241"/>
            <a:ext cx="42545" cy="39370"/>
          </a:xfrm>
          <a:custGeom>
            <a:avLst/>
            <a:gdLst/>
            <a:ahLst/>
            <a:cxnLst/>
            <a:rect l="l" t="t" r="r" b="b"/>
            <a:pathLst>
              <a:path w="42545" h="39369">
                <a:moveTo>
                  <a:pt x="6201" y="0"/>
                </a:moveTo>
                <a:lnTo>
                  <a:pt x="17719" y="21817"/>
                </a:lnTo>
                <a:lnTo>
                  <a:pt x="0" y="38983"/>
                </a:lnTo>
                <a:lnTo>
                  <a:pt x="42084" y="25692"/>
                </a:lnTo>
                <a:lnTo>
                  <a:pt x="6201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2702984" y="2888115"/>
            <a:ext cx="261620" cy="635"/>
          </a:xfrm>
          <a:custGeom>
            <a:avLst/>
            <a:gdLst/>
            <a:ahLst/>
            <a:cxnLst/>
            <a:rect l="l" t="t" r="r" b="b"/>
            <a:pathLst>
              <a:path w="261619" h="635">
                <a:moveTo>
                  <a:pt x="261225" y="471"/>
                </a:moveTo>
                <a:lnTo>
                  <a:pt x="0" y="0"/>
                </a:lnTo>
              </a:path>
            </a:pathLst>
          </a:custGeom>
          <a:ln w="5061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2807471" y="2868638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39439" y="39474"/>
                </a:moveTo>
                <a:lnTo>
                  <a:pt x="24671" y="19710"/>
                </a:lnTo>
                <a:lnTo>
                  <a:pt x="39509" y="0"/>
                </a:lnTo>
                <a:lnTo>
                  <a:pt x="0" y="19666"/>
                </a:lnTo>
                <a:lnTo>
                  <a:pt x="39439" y="3947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 txBox="1"/>
          <p:nvPr/>
        </p:nvSpPr>
        <p:spPr>
          <a:xfrm>
            <a:off x="1010831" y="3181629"/>
            <a:ext cx="756920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latin typeface="Tahoma"/>
                <a:cs typeface="Tahoma"/>
              </a:rPr>
              <a:t>Cut</a:t>
            </a:r>
            <a:r>
              <a:rPr dirty="0" sz="1050" spc="-30">
                <a:latin typeface="Tahoma"/>
                <a:cs typeface="Tahoma"/>
              </a:rPr>
              <a:t> </a:t>
            </a:r>
            <a:r>
              <a:rPr dirty="0" sz="1050" spc="-40">
                <a:latin typeface="Tahoma"/>
                <a:cs typeface="Tahoma"/>
              </a:rPr>
              <a:t>Inflation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2641443" y="3181629"/>
            <a:ext cx="807085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45">
                <a:latin typeface="Tahoma"/>
                <a:cs typeface="Tahoma"/>
              </a:rPr>
              <a:t>Web</a:t>
            </a:r>
            <a:r>
              <a:rPr dirty="0" sz="1050" spc="-30">
                <a:latin typeface="Tahoma"/>
                <a:cs typeface="Tahoma"/>
              </a:rPr>
              <a:t> </a:t>
            </a:r>
            <a:r>
              <a:rPr dirty="0" sz="1050" spc="-40">
                <a:latin typeface="Tahoma"/>
                <a:cs typeface="Tahoma"/>
              </a:rPr>
              <a:t>Inflation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Demonstrating </a:t>
            </a:r>
            <a:r>
              <a:rPr dirty="0" spc="-40"/>
              <a:t>Inflation</a:t>
            </a:r>
            <a:r>
              <a:rPr dirty="0" spc="40"/>
              <a:t> </a:t>
            </a:r>
            <a:r>
              <a:rPr dirty="0" spc="-55"/>
              <a:t>Technique</a:t>
            </a:r>
          </a:p>
        </p:txBody>
      </p:sp>
      <p:sp>
        <p:nvSpPr>
          <p:cNvPr id="3" name="object 3"/>
          <p:cNvSpPr/>
          <p:nvPr/>
        </p:nvSpPr>
        <p:spPr>
          <a:xfrm>
            <a:off x="245049" y="217664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049" y="217664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4553" y="2299804"/>
            <a:ext cx="12446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C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5066" y="217664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5066" y="217664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02993" y="2299804"/>
            <a:ext cx="13081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00" i="1">
                <a:latin typeface="Georgia"/>
                <a:cs typeface="Georgia"/>
              </a:rPr>
              <a:t>B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5057" y="92955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1"/>
                </a:lnTo>
                <a:lnTo>
                  <a:pt x="373308" y="323291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5057" y="92955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1"/>
                </a:lnTo>
                <a:lnTo>
                  <a:pt x="373308" y="323291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7056" y="1052728"/>
            <a:ext cx="129539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0613" y="161753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151094" y="0"/>
                </a:move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0613" y="161753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16191" y="1676260"/>
            <a:ext cx="14033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0622" y="161753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1094" y="0"/>
                </a:move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60622" y="161753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43405" y="1676260"/>
            <a:ext cx="10604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45" i="1">
                <a:latin typeface="Georgia"/>
                <a:cs typeface="Georgia"/>
              </a:rPr>
              <a:t>Y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00617" y="2241077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151094" y="0"/>
                </a:moveTo>
                <a:lnTo>
                  <a:pt x="103336" y="7702"/>
                </a:lnTo>
                <a:lnTo>
                  <a:pt x="61859" y="29152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9"/>
                </a:lnTo>
                <a:lnTo>
                  <a:pt x="61859" y="273036"/>
                </a:lnTo>
                <a:lnTo>
                  <a:pt x="103336" y="294486"/>
                </a:lnTo>
                <a:lnTo>
                  <a:pt x="151094" y="302188"/>
                </a:lnTo>
                <a:lnTo>
                  <a:pt x="198852" y="294486"/>
                </a:lnTo>
                <a:lnTo>
                  <a:pt x="240329" y="273036"/>
                </a:lnTo>
                <a:lnTo>
                  <a:pt x="273036" y="240329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2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00617" y="2241077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2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2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9"/>
                </a:lnTo>
                <a:lnTo>
                  <a:pt x="61859" y="273036"/>
                </a:lnTo>
                <a:lnTo>
                  <a:pt x="103336" y="294486"/>
                </a:lnTo>
                <a:lnTo>
                  <a:pt x="151094" y="302188"/>
                </a:lnTo>
                <a:lnTo>
                  <a:pt x="198852" y="294486"/>
                </a:lnTo>
                <a:lnTo>
                  <a:pt x="240329" y="273036"/>
                </a:lnTo>
                <a:lnTo>
                  <a:pt x="273036" y="240329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6764" y="2299804"/>
            <a:ext cx="120014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Z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90046" y="1904287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5" h="375285">
                <a:moveTo>
                  <a:pt x="0" y="0"/>
                </a:moveTo>
                <a:lnTo>
                  <a:pt x="216536" y="375052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07867" y="2392171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1"/>
                </a:moveTo>
                <a:lnTo>
                  <a:pt x="43357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90046" y="1904287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5" h="375285">
                <a:moveTo>
                  <a:pt x="0" y="0"/>
                </a:moveTo>
                <a:lnTo>
                  <a:pt x="216536" y="375052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46689" y="2041877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4">
                <a:moveTo>
                  <a:pt x="68371" y="0"/>
                </a:moveTo>
                <a:lnTo>
                  <a:pt x="48988" y="45376"/>
                </a:lnTo>
                <a:lnTo>
                  <a:pt x="0" y="39473"/>
                </a:lnTo>
                <a:lnTo>
                  <a:pt x="73659" y="88109"/>
                </a:lnTo>
                <a:lnTo>
                  <a:pt x="68371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07867" y="2392171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1"/>
                </a:moveTo>
                <a:lnTo>
                  <a:pt x="43357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89064" y="235269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0"/>
                </a:moveTo>
                <a:lnTo>
                  <a:pt x="29606" y="39475"/>
                </a:lnTo>
                <a:lnTo>
                  <a:pt x="0" y="78950"/>
                </a:lnTo>
                <a:lnTo>
                  <a:pt x="78951" y="39475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6845" y="1904287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5" y="0"/>
                </a:moveTo>
                <a:lnTo>
                  <a:pt x="0" y="375053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1992" y="2392171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433564" y="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6845" y="1904287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5" y="0"/>
                </a:moveTo>
                <a:lnTo>
                  <a:pt x="0" y="375053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3077" y="2041877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4">
                <a:moveTo>
                  <a:pt x="73659" y="39473"/>
                </a:moveTo>
                <a:lnTo>
                  <a:pt x="24671" y="45376"/>
                </a:lnTo>
                <a:lnTo>
                  <a:pt x="5287" y="0"/>
                </a:lnTo>
                <a:lnTo>
                  <a:pt x="0" y="88109"/>
                </a:lnTo>
                <a:lnTo>
                  <a:pt x="73659" y="39473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992" y="2392171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433564" y="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11" y="235269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1" y="78950"/>
                </a:moveTo>
                <a:lnTo>
                  <a:pt x="49344" y="39475"/>
                </a:lnTo>
                <a:lnTo>
                  <a:pt x="78951" y="0"/>
                </a:lnTo>
                <a:lnTo>
                  <a:pt x="0" y="39475"/>
                </a:lnTo>
                <a:lnTo>
                  <a:pt x="78951" y="7895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0037" y="1257904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0" y="375056"/>
                </a:moveTo>
                <a:lnTo>
                  <a:pt x="216537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16857" y="1257904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1" y="375056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70037" y="1257904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0" y="375056"/>
                </a:moveTo>
                <a:lnTo>
                  <a:pt x="216537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26686" y="1407259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0" y="48635"/>
                </a:moveTo>
                <a:lnTo>
                  <a:pt x="48988" y="42732"/>
                </a:lnTo>
                <a:lnTo>
                  <a:pt x="68371" y="88109"/>
                </a:lnTo>
                <a:lnTo>
                  <a:pt x="73659" y="0"/>
                </a:lnTo>
                <a:lnTo>
                  <a:pt x="0" y="48635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16857" y="1257904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1" y="375056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03085" y="140726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5287" y="88109"/>
                </a:moveTo>
                <a:lnTo>
                  <a:pt x="24671" y="42732"/>
                </a:lnTo>
                <a:lnTo>
                  <a:pt x="73659" y="48635"/>
                </a:lnTo>
                <a:lnTo>
                  <a:pt x="0" y="0"/>
                </a:lnTo>
                <a:lnTo>
                  <a:pt x="5287" y="8810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75224" y="207482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75224" y="207482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569629" y="2187613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88273" y="189410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88273" y="189410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882684" y="2006879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03089" y="207482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03089" y="207482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194441" y="2187613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90040" y="189410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90040" y="189410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881399" y="2006879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89157" y="66498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89157" y="66498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381108" y="777786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89157" y="102645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89157" y="102645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381108" y="1139253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599813" y="124874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99813" y="124874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655671" y="1301991"/>
            <a:ext cx="1943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12850" y="1429465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912850" y="1429465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968713" y="1482712"/>
            <a:ext cx="1943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039830" y="124874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39830" y="124874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112844" y="1301991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726792" y="1429465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1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26792" y="1429465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799814" y="1482712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19821" y="2135828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319821" y="2135828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90"/>
                </a:move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3385781" y="2189073"/>
            <a:ext cx="17399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9821" y="2495833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4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3"/>
                </a:lnTo>
                <a:lnTo>
                  <a:pt x="281883" y="248116"/>
                </a:lnTo>
                <a:lnTo>
                  <a:pt x="304028" y="205295"/>
                </a:lnTo>
                <a:lnTo>
                  <a:pt x="311980" y="155990"/>
                </a:lnTo>
                <a:lnTo>
                  <a:pt x="304028" y="106684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19821" y="2495833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90"/>
                </a:moveTo>
                <a:lnTo>
                  <a:pt x="304028" y="106684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4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3"/>
                </a:lnTo>
                <a:lnTo>
                  <a:pt x="281883" y="248116"/>
                </a:lnTo>
                <a:lnTo>
                  <a:pt x="304028" y="205295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911230" y="1744228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63561" y="1725372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0"/>
                </a:moveTo>
                <a:lnTo>
                  <a:pt x="261043" y="452154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27343" y="2169614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623224" y="2368163"/>
            <a:ext cx="491490" cy="218440"/>
          </a:xfrm>
          <a:custGeom>
            <a:avLst/>
            <a:gdLst/>
            <a:ahLst/>
            <a:cxnLst/>
            <a:rect l="l" t="t" r="r" b="b"/>
            <a:pathLst>
              <a:path w="491489" h="218439">
                <a:moveTo>
                  <a:pt x="0" y="218190"/>
                </a:moveTo>
                <a:lnTo>
                  <a:pt x="491316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11230" y="1744228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79250" y="1775636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4" h="85089">
                <a:moveTo>
                  <a:pt x="77710" y="0"/>
                </a:moveTo>
                <a:lnTo>
                  <a:pt x="44076" y="36103"/>
                </a:lnTo>
                <a:lnTo>
                  <a:pt x="0" y="13923"/>
                </a:lnTo>
                <a:lnTo>
                  <a:pt x="52779" y="84672"/>
                </a:lnTo>
                <a:lnTo>
                  <a:pt x="7771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63561" y="1725372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0"/>
                </a:moveTo>
                <a:lnTo>
                  <a:pt x="261043" y="452154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046894" y="1909198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4">
                <a:moveTo>
                  <a:pt x="68371" y="0"/>
                </a:moveTo>
                <a:lnTo>
                  <a:pt x="48988" y="45376"/>
                </a:lnTo>
                <a:lnTo>
                  <a:pt x="0" y="39473"/>
                </a:lnTo>
                <a:lnTo>
                  <a:pt x="73659" y="88109"/>
                </a:lnTo>
                <a:lnTo>
                  <a:pt x="68371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27343" y="2169614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650448" y="2186290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4" h="74294">
                <a:moveTo>
                  <a:pt x="0" y="0"/>
                </a:moveTo>
                <a:lnTo>
                  <a:pt x="41316" y="26977"/>
                </a:lnTo>
                <a:lnTo>
                  <a:pt x="26985" y="74194"/>
                </a:lnTo>
                <a:lnTo>
                  <a:pt x="87687" y="10111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623224" y="2368163"/>
            <a:ext cx="491490" cy="218440"/>
          </a:xfrm>
          <a:custGeom>
            <a:avLst/>
            <a:gdLst/>
            <a:ahLst/>
            <a:cxnLst/>
            <a:rect l="l" t="t" r="r" b="b"/>
            <a:pathLst>
              <a:path w="491489" h="218439">
                <a:moveTo>
                  <a:pt x="0" y="218190"/>
                </a:moveTo>
                <a:lnTo>
                  <a:pt x="491316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830178" y="2451261"/>
            <a:ext cx="88265" cy="72390"/>
          </a:xfrm>
          <a:custGeom>
            <a:avLst/>
            <a:gdLst/>
            <a:ahLst/>
            <a:cxnLst/>
            <a:rect l="l" t="t" r="r" b="b"/>
            <a:pathLst>
              <a:path w="88264" h="72389">
                <a:moveTo>
                  <a:pt x="0" y="0"/>
                </a:moveTo>
                <a:lnTo>
                  <a:pt x="43078" y="24061"/>
                </a:lnTo>
                <a:lnTo>
                  <a:pt x="32040" y="72153"/>
                </a:lnTo>
                <a:lnTo>
                  <a:pt x="88174" y="4035"/>
                </a:lnTo>
                <a:lnTo>
                  <a:pt x="0" y="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49625" y="993356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005786" y="1744228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139859" y="2169612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630786" y="993343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39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149625" y="993356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232980" y="117358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5">
                <a:moveTo>
                  <a:pt x="0" y="48637"/>
                </a:moveTo>
                <a:lnTo>
                  <a:pt x="48989" y="42733"/>
                </a:lnTo>
                <a:lnTo>
                  <a:pt x="68373" y="88110"/>
                </a:lnTo>
                <a:lnTo>
                  <a:pt x="73659" y="0"/>
                </a:lnTo>
                <a:lnTo>
                  <a:pt x="0" y="48637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005786" y="1744228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994668" y="1775637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5" h="85089">
                <a:moveTo>
                  <a:pt x="77710" y="13922"/>
                </a:moveTo>
                <a:lnTo>
                  <a:pt x="33634" y="36102"/>
                </a:lnTo>
                <a:lnTo>
                  <a:pt x="0" y="0"/>
                </a:lnTo>
                <a:lnTo>
                  <a:pt x="24933" y="84672"/>
                </a:lnTo>
                <a:lnTo>
                  <a:pt x="77710" y="13922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139859" y="2169612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13495" y="2186286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4" h="74294">
                <a:moveTo>
                  <a:pt x="60702" y="74194"/>
                </a:moveTo>
                <a:lnTo>
                  <a:pt x="46371" y="26977"/>
                </a:lnTo>
                <a:lnTo>
                  <a:pt x="87687" y="0"/>
                </a:lnTo>
                <a:lnTo>
                  <a:pt x="0" y="10111"/>
                </a:lnTo>
                <a:lnTo>
                  <a:pt x="60702" y="7419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630786" y="993343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39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803622" y="1119177"/>
            <a:ext cx="87630" cy="78740"/>
          </a:xfrm>
          <a:custGeom>
            <a:avLst/>
            <a:gdLst/>
            <a:ahLst/>
            <a:cxnLst/>
            <a:rect l="l" t="t" r="r" b="b"/>
            <a:pathLst>
              <a:path w="87629" h="78740">
                <a:moveTo>
                  <a:pt x="40591" y="78379"/>
                </a:moveTo>
                <a:lnTo>
                  <a:pt x="39890" y="29042"/>
                </a:lnTo>
                <a:lnTo>
                  <a:pt x="87058" y="14554"/>
                </a:lnTo>
                <a:lnTo>
                  <a:pt x="0" y="0"/>
                </a:lnTo>
                <a:lnTo>
                  <a:pt x="40591" y="7837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682102" y="1564979"/>
            <a:ext cx="57150" cy="535305"/>
          </a:xfrm>
          <a:custGeom>
            <a:avLst/>
            <a:gdLst/>
            <a:ahLst/>
            <a:cxnLst/>
            <a:rect l="l" t="t" r="r" b="b"/>
            <a:pathLst>
              <a:path w="57150" h="535305">
                <a:moveTo>
                  <a:pt x="56706" y="0"/>
                </a:moveTo>
                <a:lnTo>
                  <a:pt x="0" y="53472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792309" y="2290588"/>
            <a:ext cx="522605" cy="1270"/>
          </a:xfrm>
          <a:custGeom>
            <a:avLst/>
            <a:gdLst/>
            <a:ahLst/>
            <a:cxnLst/>
            <a:rect l="l" t="t" r="r" b="b"/>
            <a:pathLst>
              <a:path w="522604" h="1269">
                <a:moveTo>
                  <a:pt x="522451" y="94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82102" y="1564979"/>
            <a:ext cx="57150" cy="535305"/>
          </a:xfrm>
          <a:custGeom>
            <a:avLst/>
            <a:gdLst/>
            <a:ahLst/>
            <a:cxnLst/>
            <a:rect l="l" t="t" r="r" b="b"/>
            <a:pathLst>
              <a:path w="57150" h="535305">
                <a:moveTo>
                  <a:pt x="56706" y="0"/>
                </a:moveTo>
                <a:lnTo>
                  <a:pt x="0" y="53472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673842" y="1803327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78508" y="8324"/>
                </a:moveTo>
                <a:lnTo>
                  <a:pt x="36132" y="33603"/>
                </a:lnTo>
                <a:lnTo>
                  <a:pt x="0" y="0"/>
                </a:lnTo>
                <a:lnTo>
                  <a:pt x="30929" y="82671"/>
                </a:lnTo>
                <a:lnTo>
                  <a:pt x="78508" y="832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792309" y="2290588"/>
            <a:ext cx="522605" cy="1270"/>
          </a:xfrm>
          <a:custGeom>
            <a:avLst/>
            <a:gdLst/>
            <a:ahLst/>
            <a:cxnLst/>
            <a:rect l="l" t="t" r="r" b="b"/>
            <a:pathLst>
              <a:path w="522604" h="1269">
                <a:moveTo>
                  <a:pt x="522451" y="94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001282" y="225163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878" y="78948"/>
                </a:moveTo>
                <a:lnTo>
                  <a:pt x="49342" y="39421"/>
                </a:lnTo>
                <a:lnTo>
                  <a:pt x="79018" y="0"/>
                </a:lnTo>
                <a:lnTo>
                  <a:pt x="0" y="39333"/>
                </a:lnTo>
                <a:lnTo>
                  <a:pt x="78878" y="78948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09492" y="1354810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149974" y="12656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192157" y="1354810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0" y="126561"/>
                </a:moveTo>
                <a:lnTo>
                  <a:pt x="149973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09492" y="1354810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149974" y="12656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69337" y="1405314"/>
            <a:ext cx="86360" cy="81280"/>
          </a:xfrm>
          <a:custGeom>
            <a:avLst/>
            <a:gdLst/>
            <a:ahLst/>
            <a:cxnLst/>
            <a:rect l="l" t="t" r="r" b="b"/>
            <a:pathLst>
              <a:path w="86360" h="81280">
                <a:moveTo>
                  <a:pt x="34876" y="81083"/>
                </a:moveTo>
                <a:lnTo>
                  <a:pt x="37709" y="31822"/>
                </a:lnTo>
                <a:lnTo>
                  <a:pt x="85792" y="20748"/>
                </a:lnTo>
                <a:lnTo>
                  <a:pt x="0" y="0"/>
                </a:lnTo>
                <a:lnTo>
                  <a:pt x="34876" y="81083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192157" y="1354810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0" y="126561"/>
                </a:moveTo>
                <a:lnTo>
                  <a:pt x="149973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196493" y="1405315"/>
            <a:ext cx="86360" cy="81280"/>
          </a:xfrm>
          <a:custGeom>
            <a:avLst/>
            <a:gdLst/>
            <a:ahLst/>
            <a:cxnLst/>
            <a:rect l="l" t="t" r="r" b="b"/>
            <a:pathLst>
              <a:path w="86360" h="81280">
                <a:moveTo>
                  <a:pt x="0" y="20748"/>
                </a:moveTo>
                <a:lnTo>
                  <a:pt x="48083" y="31822"/>
                </a:lnTo>
                <a:lnTo>
                  <a:pt x="50915" y="81083"/>
                </a:lnTo>
                <a:lnTo>
                  <a:pt x="85792" y="0"/>
                </a:lnTo>
                <a:lnTo>
                  <a:pt x="0" y="20748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808227" y="2549067"/>
            <a:ext cx="2992120" cy="703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24511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25"/>
              </a:lnSpc>
            </a:pPr>
            <a:r>
              <a:rPr dirty="0" baseline="2645" sz="1575" spc="-277" i="1">
                <a:latin typeface="Meiryo"/>
                <a:cs typeface="Meiryo"/>
              </a:rPr>
              <a:t>∀</a:t>
            </a:r>
            <a:r>
              <a:rPr dirty="0" baseline="2645" sz="1575" spc="-277" i="1">
                <a:latin typeface="Georgia"/>
                <a:cs typeface="Georgia"/>
              </a:rPr>
              <a:t>n</a:t>
            </a:r>
            <a:r>
              <a:rPr dirty="0" baseline="34722" sz="1200" spc="-277" i="1">
                <a:latin typeface="Meiryo"/>
                <a:cs typeface="Meiryo"/>
              </a:rPr>
              <a:t>t    </a:t>
            </a:r>
            <a:r>
              <a:rPr dirty="0" baseline="2645" sz="1575" spc="-225" i="1">
                <a:latin typeface="Meiryo"/>
                <a:cs typeface="Meiryo"/>
              </a:rPr>
              <a:t>∈ </a:t>
            </a:r>
            <a:r>
              <a:rPr dirty="0" baseline="2645" sz="1575" spc="104" i="1">
                <a:latin typeface="Meiryo"/>
                <a:cs typeface="Meiryo"/>
              </a:rPr>
              <a:t>N</a:t>
            </a:r>
            <a:r>
              <a:rPr dirty="0" baseline="34722" sz="1200" spc="104" i="1">
                <a:latin typeface="Meiryo"/>
                <a:cs typeface="Meiryo"/>
              </a:rPr>
              <a:t>t</a:t>
            </a:r>
            <a:r>
              <a:rPr dirty="0" baseline="2645" sz="1575" spc="104" i="1">
                <a:latin typeface="Georgia"/>
                <a:cs typeface="Georgia"/>
              </a:rPr>
              <a:t>, </a:t>
            </a:r>
            <a:r>
              <a:rPr dirty="0" baseline="2645" sz="1575" spc="-52" i="1">
                <a:latin typeface="Georgia"/>
                <a:cs typeface="Georgia"/>
              </a:rPr>
              <a:t>n</a:t>
            </a:r>
            <a:r>
              <a:rPr dirty="0" baseline="34722" sz="1200" spc="-52" i="1">
                <a:latin typeface="Meiryo"/>
                <a:cs typeface="Meiryo"/>
              </a:rPr>
              <a:t>t </a:t>
            </a:r>
            <a:r>
              <a:rPr dirty="0" baseline="2645" sz="1575" spc="-52" i="1">
                <a:latin typeface="Meiryo"/>
                <a:cs typeface="Meiryo"/>
              </a:rPr>
              <a:t>∼ </a:t>
            </a:r>
            <a:r>
              <a:rPr dirty="0" baseline="2645" sz="1575" spc="7" i="1">
                <a:latin typeface="Georgia"/>
                <a:cs typeface="Georgia"/>
              </a:rPr>
              <a:t>n </a:t>
            </a:r>
            <a:r>
              <a:rPr dirty="0" baseline="2645" sz="1575" spc="-225" i="1">
                <a:latin typeface="Meiryo"/>
                <a:cs typeface="Meiryo"/>
              </a:rPr>
              <a:t>∈ </a:t>
            </a:r>
            <a:r>
              <a:rPr dirty="0" baseline="2645" sz="1575" spc="112" i="1">
                <a:latin typeface="Meiryo"/>
                <a:cs typeface="Meiryo"/>
              </a:rPr>
              <a:t>N </a:t>
            </a:r>
            <a:r>
              <a:rPr dirty="0" baseline="2645" sz="1575" spc="-127">
                <a:latin typeface="Tahoma"/>
                <a:cs typeface="Tahoma"/>
              </a:rPr>
              <a:t>: </a:t>
            </a:r>
            <a:r>
              <a:rPr dirty="0" baseline="2645" sz="1575" spc="-30">
                <a:latin typeface="Tahoma"/>
                <a:cs typeface="Tahoma"/>
              </a:rPr>
              <a:t>AnSub  </a:t>
            </a:r>
            <a:r>
              <a:rPr dirty="0" sz="600" spc="-20" i="1">
                <a:latin typeface="Verdana"/>
                <a:cs typeface="Verdana"/>
              </a:rPr>
              <a:t>t </a:t>
            </a:r>
            <a:r>
              <a:rPr dirty="0" baseline="47222" sz="1500" spc="120">
                <a:latin typeface="Arial"/>
                <a:cs typeface="Arial"/>
              </a:rPr>
              <a:t>.</a:t>
            </a:r>
            <a:r>
              <a:rPr dirty="0" baseline="2645" sz="1575" spc="120" i="1">
                <a:latin typeface="Georgia"/>
                <a:cs typeface="Georgia"/>
              </a:rPr>
              <a:t>n</a:t>
            </a:r>
            <a:r>
              <a:rPr dirty="0" baseline="34722" sz="1200" spc="120" i="1">
                <a:latin typeface="Meiryo"/>
                <a:cs typeface="Meiryo"/>
              </a:rPr>
              <a:t>t</a:t>
            </a:r>
            <a:r>
              <a:rPr dirty="0" baseline="47222" sz="1500" spc="120">
                <a:latin typeface="Arial"/>
                <a:cs typeface="Arial"/>
              </a:rPr>
              <a:t>. </a:t>
            </a:r>
            <a:r>
              <a:rPr dirty="0" baseline="2645" sz="1575" spc="-52" i="1">
                <a:latin typeface="Meiryo"/>
                <a:cs typeface="Meiryo"/>
              </a:rPr>
              <a:t>∼ </a:t>
            </a:r>
            <a:r>
              <a:rPr dirty="0" baseline="2645" sz="1575" spc="-30">
                <a:latin typeface="Tahoma"/>
                <a:cs typeface="Tahoma"/>
              </a:rPr>
              <a:t>AnSub</a:t>
            </a:r>
            <a:r>
              <a:rPr dirty="0" baseline="2645" sz="1575" spc="390">
                <a:latin typeface="Tahoma"/>
                <a:cs typeface="Tahoma"/>
              </a:rPr>
              <a:t> </a:t>
            </a:r>
            <a:r>
              <a:rPr dirty="0" baseline="2645" sz="1575">
                <a:latin typeface="Tahoma"/>
                <a:cs typeface="Tahoma"/>
              </a:rPr>
              <a:t>(</a:t>
            </a:r>
            <a:r>
              <a:rPr dirty="0" baseline="2645" sz="1575" i="1">
                <a:latin typeface="Georgia"/>
                <a:cs typeface="Georgia"/>
              </a:rPr>
              <a:t>n</a:t>
            </a:r>
            <a:r>
              <a:rPr dirty="0" baseline="2645" sz="1575">
                <a:latin typeface="Tahoma"/>
                <a:cs typeface="Tahoma"/>
              </a:rPr>
              <a:t>)</a:t>
            </a:r>
            <a:endParaRPr baseline="2645" sz="1575">
              <a:latin typeface="Tahoma"/>
              <a:cs typeface="Tahoma"/>
            </a:endParaRPr>
          </a:p>
          <a:p>
            <a:pPr algn="r" marR="207645">
              <a:lnSpc>
                <a:spcPts val="565"/>
              </a:lnSpc>
              <a:tabLst>
                <a:tab pos="913130" algn="l"/>
              </a:tabLst>
            </a:pPr>
            <a:r>
              <a:rPr dirty="0" sz="800" spc="-85" i="1">
                <a:latin typeface="Meiryo"/>
                <a:cs typeface="Meiryo"/>
              </a:rPr>
              <a:t>G</a:t>
            </a:r>
            <a:r>
              <a:rPr dirty="0" sz="800" spc="-85" i="1">
                <a:latin typeface="Meiryo"/>
                <a:cs typeface="Meiryo"/>
              </a:rPr>
              <a:t>	</a:t>
            </a:r>
            <a:r>
              <a:rPr dirty="0" sz="800" spc="-85" i="1">
                <a:latin typeface="Meiryo"/>
                <a:cs typeface="Meiryo"/>
              </a:rPr>
              <a:t>G</a:t>
            </a:r>
            <a:endParaRPr sz="800">
              <a:latin typeface="Meiryo"/>
              <a:cs typeface="Meiryo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Demonstrating </a:t>
            </a:r>
            <a:r>
              <a:rPr dirty="0" spc="-40"/>
              <a:t>Inflation</a:t>
            </a:r>
            <a:r>
              <a:rPr dirty="0" spc="40"/>
              <a:t> </a:t>
            </a:r>
            <a:r>
              <a:rPr dirty="0" spc="-55"/>
              <a:t>Technique</a:t>
            </a:r>
          </a:p>
        </p:txBody>
      </p:sp>
      <p:sp>
        <p:nvSpPr>
          <p:cNvPr id="3" name="object 3"/>
          <p:cNvSpPr/>
          <p:nvPr/>
        </p:nvSpPr>
        <p:spPr>
          <a:xfrm>
            <a:off x="245049" y="217664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049" y="217664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4553" y="2299804"/>
            <a:ext cx="12446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C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5066" y="217664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5066" y="217664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02993" y="2299804"/>
            <a:ext cx="13081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00" i="1">
                <a:latin typeface="Georgia"/>
                <a:cs typeface="Georgia"/>
              </a:rPr>
              <a:t>B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5057" y="92955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1"/>
                </a:lnTo>
                <a:lnTo>
                  <a:pt x="373308" y="323291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5057" y="92955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1"/>
                </a:lnTo>
                <a:lnTo>
                  <a:pt x="373308" y="323291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7056" y="1052728"/>
            <a:ext cx="129539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0613" y="161753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151094" y="0"/>
                </a:move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0613" y="161753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16191" y="1676260"/>
            <a:ext cx="14033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0622" y="161753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1094" y="0"/>
                </a:move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60622" y="161753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43405" y="1676260"/>
            <a:ext cx="10604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45" i="1">
                <a:latin typeface="Georgia"/>
                <a:cs typeface="Georgia"/>
              </a:rPr>
              <a:t>Y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00617" y="2241077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151094" y="0"/>
                </a:moveTo>
                <a:lnTo>
                  <a:pt x="103336" y="7702"/>
                </a:lnTo>
                <a:lnTo>
                  <a:pt x="61859" y="29152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9"/>
                </a:lnTo>
                <a:lnTo>
                  <a:pt x="61859" y="273036"/>
                </a:lnTo>
                <a:lnTo>
                  <a:pt x="103336" y="294486"/>
                </a:lnTo>
                <a:lnTo>
                  <a:pt x="151094" y="302188"/>
                </a:lnTo>
                <a:lnTo>
                  <a:pt x="198852" y="294486"/>
                </a:lnTo>
                <a:lnTo>
                  <a:pt x="240329" y="273036"/>
                </a:lnTo>
                <a:lnTo>
                  <a:pt x="273036" y="240329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2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00617" y="2241077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2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2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9"/>
                </a:lnTo>
                <a:lnTo>
                  <a:pt x="61859" y="273036"/>
                </a:lnTo>
                <a:lnTo>
                  <a:pt x="103336" y="294486"/>
                </a:lnTo>
                <a:lnTo>
                  <a:pt x="151094" y="302188"/>
                </a:lnTo>
                <a:lnTo>
                  <a:pt x="198852" y="294486"/>
                </a:lnTo>
                <a:lnTo>
                  <a:pt x="240329" y="273036"/>
                </a:lnTo>
                <a:lnTo>
                  <a:pt x="273036" y="240329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6764" y="2299804"/>
            <a:ext cx="120014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Z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90046" y="1904287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5" h="375285">
                <a:moveTo>
                  <a:pt x="0" y="0"/>
                </a:moveTo>
                <a:lnTo>
                  <a:pt x="216536" y="375052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07867" y="2392171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1"/>
                </a:moveTo>
                <a:lnTo>
                  <a:pt x="43357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90046" y="1904287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5" h="375285">
                <a:moveTo>
                  <a:pt x="0" y="0"/>
                </a:moveTo>
                <a:lnTo>
                  <a:pt x="216536" y="375052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46689" y="2041877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4">
                <a:moveTo>
                  <a:pt x="68371" y="0"/>
                </a:moveTo>
                <a:lnTo>
                  <a:pt x="48988" y="45376"/>
                </a:lnTo>
                <a:lnTo>
                  <a:pt x="0" y="39473"/>
                </a:lnTo>
                <a:lnTo>
                  <a:pt x="73659" y="88109"/>
                </a:lnTo>
                <a:lnTo>
                  <a:pt x="68371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07867" y="2392171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1"/>
                </a:moveTo>
                <a:lnTo>
                  <a:pt x="43357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89064" y="235269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0"/>
                </a:moveTo>
                <a:lnTo>
                  <a:pt x="29606" y="39475"/>
                </a:lnTo>
                <a:lnTo>
                  <a:pt x="0" y="78950"/>
                </a:lnTo>
                <a:lnTo>
                  <a:pt x="78951" y="39475"/>
                </a:lnTo>
                <a:lnTo>
                  <a:pt x="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6845" y="1904287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5" y="0"/>
                </a:moveTo>
                <a:lnTo>
                  <a:pt x="0" y="375053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1992" y="2392171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433564" y="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6845" y="1904287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5" y="0"/>
                </a:moveTo>
                <a:lnTo>
                  <a:pt x="0" y="375053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3077" y="2041877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4">
                <a:moveTo>
                  <a:pt x="73659" y="39473"/>
                </a:moveTo>
                <a:lnTo>
                  <a:pt x="24671" y="45376"/>
                </a:lnTo>
                <a:lnTo>
                  <a:pt x="5287" y="0"/>
                </a:lnTo>
                <a:lnTo>
                  <a:pt x="0" y="88109"/>
                </a:lnTo>
                <a:lnTo>
                  <a:pt x="73659" y="39473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992" y="2392171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433564" y="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11" y="235269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1" y="78950"/>
                </a:moveTo>
                <a:lnTo>
                  <a:pt x="49344" y="39475"/>
                </a:lnTo>
                <a:lnTo>
                  <a:pt x="78951" y="0"/>
                </a:lnTo>
                <a:lnTo>
                  <a:pt x="0" y="39475"/>
                </a:lnTo>
                <a:lnTo>
                  <a:pt x="78951" y="7895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0037" y="1257904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0" y="375056"/>
                </a:moveTo>
                <a:lnTo>
                  <a:pt x="216537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16857" y="1257904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1" y="375056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70037" y="1257904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0" y="375056"/>
                </a:moveTo>
                <a:lnTo>
                  <a:pt x="216537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26686" y="1407259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0" y="48635"/>
                </a:moveTo>
                <a:lnTo>
                  <a:pt x="48988" y="42732"/>
                </a:lnTo>
                <a:lnTo>
                  <a:pt x="68371" y="88109"/>
                </a:lnTo>
                <a:lnTo>
                  <a:pt x="73659" y="0"/>
                </a:lnTo>
                <a:lnTo>
                  <a:pt x="0" y="48635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16857" y="1257904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1" y="375056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03085" y="140726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5287" y="88109"/>
                </a:moveTo>
                <a:lnTo>
                  <a:pt x="24671" y="42732"/>
                </a:lnTo>
                <a:lnTo>
                  <a:pt x="73659" y="48635"/>
                </a:lnTo>
                <a:lnTo>
                  <a:pt x="0" y="0"/>
                </a:lnTo>
                <a:lnTo>
                  <a:pt x="5287" y="8810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75224" y="207482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75224" y="207482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569629" y="2187613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88273" y="189410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88273" y="189410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882684" y="2006879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03089" y="207482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03089" y="207482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194441" y="2187613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90040" y="189410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90040" y="189410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881399" y="2006879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89157" y="66498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89157" y="66498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381108" y="777786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89157" y="102645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89157" y="102645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381108" y="1139253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599813" y="124874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99813" y="124874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655671" y="1301991"/>
            <a:ext cx="1943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12850" y="1429465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912850" y="1429465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968713" y="1482712"/>
            <a:ext cx="1943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039830" y="124874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39830" y="124874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112844" y="1301991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726792" y="1429465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1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26792" y="1429465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799814" y="1482712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19821" y="2135828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319821" y="2135828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90"/>
                </a:move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3385781" y="2189073"/>
            <a:ext cx="17399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9821" y="2495833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4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3"/>
                </a:lnTo>
                <a:lnTo>
                  <a:pt x="281883" y="248116"/>
                </a:lnTo>
                <a:lnTo>
                  <a:pt x="304028" y="205295"/>
                </a:lnTo>
                <a:lnTo>
                  <a:pt x="311980" y="155990"/>
                </a:lnTo>
                <a:lnTo>
                  <a:pt x="304028" y="106684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19821" y="2495833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90"/>
                </a:moveTo>
                <a:lnTo>
                  <a:pt x="304028" y="106684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4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3"/>
                </a:lnTo>
                <a:lnTo>
                  <a:pt x="281883" y="248116"/>
                </a:lnTo>
                <a:lnTo>
                  <a:pt x="304028" y="205295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911230" y="1744228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63561" y="1725372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0"/>
                </a:moveTo>
                <a:lnTo>
                  <a:pt x="261043" y="452154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27343" y="2169614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623224" y="2368163"/>
            <a:ext cx="491490" cy="218440"/>
          </a:xfrm>
          <a:custGeom>
            <a:avLst/>
            <a:gdLst/>
            <a:ahLst/>
            <a:cxnLst/>
            <a:rect l="l" t="t" r="r" b="b"/>
            <a:pathLst>
              <a:path w="491489" h="218439">
                <a:moveTo>
                  <a:pt x="0" y="218190"/>
                </a:moveTo>
                <a:lnTo>
                  <a:pt x="491316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11230" y="1744228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79250" y="1775636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4" h="85089">
                <a:moveTo>
                  <a:pt x="77710" y="0"/>
                </a:moveTo>
                <a:lnTo>
                  <a:pt x="44076" y="36103"/>
                </a:lnTo>
                <a:lnTo>
                  <a:pt x="0" y="13923"/>
                </a:lnTo>
                <a:lnTo>
                  <a:pt x="52779" y="84672"/>
                </a:lnTo>
                <a:lnTo>
                  <a:pt x="7771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63561" y="1725372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0"/>
                </a:moveTo>
                <a:lnTo>
                  <a:pt x="261043" y="452154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046894" y="1909198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4">
                <a:moveTo>
                  <a:pt x="68371" y="0"/>
                </a:moveTo>
                <a:lnTo>
                  <a:pt x="48988" y="45376"/>
                </a:lnTo>
                <a:lnTo>
                  <a:pt x="0" y="39473"/>
                </a:lnTo>
                <a:lnTo>
                  <a:pt x="73659" y="88109"/>
                </a:lnTo>
                <a:lnTo>
                  <a:pt x="68371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27343" y="2169614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650448" y="2186290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4" h="74294">
                <a:moveTo>
                  <a:pt x="0" y="0"/>
                </a:moveTo>
                <a:lnTo>
                  <a:pt x="41316" y="26977"/>
                </a:lnTo>
                <a:lnTo>
                  <a:pt x="26985" y="74194"/>
                </a:lnTo>
                <a:lnTo>
                  <a:pt x="87687" y="10111"/>
                </a:lnTo>
                <a:lnTo>
                  <a:pt x="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623224" y="2368163"/>
            <a:ext cx="491490" cy="218440"/>
          </a:xfrm>
          <a:custGeom>
            <a:avLst/>
            <a:gdLst/>
            <a:ahLst/>
            <a:cxnLst/>
            <a:rect l="l" t="t" r="r" b="b"/>
            <a:pathLst>
              <a:path w="491489" h="218439">
                <a:moveTo>
                  <a:pt x="0" y="218190"/>
                </a:moveTo>
                <a:lnTo>
                  <a:pt x="491316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830178" y="2451261"/>
            <a:ext cx="88265" cy="72390"/>
          </a:xfrm>
          <a:custGeom>
            <a:avLst/>
            <a:gdLst/>
            <a:ahLst/>
            <a:cxnLst/>
            <a:rect l="l" t="t" r="r" b="b"/>
            <a:pathLst>
              <a:path w="88264" h="72389">
                <a:moveTo>
                  <a:pt x="0" y="0"/>
                </a:moveTo>
                <a:lnTo>
                  <a:pt x="43078" y="24061"/>
                </a:lnTo>
                <a:lnTo>
                  <a:pt x="32040" y="72153"/>
                </a:lnTo>
                <a:lnTo>
                  <a:pt x="88174" y="4035"/>
                </a:lnTo>
                <a:lnTo>
                  <a:pt x="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49625" y="993356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005786" y="1744228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139859" y="2169612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630786" y="993343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39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149625" y="993356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232980" y="117358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5">
                <a:moveTo>
                  <a:pt x="0" y="48637"/>
                </a:moveTo>
                <a:lnTo>
                  <a:pt x="48989" y="42733"/>
                </a:lnTo>
                <a:lnTo>
                  <a:pt x="68373" y="88110"/>
                </a:lnTo>
                <a:lnTo>
                  <a:pt x="73659" y="0"/>
                </a:lnTo>
                <a:lnTo>
                  <a:pt x="0" y="48637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005786" y="1744228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994668" y="1775637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5" h="85089">
                <a:moveTo>
                  <a:pt x="77710" y="13922"/>
                </a:moveTo>
                <a:lnTo>
                  <a:pt x="33634" y="36102"/>
                </a:lnTo>
                <a:lnTo>
                  <a:pt x="0" y="0"/>
                </a:lnTo>
                <a:lnTo>
                  <a:pt x="24933" y="84672"/>
                </a:lnTo>
                <a:lnTo>
                  <a:pt x="77710" y="13922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139859" y="2169612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13495" y="2186286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4" h="74294">
                <a:moveTo>
                  <a:pt x="60702" y="74194"/>
                </a:moveTo>
                <a:lnTo>
                  <a:pt x="46371" y="26977"/>
                </a:lnTo>
                <a:lnTo>
                  <a:pt x="87687" y="0"/>
                </a:lnTo>
                <a:lnTo>
                  <a:pt x="0" y="10111"/>
                </a:lnTo>
                <a:lnTo>
                  <a:pt x="60702" y="74194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630786" y="993343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39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803622" y="1119177"/>
            <a:ext cx="87630" cy="78740"/>
          </a:xfrm>
          <a:custGeom>
            <a:avLst/>
            <a:gdLst/>
            <a:ahLst/>
            <a:cxnLst/>
            <a:rect l="l" t="t" r="r" b="b"/>
            <a:pathLst>
              <a:path w="87629" h="78740">
                <a:moveTo>
                  <a:pt x="40591" y="78379"/>
                </a:moveTo>
                <a:lnTo>
                  <a:pt x="39890" y="29042"/>
                </a:lnTo>
                <a:lnTo>
                  <a:pt x="87058" y="14554"/>
                </a:lnTo>
                <a:lnTo>
                  <a:pt x="0" y="0"/>
                </a:lnTo>
                <a:lnTo>
                  <a:pt x="40591" y="78379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682102" y="1564979"/>
            <a:ext cx="57150" cy="535305"/>
          </a:xfrm>
          <a:custGeom>
            <a:avLst/>
            <a:gdLst/>
            <a:ahLst/>
            <a:cxnLst/>
            <a:rect l="l" t="t" r="r" b="b"/>
            <a:pathLst>
              <a:path w="57150" h="535305">
                <a:moveTo>
                  <a:pt x="56706" y="0"/>
                </a:moveTo>
                <a:lnTo>
                  <a:pt x="0" y="53472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792309" y="2290588"/>
            <a:ext cx="522605" cy="1270"/>
          </a:xfrm>
          <a:custGeom>
            <a:avLst/>
            <a:gdLst/>
            <a:ahLst/>
            <a:cxnLst/>
            <a:rect l="l" t="t" r="r" b="b"/>
            <a:pathLst>
              <a:path w="522604" h="1269">
                <a:moveTo>
                  <a:pt x="522451" y="94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82102" y="1564979"/>
            <a:ext cx="57150" cy="535305"/>
          </a:xfrm>
          <a:custGeom>
            <a:avLst/>
            <a:gdLst/>
            <a:ahLst/>
            <a:cxnLst/>
            <a:rect l="l" t="t" r="r" b="b"/>
            <a:pathLst>
              <a:path w="57150" h="535305">
                <a:moveTo>
                  <a:pt x="56706" y="0"/>
                </a:moveTo>
                <a:lnTo>
                  <a:pt x="0" y="53472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673842" y="1803327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78508" y="8324"/>
                </a:moveTo>
                <a:lnTo>
                  <a:pt x="36132" y="33603"/>
                </a:lnTo>
                <a:lnTo>
                  <a:pt x="0" y="0"/>
                </a:lnTo>
                <a:lnTo>
                  <a:pt x="30929" y="82671"/>
                </a:lnTo>
                <a:lnTo>
                  <a:pt x="78508" y="8324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792309" y="2290588"/>
            <a:ext cx="522605" cy="1270"/>
          </a:xfrm>
          <a:custGeom>
            <a:avLst/>
            <a:gdLst/>
            <a:ahLst/>
            <a:cxnLst/>
            <a:rect l="l" t="t" r="r" b="b"/>
            <a:pathLst>
              <a:path w="522604" h="1269">
                <a:moveTo>
                  <a:pt x="522451" y="94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001282" y="225163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878" y="78948"/>
                </a:moveTo>
                <a:lnTo>
                  <a:pt x="49342" y="39421"/>
                </a:lnTo>
                <a:lnTo>
                  <a:pt x="79018" y="0"/>
                </a:lnTo>
                <a:lnTo>
                  <a:pt x="0" y="39333"/>
                </a:lnTo>
                <a:lnTo>
                  <a:pt x="78878" y="78948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09492" y="1354810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149974" y="12656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192157" y="1354810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0" y="126561"/>
                </a:moveTo>
                <a:lnTo>
                  <a:pt x="149973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09492" y="1354810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149974" y="12656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69337" y="1405314"/>
            <a:ext cx="86360" cy="81280"/>
          </a:xfrm>
          <a:custGeom>
            <a:avLst/>
            <a:gdLst/>
            <a:ahLst/>
            <a:cxnLst/>
            <a:rect l="l" t="t" r="r" b="b"/>
            <a:pathLst>
              <a:path w="86360" h="81280">
                <a:moveTo>
                  <a:pt x="34876" y="81083"/>
                </a:moveTo>
                <a:lnTo>
                  <a:pt x="37709" y="31822"/>
                </a:lnTo>
                <a:lnTo>
                  <a:pt x="85792" y="20748"/>
                </a:lnTo>
                <a:lnTo>
                  <a:pt x="0" y="0"/>
                </a:lnTo>
                <a:lnTo>
                  <a:pt x="34876" y="81083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192157" y="1354810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0" y="126561"/>
                </a:moveTo>
                <a:lnTo>
                  <a:pt x="149973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196493" y="1405315"/>
            <a:ext cx="86360" cy="81280"/>
          </a:xfrm>
          <a:custGeom>
            <a:avLst/>
            <a:gdLst/>
            <a:ahLst/>
            <a:cxnLst/>
            <a:rect l="l" t="t" r="r" b="b"/>
            <a:pathLst>
              <a:path w="86360" h="81280">
                <a:moveTo>
                  <a:pt x="0" y="20748"/>
                </a:moveTo>
                <a:lnTo>
                  <a:pt x="48083" y="31822"/>
                </a:lnTo>
                <a:lnTo>
                  <a:pt x="50915" y="81083"/>
                </a:lnTo>
                <a:lnTo>
                  <a:pt x="85792" y="0"/>
                </a:lnTo>
                <a:lnTo>
                  <a:pt x="0" y="20748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1480058" y="2549067"/>
            <a:ext cx="2079625" cy="703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algn="ctr" marR="423545">
              <a:lnSpc>
                <a:spcPts val="925"/>
              </a:lnSpc>
            </a:pPr>
            <a:r>
              <a:rPr dirty="0" baseline="2645" sz="1575" spc="-30">
                <a:latin typeface="Tahoma"/>
                <a:cs typeface="Tahoma"/>
              </a:rPr>
              <a:t>AnSub  </a:t>
            </a:r>
            <a:r>
              <a:rPr dirty="0" baseline="2645" sz="1575" spc="37">
                <a:latin typeface="Tahoma"/>
                <a:cs typeface="Tahoma"/>
              </a:rPr>
              <a:t>(</a:t>
            </a:r>
            <a:r>
              <a:rPr dirty="0" baseline="2645" sz="1575" spc="37" i="1">
                <a:latin typeface="Georgia"/>
                <a:cs typeface="Georgia"/>
              </a:rPr>
              <a:t>A</a:t>
            </a:r>
            <a:r>
              <a:rPr dirty="0" baseline="2645" sz="1575" spc="37">
                <a:latin typeface="Tahoma"/>
                <a:cs typeface="Tahoma"/>
              </a:rPr>
              <a:t>) </a:t>
            </a:r>
            <a:r>
              <a:rPr dirty="0" baseline="2645" sz="1575" spc="-52" i="1">
                <a:latin typeface="Meiryo"/>
                <a:cs typeface="Meiryo"/>
              </a:rPr>
              <a:t>∼ </a:t>
            </a:r>
            <a:r>
              <a:rPr dirty="0" baseline="2645" sz="1575" spc="-30">
                <a:latin typeface="Tahoma"/>
                <a:cs typeface="Tahoma"/>
              </a:rPr>
              <a:t>AnSub </a:t>
            </a:r>
            <a:r>
              <a:rPr dirty="0" sz="600" spc="-20" i="1">
                <a:latin typeface="Verdana"/>
                <a:cs typeface="Verdana"/>
              </a:rPr>
              <a:t>t</a:t>
            </a:r>
            <a:r>
              <a:rPr dirty="0" sz="600" spc="-45" i="1">
                <a:latin typeface="Verdana"/>
                <a:cs typeface="Verdana"/>
              </a:rPr>
              <a:t> </a:t>
            </a:r>
            <a:r>
              <a:rPr dirty="0" baseline="2645" sz="1575" spc="37">
                <a:latin typeface="Tahoma"/>
                <a:cs typeface="Tahoma"/>
              </a:rPr>
              <a:t>(</a:t>
            </a:r>
            <a:r>
              <a:rPr dirty="0" baseline="2645" sz="1575" spc="37" i="1">
                <a:latin typeface="Georgia"/>
                <a:cs typeface="Georgia"/>
              </a:rPr>
              <a:t>A</a:t>
            </a:r>
            <a:r>
              <a:rPr dirty="0" baseline="-6944" sz="1200" spc="37">
                <a:latin typeface="Tahoma"/>
                <a:cs typeface="Tahoma"/>
              </a:rPr>
              <a:t>1</a:t>
            </a:r>
            <a:r>
              <a:rPr dirty="0" baseline="2645" sz="1575" spc="37">
                <a:latin typeface="Tahoma"/>
                <a:cs typeface="Tahoma"/>
              </a:rPr>
              <a:t>)</a:t>
            </a:r>
            <a:endParaRPr baseline="2645" sz="1575">
              <a:latin typeface="Tahoma"/>
              <a:cs typeface="Tahoma"/>
            </a:endParaRPr>
          </a:p>
          <a:p>
            <a:pPr algn="ctr" marR="357505">
              <a:lnSpc>
                <a:spcPts val="565"/>
              </a:lnSpc>
              <a:tabLst>
                <a:tab pos="855980" algn="l"/>
              </a:tabLst>
            </a:pPr>
            <a:r>
              <a:rPr dirty="0" sz="800" spc="-85" i="1">
                <a:latin typeface="Meiryo"/>
                <a:cs typeface="Meiryo"/>
              </a:rPr>
              <a:t>G	G</a:t>
            </a:r>
            <a:endParaRPr sz="800">
              <a:latin typeface="Meiryo"/>
              <a:cs typeface="Meiryo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Demonstrating </a:t>
            </a:r>
            <a:r>
              <a:rPr dirty="0" spc="-40"/>
              <a:t>Inflation</a:t>
            </a:r>
            <a:r>
              <a:rPr dirty="0" spc="40"/>
              <a:t> </a:t>
            </a:r>
            <a:r>
              <a:rPr dirty="0" spc="-55"/>
              <a:t>Technique</a:t>
            </a:r>
          </a:p>
        </p:txBody>
      </p:sp>
      <p:sp>
        <p:nvSpPr>
          <p:cNvPr id="3" name="object 3"/>
          <p:cNvSpPr/>
          <p:nvPr/>
        </p:nvSpPr>
        <p:spPr>
          <a:xfrm>
            <a:off x="245049" y="217664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049" y="217664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4553" y="2299804"/>
            <a:ext cx="12446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C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5066" y="217664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5066" y="217664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02993" y="2299804"/>
            <a:ext cx="13081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00" i="1">
                <a:latin typeface="Georgia"/>
                <a:cs typeface="Georgia"/>
              </a:rPr>
              <a:t>B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5057" y="92955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1"/>
                </a:lnTo>
                <a:lnTo>
                  <a:pt x="373308" y="323291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5057" y="929551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1"/>
                </a:lnTo>
                <a:lnTo>
                  <a:pt x="373308" y="323291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7056" y="1052728"/>
            <a:ext cx="129539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0613" y="161753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151094" y="0"/>
                </a:move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0613" y="161753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16191" y="1676260"/>
            <a:ext cx="14033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0622" y="161753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1094" y="0"/>
                </a:move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60622" y="1617530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443405" y="1676260"/>
            <a:ext cx="10604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45" i="1">
                <a:latin typeface="Georgia"/>
                <a:cs typeface="Georgia"/>
              </a:rPr>
              <a:t>Y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00617" y="2241077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151094" y="0"/>
                </a:moveTo>
                <a:lnTo>
                  <a:pt x="103336" y="7702"/>
                </a:lnTo>
                <a:lnTo>
                  <a:pt x="61859" y="29152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9"/>
                </a:lnTo>
                <a:lnTo>
                  <a:pt x="61859" y="273036"/>
                </a:lnTo>
                <a:lnTo>
                  <a:pt x="103336" y="294486"/>
                </a:lnTo>
                <a:lnTo>
                  <a:pt x="151094" y="302188"/>
                </a:lnTo>
                <a:lnTo>
                  <a:pt x="198852" y="294486"/>
                </a:lnTo>
                <a:lnTo>
                  <a:pt x="240329" y="273036"/>
                </a:lnTo>
                <a:lnTo>
                  <a:pt x="273036" y="240329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2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00617" y="2241077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2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2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9"/>
                </a:lnTo>
                <a:lnTo>
                  <a:pt x="61859" y="273036"/>
                </a:lnTo>
                <a:lnTo>
                  <a:pt x="103336" y="294486"/>
                </a:lnTo>
                <a:lnTo>
                  <a:pt x="151094" y="302188"/>
                </a:lnTo>
                <a:lnTo>
                  <a:pt x="198852" y="294486"/>
                </a:lnTo>
                <a:lnTo>
                  <a:pt x="240329" y="273036"/>
                </a:lnTo>
                <a:lnTo>
                  <a:pt x="273036" y="240329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6764" y="2299804"/>
            <a:ext cx="120014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Z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90046" y="1904287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5" h="375285">
                <a:moveTo>
                  <a:pt x="0" y="0"/>
                </a:moveTo>
                <a:lnTo>
                  <a:pt x="216536" y="375052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07867" y="2392171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1"/>
                </a:moveTo>
                <a:lnTo>
                  <a:pt x="43357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90046" y="1904287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5" h="375285">
                <a:moveTo>
                  <a:pt x="0" y="0"/>
                </a:moveTo>
                <a:lnTo>
                  <a:pt x="216536" y="375052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46689" y="2041877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4">
                <a:moveTo>
                  <a:pt x="68371" y="0"/>
                </a:moveTo>
                <a:lnTo>
                  <a:pt x="48988" y="45376"/>
                </a:lnTo>
                <a:lnTo>
                  <a:pt x="0" y="39473"/>
                </a:lnTo>
                <a:lnTo>
                  <a:pt x="73659" y="88109"/>
                </a:lnTo>
                <a:lnTo>
                  <a:pt x="68371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07867" y="2392171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1"/>
                </a:moveTo>
                <a:lnTo>
                  <a:pt x="43357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89064" y="235269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0"/>
                </a:moveTo>
                <a:lnTo>
                  <a:pt x="29606" y="39475"/>
                </a:lnTo>
                <a:lnTo>
                  <a:pt x="0" y="78950"/>
                </a:lnTo>
                <a:lnTo>
                  <a:pt x="78951" y="39475"/>
                </a:lnTo>
                <a:lnTo>
                  <a:pt x="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6845" y="1904287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5" y="0"/>
                </a:moveTo>
                <a:lnTo>
                  <a:pt x="0" y="375053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1992" y="2392171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433564" y="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6845" y="1904287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5" y="0"/>
                </a:moveTo>
                <a:lnTo>
                  <a:pt x="0" y="375053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3077" y="2041877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4">
                <a:moveTo>
                  <a:pt x="73659" y="39473"/>
                </a:moveTo>
                <a:lnTo>
                  <a:pt x="24671" y="45376"/>
                </a:lnTo>
                <a:lnTo>
                  <a:pt x="5287" y="0"/>
                </a:lnTo>
                <a:lnTo>
                  <a:pt x="0" y="88109"/>
                </a:lnTo>
                <a:lnTo>
                  <a:pt x="73659" y="39473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992" y="2392171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433564" y="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11" y="235269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1" y="78950"/>
                </a:moveTo>
                <a:lnTo>
                  <a:pt x="49344" y="39475"/>
                </a:lnTo>
                <a:lnTo>
                  <a:pt x="78951" y="0"/>
                </a:lnTo>
                <a:lnTo>
                  <a:pt x="0" y="39475"/>
                </a:lnTo>
                <a:lnTo>
                  <a:pt x="78951" y="7895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0037" y="1257904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0" y="375056"/>
                </a:moveTo>
                <a:lnTo>
                  <a:pt x="216537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16857" y="1257904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1" y="375056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70037" y="1257904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0" y="375056"/>
                </a:moveTo>
                <a:lnTo>
                  <a:pt x="216537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26686" y="1407259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0" y="48635"/>
                </a:moveTo>
                <a:lnTo>
                  <a:pt x="48988" y="42732"/>
                </a:lnTo>
                <a:lnTo>
                  <a:pt x="68371" y="88109"/>
                </a:lnTo>
                <a:lnTo>
                  <a:pt x="73659" y="0"/>
                </a:lnTo>
                <a:lnTo>
                  <a:pt x="0" y="48635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16857" y="1257904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1" y="375056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03085" y="140726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5287" y="88109"/>
                </a:moveTo>
                <a:lnTo>
                  <a:pt x="24671" y="42732"/>
                </a:lnTo>
                <a:lnTo>
                  <a:pt x="73659" y="48635"/>
                </a:lnTo>
                <a:lnTo>
                  <a:pt x="0" y="0"/>
                </a:lnTo>
                <a:lnTo>
                  <a:pt x="5287" y="88109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75224" y="207482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75224" y="207482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569629" y="2187613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88273" y="189410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88273" y="189410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882684" y="2006879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03089" y="207482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03089" y="207482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194441" y="2187613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90040" y="189410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90040" y="189410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881399" y="2006879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89157" y="66498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89157" y="66498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381108" y="777786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89157" y="102645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89157" y="1026452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381108" y="1139253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599813" y="124874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99813" y="124874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655671" y="1301991"/>
            <a:ext cx="1943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12850" y="1429465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912850" y="1429465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968713" y="1482712"/>
            <a:ext cx="1943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039830" y="124874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39830" y="124874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112844" y="1301991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726792" y="1429465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1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26792" y="1429465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799814" y="1482712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19821" y="2135828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319821" y="2135828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90"/>
                </a:move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3385781" y="2189073"/>
            <a:ext cx="17399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19821" y="2495833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4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3"/>
                </a:lnTo>
                <a:lnTo>
                  <a:pt x="281883" y="248116"/>
                </a:lnTo>
                <a:lnTo>
                  <a:pt x="304028" y="205295"/>
                </a:lnTo>
                <a:lnTo>
                  <a:pt x="311980" y="155990"/>
                </a:lnTo>
                <a:lnTo>
                  <a:pt x="304028" y="106684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19821" y="2495833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90"/>
                </a:moveTo>
                <a:lnTo>
                  <a:pt x="304028" y="106684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4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3"/>
                </a:lnTo>
                <a:lnTo>
                  <a:pt x="281883" y="248116"/>
                </a:lnTo>
                <a:lnTo>
                  <a:pt x="304028" y="205295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911230" y="1744228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63561" y="1725372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0"/>
                </a:moveTo>
                <a:lnTo>
                  <a:pt x="261043" y="452154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27343" y="2169614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623224" y="2368163"/>
            <a:ext cx="491490" cy="218440"/>
          </a:xfrm>
          <a:custGeom>
            <a:avLst/>
            <a:gdLst/>
            <a:ahLst/>
            <a:cxnLst/>
            <a:rect l="l" t="t" r="r" b="b"/>
            <a:pathLst>
              <a:path w="491489" h="218439">
                <a:moveTo>
                  <a:pt x="0" y="218190"/>
                </a:moveTo>
                <a:lnTo>
                  <a:pt x="491316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11230" y="1744228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79250" y="1775636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4" h="85089">
                <a:moveTo>
                  <a:pt x="77710" y="0"/>
                </a:moveTo>
                <a:lnTo>
                  <a:pt x="44076" y="36103"/>
                </a:lnTo>
                <a:lnTo>
                  <a:pt x="0" y="13923"/>
                </a:lnTo>
                <a:lnTo>
                  <a:pt x="52779" y="84672"/>
                </a:lnTo>
                <a:lnTo>
                  <a:pt x="7771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63561" y="1725372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0"/>
                </a:moveTo>
                <a:lnTo>
                  <a:pt x="261043" y="452154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046894" y="1909198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4">
                <a:moveTo>
                  <a:pt x="68371" y="0"/>
                </a:moveTo>
                <a:lnTo>
                  <a:pt x="48988" y="45376"/>
                </a:lnTo>
                <a:lnTo>
                  <a:pt x="0" y="39473"/>
                </a:lnTo>
                <a:lnTo>
                  <a:pt x="73659" y="88109"/>
                </a:lnTo>
                <a:lnTo>
                  <a:pt x="68371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27343" y="2169614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650448" y="2186290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4" h="74294">
                <a:moveTo>
                  <a:pt x="0" y="0"/>
                </a:moveTo>
                <a:lnTo>
                  <a:pt x="41316" y="26977"/>
                </a:lnTo>
                <a:lnTo>
                  <a:pt x="26985" y="74194"/>
                </a:lnTo>
                <a:lnTo>
                  <a:pt x="87687" y="10111"/>
                </a:lnTo>
                <a:lnTo>
                  <a:pt x="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623224" y="2368163"/>
            <a:ext cx="491490" cy="218440"/>
          </a:xfrm>
          <a:custGeom>
            <a:avLst/>
            <a:gdLst/>
            <a:ahLst/>
            <a:cxnLst/>
            <a:rect l="l" t="t" r="r" b="b"/>
            <a:pathLst>
              <a:path w="491489" h="218439">
                <a:moveTo>
                  <a:pt x="0" y="218190"/>
                </a:moveTo>
                <a:lnTo>
                  <a:pt x="491316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830178" y="2451261"/>
            <a:ext cx="88265" cy="72390"/>
          </a:xfrm>
          <a:custGeom>
            <a:avLst/>
            <a:gdLst/>
            <a:ahLst/>
            <a:cxnLst/>
            <a:rect l="l" t="t" r="r" b="b"/>
            <a:pathLst>
              <a:path w="88264" h="72389">
                <a:moveTo>
                  <a:pt x="0" y="0"/>
                </a:moveTo>
                <a:lnTo>
                  <a:pt x="43078" y="24061"/>
                </a:lnTo>
                <a:lnTo>
                  <a:pt x="32040" y="72153"/>
                </a:lnTo>
                <a:lnTo>
                  <a:pt x="88174" y="4035"/>
                </a:lnTo>
                <a:lnTo>
                  <a:pt x="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49625" y="993356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005786" y="1744228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139859" y="2169612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630786" y="993343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39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149625" y="993356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232980" y="117358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5">
                <a:moveTo>
                  <a:pt x="0" y="48637"/>
                </a:moveTo>
                <a:lnTo>
                  <a:pt x="48989" y="42733"/>
                </a:lnTo>
                <a:lnTo>
                  <a:pt x="68373" y="88110"/>
                </a:lnTo>
                <a:lnTo>
                  <a:pt x="73659" y="0"/>
                </a:lnTo>
                <a:lnTo>
                  <a:pt x="0" y="48637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005786" y="1744228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994668" y="1775637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5" h="85089">
                <a:moveTo>
                  <a:pt x="77710" y="13922"/>
                </a:moveTo>
                <a:lnTo>
                  <a:pt x="33634" y="36102"/>
                </a:lnTo>
                <a:lnTo>
                  <a:pt x="0" y="0"/>
                </a:lnTo>
                <a:lnTo>
                  <a:pt x="24933" y="84672"/>
                </a:lnTo>
                <a:lnTo>
                  <a:pt x="77710" y="13922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139859" y="2169612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13495" y="2186286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4" h="74294">
                <a:moveTo>
                  <a:pt x="60702" y="74194"/>
                </a:moveTo>
                <a:lnTo>
                  <a:pt x="46371" y="26977"/>
                </a:lnTo>
                <a:lnTo>
                  <a:pt x="87687" y="0"/>
                </a:lnTo>
                <a:lnTo>
                  <a:pt x="0" y="10111"/>
                </a:lnTo>
                <a:lnTo>
                  <a:pt x="60702" y="74194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630786" y="993343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39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803622" y="1119177"/>
            <a:ext cx="87630" cy="78740"/>
          </a:xfrm>
          <a:custGeom>
            <a:avLst/>
            <a:gdLst/>
            <a:ahLst/>
            <a:cxnLst/>
            <a:rect l="l" t="t" r="r" b="b"/>
            <a:pathLst>
              <a:path w="87629" h="78740">
                <a:moveTo>
                  <a:pt x="40591" y="78379"/>
                </a:moveTo>
                <a:lnTo>
                  <a:pt x="39890" y="29042"/>
                </a:lnTo>
                <a:lnTo>
                  <a:pt x="87058" y="14554"/>
                </a:lnTo>
                <a:lnTo>
                  <a:pt x="0" y="0"/>
                </a:lnTo>
                <a:lnTo>
                  <a:pt x="40591" y="78379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682102" y="1564979"/>
            <a:ext cx="57150" cy="535305"/>
          </a:xfrm>
          <a:custGeom>
            <a:avLst/>
            <a:gdLst/>
            <a:ahLst/>
            <a:cxnLst/>
            <a:rect l="l" t="t" r="r" b="b"/>
            <a:pathLst>
              <a:path w="57150" h="535305">
                <a:moveTo>
                  <a:pt x="56706" y="0"/>
                </a:moveTo>
                <a:lnTo>
                  <a:pt x="0" y="53472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792309" y="2290588"/>
            <a:ext cx="522605" cy="1270"/>
          </a:xfrm>
          <a:custGeom>
            <a:avLst/>
            <a:gdLst/>
            <a:ahLst/>
            <a:cxnLst/>
            <a:rect l="l" t="t" r="r" b="b"/>
            <a:pathLst>
              <a:path w="522604" h="1269">
                <a:moveTo>
                  <a:pt x="522451" y="94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82102" y="1564979"/>
            <a:ext cx="57150" cy="535305"/>
          </a:xfrm>
          <a:custGeom>
            <a:avLst/>
            <a:gdLst/>
            <a:ahLst/>
            <a:cxnLst/>
            <a:rect l="l" t="t" r="r" b="b"/>
            <a:pathLst>
              <a:path w="57150" h="535305">
                <a:moveTo>
                  <a:pt x="56706" y="0"/>
                </a:moveTo>
                <a:lnTo>
                  <a:pt x="0" y="53472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673842" y="1803327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78508" y="8324"/>
                </a:moveTo>
                <a:lnTo>
                  <a:pt x="36132" y="33603"/>
                </a:lnTo>
                <a:lnTo>
                  <a:pt x="0" y="0"/>
                </a:lnTo>
                <a:lnTo>
                  <a:pt x="30929" y="82671"/>
                </a:lnTo>
                <a:lnTo>
                  <a:pt x="78508" y="832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792309" y="2290588"/>
            <a:ext cx="522605" cy="1270"/>
          </a:xfrm>
          <a:custGeom>
            <a:avLst/>
            <a:gdLst/>
            <a:ahLst/>
            <a:cxnLst/>
            <a:rect l="l" t="t" r="r" b="b"/>
            <a:pathLst>
              <a:path w="522604" h="1269">
                <a:moveTo>
                  <a:pt x="522451" y="94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001282" y="225163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878" y="78948"/>
                </a:moveTo>
                <a:lnTo>
                  <a:pt x="49342" y="39421"/>
                </a:lnTo>
                <a:lnTo>
                  <a:pt x="79018" y="0"/>
                </a:lnTo>
                <a:lnTo>
                  <a:pt x="0" y="39333"/>
                </a:lnTo>
                <a:lnTo>
                  <a:pt x="78878" y="78948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09492" y="1354810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149974" y="12656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192157" y="1354810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0" y="126561"/>
                </a:moveTo>
                <a:lnTo>
                  <a:pt x="149973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09492" y="1354810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149974" y="12656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69337" y="1405314"/>
            <a:ext cx="86360" cy="81280"/>
          </a:xfrm>
          <a:custGeom>
            <a:avLst/>
            <a:gdLst/>
            <a:ahLst/>
            <a:cxnLst/>
            <a:rect l="l" t="t" r="r" b="b"/>
            <a:pathLst>
              <a:path w="86360" h="81280">
                <a:moveTo>
                  <a:pt x="34876" y="81083"/>
                </a:moveTo>
                <a:lnTo>
                  <a:pt x="37709" y="31822"/>
                </a:lnTo>
                <a:lnTo>
                  <a:pt x="85792" y="20748"/>
                </a:lnTo>
                <a:lnTo>
                  <a:pt x="0" y="0"/>
                </a:lnTo>
                <a:lnTo>
                  <a:pt x="34876" y="81083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192157" y="1354810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0" y="126561"/>
                </a:moveTo>
                <a:lnTo>
                  <a:pt x="149973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196493" y="1405315"/>
            <a:ext cx="86360" cy="81280"/>
          </a:xfrm>
          <a:custGeom>
            <a:avLst/>
            <a:gdLst/>
            <a:ahLst/>
            <a:cxnLst/>
            <a:rect l="l" t="t" r="r" b="b"/>
            <a:pathLst>
              <a:path w="86360" h="81280">
                <a:moveTo>
                  <a:pt x="0" y="20748"/>
                </a:moveTo>
                <a:lnTo>
                  <a:pt x="48083" y="31822"/>
                </a:lnTo>
                <a:lnTo>
                  <a:pt x="50915" y="81083"/>
                </a:lnTo>
                <a:lnTo>
                  <a:pt x="85792" y="0"/>
                </a:lnTo>
                <a:lnTo>
                  <a:pt x="0" y="20748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1479994" y="2549067"/>
            <a:ext cx="2079625" cy="703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algn="ctr" marR="423545">
              <a:lnSpc>
                <a:spcPts val="925"/>
              </a:lnSpc>
            </a:pPr>
            <a:r>
              <a:rPr dirty="0" baseline="2645" sz="1575" spc="-30">
                <a:latin typeface="Tahoma"/>
                <a:cs typeface="Tahoma"/>
              </a:rPr>
              <a:t>AnSub  </a:t>
            </a:r>
            <a:r>
              <a:rPr dirty="0" baseline="2645" sz="1575" spc="75">
                <a:latin typeface="Tahoma"/>
                <a:cs typeface="Tahoma"/>
              </a:rPr>
              <a:t>(</a:t>
            </a:r>
            <a:r>
              <a:rPr dirty="0" baseline="2645" sz="1575" spc="75" i="1">
                <a:latin typeface="Georgia"/>
                <a:cs typeface="Georgia"/>
              </a:rPr>
              <a:t>C</a:t>
            </a:r>
            <a:r>
              <a:rPr dirty="0" baseline="2645" sz="1575" spc="75">
                <a:latin typeface="Tahoma"/>
                <a:cs typeface="Tahoma"/>
              </a:rPr>
              <a:t>) </a:t>
            </a:r>
            <a:r>
              <a:rPr dirty="0" baseline="2645" sz="1575" spc="-52" i="1">
                <a:latin typeface="Meiryo"/>
                <a:cs typeface="Meiryo"/>
              </a:rPr>
              <a:t>∼ </a:t>
            </a:r>
            <a:r>
              <a:rPr dirty="0" baseline="2645" sz="1575" spc="-30">
                <a:latin typeface="Tahoma"/>
                <a:cs typeface="Tahoma"/>
              </a:rPr>
              <a:t>AnSub </a:t>
            </a:r>
            <a:r>
              <a:rPr dirty="0" sz="600" spc="-20" i="1">
                <a:latin typeface="Verdana"/>
                <a:cs typeface="Verdana"/>
              </a:rPr>
              <a:t>t</a:t>
            </a:r>
            <a:r>
              <a:rPr dirty="0" sz="600" spc="-85" i="1">
                <a:latin typeface="Verdana"/>
                <a:cs typeface="Verdana"/>
              </a:rPr>
              <a:t> </a:t>
            </a:r>
            <a:r>
              <a:rPr dirty="0" baseline="2645" sz="1575" spc="37">
                <a:latin typeface="Tahoma"/>
                <a:cs typeface="Tahoma"/>
              </a:rPr>
              <a:t>(</a:t>
            </a:r>
            <a:r>
              <a:rPr dirty="0" baseline="2645" sz="1575" spc="37" i="1">
                <a:latin typeface="Georgia"/>
                <a:cs typeface="Georgia"/>
              </a:rPr>
              <a:t>C</a:t>
            </a:r>
            <a:r>
              <a:rPr dirty="0" baseline="-6944" sz="1200" spc="37">
                <a:latin typeface="Tahoma"/>
                <a:cs typeface="Tahoma"/>
              </a:rPr>
              <a:t>2</a:t>
            </a:r>
            <a:r>
              <a:rPr dirty="0" baseline="2645" sz="1575" spc="37">
                <a:latin typeface="Tahoma"/>
                <a:cs typeface="Tahoma"/>
              </a:rPr>
              <a:t>)</a:t>
            </a:r>
            <a:endParaRPr baseline="2645" sz="1575">
              <a:latin typeface="Tahoma"/>
              <a:cs typeface="Tahoma"/>
            </a:endParaRPr>
          </a:p>
          <a:p>
            <a:pPr algn="ctr" marR="352425">
              <a:lnSpc>
                <a:spcPts val="565"/>
              </a:lnSpc>
              <a:tabLst>
                <a:tab pos="861060" algn="l"/>
              </a:tabLst>
            </a:pPr>
            <a:r>
              <a:rPr dirty="0" sz="800" spc="-85" i="1">
                <a:latin typeface="Meiryo"/>
                <a:cs typeface="Meiryo"/>
              </a:rPr>
              <a:t>G	G</a:t>
            </a:r>
            <a:endParaRPr sz="800">
              <a:latin typeface="Meiryo"/>
              <a:cs typeface="Meiryo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What </a:t>
            </a:r>
            <a:r>
              <a:rPr dirty="0" spc="-85"/>
              <a:t>are </a:t>
            </a:r>
            <a:r>
              <a:rPr dirty="0" spc="-55"/>
              <a:t>Injectable</a:t>
            </a:r>
            <a:r>
              <a:rPr dirty="0" spc="120"/>
              <a:t> </a:t>
            </a:r>
            <a:r>
              <a:rPr dirty="0" spc="-35"/>
              <a:t>Sets?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5486" y="1426286"/>
            <a:ext cx="352425" cy="772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950" spc="-455" b="1">
                <a:solidFill>
                  <a:srgbClr val="FF0000"/>
                </a:solidFill>
                <a:latin typeface="Arial Black"/>
                <a:cs typeface="Arial Black"/>
              </a:rPr>
              <a:t>?</a:t>
            </a:r>
            <a:endParaRPr sz="495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049" y="212478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5049" y="212478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4553" y="2247950"/>
            <a:ext cx="12446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C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5066" y="212478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5066" y="212478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08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2993" y="2247950"/>
            <a:ext cx="130810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00" i="1">
                <a:latin typeface="Georgia"/>
                <a:cs typeface="Georgia"/>
              </a:rPr>
              <a:t>B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5057" y="87769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1"/>
                </a:lnTo>
                <a:lnTo>
                  <a:pt x="373308" y="323291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65057" y="877697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1"/>
                </a:lnTo>
                <a:lnTo>
                  <a:pt x="373308" y="323291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87056" y="1000874"/>
            <a:ext cx="129539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0613" y="1565676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151094" y="0"/>
                </a:move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0613" y="1565676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6191" y="1624419"/>
            <a:ext cx="14033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0622" y="1565676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151094" y="0"/>
                </a:move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60622" y="1565676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1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1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8"/>
                </a:lnTo>
                <a:lnTo>
                  <a:pt x="61859" y="273035"/>
                </a:lnTo>
                <a:lnTo>
                  <a:pt x="103336" y="294484"/>
                </a:lnTo>
                <a:lnTo>
                  <a:pt x="151094" y="302187"/>
                </a:lnTo>
                <a:lnTo>
                  <a:pt x="198852" y="294484"/>
                </a:lnTo>
                <a:lnTo>
                  <a:pt x="240329" y="273035"/>
                </a:lnTo>
                <a:lnTo>
                  <a:pt x="273036" y="240328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43405" y="1624419"/>
            <a:ext cx="106045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45" i="1">
                <a:latin typeface="Georgia"/>
                <a:cs typeface="Georgia"/>
              </a:rPr>
              <a:t>Y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0617" y="2189223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151094" y="0"/>
                </a:moveTo>
                <a:lnTo>
                  <a:pt x="103336" y="7702"/>
                </a:lnTo>
                <a:lnTo>
                  <a:pt x="61859" y="29152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9"/>
                </a:lnTo>
                <a:lnTo>
                  <a:pt x="61859" y="273036"/>
                </a:lnTo>
                <a:lnTo>
                  <a:pt x="103336" y="294486"/>
                </a:lnTo>
                <a:lnTo>
                  <a:pt x="151094" y="302188"/>
                </a:lnTo>
                <a:lnTo>
                  <a:pt x="198852" y="294486"/>
                </a:lnTo>
                <a:lnTo>
                  <a:pt x="240329" y="273036"/>
                </a:lnTo>
                <a:lnTo>
                  <a:pt x="273036" y="240329"/>
                </a:lnTo>
                <a:lnTo>
                  <a:pt x="294486" y="198852"/>
                </a:lnTo>
                <a:lnTo>
                  <a:pt x="302188" y="151094"/>
                </a:lnTo>
                <a:lnTo>
                  <a:pt x="294486" y="103336"/>
                </a:lnTo>
                <a:lnTo>
                  <a:pt x="273036" y="61859"/>
                </a:lnTo>
                <a:lnTo>
                  <a:pt x="240329" y="29152"/>
                </a:lnTo>
                <a:lnTo>
                  <a:pt x="198852" y="7702"/>
                </a:lnTo>
                <a:lnTo>
                  <a:pt x="151094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0617" y="2189223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59" h="302260">
                <a:moveTo>
                  <a:pt x="302188" y="151094"/>
                </a:moveTo>
                <a:lnTo>
                  <a:pt x="294486" y="103336"/>
                </a:lnTo>
                <a:lnTo>
                  <a:pt x="273036" y="61859"/>
                </a:lnTo>
                <a:lnTo>
                  <a:pt x="240329" y="29152"/>
                </a:lnTo>
                <a:lnTo>
                  <a:pt x="198852" y="7702"/>
                </a:lnTo>
                <a:lnTo>
                  <a:pt x="151094" y="0"/>
                </a:lnTo>
                <a:lnTo>
                  <a:pt x="103336" y="7702"/>
                </a:lnTo>
                <a:lnTo>
                  <a:pt x="61859" y="29152"/>
                </a:lnTo>
                <a:lnTo>
                  <a:pt x="29152" y="61859"/>
                </a:lnTo>
                <a:lnTo>
                  <a:pt x="7702" y="103336"/>
                </a:lnTo>
                <a:lnTo>
                  <a:pt x="0" y="151094"/>
                </a:lnTo>
                <a:lnTo>
                  <a:pt x="7702" y="198852"/>
                </a:lnTo>
                <a:lnTo>
                  <a:pt x="29152" y="240329"/>
                </a:lnTo>
                <a:lnTo>
                  <a:pt x="61859" y="273036"/>
                </a:lnTo>
                <a:lnTo>
                  <a:pt x="103336" y="294486"/>
                </a:lnTo>
                <a:lnTo>
                  <a:pt x="151094" y="302188"/>
                </a:lnTo>
                <a:lnTo>
                  <a:pt x="198852" y="294486"/>
                </a:lnTo>
                <a:lnTo>
                  <a:pt x="240329" y="273036"/>
                </a:lnTo>
                <a:lnTo>
                  <a:pt x="273036" y="240329"/>
                </a:lnTo>
                <a:lnTo>
                  <a:pt x="294486" y="198852"/>
                </a:lnTo>
                <a:lnTo>
                  <a:pt x="302188" y="151094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86764" y="2247950"/>
            <a:ext cx="120014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Z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90046" y="1852433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5" h="375285">
                <a:moveTo>
                  <a:pt x="0" y="0"/>
                </a:moveTo>
                <a:lnTo>
                  <a:pt x="216536" y="375052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07867" y="234031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1"/>
                </a:moveTo>
                <a:lnTo>
                  <a:pt x="43357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90046" y="1852433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5" h="375285">
                <a:moveTo>
                  <a:pt x="0" y="0"/>
                </a:moveTo>
                <a:lnTo>
                  <a:pt x="216536" y="375052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46689" y="199002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4">
                <a:moveTo>
                  <a:pt x="68371" y="0"/>
                </a:moveTo>
                <a:lnTo>
                  <a:pt x="48988" y="45376"/>
                </a:lnTo>
                <a:lnTo>
                  <a:pt x="0" y="39473"/>
                </a:lnTo>
                <a:lnTo>
                  <a:pt x="73659" y="88109"/>
                </a:lnTo>
                <a:lnTo>
                  <a:pt x="68371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07867" y="234031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0" y="1"/>
                </a:moveTo>
                <a:lnTo>
                  <a:pt x="43357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89064" y="230084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0"/>
                </a:moveTo>
                <a:lnTo>
                  <a:pt x="29606" y="39475"/>
                </a:lnTo>
                <a:lnTo>
                  <a:pt x="0" y="78950"/>
                </a:lnTo>
                <a:lnTo>
                  <a:pt x="78951" y="39475"/>
                </a:lnTo>
                <a:lnTo>
                  <a:pt x="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6845" y="1852433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5" y="0"/>
                </a:moveTo>
                <a:lnTo>
                  <a:pt x="0" y="375053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1992" y="234031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433564" y="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6845" y="1852433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5">
                <a:moveTo>
                  <a:pt x="216535" y="0"/>
                </a:moveTo>
                <a:lnTo>
                  <a:pt x="0" y="375053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3077" y="199002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4">
                <a:moveTo>
                  <a:pt x="73659" y="39473"/>
                </a:moveTo>
                <a:lnTo>
                  <a:pt x="24671" y="45376"/>
                </a:lnTo>
                <a:lnTo>
                  <a:pt x="5287" y="0"/>
                </a:lnTo>
                <a:lnTo>
                  <a:pt x="0" y="88109"/>
                </a:lnTo>
                <a:lnTo>
                  <a:pt x="73659" y="39473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1992" y="234031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 h="0">
                <a:moveTo>
                  <a:pt x="433564" y="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35411" y="230084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1" y="78950"/>
                </a:moveTo>
                <a:lnTo>
                  <a:pt x="49344" y="39475"/>
                </a:lnTo>
                <a:lnTo>
                  <a:pt x="78951" y="0"/>
                </a:lnTo>
                <a:lnTo>
                  <a:pt x="0" y="39475"/>
                </a:lnTo>
                <a:lnTo>
                  <a:pt x="78951" y="78950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0037" y="1206050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4">
                <a:moveTo>
                  <a:pt x="0" y="375056"/>
                </a:moveTo>
                <a:lnTo>
                  <a:pt x="216537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16857" y="1206050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4">
                <a:moveTo>
                  <a:pt x="216531" y="375056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70037" y="1206050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4">
                <a:moveTo>
                  <a:pt x="0" y="375056"/>
                </a:moveTo>
                <a:lnTo>
                  <a:pt x="216537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6686" y="1355405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0" y="48635"/>
                </a:moveTo>
                <a:lnTo>
                  <a:pt x="48988" y="42732"/>
                </a:lnTo>
                <a:lnTo>
                  <a:pt x="68371" y="88109"/>
                </a:lnTo>
                <a:lnTo>
                  <a:pt x="73659" y="0"/>
                </a:lnTo>
                <a:lnTo>
                  <a:pt x="0" y="48635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16857" y="1206050"/>
            <a:ext cx="216535" cy="375285"/>
          </a:xfrm>
          <a:custGeom>
            <a:avLst/>
            <a:gdLst/>
            <a:ahLst/>
            <a:cxnLst/>
            <a:rect l="l" t="t" r="r" b="b"/>
            <a:pathLst>
              <a:path w="216534" h="375284">
                <a:moveTo>
                  <a:pt x="216531" y="375056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03085" y="1355409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59" h="88265">
                <a:moveTo>
                  <a:pt x="5287" y="88109"/>
                </a:moveTo>
                <a:lnTo>
                  <a:pt x="24671" y="42732"/>
                </a:lnTo>
                <a:lnTo>
                  <a:pt x="73659" y="48635"/>
                </a:lnTo>
                <a:lnTo>
                  <a:pt x="0" y="0"/>
                </a:lnTo>
                <a:lnTo>
                  <a:pt x="5287" y="8810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75224" y="202297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75224" y="202297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569629" y="2135759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88273" y="184224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88273" y="184224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80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882684" y="1955025"/>
            <a:ext cx="17843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 i="1">
                <a:latin typeface="Georgia"/>
                <a:cs typeface="Georgia"/>
              </a:rPr>
              <a:t>C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103089" y="202297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03089" y="2022974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194441" y="2135759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90040" y="184224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90040" y="1842246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5" y="0"/>
                </a:moveTo>
                <a:lnTo>
                  <a:pt x="0" y="323295"/>
                </a:lnTo>
                <a:lnTo>
                  <a:pt x="373310" y="323295"/>
                </a:lnTo>
                <a:lnTo>
                  <a:pt x="186655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881399" y="1955025"/>
            <a:ext cx="1847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40" i="1">
                <a:latin typeface="Georgia"/>
                <a:cs typeface="Georgia"/>
              </a:rPr>
              <a:t>B</a:t>
            </a:r>
            <a:r>
              <a:rPr dirty="0" baseline="-10416" sz="1200" spc="60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89157" y="61313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89157" y="613130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381108" y="725932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289157" y="97459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solidFill>
            <a:srgbClr val="DEFD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89157" y="974598"/>
            <a:ext cx="373380" cy="323850"/>
          </a:xfrm>
          <a:custGeom>
            <a:avLst/>
            <a:gdLst/>
            <a:ahLst/>
            <a:cxnLst/>
            <a:rect l="l" t="t" r="r" b="b"/>
            <a:pathLst>
              <a:path w="373379" h="323850">
                <a:moveTo>
                  <a:pt x="186654" y="0"/>
                </a:moveTo>
                <a:lnTo>
                  <a:pt x="0" y="323303"/>
                </a:lnTo>
                <a:lnTo>
                  <a:pt x="373308" y="323303"/>
                </a:lnTo>
                <a:lnTo>
                  <a:pt x="186654" y="0"/>
                </a:lnTo>
                <a:close/>
              </a:path>
            </a:pathLst>
          </a:custGeom>
          <a:ln w="10122">
            <a:solidFill>
              <a:srgbClr val="339D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381108" y="1087399"/>
            <a:ext cx="1835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5" i="1">
                <a:latin typeface="Georgia"/>
                <a:cs typeface="Georgia"/>
              </a:rPr>
              <a:t>A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599813" y="11968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99813" y="11968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655671" y="1250137"/>
            <a:ext cx="1943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14" i="1">
                <a:latin typeface="Georgia"/>
                <a:cs typeface="Georgia"/>
              </a:rPr>
              <a:t>X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912850" y="137761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12850" y="137761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19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0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774548" y="1430858"/>
            <a:ext cx="58991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50" spc="50" i="1">
                <a:latin typeface="Georgia"/>
                <a:cs typeface="Georgia"/>
              </a:rPr>
              <a:t>X</a:t>
            </a:r>
            <a:r>
              <a:rPr dirty="0" baseline="-10416" sz="1200" spc="75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  <a:tabLst>
                <a:tab pos="563880" algn="l"/>
              </a:tabLst>
            </a:pPr>
            <a:r>
              <a:rPr dirty="0" sz="1050" spc="-5" u="sng">
                <a:latin typeface="Times New Roman"/>
                <a:cs typeface="Times New Roman"/>
              </a:rPr>
              <a:t> </a:t>
            </a:r>
            <a:r>
              <a:rPr dirty="0" sz="1050" spc="-5" u="sng"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039830" y="11968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39830" y="11968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87"/>
                </a:moveTo>
                <a:lnTo>
                  <a:pt x="304028" y="106683"/>
                </a:lnTo>
                <a:lnTo>
                  <a:pt x="281883" y="63863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3"/>
                </a:lnTo>
                <a:lnTo>
                  <a:pt x="7952" y="106683"/>
                </a:lnTo>
                <a:lnTo>
                  <a:pt x="0" y="155987"/>
                </a:lnTo>
                <a:lnTo>
                  <a:pt x="7952" y="205293"/>
                </a:lnTo>
                <a:lnTo>
                  <a:pt x="30096" y="248114"/>
                </a:lnTo>
                <a:lnTo>
                  <a:pt x="63864" y="281881"/>
                </a:lnTo>
                <a:lnTo>
                  <a:pt x="106685" y="304025"/>
                </a:lnTo>
                <a:lnTo>
                  <a:pt x="155990" y="311978"/>
                </a:lnTo>
                <a:lnTo>
                  <a:pt x="205295" y="304025"/>
                </a:lnTo>
                <a:lnTo>
                  <a:pt x="248116" y="281881"/>
                </a:lnTo>
                <a:lnTo>
                  <a:pt x="281883" y="248114"/>
                </a:lnTo>
                <a:lnTo>
                  <a:pt x="304028" y="205293"/>
                </a:lnTo>
                <a:lnTo>
                  <a:pt x="311980" y="155987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112844" y="1250137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726792" y="137761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1" y="0"/>
                </a:move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726792" y="1377610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1" y="155990"/>
                </a:moveTo>
                <a:lnTo>
                  <a:pt x="304029" y="106685"/>
                </a:lnTo>
                <a:lnTo>
                  <a:pt x="281884" y="63864"/>
                </a:lnTo>
                <a:lnTo>
                  <a:pt x="248117" y="30096"/>
                </a:lnTo>
                <a:lnTo>
                  <a:pt x="205296" y="7952"/>
                </a:lnTo>
                <a:lnTo>
                  <a:pt x="155991" y="0"/>
                </a:lnTo>
                <a:lnTo>
                  <a:pt x="106685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5" y="304028"/>
                </a:lnTo>
                <a:lnTo>
                  <a:pt x="155991" y="311980"/>
                </a:lnTo>
                <a:lnTo>
                  <a:pt x="205296" y="304028"/>
                </a:lnTo>
                <a:lnTo>
                  <a:pt x="248117" y="281883"/>
                </a:lnTo>
                <a:lnTo>
                  <a:pt x="281884" y="248116"/>
                </a:lnTo>
                <a:lnTo>
                  <a:pt x="304029" y="205295"/>
                </a:lnTo>
                <a:lnTo>
                  <a:pt x="311981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799814" y="1430858"/>
            <a:ext cx="1600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0" i="1">
                <a:latin typeface="Georgia"/>
                <a:cs typeface="Georgia"/>
              </a:rPr>
              <a:t>Y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19821" y="2083974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319821" y="2083974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90"/>
                </a:moveTo>
                <a:lnTo>
                  <a:pt x="304028" y="106685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5"/>
                </a:lnTo>
                <a:lnTo>
                  <a:pt x="0" y="155990"/>
                </a:lnTo>
                <a:lnTo>
                  <a:pt x="7952" y="205296"/>
                </a:lnTo>
                <a:lnTo>
                  <a:pt x="30096" y="248116"/>
                </a:lnTo>
                <a:lnTo>
                  <a:pt x="63864" y="281884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4"/>
                </a:lnTo>
                <a:lnTo>
                  <a:pt x="281883" y="248116"/>
                </a:lnTo>
                <a:lnTo>
                  <a:pt x="304028" y="205296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385781" y="2137219"/>
            <a:ext cx="17399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1</a:t>
            </a:r>
            <a:endParaRPr baseline="-10416" sz="12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19821" y="2443979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155990" y="0"/>
                </a:move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4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3"/>
                </a:lnTo>
                <a:lnTo>
                  <a:pt x="281883" y="248116"/>
                </a:lnTo>
                <a:lnTo>
                  <a:pt x="304028" y="205295"/>
                </a:lnTo>
                <a:lnTo>
                  <a:pt x="311980" y="155990"/>
                </a:lnTo>
                <a:lnTo>
                  <a:pt x="304028" y="106684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close/>
              </a:path>
            </a:pathLst>
          </a:custGeom>
          <a:solidFill>
            <a:srgbClr val="FFD59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319821" y="2443979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>
                <a:moveTo>
                  <a:pt x="311980" y="155990"/>
                </a:moveTo>
                <a:lnTo>
                  <a:pt x="304028" y="106684"/>
                </a:lnTo>
                <a:lnTo>
                  <a:pt x="281883" y="63864"/>
                </a:lnTo>
                <a:lnTo>
                  <a:pt x="248116" y="30096"/>
                </a:lnTo>
                <a:lnTo>
                  <a:pt x="205295" y="7952"/>
                </a:lnTo>
                <a:lnTo>
                  <a:pt x="155990" y="0"/>
                </a:lnTo>
                <a:lnTo>
                  <a:pt x="106684" y="7952"/>
                </a:lnTo>
                <a:lnTo>
                  <a:pt x="63864" y="30096"/>
                </a:lnTo>
                <a:lnTo>
                  <a:pt x="30096" y="63864"/>
                </a:lnTo>
                <a:lnTo>
                  <a:pt x="7952" y="106684"/>
                </a:lnTo>
                <a:lnTo>
                  <a:pt x="0" y="155990"/>
                </a:lnTo>
                <a:lnTo>
                  <a:pt x="7952" y="205295"/>
                </a:lnTo>
                <a:lnTo>
                  <a:pt x="30096" y="248116"/>
                </a:lnTo>
                <a:lnTo>
                  <a:pt x="63864" y="281883"/>
                </a:lnTo>
                <a:lnTo>
                  <a:pt x="106684" y="304028"/>
                </a:lnTo>
                <a:lnTo>
                  <a:pt x="155990" y="311980"/>
                </a:lnTo>
                <a:lnTo>
                  <a:pt x="205295" y="304028"/>
                </a:lnTo>
                <a:lnTo>
                  <a:pt x="248116" y="281883"/>
                </a:lnTo>
                <a:lnTo>
                  <a:pt x="281883" y="248116"/>
                </a:lnTo>
                <a:lnTo>
                  <a:pt x="304028" y="205295"/>
                </a:lnTo>
                <a:lnTo>
                  <a:pt x="311980" y="155990"/>
                </a:lnTo>
                <a:close/>
              </a:path>
            </a:pathLst>
          </a:custGeom>
          <a:ln w="10122">
            <a:solidFill>
              <a:srgbClr val="FA8C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63561" y="1673518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0"/>
                </a:moveTo>
                <a:lnTo>
                  <a:pt x="261043" y="452154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23224" y="2316309"/>
            <a:ext cx="491490" cy="218440"/>
          </a:xfrm>
          <a:custGeom>
            <a:avLst/>
            <a:gdLst/>
            <a:ahLst/>
            <a:cxnLst/>
            <a:rect l="l" t="t" r="r" b="b"/>
            <a:pathLst>
              <a:path w="491489" h="218439">
                <a:moveTo>
                  <a:pt x="0" y="218190"/>
                </a:moveTo>
                <a:lnTo>
                  <a:pt x="491316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63561" y="1673518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0"/>
                </a:moveTo>
                <a:lnTo>
                  <a:pt x="261043" y="452154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46894" y="1857343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4">
                <a:moveTo>
                  <a:pt x="68371" y="0"/>
                </a:moveTo>
                <a:lnTo>
                  <a:pt x="48988" y="45376"/>
                </a:lnTo>
                <a:lnTo>
                  <a:pt x="0" y="39473"/>
                </a:lnTo>
                <a:lnTo>
                  <a:pt x="73659" y="88109"/>
                </a:lnTo>
                <a:lnTo>
                  <a:pt x="68371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623224" y="2316309"/>
            <a:ext cx="491490" cy="218440"/>
          </a:xfrm>
          <a:custGeom>
            <a:avLst/>
            <a:gdLst/>
            <a:ahLst/>
            <a:cxnLst/>
            <a:rect l="l" t="t" r="r" b="b"/>
            <a:pathLst>
              <a:path w="491489" h="218439">
                <a:moveTo>
                  <a:pt x="0" y="218190"/>
                </a:moveTo>
                <a:lnTo>
                  <a:pt x="491316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30178" y="2399407"/>
            <a:ext cx="88265" cy="72390"/>
          </a:xfrm>
          <a:custGeom>
            <a:avLst/>
            <a:gdLst/>
            <a:ahLst/>
            <a:cxnLst/>
            <a:rect l="l" t="t" r="r" b="b"/>
            <a:pathLst>
              <a:path w="88264" h="72389">
                <a:moveTo>
                  <a:pt x="0" y="0"/>
                </a:moveTo>
                <a:lnTo>
                  <a:pt x="43078" y="24061"/>
                </a:lnTo>
                <a:lnTo>
                  <a:pt x="32040" y="72153"/>
                </a:lnTo>
                <a:lnTo>
                  <a:pt x="88174" y="4035"/>
                </a:lnTo>
                <a:lnTo>
                  <a:pt x="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911230" y="1692374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27343" y="2117760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11230" y="1692374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0" y="0"/>
                </a:moveTo>
                <a:lnTo>
                  <a:pt x="34617" y="19317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79250" y="1723782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4" h="85089">
                <a:moveTo>
                  <a:pt x="77710" y="0"/>
                </a:moveTo>
                <a:lnTo>
                  <a:pt x="44076" y="36103"/>
                </a:lnTo>
                <a:lnTo>
                  <a:pt x="0" y="13923"/>
                </a:lnTo>
                <a:lnTo>
                  <a:pt x="52779" y="84672"/>
                </a:lnTo>
                <a:lnTo>
                  <a:pt x="7771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627343" y="2117760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0" y="67089"/>
                </a:moveTo>
                <a:lnTo>
                  <a:pt x="184435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650448" y="2134436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4" h="74294">
                <a:moveTo>
                  <a:pt x="0" y="0"/>
                </a:moveTo>
                <a:lnTo>
                  <a:pt x="41316" y="26977"/>
                </a:lnTo>
                <a:lnTo>
                  <a:pt x="26985" y="74194"/>
                </a:lnTo>
                <a:lnTo>
                  <a:pt x="87687" y="10111"/>
                </a:lnTo>
                <a:lnTo>
                  <a:pt x="0" y="0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149625" y="941501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005786" y="1692374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139859" y="2117758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630786" y="941489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39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149625" y="941501"/>
            <a:ext cx="261620" cy="452755"/>
          </a:xfrm>
          <a:custGeom>
            <a:avLst/>
            <a:gdLst/>
            <a:ahLst/>
            <a:cxnLst/>
            <a:rect l="l" t="t" r="r" b="b"/>
            <a:pathLst>
              <a:path w="261620" h="452755">
                <a:moveTo>
                  <a:pt x="0" y="452182"/>
                </a:moveTo>
                <a:lnTo>
                  <a:pt x="261054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232980" y="1121729"/>
            <a:ext cx="73660" cy="88265"/>
          </a:xfrm>
          <a:custGeom>
            <a:avLst/>
            <a:gdLst/>
            <a:ahLst/>
            <a:cxnLst/>
            <a:rect l="l" t="t" r="r" b="b"/>
            <a:pathLst>
              <a:path w="73660" h="88265">
                <a:moveTo>
                  <a:pt x="0" y="48637"/>
                </a:moveTo>
                <a:lnTo>
                  <a:pt x="48989" y="42733"/>
                </a:lnTo>
                <a:lnTo>
                  <a:pt x="68373" y="88110"/>
                </a:lnTo>
                <a:lnTo>
                  <a:pt x="73659" y="0"/>
                </a:lnTo>
                <a:lnTo>
                  <a:pt x="0" y="48637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005786" y="1692374"/>
            <a:ext cx="34925" cy="193675"/>
          </a:xfrm>
          <a:custGeom>
            <a:avLst/>
            <a:gdLst/>
            <a:ahLst/>
            <a:cxnLst/>
            <a:rect l="l" t="t" r="r" b="b"/>
            <a:pathLst>
              <a:path w="34925" h="193675">
                <a:moveTo>
                  <a:pt x="34612" y="0"/>
                </a:moveTo>
                <a:lnTo>
                  <a:pt x="0" y="193177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994668" y="1723783"/>
            <a:ext cx="78105" cy="85090"/>
          </a:xfrm>
          <a:custGeom>
            <a:avLst/>
            <a:gdLst/>
            <a:ahLst/>
            <a:cxnLst/>
            <a:rect l="l" t="t" r="r" b="b"/>
            <a:pathLst>
              <a:path w="78105" h="85089">
                <a:moveTo>
                  <a:pt x="77710" y="13922"/>
                </a:moveTo>
                <a:lnTo>
                  <a:pt x="33634" y="36102"/>
                </a:lnTo>
                <a:lnTo>
                  <a:pt x="0" y="0"/>
                </a:lnTo>
                <a:lnTo>
                  <a:pt x="24933" y="84672"/>
                </a:lnTo>
                <a:lnTo>
                  <a:pt x="77710" y="13922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139859" y="2117758"/>
            <a:ext cx="184785" cy="67310"/>
          </a:xfrm>
          <a:custGeom>
            <a:avLst/>
            <a:gdLst/>
            <a:ahLst/>
            <a:cxnLst/>
            <a:rect l="l" t="t" r="r" b="b"/>
            <a:pathLst>
              <a:path w="184785" h="67310">
                <a:moveTo>
                  <a:pt x="184421" y="67083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213495" y="2134432"/>
            <a:ext cx="88265" cy="74295"/>
          </a:xfrm>
          <a:custGeom>
            <a:avLst/>
            <a:gdLst/>
            <a:ahLst/>
            <a:cxnLst/>
            <a:rect l="l" t="t" r="r" b="b"/>
            <a:pathLst>
              <a:path w="88264" h="74294">
                <a:moveTo>
                  <a:pt x="60702" y="74194"/>
                </a:moveTo>
                <a:lnTo>
                  <a:pt x="46371" y="26977"/>
                </a:lnTo>
                <a:lnTo>
                  <a:pt x="87687" y="0"/>
                </a:lnTo>
                <a:lnTo>
                  <a:pt x="0" y="10111"/>
                </a:lnTo>
                <a:lnTo>
                  <a:pt x="60702" y="74194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630786" y="941489"/>
            <a:ext cx="434340" cy="316230"/>
          </a:xfrm>
          <a:custGeom>
            <a:avLst/>
            <a:gdLst/>
            <a:ahLst/>
            <a:cxnLst/>
            <a:rect l="l" t="t" r="r" b="b"/>
            <a:pathLst>
              <a:path w="434339" h="316230">
                <a:moveTo>
                  <a:pt x="434334" y="316230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803622" y="1067323"/>
            <a:ext cx="87630" cy="78740"/>
          </a:xfrm>
          <a:custGeom>
            <a:avLst/>
            <a:gdLst/>
            <a:ahLst/>
            <a:cxnLst/>
            <a:rect l="l" t="t" r="r" b="b"/>
            <a:pathLst>
              <a:path w="87629" h="78740">
                <a:moveTo>
                  <a:pt x="40591" y="78379"/>
                </a:moveTo>
                <a:lnTo>
                  <a:pt x="39890" y="29042"/>
                </a:lnTo>
                <a:lnTo>
                  <a:pt x="87058" y="14554"/>
                </a:lnTo>
                <a:lnTo>
                  <a:pt x="0" y="0"/>
                </a:lnTo>
                <a:lnTo>
                  <a:pt x="40591" y="78379"/>
                </a:lnTo>
                <a:close/>
              </a:path>
            </a:pathLst>
          </a:custGeom>
          <a:solidFill>
            <a:srgbClr val="1E00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682102" y="1513125"/>
            <a:ext cx="57150" cy="535305"/>
          </a:xfrm>
          <a:custGeom>
            <a:avLst/>
            <a:gdLst/>
            <a:ahLst/>
            <a:cxnLst/>
            <a:rect l="l" t="t" r="r" b="b"/>
            <a:pathLst>
              <a:path w="57150" h="535305">
                <a:moveTo>
                  <a:pt x="56706" y="0"/>
                </a:moveTo>
                <a:lnTo>
                  <a:pt x="0" y="53472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82102" y="1513125"/>
            <a:ext cx="57150" cy="535305"/>
          </a:xfrm>
          <a:custGeom>
            <a:avLst/>
            <a:gdLst/>
            <a:ahLst/>
            <a:cxnLst/>
            <a:rect l="l" t="t" r="r" b="b"/>
            <a:pathLst>
              <a:path w="57150" h="535305">
                <a:moveTo>
                  <a:pt x="56706" y="0"/>
                </a:moveTo>
                <a:lnTo>
                  <a:pt x="0" y="534725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673842" y="1751473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39" h="83185">
                <a:moveTo>
                  <a:pt x="78508" y="8324"/>
                </a:moveTo>
                <a:lnTo>
                  <a:pt x="36132" y="33603"/>
                </a:lnTo>
                <a:lnTo>
                  <a:pt x="0" y="0"/>
                </a:lnTo>
                <a:lnTo>
                  <a:pt x="30929" y="82671"/>
                </a:lnTo>
                <a:lnTo>
                  <a:pt x="78508" y="8324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001282" y="219978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878" y="78948"/>
                </a:moveTo>
                <a:lnTo>
                  <a:pt x="49342" y="39421"/>
                </a:lnTo>
                <a:lnTo>
                  <a:pt x="79018" y="0"/>
                </a:lnTo>
                <a:lnTo>
                  <a:pt x="0" y="39333"/>
                </a:lnTo>
                <a:lnTo>
                  <a:pt x="78878" y="78948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09492" y="1302956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149974" y="12656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192157" y="1302956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0" y="126561"/>
                </a:moveTo>
                <a:lnTo>
                  <a:pt x="149973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609492" y="1302956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149974" y="126561"/>
                </a:moveTo>
                <a:lnTo>
                  <a:pt x="0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69337" y="1353460"/>
            <a:ext cx="86360" cy="81280"/>
          </a:xfrm>
          <a:custGeom>
            <a:avLst/>
            <a:gdLst/>
            <a:ahLst/>
            <a:cxnLst/>
            <a:rect l="l" t="t" r="r" b="b"/>
            <a:pathLst>
              <a:path w="86360" h="81280">
                <a:moveTo>
                  <a:pt x="34876" y="81083"/>
                </a:moveTo>
                <a:lnTo>
                  <a:pt x="37709" y="31822"/>
                </a:lnTo>
                <a:lnTo>
                  <a:pt x="85792" y="20748"/>
                </a:lnTo>
                <a:lnTo>
                  <a:pt x="0" y="0"/>
                </a:lnTo>
                <a:lnTo>
                  <a:pt x="34876" y="81083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192157" y="1302956"/>
            <a:ext cx="150495" cy="127000"/>
          </a:xfrm>
          <a:custGeom>
            <a:avLst/>
            <a:gdLst/>
            <a:ahLst/>
            <a:cxnLst/>
            <a:rect l="l" t="t" r="r" b="b"/>
            <a:pathLst>
              <a:path w="150495" h="127000">
                <a:moveTo>
                  <a:pt x="0" y="126561"/>
                </a:moveTo>
                <a:lnTo>
                  <a:pt x="149973" y="0"/>
                </a:lnTo>
              </a:path>
            </a:pathLst>
          </a:custGeom>
          <a:ln w="10122">
            <a:solidFill>
              <a:srgbClr val="1E00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196493" y="1353461"/>
            <a:ext cx="86360" cy="81280"/>
          </a:xfrm>
          <a:custGeom>
            <a:avLst/>
            <a:gdLst/>
            <a:ahLst/>
            <a:cxnLst/>
            <a:rect l="l" t="t" r="r" b="b"/>
            <a:pathLst>
              <a:path w="86360" h="81280">
                <a:moveTo>
                  <a:pt x="0" y="20748"/>
                </a:moveTo>
                <a:lnTo>
                  <a:pt x="48083" y="31822"/>
                </a:lnTo>
                <a:lnTo>
                  <a:pt x="50915" y="81083"/>
                </a:lnTo>
                <a:lnTo>
                  <a:pt x="85792" y="0"/>
                </a:lnTo>
                <a:lnTo>
                  <a:pt x="0" y="20748"/>
                </a:lnTo>
                <a:close/>
              </a:path>
            </a:pathLst>
          </a:custGeom>
          <a:solidFill>
            <a:srgbClr val="1E001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1284452" y="2497213"/>
            <a:ext cx="2275205" cy="703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1050" spc="70" i="1">
                <a:latin typeface="Georgia"/>
                <a:cs typeface="Georgia"/>
              </a:rPr>
              <a:t>Z</a:t>
            </a:r>
            <a:r>
              <a:rPr dirty="0" baseline="-10416" sz="1200" spc="-22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25"/>
              </a:lnSpc>
            </a:pPr>
            <a:r>
              <a:rPr dirty="0" baseline="2645" sz="1575" spc="-30">
                <a:latin typeface="Tahoma"/>
                <a:cs typeface="Tahoma"/>
              </a:rPr>
              <a:t>AnSub </a:t>
            </a:r>
            <a:r>
              <a:rPr dirty="0" baseline="2645" sz="1575" spc="37">
                <a:latin typeface="Tahoma"/>
                <a:cs typeface="Tahoma"/>
              </a:rPr>
              <a:t>(</a:t>
            </a:r>
            <a:r>
              <a:rPr dirty="0" baseline="2645" sz="1575" spc="37" i="1">
                <a:latin typeface="Georgia"/>
                <a:cs typeface="Georgia"/>
              </a:rPr>
              <a:t>A, </a:t>
            </a:r>
            <a:r>
              <a:rPr dirty="0" baseline="2645" sz="1575" spc="104" i="1">
                <a:latin typeface="Georgia"/>
                <a:cs typeface="Georgia"/>
              </a:rPr>
              <a:t>C</a:t>
            </a:r>
            <a:r>
              <a:rPr dirty="0" baseline="2645" sz="1575" spc="104">
                <a:latin typeface="Tahoma"/>
                <a:cs typeface="Tahoma"/>
              </a:rPr>
              <a:t>) </a:t>
            </a:r>
            <a:r>
              <a:rPr dirty="0" baseline="2645" sz="1575" spc="-52" i="1">
                <a:latin typeface="Meiryo"/>
                <a:cs typeface="Meiryo"/>
              </a:rPr>
              <a:t>∼ </a:t>
            </a:r>
            <a:r>
              <a:rPr dirty="0" baseline="2645" sz="1575" spc="-30">
                <a:latin typeface="Tahoma"/>
                <a:cs typeface="Tahoma"/>
              </a:rPr>
              <a:t>AnSub </a:t>
            </a:r>
            <a:r>
              <a:rPr dirty="0" sz="600" spc="-20" i="1">
                <a:latin typeface="Verdana"/>
                <a:cs typeface="Verdana"/>
              </a:rPr>
              <a:t>t </a:t>
            </a:r>
            <a:r>
              <a:rPr dirty="0" baseline="2645" sz="1575" spc="44">
                <a:latin typeface="Tahoma"/>
                <a:cs typeface="Tahoma"/>
              </a:rPr>
              <a:t>(</a:t>
            </a:r>
            <a:r>
              <a:rPr dirty="0" baseline="2645" sz="1575" spc="44" i="1">
                <a:latin typeface="Georgia"/>
                <a:cs typeface="Georgia"/>
              </a:rPr>
              <a:t>A</a:t>
            </a:r>
            <a:r>
              <a:rPr dirty="0" baseline="-6944" sz="1200" spc="44">
                <a:latin typeface="Tahoma"/>
                <a:cs typeface="Tahoma"/>
              </a:rPr>
              <a:t>2</a:t>
            </a:r>
            <a:r>
              <a:rPr dirty="0" baseline="2645" sz="1575" spc="44" i="1">
                <a:latin typeface="Georgia"/>
                <a:cs typeface="Georgia"/>
              </a:rPr>
              <a:t>,</a:t>
            </a:r>
            <a:r>
              <a:rPr dirty="0" baseline="2645" sz="1575" spc="89" i="1">
                <a:latin typeface="Georgia"/>
                <a:cs typeface="Georgia"/>
              </a:rPr>
              <a:t> </a:t>
            </a:r>
            <a:r>
              <a:rPr dirty="0" baseline="2645" sz="1575" spc="52" i="1">
                <a:latin typeface="Georgia"/>
                <a:cs typeface="Georgia"/>
              </a:rPr>
              <a:t>C</a:t>
            </a:r>
            <a:r>
              <a:rPr dirty="0" baseline="-6944" sz="1200" spc="52">
                <a:latin typeface="Tahoma"/>
                <a:cs typeface="Tahoma"/>
              </a:rPr>
              <a:t>1</a:t>
            </a:r>
            <a:r>
              <a:rPr dirty="0" baseline="2645" sz="1575" spc="52">
                <a:latin typeface="Tahoma"/>
                <a:cs typeface="Tahoma"/>
              </a:rPr>
              <a:t>)</a:t>
            </a:r>
            <a:endParaRPr baseline="2645" sz="1575">
              <a:latin typeface="Tahoma"/>
              <a:cs typeface="Tahoma"/>
            </a:endParaRPr>
          </a:p>
          <a:p>
            <a:pPr marL="396240">
              <a:lnSpc>
                <a:spcPts val="565"/>
              </a:lnSpc>
              <a:tabLst>
                <a:tab pos="1423670" algn="l"/>
              </a:tabLst>
            </a:pPr>
            <a:r>
              <a:rPr dirty="0" sz="800" spc="-85" i="1">
                <a:latin typeface="Meiryo"/>
                <a:cs typeface="Meiryo"/>
              </a:rPr>
              <a:t>G	G</a:t>
            </a:r>
            <a:endParaRPr sz="800">
              <a:latin typeface="Meiryo"/>
              <a:cs typeface="Meiryo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 Brief Introduction</dc:creator>
  <dc:title>Inflation Technique</dc:title>
  <dcterms:created xsi:type="dcterms:W3CDTF">2017-02-08T15:44:47Z</dcterms:created>
  <dcterms:modified xsi:type="dcterms:W3CDTF">2017-02-08T15:44:47Z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2017-02-08T00:00:00Z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2017-02-08T00:00:00Z</vt:filetime>
  </property>
</Properties>
</file>