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391" r:id="rId7"/>
    <p:sldId id="408" r:id="rId8"/>
    <p:sldId id="405" r:id="rId9"/>
    <p:sldId id="403" r:id="rId10"/>
    <p:sldId id="404" r:id="rId11"/>
    <p:sldId id="412" r:id="rId12"/>
    <p:sldId id="411" r:id="rId13"/>
    <p:sldId id="398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57655" autoAdjust="0"/>
  </p:normalViewPr>
  <p:slideViewPr>
    <p:cSldViewPr snapToGrid="0">
      <p:cViewPr varScale="1">
        <p:scale>
          <a:sx n="37" d="100"/>
          <a:sy n="37" d="100"/>
        </p:scale>
        <p:origin x="168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12/09/2024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12/09/2024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Dénomination :</a:t>
            </a:r>
            <a:r>
              <a:rPr lang="fr-FR" b="1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Alten</a:t>
            </a:r>
            <a:r>
              <a:rPr lang="fr-FR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IT</a:t>
            </a:r>
            <a:endParaRPr lang="fr-FR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Adresse (Siege social) :</a:t>
            </a:r>
            <a:r>
              <a:rPr lang="fr-FR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40 AVENUE ANDRE MORIZET 92100 BOULOGNE-BILLANCOURT</a:t>
            </a:r>
            <a:endParaRPr lang="fr-FR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Forme Juridique :</a:t>
            </a:r>
            <a:r>
              <a:rPr lang="fr-FR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SA à conseil d'administration</a:t>
            </a:r>
            <a:endParaRPr lang="fr-FR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Taille :</a:t>
            </a:r>
            <a:r>
              <a:rPr lang="fr-FR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Grande Entreprise</a:t>
            </a:r>
            <a:endParaRPr lang="fr-FR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Effectif :</a:t>
            </a:r>
            <a:r>
              <a:rPr lang="fr-FR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≥ 5000 (2021)</a:t>
            </a:r>
            <a:endParaRPr lang="fr-FR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Secteur d'activité :</a:t>
            </a:r>
            <a:r>
              <a:rPr lang="fr-FR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Ingénierie et Services IT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1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Secteurs détails : 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Aéronautique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Spacial</a:t>
            </a:r>
            <a:endParaRPr lang="fr-FR" b="1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Defense</a:t>
            </a:r>
            <a:r>
              <a:rPr lang="fr-FR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Automobile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Ferroviaire &amp; mobilité 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Energie &amp; environnement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Science de la vie et santé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Telecoms</a:t>
            </a:r>
            <a:endParaRPr lang="fr-FR" b="1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Banque, finance, assurance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Services public &amp; gouvernement </a:t>
            </a:r>
            <a:endParaRPr lang="fr-FR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CA </a:t>
            </a:r>
            <a:r>
              <a:rPr lang="fr-FR" dirty="0" err="1"/>
              <a:t>Worldgride</a:t>
            </a:r>
            <a:r>
              <a:rPr lang="fr-FR" dirty="0"/>
              <a:t> : </a:t>
            </a:r>
          </a:p>
          <a:p>
            <a:pPr rtl="0"/>
            <a:r>
              <a:rPr lang="fr-FR" dirty="0"/>
              <a:t>- 150 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b="0" i="0" dirty="0">
                <a:solidFill>
                  <a:srgbClr val="E8E8E8"/>
                </a:solidFill>
                <a:effectLst/>
                <a:latin typeface="Google Sans"/>
              </a:rPr>
              <a:t>- Gestion contractuelle : Démarche stratégique dans la planification, la négociation et la rédaction des contrats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RSE = Responsabilité sociétale des entreprises</a:t>
            </a:r>
          </a:p>
          <a:p>
            <a:pPr rtl="0"/>
            <a:r>
              <a:rPr lang="fr-FR" dirty="0"/>
              <a:t>Gouvernance RSE = Tout 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mécanismes, processus, structures </a:t>
            </a:r>
          </a:p>
          <a:p>
            <a:pPr rtl="0"/>
            <a:r>
              <a:rPr lang="fr-FR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	Ou ? dans entreprise </a:t>
            </a:r>
          </a:p>
          <a:p>
            <a:pPr rtl="0"/>
            <a:r>
              <a:rPr lang="fr-FR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	Quoi ? assurer </a:t>
            </a:r>
          </a:p>
          <a:p>
            <a:pPr rtl="0"/>
            <a:r>
              <a:rPr lang="fr-FR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		- gestion des impacts sociaux, 			- environnementaux </a:t>
            </a:r>
          </a:p>
          <a:p>
            <a:pPr rtl="0"/>
            <a:r>
              <a:rPr lang="fr-FR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		- économiques </a:t>
            </a:r>
          </a:p>
          <a:p>
            <a:pPr rtl="0"/>
            <a:r>
              <a:rPr lang="fr-FR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	Sur ? de ses activités sur la société et l’environnement</a:t>
            </a:r>
          </a:p>
          <a:p>
            <a:pPr rtl="0"/>
            <a:r>
              <a:rPr lang="fr-FR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Programme de conformité : Gérer les risques </a:t>
            </a:r>
          </a:p>
          <a:p>
            <a:pPr rtl="0"/>
            <a:r>
              <a:rPr lang="fr-FR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ISO 14001 : Mesurer et améliorer la manière dont les entreprises</a:t>
            </a:r>
          </a:p>
          <a:p>
            <a:pPr rtl="0"/>
            <a:r>
              <a:rPr lang="fr-FR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	- utilise</a:t>
            </a:r>
          </a:p>
          <a:p>
            <a:pPr rtl="0"/>
            <a:r>
              <a:rPr lang="fr-FR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	- dispose</a:t>
            </a:r>
          </a:p>
          <a:p>
            <a:pPr rtl="0"/>
            <a:r>
              <a:rPr lang="fr-FR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	des ressources naturelles </a:t>
            </a:r>
          </a:p>
          <a:p>
            <a:pPr rtl="0"/>
            <a:r>
              <a:rPr lang="fr-FR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Egalité Homme-Femme : Via Index égalité homme/femme </a:t>
            </a:r>
          </a:p>
          <a:p>
            <a:pPr rtl="0"/>
            <a:r>
              <a:rPr lang="fr-FR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	Note : 89/100</a:t>
            </a:r>
          </a:p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1419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53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>
              <a:spcBef>
                <a:spcPts val="18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e libre 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e automatiqu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Forme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fr-F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fr-F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fr-F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fr-F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endParaRPr lang="fr-FR" dirty="0"/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 de ALTEN IT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Programme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9"/>
            <a:ext cx="6788150" cy="3734550"/>
          </a:xfrm>
        </p:spPr>
        <p:txBody>
          <a:bodyPr tIns="457200" rtlCol="0">
            <a:normAutofit fontScale="92500" lnSpcReduction="20000"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Identification</a:t>
            </a:r>
          </a:p>
          <a:p>
            <a:pPr rtl="0"/>
            <a:r>
              <a:rPr lang="fr-FR" dirty="0"/>
              <a:t>Historique</a:t>
            </a:r>
          </a:p>
          <a:p>
            <a:pPr rtl="0"/>
            <a:r>
              <a:rPr lang="fr-FR" dirty="0"/>
              <a:t>RGPD</a:t>
            </a:r>
          </a:p>
          <a:p>
            <a:pPr rtl="0"/>
            <a:r>
              <a:rPr lang="fr-FR" dirty="0"/>
              <a:t>Externalités</a:t>
            </a:r>
          </a:p>
          <a:p>
            <a:pPr rtl="0"/>
            <a:r>
              <a:rPr lang="fr-FR" dirty="0"/>
              <a:t>RSE</a:t>
            </a:r>
          </a:p>
          <a:p>
            <a:pPr rtl="0"/>
            <a:r>
              <a:rPr lang="fr-FR" dirty="0"/>
              <a:t>Orientations stratégiques</a:t>
            </a:r>
          </a:p>
          <a:p>
            <a:pPr rtl="0"/>
            <a:r>
              <a:rPr lang="fr-FR" dirty="0"/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6" name="Titre 5">
            <a:extLst>
              <a:ext uri="{FF2B5EF4-FFF2-40B4-BE49-F238E27FC236}">
                <a16:creationId xmlns:a16="http://schemas.microsoft.com/office/drawing/2014/main" id="{A01D6F2B-0350-51A2-A5B6-984BDFF9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30" y="0"/>
            <a:ext cx="10873740" cy="1680205"/>
          </a:xfrm>
        </p:spPr>
        <p:txBody>
          <a:bodyPr/>
          <a:lstStyle/>
          <a:p>
            <a:r>
              <a:rPr lang="fr-FR" dirty="0"/>
              <a:t>Identification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8F41719-C985-7620-2D92-A31EA2910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779" y="1680205"/>
            <a:ext cx="9609221" cy="455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59022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Historique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E8315AB-2115-A8E3-8F50-CE5C54C6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7" y="868320"/>
            <a:ext cx="8999621" cy="59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RGPD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02493F4-95D6-4BF8-241F-0AAD4EF7A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01" y="0"/>
            <a:ext cx="10258143" cy="46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RSE</a:t>
            </a:r>
          </a:p>
        </p:txBody>
      </p:sp>
      <p:graphicFrame>
        <p:nvGraphicFramePr>
          <p:cNvPr id="4" name="Espace réservé du tableau 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440899664"/>
              </p:ext>
            </p:extLst>
          </p:nvPr>
        </p:nvGraphicFramePr>
        <p:xfrm>
          <a:off x="594360" y="2561166"/>
          <a:ext cx="10632438" cy="333788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36992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1598781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656073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431013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  <a:gridCol w="1891314">
                  <a:extLst>
                    <a:ext uri="{9D8B030D-6E8A-4147-A177-3AD203B41FA5}">
                      <a16:colId xmlns:a16="http://schemas.microsoft.com/office/drawing/2014/main" val="1173419614"/>
                    </a:ext>
                  </a:extLst>
                </a:gridCol>
                <a:gridCol w="2218265">
                  <a:extLst>
                    <a:ext uri="{9D8B030D-6E8A-4147-A177-3AD203B41FA5}">
                      <a16:colId xmlns:a16="http://schemas.microsoft.com/office/drawing/2014/main" val="541833999"/>
                    </a:ext>
                  </a:extLst>
                </a:gridCol>
              </a:tblGrid>
              <a:tr h="594689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dirty="0">
                          <a:solidFill>
                            <a:schemeClr val="bg1"/>
                          </a:solidFill>
                          <a:latin typeface="+mj-lt"/>
                        </a:rPr>
                        <a:t>Gouvernance RSE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dirty="0">
                          <a:solidFill>
                            <a:schemeClr val="bg1"/>
                          </a:solidFill>
                          <a:latin typeface="+mj-lt"/>
                        </a:rPr>
                        <a:t>Ethique et conformité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dirty="0">
                          <a:solidFill>
                            <a:schemeClr val="bg1"/>
                          </a:solidFill>
                          <a:latin typeface="+mj-lt"/>
                        </a:rPr>
                        <a:t>Qualité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dirty="0">
                          <a:solidFill>
                            <a:schemeClr val="bg1"/>
                          </a:solidFill>
                          <a:latin typeface="+mj-lt"/>
                        </a:rPr>
                        <a:t>Sécurité (collaborateurs)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Demi"/>
                          <a:ea typeface="+mn-ea"/>
                          <a:cs typeface="+mn-cs"/>
                        </a:rPr>
                        <a:t>Environnement</a:t>
                      </a:r>
                      <a:endParaRPr lang="fr-FR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kumimoji="0" lang="fr-F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ranklin Gothic Demi"/>
                          <a:ea typeface="+mn-ea"/>
                          <a:cs typeface="+mn-cs"/>
                        </a:rPr>
                        <a:t>Egalité Homme-Femme</a:t>
                      </a:r>
                      <a:endParaRPr lang="fr-FR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dirty="0"/>
                        <a:t>Carrière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dirty="0"/>
                        <a:t>Programme de conformité global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dirty="0"/>
                        <a:t>Amélioration 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dirty="0"/>
                        <a:t>Santé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ISO 14 001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Scores élevés en égalité professionnelle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dirty="0"/>
                        <a:t>Innovation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dirty="0"/>
                        <a:t>Audit 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dirty="0"/>
                        <a:t>Sécurité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Energie verte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r>
                        <a:rPr lang="fr-FR" dirty="0"/>
                        <a:t>Responsabilité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fr-FR"/>
                      </a:defPPr>
                    </a:lstStyle>
                    <a:p>
                      <a:pPr algn="ctr" rtl="0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Reduction des déchets et du papier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EE252DCB-09FC-1E8B-07CE-67E30146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087" y="0"/>
            <a:ext cx="912791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" y="457199"/>
            <a:ext cx="3791373" cy="12409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Orientations stratégiques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95A8598-766C-EC59-4A2D-C9D40816F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273" y="1"/>
            <a:ext cx="12261274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58" y="5943600"/>
            <a:ext cx="3334175" cy="47046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Externalités</a:t>
            </a:r>
          </a:p>
        </p:txBody>
      </p:sp>
    </p:spTree>
    <p:extLst>
      <p:ext uri="{BB962C8B-B14F-4D97-AF65-F5344CB8AC3E}">
        <p14:creationId xmlns:p14="http://schemas.microsoft.com/office/powerpoint/2010/main" val="249624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8437AF8-0CC7-7615-85F2-2C942B1CF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379" y="0"/>
            <a:ext cx="10294622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59" y="841875"/>
            <a:ext cx="1962573" cy="12409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SWOT</a:t>
            </a:r>
          </a:p>
        </p:txBody>
      </p:sp>
    </p:spTree>
    <p:extLst>
      <p:ext uri="{BB962C8B-B14F-4D97-AF65-F5344CB8AC3E}">
        <p14:creationId xmlns:p14="http://schemas.microsoft.com/office/powerpoint/2010/main" val="401169204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2_TF78853419_Win32" id="{E939D1AD-245E-4113-B88E-E20D599B2C52}" vid="{B269D645-ADA9-4C84-B6E4-2BDC65D07C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{74572564-B01E-4F49-8B98-CA47EF384300}tf78853419_win32</Template>
  <TotalTime>240</TotalTime>
  <Words>259</Words>
  <Application>Microsoft Office PowerPoint</Application>
  <PresentationFormat>Grand écran</PresentationFormat>
  <Paragraphs>80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Google Sans</vt:lpstr>
      <vt:lpstr>montserrat</vt:lpstr>
      <vt:lpstr>Open Sans</vt:lpstr>
      <vt:lpstr>Personnalisé</vt:lpstr>
      <vt:lpstr>Présentation de ALTEN IT</vt:lpstr>
      <vt:lpstr>Programme</vt:lpstr>
      <vt:lpstr>Identification</vt:lpstr>
      <vt:lpstr>Historique</vt:lpstr>
      <vt:lpstr>RGPD</vt:lpstr>
      <vt:lpstr>RSE</vt:lpstr>
      <vt:lpstr>Orientations stratégiques</vt:lpstr>
      <vt:lpstr>Externalités</vt:lpstr>
      <vt:lpstr>SWOT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ALTEN IT</dc:title>
  <dc:creator>Elie ENKAOUA</dc:creator>
  <cp:lastModifiedBy>Elie ENKAOUA</cp:lastModifiedBy>
  <cp:revision>4</cp:revision>
  <dcterms:created xsi:type="dcterms:W3CDTF">2024-09-11T22:51:35Z</dcterms:created>
  <dcterms:modified xsi:type="dcterms:W3CDTF">2024-09-12T11:56:54Z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