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4_96CB7EA0.xml" ContentType="application/vnd.ms-powerpoint.comments+xml"/>
  <Override PartName="/ppt/notesSlides/notesSlide4.xml" ContentType="application/vnd.openxmlformats-officedocument.presentationml.notesSlide+xml"/>
  <Override PartName="/ppt/comments/modernComment_115_BB6ECBD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8" r:id="rId4"/>
    <p:sldId id="276" r:id="rId5"/>
    <p:sldId id="279" r:id="rId6"/>
    <p:sldId id="277" r:id="rId7"/>
    <p:sldId id="280" r:id="rId8"/>
    <p:sldId id="258" r:id="rId9"/>
    <p:sldId id="281" r:id="rId10"/>
    <p:sldId id="309" r:id="rId11"/>
    <p:sldId id="310" r:id="rId12"/>
    <p:sldId id="311" r:id="rId13"/>
    <p:sldId id="316" r:id="rId14"/>
    <p:sldId id="313" r:id="rId15"/>
    <p:sldId id="315" r:id="rId16"/>
    <p:sldId id="292" r:id="rId17"/>
    <p:sldId id="259" r:id="rId18"/>
    <p:sldId id="260" r:id="rId19"/>
    <p:sldId id="312" r:id="rId20"/>
    <p:sldId id="308" r:id="rId21"/>
    <p:sldId id="283" r:id="rId22"/>
    <p:sldId id="291" r:id="rId23"/>
    <p:sldId id="284" r:id="rId24"/>
    <p:sldId id="293" r:id="rId25"/>
    <p:sldId id="294" r:id="rId26"/>
    <p:sldId id="288" r:id="rId27"/>
    <p:sldId id="296" r:id="rId28"/>
    <p:sldId id="295" r:id="rId29"/>
    <p:sldId id="289" r:id="rId30"/>
    <p:sldId id="290" r:id="rId31"/>
    <p:sldId id="298" r:id="rId32"/>
    <p:sldId id="300" r:id="rId33"/>
    <p:sldId id="306" r:id="rId34"/>
    <p:sldId id="307" r:id="rId35"/>
    <p:sldId id="303" r:id="rId36"/>
    <p:sldId id="304" r:id="rId37"/>
    <p:sldId id="302" r:id="rId38"/>
    <p:sldId id="305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A89A1-57C5-4D7D-B69B-CD5BF1574F26}">
          <p14:sldIdLst>
            <p14:sldId id="256"/>
            <p14:sldId id="257"/>
          </p14:sldIdLst>
        </p14:section>
        <p14:section name="Untitled Section" id="{034503B3-C53B-4678-83A9-3716B63A5030}">
          <p14:sldIdLst>
            <p14:sldId id="278"/>
            <p14:sldId id="276"/>
            <p14:sldId id="279"/>
            <p14:sldId id="277"/>
            <p14:sldId id="280"/>
            <p14:sldId id="258"/>
            <p14:sldId id="281"/>
            <p14:sldId id="309"/>
            <p14:sldId id="310"/>
            <p14:sldId id="311"/>
            <p14:sldId id="316"/>
            <p14:sldId id="313"/>
            <p14:sldId id="315"/>
            <p14:sldId id="292"/>
            <p14:sldId id="259"/>
            <p14:sldId id="260"/>
            <p14:sldId id="312"/>
            <p14:sldId id="308"/>
            <p14:sldId id="283"/>
            <p14:sldId id="291"/>
            <p14:sldId id="284"/>
            <p14:sldId id="293"/>
            <p14:sldId id="294"/>
            <p14:sldId id="288"/>
            <p14:sldId id="296"/>
            <p14:sldId id="295"/>
            <p14:sldId id="289"/>
            <p14:sldId id="290"/>
            <p14:sldId id="298"/>
            <p14:sldId id="300"/>
            <p14:sldId id="306"/>
            <p14:sldId id="307"/>
            <p14:sldId id="303"/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003C3E-B3C9-9271-10AE-071C917C4EF0}" name="eliezer ezezer" initials="ee" userId="204636aa92338b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AF"/>
    <a:srgbClr val="503657"/>
    <a:srgbClr val="2F2F2F"/>
    <a:srgbClr val="292929"/>
    <a:srgbClr val="B482DA"/>
    <a:srgbClr val="FFFF66"/>
    <a:srgbClr val="5A8B25"/>
    <a:srgbClr val="1E2E0C"/>
    <a:srgbClr val="820000"/>
    <a:srgbClr val="233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155" autoAdjust="0"/>
  </p:normalViewPr>
  <p:slideViewPr>
    <p:cSldViewPr>
      <p:cViewPr varScale="1">
        <p:scale>
          <a:sx n="62" d="100"/>
          <a:sy n="62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השוואה בין דיוק התוצאות של מחקרים בתחום</a:t>
            </a:r>
            <a:endParaRPr lang="en-US" dirty="0"/>
          </a:p>
        </c:rich>
      </c:tx>
      <c:layout>
        <c:manualLayout>
          <c:xMode val="edge"/>
          <c:yMode val="edge"/>
          <c:x val="0.18530451349027063"/>
          <c:y val="4.34522504836419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30520811473622278"/>
          <c:y val="0.22633251693938036"/>
          <c:w val="0.6574132217847769"/>
          <c:h val="0.51643823818897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תוצאות המחקר שלי</c:v>
                </c:pt>
                <c:pt idx="1">
                  <c:v>תוצאות מחקר קודם בתחום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99.6</c:v>
                </c:pt>
                <c:pt idx="1">
                  <c:v>99.1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4-403E-B3FA-FB0A77DA12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81115008"/>
        <c:axId val="1681118336"/>
      </c:barChart>
      <c:catAx>
        <c:axId val="1681115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400" dirty="0"/>
                  <a:t>שמות </a:t>
                </a:r>
                <a:r>
                  <a:rPr lang="he-IL" sz="1400" baseline="0" dirty="0"/>
                  <a:t>המחקרים להשווה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3.0013254700095051E-2"/>
              <c:y val="0.299533035365423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81118336"/>
        <c:crosses val="autoZero"/>
        <c:auto val="1"/>
        <c:lblAlgn val="ctr"/>
        <c:lblOffset val="100"/>
        <c:noMultiLvlLbl val="0"/>
      </c:catAx>
      <c:valAx>
        <c:axId val="16811183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rtl="1"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400" dirty="0"/>
                  <a:t>רמת דיוק תוצאות</a:t>
                </a:r>
                <a:r>
                  <a:rPr lang="he-IL" sz="1400" baseline="0" dirty="0"/>
                  <a:t> הרשת (%)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51006421097244337"/>
              <c:y val="0.8455921873957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rtl="1"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8111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14_96CB7E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332E52-F854-4BE7-A86B-B44476720957}" authorId="{1A003C3E-B3C9-9271-10AE-071C917C4EF0}" created="2022-07-01T07:49:24.7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29918624" sldId="276"/>
      <ac:picMk id="13" creationId="{A8EFC73A-0AF8-EDE5-7E7F-900231EAF6D5}"/>
    </ac:deMkLst>
    <p188:txBody>
      <a:bodyPr/>
      <a:lstStyle/>
      <a:p>
        <a:r>
          <a:rPr lang="en-IL"/>
          <a:t>אולי לשנות למשהו יותר רולוונטי
</a:t>
        </a:r>
      </a:p>
    </p188:txBody>
  </p188:cm>
</p188:cmLst>
</file>

<file path=ppt/comments/modernComment_115_BB6EC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0FDBB6-4D4B-4F8D-8D30-409B4B927A6D}" authorId="{1A003C3E-B3C9-9271-10AE-071C917C4EF0}" created="2022-07-01T08:07:20.991">
    <pc:sldMkLst xmlns:pc="http://schemas.microsoft.com/office/powerpoint/2013/main/command">
      <pc:docMk/>
      <pc:sldMk cId="3144600535" sldId="277"/>
    </pc:sldMkLst>
    <p188:txBody>
      <a:bodyPr/>
      <a:lstStyle/>
      <a:p>
        <a:r>
          <a:rPr lang="en-IL"/>
          <a:t>לאוסיף תמונות על בעיות ופתרונות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7CC24-7687-418B-BF59-934CB70ED6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46F572-EC16-4A9B-81A8-E9E15B43FE39}">
      <dgm:prSet phldrT="[Text]" custT="1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מקבלים מידע מהמכשיר</a:t>
          </a:r>
          <a:endParaRPr lang="en-IL" sz="2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50BDA5-8FEB-48AC-B5A6-41146504D1A4}" type="parTrans" cxnId="{62E5001B-E488-4AE6-901F-C3CB6A7FAC16}">
      <dgm:prSet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25CF63-2F9E-47FD-8907-AB11A9A4501E}" type="sibTrans" cxnId="{62E5001B-E488-4AE6-901F-C3CB6A7FAC16}">
      <dgm:prSet custT="1"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F7995A-4355-4AAB-947D-F35E1672B168}">
      <dgm:prSet phldrT="[Text]" custT="1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אוספים את דגימות התנועות</a:t>
          </a:r>
          <a:endParaRPr lang="en-IL" sz="2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0CA2A3-FF67-4B73-A720-6867DCB9B116}" type="parTrans" cxnId="{1044D284-1206-4BE1-BE03-E5294CAB9879}">
      <dgm:prSet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7354ED-7DC7-41A9-B176-5B1326B088FD}" type="sibTrans" cxnId="{1044D284-1206-4BE1-BE03-E5294CAB9879}">
      <dgm:prSet custT="1"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7041E6-0410-4C51-8BED-19DD80B9E6A3}">
      <dgm:prSet phldrT="[Text]" custT="1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מעבדים את המידע</a:t>
          </a:r>
          <a:endParaRPr lang="en-IL" sz="2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097C2E-C53D-45CA-A73C-3BC90F9ADA76}" type="parTrans" cxnId="{1F818944-1CC9-4A11-B3D4-6E9707189F7B}">
      <dgm:prSet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DE205B-E7A0-4E90-8AC7-6802764B23FA}" type="sibTrans" cxnId="{1F818944-1CC9-4A11-B3D4-6E9707189F7B}">
      <dgm:prSet custT="1"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0F1AB7-A321-4F7C-9C80-56B6D26AF2F6}">
      <dgm:prSet phldrT="[Text]" custT="1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מסווגים את התנועה</a:t>
          </a:r>
          <a:endParaRPr lang="en-IL" sz="2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C98A2A-13F3-41DF-8BB5-F18F9A1FA3B1}" type="parTrans" cxnId="{F59064C1-0AAA-4109-A20D-C6414E1756B1}">
      <dgm:prSet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B805A6-CA59-4351-8672-D2E9DC4B44CF}" type="sibTrans" cxnId="{F59064C1-0AAA-4109-A20D-C6414E1756B1}">
      <dgm:prSet/>
      <dgm:spPr/>
      <dgm:t>
        <a:bodyPr/>
        <a:lstStyle/>
        <a:p>
          <a:endParaRPr lang="en-IL" sz="2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F55D65-234F-422B-BDEC-DB741BB2341A}" type="pres">
      <dgm:prSet presAssocID="{B397CC24-7687-418B-BF59-934CB70ED65C}" presName="Name0" presStyleCnt="0">
        <dgm:presLayoutVars>
          <dgm:dir/>
          <dgm:resizeHandles val="exact"/>
        </dgm:presLayoutVars>
      </dgm:prSet>
      <dgm:spPr/>
    </dgm:pt>
    <dgm:pt modelId="{2F661820-C564-43E3-932B-66A484F0BE8B}" type="pres">
      <dgm:prSet presAssocID="{6046F572-EC16-4A9B-81A8-E9E15B43FE39}" presName="node" presStyleLbl="node1" presStyleIdx="0" presStyleCnt="4">
        <dgm:presLayoutVars>
          <dgm:bulletEnabled val="1"/>
        </dgm:presLayoutVars>
      </dgm:prSet>
      <dgm:spPr/>
    </dgm:pt>
    <dgm:pt modelId="{5A5F1ECC-DE88-4959-8EB8-C8C50FD10A45}" type="pres">
      <dgm:prSet presAssocID="{5825CF63-2F9E-47FD-8907-AB11A9A4501E}" presName="sibTrans" presStyleLbl="sibTrans2D1" presStyleIdx="0" presStyleCnt="3"/>
      <dgm:spPr/>
    </dgm:pt>
    <dgm:pt modelId="{426DD17E-544C-4651-B9F0-3CFADF272CE4}" type="pres">
      <dgm:prSet presAssocID="{5825CF63-2F9E-47FD-8907-AB11A9A4501E}" presName="connectorText" presStyleLbl="sibTrans2D1" presStyleIdx="0" presStyleCnt="3"/>
      <dgm:spPr/>
    </dgm:pt>
    <dgm:pt modelId="{D1AE0924-944A-4F60-9843-2842F2CCB02D}" type="pres">
      <dgm:prSet presAssocID="{2AF7995A-4355-4AAB-947D-F35E1672B168}" presName="node" presStyleLbl="node1" presStyleIdx="1" presStyleCnt="4">
        <dgm:presLayoutVars>
          <dgm:bulletEnabled val="1"/>
        </dgm:presLayoutVars>
      </dgm:prSet>
      <dgm:spPr/>
    </dgm:pt>
    <dgm:pt modelId="{934120FC-ED6F-4B60-9EEC-2D45F92B4528}" type="pres">
      <dgm:prSet presAssocID="{C17354ED-7DC7-41A9-B176-5B1326B088FD}" presName="sibTrans" presStyleLbl="sibTrans2D1" presStyleIdx="1" presStyleCnt="3"/>
      <dgm:spPr/>
    </dgm:pt>
    <dgm:pt modelId="{C086BE2C-66D8-4340-AD25-248752737AD3}" type="pres">
      <dgm:prSet presAssocID="{C17354ED-7DC7-41A9-B176-5B1326B088FD}" presName="connectorText" presStyleLbl="sibTrans2D1" presStyleIdx="1" presStyleCnt="3"/>
      <dgm:spPr/>
    </dgm:pt>
    <dgm:pt modelId="{CDE53F62-A38E-40FC-AAB3-F3453359606D}" type="pres">
      <dgm:prSet presAssocID="{F07041E6-0410-4C51-8BED-19DD80B9E6A3}" presName="node" presStyleLbl="node1" presStyleIdx="2" presStyleCnt="4">
        <dgm:presLayoutVars>
          <dgm:bulletEnabled val="1"/>
        </dgm:presLayoutVars>
      </dgm:prSet>
      <dgm:spPr/>
    </dgm:pt>
    <dgm:pt modelId="{E44A904E-DA78-4F74-8DC1-0CD825C8F08D}" type="pres">
      <dgm:prSet presAssocID="{1FDE205B-E7A0-4E90-8AC7-6802764B23FA}" presName="sibTrans" presStyleLbl="sibTrans2D1" presStyleIdx="2" presStyleCnt="3"/>
      <dgm:spPr/>
    </dgm:pt>
    <dgm:pt modelId="{6C3F6275-A328-465A-A7EF-727E793FBFD8}" type="pres">
      <dgm:prSet presAssocID="{1FDE205B-E7A0-4E90-8AC7-6802764B23FA}" presName="connectorText" presStyleLbl="sibTrans2D1" presStyleIdx="2" presStyleCnt="3"/>
      <dgm:spPr/>
    </dgm:pt>
    <dgm:pt modelId="{67624F2B-35F9-4266-9089-6793116F6792}" type="pres">
      <dgm:prSet presAssocID="{280F1AB7-A321-4F7C-9C80-56B6D26AF2F6}" presName="node" presStyleLbl="node1" presStyleIdx="3" presStyleCnt="4">
        <dgm:presLayoutVars>
          <dgm:bulletEnabled val="1"/>
        </dgm:presLayoutVars>
      </dgm:prSet>
      <dgm:spPr/>
    </dgm:pt>
  </dgm:ptLst>
  <dgm:cxnLst>
    <dgm:cxn modelId="{08EF1704-C695-4051-8E72-FDAEC9230C00}" type="presOf" srcId="{6046F572-EC16-4A9B-81A8-E9E15B43FE39}" destId="{2F661820-C564-43E3-932B-66A484F0BE8B}" srcOrd="0" destOrd="0" presId="urn:microsoft.com/office/officeart/2005/8/layout/process1"/>
    <dgm:cxn modelId="{17536905-C978-4748-AE92-EF766015985F}" type="presOf" srcId="{2AF7995A-4355-4AAB-947D-F35E1672B168}" destId="{D1AE0924-944A-4F60-9843-2842F2CCB02D}" srcOrd="0" destOrd="0" presId="urn:microsoft.com/office/officeart/2005/8/layout/process1"/>
    <dgm:cxn modelId="{62E5001B-E488-4AE6-901F-C3CB6A7FAC16}" srcId="{B397CC24-7687-418B-BF59-934CB70ED65C}" destId="{6046F572-EC16-4A9B-81A8-E9E15B43FE39}" srcOrd="0" destOrd="0" parTransId="{C150BDA5-8FEB-48AC-B5A6-41146504D1A4}" sibTransId="{5825CF63-2F9E-47FD-8907-AB11A9A4501E}"/>
    <dgm:cxn modelId="{C500AC21-43E9-47A6-9DBF-2A170D627D93}" type="presOf" srcId="{F07041E6-0410-4C51-8BED-19DD80B9E6A3}" destId="{CDE53F62-A38E-40FC-AAB3-F3453359606D}" srcOrd="0" destOrd="0" presId="urn:microsoft.com/office/officeart/2005/8/layout/process1"/>
    <dgm:cxn modelId="{1F818944-1CC9-4A11-B3D4-6E9707189F7B}" srcId="{B397CC24-7687-418B-BF59-934CB70ED65C}" destId="{F07041E6-0410-4C51-8BED-19DD80B9E6A3}" srcOrd="2" destOrd="0" parTransId="{F1097C2E-C53D-45CA-A73C-3BC90F9ADA76}" sibTransId="{1FDE205B-E7A0-4E90-8AC7-6802764B23FA}"/>
    <dgm:cxn modelId="{A2F2EC45-C57E-4A5C-9991-6D2D2BA4BCB0}" type="presOf" srcId="{1FDE205B-E7A0-4E90-8AC7-6802764B23FA}" destId="{6C3F6275-A328-465A-A7EF-727E793FBFD8}" srcOrd="1" destOrd="0" presId="urn:microsoft.com/office/officeart/2005/8/layout/process1"/>
    <dgm:cxn modelId="{1044D284-1206-4BE1-BE03-E5294CAB9879}" srcId="{B397CC24-7687-418B-BF59-934CB70ED65C}" destId="{2AF7995A-4355-4AAB-947D-F35E1672B168}" srcOrd="1" destOrd="0" parTransId="{670CA2A3-FF67-4B73-A720-6867DCB9B116}" sibTransId="{C17354ED-7DC7-41A9-B176-5B1326B088FD}"/>
    <dgm:cxn modelId="{61ED84A3-FC01-495E-AC9F-DCCFB9E435D1}" type="presOf" srcId="{C17354ED-7DC7-41A9-B176-5B1326B088FD}" destId="{934120FC-ED6F-4B60-9EEC-2D45F92B4528}" srcOrd="0" destOrd="0" presId="urn:microsoft.com/office/officeart/2005/8/layout/process1"/>
    <dgm:cxn modelId="{F59064C1-0AAA-4109-A20D-C6414E1756B1}" srcId="{B397CC24-7687-418B-BF59-934CB70ED65C}" destId="{280F1AB7-A321-4F7C-9C80-56B6D26AF2F6}" srcOrd="3" destOrd="0" parTransId="{55C98A2A-13F3-41DF-8BB5-F18F9A1FA3B1}" sibTransId="{F6B805A6-CA59-4351-8672-D2E9DC4B44CF}"/>
    <dgm:cxn modelId="{467ACED1-F3A9-48AB-B829-776E10985930}" type="presOf" srcId="{1FDE205B-E7A0-4E90-8AC7-6802764B23FA}" destId="{E44A904E-DA78-4F74-8DC1-0CD825C8F08D}" srcOrd="0" destOrd="0" presId="urn:microsoft.com/office/officeart/2005/8/layout/process1"/>
    <dgm:cxn modelId="{D70E2BD9-F2E6-410A-B23B-E423090CFC5A}" type="presOf" srcId="{B397CC24-7687-418B-BF59-934CB70ED65C}" destId="{8EF55D65-234F-422B-BDEC-DB741BB2341A}" srcOrd="0" destOrd="0" presId="urn:microsoft.com/office/officeart/2005/8/layout/process1"/>
    <dgm:cxn modelId="{7F27B2E2-F92C-48C4-92DA-C2C9ED0A18E6}" type="presOf" srcId="{C17354ED-7DC7-41A9-B176-5B1326B088FD}" destId="{C086BE2C-66D8-4340-AD25-248752737AD3}" srcOrd="1" destOrd="0" presId="urn:microsoft.com/office/officeart/2005/8/layout/process1"/>
    <dgm:cxn modelId="{5D4098E6-0DFA-4847-8626-3AB2457686ED}" type="presOf" srcId="{5825CF63-2F9E-47FD-8907-AB11A9A4501E}" destId="{426DD17E-544C-4651-B9F0-3CFADF272CE4}" srcOrd="1" destOrd="0" presId="urn:microsoft.com/office/officeart/2005/8/layout/process1"/>
    <dgm:cxn modelId="{5AEFF4EA-ED43-420F-8A3D-D4B2EF0B48E2}" type="presOf" srcId="{280F1AB7-A321-4F7C-9C80-56B6D26AF2F6}" destId="{67624F2B-35F9-4266-9089-6793116F6792}" srcOrd="0" destOrd="0" presId="urn:microsoft.com/office/officeart/2005/8/layout/process1"/>
    <dgm:cxn modelId="{20D914F1-B8D9-46A1-8E22-7D75BF2E1C1C}" type="presOf" srcId="{5825CF63-2F9E-47FD-8907-AB11A9A4501E}" destId="{5A5F1ECC-DE88-4959-8EB8-C8C50FD10A45}" srcOrd="0" destOrd="0" presId="urn:microsoft.com/office/officeart/2005/8/layout/process1"/>
    <dgm:cxn modelId="{ABD3541B-FC43-4AEE-A07F-38B27C540666}" type="presParOf" srcId="{8EF55D65-234F-422B-BDEC-DB741BB2341A}" destId="{2F661820-C564-43E3-932B-66A484F0BE8B}" srcOrd="0" destOrd="0" presId="urn:microsoft.com/office/officeart/2005/8/layout/process1"/>
    <dgm:cxn modelId="{9911ED91-5EA8-4A18-9D26-CDD99F1F7B09}" type="presParOf" srcId="{8EF55D65-234F-422B-BDEC-DB741BB2341A}" destId="{5A5F1ECC-DE88-4959-8EB8-C8C50FD10A45}" srcOrd="1" destOrd="0" presId="urn:microsoft.com/office/officeart/2005/8/layout/process1"/>
    <dgm:cxn modelId="{66AAAE03-9D1B-4483-96CE-1C73DF274A77}" type="presParOf" srcId="{5A5F1ECC-DE88-4959-8EB8-C8C50FD10A45}" destId="{426DD17E-544C-4651-B9F0-3CFADF272CE4}" srcOrd="0" destOrd="0" presId="urn:microsoft.com/office/officeart/2005/8/layout/process1"/>
    <dgm:cxn modelId="{05B6B060-9918-4F43-8E48-A7DC3395A876}" type="presParOf" srcId="{8EF55D65-234F-422B-BDEC-DB741BB2341A}" destId="{D1AE0924-944A-4F60-9843-2842F2CCB02D}" srcOrd="2" destOrd="0" presId="urn:microsoft.com/office/officeart/2005/8/layout/process1"/>
    <dgm:cxn modelId="{E24DDDA3-3601-42AA-93C5-5634A82F50AE}" type="presParOf" srcId="{8EF55D65-234F-422B-BDEC-DB741BB2341A}" destId="{934120FC-ED6F-4B60-9EEC-2D45F92B4528}" srcOrd="3" destOrd="0" presId="urn:microsoft.com/office/officeart/2005/8/layout/process1"/>
    <dgm:cxn modelId="{2513840D-04AD-41D4-82CF-9C15B8D1006B}" type="presParOf" srcId="{934120FC-ED6F-4B60-9EEC-2D45F92B4528}" destId="{C086BE2C-66D8-4340-AD25-248752737AD3}" srcOrd="0" destOrd="0" presId="urn:microsoft.com/office/officeart/2005/8/layout/process1"/>
    <dgm:cxn modelId="{451584AA-007B-419D-BE47-C81B527DF426}" type="presParOf" srcId="{8EF55D65-234F-422B-BDEC-DB741BB2341A}" destId="{CDE53F62-A38E-40FC-AAB3-F3453359606D}" srcOrd="4" destOrd="0" presId="urn:microsoft.com/office/officeart/2005/8/layout/process1"/>
    <dgm:cxn modelId="{166B7861-D32E-4A36-8486-3F872F68E5B0}" type="presParOf" srcId="{8EF55D65-234F-422B-BDEC-DB741BB2341A}" destId="{E44A904E-DA78-4F74-8DC1-0CD825C8F08D}" srcOrd="5" destOrd="0" presId="urn:microsoft.com/office/officeart/2005/8/layout/process1"/>
    <dgm:cxn modelId="{5E7A91F5-090E-4F7D-B851-3940D7B4D806}" type="presParOf" srcId="{E44A904E-DA78-4F74-8DC1-0CD825C8F08D}" destId="{6C3F6275-A328-465A-A7EF-727E793FBFD8}" srcOrd="0" destOrd="0" presId="urn:microsoft.com/office/officeart/2005/8/layout/process1"/>
    <dgm:cxn modelId="{7C16E62D-469F-4513-9A8A-67D88F7C5C15}" type="presParOf" srcId="{8EF55D65-234F-422B-BDEC-DB741BB2341A}" destId="{67624F2B-35F9-4266-9089-6793116F67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1820-C564-43E3-932B-66A484F0BE8B}">
      <dsp:nvSpPr>
        <dsp:cNvPr id="0" name=""/>
        <dsp:cNvSpPr/>
      </dsp:nvSpPr>
      <dsp:spPr>
        <a:xfrm>
          <a:off x="3385" y="1051150"/>
          <a:ext cx="1480400" cy="113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מקבלים מידע מהמכשיר</a:t>
          </a:r>
          <a:endParaRPr lang="en-IL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718" y="1084483"/>
        <a:ext cx="1413734" cy="1071392"/>
      </dsp:txXfrm>
    </dsp:sp>
    <dsp:sp modelId="{5A5F1ECC-DE88-4959-8EB8-C8C50FD10A45}">
      <dsp:nvSpPr>
        <dsp:cNvPr id="0" name=""/>
        <dsp:cNvSpPr/>
      </dsp:nvSpPr>
      <dsp:spPr>
        <a:xfrm>
          <a:off x="1631826" y="1436610"/>
          <a:ext cx="313844" cy="367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631826" y="1510038"/>
        <a:ext cx="219691" cy="220283"/>
      </dsp:txXfrm>
    </dsp:sp>
    <dsp:sp modelId="{D1AE0924-944A-4F60-9843-2842F2CCB02D}">
      <dsp:nvSpPr>
        <dsp:cNvPr id="0" name=""/>
        <dsp:cNvSpPr/>
      </dsp:nvSpPr>
      <dsp:spPr>
        <a:xfrm>
          <a:off x="2075947" y="1051150"/>
          <a:ext cx="1480400" cy="113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אוספים את דגימות התנועות</a:t>
          </a:r>
          <a:endParaRPr lang="en-IL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09280" y="1084483"/>
        <a:ext cx="1413734" cy="1071392"/>
      </dsp:txXfrm>
    </dsp:sp>
    <dsp:sp modelId="{934120FC-ED6F-4B60-9EEC-2D45F92B4528}">
      <dsp:nvSpPr>
        <dsp:cNvPr id="0" name=""/>
        <dsp:cNvSpPr/>
      </dsp:nvSpPr>
      <dsp:spPr>
        <a:xfrm>
          <a:off x="3704387" y="1436610"/>
          <a:ext cx="313844" cy="367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04387" y="1510038"/>
        <a:ext cx="219691" cy="220283"/>
      </dsp:txXfrm>
    </dsp:sp>
    <dsp:sp modelId="{CDE53F62-A38E-40FC-AAB3-F3453359606D}">
      <dsp:nvSpPr>
        <dsp:cNvPr id="0" name=""/>
        <dsp:cNvSpPr/>
      </dsp:nvSpPr>
      <dsp:spPr>
        <a:xfrm>
          <a:off x="4148508" y="1051150"/>
          <a:ext cx="1480400" cy="113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מעבדים את המידע</a:t>
          </a:r>
          <a:endParaRPr lang="en-IL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81841" y="1084483"/>
        <a:ext cx="1413734" cy="1071392"/>
      </dsp:txXfrm>
    </dsp:sp>
    <dsp:sp modelId="{E44A904E-DA78-4F74-8DC1-0CD825C8F08D}">
      <dsp:nvSpPr>
        <dsp:cNvPr id="0" name=""/>
        <dsp:cNvSpPr/>
      </dsp:nvSpPr>
      <dsp:spPr>
        <a:xfrm>
          <a:off x="5776949" y="1436610"/>
          <a:ext cx="313844" cy="367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76949" y="1510038"/>
        <a:ext cx="219691" cy="220283"/>
      </dsp:txXfrm>
    </dsp:sp>
    <dsp:sp modelId="{67624F2B-35F9-4266-9089-6793116F6792}">
      <dsp:nvSpPr>
        <dsp:cNvPr id="0" name=""/>
        <dsp:cNvSpPr/>
      </dsp:nvSpPr>
      <dsp:spPr>
        <a:xfrm>
          <a:off x="6221069" y="1051150"/>
          <a:ext cx="1480400" cy="113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מסווגים את התנועה</a:t>
          </a:r>
          <a:endParaRPr lang="en-IL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254402" y="1084483"/>
        <a:ext cx="1413734" cy="107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6F9EFA-AA13-41D2-851F-5887DCDC4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7C706-A4D2-4F46-B77A-F0DEEEB83972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9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17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18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19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8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26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של המכשיר עם המסך שלו</a:t>
            </a:r>
          </a:p>
          <a:p>
            <a:r>
              <a:rPr lang="he-IL" dirty="0"/>
              <a:t>הצגה של המערכת שיוצרת דגימות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ED92F-3685-436E-8E63-0DAFD5F437BE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27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05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http://articlesbyaphysicist.com/muscle_emg.html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הצגה ויזואלית כיצד החשמל עובר בשריר</a:t>
            </a:r>
            <a:endParaRPr lang="en-US" dirty="0"/>
          </a:p>
          <a:p>
            <a:r>
              <a:rPr lang="he-IL" dirty="0"/>
              <a:t>4 ערוצים למכשיר</a:t>
            </a:r>
            <a:r>
              <a:rPr lang="en-US" dirty="0"/>
              <a:t>,</a:t>
            </a:r>
            <a:r>
              <a:rPr lang="he-IL" dirty="0"/>
              <a:t> </a:t>
            </a:r>
          </a:p>
          <a:p>
            <a:r>
              <a:rPr lang="he-IL" dirty="0"/>
              <a:t>אני על 2 ערוצים</a:t>
            </a:r>
          </a:p>
          <a:p>
            <a:r>
              <a:rPr lang="he-IL" dirty="0"/>
              <a:t>ערוץ נוצר מהפרש האלקטורודות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6048375" cy="8636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6048375" cy="576262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15888"/>
            <a:ext cx="1871662" cy="64087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464175" cy="64087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58888" y="115888"/>
            <a:ext cx="7488237" cy="6408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93800"/>
            <a:ext cx="366712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93800"/>
            <a:ext cx="3668712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1588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Click to edit Master title style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93800"/>
            <a:ext cx="7488237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4_96CB7EA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BB6ECBD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620688"/>
            <a:ext cx="8424936" cy="1656953"/>
          </a:xfrm>
          <a:noFill/>
        </p:spPr>
        <p:txBody>
          <a:bodyPr/>
          <a:lstStyle/>
          <a:p>
            <a:pPr algn="ctr"/>
            <a:r>
              <a:rPr lang="he-IL" sz="4000" dirty="0">
                <a:latin typeface="Tahoma" charset="0"/>
              </a:rPr>
              <a:t>זיהוי תנועות יד</a:t>
            </a:r>
            <a:br>
              <a:rPr lang="he-IL" sz="4000" dirty="0">
                <a:latin typeface="Tahoma" charset="0"/>
              </a:rPr>
            </a:br>
            <a:r>
              <a:rPr lang="he-IL" sz="4000" dirty="0">
                <a:latin typeface="Tahoma" charset="0"/>
              </a:rPr>
              <a:t>בעזרת אקלטרומיוגרפיה</a:t>
            </a:r>
            <a:endParaRPr lang="uk-UA" sz="40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72248"/>
            <a:ext cx="5175250" cy="1008112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800" dirty="0">
                <a:solidFill>
                  <a:srgbClr val="E1CE15"/>
                </a:solidFill>
              </a:rPr>
              <a:t>מאת: אליעזר רווח</a:t>
            </a:r>
            <a:br>
              <a:rPr lang="en-US" sz="2800" dirty="0">
                <a:solidFill>
                  <a:srgbClr val="E1CE15"/>
                </a:solidFill>
              </a:rPr>
            </a:br>
            <a:r>
              <a:rPr lang="he-IL" sz="2800" dirty="0">
                <a:solidFill>
                  <a:srgbClr val="E1CE15"/>
                </a:solidFill>
              </a:rPr>
              <a:t>מנחה אקדמי: ד"ר אלי אייזנברג</a:t>
            </a:r>
            <a:endParaRPr lang="uk-UA" sz="2800" dirty="0">
              <a:solidFill>
                <a:srgbClr val="E1CE1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962174" y="600997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FB33B-759C-50BC-AE9D-8A87C788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8" y="1590764"/>
            <a:ext cx="2801341" cy="21010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1C636-98C4-1A96-63E2-160C298B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155996"/>
            <a:ext cx="2801343" cy="21010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1A47B8-136F-0028-A8AA-5CC07D087533}"/>
              </a:ext>
            </a:extLst>
          </p:cNvPr>
          <p:cNvSpPr/>
          <p:nvPr/>
        </p:nvSpPr>
        <p:spPr>
          <a:xfrm>
            <a:off x="4725192" y="2237410"/>
            <a:ext cx="35605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הנתונים הגולמיים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636F2-6C2D-8736-E457-A0ECAB8A52EB}"/>
              </a:ext>
            </a:extLst>
          </p:cNvPr>
          <p:cNvSpPr/>
          <p:nvPr/>
        </p:nvSpPr>
        <p:spPr>
          <a:xfrm>
            <a:off x="5796136" y="4914111"/>
            <a:ext cx="22333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יישור זרם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0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962174" y="600997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F1DE0-4693-09B3-E574-7FB746B8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00" y="1556792"/>
            <a:ext cx="2801343" cy="21010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224C1A-7299-D1C7-946C-15C5E084BA0F}"/>
              </a:ext>
            </a:extLst>
          </p:cNvPr>
          <p:cNvSpPr/>
          <p:nvPr/>
        </p:nvSpPr>
        <p:spPr>
          <a:xfrm>
            <a:off x="5974964" y="2291630"/>
            <a:ext cx="22333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יישור זרם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3F53F-F9B2-A8D2-689D-DEF3E961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900" y="4183422"/>
            <a:ext cx="2801341" cy="2107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2DF978-A89A-AB5A-D524-72717B78D97E}"/>
              </a:ext>
            </a:extLst>
          </p:cNvPr>
          <p:cNvSpPr/>
          <p:nvPr/>
        </p:nvSpPr>
        <p:spPr>
          <a:xfrm>
            <a:off x="4814980" y="4982607"/>
            <a:ext cx="33922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סינון גל לפי תדר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9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962174" y="600997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3F53F-F9B2-A8D2-689D-DEF3E961B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59505"/>
            <a:ext cx="2801341" cy="2107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2DF978-A89A-AB5A-D524-72717B78D97E}"/>
              </a:ext>
            </a:extLst>
          </p:cNvPr>
          <p:cNvSpPr/>
          <p:nvPr/>
        </p:nvSpPr>
        <p:spPr>
          <a:xfrm>
            <a:off x="4716953" y="2321024"/>
            <a:ext cx="33922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סינון גל לפי תדר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7674C-4544-2E94-D31A-D9277E7CC085}"/>
              </a:ext>
            </a:extLst>
          </p:cNvPr>
          <p:cNvSpPr/>
          <p:nvPr/>
        </p:nvSpPr>
        <p:spPr>
          <a:xfrm>
            <a:off x="4235041" y="4664648"/>
            <a:ext cx="407194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נירמול בעזרת 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MVC</a:t>
            </a:r>
            <a:endParaRPr lang="he-IL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ושורש סכום הריבועים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3169AC-E240-8AB2-EDDB-B8D53BBC3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370" y="4151793"/>
            <a:ext cx="2801341" cy="21029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87226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962174" y="600997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A47B8-136F-0028-A8AA-5CC07D087533}"/>
              </a:ext>
            </a:extLst>
          </p:cNvPr>
          <p:cNvSpPr/>
          <p:nvPr/>
        </p:nvSpPr>
        <p:spPr>
          <a:xfrm>
            <a:off x="4354831" y="2239588"/>
            <a:ext cx="39741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דגימה לאחר העיבוד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636F2-6C2D-8736-E457-A0ECAB8A52EB}"/>
              </a:ext>
            </a:extLst>
          </p:cNvPr>
          <p:cNvSpPr/>
          <p:nvPr/>
        </p:nvSpPr>
        <p:spPr>
          <a:xfrm>
            <a:off x="4572000" y="4725144"/>
            <a:ext cx="363593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התפלגות נורמלית</a:t>
            </a:r>
          </a:p>
          <a:p>
            <a:pPr algn="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על המידע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3E6A4-16ED-5C7F-4EDC-B21C90B8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9" y="1441147"/>
            <a:ext cx="2920539" cy="21904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476200-8943-546E-F694-3945B4D8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47" y="4216733"/>
            <a:ext cx="2938221" cy="22036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66612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962174" y="600997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A8321-EF7F-54D9-EFFA-F9622353223F}"/>
              </a:ext>
            </a:extLst>
          </p:cNvPr>
          <p:cNvSpPr/>
          <p:nvPr/>
        </p:nvSpPr>
        <p:spPr>
          <a:xfrm>
            <a:off x="4382044" y="4911130"/>
            <a:ext cx="40158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חיתוך בעזרת ממוצע</a:t>
            </a:r>
          </a:p>
          <a:p>
            <a:pPr algn="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ושונות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D71A3B-38F3-C664-9D85-4C0BA507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74" y="4221088"/>
            <a:ext cx="2976331" cy="22322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BFBCB8-65C7-C536-219D-3B830FA639C7}"/>
              </a:ext>
            </a:extLst>
          </p:cNvPr>
          <p:cNvSpPr/>
          <p:nvPr/>
        </p:nvSpPr>
        <p:spPr>
          <a:xfrm>
            <a:off x="4571999" y="2217454"/>
            <a:ext cx="363593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התפלגות נורמלית</a:t>
            </a:r>
          </a:p>
          <a:p>
            <a:pPr algn="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על המידע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D7E263-052D-2C55-0058-4561DBE2E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84" y="1431994"/>
            <a:ext cx="2938221" cy="22036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422135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962174" y="600997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DF978-A89A-AB5A-D524-72717B78D97E}"/>
              </a:ext>
            </a:extLst>
          </p:cNvPr>
          <p:cNvSpPr/>
          <p:nvPr/>
        </p:nvSpPr>
        <p:spPr>
          <a:xfrm>
            <a:off x="4362661" y="2035995"/>
            <a:ext cx="40158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חיתוך בעזרת ממוצע</a:t>
            </a:r>
          </a:p>
          <a:p>
            <a:pPr algn="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ושונות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7674C-4544-2E94-D31A-D9277E7CC085}"/>
              </a:ext>
            </a:extLst>
          </p:cNvPr>
          <p:cNvSpPr/>
          <p:nvPr/>
        </p:nvSpPr>
        <p:spPr>
          <a:xfrm>
            <a:off x="6667778" y="5133618"/>
            <a:ext cx="17107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מרכוז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99B086-1F60-76E0-52D7-F97622A7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5" y="1431994"/>
            <a:ext cx="2929737" cy="21973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2E14A-FAFD-1A3C-E968-72ED4102D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36" y="4327354"/>
            <a:ext cx="2929740" cy="21973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28182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1683F-1785-877F-B1F9-BEF5BBF93F65}"/>
              </a:ext>
            </a:extLst>
          </p:cNvPr>
          <p:cNvSpPr txBox="1"/>
          <p:nvPr/>
        </p:nvSpPr>
        <p:spPr>
          <a:xfrm>
            <a:off x="1946097" y="386397"/>
            <a:ext cx="4478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18C1D8-B078-7235-9F88-40BD9F60E0C5}"/>
              </a:ext>
            </a:extLst>
          </p:cNvPr>
          <p:cNvSpPr/>
          <p:nvPr/>
        </p:nvSpPr>
        <p:spPr>
          <a:xfrm rot="5400000">
            <a:off x="1442556" y="3786551"/>
            <a:ext cx="240442" cy="2306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06F2F1-7AA0-59C8-C51D-793D6871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6063" y="4509480"/>
            <a:ext cx="2613533" cy="320828"/>
          </a:xfrm>
        </p:spPr>
        <p:txBody>
          <a:bodyPr/>
          <a:lstStyle/>
          <a:p>
            <a:pPr algn="r"/>
            <a:r>
              <a:rPr lang="he-IL" b="1" i="1" dirty="0">
                <a:solidFill>
                  <a:srgbClr val="FFFF00"/>
                </a:solidFill>
              </a:rPr>
              <a:t>אלגוריתם אישי לסינון</a:t>
            </a:r>
            <a:endParaRPr lang="en-IL" b="1" i="1" dirty="0">
              <a:solidFill>
                <a:srgbClr val="FFFF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C34814-A6B9-D901-5847-9539E114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27" y="3814591"/>
            <a:ext cx="2801341" cy="2107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55F22A-4D3A-8320-C58C-89486DEA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862" y="3814591"/>
            <a:ext cx="2801341" cy="21029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51CDFB-9712-E350-373F-91C66338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5" y="1268760"/>
            <a:ext cx="2801343" cy="21010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3DA453-FFB7-C4BE-1AE3-8C9B9789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862" y="1268760"/>
            <a:ext cx="2801341" cy="21010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5BD4619-D839-F581-1336-2711AFBD1AD4}"/>
              </a:ext>
            </a:extLst>
          </p:cNvPr>
          <p:cNvSpPr/>
          <p:nvPr/>
        </p:nvSpPr>
        <p:spPr>
          <a:xfrm rot="5400000">
            <a:off x="5768488" y="4564072"/>
            <a:ext cx="240442" cy="60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06D406E-A38D-1A06-9D17-C6F9E0C693C2}"/>
              </a:ext>
            </a:extLst>
          </p:cNvPr>
          <p:cNvSpPr/>
          <p:nvPr/>
        </p:nvSpPr>
        <p:spPr>
          <a:xfrm rot="16200000">
            <a:off x="5781027" y="1971681"/>
            <a:ext cx="240442" cy="60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0CF7BDB-3FF7-4CE1-3869-25829BBC4861}"/>
              </a:ext>
            </a:extLst>
          </p:cNvPr>
          <p:cNvSpPr/>
          <p:nvPr/>
        </p:nvSpPr>
        <p:spPr>
          <a:xfrm>
            <a:off x="7524328" y="3395175"/>
            <a:ext cx="264237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7DA897E-762C-A397-5AA9-A6E88CDAAA2B}"/>
              </a:ext>
            </a:extLst>
          </p:cNvPr>
          <p:cNvSpPr txBox="1">
            <a:spLocks/>
          </p:cNvSpPr>
          <p:nvPr/>
        </p:nvSpPr>
        <p:spPr bwMode="auto">
          <a:xfrm>
            <a:off x="-594068" y="767957"/>
            <a:ext cx="334342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algn="r" rtl="1"/>
            <a:r>
              <a:rPr lang="he-IL" sz="1400" kern="0" dirty="0"/>
              <a:t>שלבים: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kern="0" dirty="0"/>
              <a:t>.Full wave rectification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kern="0" dirty="0"/>
              <a:t>.Bandpass filter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kern="0" dirty="0"/>
              <a:t>.Moving RMS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b="1" i="1" kern="0" dirty="0">
                <a:solidFill>
                  <a:srgbClr val="FFFF00"/>
                </a:solidFill>
              </a:rPr>
              <a:t>MVC</a:t>
            </a:r>
            <a:r>
              <a:rPr lang="he-IL" sz="1400" b="1" i="1" kern="0" dirty="0">
                <a:solidFill>
                  <a:srgbClr val="FFFF00"/>
                </a:solidFill>
              </a:rPr>
              <a:t> (דרישה כלפי המשתמש)</a:t>
            </a:r>
            <a:r>
              <a:rPr lang="en-US" sz="1400" b="1" i="1" kern="0" dirty="0">
                <a:solidFill>
                  <a:srgbClr val="FFFF00"/>
                </a:solidFill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400" kern="0" dirty="0"/>
              <a:t>אלגוריתם אישי</a:t>
            </a:r>
            <a:r>
              <a:rPr lang="en-US" sz="1400" kern="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1600" b="1" i="1" kern="0" dirty="0">
              <a:solidFill>
                <a:srgbClr val="FFFF00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IL" b="1" i="1" kern="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F6FF4-C804-B855-6A6A-F30618E38BF1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p"/>
      <p:bldP spid="15" grpId="0" animBg="1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2167784-414A-B296-EB0A-38BB26AFC4F0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2CC39-1021-B02C-A6CE-B0E0EBE9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39" y="1094658"/>
            <a:ext cx="3121761" cy="2341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2D3D4-CEA2-9011-6BA8-55C9647EB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231" y="4077072"/>
            <a:ext cx="3121761" cy="2341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7DC65D-D573-4971-FBD0-E31E49BFD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65" y="1094658"/>
            <a:ext cx="3121759" cy="23413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3654D-67E4-A306-2FA7-498737645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739" y="4077074"/>
            <a:ext cx="3121760" cy="23413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368025-FCF4-3984-A494-1335F0DC3B97}"/>
              </a:ext>
            </a:extLst>
          </p:cNvPr>
          <p:cNvSpPr/>
          <p:nvPr/>
        </p:nvSpPr>
        <p:spPr>
          <a:xfrm>
            <a:off x="4403812" y="2092406"/>
            <a:ext cx="8202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64890C6-993F-084A-992C-720137B4C0F4}"/>
              </a:ext>
            </a:extLst>
          </p:cNvPr>
          <p:cNvSpPr/>
          <p:nvPr/>
        </p:nvSpPr>
        <p:spPr>
          <a:xfrm>
            <a:off x="6710795" y="3488520"/>
            <a:ext cx="484632" cy="539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86A196-2D3A-E7B2-8901-B9D24D60846C}"/>
              </a:ext>
            </a:extLst>
          </p:cNvPr>
          <p:cNvSpPr/>
          <p:nvPr/>
        </p:nvSpPr>
        <p:spPr>
          <a:xfrm rot="10800000">
            <a:off x="4370972" y="4818759"/>
            <a:ext cx="8202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1FD58-6BA4-6849-CAAD-24A46B4B2D97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6A459E1-DED5-3E50-4C15-4D1F15871F87}"/>
              </a:ext>
            </a:extLst>
          </p:cNvPr>
          <p:cNvSpPr txBox="1"/>
          <p:nvPr/>
        </p:nvSpPr>
        <p:spPr>
          <a:xfrm>
            <a:off x="251520" y="478360"/>
            <a:ext cx="7956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תוצאות רשת הניורונים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A2FE6-BFD3-FD28-BD92-66767E593E1B}"/>
              </a:ext>
            </a:extLst>
          </p:cNvPr>
          <p:cNvSpPr txBox="1"/>
          <p:nvPr/>
        </p:nvSpPr>
        <p:spPr>
          <a:xfrm>
            <a:off x="5327576" y="1998130"/>
            <a:ext cx="38164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ציר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2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- סיבובים של למידה עמוקה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20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ציר </a:t>
            </a:r>
            <a:r>
              <a:rPr lang="en-US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- ציון של החיזוי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2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IRNN</a:t>
            </a: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- הרשת שעיבדתי אותה.</a:t>
            </a:r>
            <a:endParaRPr lang="en-IL" sz="20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RNN</a:t>
            </a: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- רשת מסוג </a:t>
            </a:r>
            <a:r>
              <a:rPr lang="en-US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RNN LSTM</a:t>
            </a: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.</a:t>
            </a:r>
            <a:endParaRPr lang="en-IL" sz="20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CNN</a:t>
            </a: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-  רשת </a:t>
            </a:r>
            <a:r>
              <a:rPr lang="en-US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CNN</a:t>
            </a:r>
            <a:r>
              <a:rPr lang="he-IL" sz="2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.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64D97CA7-591E-5105-5E95-E766788E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771495"/>
            <a:ext cx="5184576" cy="35049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B9ED1-8CAE-F652-6241-BD837177CB30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6A459E1-DED5-3E50-4C15-4D1F15871F87}"/>
              </a:ext>
            </a:extLst>
          </p:cNvPr>
          <p:cNvSpPr txBox="1"/>
          <p:nvPr/>
        </p:nvSpPr>
        <p:spPr>
          <a:xfrm>
            <a:off x="251520" y="478360"/>
            <a:ext cx="7956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תוצאות רשת הניורונים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B1695-1F92-1CF5-AF27-32839AE1EDC8}"/>
              </a:ext>
            </a:extLst>
          </p:cNvPr>
          <p:cNvSpPr txBox="1"/>
          <p:nvPr/>
        </p:nvSpPr>
        <p:spPr>
          <a:xfrm>
            <a:off x="251520" y="6302680"/>
            <a:ext cx="7236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 Zhejiang Provincial Public Technology Research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B9ED1-8CAE-F652-6241-BD837177CB30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7FE8F6-8839-4D77-DDF4-30154E29B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99320"/>
              </p:ext>
            </p:extLst>
          </p:nvPr>
        </p:nvGraphicFramePr>
        <p:xfrm>
          <a:off x="539552" y="1397000"/>
          <a:ext cx="7776864" cy="419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42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DBCB3F-46CB-3B57-6658-33C5F0A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3" y="3465931"/>
            <a:ext cx="4917989" cy="2063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6772FA-99DE-8676-4372-B4756381438B}"/>
              </a:ext>
            </a:extLst>
          </p:cNvPr>
          <p:cNvSpPr txBox="1"/>
          <p:nvPr/>
        </p:nvSpPr>
        <p:spPr>
          <a:xfrm>
            <a:off x="2606434" y="282279"/>
            <a:ext cx="3931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תקציר הפרויקט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1379DD2-27D2-CE70-728C-2EABF7BA76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11560" y="1381671"/>
            <a:ext cx="7848871" cy="1296144"/>
          </a:xfrm>
        </p:spPr>
        <p:txBody>
          <a:bodyPr/>
          <a:lstStyle/>
          <a:p>
            <a:pPr algn="r" rtl="1"/>
            <a:r>
              <a:rPr lang="he-IL" sz="2400" dirty="0"/>
              <a:t>הפרויקט מתבסס על מכשור למדידת חשמל מפעילות השרירים</a:t>
            </a:r>
            <a:r>
              <a:rPr lang="en-US" sz="2400" dirty="0"/>
              <a:t>.</a:t>
            </a:r>
          </a:p>
          <a:p>
            <a:pPr algn="r" rtl="1"/>
            <a:r>
              <a:rPr lang="he-IL" sz="2400" dirty="0"/>
              <a:t>במסגרת הפרויקט שופר זיהוי התנועה באמצעות המכשיר וכלים נוספים באופן משמעותי לעומת מחקרים קודמים בתחום.</a:t>
            </a:r>
            <a:endParaRPr lang="en-US" sz="2400" dirty="0"/>
          </a:p>
          <a:p>
            <a:pPr algn="r" rtl="1"/>
            <a:endParaRPr lang="en-I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4E42F-4ECF-2B83-05E9-546952BCB8D0}"/>
              </a:ext>
            </a:extLst>
          </p:cNvPr>
          <p:cNvSpPr/>
          <p:nvPr/>
        </p:nvSpPr>
        <p:spPr>
          <a:xfrm>
            <a:off x="6228184" y="2935195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עיבוד תמונה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DC18E-6203-3DA5-6521-AA496DBEEB0C}"/>
              </a:ext>
            </a:extLst>
          </p:cNvPr>
          <p:cNvSpPr/>
          <p:nvPr/>
        </p:nvSpPr>
        <p:spPr>
          <a:xfrm>
            <a:off x="5853489" y="443095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עיבוד מידע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FA5B0-D211-8FDC-EE7C-240676508543}"/>
              </a:ext>
            </a:extLst>
          </p:cNvPr>
          <p:cNvSpPr/>
          <p:nvPr/>
        </p:nvSpPr>
        <p:spPr>
          <a:xfrm>
            <a:off x="6444208" y="3694853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אלגוריתמים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13FC7-30EB-32A9-AE42-C2E6000466E0}"/>
              </a:ext>
            </a:extLst>
          </p:cNvPr>
          <p:cNvSpPr/>
          <p:nvPr/>
        </p:nvSpPr>
        <p:spPr>
          <a:xfrm>
            <a:off x="7115150" y="4169139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רשת נוירונים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024170-29EC-4B50-CC40-1072F4F8352C}"/>
              </a:ext>
            </a:extLst>
          </p:cNvPr>
          <p:cNvSpPr/>
          <p:nvPr/>
        </p:nvSpPr>
        <p:spPr>
          <a:xfrm>
            <a:off x="7488953" y="31530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התסברות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1E160-8FBA-BF48-0E6A-7198E16727E5}"/>
              </a:ext>
            </a:extLst>
          </p:cNvPr>
          <p:cNvSpPr/>
          <p:nvPr/>
        </p:nvSpPr>
        <p:spPr>
          <a:xfrm>
            <a:off x="6410869" y="4944277"/>
            <a:ext cx="20442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למידה חישובית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88707-96B0-6574-EFDE-5A4DFD34B595}"/>
              </a:ext>
            </a:extLst>
          </p:cNvPr>
          <p:cNvSpPr/>
          <p:nvPr/>
        </p:nvSpPr>
        <p:spPr>
          <a:xfrm>
            <a:off x="5552106" y="5437179"/>
            <a:ext cx="20442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עיבוד אותות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2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01DB0-80EF-3556-6BAA-21BCD11C5470}"/>
              </a:ext>
            </a:extLst>
          </p:cNvPr>
          <p:cNvSpPr txBox="1"/>
          <p:nvPr/>
        </p:nvSpPr>
        <p:spPr>
          <a:xfrm>
            <a:off x="2069976" y="3013501"/>
            <a:ext cx="5238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הדגמה ויזואלית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-1404664" y="764704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716C0C0-1A7F-EC1B-7CFE-06FA62DB4563}"/>
              </a:ext>
            </a:extLst>
          </p:cNvPr>
          <p:cNvSpPr txBox="1">
            <a:spLocks/>
          </p:cNvSpPr>
          <p:nvPr/>
        </p:nvSpPr>
        <p:spPr bwMode="auto">
          <a:xfrm>
            <a:off x="1085222" y="1828800"/>
            <a:ext cx="7518631" cy="1744216"/>
          </a:xfrm>
          <a:prstGeom prst="rect">
            <a:avLst/>
          </a:prstGeom>
          <a:solidFill>
            <a:srgbClr val="2F2F2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איך נזהה מתי הייתה תנועה?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איפה נשיג מודל של יד?</a:t>
            </a:r>
            <a:r>
              <a:rPr lang="en-US" sz="2400" kern="0" dirty="0"/>
              <a:t> </a:t>
            </a:r>
            <a:endParaRPr lang="he-IL" sz="24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דרושה מערכת חדשה לצורך תלת מימד</a:t>
            </a:r>
            <a:r>
              <a:rPr lang="en-US" sz="2400" kern="0" dirty="0"/>
              <a:t>.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יש יותר מעברים בין תנועות שונות למצבים נוכחים של היד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14232-BAE1-3DBB-C3E6-BC8E0D33EBFE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E2A4A7B-9DA8-F623-7A8B-A811A4455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68" y="4940278"/>
            <a:ext cx="1512168" cy="151216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D8B4B98-5AF2-9033-B479-437FC09372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7" y="5115490"/>
            <a:ext cx="1512168" cy="151216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F1CD4C-CD4D-94C3-80D7-E11806397D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16832"/>
            <a:ext cx="1512168" cy="1512168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D97174A9-87C5-E6B2-E3A1-B570535CDDC9}"/>
              </a:ext>
            </a:extLst>
          </p:cNvPr>
          <p:cNvSpPr/>
          <p:nvPr/>
        </p:nvSpPr>
        <p:spPr>
          <a:xfrm>
            <a:off x="3492825" y="3021375"/>
            <a:ext cx="2595718" cy="3795735"/>
          </a:xfrm>
          <a:prstGeom prst="arc">
            <a:avLst>
              <a:gd name="adj1" fmla="val 16286928"/>
              <a:gd name="adj2" fmla="val 0"/>
            </a:avLst>
          </a:prstGeom>
          <a:ln w="9525" cap="flat" cmpd="sng" algn="ctr">
            <a:solidFill>
              <a:srgbClr val="F692A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E58712D-45DC-67A1-25C0-9DC231038326}"/>
              </a:ext>
            </a:extLst>
          </p:cNvPr>
          <p:cNvSpPr/>
          <p:nvPr/>
        </p:nvSpPr>
        <p:spPr>
          <a:xfrm rot="14952308">
            <a:off x="2454044" y="2601133"/>
            <a:ext cx="2911616" cy="3531676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7BAB68E-2A20-9DFF-19C9-F21C84A28D4D}"/>
              </a:ext>
            </a:extLst>
          </p:cNvPr>
          <p:cNvSpPr/>
          <p:nvPr/>
        </p:nvSpPr>
        <p:spPr>
          <a:xfrm rot="7769027">
            <a:off x="2601175" y="3139351"/>
            <a:ext cx="2878267" cy="3376926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A2C8C9A-11F9-FF69-7FCF-CBC37C6AC84D}"/>
              </a:ext>
            </a:extLst>
          </p:cNvPr>
          <p:cNvSpPr/>
          <p:nvPr/>
        </p:nvSpPr>
        <p:spPr>
          <a:xfrm rot="10800000">
            <a:off x="4623680" y="1489935"/>
            <a:ext cx="2075738" cy="3625554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94C11D4-AD99-6CEB-2978-F809D9708D81}"/>
              </a:ext>
            </a:extLst>
          </p:cNvPr>
          <p:cNvSpPr/>
          <p:nvPr/>
        </p:nvSpPr>
        <p:spPr>
          <a:xfrm rot="18043382">
            <a:off x="3407831" y="4759054"/>
            <a:ext cx="2571981" cy="3716556"/>
          </a:xfrm>
          <a:prstGeom prst="arc">
            <a:avLst/>
          </a:prstGeom>
          <a:ln w="9525" cap="flat" cmpd="sng" algn="ctr">
            <a:solidFill>
              <a:srgbClr val="F692A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8636604-E23D-7544-367C-A4B743335EF0}"/>
              </a:ext>
            </a:extLst>
          </p:cNvPr>
          <p:cNvSpPr/>
          <p:nvPr/>
        </p:nvSpPr>
        <p:spPr>
          <a:xfrm rot="3773381">
            <a:off x="1172653" y="2293211"/>
            <a:ext cx="1933755" cy="4031295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A7D044-B1CF-CBE2-992A-37BCD432ABBD}"/>
              </a:ext>
            </a:extLst>
          </p:cNvPr>
          <p:cNvSpPr txBox="1"/>
          <p:nvPr/>
        </p:nvSpPr>
        <p:spPr>
          <a:xfrm>
            <a:off x="50242" y="880522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D3C90F-CFBF-DB2A-6788-8066C1AD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7753" y="1677828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04118"/>
                </a:solidFill>
              </a:rPr>
              <a:t>3</a:t>
            </a:r>
            <a:r>
              <a:rPr lang="he-IL" sz="2400" dirty="0">
                <a:solidFill>
                  <a:srgbClr val="F04118"/>
                </a:solidFill>
              </a:rPr>
              <a:t> סיווגים שונים</a:t>
            </a:r>
            <a:r>
              <a:rPr lang="en-US" sz="2400" dirty="0">
                <a:solidFill>
                  <a:srgbClr val="F04118"/>
                </a:solidFill>
              </a:rPr>
              <a:t>.</a:t>
            </a:r>
            <a:endParaRPr lang="he-IL" sz="2400" dirty="0">
              <a:solidFill>
                <a:srgbClr val="F04118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0000"/>
                </a:solidFill>
              </a:rPr>
              <a:t>6 מעברים שונים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he-IL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6CA26-C962-F8A4-C926-BC2F6D2DEF34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7" grpId="0" animBg="1"/>
      <p:bldP spid="39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-1476672" y="836712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C851FF98-FB82-DB0A-DC9C-5B53A8158659}"/>
              </a:ext>
            </a:extLst>
          </p:cNvPr>
          <p:cNvSpPr txBox="1">
            <a:spLocks/>
          </p:cNvSpPr>
          <p:nvPr/>
        </p:nvSpPr>
        <p:spPr bwMode="auto">
          <a:xfrm>
            <a:off x="575470" y="1772816"/>
            <a:ext cx="8028384" cy="2232248"/>
          </a:xfrm>
          <a:prstGeom prst="rect">
            <a:avLst/>
          </a:prstGeom>
          <a:solidFill>
            <a:srgbClr val="2F2F2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בעזרת מכשיר נוסף שמודד תאוצה שיהיה על היד ויעזור לגלות תנועה</a:t>
            </a:r>
            <a:r>
              <a:rPr lang="en-US" sz="2400" kern="0" dirty="0"/>
              <a:t>.</a:t>
            </a:r>
            <a:endParaRPr lang="he-IL" sz="24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על ידי הגדרה מחדש של יד ממציאות מדומה</a:t>
            </a:r>
            <a:r>
              <a:rPr lang="en-US" sz="2400" kern="0" dirty="0"/>
              <a:t>.</a:t>
            </a:r>
            <a:endParaRPr lang="he-IL" sz="24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מערכת חדשה לבניית תוכנות בתלת ממד</a:t>
            </a:r>
            <a:r>
              <a:rPr lang="en-US" sz="2400" kern="0" dirty="0"/>
              <a:t> </a:t>
            </a:r>
            <a:r>
              <a:rPr lang="he-IL" sz="2400" kern="0" dirty="0"/>
              <a:t>בשם</a:t>
            </a:r>
            <a:r>
              <a:rPr lang="en-US" sz="2400" kern="0" dirty="0"/>
              <a:t>.Unity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400" kern="0" dirty="0"/>
              <a:t>מודל של למידה עמוקה ספציפי לכל מצב</a:t>
            </a:r>
            <a:r>
              <a:rPr lang="en-US" sz="2400" kern="0" dirty="0"/>
              <a:t>.</a:t>
            </a:r>
            <a:endParaRPr lang="he-IL" sz="24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774B-C6FC-C626-61D8-F98A15CA889A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2309823" y="869574"/>
            <a:ext cx="3854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959029B-2EA4-3F1D-99B4-37F1B2462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0" y="4869160"/>
            <a:ext cx="1512168" cy="151216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5A14383-B07B-7C44-4859-4D6E4DF9E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8" y="4869160"/>
            <a:ext cx="1512168" cy="151216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EB8C4B5F-DABD-E770-2651-230EFCB89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56" y="1988840"/>
            <a:ext cx="1512168" cy="1512168"/>
          </a:xfrm>
          <a:prstGeom prst="rect">
            <a:avLst/>
          </a:prstGeom>
        </p:spPr>
      </p:pic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6EC3CF8A-8E6A-B6ED-19F3-149820EF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502" y="1600668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סיווגים!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מעברים!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FE7E85-3DA1-9CA7-4CC8-3829BA02FA95}"/>
              </a:ext>
            </a:extLst>
          </p:cNvPr>
          <p:cNvCxnSpPr/>
          <p:nvPr/>
        </p:nvCxnSpPr>
        <p:spPr>
          <a:xfrm flipH="1">
            <a:off x="1818280" y="3284984"/>
            <a:ext cx="1584176" cy="15841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6EB056-FB8B-007C-4359-AE8225E9A9C9}"/>
              </a:ext>
            </a:extLst>
          </p:cNvPr>
          <p:cNvCxnSpPr/>
          <p:nvPr/>
        </p:nvCxnSpPr>
        <p:spPr>
          <a:xfrm>
            <a:off x="4914624" y="3284984"/>
            <a:ext cx="1656184" cy="1584176"/>
          </a:xfrm>
          <a:prstGeom prst="straightConnector1">
            <a:avLst/>
          </a:prstGeom>
          <a:ln>
            <a:solidFill>
              <a:srgbClr val="F69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7BA2FC-B2AA-B507-D608-AB7E74E23EC2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2968032" y="81730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3BE21B-AF81-B146-68CD-48D216D45D32}"/>
              </a:ext>
            </a:extLst>
          </p:cNvPr>
          <p:cNvSpPr/>
          <p:nvPr/>
        </p:nvSpPr>
        <p:spPr>
          <a:xfrm>
            <a:off x="613943" y="1907007"/>
            <a:ext cx="1508698" cy="504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הקלטת </a:t>
            </a:r>
            <a:r>
              <a:rPr lang="en-US" sz="1400" dirty="0">
                <a:solidFill>
                  <a:schemeClr val="bg2"/>
                </a:solidFill>
              </a:rPr>
              <a:t> MVC</a:t>
            </a:r>
            <a:endParaRPr lang="en-IL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FDB36-E0C6-B8DA-C406-611D286BE471}"/>
              </a:ext>
            </a:extLst>
          </p:cNvPr>
          <p:cNvSpPr/>
          <p:nvPr/>
        </p:nvSpPr>
        <p:spPr>
          <a:xfrm>
            <a:off x="611560" y="980728"/>
            <a:ext cx="1516040" cy="5041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bg2"/>
                </a:solidFill>
              </a:rPr>
              <a:t>הקלטת מידע מהמכשירים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F761E3-6612-8A8D-E51B-06D10BF4970D}"/>
              </a:ext>
            </a:extLst>
          </p:cNvPr>
          <p:cNvSpPr/>
          <p:nvPr/>
        </p:nvSpPr>
        <p:spPr>
          <a:xfrm>
            <a:off x="623174" y="3729039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חיזוי תנועה</a:t>
            </a:r>
            <a:endParaRPr lang="en-IL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1D3F4C-8D09-43E2-215E-096427113304}"/>
              </a:ext>
            </a:extLst>
          </p:cNvPr>
          <p:cNvSpPr/>
          <p:nvPr/>
        </p:nvSpPr>
        <p:spPr>
          <a:xfrm>
            <a:off x="613942" y="4655318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סיווג תנועה</a:t>
            </a:r>
            <a:endParaRPr lang="en-IL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864D3B-864B-81B7-2641-FBA23E8A5720}"/>
              </a:ext>
            </a:extLst>
          </p:cNvPr>
          <p:cNvSpPr/>
          <p:nvPr/>
        </p:nvSpPr>
        <p:spPr>
          <a:xfrm>
            <a:off x="607884" y="5590207"/>
            <a:ext cx="1508698" cy="504143"/>
          </a:xfrm>
          <a:prstGeom prst="roundRect">
            <a:avLst/>
          </a:prstGeom>
          <a:solidFill>
            <a:srgbClr val="5A8B2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הצגה ויזואלית</a:t>
            </a:r>
            <a:endParaRPr lang="en-IL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3CBD97-1C46-D9E1-4ADA-935A5962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3" y="1755222"/>
            <a:ext cx="6055338" cy="4451775"/>
          </a:xfrm>
        </p:spPr>
        <p:txBody>
          <a:bodyPr/>
          <a:lstStyle/>
          <a:p>
            <a:pPr algn="r" rtl="1"/>
            <a:r>
              <a:rPr lang="he-IL" sz="1600" dirty="0"/>
              <a:t>ריצת המערכת:</a:t>
            </a:r>
          </a:p>
          <a:p>
            <a:pPr lvl="1" algn="r" rtl="1"/>
            <a:r>
              <a:rPr lang="he-IL" sz="1600" b="0" dirty="0"/>
              <a:t>שלב 1 </a:t>
            </a:r>
            <a:r>
              <a:rPr lang="en-US" sz="1600" b="0" dirty="0"/>
              <a:t>-</a:t>
            </a:r>
            <a:r>
              <a:rPr lang="he-IL" sz="1600" b="0" dirty="0"/>
              <a:t> המשתמש מפעיל כוח ביד ליצירת </a:t>
            </a:r>
            <a:r>
              <a:rPr lang="en-US" sz="1600" b="0" dirty="0"/>
              <a:t>MVC</a:t>
            </a:r>
            <a:r>
              <a:rPr lang="he-IL" sz="1600" b="0" dirty="0"/>
              <a:t> למספר שניות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2 </a:t>
            </a:r>
            <a:r>
              <a:rPr lang="en-US" sz="1600" b="0" dirty="0"/>
              <a:t>-</a:t>
            </a:r>
            <a:r>
              <a:rPr lang="he-IL" sz="1600" b="0" dirty="0"/>
              <a:t> המערכת מזהה אם הייתה תנועה</a:t>
            </a:r>
            <a:r>
              <a:rPr lang="en-US" sz="1600" b="0" dirty="0"/>
              <a:t>.</a:t>
            </a:r>
            <a:endParaRPr lang="he-IL" sz="1600" b="0" dirty="0"/>
          </a:p>
          <a:p>
            <a:pPr lvl="1" algn="r" rtl="1"/>
            <a:r>
              <a:rPr lang="he-IL" sz="1600" b="0" dirty="0"/>
              <a:t>שלב 3 - אם כן המערכת מזהה את התנועה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4 </a:t>
            </a:r>
            <a:r>
              <a:rPr lang="en-US" sz="1600" b="0" dirty="0"/>
              <a:t>-</a:t>
            </a:r>
            <a:r>
              <a:rPr lang="he-IL" sz="1600" b="0" dirty="0"/>
              <a:t> המערכת תלת ממד מקבלת ומציגה</a:t>
            </a:r>
            <a:r>
              <a:rPr lang="en-US" sz="1600" b="0" dirty="0"/>
              <a:t> </a:t>
            </a:r>
            <a:r>
              <a:rPr lang="he-IL" sz="1600" b="0" dirty="0"/>
              <a:t>את היד לפי התנועה</a:t>
            </a:r>
            <a:r>
              <a:rPr lang="en-US" sz="1600" b="0" dirty="0"/>
              <a:t>.</a:t>
            </a:r>
            <a:endParaRPr lang="en-IL" sz="1600" b="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20E8A3B-5A9E-53D4-5192-0E33D8CA4CFB}"/>
              </a:ext>
            </a:extLst>
          </p:cNvPr>
          <p:cNvSpPr/>
          <p:nvPr/>
        </p:nvSpPr>
        <p:spPr>
          <a:xfrm>
            <a:off x="615432" y="2818023"/>
            <a:ext cx="1516040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יצירת</a:t>
            </a:r>
            <a:r>
              <a:rPr lang="en-US" sz="1400" dirty="0">
                <a:solidFill>
                  <a:schemeClr val="bg2"/>
                </a:solidFill>
              </a:rPr>
              <a:t> MVC </a:t>
            </a:r>
            <a:endParaRPr lang="en-IL" sz="1400" dirty="0">
              <a:solidFill>
                <a:schemeClr val="bg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325EF-98B1-8790-A35C-53D64CD6DAD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1368292" y="1484871"/>
            <a:ext cx="1288" cy="422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59031C-18CC-6912-0884-DC1D0D7905B5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>
            <a:off x="1368292" y="2411150"/>
            <a:ext cx="5160" cy="406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2BEC13-F69B-384E-F7F4-3BCC52486EB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>
            <a:off x="1373452" y="3322166"/>
            <a:ext cx="4071" cy="406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138DB0-79B3-DB0C-BAB6-10B341D13C9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1368291" y="4233182"/>
            <a:ext cx="9232" cy="422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9A0D09-B4B6-1558-E2EC-34B5C151ED1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362233" y="5159461"/>
            <a:ext cx="6058" cy="4307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D8F3D33-07DA-E4FF-D43A-8103FEC7B7E2}"/>
              </a:ext>
            </a:extLst>
          </p:cNvPr>
          <p:cNvCxnSpPr>
            <a:stCxn id="39" idx="3"/>
            <a:endCxn id="37" idx="3"/>
          </p:cNvCxnSpPr>
          <p:nvPr/>
        </p:nvCxnSpPr>
        <p:spPr>
          <a:xfrm flipV="1">
            <a:off x="2116582" y="3981111"/>
            <a:ext cx="15290" cy="1861168"/>
          </a:xfrm>
          <a:prstGeom prst="bentConnector3">
            <a:avLst>
              <a:gd name="adj1" fmla="val 1595095"/>
            </a:avLst>
          </a:prstGeom>
          <a:ln>
            <a:solidFill>
              <a:srgbClr val="5A8B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77EE00-E1A9-BCF9-E026-C78B491B2E63}"/>
              </a:ext>
            </a:extLst>
          </p:cNvPr>
          <p:cNvCxnSpPr>
            <a:stCxn id="37" idx="1"/>
            <a:endCxn id="37" idx="0"/>
          </p:cNvCxnSpPr>
          <p:nvPr/>
        </p:nvCxnSpPr>
        <p:spPr>
          <a:xfrm rot="10800000" flipH="1">
            <a:off x="623173" y="3729039"/>
            <a:ext cx="754349" cy="252072"/>
          </a:xfrm>
          <a:prstGeom prst="bentConnector4">
            <a:avLst>
              <a:gd name="adj1" fmla="val -30304"/>
              <a:gd name="adj2" fmla="val 19068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8C8161-FC59-FCFB-8EF3-C2DFEA4ECCE2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7" grpId="0" animBg="1"/>
      <p:bldP spid="38" grpId="0" animBg="1"/>
      <p:bldP spid="39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812570" y="3013501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F2DDC-F1E5-61DA-A8A9-D04BEAD73B07}"/>
              </a:ext>
            </a:extLst>
          </p:cNvPr>
          <p:cNvSpPr txBox="1"/>
          <p:nvPr/>
        </p:nvSpPr>
        <p:spPr>
          <a:xfrm>
            <a:off x="5004048" y="7739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852409" y="1104828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FA627-532B-2966-B2C5-AF8A0F30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8" y="2730038"/>
            <a:ext cx="3663893" cy="2607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9C74-8CEA-98C4-B5FD-6B44A261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3" y="2730038"/>
            <a:ext cx="3695393" cy="260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00A968-ECEA-5259-382F-C57AABA6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639" y="908720"/>
            <a:ext cx="7772400" cy="1500187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אותה דגימה מוזזת בצורה אקראית על ידי ביסוס על השונות</a:t>
            </a:r>
            <a:r>
              <a:rPr lang="en-US" dirty="0"/>
              <a:t>.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60A45-95B9-5811-5C84-0A3DDA6B27C6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102B50-D297-BDD8-F019-4A8384C2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8113"/>
            <a:ext cx="6548878" cy="19517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452531" y="521124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הצגה ויזואלית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42E0E-935A-2166-D0D8-BD234F4A363F}"/>
              </a:ext>
            </a:extLst>
          </p:cNvPr>
          <p:cNvSpPr/>
          <p:nvPr/>
        </p:nvSpPr>
        <p:spPr>
          <a:xfrm>
            <a:off x="575432" y="5141965"/>
            <a:ext cx="2016224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B77D7B-8486-C190-32C9-7F52F130F0B2}"/>
              </a:ext>
            </a:extLst>
          </p:cNvPr>
          <p:cNvSpPr/>
          <p:nvPr/>
        </p:nvSpPr>
        <p:spPr>
          <a:xfrm>
            <a:off x="575432" y="5352408"/>
            <a:ext cx="2016223" cy="26518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24404-A494-31D4-ECBD-289C55A764A1}"/>
              </a:ext>
            </a:extLst>
          </p:cNvPr>
          <p:cNvSpPr/>
          <p:nvPr/>
        </p:nvSpPr>
        <p:spPr>
          <a:xfrm>
            <a:off x="575588" y="5818850"/>
            <a:ext cx="2448272" cy="26518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ABF2-EFCE-DC86-C4AF-915E4883C6C1}"/>
              </a:ext>
            </a:extLst>
          </p:cNvPr>
          <p:cNvSpPr/>
          <p:nvPr/>
        </p:nvSpPr>
        <p:spPr>
          <a:xfrm>
            <a:off x="575431" y="6285293"/>
            <a:ext cx="2016223" cy="26518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04118"/>
              </a:solidFill>
            </a:endParaRPr>
          </a:p>
        </p:txBody>
      </p:sp>
      <p:pic>
        <p:nvPicPr>
          <p:cNvPr id="20" name="Picture 19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4281BBC0-6BA3-F407-448C-5F2C4BD73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1352121"/>
            <a:ext cx="8034622" cy="6025967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93F08CF-1C88-9CFF-3A0F-49B1C9E5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352121"/>
            <a:ext cx="3960440" cy="2652943"/>
          </a:xfrm>
        </p:spPr>
        <p:txBody>
          <a:bodyPr/>
          <a:lstStyle/>
          <a:p>
            <a:pPr algn="r" rtl="1"/>
            <a:r>
              <a:rPr lang="he-IL" sz="1800" dirty="0">
                <a:solidFill>
                  <a:schemeClr val="accent5">
                    <a:lumMod val="75000"/>
                  </a:schemeClr>
                </a:solidFill>
              </a:rPr>
              <a:t>יש צורך להגדיר מחדש את המיקום במרחב של היד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he-IL" sz="1800" dirty="0">
                <a:solidFill>
                  <a:schemeClr val="accent5">
                    <a:lumMod val="75000"/>
                  </a:schemeClr>
                </a:solidFill>
              </a:rPr>
              <a:t> בזה שיוצג תחת אובייקט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r" rtl="1"/>
            <a:r>
              <a:rPr lang="he-IL" sz="1800" dirty="0"/>
              <a:t>דרך פרוטוקול תקשורת בן המערכת שמזהה ומסווגת את התנועה</a:t>
            </a:r>
            <a:r>
              <a:rPr lang="en-US" sz="1800" dirty="0"/>
              <a:t>,</a:t>
            </a:r>
            <a:r>
              <a:rPr lang="he-IL" sz="1800" dirty="0"/>
              <a:t> נקלט מה התנועה שהייתה</a:t>
            </a:r>
            <a:r>
              <a:rPr lang="en-US" sz="1800" dirty="0"/>
              <a:t>.</a:t>
            </a:r>
            <a:endParaRPr lang="he-IL" sz="1800" dirty="0"/>
          </a:p>
          <a:p>
            <a:pPr algn="r" rtl="1"/>
            <a:r>
              <a:rPr lang="he-IL" sz="1800" dirty="0">
                <a:solidFill>
                  <a:srgbClr val="FFFF66"/>
                </a:solidFill>
              </a:rPr>
              <a:t>בקר היד מקבל את התנועה ומעדכן את</a:t>
            </a:r>
            <a:r>
              <a:rPr lang="en-US" sz="1800" dirty="0">
                <a:solidFill>
                  <a:srgbClr val="FFFF66"/>
                </a:solidFill>
              </a:rPr>
              <a:t> </a:t>
            </a:r>
            <a:r>
              <a:rPr lang="he-IL" sz="1800" dirty="0">
                <a:solidFill>
                  <a:srgbClr val="FFFF66"/>
                </a:solidFill>
              </a:rPr>
              <a:t>היד הוירטואלית להיות התנועה הרצוייה</a:t>
            </a:r>
            <a:r>
              <a:rPr lang="en-US" sz="1800" dirty="0">
                <a:solidFill>
                  <a:srgbClr val="FFFF66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ADB81-1706-6B61-295B-633F9CDDACAB}"/>
              </a:ext>
            </a:extLst>
          </p:cNvPr>
          <p:cNvSpPr txBox="1"/>
          <p:nvPr/>
        </p:nvSpPr>
        <p:spPr>
          <a:xfrm>
            <a:off x="4932040" y="16222"/>
            <a:ext cx="4284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ב' – הדגמה חזותית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סיכום והמשך הדרך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838E59-E22C-C777-37D8-8EFBA31F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31" y="1412776"/>
            <a:ext cx="7904857" cy="4032448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38100" prst="softRound"/>
          </a:sp3d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עם רק 2 ערוצים התקבלו תוצאות מרשימות מאוד</a:t>
            </a:r>
            <a:r>
              <a:rPr lang="en-US" sz="2000" dirty="0"/>
              <a:t>,</a:t>
            </a:r>
            <a:r>
              <a:rPr lang="he-IL" sz="2000" dirty="0"/>
              <a:t> עוד לפני המערכת עם מודל לכל מצב</a:t>
            </a:r>
            <a:r>
              <a:rPr lang="en-US" sz="2000" dirty="0"/>
              <a:t>,</a:t>
            </a:r>
            <a:r>
              <a:rPr lang="he-IL" sz="2000" dirty="0"/>
              <a:t> כמה רחוק אפשר להגיע כשיש פי 2 יותר ערוצים ?</a:t>
            </a:r>
            <a:r>
              <a:rPr lang="en-US" sz="2000" dirty="0"/>
              <a:t> </a:t>
            </a:r>
            <a:r>
              <a:rPr lang="he-IL" sz="2000" dirty="0"/>
              <a:t>ונחפש את קצה המערכת?</a:t>
            </a:r>
            <a:endParaRPr lang="en-US" sz="2000" dirty="0"/>
          </a:p>
          <a:p>
            <a:pPr algn="r" rtl="1"/>
            <a:endParaRPr lang="en-US" sz="2000" dirty="0"/>
          </a:p>
          <a:p>
            <a:pPr algn="r" rtl="1"/>
            <a:r>
              <a:rPr lang="he-IL" sz="2400" b="1" i="1" dirty="0">
                <a:solidFill>
                  <a:srgbClr val="FFFF00"/>
                </a:solidFill>
              </a:rPr>
              <a:t>    מה בהמשך הדרך?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יצירת דגימות ללא מצלמה</a:t>
            </a:r>
            <a:r>
              <a:rPr lang="en-US" sz="2000" dirty="0"/>
              <a:t>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עיבוד מידע נוסף</a:t>
            </a:r>
            <a:r>
              <a:rPr lang="en-US" sz="2000" dirty="0"/>
              <a:t> 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זיהוי שפת סימנים לחרשים</a:t>
            </a:r>
            <a:r>
              <a:rPr lang="en-US" sz="2000" dirty="0"/>
              <a:t>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גם מיקום וזווית היד</a:t>
            </a:r>
            <a:r>
              <a:rPr lang="en-US" sz="2000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3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828983" y="1870740"/>
            <a:ext cx="1800225" cy="1576388"/>
            <a:chOff x="431" y="2750"/>
            <a:chExt cx="1134" cy="993"/>
          </a:xfrm>
        </p:grpSpPr>
        <p:grpSp>
          <p:nvGrpSpPr>
            <p:cNvPr id="283662" name="Group 14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3663" name="Group 1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366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6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66" name="Oval 1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67" name="Oval 1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sEMG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514791" y="1908203"/>
            <a:ext cx="1800225" cy="1537365"/>
            <a:chOff x="4195" y="2750"/>
            <a:chExt cx="1134" cy="993"/>
          </a:xfrm>
        </p:grpSpPr>
        <p:grpSp>
          <p:nvGrpSpPr>
            <p:cNvPr id="283670" name="Group 22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3671" name="Group 23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367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7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74" name="Oval 26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75" name="Oval 27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C08D-6437-21B3-DEC7-D917544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969" y="3542027"/>
            <a:ext cx="2805489" cy="2212537"/>
          </a:xfr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/>
          <a:p>
            <a:pPr marL="0" indent="0" algn="r" rtl="1">
              <a:buNone/>
            </a:pPr>
            <a:r>
              <a:rPr lang="he-IL" sz="2000" b="1" dirty="0">
                <a:solidFill>
                  <a:srgbClr val="5A8B25"/>
                </a:solidFill>
              </a:rPr>
              <a:t>יתרונות:</a:t>
            </a:r>
          </a:p>
          <a:p>
            <a:pPr algn="r" rtl="1"/>
            <a:r>
              <a:rPr lang="he-IL" sz="2000" dirty="0"/>
              <a:t>אין צורך ברקע רפואי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נוח לתפעול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dirty="0"/>
              <a:t>הרבה רעש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סינגלים מעורבבים</a:t>
            </a:r>
            <a:r>
              <a:rPr lang="en-US" sz="2000" dirty="0"/>
              <a:t>.</a:t>
            </a:r>
            <a:r>
              <a:rPr lang="he-IL" sz="2000" dirty="0"/>
              <a:t> </a:t>
            </a:r>
          </a:p>
          <a:p>
            <a:pPr algn="r" rtl="1"/>
            <a:endParaRPr lang="en-IL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B84E195-967A-A2F6-3D06-A55B37A50C41}"/>
              </a:ext>
            </a:extLst>
          </p:cNvPr>
          <p:cNvSpPr txBox="1">
            <a:spLocks/>
          </p:cNvSpPr>
          <p:nvPr/>
        </p:nvSpPr>
        <p:spPr bwMode="auto">
          <a:xfrm>
            <a:off x="6014544" y="3600132"/>
            <a:ext cx="2805489" cy="22125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rtl="1">
              <a:buFontTx/>
              <a:buNone/>
            </a:pPr>
            <a:r>
              <a:rPr lang="he-IL" sz="2000" b="1" kern="0" dirty="0">
                <a:solidFill>
                  <a:srgbClr val="5A8B25"/>
                </a:solidFill>
              </a:rPr>
              <a:t>יתרונות:</a:t>
            </a:r>
          </a:p>
          <a:p>
            <a:pPr algn="r" rtl="1"/>
            <a:r>
              <a:rPr lang="he-IL" sz="2000" kern="0" dirty="0"/>
              <a:t>דיוק גבוהה</a:t>
            </a:r>
            <a:r>
              <a:rPr lang="en-US" sz="2000" kern="0" dirty="0"/>
              <a:t>.</a:t>
            </a:r>
            <a:endParaRPr lang="he-IL" sz="2000" kern="0" dirty="0"/>
          </a:p>
          <a:p>
            <a:pPr algn="r" rtl="1"/>
            <a:r>
              <a:rPr lang="he-IL" sz="2000" kern="0" dirty="0"/>
              <a:t>סיגנלים לא מעורבבים</a:t>
            </a:r>
            <a:r>
              <a:rPr lang="en-US" sz="2000" kern="0" dirty="0"/>
              <a:t>.</a:t>
            </a:r>
            <a:endParaRPr lang="he-IL" sz="2000" kern="0" dirty="0"/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kern="0" dirty="0"/>
              <a:t>חדירה פיזית לעור</a:t>
            </a:r>
            <a:r>
              <a:rPr lang="en-US" sz="2000" kern="0" dirty="0"/>
              <a:t>.</a:t>
            </a:r>
            <a:endParaRPr lang="he-IL" sz="2000" kern="0" dirty="0"/>
          </a:p>
          <a:p>
            <a:pPr algn="r" rtl="1"/>
            <a:endParaRPr lang="en-IL" kern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F369F-3303-C1D8-D88B-670365FDB30E}"/>
              </a:ext>
            </a:extLst>
          </p:cNvPr>
          <p:cNvSpPr txBox="1"/>
          <p:nvPr/>
        </p:nvSpPr>
        <p:spPr>
          <a:xfrm>
            <a:off x="2316058" y="23651"/>
            <a:ext cx="54242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סקירת מכשור קיים</a:t>
            </a:r>
          </a:p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להשגת הסיגנל 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EMG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1A1E3-1677-EF61-2430-ECD27EE95359}"/>
              </a:ext>
            </a:extLst>
          </p:cNvPr>
          <p:cNvSpPr/>
          <p:nvPr/>
        </p:nvSpPr>
        <p:spPr>
          <a:xfrm>
            <a:off x="3787169" y="2373978"/>
            <a:ext cx="1569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Vs.</a:t>
            </a:r>
          </a:p>
        </p:txBody>
      </p:sp>
      <p:pic>
        <p:nvPicPr>
          <p:cNvPr id="8" name="Graphic 7" descr="Ribbon with solid fill">
            <a:extLst>
              <a:ext uri="{FF2B5EF4-FFF2-40B4-BE49-F238E27FC236}">
                <a16:creationId xmlns:a16="http://schemas.microsoft.com/office/drawing/2014/main" id="{D8F10410-2EC1-D333-ED27-97DA759E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967" y="3043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557808" y="2644170"/>
            <a:ext cx="8028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עיבוד וחיזוי של מכשיר המצלמה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3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479F7-E01D-20E5-DE20-57F1FC6C693D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מבנה רשת הניורונים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66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93834E-226F-E34E-1BF4-D966565E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0" y="1556792"/>
            <a:ext cx="412845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9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17120-88F0-23D6-BDA7-D0EA7633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68760"/>
            <a:ext cx="3624064" cy="271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DC053-ADC0-58E1-51E9-D6438A0E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8" y="1272502"/>
            <a:ext cx="3619074" cy="27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8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mRMS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83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Bandpass filter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251520" y="0"/>
            <a:ext cx="8748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אלגוריתם על בסיס התפלגות נורמלית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C86E9A-F236-9595-5B00-60E113419DA9}"/>
              </a:ext>
            </a:extLst>
          </p:cNvPr>
          <p:cNvSpPr txBox="1"/>
          <p:nvPr/>
        </p:nvSpPr>
        <p:spPr>
          <a:xfrm>
            <a:off x="2625333" y="433610"/>
            <a:ext cx="37079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FC73A-0AF8-EDE5-7E7F-900231EA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439307" cy="3194657"/>
          </a:xfrm>
          <a:prstGeom prst="rect">
            <a:avLst/>
          </a:prstGeom>
          <a:ln>
            <a:solidFill>
              <a:schemeClr val="accent5">
                <a:lumMod val="1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BottomLeft"/>
            <a:lightRig rig="threePt" dir="t"/>
          </a:scene3d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9AAE92-1AEC-CD92-7D7B-9A04B461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1163806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/>
              <a:t>חלק א':</a:t>
            </a:r>
            <a:r>
              <a:rPr lang="he-IL" b="1" dirty="0"/>
              <a:t> </a:t>
            </a:r>
            <a:r>
              <a:rPr lang="he-IL" dirty="0"/>
              <a:t>הוכחת ייתכנות באמצעות סיווג התנועות ביעילות.</a:t>
            </a:r>
          </a:p>
          <a:p>
            <a:pPr marL="0" indent="0" algn="r" rtl="1">
              <a:buNone/>
            </a:pPr>
            <a:r>
              <a:rPr lang="he-IL" b="1" u="sng" dirty="0"/>
              <a:t>חלק ב':</a:t>
            </a:r>
            <a:r>
              <a:rPr lang="he-IL" b="1" dirty="0"/>
              <a:t> </a:t>
            </a:r>
            <a:r>
              <a:rPr lang="he-IL" dirty="0"/>
              <a:t>הדגמה ויזואלית שמציגה את תוצאות המחקר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99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4C7E-AAAF-549E-3BD5-2A54F8A2B5F6}"/>
              </a:ext>
            </a:extLst>
          </p:cNvPr>
          <p:cNvSpPr txBox="1"/>
          <p:nvPr/>
        </p:nvSpPr>
        <p:spPr>
          <a:xfrm>
            <a:off x="1439652" y="2132856"/>
            <a:ext cx="62646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הסבר על המידע שמתקבל מהמכשור הקיים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2573820" y="764704"/>
            <a:ext cx="3996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2088232"/>
          </a:xfrm>
          <a:solidFill>
            <a:srgbClr val="292929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יש רק 4 ערוצים למכשיר</a:t>
            </a:r>
            <a:r>
              <a:rPr lang="en-US" sz="2400" dirty="0"/>
              <a:t> </a:t>
            </a:r>
            <a:r>
              <a:rPr lang="he-IL" sz="2400" dirty="0"/>
              <a:t>(בפרויקט בחרתי לעבוד רק עם 2)</a:t>
            </a:r>
            <a:r>
              <a:rPr lang="en-US" sz="2400" dirty="0"/>
              <a:t>.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לצורך למידה עמוקה</a:t>
            </a:r>
            <a:r>
              <a:rPr lang="en-US" sz="2400" dirty="0"/>
              <a:t>,</a:t>
            </a:r>
            <a:r>
              <a:rPr lang="he-IL" sz="2400" dirty="0"/>
              <a:t> כיצד נייצר כמות גדולה של מידע?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מלא רעש</a:t>
            </a:r>
            <a:r>
              <a:rPr lang="en-US" sz="2400" dirty="0"/>
              <a:t>,</a:t>
            </a:r>
            <a:r>
              <a:rPr lang="he-IL" sz="2400" dirty="0"/>
              <a:t> המידע מהשרירים מעורבב</a:t>
            </a:r>
            <a:r>
              <a:rPr lang="en-US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אין תבנית לרשתות של למידה עמוקה למידע מסוג כזה.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0EA8B-42A0-4B88-1E6C-315F57F0CD97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2285999" y="76470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25" y="2132856"/>
            <a:ext cx="7632550" cy="2016224"/>
          </a:xfrm>
          <a:solidFill>
            <a:srgbClr val="292929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שמירת התנועה כולה במקום רק המנח הסופי של היד</a:t>
            </a:r>
            <a:r>
              <a:rPr lang="en-US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מכשיר נוסף עם מצלמה שיסייע לייצר יותר מידע</a:t>
            </a:r>
            <a:r>
              <a:rPr lang="en-US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עיבוד מידע וסינון</a:t>
            </a:r>
            <a:r>
              <a:rPr lang="en-US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יצירת רשת ניורנים משילוב רשתות ממחקרים אחרים</a:t>
            </a:r>
            <a:r>
              <a:rPr lang="en-US" sz="2400" dirty="0"/>
              <a:t>.</a:t>
            </a:r>
            <a:endParaRPr lang="he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78687-A7A1-2E50-B0FD-C8E8FA509987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812570" y="1340768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2679-E34A-9660-9A2B-EB973A4C90E9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C95158C-0C02-5411-1B75-F530880A6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238307"/>
              </p:ext>
            </p:extLst>
          </p:nvPr>
        </p:nvGraphicFramePr>
        <p:xfrm>
          <a:off x="719572" y="1628800"/>
          <a:ext cx="770485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661820-C564-43E3-932B-66A484F0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F661820-C564-43E3-932B-66A484F0B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5F1ECC-DE88-4959-8EB8-C8C50FD10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5A5F1ECC-DE88-4959-8EB8-C8C50FD10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AE0924-944A-4F60-9843-2842F2CCB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D1AE0924-944A-4F60-9843-2842F2CCB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4120FC-ED6F-4B60-9EEC-2D45F92B4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934120FC-ED6F-4B60-9EEC-2D45F92B4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E53F62-A38E-40FC-AAB3-F34533596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CDE53F62-A38E-40FC-AAB3-F34533596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4A904E-DA78-4F74-8DC1-0CD825C8F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44A904E-DA78-4F74-8DC1-0CD825C8F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7624F2B-35F9-4266-9089-6793116F6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67624F2B-35F9-4266-9089-6793116F6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853952" y="285293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הקלטת דגימות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CF56-76D5-9B85-D8FB-EDAC03F28C14}"/>
              </a:ext>
            </a:extLst>
          </p:cNvPr>
          <p:cNvSpPr txBox="1"/>
          <p:nvPr/>
        </p:nvSpPr>
        <p:spPr>
          <a:xfrm>
            <a:off x="5580112" y="16222"/>
            <a:ext cx="363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א' – סיווג תנועות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4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92929"/>
      </a:dk1>
      <a:lt1>
        <a:srgbClr val="FFFFFF"/>
      </a:lt1>
      <a:dk2>
        <a:srgbClr val="4D4D4D"/>
      </a:dk2>
      <a:lt2>
        <a:srgbClr val="110F27"/>
      </a:lt2>
      <a:accent1>
        <a:srgbClr val="A17FCC"/>
      </a:accent1>
      <a:accent2>
        <a:srgbClr val="8D6EB5"/>
      </a:accent2>
      <a:accent3>
        <a:srgbClr val="FFFFFF"/>
      </a:accent3>
      <a:accent4>
        <a:srgbClr val="212121"/>
      </a:accent4>
      <a:accent5>
        <a:srgbClr val="CDC0E2"/>
      </a:accent5>
      <a:accent6>
        <a:srgbClr val="7F63A4"/>
      </a:accent6>
      <a:hlink>
        <a:srgbClr val="3E498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1F3F6F"/>
        </a:accent1>
        <a:accent2>
          <a:srgbClr val="3C68A2"/>
        </a:accent2>
        <a:accent3>
          <a:srgbClr val="FFFFFF"/>
        </a:accent3>
        <a:accent4>
          <a:srgbClr val="404040"/>
        </a:accent4>
        <a:accent5>
          <a:srgbClr val="ABAFBB"/>
        </a:accent5>
        <a:accent6>
          <a:srgbClr val="355E92"/>
        </a:accent6>
        <a:hlink>
          <a:srgbClr val="2852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82828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4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C6CC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404040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111111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111111"/>
        </a:dk1>
        <a:lt1>
          <a:srgbClr val="FFFF00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AA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1025</Words>
  <Application>Microsoft Office PowerPoint</Application>
  <PresentationFormat>On-screen Show (4:3)</PresentationFormat>
  <Paragraphs>201</Paragraphs>
  <Slides>38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Tahoma</vt:lpstr>
      <vt:lpstr>Wingdings</vt:lpstr>
      <vt:lpstr>template</vt:lpstr>
      <vt:lpstr>זיהוי תנועות יד בעזרת אקלטרומיוגרפיה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eze</cp:lastModifiedBy>
  <cp:revision>113</cp:revision>
  <dcterms:created xsi:type="dcterms:W3CDTF">2006-06-13T13:40:09Z</dcterms:created>
  <dcterms:modified xsi:type="dcterms:W3CDTF">2022-07-03T16:52:34Z</dcterms:modified>
</cp:coreProperties>
</file>