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4_96CB7EA0.xml" ContentType="application/vnd.ms-powerpoint.comments+xml"/>
  <Override PartName="/ppt/notesSlides/notesSlide4.xml" ContentType="application/vnd.openxmlformats-officedocument.presentationml.notesSlide+xml"/>
  <Override PartName="/ppt/comments/modernComment_115_BB6ECBD7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78" r:id="rId4"/>
    <p:sldId id="276" r:id="rId5"/>
    <p:sldId id="279" r:id="rId6"/>
    <p:sldId id="277" r:id="rId7"/>
    <p:sldId id="280" r:id="rId8"/>
    <p:sldId id="258" r:id="rId9"/>
    <p:sldId id="281" r:id="rId10"/>
    <p:sldId id="292" r:id="rId11"/>
    <p:sldId id="259" r:id="rId12"/>
    <p:sldId id="260" r:id="rId13"/>
    <p:sldId id="283" r:id="rId14"/>
    <p:sldId id="291" r:id="rId15"/>
    <p:sldId id="284" r:id="rId16"/>
    <p:sldId id="293" r:id="rId17"/>
    <p:sldId id="294" r:id="rId18"/>
    <p:sldId id="288" r:id="rId19"/>
    <p:sldId id="296" r:id="rId20"/>
    <p:sldId id="295" r:id="rId21"/>
    <p:sldId id="289" r:id="rId22"/>
    <p:sldId id="290" r:id="rId23"/>
    <p:sldId id="298" r:id="rId24"/>
    <p:sldId id="300" r:id="rId25"/>
    <p:sldId id="303" r:id="rId26"/>
    <p:sldId id="304" r:id="rId27"/>
    <p:sldId id="302" r:id="rId28"/>
    <p:sldId id="305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BA89A1-57C5-4D7D-B69B-CD5BF1574F26}">
          <p14:sldIdLst>
            <p14:sldId id="256"/>
            <p14:sldId id="257"/>
          </p14:sldIdLst>
        </p14:section>
        <p14:section name="Untitled Section" id="{034503B3-C53B-4678-83A9-3716B63A5030}">
          <p14:sldIdLst>
            <p14:sldId id="278"/>
            <p14:sldId id="276"/>
            <p14:sldId id="279"/>
            <p14:sldId id="277"/>
            <p14:sldId id="280"/>
            <p14:sldId id="258"/>
            <p14:sldId id="281"/>
            <p14:sldId id="292"/>
            <p14:sldId id="259"/>
            <p14:sldId id="260"/>
            <p14:sldId id="283"/>
            <p14:sldId id="291"/>
            <p14:sldId id="284"/>
            <p14:sldId id="293"/>
            <p14:sldId id="294"/>
            <p14:sldId id="288"/>
            <p14:sldId id="296"/>
            <p14:sldId id="295"/>
            <p14:sldId id="289"/>
            <p14:sldId id="290"/>
            <p14:sldId id="298"/>
            <p14:sldId id="300"/>
            <p14:sldId id="303"/>
            <p14:sldId id="304"/>
            <p14:sldId id="302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003C3E-B3C9-9271-10AE-071C917C4EF0}" name="eliezer ezezer" initials="ee" userId="204636aa92338b1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  <a:srgbClr val="5A8B25"/>
    <a:srgbClr val="233511"/>
    <a:srgbClr val="F04118"/>
    <a:srgbClr val="1E2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39" autoAdjust="0"/>
  </p:normalViewPr>
  <p:slideViewPr>
    <p:cSldViewPr>
      <p:cViewPr varScale="1">
        <p:scale>
          <a:sx n="95" d="100"/>
          <a:sy n="95" d="100"/>
        </p:scale>
        <p:origin x="2100" y="9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modernComment_114_96CB7E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332E52-F854-4BE7-A86B-B44476720957}" authorId="{1A003C3E-B3C9-9271-10AE-071C917C4EF0}" created="2022-07-01T07:49:24.77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29918624" sldId="276"/>
      <ac:picMk id="13" creationId="{A8EFC73A-0AF8-EDE5-7E7F-900231EAF6D5}"/>
    </ac:deMkLst>
    <p188:txBody>
      <a:bodyPr/>
      <a:lstStyle/>
      <a:p>
        <a:r>
          <a:rPr lang="en-IL"/>
          <a:t>אולי לשנות למשהו יותר רולוונטי
</a:t>
        </a:r>
      </a:p>
    </p188:txBody>
  </p188:cm>
</p188:cmLst>
</file>

<file path=ppt/comments/modernComment_115_BB6ECB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0FDBB6-4D4B-4F8D-8D30-409B4B927A6D}" authorId="{1A003C3E-B3C9-9271-10AE-071C917C4EF0}" created="2022-07-01T08:07:20.991">
    <pc:sldMkLst xmlns:pc="http://schemas.microsoft.com/office/powerpoint/2013/main/command">
      <pc:docMk/>
      <pc:sldMk cId="3144600535" sldId="277"/>
    </pc:sldMkLst>
    <p188:txBody>
      <a:bodyPr/>
      <a:lstStyle/>
      <a:p>
        <a:r>
          <a:rPr lang="en-IL"/>
          <a:t>לאוסיף תמונות על בעיות ופתרונות
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0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0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0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0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6F9EFA-AA13-41D2-851F-5887DCDC49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7C706-A4D2-4F46-B77A-F0DEEEB83972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17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5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18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של המכשיר עם המסך שלו</a:t>
            </a:r>
          </a:p>
          <a:p>
            <a:r>
              <a:rPr lang="he-IL" dirty="0"/>
              <a:t>הצגה של המערכת שיוצרת דגימות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2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19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05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20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ED92F-3685-436E-8E63-0DAFD5F437BE}" type="slidenum">
              <a:rPr lang="en-US"/>
              <a:pPr/>
              <a:t>2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17B6D-2C63-476B-9982-6D0698D02655}" type="slidenum">
              <a:rPr lang="en-US"/>
              <a:pPr/>
              <a:t>3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5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http://articlesbyaphysicist.com/muscle_emg.html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הצגה ויזואלית כיצד החשמל עובר בשריר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8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ויזואלית של המכשיר עם האלקטורמיוגרפיה והמערכת שלו בזמן ריצת אמת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17B6D-2C63-476B-9982-6D0698D02655}" type="slidenum">
              <a:rPr lang="en-US"/>
              <a:pPr/>
              <a:t>11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3D47A-5C27-4EA7-A79A-315A31364A66}" type="slidenum">
              <a:rPr lang="en-US"/>
              <a:pPr/>
              <a:t>12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33375"/>
            <a:ext cx="6048375" cy="8636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25538"/>
            <a:ext cx="6048375" cy="576262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75463" y="115888"/>
            <a:ext cx="1871662" cy="64087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8888" y="115888"/>
            <a:ext cx="5464175" cy="64087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258888" y="115888"/>
            <a:ext cx="7488237" cy="6408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193800"/>
            <a:ext cx="366712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78413" y="1193800"/>
            <a:ext cx="3668712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115888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193800"/>
            <a:ext cx="7488237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14_96CB7EA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BB6ECBD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684584" y="619919"/>
            <a:ext cx="7200031" cy="504825"/>
          </a:xfrm>
          <a:noFill/>
        </p:spPr>
        <p:txBody>
          <a:bodyPr/>
          <a:lstStyle/>
          <a:p>
            <a:pPr algn="r"/>
            <a:r>
              <a:rPr lang="he-IL" sz="2800" dirty="0">
                <a:latin typeface="Tahoma" charset="0"/>
              </a:rPr>
              <a:t>זיהוי תנועות יד בעזרת אקלקטורמיוגרפיה</a:t>
            </a:r>
            <a:endParaRPr lang="uk-UA" sz="28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1124744"/>
            <a:ext cx="5175250" cy="274637"/>
          </a:xfrm>
        </p:spPr>
        <p:txBody>
          <a:bodyPr/>
          <a:lstStyle/>
          <a:p>
            <a:pPr algn="r">
              <a:lnSpc>
                <a:spcPct val="90000"/>
              </a:lnSpc>
            </a:pPr>
            <a:endParaRPr lang="en-US" dirty="0">
              <a:solidFill>
                <a:srgbClr val="FFFF00"/>
              </a:solidFill>
            </a:endParaRPr>
          </a:p>
          <a:p>
            <a:pPr algn="r">
              <a:lnSpc>
                <a:spcPct val="90000"/>
              </a:lnSpc>
            </a:pPr>
            <a:r>
              <a:rPr lang="he-IL" i="1" dirty="0">
                <a:solidFill>
                  <a:srgbClr val="E1CE15"/>
                </a:solidFill>
              </a:rPr>
              <a:t>מאת אליעזר רווח</a:t>
            </a:r>
            <a:br>
              <a:rPr lang="en-US" i="1" dirty="0">
                <a:solidFill>
                  <a:srgbClr val="E1CE15"/>
                </a:solidFill>
              </a:rPr>
            </a:br>
            <a:r>
              <a:rPr lang="he-IL" i="1" dirty="0">
                <a:solidFill>
                  <a:srgbClr val="E1CE15"/>
                </a:solidFill>
              </a:rPr>
              <a:t>מנחה אקדמי – ד"ר אלי אייזנברג</a:t>
            </a:r>
            <a:endParaRPr lang="uk-UA" i="1" dirty="0">
              <a:solidFill>
                <a:srgbClr val="E1CE1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1683F-1785-877F-B1F9-BEF5BBF93F65}"/>
              </a:ext>
            </a:extLst>
          </p:cNvPr>
          <p:cNvSpPr txBox="1"/>
          <p:nvPr/>
        </p:nvSpPr>
        <p:spPr>
          <a:xfrm>
            <a:off x="3563888" y="332656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F18C1D8-B078-7235-9F88-40BD9F60E0C5}"/>
              </a:ext>
            </a:extLst>
          </p:cNvPr>
          <p:cNvSpPr/>
          <p:nvPr/>
        </p:nvSpPr>
        <p:spPr>
          <a:xfrm rot="5400000">
            <a:off x="1390753" y="3816575"/>
            <a:ext cx="240442" cy="2306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06F2F1-7AA0-59C8-C51D-793D68717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8520" y="4582732"/>
            <a:ext cx="2613533" cy="320828"/>
          </a:xfrm>
        </p:spPr>
        <p:txBody>
          <a:bodyPr/>
          <a:lstStyle/>
          <a:p>
            <a:pPr algn="r"/>
            <a:r>
              <a:rPr lang="he-IL" b="1" i="1" dirty="0">
                <a:solidFill>
                  <a:srgbClr val="FFFF00"/>
                </a:solidFill>
              </a:rPr>
              <a:t>אלגוריתם אישי לסינון</a:t>
            </a:r>
            <a:endParaRPr lang="en-IL" b="1" i="1" dirty="0">
              <a:solidFill>
                <a:srgbClr val="FFFF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5C34814-A6B9-D901-5847-9539E114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484" y="4005064"/>
            <a:ext cx="2810420" cy="2107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55F22A-4D3A-8320-C58C-89486DEA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45" y="4005064"/>
            <a:ext cx="2803904" cy="21029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51CDFB-9712-E350-373F-91C663388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312" y="1459233"/>
            <a:ext cx="2801343" cy="21010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03DA453-FFB7-C4BE-1AE3-8C9B9789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757" y="1459233"/>
            <a:ext cx="2801341" cy="21010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25BD4619-D839-F581-1336-2711AFBD1AD4}"/>
              </a:ext>
            </a:extLst>
          </p:cNvPr>
          <p:cNvSpPr/>
          <p:nvPr/>
        </p:nvSpPr>
        <p:spPr>
          <a:xfrm rot="5400000">
            <a:off x="5636445" y="4754545"/>
            <a:ext cx="240442" cy="60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06D406E-A38D-1A06-9D17-C6F9E0C693C2}"/>
              </a:ext>
            </a:extLst>
          </p:cNvPr>
          <p:cNvSpPr/>
          <p:nvPr/>
        </p:nvSpPr>
        <p:spPr>
          <a:xfrm rot="16200000">
            <a:off x="5648984" y="2162154"/>
            <a:ext cx="240442" cy="60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0CF7BDB-3FF7-4CE1-3869-25829BBC4861}"/>
              </a:ext>
            </a:extLst>
          </p:cNvPr>
          <p:cNvSpPr/>
          <p:nvPr/>
        </p:nvSpPr>
        <p:spPr>
          <a:xfrm>
            <a:off x="7365864" y="3569964"/>
            <a:ext cx="264237" cy="396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699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22167784-414A-B296-EB0A-38BB26AFC4F0}"/>
              </a:ext>
            </a:extLst>
          </p:cNvPr>
          <p:cNvSpPr txBox="1"/>
          <p:nvPr/>
        </p:nvSpPr>
        <p:spPr>
          <a:xfrm>
            <a:off x="3563888" y="332656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 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32CC39-1021-B02C-A6CE-B0E0EBE91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231" y="1098368"/>
            <a:ext cx="3121761" cy="23413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92D3D4-CEA2-9011-6BA8-55C9647EB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231" y="4077072"/>
            <a:ext cx="3121761" cy="23413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7DC65D-D573-4971-FBD0-E31E49BFD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865" y="1094658"/>
            <a:ext cx="3121759" cy="234131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03654D-67E4-A306-2FA7-498737645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864" y="4077074"/>
            <a:ext cx="3121760" cy="234131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A368025-FCF4-3984-A494-1335F0DC3B97}"/>
              </a:ext>
            </a:extLst>
          </p:cNvPr>
          <p:cNvSpPr/>
          <p:nvPr/>
        </p:nvSpPr>
        <p:spPr>
          <a:xfrm>
            <a:off x="4403812" y="2092406"/>
            <a:ext cx="8202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64890C6-993F-084A-992C-720137B4C0F4}"/>
              </a:ext>
            </a:extLst>
          </p:cNvPr>
          <p:cNvSpPr/>
          <p:nvPr/>
        </p:nvSpPr>
        <p:spPr>
          <a:xfrm>
            <a:off x="6710795" y="3488520"/>
            <a:ext cx="484632" cy="539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286A196-2D3A-E7B2-8901-B9D24D60846C}"/>
              </a:ext>
            </a:extLst>
          </p:cNvPr>
          <p:cNvSpPr/>
          <p:nvPr/>
        </p:nvSpPr>
        <p:spPr>
          <a:xfrm rot="10800000">
            <a:off x="4370972" y="4818759"/>
            <a:ext cx="8202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E6A459E1-DED5-3E50-4C15-4D1F15871F87}"/>
              </a:ext>
            </a:extLst>
          </p:cNvPr>
          <p:cNvSpPr txBox="1"/>
          <p:nvPr/>
        </p:nvSpPr>
        <p:spPr>
          <a:xfrm>
            <a:off x="1043608" y="0"/>
            <a:ext cx="7956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הרשת ניורונים והתוצאות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A2FE6-BFD3-FD28-BD92-66767E593E1B}"/>
              </a:ext>
            </a:extLst>
          </p:cNvPr>
          <p:cNvSpPr txBox="1"/>
          <p:nvPr/>
        </p:nvSpPr>
        <p:spPr>
          <a:xfrm>
            <a:off x="4427984" y="1378723"/>
            <a:ext cx="41764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sz="1600" b="1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צייר </a:t>
            </a:r>
            <a:r>
              <a:rPr lang="en-US" sz="16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6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סיבובים של למידה עמוקה</a:t>
            </a:r>
            <a:r>
              <a:rPr lang="en-US" sz="16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he-IL" sz="1600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sz="1600" b="1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צייר </a:t>
            </a:r>
            <a:r>
              <a:rPr lang="en-US" sz="1600" b="1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he-IL" sz="1600" b="1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ציון של החיזוי</a:t>
            </a:r>
            <a:r>
              <a:rPr lang="en-US" sz="16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82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IRNN</a:t>
            </a:r>
            <a:r>
              <a:rPr lang="he-IL" sz="1600" b="1" i="1" dirty="0">
                <a:solidFill>
                  <a:srgbClr val="82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- הרשת הפרטית שעבדתי איתה.</a:t>
            </a:r>
            <a:endParaRPr lang="en-IL" sz="1600" b="1" i="1" dirty="0">
              <a:solidFill>
                <a:srgbClr val="82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RNN</a:t>
            </a:r>
            <a:r>
              <a:rPr lang="he-IL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- רשת מסוג </a:t>
            </a:r>
            <a:r>
              <a:rPr lang="en-US" sz="16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RNN LSTM</a:t>
            </a:r>
            <a:r>
              <a:rPr lang="he-IL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  <a:endParaRPr lang="en-IL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CNN</a:t>
            </a:r>
            <a:r>
              <a:rPr lang="he-IL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-  רשת </a:t>
            </a:r>
            <a:r>
              <a:rPr lang="en-US" sz="16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CNN</a:t>
            </a:r>
            <a:r>
              <a:rPr lang="he-IL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עם מבנה יחסית קלאסי.</a:t>
            </a:r>
          </a:p>
          <a:p>
            <a:pPr algn="just" rtl="1"/>
            <a:endParaRPr lang="en-IL" sz="1600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64D97CA7-591E-5105-5E95-E766788E7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378723"/>
            <a:ext cx="3892388" cy="26313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EB1695-1F92-1CF5-AF27-32839AE1EDC8}"/>
              </a:ext>
            </a:extLst>
          </p:cNvPr>
          <p:cNvSpPr txBox="1"/>
          <p:nvPr/>
        </p:nvSpPr>
        <p:spPr>
          <a:xfrm>
            <a:off x="-468560" y="4365104"/>
            <a:ext cx="93965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he-IL" sz="2400" kern="0" dirty="0">
                <a:solidFill>
                  <a:schemeClr val="bg1"/>
                </a:solidFill>
              </a:rPr>
              <a:t>תוצאות על סט מידע של 900 דגימות אחרי ריצה של 6 שעות 99.6%</a:t>
            </a:r>
            <a:r>
              <a:rPr lang="en-US" sz="2400" kern="0" dirty="0">
                <a:solidFill>
                  <a:schemeClr val="bg1"/>
                </a:solidFill>
              </a:rPr>
              <a:t>.</a:t>
            </a:r>
            <a:endParaRPr lang="he-IL" sz="2400" kern="0" dirty="0">
              <a:solidFill>
                <a:schemeClr val="bg1"/>
              </a:solidFill>
            </a:endParaRPr>
          </a:p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he-IL" sz="2400" kern="0" dirty="0">
                <a:solidFill>
                  <a:schemeClr val="bg1"/>
                </a:solidFill>
              </a:rPr>
              <a:t>תוצאות מחקר ב</a:t>
            </a:r>
            <a:r>
              <a:rPr lang="en-US" sz="2400" dirty="0">
                <a:solidFill>
                  <a:schemeClr val="bg1"/>
                </a:solidFill>
              </a:rPr>
              <a:t> Zhejiang Provincial Public Technology Research</a:t>
            </a:r>
            <a:endParaRPr lang="he-IL" sz="2400" dirty="0">
              <a:solidFill>
                <a:schemeClr val="bg1"/>
              </a:solidFill>
            </a:endParaRPr>
          </a:p>
          <a:p>
            <a:pPr algn="r" rtl="1"/>
            <a:r>
              <a:rPr lang="he-IL" sz="2400" kern="0" dirty="0">
                <a:solidFill>
                  <a:schemeClr val="bg1"/>
                </a:solidFill>
              </a:rPr>
              <a:t>    יצא</a:t>
            </a:r>
            <a:r>
              <a:rPr lang="en-US" sz="2400" kern="0" dirty="0">
                <a:solidFill>
                  <a:schemeClr val="bg1"/>
                </a:solidFill>
              </a:rPr>
              <a:t> </a:t>
            </a:r>
            <a:r>
              <a:rPr lang="he-IL" sz="2400" kern="0" dirty="0">
                <a:solidFill>
                  <a:schemeClr val="bg1"/>
                </a:solidFill>
              </a:rPr>
              <a:t>99.1%</a:t>
            </a:r>
            <a:r>
              <a:rPr lang="en-US" sz="2400" kern="0" dirty="0">
                <a:solidFill>
                  <a:schemeClr val="bg1"/>
                </a:solidFill>
              </a:rPr>
              <a:t>.</a:t>
            </a:r>
            <a:endParaRPr lang="he-IL" sz="24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 (דוגמא ויזואלית): אתגרים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7716C0C0-1A7F-EC1B-7CFE-06FA62DB4563}"/>
              </a:ext>
            </a:extLst>
          </p:cNvPr>
          <p:cNvSpPr txBox="1">
            <a:spLocks/>
          </p:cNvSpPr>
          <p:nvPr/>
        </p:nvSpPr>
        <p:spPr bwMode="auto">
          <a:xfrm>
            <a:off x="1115616" y="1844824"/>
            <a:ext cx="7488237" cy="17281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bg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איך נזהה מתי הייתה תנועה?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איפה נשיג מודל של יד ?</a:t>
            </a:r>
            <a:r>
              <a:rPr lang="en-US" sz="2200" kern="0" dirty="0"/>
              <a:t> </a:t>
            </a:r>
            <a:endParaRPr lang="he-IL" sz="2200" kern="0" dirty="0"/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דרושה מערכת חדשה לצורך תלת ממד</a:t>
            </a:r>
            <a:r>
              <a:rPr lang="en-US" sz="2200" kern="0" dirty="0"/>
              <a:t>.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יש יותר מעברים בן תנועות שונות למצבים נוכחים של היד</a:t>
            </a:r>
            <a:r>
              <a:rPr lang="en-US" sz="2200" kern="0" dirty="0"/>
              <a:t>.</a:t>
            </a:r>
            <a:endParaRPr lang="he-IL" sz="2200" kern="0" dirty="0"/>
          </a:p>
        </p:txBody>
      </p:sp>
    </p:spTree>
    <p:extLst>
      <p:ext uri="{BB962C8B-B14F-4D97-AF65-F5344CB8AC3E}">
        <p14:creationId xmlns:p14="http://schemas.microsoft.com/office/powerpoint/2010/main" val="46452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E2A4A7B-9DA8-F623-7A8B-A811A4455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85" y="3927014"/>
            <a:ext cx="1512168" cy="1512168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D8B4B98-5AF2-9033-B479-437FC09372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24" y="4102226"/>
            <a:ext cx="1512168" cy="151216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6F1CD4C-CD4D-94C3-80D7-E1180639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89" y="903568"/>
            <a:ext cx="1512168" cy="1512168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D97174A9-87C5-E6B2-E3A1-B570535CDDC9}"/>
              </a:ext>
            </a:extLst>
          </p:cNvPr>
          <p:cNvSpPr/>
          <p:nvPr/>
        </p:nvSpPr>
        <p:spPr>
          <a:xfrm>
            <a:off x="3589817" y="1964458"/>
            <a:ext cx="2595718" cy="3795735"/>
          </a:xfrm>
          <a:prstGeom prst="arc">
            <a:avLst>
              <a:gd name="adj1" fmla="val 16286928"/>
              <a:gd name="adj2" fmla="val 0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E58712D-45DC-67A1-25C0-9DC231038326}"/>
              </a:ext>
            </a:extLst>
          </p:cNvPr>
          <p:cNvSpPr/>
          <p:nvPr/>
        </p:nvSpPr>
        <p:spPr>
          <a:xfrm rot="14952308">
            <a:off x="2521961" y="1587869"/>
            <a:ext cx="2911616" cy="3531676"/>
          </a:xfrm>
          <a:prstGeom prst="arc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B7BAB68E-2A20-9DFF-19C9-F21C84A28D4D}"/>
              </a:ext>
            </a:extLst>
          </p:cNvPr>
          <p:cNvSpPr/>
          <p:nvPr/>
        </p:nvSpPr>
        <p:spPr>
          <a:xfrm rot="7769027">
            <a:off x="2669092" y="2126087"/>
            <a:ext cx="2878267" cy="3376926"/>
          </a:xfrm>
          <a:prstGeom prst="arc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9A2C8C9A-11F9-FF69-7FCF-CBC37C6AC84D}"/>
              </a:ext>
            </a:extLst>
          </p:cNvPr>
          <p:cNvSpPr/>
          <p:nvPr/>
        </p:nvSpPr>
        <p:spPr>
          <a:xfrm rot="10800000">
            <a:off x="4691597" y="476671"/>
            <a:ext cx="2075738" cy="3625554"/>
          </a:xfrm>
          <a:prstGeom prst="arc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394C11D4-AD99-6CEB-2978-F809D9708D81}"/>
              </a:ext>
            </a:extLst>
          </p:cNvPr>
          <p:cNvSpPr/>
          <p:nvPr/>
        </p:nvSpPr>
        <p:spPr>
          <a:xfrm rot="18043382">
            <a:off x="3475748" y="3745790"/>
            <a:ext cx="2571981" cy="3716556"/>
          </a:xfrm>
          <a:prstGeom prst="arc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8636604-E23D-7544-367C-A4B743335EF0}"/>
              </a:ext>
            </a:extLst>
          </p:cNvPr>
          <p:cNvSpPr/>
          <p:nvPr/>
        </p:nvSpPr>
        <p:spPr>
          <a:xfrm rot="3773381">
            <a:off x="1240570" y="1279947"/>
            <a:ext cx="1933755" cy="4031295"/>
          </a:xfrm>
          <a:prstGeom prst="arc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A7D044-B1CF-CBE2-992A-37BCD432ABBD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 (דוגמא ויזואלית): אתגרים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DD3C90F-CFBF-DB2A-6788-8066C1AD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5670" y="664564"/>
            <a:ext cx="2812077" cy="1703683"/>
          </a:xfrm>
        </p:spPr>
        <p:txBody>
          <a:bodyPr/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04118"/>
                </a:solidFill>
              </a:rPr>
              <a:t>3</a:t>
            </a:r>
            <a:r>
              <a:rPr lang="he-IL" sz="2400" dirty="0">
                <a:solidFill>
                  <a:srgbClr val="F04118"/>
                </a:solidFill>
              </a:rPr>
              <a:t> סיווגים שונים</a:t>
            </a:r>
            <a:r>
              <a:rPr lang="en-US" sz="2400" dirty="0">
                <a:solidFill>
                  <a:srgbClr val="F04118"/>
                </a:solidFill>
              </a:rPr>
              <a:t>.</a:t>
            </a:r>
            <a:endParaRPr lang="he-IL" sz="2400" dirty="0">
              <a:solidFill>
                <a:srgbClr val="F04118"/>
              </a:solidFill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rgbClr val="FF0000"/>
                </a:solidFill>
              </a:rPr>
              <a:t>6 מעברים שונים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he-IL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61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פתרונות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C851FF98-FB82-DB0A-DC9C-5B53A8158659}"/>
              </a:ext>
            </a:extLst>
          </p:cNvPr>
          <p:cNvSpPr txBox="1">
            <a:spLocks/>
          </p:cNvSpPr>
          <p:nvPr/>
        </p:nvSpPr>
        <p:spPr bwMode="auto">
          <a:xfrm>
            <a:off x="1115616" y="1772816"/>
            <a:ext cx="7488237" cy="1944216"/>
          </a:xfrm>
          <a:prstGeom prst="rect">
            <a:avLst/>
          </a:prstGeom>
          <a:solidFill>
            <a:srgbClr val="233511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bg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בעזרת מכשיר נוסף שמודד תאוצה שיהיה על היד ויעזור לגלות תנועה</a:t>
            </a:r>
            <a:r>
              <a:rPr lang="en-US" sz="2200" kern="0" dirty="0"/>
              <a:t>.</a:t>
            </a:r>
            <a:endParaRPr lang="he-IL" sz="2200" kern="0" dirty="0"/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על ידי הגדרה מחדש יד ממציאות מדומה</a:t>
            </a:r>
            <a:r>
              <a:rPr lang="en-US" sz="2200" kern="0" dirty="0"/>
              <a:t>.</a:t>
            </a:r>
            <a:endParaRPr lang="he-IL" sz="2200" kern="0" dirty="0"/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מערכת חדשה לבניית תוכנות בתלת ממד</a:t>
            </a:r>
            <a:r>
              <a:rPr lang="en-US" sz="2200" kern="0" dirty="0"/>
              <a:t> </a:t>
            </a:r>
            <a:r>
              <a:rPr lang="he-IL" sz="2200" kern="0" dirty="0"/>
              <a:t>בשם</a:t>
            </a:r>
            <a:r>
              <a:rPr lang="en-US" sz="2200" kern="0" dirty="0"/>
              <a:t>.unity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מודל של למידה עמוקה ספציפי לכל מצב</a:t>
            </a:r>
            <a:r>
              <a:rPr lang="en-US" sz="2200" kern="0" dirty="0"/>
              <a:t>.</a:t>
            </a:r>
            <a:endParaRPr lang="he-IL" sz="2200" kern="0" dirty="0"/>
          </a:p>
        </p:txBody>
      </p:sp>
    </p:spTree>
    <p:extLst>
      <p:ext uri="{BB962C8B-B14F-4D97-AF65-F5344CB8AC3E}">
        <p14:creationId xmlns:p14="http://schemas.microsoft.com/office/powerpoint/2010/main" val="302081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פתרונות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6959029B-2EA4-3F1D-99B4-37F1B2462B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48" y="3933056"/>
            <a:ext cx="1512168" cy="151216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85A14383-B07B-7C44-4859-4D6E4DF9E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26" y="3933056"/>
            <a:ext cx="1512168" cy="151216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EB8C4B5F-DABD-E770-2651-230EFCB89A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24" y="1052736"/>
            <a:ext cx="1512168" cy="1512168"/>
          </a:xfrm>
          <a:prstGeom prst="rect">
            <a:avLst/>
          </a:prstGeom>
        </p:spPr>
      </p:pic>
      <p:sp>
        <p:nvSpPr>
          <p:cNvPr id="37" name="Text Placeholder 49">
            <a:extLst>
              <a:ext uri="{FF2B5EF4-FFF2-40B4-BE49-F238E27FC236}">
                <a16:creationId xmlns:a16="http://schemas.microsoft.com/office/drawing/2014/main" id="{6EC3CF8A-8E6A-B6ED-19F3-149820EF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5670" y="664564"/>
            <a:ext cx="2812077" cy="1703683"/>
          </a:xfrm>
        </p:spPr>
        <p:txBody>
          <a:bodyPr/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rgbClr val="00B050"/>
                </a:solidFill>
              </a:rPr>
              <a:t>2 סיווגים!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rgbClr val="00B050"/>
                </a:solidFill>
              </a:rPr>
              <a:t>2 מעברים!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FE7E85-3DA1-9CA7-4CC8-3829BA02FA95}"/>
              </a:ext>
            </a:extLst>
          </p:cNvPr>
          <p:cNvCxnSpPr/>
          <p:nvPr/>
        </p:nvCxnSpPr>
        <p:spPr>
          <a:xfrm flipH="1">
            <a:off x="1889448" y="2348880"/>
            <a:ext cx="1584176" cy="158417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6EB056-FB8B-007C-4359-AE8225E9A9C9}"/>
              </a:ext>
            </a:extLst>
          </p:cNvPr>
          <p:cNvCxnSpPr/>
          <p:nvPr/>
        </p:nvCxnSpPr>
        <p:spPr>
          <a:xfrm>
            <a:off x="4985792" y="2348880"/>
            <a:ext cx="1656184" cy="1584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0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481124" y="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תיאור המערכת 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3BE21B-AF81-B146-68CD-48D216D45D32}"/>
              </a:ext>
            </a:extLst>
          </p:cNvPr>
          <p:cNvSpPr/>
          <p:nvPr/>
        </p:nvSpPr>
        <p:spPr>
          <a:xfrm>
            <a:off x="613943" y="1907007"/>
            <a:ext cx="1508698" cy="5041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הקלטת </a:t>
            </a:r>
            <a:r>
              <a:rPr lang="en-US" sz="1400" dirty="0">
                <a:solidFill>
                  <a:schemeClr val="bg2"/>
                </a:solidFill>
              </a:rPr>
              <a:t> MVC</a:t>
            </a:r>
            <a:endParaRPr lang="en-IL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1FDB36-E0C6-B8DA-C406-611D286BE471}"/>
              </a:ext>
            </a:extLst>
          </p:cNvPr>
          <p:cNvSpPr/>
          <p:nvPr/>
        </p:nvSpPr>
        <p:spPr>
          <a:xfrm>
            <a:off x="611560" y="980728"/>
            <a:ext cx="1516040" cy="5041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>
                <a:solidFill>
                  <a:schemeClr val="bg2"/>
                </a:solidFill>
              </a:rPr>
              <a:t>הקלטת מידע מהמכשירים</a:t>
            </a:r>
            <a:endParaRPr lang="en-IL" sz="1400" dirty="0">
              <a:solidFill>
                <a:schemeClr val="bg2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7F761E3-6612-8A8D-E51B-06D10BF4970D}"/>
              </a:ext>
            </a:extLst>
          </p:cNvPr>
          <p:cNvSpPr/>
          <p:nvPr/>
        </p:nvSpPr>
        <p:spPr>
          <a:xfrm>
            <a:off x="623174" y="3729039"/>
            <a:ext cx="1508698" cy="504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חיזוי תנועה</a:t>
            </a:r>
            <a:endParaRPr lang="en-IL" sz="1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61D3F4C-8D09-43E2-215E-096427113304}"/>
              </a:ext>
            </a:extLst>
          </p:cNvPr>
          <p:cNvSpPr/>
          <p:nvPr/>
        </p:nvSpPr>
        <p:spPr>
          <a:xfrm>
            <a:off x="613942" y="4655318"/>
            <a:ext cx="1508698" cy="504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סיווג תנועה</a:t>
            </a:r>
            <a:endParaRPr lang="en-IL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E864D3B-864B-81B7-2641-FBA23E8A5720}"/>
              </a:ext>
            </a:extLst>
          </p:cNvPr>
          <p:cNvSpPr/>
          <p:nvPr/>
        </p:nvSpPr>
        <p:spPr>
          <a:xfrm>
            <a:off x="607884" y="5590207"/>
            <a:ext cx="1508698" cy="504143"/>
          </a:xfrm>
          <a:prstGeom prst="roundRect">
            <a:avLst/>
          </a:prstGeom>
          <a:solidFill>
            <a:srgbClr val="5A8B2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הצגה ויזואלית</a:t>
            </a:r>
            <a:endParaRPr lang="en-IL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3CBD97-1C46-D9E1-4ADA-935A5962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793" y="1755222"/>
            <a:ext cx="6055338" cy="4451775"/>
          </a:xfrm>
        </p:spPr>
        <p:txBody>
          <a:bodyPr/>
          <a:lstStyle/>
          <a:p>
            <a:pPr algn="r" rtl="1"/>
            <a:r>
              <a:rPr lang="he-IL" sz="1600" dirty="0"/>
              <a:t>ריצת המערכת:</a:t>
            </a:r>
          </a:p>
          <a:p>
            <a:pPr lvl="1" algn="r" rtl="1"/>
            <a:r>
              <a:rPr lang="he-IL" sz="1600" b="0" dirty="0"/>
              <a:t>שלב 1 </a:t>
            </a:r>
            <a:r>
              <a:rPr lang="en-US" sz="1600" b="0" dirty="0"/>
              <a:t>-</a:t>
            </a:r>
            <a:r>
              <a:rPr lang="he-IL" sz="1600" b="0" dirty="0"/>
              <a:t> המשתמש מפעיל כוח ביד ליצירת </a:t>
            </a:r>
            <a:r>
              <a:rPr lang="en-US" sz="1600" b="0" dirty="0"/>
              <a:t>MVC</a:t>
            </a:r>
            <a:r>
              <a:rPr lang="he-IL" sz="1600" b="0" dirty="0"/>
              <a:t> למספר שניות</a:t>
            </a:r>
            <a:r>
              <a:rPr lang="en-US" sz="1600" b="0" dirty="0"/>
              <a:t>.</a:t>
            </a:r>
          </a:p>
          <a:p>
            <a:pPr lvl="1" algn="r" rtl="1"/>
            <a:r>
              <a:rPr lang="he-IL" sz="1600" b="0" dirty="0"/>
              <a:t>שלב 2 </a:t>
            </a:r>
            <a:r>
              <a:rPr lang="en-US" sz="1600" b="0" dirty="0"/>
              <a:t>-</a:t>
            </a:r>
            <a:r>
              <a:rPr lang="he-IL" sz="1600" b="0" dirty="0"/>
              <a:t> המערכת מזהה אם הייתה תנועה</a:t>
            </a:r>
            <a:r>
              <a:rPr lang="en-US" sz="1600" b="0" dirty="0"/>
              <a:t>.</a:t>
            </a:r>
            <a:endParaRPr lang="he-IL" sz="1600" b="0" dirty="0"/>
          </a:p>
          <a:p>
            <a:pPr lvl="1" algn="r" rtl="1"/>
            <a:r>
              <a:rPr lang="he-IL" sz="1600" b="0" dirty="0"/>
              <a:t>שלב 3 - אם כן המערכת מזהה את התנועה</a:t>
            </a:r>
            <a:r>
              <a:rPr lang="en-US" sz="1600" b="0" dirty="0"/>
              <a:t>.</a:t>
            </a:r>
          </a:p>
          <a:p>
            <a:pPr lvl="1" algn="r" rtl="1"/>
            <a:r>
              <a:rPr lang="he-IL" sz="1600" b="0" dirty="0"/>
              <a:t>שלב 4 </a:t>
            </a:r>
            <a:r>
              <a:rPr lang="en-US" sz="1600" b="0" dirty="0"/>
              <a:t>-</a:t>
            </a:r>
            <a:r>
              <a:rPr lang="he-IL" sz="1600" b="0" dirty="0"/>
              <a:t> המערכת תלת ממד מקבלת ומציגה</a:t>
            </a:r>
            <a:r>
              <a:rPr lang="en-US" sz="1600" b="0" dirty="0"/>
              <a:t> </a:t>
            </a:r>
            <a:r>
              <a:rPr lang="he-IL" sz="1600" b="0" dirty="0"/>
              <a:t>את היד לפי התנועה</a:t>
            </a:r>
            <a:r>
              <a:rPr lang="en-US" sz="1600" b="0" dirty="0"/>
              <a:t>.</a:t>
            </a:r>
            <a:endParaRPr lang="en-IL" sz="1600" b="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20E8A3B-5A9E-53D4-5192-0E33D8CA4CFB}"/>
              </a:ext>
            </a:extLst>
          </p:cNvPr>
          <p:cNvSpPr/>
          <p:nvPr/>
        </p:nvSpPr>
        <p:spPr>
          <a:xfrm>
            <a:off x="615432" y="2818023"/>
            <a:ext cx="1516040" cy="504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יצירת</a:t>
            </a:r>
            <a:r>
              <a:rPr lang="en-US" sz="1400" dirty="0">
                <a:solidFill>
                  <a:schemeClr val="bg2"/>
                </a:solidFill>
              </a:rPr>
              <a:t> MVC </a:t>
            </a:r>
            <a:endParaRPr lang="en-IL" sz="1400" dirty="0">
              <a:solidFill>
                <a:schemeClr val="bg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325EF-98B1-8790-A35C-53D64CD6DADE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1368292" y="1484871"/>
            <a:ext cx="1288" cy="4221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59031C-18CC-6912-0884-DC1D0D7905B5}"/>
              </a:ext>
            </a:extLst>
          </p:cNvPr>
          <p:cNvCxnSpPr>
            <a:cxnSpLocks/>
          </p:cNvCxnSpPr>
          <p:nvPr/>
        </p:nvCxnSpPr>
        <p:spPr>
          <a:xfrm flipH="1">
            <a:off x="1389689" y="2471183"/>
            <a:ext cx="1411" cy="2311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2BEC13-F69B-384E-F7F4-3BCC52486EBE}"/>
              </a:ext>
            </a:extLst>
          </p:cNvPr>
          <p:cNvCxnSpPr>
            <a:cxnSpLocks/>
          </p:cNvCxnSpPr>
          <p:nvPr/>
        </p:nvCxnSpPr>
        <p:spPr>
          <a:xfrm flipH="1">
            <a:off x="1418662" y="3366936"/>
            <a:ext cx="1411" cy="2311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138DB0-79B3-DB0C-BAB6-10B341D13C9A}"/>
              </a:ext>
            </a:extLst>
          </p:cNvPr>
          <p:cNvCxnSpPr>
            <a:cxnSpLocks/>
          </p:cNvCxnSpPr>
          <p:nvPr/>
        </p:nvCxnSpPr>
        <p:spPr>
          <a:xfrm flipH="1">
            <a:off x="1389689" y="4273976"/>
            <a:ext cx="1411" cy="2311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9A0D09-B4B6-1558-E2EC-34B5C151ED1A}"/>
              </a:ext>
            </a:extLst>
          </p:cNvPr>
          <p:cNvCxnSpPr>
            <a:cxnSpLocks/>
          </p:cNvCxnSpPr>
          <p:nvPr/>
        </p:nvCxnSpPr>
        <p:spPr>
          <a:xfrm flipH="1">
            <a:off x="1384971" y="5226794"/>
            <a:ext cx="1411" cy="2311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52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1812570" y="3013501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זיהוי תנועות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14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779912" y="18864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זיהוי תנועות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FA627-532B-2966-B2C5-AF8A0F30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03" y="2730038"/>
            <a:ext cx="3663893" cy="260763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99C74-8CEA-98C4-B5FD-6B44A261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73" y="2730038"/>
            <a:ext cx="3695393" cy="260763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00A968-ECEA-5259-382F-C57AABA6A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639" y="908720"/>
            <a:ext cx="7772400" cy="1500187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אותה דגימה מוזזת בצורה אקראית על ידי ביסוס על השונות</a:t>
            </a:r>
            <a:r>
              <a:rPr lang="en-US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4369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DBCB3F-46CB-3B57-6658-33C5F0AA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45664"/>
            <a:ext cx="6472003" cy="27155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6772FA-99DE-8676-4372-B4756381438B}"/>
              </a:ext>
            </a:extLst>
          </p:cNvPr>
          <p:cNvSpPr txBox="1"/>
          <p:nvPr/>
        </p:nvSpPr>
        <p:spPr>
          <a:xfrm>
            <a:off x="7884368" y="571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רקע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01379DD2-27D2-CE70-728C-2EABF7BA767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71600" y="1340768"/>
            <a:ext cx="6912768" cy="2355544"/>
          </a:xfrm>
        </p:spPr>
        <p:txBody>
          <a:bodyPr/>
          <a:lstStyle/>
          <a:p>
            <a:pPr algn="r" rtl="1"/>
            <a:r>
              <a:rPr lang="he-IL" sz="2000" dirty="0"/>
              <a:t>משמש בתחום הרפואי למדידת חשמל מפעילות השרירים</a:t>
            </a:r>
            <a:r>
              <a:rPr lang="en-US" sz="2000" dirty="0"/>
              <a:t>.</a:t>
            </a:r>
          </a:p>
          <a:p>
            <a:pPr algn="r" rtl="1"/>
            <a:r>
              <a:rPr lang="he-IL" sz="2000" dirty="0"/>
              <a:t>אין צורך במצלמה</a:t>
            </a:r>
            <a:r>
              <a:rPr lang="en-US" sz="2000" dirty="0"/>
              <a:t>,</a:t>
            </a:r>
            <a:r>
              <a:rPr lang="he-IL" sz="2000" dirty="0"/>
              <a:t> המכשיר מאפשר ניידות</a:t>
            </a:r>
            <a:r>
              <a:rPr lang="en-US" sz="2000" dirty="0"/>
              <a:t>.</a:t>
            </a:r>
          </a:p>
          <a:p>
            <a:pPr algn="r" rtl="1"/>
            <a:r>
              <a:rPr lang="he-IL" sz="2000" b="1" i="1" dirty="0">
                <a:solidFill>
                  <a:srgbClr val="FFC000"/>
                </a:solidFill>
              </a:rPr>
              <a:t>אילו דברים ניתן לבנות על המערכת</a:t>
            </a:r>
            <a:r>
              <a:rPr lang="en-US" sz="2000" b="1" i="1" dirty="0"/>
              <a:t>,</a:t>
            </a:r>
            <a:r>
              <a:rPr lang="he-IL" sz="2000" b="1" i="1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שלא אפשריים עם מצלמה?</a:t>
            </a:r>
          </a:p>
          <a:p>
            <a:pPr algn="r" rtl="1"/>
            <a:endParaRPr lang="en-US" sz="2000" dirty="0"/>
          </a:p>
          <a:p>
            <a:pPr algn="r" rtl="1"/>
            <a:endParaRPr lang="en-IL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8102B50-D297-BDD8-F019-4A8384C2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658113"/>
            <a:ext cx="6548878" cy="19517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491880" y="18864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הצגה ויזואלית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42E0E-935A-2166-D0D8-BD234F4A363F}"/>
              </a:ext>
            </a:extLst>
          </p:cNvPr>
          <p:cNvSpPr/>
          <p:nvPr/>
        </p:nvSpPr>
        <p:spPr>
          <a:xfrm>
            <a:off x="575432" y="5141965"/>
            <a:ext cx="2016224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B77D7B-8486-C190-32C9-7F52F130F0B2}"/>
              </a:ext>
            </a:extLst>
          </p:cNvPr>
          <p:cNvSpPr/>
          <p:nvPr/>
        </p:nvSpPr>
        <p:spPr>
          <a:xfrm>
            <a:off x="575432" y="5352408"/>
            <a:ext cx="2016223" cy="26518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B24404-A494-31D4-ECBD-289C55A764A1}"/>
              </a:ext>
            </a:extLst>
          </p:cNvPr>
          <p:cNvSpPr/>
          <p:nvPr/>
        </p:nvSpPr>
        <p:spPr>
          <a:xfrm>
            <a:off x="575588" y="5818850"/>
            <a:ext cx="2448272" cy="265186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ABF2-EFCE-DC86-C4AF-915E4883C6C1}"/>
              </a:ext>
            </a:extLst>
          </p:cNvPr>
          <p:cNvSpPr/>
          <p:nvPr/>
        </p:nvSpPr>
        <p:spPr>
          <a:xfrm>
            <a:off x="575431" y="6285293"/>
            <a:ext cx="2016223" cy="26518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F04118"/>
              </a:solidFill>
            </a:endParaRPr>
          </a:p>
        </p:txBody>
      </p:sp>
      <p:pic>
        <p:nvPicPr>
          <p:cNvPr id="20" name="Picture 19" descr="Graphical user interface, diagram, application, Teams&#10;&#10;Description automatically generated">
            <a:extLst>
              <a:ext uri="{FF2B5EF4-FFF2-40B4-BE49-F238E27FC236}">
                <a16:creationId xmlns:a16="http://schemas.microsoft.com/office/drawing/2014/main" id="{4281BBC0-6BA3-F407-448C-5F2C4BD73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1352121"/>
            <a:ext cx="8034622" cy="6025967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93F08CF-1C88-9CFF-3A0F-49B1C9E5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040" y="1352121"/>
            <a:ext cx="3960440" cy="2652943"/>
          </a:xfrm>
        </p:spPr>
        <p:txBody>
          <a:bodyPr/>
          <a:lstStyle/>
          <a:p>
            <a:pPr algn="r" rtl="1"/>
            <a:r>
              <a:rPr lang="he-IL" sz="1800" dirty="0"/>
              <a:t>יש צורך להגדיר מחדש את המיקום במרחב של היד</a:t>
            </a:r>
            <a:r>
              <a:rPr lang="en-US" sz="1800" dirty="0"/>
              <a:t>,</a:t>
            </a:r>
            <a:r>
              <a:rPr lang="he-IL" sz="1800" dirty="0"/>
              <a:t> בזה שיוצג תחת אובייקט</a:t>
            </a:r>
            <a:r>
              <a:rPr lang="en-US" sz="1800" dirty="0"/>
              <a:t>.</a:t>
            </a:r>
          </a:p>
          <a:p>
            <a:pPr algn="r" rtl="1"/>
            <a:r>
              <a:rPr lang="he-IL" sz="1800" dirty="0"/>
              <a:t>דרך פרוטוקול תקשורת בן המערכת שמזהה ומסווגת את התנועה</a:t>
            </a:r>
            <a:r>
              <a:rPr lang="en-US" sz="1800" dirty="0"/>
              <a:t>,</a:t>
            </a:r>
            <a:r>
              <a:rPr lang="he-IL" sz="1800" dirty="0"/>
              <a:t> נקלט מה התנועה שהייתה</a:t>
            </a:r>
            <a:r>
              <a:rPr lang="en-US" sz="1800" dirty="0"/>
              <a:t>.</a:t>
            </a:r>
            <a:endParaRPr lang="he-IL" sz="1800" dirty="0"/>
          </a:p>
          <a:p>
            <a:pPr algn="r" rtl="1"/>
            <a:r>
              <a:rPr lang="he-IL" sz="1800" dirty="0"/>
              <a:t>בקר היד מקבל את התנועה ומעדכן את</a:t>
            </a:r>
            <a:r>
              <a:rPr lang="en-US" sz="1800" dirty="0"/>
              <a:t> </a:t>
            </a:r>
            <a:r>
              <a:rPr lang="he-IL" sz="1800" dirty="0"/>
              <a:t>היד הוירטואלית להיות התנועה הרצוייה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4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סיכום והמשך הדרך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838E59-E22C-C777-37D8-8EFBA31FE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131" y="1412776"/>
            <a:ext cx="7904857" cy="4032448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4450" h="38100" prst="softRound"/>
          </a:sp3d>
        </p:spPr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עם רק 2 ערוצים התקבלו תוצאות מרשימות מאוד</a:t>
            </a:r>
            <a:r>
              <a:rPr lang="en-US" sz="2000" dirty="0"/>
              <a:t>,</a:t>
            </a:r>
            <a:r>
              <a:rPr lang="he-IL" sz="2000" dirty="0"/>
              <a:t> עוד לפני המערכת עם מודל לכל מצב</a:t>
            </a:r>
            <a:r>
              <a:rPr lang="en-US" sz="2000" dirty="0"/>
              <a:t>,</a:t>
            </a:r>
            <a:r>
              <a:rPr lang="he-IL" sz="2000" dirty="0"/>
              <a:t> כמה רחוק אפשר להגיע כשיש פי 2 יותר ערוצים ?</a:t>
            </a:r>
            <a:r>
              <a:rPr lang="en-US" sz="2000" dirty="0"/>
              <a:t> </a:t>
            </a:r>
            <a:r>
              <a:rPr lang="he-IL" sz="2000" dirty="0"/>
              <a:t>ונחפש את קצה המערכת?</a:t>
            </a:r>
            <a:endParaRPr lang="en-US" sz="2000" dirty="0"/>
          </a:p>
          <a:p>
            <a:pPr algn="r" rtl="1"/>
            <a:endParaRPr lang="en-US" sz="2000" dirty="0"/>
          </a:p>
          <a:p>
            <a:pPr algn="r" rtl="1"/>
            <a:r>
              <a:rPr lang="he-IL" sz="2400" b="1" i="1" dirty="0">
                <a:solidFill>
                  <a:srgbClr val="FFFF00"/>
                </a:solidFill>
              </a:rPr>
              <a:t>    מה בהמשך הדרך?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יצירת דגימות ללא מצלמה</a:t>
            </a:r>
            <a:r>
              <a:rPr lang="en-US" sz="2000" dirty="0"/>
              <a:t>.</a:t>
            </a: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עיבוד מידע נוסף</a:t>
            </a:r>
            <a:r>
              <a:rPr lang="en-US" sz="2000" dirty="0"/>
              <a:t> .</a:t>
            </a: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זיהוי שפת סימנים לחרשים</a:t>
            </a:r>
            <a:r>
              <a:rPr lang="en-US" sz="2000" dirty="0"/>
              <a:t>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גם מיקום וזווית היד</a:t>
            </a:r>
            <a:r>
              <a:rPr lang="en-US" sz="2000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4130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557808" y="2644170"/>
            <a:ext cx="80283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תודה על ההקשבה!</a:t>
            </a:r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שאלות?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09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48BB1-903D-B073-9C1F-8DED257F6D3B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עיבוד וחיזוי של מכשיר המצלמה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39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479F7-E01D-20E5-DE20-57F1FC6C693D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מבנה רשת הניורונים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66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48BB1-903D-B073-9C1F-8DED257F6D3B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MVC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48BB1-903D-B073-9C1F-8DED257F6D3B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mRMS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83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48BB1-903D-B073-9C1F-8DED257F6D3B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Bandpass filter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2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48BB1-903D-B073-9C1F-8DED257F6D3B}"/>
              </a:ext>
            </a:extLst>
          </p:cNvPr>
          <p:cNvSpPr txBox="1"/>
          <p:nvPr/>
        </p:nvSpPr>
        <p:spPr>
          <a:xfrm>
            <a:off x="251520" y="0"/>
            <a:ext cx="87484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אלגוריתם על בסיס התפלגות נורמלית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6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AutoShape 2"/>
          <p:cNvSpPr>
            <a:spLocks noChangeArrowheads="1"/>
          </p:cNvSpPr>
          <p:nvPr/>
        </p:nvSpPr>
        <p:spPr bwMode="auto">
          <a:xfrm rot="18882522">
            <a:off x="2159793" y="2046015"/>
            <a:ext cx="1368425" cy="647700"/>
          </a:xfrm>
          <a:custGeom>
            <a:avLst/>
            <a:gdLst>
              <a:gd name="G0" fmla="+- 15400 0 0"/>
              <a:gd name="G1" fmla="+- 5788 0 0"/>
              <a:gd name="G2" fmla="+- 21600 0 5788"/>
              <a:gd name="G3" fmla="+- 10800 0 5788"/>
              <a:gd name="G4" fmla="+- 21600 0 15400"/>
              <a:gd name="G5" fmla="*/ G4 G3 10800"/>
              <a:gd name="G6" fmla="+- 21600 0 G5"/>
              <a:gd name="T0" fmla="*/ 15400 w 21600"/>
              <a:gd name="T1" fmla="*/ 0 h 21600"/>
              <a:gd name="T2" fmla="*/ 0 w 21600"/>
              <a:gd name="T3" fmla="*/ 10800 h 21600"/>
              <a:gd name="T4" fmla="*/ 154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400" y="0"/>
                </a:moveTo>
                <a:lnTo>
                  <a:pt x="15400" y="5788"/>
                </a:lnTo>
                <a:lnTo>
                  <a:pt x="3375" y="5788"/>
                </a:lnTo>
                <a:lnTo>
                  <a:pt x="3375" y="15812"/>
                </a:lnTo>
                <a:lnTo>
                  <a:pt x="15400" y="15812"/>
                </a:lnTo>
                <a:lnTo>
                  <a:pt x="154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88"/>
                </a:moveTo>
                <a:lnTo>
                  <a:pt x="1350" y="15812"/>
                </a:lnTo>
                <a:lnTo>
                  <a:pt x="2700" y="15812"/>
                </a:lnTo>
                <a:lnTo>
                  <a:pt x="2700" y="5788"/>
                </a:lnTo>
                <a:close/>
              </a:path>
              <a:path w="21600" h="21600">
                <a:moveTo>
                  <a:pt x="0" y="5788"/>
                </a:moveTo>
                <a:lnTo>
                  <a:pt x="0" y="15812"/>
                </a:lnTo>
                <a:lnTo>
                  <a:pt x="675" y="15812"/>
                </a:lnTo>
                <a:lnTo>
                  <a:pt x="675" y="5788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>
                  <a:alpha val="42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3651" name="AutoShape 3"/>
          <p:cNvSpPr>
            <a:spLocks noChangeArrowheads="1"/>
          </p:cNvSpPr>
          <p:nvPr/>
        </p:nvSpPr>
        <p:spPr bwMode="auto">
          <a:xfrm rot="13306403">
            <a:off x="5687218" y="2046015"/>
            <a:ext cx="1368425" cy="647700"/>
          </a:xfrm>
          <a:custGeom>
            <a:avLst/>
            <a:gdLst>
              <a:gd name="G0" fmla="+- 15400 0 0"/>
              <a:gd name="G1" fmla="+- 5788 0 0"/>
              <a:gd name="G2" fmla="+- 21600 0 5788"/>
              <a:gd name="G3" fmla="+- 10800 0 5788"/>
              <a:gd name="G4" fmla="+- 21600 0 15400"/>
              <a:gd name="G5" fmla="*/ G4 G3 10800"/>
              <a:gd name="G6" fmla="+- 21600 0 G5"/>
              <a:gd name="T0" fmla="*/ 15400 w 21600"/>
              <a:gd name="T1" fmla="*/ 0 h 21600"/>
              <a:gd name="T2" fmla="*/ 0 w 21600"/>
              <a:gd name="T3" fmla="*/ 10800 h 21600"/>
              <a:gd name="T4" fmla="*/ 154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400" y="0"/>
                </a:moveTo>
                <a:lnTo>
                  <a:pt x="15400" y="5788"/>
                </a:lnTo>
                <a:lnTo>
                  <a:pt x="3375" y="5788"/>
                </a:lnTo>
                <a:lnTo>
                  <a:pt x="3375" y="15812"/>
                </a:lnTo>
                <a:lnTo>
                  <a:pt x="15400" y="15812"/>
                </a:lnTo>
                <a:lnTo>
                  <a:pt x="154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88"/>
                </a:moveTo>
                <a:lnTo>
                  <a:pt x="1350" y="15812"/>
                </a:lnTo>
                <a:lnTo>
                  <a:pt x="2700" y="15812"/>
                </a:lnTo>
                <a:lnTo>
                  <a:pt x="2700" y="5788"/>
                </a:lnTo>
                <a:close/>
              </a:path>
              <a:path w="21600" h="21600">
                <a:moveTo>
                  <a:pt x="0" y="5788"/>
                </a:moveTo>
                <a:lnTo>
                  <a:pt x="0" y="15812"/>
                </a:lnTo>
                <a:lnTo>
                  <a:pt x="675" y="15812"/>
                </a:lnTo>
                <a:lnTo>
                  <a:pt x="675" y="5788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>
                  <a:alpha val="42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3653" name="Group 5"/>
          <p:cNvGrpSpPr>
            <a:grpSpLocks/>
          </p:cNvGrpSpPr>
          <p:nvPr/>
        </p:nvGrpSpPr>
        <p:grpSpPr bwMode="auto">
          <a:xfrm>
            <a:off x="3167856" y="188640"/>
            <a:ext cx="2808287" cy="2144712"/>
            <a:chOff x="1973" y="1217"/>
            <a:chExt cx="1769" cy="1351"/>
          </a:xfrm>
        </p:grpSpPr>
        <p:grpSp>
          <p:nvGrpSpPr>
            <p:cNvPr id="283654" name="Group 6"/>
            <p:cNvGrpSpPr>
              <a:grpSpLocks/>
            </p:cNvGrpSpPr>
            <p:nvPr/>
          </p:nvGrpSpPr>
          <p:grpSpPr bwMode="auto">
            <a:xfrm>
              <a:off x="1973" y="1217"/>
              <a:ext cx="1769" cy="1351"/>
              <a:chOff x="1973" y="1217"/>
              <a:chExt cx="1769" cy="1351"/>
            </a:xfrm>
          </p:grpSpPr>
          <p:grpSp>
            <p:nvGrpSpPr>
              <p:cNvPr id="283655" name="Group 7"/>
              <p:cNvGrpSpPr>
                <a:grpSpLocks/>
              </p:cNvGrpSpPr>
              <p:nvPr/>
            </p:nvGrpSpPr>
            <p:grpSpPr bwMode="auto">
              <a:xfrm>
                <a:off x="1973" y="1217"/>
                <a:ext cx="1769" cy="1351"/>
                <a:chOff x="868" y="1477"/>
                <a:chExt cx="4251" cy="2141"/>
              </a:xfrm>
            </p:grpSpPr>
            <p:sp>
              <p:nvSpPr>
                <p:cNvPr id="283656" name="Oval 8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57" name="Oval 9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58" name="Oval 10"/>
              <p:cNvSpPr>
                <a:spLocks noChangeArrowheads="1"/>
              </p:cNvSpPr>
              <p:nvPr/>
            </p:nvSpPr>
            <p:spPr bwMode="auto">
              <a:xfrm flipH="1">
                <a:off x="2115" y="1341"/>
                <a:ext cx="1487" cy="108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59" name="Oval 11"/>
              <p:cNvSpPr>
                <a:spLocks noChangeArrowheads="1"/>
              </p:cNvSpPr>
              <p:nvPr/>
            </p:nvSpPr>
            <p:spPr bwMode="auto">
              <a:xfrm flipH="1">
                <a:off x="2245" y="1389"/>
                <a:ext cx="1202" cy="71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9020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2166" y="1661"/>
              <a:ext cx="128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baseline="-25000" dirty="0">
                  <a:solidFill>
                    <a:schemeClr val="bg1"/>
                  </a:solidFill>
                  <a:ea typeface="굴림" charset="-127"/>
                </a:rPr>
                <a:t>EMG signal</a:t>
              </a:r>
              <a:endParaRPr lang="en-US" sz="40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719931" y="2622277"/>
            <a:ext cx="1800225" cy="1576388"/>
            <a:chOff x="431" y="2750"/>
            <a:chExt cx="1134" cy="993"/>
          </a:xfrm>
        </p:grpSpPr>
        <p:grpSp>
          <p:nvGrpSpPr>
            <p:cNvPr id="283662" name="Group 14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3663" name="Group 15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3664" name="Oval 16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65" name="Oval 17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66" name="Oval 18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67" name="Oval 19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68" name="Rectangle 20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800" b="1" baseline="-25000" dirty="0">
                  <a:solidFill>
                    <a:schemeClr val="bg1"/>
                  </a:solidFill>
                  <a:ea typeface="굴림" charset="-127"/>
                </a:rPr>
                <a:t>sEMG</a:t>
              </a:r>
              <a:endParaRPr lang="en-US" sz="28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6695281" y="2622277"/>
            <a:ext cx="1800225" cy="1576388"/>
            <a:chOff x="4195" y="2750"/>
            <a:chExt cx="1134" cy="993"/>
          </a:xfrm>
        </p:grpSpPr>
        <p:grpSp>
          <p:nvGrpSpPr>
            <p:cNvPr id="283670" name="Group 22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3671" name="Group 23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3672" name="Oval 24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73" name="Oval 25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74" name="Oval 26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75" name="Oval 27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76" name="Rectangle 28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800" b="1" baseline="-25000" dirty="0">
                  <a:solidFill>
                    <a:schemeClr val="bg1"/>
                  </a:solidFill>
                  <a:ea typeface="굴림" charset="-127"/>
                </a:rPr>
                <a:t>EMG</a:t>
              </a:r>
              <a:endParaRPr lang="en-US" sz="2800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C08D-6437-21B3-DEC7-D91754450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4339331"/>
            <a:ext cx="2805489" cy="2212537"/>
          </a:xfr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0" indent="0" algn="r" rtl="1">
              <a:buNone/>
            </a:pPr>
            <a:r>
              <a:rPr lang="he-IL" sz="2000" b="1" dirty="0">
                <a:solidFill>
                  <a:srgbClr val="5A8B25"/>
                </a:solidFill>
              </a:rPr>
              <a:t>יתרונות:</a:t>
            </a:r>
          </a:p>
          <a:p>
            <a:pPr algn="r" rtl="1"/>
            <a:r>
              <a:rPr lang="he-IL" sz="2000" dirty="0"/>
              <a:t>אין צורך ברקע רפואי</a:t>
            </a:r>
            <a:r>
              <a:rPr lang="en-US" sz="2000" dirty="0"/>
              <a:t>.</a:t>
            </a:r>
            <a:endParaRPr lang="he-IL" sz="2000" dirty="0"/>
          </a:p>
          <a:p>
            <a:pPr algn="r" rtl="1"/>
            <a:r>
              <a:rPr lang="he-IL" sz="2000" dirty="0"/>
              <a:t>נוח לתפעול</a:t>
            </a:r>
          </a:p>
          <a:p>
            <a:pPr marL="0" indent="0" algn="r" rtl="1">
              <a:buNone/>
            </a:pPr>
            <a:r>
              <a:rPr lang="he-IL" sz="2000" b="1" dirty="0">
                <a:solidFill>
                  <a:srgbClr val="F04118"/>
                </a:solidFill>
              </a:rPr>
              <a:t>חסרונות:</a:t>
            </a:r>
          </a:p>
          <a:p>
            <a:pPr algn="r" rtl="1"/>
            <a:r>
              <a:rPr lang="he-IL" sz="2000" dirty="0"/>
              <a:t>הרבה רעש</a:t>
            </a:r>
            <a:r>
              <a:rPr lang="en-US" sz="2000" dirty="0"/>
              <a:t>.</a:t>
            </a:r>
            <a:endParaRPr lang="he-IL" sz="2000" dirty="0"/>
          </a:p>
          <a:p>
            <a:pPr algn="r" rtl="1"/>
            <a:r>
              <a:rPr lang="he-IL" sz="2000" dirty="0"/>
              <a:t>סינגלים מעורבבים</a:t>
            </a:r>
            <a:r>
              <a:rPr lang="en-US" sz="2000" dirty="0"/>
              <a:t>.</a:t>
            </a:r>
            <a:r>
              <a:rPr lang="he-IL" sz="2000" dirty="0"/>
              <a:t> </a:t>
            </a:r>
          </a:p>
          <a:p>
            <a:pPr algn="r" rtl="1"/>
            <a:endParaRPr lang="en-IL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B84E195-967A-A2F6-3D06-A55B37A50C41}"/>
              </a:ext>
            </a:extLst>
          </p:cNvPr>
          <p:cNvSpPr txBox="1">
            <a:spLocks/>
          </p:cNvSpPr>
          <p:nvPr/>
        </p:nvSpPr>
        <p:spPr bwMode="auto">
          <a:xfrm>
            <a:off x="6159001" y="4339331"/>
            <a:ext cx="2805489" cy="22125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rtl="1">
              <a:buFontTx/>
              <a:buNone/>
            </a:pPr>
            <a:r>
              <a:rPr lang="he-IL" sz="2000" b="1" kern="0" dirty="0">
                <a:solidFill>
                  <a:srgbClr val="5A8B25"/>
                </a:solidFill>
              </a:rPr>
              <a:t>יתרונות:</a:t>
            </a:r>
          </a:p>
          <a:p>
            <a:pPr algn="r" rtl="1"/>
            <a:r>
              <a:rPr lang="he-IL" sz="2000" kern="0" dirty="0"/>
              <a:t>דיוק גבוהה</a:t>
            </a:r>
            <a:r>
              <a:rPr lang="en-US" sz="2000" kern="0" dirty="0"/>
              <a:t>.</a:t>
            </a:r>
            <a:endParaRPr lang="he-IL" sz="2000" kern="0" dirty="0"/>
          </a:p>
          <a:p>
            <a:pPr algn="r" rtl="1"/>
            <a:r>
              <a:rPr lang="he-IL" sz="2000" kern="0" dirty="0"/>
              <a:t>סיגנלים לא מעורבבים</a:t>
            </a:r>
            <a:r>
              <a:rPr lang="en-US" sz="2000" kern="0" dirty="0"/>
              <a:t>.</a:t>
            </a:r>
            <a:endParaRPr lang="he-IL" sz="2000" kern="0" dirty="0"/>
          </a:p>
          <a:p>
            <a:pPr marL="0" indent="0" algn="r" rtl="1">
              <a:buNone/>
            </a:pPr>
            <a:r>
              <a:rPr lang="he-IL" sz="2000" b="1" dirty="0">
                <a:solidFill>
                  <a:srgbClr val="F04118"/>
                </a:solidFill>
              </a:rPr>
              <a:t>חסרונות:</a:t>
            </a:r>
          </a:p>
          <a:p>
            <a:pPr algn="r" rtl="1"/>
            <a:r>
              <a:rPr lang="he-IL" sz="2000" kern="0" dirty="0"/>
              <a:t>חדירה פיזית לעור</a:t>
            </a:r>
            <a:r>
              <a:rPr lang="en-US" sz="2000" kern="0" dirty="0"/>
              <a:t>.</a:t>
            </a:r>
            <a:endParaRPr lang="he-IL" sz="2000" kern="0" dirty="0"/>
          </a:p>
          <a:p>
            <a:pPr algn="r" rtl="1"/>
            <a:endParaRPr lang="en-IL" kern="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4F369F-3303-C1D8-D88B-670365FDB30E}"/>
              </a:ext>
            </a:extLst>
          </p:cNvPr>
          <p:cNvSpPr txBox="1"/>
          <p:nvPr/>
        </p:nvSpPr>
        <p:spPr>
          <a:xfrm>
            <a:off x="7884368" y="571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רקע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C86E9A-F236-9595-5B00-60E113419DA9}"/>
              </a:ext>
            </a:extLst>
          </p:cNvPr>
          <p:cNvSpPr txBox="1"/>
          <p:nvPr/>
        </p:nvSpPr>
        <p:spPr>
          <a:xfrm>
            <a:off x="5436096" y="6117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מטרת הפרויקט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EFC73A-0AF8-EDE5-7E7F-900231EAF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068960"/>
            <a:ext cx="6439307" cy="3194657"/>
          </a:xfrm>
          <a:prstGeom prst="rect">
            <a:avLst/>
          </a:prstGeom>
          <a:ln>
            <a:solidFill>
              <a:schemeClr val="accent5">
                <a:lumMod val="1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bliqueBottomLeft"/>
            <a:lightRig rig="threePt" dir="t"/>
          </a:scene3d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9AAE92-1AEC-CD92-7D7B-9A04B461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77114"/>
            <a:ext cx="7416824" cy="1527999"/>
          </a:xfrm>
        </p:spPr>
        <p:txBody>
          <a:bodyPr/>
          <a:lstStyle/>
          <a:p>
            <a:pPr marL="571500" indent="-571500" algn="r" rtl="1">
              <a:buFont typeface="+mj-lt"/>
              <a:buAutoNum type="romanUcPeriod"/>
            </a:pPr>
            <a:r>
              <a:rPr lang="he-IL" sz="2400" dirty="0"/>
              <a:t>סיווג התנועות בצורה יעילה וגבוהה</a:t>
            </a:r>
            <a:r>
              <a:rPr lang="en-US" sz="2400" dirty="0"/>
              <a:t> </a:t>
            </a:r>
            <a:r>
              <a:rPr lang="he-IL" sz="2400" dirty="0"/>
              <a:t>וכך להראות היתכנות</a:t>
            </a:r>
            <a:r>
              <a:rPr lang="en-US" sz="2400" dirty="0"/>
              <a:t>.</a:t>
            </a:r>
            <a:endParaRPr lang="he-IL" sz="2400" dirty="0"/>
          </a:p>
          <a:p>
            <a:pPr marL="571500" indent="-571500" algn="r" rtl="1">
              <a:buFont typeface="+mj-lt"/>
              <a:buAutoNum type="romanUcPeriod"/>
            </a:pPr>
            <a:r>
              <a:rPr lang="he-IL" sz="2400" dirty="0"/>
              <a:t>דוגמא ויזואלית שעובדת על תוצאות המחקר</a:t>
            </a:r>
            <a:r>
              <a:rPr lang="en-US" sz="2400" dirty="0"/>
              <a:t>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5299186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64C7E-AAAF-549E-3BD5-2A54F8A2B5F6}"/>
              </a:ext>
            </a:extLst>
          </p:cNvPr>
          <p:cNvSpPr txBox="1"/>
          <p:nvPr/>
        </p:nvSpPr>
        <p:spPr>
          <a:xfrm>
            <a:off x="2699792" y="2852936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הסבר על המידע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286BF-3171-5074-F26E-EB2491AF7FBD}"/>
              </a:ext>
            </a:extLst>
          </p:cNvPr>
          <p:cNvSpPr txBox="1"/>
          <p:nvPr/>
        </p:nvSpPr>
        <p:spPr>
          <a:xfrm>
            <a:off x="1511747" y="0"/>
            <a:ext cx="74882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 (סיווג התנועות): אתגרים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24CB46-01ED-162D-215C-768008AD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81" y="2060848"/>
            <a:ext cx="7488237" cy="1728192"/>
          </a:xfr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יש רק 4 ערוצים למכשיר</a:t>
            </a:r>
            <a:r>
              <a:rPr lang="en-US" sz="2000" dirty="0"/>
              <a:t>.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בגלל שאני עובד עם למידה עמוקה</a:t>
            </a:r>
            <a:r>
              <a:rPr lang="en-US" sz="2000" dirty="0"/>
              <a:t>,</a:t>
            </a:r>
            <a:r>
              <a:rPr lang="he-IL" sz="2000" dirty="0"/>
              <a:t> כיצד נייצר כמות גדולה של מידע?</a:t>
            </a:r>
            <a:endParaRPr lang="en-US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מלא רעש</a:t>
            </a:r>
            <a:r>
              <a:rPr lang="en-US" sz="2000" dirty="0"/>
              <a:t>,</a:t>
            </a:r>
            <a:r>
              <a:rPr lang="he-IL" sz="2000" dirty="0"/>
              <a:t> המידע מהשרירים מעורבב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רשתות של למידה עמוקה לא נבנו על למידע כזה</a:t>
            </a:r>
            <a:r>
              <a:rPr lang="en-US" sz="2200" dirty="0"/>
              <a:t>.</a:t>
            </a:r>
          </a:p>
          <a:p>
            <a:pPr marL="0" indent="0" algn="r" rtl="1">
              <a:buNone/>
            </a:pPr>
            <a:endParaRPr lang="he-IL" sz="2200" dirty="0"/>
          </a:p>
          <a:p>
            <a:pPr algn="r" rt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005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286BF-3171-5074-F26E-EB2491AF7FBD}"/>
              </a:ext>
            </a:extLst>
          </p:cNvPr>
          <p:cNvSpPr txBox="1"/>
          <p:nvPr/>
        </p:nvSpPr>
        <p:spPr>
          <a:xfrm>
            <a:off x="4427984" y="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פתרונות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24CB46-01ED-162D-215C-768008AD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81" y="2060848"/>
            <a:ext cx="7488237" cy="1656184"/>
          </a:xfrm>
          <a:solidFill>
            <a:srgbClr val="23351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שמירת התנועה כולה במקום רק המצב עכשווי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מכשיר נוסף עם מצלמה שיעזור לייצר יותר מידע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עיבוד מידע וסינון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רשת ניורנים אישית בשילוב עם רשתות ממחקרים אחרים</a:t>
            </a:r>
            <a:r>
              <a:rPr lang="en-US" sz="2000" dirty="0"/>
              <a:t>.</a:t>
            </a:r>
            <a:endParaRPr lang="he-IL" sz="2000" dirty="0"/>
          </a:p>
          <a:p>
            <a:pPr algn="r" rt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524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481124" y="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תיאור המערכת 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C49A47F-254E-EF57-2F6A-85FD8C12C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648" y="1829676"/>
            <a:ext cx="12080977" cy="4896544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DD5B0D01-1877-DFE7-B807-9895F7E0A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16" y="1253414"/>
            <a:ext cx="7884368" cy="576262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מקבלים מידע מהמכשיר</a:t>
            </a:r>
            <a:r>
              <a:rPr lang="en-US" sz="2000" dirty="0"/>
              <a:t>,</a:t>
            </a:r>
            <a:r>
              <a:rPr lang="he-IL" sz="2000" dirty="0"/>
              <a:t> אוספים את הדגימות של התנועות</a:t>
            </a:r>
            <a:r>
              <a:rPr lang="en-US" sz="2000" dirty="0"/>
              <a:t>,</a:t>
            </a:r>
            <a:r>
              <a:rPr lang="he-IL" sz="2000" dirty="0"/>
              <a:t> מעבדים את המידע</a:t>
            </a:r>
            <a:r>
              <a:rPr lang="en-US" sz="2000" dirty="0"/>
              <a:t>,</a:t>
            </a:r>
            <a:r>
              <a:rPr lang="he-IL" sz="2000" dirty="0"/>
              <a:t> ומסווגים את התנועה</a:t>
            </a:r>
            <a:r>
              <a:rPr lang="en-US" sz="2000" dirty="0"/>
              <a:t>.</a:t>
            </a:r>
            <a:endParaRPr lang="en-IL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A1FA6-CA0F-31CB-135D-47185C24821C}"/>
              </a:ext>
            </a:extLst>
          </p:cNvPr>
          <p:cNvSpPr txBox="1"/>
          <p:nvPr/>
        </p:nvSpPr>
        <p:spPr>
          <a:xfrm>
            <a:off x="1853952" y="2852936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הקלטת דגימות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49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292929"/>
      </a:dk1>
      <a:lt1>
        <a:srgbClr val="FFFFFF"/>
      </a:lt1>
      <a:dk2>
        <a:srgbClr val="4D4D4D"/>
      </a:dk2>
      <a:lt2>
        <a:srgbClr val="110F27"/>
      </a:lt2>
      <a:accent1>
        <a:srgbClr val="A17FCC"/>
      </a:accent1>
      <a:accent2>
        <a:srgbClr val="8D6EB5"/>
      </a:accent2>
      <a:accent3>
        <a:srgbClr val="FFFFFF"/>
      </a:accent3>
      <a:accent4>
        <a:srgbClr val="212121"/>
      </a:accent4>
      <a:accent5>
        <a:srgbClr val="CDC0E2"/>
      </a:accent5>
      <a:accent6>
        <a:srgbClr val="7F63A4"/>
      </a:accent6>
      <a:hlink>
        <a:srgbClr val="3E4985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1F3F6F"/>
        </a:accent1>
        <a:accent2>
          <a:srgbClr val="3C68A2"/>
        </a:accent2>
        <a:accent3>
          <a:srgbClr val="FFFFFF"/>
        </a:accent3>
        <a:accent4>
          <a:srgbClr val="404040"/>
        </a:accent4>
        <a:accent5>
          <a:srgbClr val="ABAFBB"/>
        </a:accent5>
        <a:accent6>
          <a:srgbClr val="355E92"/>
        </a:accent6>
        <a:hlink>
          <a:srgbClr val="28529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82828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4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C6CC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777777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AEAEAE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FF"/>
        </a:accent3>
        <a:accent4>
          <a:srgbClr val="404040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111111"/>
        </a:dk1>
        <a:lt1>
          <a:srgbClr val="FFFFFF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FF"/>
        </a:accent3>
        <a:accent4>
          <a:srgbClr val="0D0D0D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111111"/>
        </a:dk1>
        <a:lt1>
          <a:srgbClr val="FFFF00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AA"/>
        </a:accent3>
        <a:accent4>
          <a:srgbClr val="0D0D0D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</TotalTime>
  <Words>665</Words>
  <Application>Microsoft Office PowerPoint</Application>
  <PresentationFormat>On-screen Show (4:3)</PresentationFormat>
  <Paragraphs>120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David</vt:lpstr>
      <vt:lpstr>Tahoma</vt:lpstr>
      <vt:lpstr>Wingdings</vt:lpstr>
      <vt:lpstr>template</vt:lpstr>
      <vt:lpstr>זיהוי תנועות יד בעזרת אקלקטורמיוגרפיה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eliezer ezezer</cp:lastModifiedBy>
  <cp:revision>101</cp:revision>
  <dcterms:created xsi:type="dcterms:W3CDTF">2006-06-13T13:40:09Z</dcterms:created>
  <dcterms:modified xsi:type="dcterms:W3CDTF">2022-07-01T17:20:23Z</dcterms:modified>
</cp:coreProperties>
</file>