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5"/>
  </p:notesMasterIdLst>
  <p:handoutMasterIdLst>
    <p:handoutMasterId r:id="rId26"/>
  </p:handoutMasterIdLst>
  <p:sldIdLst>
    <p:sldId id="256" r:id="rId5"/>
    <p:sldId id="270" r:id="rId6"/>
    <p:sldId id="273" r:id="rId7"/>
    <p:sldId id="279" r:id="rId8"/>
    <p:sldId id="283" r:id="rId9"/>
    <p:sldId id="274" r:id="rId10"/>
    <p:sldId id="275" r:id="rId11"/>
    <p:sldId id="276" r:id="rId12"/>
    <p:sldId id="272" r:id="rId13"/>
    <p:sldId id="282" r:id="rId14"/>
    <p:sldId id="271" r:id="rId15"/>
    <p:sldId id="281" r:id="rId16"/>
    <p:sldId id="261" r:id="rId17"/>
    <p:sldId id="263" r:id="rId18"/>
    <p:sldId id="265" r:id="rId19"/>
    <p:sldId id="264" r:id="rId20"/>
    <p:sldId id="277" r:id="rId21"/>
    <p:sldId id="278" r:id="rId22"/>
    <p:sldId id="280"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01A2B-FECD-CC3F-898E-E8B75EBB0269}" v="175" dt="2020-05-11T00:12:35.201"/>
    <p1510:client id="{41E18C28-4716-F976-1C6A-8DB2AE13346C}" v="1725" dt="2020-05-12T00:11:54.734"/>
    <p1510:client id="{43260B18-1554-B3CC-8CAA-A6480B172387}" v="289" dt="2020-05-12T01:24:33.193"/>
    <p1510:client id="{4AAAA40B-1AD6-86AC-C401-5C41832AD1E3}" v="61" dt="2020-05-12T14:29:31.646"/>
    <p1510:client id="{4F07EB51-E9DB-FFD2-72C1-62A4CBB8F92D}" v="338" dt="2020-05-10T23:05:28.319"/>
    <p1510:client id="{5093B590-DF9D-A0C0-45A2-C3B71033CED6}" v="57" dt="2020-05-11T02:18:37.417"/>
    <p1510:client id="{663E18B9-EEE2-43A7-EE79-698DD6A5C118}" v="41" dt="2020-05-12T01:34:24.014"/>
    <p1510:client id="{6F946D1E-A202-A523-64C8-55170A8E28F4}" v="2353" dt="2020-05-12T01:30:33.224"/>
    <p1510:client id="{8E266E5C-FDB4-B6E8-290E-2AE4F1181885}" v="8" dt="2020-05-12T00:22:34.769"/>
    <p1510:client id="{9CE4CC86-B329-8047-5F70-011A4ECC2975}" v="413" dt="2020-05-12T14:04:55.047"/>
    <p1510:client id="{B6E60B8E-6357-B49D-D434-3DD509A2AB4D}" v="37" dt="2020-05-12T14:19:39.156"/>
    <p1510:client id="{CC77F632-A99F-82B0-CED2-D2C69B91CC5D}" v="241" dt="2020-05-10T16:50:55.032"/>
    <p1510:client id="{D6BB495F-8F55-0F5E-D4FB-C4A1DAE0A582}" v="31" dt="2020-05-11T02:14:23.885"/>
    <p1510:client id="{F90FB170-586F-2DAA-8788-02D32546CE33}" v="100" dt="2020-05-12T00:58:51.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04257-7FCE-4AD4-99D2-6848A6488E79}"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D2EB6C19-DFDB-4690-81DC-3B44861F5A5F}">
      <dgm:prSet/>
      <dgm:spPr/>
      <dgm:t>
        <a:bodyPr/>
        <a:lstStyle/>
        <a:p>
          <a:pPr>
            <a:lnSpc>
              <a:spcPct val="100000"/>
            </a:lnSpc>
          </a:pPr>
          <a:r>
            <a:rPr lang="en-US">
              <a:latin typeface="Centaur"/>
            </a:rPr>
            <a:t>Accuracy</a:t>
          </a:r>
          <a:endParaRPr lang="en-US" b="0" i="0" u="none" strike="noStrike" cap="none" baseline="0" noProof="0">
            <a:solidFill>
              <a:srgbClr val="010000"/>
            </a:solidFill>
            <a:latin typeface="Centaur"/>
          </a:endParaRPr>
        </a:p>
      </dgm:t>
    </dgm:pt>
    <dgm:pt modelId="{2A5B5324-AC85-4C2D-B91A-D2663C3FC24F}" type="parTrans" cxnId="{C7ABB0E0-8DD0-4CFE-BDAC-2876A718185C}">
      <dgm:prSet/>
      <dgm:spPr/>
      <dgm:t>
        <a:bodyPr/>
        <a:lstStyle/>
        <a:p>
          <a:endParaRPr lang="en-US"/>
        </a:p>
      </dgm:t>
    </dgm:pt>
    <dgm:pt modelId="{B159AAC8-0D18-48BD-B852-E94FD390F5B3}" type="sibTrans" cxnId="{C7ABB0E0-8DD0-4CFE-BDAC-2876A718185C}">
      <dgm:prSet/>
      <dgm:spPr/>
      <dgm:t>
        <a:bodyPr/>
        <a:lstStyle/>
        <a:p>
          <a:pPr>
            <a:lnSpc>
              <a:spcPct val="100000"/>
            </a:lnSpc>
          </a:pPr>
          <a:endParaRPr lang="en-US"/>
        </a:p>
      </dgm:t>
    </dgm:pt>
    <dgm:pt modelId="{03C6CE2A-F43A-4684-B415-7F398AE35EF6}">
      <dgm:prSet/>
      <dgm:spPr/>
      <dgm:t>
        <a:bodyPr/>
        <a:lstStyle/>
        <a:p>
          <a:pPr>
            <a:lnSpc>
              <a:spcPct val="100000"/>
            </a:lnSpc>
          </a:pPr>
          <a:r>
            <a:rPr lang="en-US">
              <a:latin typeface="Centaur"/>
            </a:rPr>
            <a:t>Mean squared error</a:t>
          </a:r>
        </a:p>
      </dgm:t>
    </dgm:pt>
    <dgm:pt modelId="{A9171BB7-FD63-4519-999D-C6A791B0031F}" type="parTrans" cxnId="{4CE01433-FBAC-4708-A2AC-BC2B02B97DC0}">
      <dgm:prSet/>
      <dgm:spPr/>
      <dgm:t>
        <a:bodyPr/>
        <a:lstStyle/>
        <a:p>
          <a:endParaRPr lang="en-US"/>
        </a:p>
      </dgm:t>
    </dgm:pt>
    <dgm:pt modelId="{35C78CAF-8537-4569-974A-FAA9E00EF1CD}" type="sibTrans" cxnId="{4CE01433-FBAC-4708-A2AC-BC2B02B97DC0}">
      <dgm:prSet/>
      <dgm:spPr/>
      <dgm:t>
        <a:bodyPr/>
        <a:lstStyle/>
        <a:p>
          <a:pPr>
            <a:lnSpc>
              <a:spcPct val="100000"/>
            </a:lnSpc>
          </a:pPr>
          <a:endParaRPr lang="en-US"/>
        </a:p>
      </dgm:t>
    </dgm:pt>
    <dgm:pt modelId="{CA147123-9346-4C0B-8FED-42133767DF3D}">
      <dgm:prSet/>
      <dgm:spPr/>
      <dgm:t>
        <a:bodyPr/>
        <a:lstStyle/>
        <a:p>
          <a:pPr>
            <a:lnSpc>
              <a:spcPct val="100000"/>
            </a:lnSpc>
          </a:pPr>
          <a:r>
            <a:rPr lang="en-US">
              <a:latin typeface="Centaur"/>
            </a:rPr>
            <a:t>Fit time</a:t>
          </a:r>
        </a:p>
      </dgm:t>
    </dgm:pt>
    <dgm:pt modelId="{3CC10D56-CB22-4877-A751-DFAD01475129}" type="parTrans" cxnId="{EDEAE2BD-4212-4923-8A2A-D55D9697D6AD}">
      <dgm:prSet/>
      <dgm:spPr/>
      <dgm:t>
        <a:bodyPr/>
        <a:lstStyle/>
        <a:p>
          <a:endParaRPr lang="en-US"/>
        </a:p>
      </dgm:t>
    </dgm:pt>
    <dgm:pt modelId="{2E44DE7F-A985-43B1-9DA5-3B92264D2D2A}" type="sibTrans" cxnId="{EDEAE2BD-4212-4923-8A2A-D55D9697D6AD}">
      <dgm:prSet/>
      <dgm:spPr/>
      <dgm:t>
        <a:bodyPr/>
        <a:lstStyle/>
        <a:p>
          <a:pPr>
            <a:lnSpc>
              <a:spcPct val="100000"/>
            </a:lnSpc>
          </a:pPr>
          <a:endParaRPr lang="en-US"/>
        </a:p>
      </dgm:t>
    </dgm:pt>
    <dgm:pt modelId="{25D117C0-484D-488B-9B69-AD7D360763C6}">
      <dgm:prSet/>
      <dgm:spPr/>
      <dgm:t>
        <a:bodyPr/>
        <a:lstStyle/>
        <a:p>
          <a:pPr>
            <a:lnSpc>
              <a:spcPct val="100000"/>
            </a:lnSpc>
          </a:pPr>
          <a:r>
            <a:rPr lang="en-US">
              <a:latin typeface="Centaur"/>
            </a:rPr>
            <a:t>Score time</a:t>
          </a:r>
        </a:p>
      </dgm:t>
    </dgm:pt>
    <dgm:pt modelId="{690DABE2-2288-4CCF-A372-969321540EB1}" type="parTrans" cxnId="{9C983EFB-F881-4723-918E-CD410688E69A}">
      <dgm:prSet/>
      <dgm:spPr/>
      <dgm:t>
        <a:bodyPr/>
        <a:lstStyle/>
        <a:p>
          <a:endParaRPr lang="en-US"/>
        </a:p>
      </dgm:t>
    </dgm:pt>
    <dgm:pt modelId="{6EE51772-0D39-4CDC-B62B-C08F95F66027}" type="sibTrans" cxnId="{9C983EFB-F881-4723-918E-CD410688E69A}">
      <dgm:prSet/>
      <dgm:spPr/>
      <dgm:t>
        <a:bodyPr/>
        <a:lstStyle/>
        <a:p>
          <a:endParaRPr lang="en-US"/>
        </a:p>
      </dgm:t>
    </dgm:pt>
    <dgm:pt modelId="{7A707097-82AC-469D-885B-608EAF0A67E8}" type="pres">
      <dgm:prSet presAssocID="{02804257-7FCE-4AD4-99D2-6848A6488E79}" presName="root" presStyleCnt="0">
        <dgm:presLayoutVars>
          <dgm:dir/>
          <dgm:resizeHandles val="exact"/>
        </dgm:presLayoutVars>
      </dgm:prSet>
      <dgm:spPr/>
    </dgm:pt>
    <dgm:pt modelId="{E71079B9-BE7D-4DF3-B57B-02C04CFA2857}" type="pres">
      <dgm:prSet presAssocID="{D2EB6C19-DFDB-4690-81DC-3B44861F5A5F}" presName="compNode" presStyleCnt="0"/>
      <dgm:spPr/>
    </dgm:pt>
    <dgm:pt modelId="{03C63C94-AE63-42CE-AEC6-38DDAA1C205F}" type="pres">
      <dgm:prSet presAssocID="{D2EB6C19-DFDB-4690-81DC-3B44861F5A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2EAC3CB-CFF4-4287-A49E-BE52B3D1CBDA}" type="pres">
      <dgm:prSet presAssocID="{D2EB6C19-DFDB-4690-81DC-3B44861F5A5F}" presName="spaceRect" presStyleCnt="0"/>
      <dgm:spPr/>
    </dgm:pt>
    <dgm:pt modelId="{CF12EDBF-B553-4A10-B4DE-51249E97F4E9}" type="pres">
      <dgm:prSet presAssocID="{D2EB6C19-DFDB-4690-81DC-3B44861F5A5F}" presName="textRect" presStyleLbl="revTx" presStyleIdx="0" presStyleCnt="4">
        <dgm:presLayoutVars>
          <dgm:chMax val="1"/>
          <dgm:chPref val="1"/>
        </dgm:presLayoutVars>
      </dgm:prSet>
      <dgm:spPr/>
    </dgm:pt>
    <dgm:pt modelId="{71FE7798-3E0F-4F9A-A2F8-09DA25B5E85B}" type="pres">
      <dgm:prSet presAssocID="{B159AAC8-0D18-48BD-B852-E94FD390F5B3}" presName="sibTrans" presStyleCnt="0"/>
      <dgm:spPr/>
    </dgm:pt>
    <dgm:pt modelId="{4D657131-F17E-49E0-89AB-7B9C496C8469}" type="pres">
      <dgm:prSet presAssocID="{03C6CE2A-F43A-4684-B415-7F398AE35EF6}" presName="compNode" presStyleCnt="0"/>
      <dgm:spPr/>
    </dgm:pt>
    <dgm:pt modelId="{35D97805-8AE8-4DA2-8319-A94D7D2672F8}" type="pres">
      <dgm:prSet presAssocID="{03C6CE2A-F43A-4684-B415-7F398AE35E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B8BAE348-2401-4148-962D-5C96C0B76DEA}" type="pres">
      <dgm:prSet presAssocID="{03C6CE2A-F43A-4684-B415-7F398AE35EF6}" presName="spaceRect" presStyleCnt="0"/>
      <dgm:spPr/>
    </dgm:pt>
    <dgm:pt modelId="{EA9325EE-3F1E-495E-A869-A05649263DDC}" type="pres">
      <dgm:prSet presAssocID="{03C6CE2A-F43A-4684-B415-7F398AE35EF6}" presName="textRect" presStyleLbl="revTx" presStyleIdx="1" presStyleCnt="4">
        <dgm:presLayoutVars>
          <dgm:chMax val="1"/>
          <dgm:chPref val="1"/>
        </dgm:presLayoutVars>
      </dgm:prSet>
      <dgm:spPr/>
    </dgm:pt>
    <dgm:pt modelId="{347C976A-4B11-43CA-86F8-4212F9715ADC}" type="pres">
      <dgm:prSet presAssocID="{35C78CAF-8537-4569-974A-FAA9E00EF1CD}" presName="sibTrans" presStyleCnt="0"/>
      <dgm:spPr/>
    </dgm:pt>
    <dgm:pt modelId="{F3C6915C-9B21-4436-AECD-EA47129BB0C1}" type="pres">
      <dgm:prSet presAssocID="{CA147123-9346-4C0B-8FED-42133767DF3D}" presName="compNode" presStyleCnt="0"/>
      <dgm:spPr/>
    </dgm:pt>
    <dgm:pt modelId="{12EBD368-6400-4541-B858-786C380A3E7E}" type="pres">
      <dgm:prSet presAssocID="{CA147123-9346-4C0B-8FED-42133767DF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95E34D0D-7C6C-4C98-BBBD-8E5167E74582}" type="pres">
      <dgm:prSet presAssocID="{CA147123-9346-4C0B-8FED-42133767DF3D}" presName="spaceRect" presStyleCnt="0"/>
      <dgm:spPr/>
    </dgm:pt>
    <dgm:pt modelId="{E746D9AE-2227-4EE2-9875-8B16239F7526}" type="pres">
      <dgm:prSet presAssocID="{CA147123-9346-4C0B-8FED-42133767DF3D}" presName="textRect" presStyleLbl="revTx" presStyleIdx="2" presStyleCnt="4">
        <dgm:presLayoutVars>
          <dgm:chMax val="1"/>
          <dgm:chPref val="1"/>
        </dgm:presLayoutVars>
      </dgm:prSet>
      <dgm:spPr/>
    </dgm:pt>
    <dgm:pt modelId="{9C0AE115-55D3-462A-876B-59B67A7A244A}" type="pres">
      <dgm:prSet presAssocID="{2E44DE7F-A985-43B1-9DA5-3B92264D2D2A}" presName="sibTrans" presStyleCnt="0"/>
      <dgm:spPr/>
    </dgm:pt>
    <dgm:pt modelId="{F454D522-2D73-43A4-BEEF-1D5097BD67FC}" type="pres">
      <dgm:prSet presAssocID="{25D117C0-484D-488B-9B69-AD7D360763C6}" presName="compNode" presStyleCnt="0"/>
      <dgm:spPr/>
    </dgm:pt>
    <dgm:pt modelId="{7EC94654-8CB2-42BF-8803-08F13D05BD37}" type="pres">
      <dgm:prSet presAssocID="{25D117C0-484D-488B-9B69-AD7D360763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E1A8276E-1FF2-48D0-BFF9-4B0D08A6EEE8}" type="pres">
      <dgm:prSet presAssocID="{25D117C0-484D-488B-9B69-AD7D360763C6}" presName="spaceRect" presStyleCnt="0"/>
      <dgm:spPr/>
    </dgm:pt>
    <dgm:pt modelId="{5AE4EF53-84E2-46FF-81FF-D0E98703255D}" type="pres">
      <dgm:prSet presAssocID="{25D117C0-484D-488B-9B69-AD7D360763C6}" presName="textRect" presStyleLbl="revTx" presStyleIdx="3" presStyleCnt="4">
        <dgm:presLayoutVars>
          <dgm:chMax val="1"/>
          <dgm:chPref val="1"/>
        </dgm:presLayoutVars>
      </dgm:prSet>
      <dgm:spPr/>
    </dgm:pt>
  </dgm:ptLst>
  <dgm:cxnLst>
    <dgm:cxn modelId="{6ADB7232-6A39-4868-BEF6-9C87F1F8C589}" type="presOf" srcId="{02804257-7FCE-4AD4-99D2-6848A6488E79}" destId="{7A707097-82AC-469D-885B-608EAF0A67E8}" srcOrd="0" destOrd="0" presId="urn:microsoft.com/office/officeart/2018/2/layout/IconLabelList"/>
    <dgm:cxn modelId="{4CE01433-FBAC-4708-A2AC-BC2B02B97DC0}" srcId="{02804257-7FCE-4AD4-99D2-6848A6488E79}" destId="{03C6CE2A-F43A-4684-B415-7F398AE35EF6}" srcOrd="1" destOrd="0" parTransId="{A9171BB7-FD63-4519-999D-C6A791B0031F}" sibTransId="{35C78CAF-8537-4569-974A-FAA9E00EF1CD}"/>
    <dgm:cxn modelId="{1224203C-5C54-46E9-B059-E77E301F587F}" type="presOf" srcId="{03C6CE2A-F43A-4684-B415-7F398AE35EF6}" destId="{EA9325EE-3F1E-495E-A869-A05649263DDC}" srcOrd="0" destOrd="0" presId="urn:microsoft.com/office/officeart/2018/2/layout/IconLabelList"/>
    <dgm:cxn modelId="{D6659948-1C86-488B-801F-6D19CE68EE1C}" type="presOf" srcId="{D2EB6C19-DFDB-4690-81DC-3B44861F5A5F}" destId="{CF12EDBF-B553-4A10-B4DE-51249E97F4E9}" srcOrd="0" destOrd="0" presId="urn:microsoft.com/office/officeart/2018/2/layout/IconLabelList"/>
    <dgm:cxn modelId="{90706179-6BF8-4F08-AA90-DEBE185E0550}" type="presOf" srcId="{25D117C0-484D-488B-9B69-AD7D360763C6}" destId="{5AE4EF53-84E2-46FF-81FF-D0E98703255D}" srcOrd="0" destOrd="0" presId="urn:microsoft.com/office/officeart/2018/2/layout/IconLabelList"/>
    <dgm:cxn modelId="{EDEAE2BD-4212-4923-8A2A-D55D9697D6AD}" srcId="{02804257-7FCE-4AD4-99D2-6848A6488E79}" destId="{CA147123-9346-4C0B-8FED-42133767DF3D}" srcOrd="2" destOrd="0" parTransId="{3CC10D56-CB22-4877-A751-DFAD01475129}" sibTransId="{2E44DE7F-A985-43B1-9DA5-3B92264D2D2A}"/>
    <dgm:cxn modelId="{C7ABB0E0-8DD0-4CFE-BDAC-2876A718185C}" srcId="{02804257-7FCE-4AD4-99D2-6848A6488E79}" destId="{D2EB6C19-DFDB-4690-81DC-3B44861F5A5F}" srcOrd="0" destOrd="0" parTransId="{2A5B5324-AC85-4C2D-B91A-D2663C3FC24F}" sibTransId="{B159AAC8-0D18-48BD-B852-E94FD390F5B3}"/>
    <dgm:cxn modelId="{EF36F8EE-3E8E-40FD-B7E2-4C2B314F2F96}" type="presOf" srcId="{CA147123-9346-4C0B-8FED-42133767DF3D}" destId="{E746D9AE-2227-4EE2-9875-8B16239F7526}" srcOrd="0" destOrd="0" presId="urn:microsoft.com/office/officeart/2018/2/layout/IconLabelList"/>
    <dgm:cxn modelId="{9C983EFB-F881-4723-918E-CD410688E69A}" srcId="{02804257-7FCE-4AD4-99D2-6848A6488E79}" destId="{25D117C0-484D-488B-9B69-AD7D360763C6}" srcOrd="3" destOrd="0" parTransId="{690DABE2-2288-4CCF-A372-969321540EB1}" sibTransId="{6EE51772-0D39-4CDC-B62B-C08F95F66027}"/>
    <dgm:cxn modelId="{D41BC521-AF0C-4BBC-B5EC-66F6CC7C8FC9}" type="presParOf" srcId="{7A707097-82AC-469D-885B-608EAF0A67E8}" destId="{E71079B9-BE7D-4DF3-B57B-02C04CFA2857}" srcOrd="0" destOrd="0" presId="urn:microsoft.com/office/officeart/2018/2/layout/IconLabelList"/>
    <dgm:cxn modelId="{7AF5E7B9-0856-484A-85CA-0A39222BAD1E}" type="presParOf" srcId="{E71079B9-BE7D-4DF3-B57B-02C04CFA2857}" destId="{03C63C94-AE63-42CE-AEC6-38DDAA1C205F}" srcOrd="0" destOrd="0" presId="urn:microsoft.com/office/officeart/2018/2/layout/IconLabelList"/>
    <dgm:cxn modelId="{83D2B91E-4038-4B92-B64C-3D490C459E6D}" type="presParOf" srcId="{E71079B9-BE7D-4DF3-B57B-02C04CFA2857}" destId="{D2EAC3CB-CFF4-4287-A49E-BE52B3D1CBDA}" srcOrd="1" destOrd="0" presId="urn:microsoft.com/office/officeart/2018/2/layout/IconLabelList"/>
    <dgm:cxn modelId="{E89B3C44-A071-4B07-9747-A304774E3279}" type="presParOf" srcId="{E71079B9-BE7D-4DF3-B57B-02C04CFA2857}" destId="{CF12EDBF-B553-4A10-B4DE-51249E97F4E9}" srcOrd="2" destOrd="0" presId="urn:microsoft.com/office/officeart/2018/2/layout/IconLabelList"/>
    <dgm:cxn modelId="{54C11D50-2080-49DC-BF8F-6F6945DBED14}" type="presParOf" srcId="{7A707097-82AC-469D-885B-608EAF0A67E8}" destId="{71FE7798-3E0F-4F9A-A2F8-09DA25B5E85B}" srcOrd="1" destOrd="0" presId="urn:microsoft.com/office/officeart/2018/2/layout/IconLabelList"/>
    <dgm:cxn modelId="{268B5023-8748-440E-8AEA-8A933FAA251A}" type="presParOf" srcId="{7A707097-82AC-469D-885B-608EAF0A67E8}" destId="{4D657131-F17E-49E0-89AB-7B9C496C8469}" srcOrd="2" destOrd="0" presId="urn:microsoft.com/office/officeart/2018/2/layout/IconLabelList"/>
    <dgm:cxn modelId="{06EFE20F-8390-4B28-BAFC-6A1D2C2EF219}" type="presParOf" srcId="{4D657131-F17E-49E0-89AB-7B9C496C8469}" destId="{35D97805-8AE8-4DA2-8319-A94D7D2672F8}" srcOrd="0" destOrd="0" presId="urn:microsoft.com/office/officeart/2018/2/layout/IconLabelList"/>
    <dgm:cxn modelId="{9E86FDE6-65D5-4744-B036-773E0584751E}" type="presParOf" srcId="{4D657131-F17E-49E0-89AB-7B9C496C8469}" destId="{B8BAE348-2401-4148-962D-5C96C0B76DEA}" srcOrd="1" destOrd="0" presId="urn:microsoft.com/office/officeart/2018/2/layout/IconLabelList"/>
    <dgm:cxn modelId="{3F653A76-4C11-4953-AC73-8227D4563FE0}" type="presParOf" srcId="{4D657131-F17E-49E0-89AB-7B9C496C8469}" destId="{EA9325EE-3F1E-495E-A869-A05649263DDC}" srcOrd="2" destOrd="0" presId="urn:microsoft.com/office/officeart/2018/2/layout/IconLabelList"/>
    <dgm:cxn modelId="{90F328C7-1145-4AB9-A9A5-598BC32F5A45}" type="presParOf" srcId="{7A707097-82AC-469D-885B-608EAF0A67E8}" destId="{347C976A-4B11-43CA-86F8-4212F9715ADC}" srcOrd="3" destOrd="0" presId="urn:microsoft.com/office/officeart/2018/2/layout/IconLabelList"/>
    <dgm:cxn modelId="{6D431EAE-131D-4F23-BBAE-2E3B5F584BC2}" type="presParOf" srcId="{7A707097-82AC-469D-885B-608EAF0A67E8}" destId="{F3C6915C-9B21-4436-AECD-EA47129BB0C1}" srcOrd="4" destOrd="0" presId="urn:microsoft.com/office/officeart/2018/2/layout/IconLabelList"/>
    <dgm:cxn modelId="{9562DA1B-3E74-423F-9E50-8B00575CEC88}" type="presParOf" srcId="{F3C6915C-9B21-4436-AECD-EA47129BB0C1}" destId="{12EBD368-6400-4541-B858-786C380A3E7E}" srcOrd="0" destOrd="0" presId="urn:microsoft.com/office/officeart/2018/2/layout/IconLabelList"/>
    <dgm:cxn modelId="{5CFC9425-264A-40A4-AAFE-8296D9AF73AD}" type="presParOf" srcId="{F3C6915C-9B21-4436-AECD-EA47129BB0C1}" destId="{95E34D0D-7C6C-4C98-BBBD-8E5167E74582}" srcOrd="1" destOrd="0" presId="urn:microsoft.com/office/officeart/2018/2/layout/IconLabelList"/>
    <dgm:cxn modelId="{E99FADE0-AE19-47F7-8509-934AC711062F}" type="presParOf" srcId="{F3C6915C-9B21-4436-AECD-EA47129BB0C1}" destId="{E746D9AE-2227-4EE2-9875-8B16239F7526}" srcOrd="2" destOrd="0" presId="urn:microsoft.com/office/officeart/2018/2/layout/IconLabelList"/>
    <dgm:cxn modelId="{F2EDFF43-B339-4597-AB01-D757648670C0}" type="presParOf" srcId="{7A707097-82AC-469D-885B-608EAF0A67E8}" destId="{9C0AE115-55D3-462A-876B-59B67A7A244A}" srcOrd="5" destOrd="0" presId="urn:microsoft.com/office/officeart/2018/2/layout/IconLabelList"/>
    <dgm:cxn modelId="{AF7FCEE4-AF1E-49A1-8BC9-8FA3E3C45CB6}" type="presParOf" srcId="{7A707097-82AC-469D-885B-608EAF0A67E8}" destId="{F454D522-2D73-43A4-BEEF-1D5097BD67FC}" srcOrd="6" destOrd="0" presId="urn:microsoft.com/office/officeart/2018/2/layout/IconLabelList"/>
    <dgm:cxn modelId="{2CDEAD20-FC97-4B8D-8B4C-0B819F6268A6}" type="presParOf" srcId="{F454D522-2D73-43A4-BEEF-1D5097BD67FC}" destId="{7EC94654-8CB2-42BF-8803-08F13D05BD37}" srcOrd="0" destOrd="0" presId="urn:microsoft.com/office/officeart/2018/2/layout/IconLabelList"/>
    <dgm:cxn modelId="{C187FB80-FCC1-4644-B770-5E89198EBC59}" type="presParOf" srcId="{F454D522-2D73-43A4-BEEF-1D5097BD67FC}" destId="{E1A8276E-1FF2-48D0-BFF9-4B0D08A6EEE8}" srcOrd="1" destOrd="0" presId="urn:microsoft.com/office/officeart/2018/2/layout/IconLabelList"/>
    <dgm:cxn modelId="{A739CF69-69DA-4988-8B58-AA0911DE3AF8}" type="presParOf" srcId="{F454D522-2D73-43A4-BEEF-1D5097BD67FC}" destId="{5AE4EF53-84E2-46FF-81FF-D0E98703255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63C94-AE63-42CE-AEC6-38DDAA1C205F}">
      <dsp:nvSpPr>
        <dsp:cNvPr id="0" name=""/>
        <dsp:cNvSpPr/>
      </dsp:nvSpPr>
      <dsp:spPr>
        <a:xfrm>
          <a:off x="790942" y="786345"/>
          <a:ext cx="1069592" cy="10695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12EDBF-B553-4A10-B4DE-51249E97F4E9}">
      <dsp:nvSpPr>
        <dsp:cNvPr id="0" name=""/>
        <dsp:cNvSpPr/>
      </dsp:nvSpPr>
      <dsp:spPr>
        <a:xfrm>
          <a:off x="137302" y="2171892"/>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latin typeface="Centaur"/>
            </a:rPr>
            <a:t>Accuracy</a:t>
          </a:r>
          <a:endParaRPr lang="en-US" sz="2600" b="0" i="0" u="none" strike="noStrike" kern="1200" cap="none" baseline="0" noProof="0">
            <a:solidFill>
              <a:srgbClr val="010000"/>
            </a:solidFill>
            <a:latin typeface="Centaur"/>
          </a:endParaRPr>
        </a:p>
      </dsp:txBody>
      <dsp:txXfrm>
        <a:off x="137302" y="2171892"/>
        <a:ext cx="2376871" cy="720000"/>
      </dsp:txXfrm>
    </dsp:sp>
    <dsp:sp modelId="{35D97805-8AE8-4DA2-8319-A94D7D2672F8}">
      <dsp:nvSpPr>
        <dsp:cNvPr id="0" name=""/>
        <dsp:cNvSpPr/>
      </dsp:nvSpPr>
      <dsp:spPr>
        <a:xfrm>
          <a:off x="3583766" y="786345"/>
          <a:ext cx="1069592" cy="10695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9325EE-3F1E-495E-A869-A05649263DDC}">
      <dsp:nvSpPr>
        <dsp:cNvPr id="0" name=""/>
        <dsp:cNvSpPr/>
      </dsp:nvSpPr>
      <dsp:spPr>
        <a:xfrm>
          <a:off x="2930126" y="2171892"/>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latin typeface="Centaur"/>
            </a:rPr>
            <a:t>Mean squared error</a:t>
          </a:r>
        </a:p>
      </dsp:txBody>
      <dsp:txXfrm>
        <a:off x="2930126" y="2171892"/>
        <a:ext cx="2376871" cy="720000"/>
      </dsp:txXfrm>
    </dsp:sp>
    <dsp:sp modelId="{12EBD368-6400-4541-B858-786C380A3E7E}">
      <dsp:nvSpPr>
        <dsp:cNvPr id="0" name=""/>
        <dsp:cNvSpPr/>
      </dsp:nvSpPr>
      <dsp:spPr>
        <a:xfrm>
          <a:off x="6376591" y="786345"/>
          <a:ext cx="1069592" cy="10695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46D9AE-2227-4EE2-9875-8B16239F7526}">
      <dsp:nvSpPr>
        <dsp:cNvPr id="0" name=""/>
        <dsp:cNvSpPr/>
      </dsp:nvSpPr>
      <dsp:spPr>
        <a:xfrm>
          <a:off x="5722951" y="2171892"/>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latin typeface="Centaur"/>
            </a:rPr>
            <a:t>Fit time</a:t>
          </a:r>
        </a:p>
      </dsp:txBody>
      <dsp:txXfrm>
        <a:off x="5722951" y="2171892"/>
        <a:ext cx="2376871" cy="720000"/>
      </dsp:txXfrm>
    </dsp:sp>
    <dsp:sp modelId="{7EC94654-8CB2-42BF-8803-08F13D05BD37}">
      <dsp:nvSpPr>
        <dsp:cNvPr id="0" name=""/>
        <dsp:cNvSpPr/>
      </dsp:nvSpPr>
      <dsp:spPr>
        <a:xfrm>
          <a:off x="9169415" y="786345"/>
          <a:ext cx="1069592" cy="10695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E4EF53-84E2-46FF-81FF-D0E98703255D}">
      <dsp:nvSpPr>
        <dsp:cNvPr id="0" name=""/>
        <dsp:cNvSpPr/>
      </dsp:nvSpPr>
      <dsp:spPr>
        <a:xfrm>
          <a:off x="8515775" y="2171892"/>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latin typeface="Centaur"/>
            </a:rPr>
            <a:t>Score time</a:t>
          </a:r>
        </a:p>
      </dsp:txBody>
      <dsp:txXfrm>
        <a:off x="8515775" y="2171892"/>
        <a:ext cx="237687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5/12/2020</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5/12/2020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18" Type="http://schemas.openxmlformats.org/officeDocument/2006/relationships/image" Target="../media/image29.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17" Type="http://schemas.openxmlformats.org/officeDocument/2006/relationships/image" Target="../media/image28.jpeg"/><Relationship Id="rId2" Type="http://schemas.openxmlformats.org/officeDocument/2006/relationships/image" Target="../media/image13.jpeg"/><Relationship Id="rId16" Type="http://schemas.openxmlformats.org/officeDocument/2006/relationships/image" Target="../media/image27.jpeg"/><Relationship Id="rId1" Type="http://schemas.openxmlformats.org/officeDocument/2006/relationships/slideLayout" Target="../slideLayouts/slideLayout6.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5" Type="http://schemas.openxmlformats.org/officeDocument/2006/relationships/image" Target="../media/image26.jpeg"/><Relationship Id="rId10" Type="http://schemas.openxmlformats.org/officeDocument/2006/relationships/image" Target="../media/image21.jpeg"/><Relationship Id="rId19" Type="http://schemas.openxmlformats.org/officeDocument/2006/relationships/image" Target="../media/image30.jpeg"/><Relationship Id="rId4" Type="http://schemas.openxmlformats.org/officeDocument/2006/relationships/image" Target="../media/image15.jpeg"/><Relationship Id="rId9" Type="http://schemas.openxmlformats.org/officeDocument/2006/relationships/image" Target="../media/image20.jpeg"/><Relationship Id="rId14" Type="http://schemas.openxmlformats.org/officeDocument/2006/relationships/image" Target="../media/image25.jpeg"/></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endParaRPr lang="en-US" sz="6000">
              <a:solidFill>
                <a:schemeClr val="bg1"/>
              </a:solidFill>
              <a:ea typeface="+mj-lt"/>
              <a:cs typeface="+mj-lt"/>
            </a:endParaRPr>
          </a:p>
          <a:p>
            <a:endParaRPr lang="en-US" sz="6000">
              <a:solidFill>
                <a:schemeClr val="bg1"/>
              </a:solidFill>
            </a:endParaRPr>
          </a:p>
        </p:txBody>
      </p:sp>
      <p:sp>
        <p:nvSpPr>
          <p:cNvPr id="6" name="TextBox 5">
            <a:extLst>
              <a:ext uri="{FF2B5EF4-FFF2-40B4-BE49-F238E27FC236}">
                <a16:creationId xmlns:a16="http://schemas.microsoft.com/office/drawing/2014/main" id="{F80A8EE6-C314-4946-95DC-4B88357A4B8A}"/>
              </a:ext>
            </a:extLst>
          </p:cNvPr>
          <p:cNvSpPr txBox="1"/>
          <p:nvPr/>
        </p:nvSpPr>
        <p:spPr>
          <a:xfrm>
            <a:off x="581025" y="4727864"/>
            <a:ext cx="112776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FFFFFF"/>
                </a:solidFill>
                <a:latin typeface="Century"/>
              </a:rPr>
              <a:t>Classifier comparison application using fruit dataset </a:t>
            </a:r>
          </a:p>
        </p:txBody>
      </p:sp>
      <p:sp>
        <p:nvSpPr>
          <p:cNvPr id="14" name="TextBox 13">
            <a:extLst>
              <a:ext uri="{FF2B5EF4-FFF2-40B4-BE49-F238E27FC236}">
                <a16:creationId xmlns:a16="http://schemas.microsoft.com/office/drawing/2014/main" id="{467C2188-CE16-487C-8929-7BC832FA4FFD}"/>
              </a:ext>
            </a:extLst>
          </p:cNvPr>
          <p:cNvSpPr txBox="1"/>
          <p:nvPr/>
        </p:nvSpPr>
        <p:spPr>
          <a:xfrm>
            <a:off x="581024" y="5467350"/>
            <a:ext cx="112776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accent3">
                    <a:lumMod val="60000"/>
                    <a:lumOff val="40000"/>
                  </a:schemeClr>
                </a:solidFill>
                <a:latin typeface="Century"/>
              </a:rPr>
              <a:t>Elif </a:t>
            </a:r>
            <a:r>
              <a:rPr lang="en-US" sz="2000" err="1">
                <a:solidFill>
                  <a:schemeClr val="accent3">
                    <a:lumMod val="60000"/>
                    <a:lumOff val="40000"/>
                  </a:schemeClr>
                </a:solidFill>
                <a:latin typeface="Century"/>
              </a:rPr>
              <a:t>Ozdemir</a:t>
            </a:r>
            <a:r>
              <a:rPr lang="en-US" sz="2000">
                <a:solidFill>
                  <a:schemeClr val="accent3">
                    <a:lumMod val="60000"/>
                    <a:lumOff val="40000"/>
                  </a:schemeClr>
                </a:solidFill>
                <a:latin typeface="Century"/>
              </a:rPr>
              <a:t> &amp; Szymon </a:t>
            </a:r>
            <a:r>
              <a:rPr lang="en-US" sz="2000" err="1">
                <a:solidFill>
                  <a:schemeClr val="accent3">
                    <a:lumMod val="60000"/>
                    <a:lumOff val="40000"/>
                  </a:schemeClr>
                </a:solidFill>
                <a:latin typeface="Century"/>
              </a:rPr>
              <a:t>Majorek</a:t>
            </a:r>
            <a:r>
              <a:rPr lang="en-US" sz="2000">
                <a:solidFill>
                  <a:schemeClr val="accent3">
                    <a:lumMod val="60000"/>
                    <a:lumOff val="40000"/>
                  </a:schemeClr>
                </a:solidFill>
                <a:latin typeface="Century"/>
              </a:rPr>
              <a:t> &amp; </a:t>
            </a:r>
            <a:r>
              <a:rPr lang="en-US" sz="2000" err="1">
                <a:solidFill>
                  <a:schemeClr val="accent3">
                    <a:lumMod val="60000"/>
                    <a:lumOff val="40000"/>
                  </a:schemeClr>
                </a:solidFill>
                <a:latin typeface="Century"/>
              </a:rPr>
              <a:t>Assyl</a:t>
            </a:r>
            <a:r>
              <a:rPr lang="en-US" sz="2000">
                <a:solidFill>
                  <a:schemeClr val="accent3">
                    <a:lumMod val="60000"/>
                    <a:lumOff val="40000"/>
                  </a:schemeClr>
                </a:solidFill>
                <a:latin typeface="Century"/>
              </a:rPr>
              <a:t> Salah</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24">
            <a:extLst>
              <a:ext uri="{FF2B5EF4-FFF2-40B4-BE49-F238E27FC236}">
                <a16:creationId xmlns:a16="http://schemas.microsoft.com/office/drawing/2014/main" id="{C249177F-A06A-45FB-B00F-00720EA19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6">
            <a:extLst>
              <a:ext uri="{FF2B5EF4-FFF2-40B4-BE49-F238E27FC236}">
                <a16:creationId xmlns:a16="http://schemas.microsoft.com/office/drawing/2014/main" id="{2E776F1A-996E-49D1-B112-57A6E71642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8">
            <a:extLst>
              <a:ext uri="{FF2B5EF4-FFF2-40B4-BE49-F238E27FC236}">
                <a16:creationId xmlns:a16="http://schemas.microsoft.com/office/drawing/2014/main" id="{4C4C3B4B-612F-41A6-81E2-EF54C8107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30">
            <a:extLst>
              <a:ext uri="{FF2B5EF4-FFF2-40B4-BE49-F238E27FC236}">
                <a16:creationId xmlns:a16="http://schemas.microsoft.com/office/drawing/2014/main" id="{02D3A97A-037A-4CD4-96C9-9571CA29B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CF1F3B-45C0-4F97-A12D-94854B315307}"/>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2800">
                <a:solidFill>
                  <a:srgbClr val="FFFEFF"/>
                </a:solidFill>
                <a:latin typeface="Centaur"/>
              </a:rPr>
              <a:t> cross validation score based on</a:t>
            </a:r>
          </a:p>
        </p:txBody>
      </p:sp>
      <p:graphicFrame>
        <p:nvGraphicFramePr>
          <p:cNvPr id="11" name="Content Placeholder 2">
            <a:extLst>
              <a:ext uri="{FF2B5EF4-FFF2-40B4-BE49-F238E27FC236}">
                <a16:creationId xmlns:a16="http://schemas.microsoft.com/office/drawing/2014/main" id="{8F2217FB-E71E-4823-9915-5752713DE497}"/>
              </a:ext>
            </a:extLst>
          </p:cNvPr>
          <p:cNvGraphicFramePr>
            <a:graphicFrameLocks noGrp="1"/>
          </p:cNvGraphicFramePr>
          <p:nvPr>
            <p:ph idx="1"/>
            <p:extLst>
              <p:ext uri="{D42A27DB-BD31-4B8C-83A1-F6EECF244321}">
                <p14:modId xmlns:p14="http://schemas.microsoft.com/office/powerpoint/2010/main" val="395000462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59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D61B-B734-4A45-A3C3-A4F9E535EF15}"/>
              </a:ext>
            </a:extLst>
          </p:cNvPr>
          <p:cNvSpPr>
            <a:spLocks noGrp="1"/>
          </p:cNvSpPr>
          <p:nvPr>
            <p:ph type="title"/>
          </p:nvPr>
        </p:nvSpPr>
        <p:spPr/>
        <p:txBody>
          <a:bodyPr/>
          <a:lstStyle/>
          <a:p>
            <a:r>
              <a:rPr lang="en-GB">
                <a:latin typeface="Centaur"/>
              </a:rPr>
              <a:t>Graphical  User Interface</a:t>
            </a:r>
            <a:endParaRPr lang="en-US">
              <a:latin typeface="Centaur"/>
            </a:endParaRPr>
          </a:p>
        </p:txBody>
      </p:sp>
      <p:pic>
        <p:nvPicPr>
          <p:cNvPr id="13" name="Picture 13" descr="A screenshot of a cell phone&#10;&#10;Description generated with very high confidence">
            <a:extLst>
              <a:ext uri="{FF2B5EF4-FFF2-40B4-BE49-F238E27FC236}">
                <a16:creationId xmlns:a16="http://schemas.microsoft.com/office/drawing/2014/main" id="{EFABF914-0D07-43AB-B2AE-2C0AB82AF2F4}"/>
              </a:ext>
            </a:extLst>
          </p:cNvPr>
          <p:cNvPicPr>
            <a:picLocks noChangeAspect="1"/>
          </p:cNvPicPr>
          <p:nvPr/>
        </p:nvPicPr>
        <p:blipFill>
          <a:blip r:embed="rId2"/>
          <a:stretch>
            <a:fillRect/>
          </a:stretch>
        </p:blipFill>
        <p:spPr>
          <a:xfrm>
            <a:off x="183716" y="2321568"/>
            <a:ext cx="6260925" cy="3874561"/>
          </a:xfrm>
          <a:prstGeom prst="rect">
            <a:avLst/>
          </a:prstGeom>
        </p:spPr>
      </p:pic>
      <p:pic>
        <p:nvPicPr>
          <p:cNvPr id="15" name="Picture 15" descr="A screenshot of a cell phone&#10;&#10;Description generated with very high confidence">
            <a:extLst>
              <a:ext uri="{FF2B5EF4-FFF2-40B4-BE49-F238E27FC236}">
                <a16:creationId xmlns:a16="http://schemas.microsoft.com/office/drawing/2014/main" id="{B286C8E6-A416-45D8-B766-CD6581DCA1B4}"/>
              </a:ext>
            </a:extLst>
          </p:cNvPr>
          <p:cNvPicPr>
            <a:picLocks noChangeAspect="1"/>
          </p:cNvPicPr>
          <p:nvPr/>
        </p:nvPicPr>
        <p:blipFill rotWithShape="1">
          <a:blip r:embed="rId3"/>
          <a:srcRect l="22447" t="34181" r="31621" b="16073"/>
          <a:stretch/>
        </p:blipFill>
        <p:spPr>
          <a:xfrm>
            <a:off x="6519797" y="2317184"/>
            <a:ext cx="5464418" cy="3879135"/>
          </a:xfrm>
          <a:prstGeom prst="rect">
            <a:avLst/>
          </a:prstGeom>
        </p:spPr>
      </p:pic>
    </p:spTree>
    <p:extLst>
      <p:ext uri="{BB962C8B-B14F-4D97-AF65-F5344CB8AC3E}">
        <p14:creationId xmlns:p14="http://schemas.microsoft.com/office/powerpoint/2010/main" val="249752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498014-C327-4021-BC72-9C9307C13E89}"/>
              </a:ext>
            </a:extLst>
          </p:cNvPr>
          <p:cNvPicPr>
            <a:picLocks noChangeAspect="1"/>
          </p:cNvPicPr>
          <p:nvPr/>
        </p:nvPicPr>
        <p:blipFill rotWithShape="1">
          <a:blip r:embed="rId2"/>
          <a:srcRect t="9149" r="9085" b="22665"/>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A102920-7DA9-4EF5-BA49-98001B8EFB6D}"/>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a:t>Graphs</a:t>
            </a:r>
          </a:p>
        </p:txBody>
      </p:sp>
    </p:spTree>
    <p:extLst>
      <p:ext uri="{BB962C8B-B14F-4D97-AF65-F5344CB8AC3E}">
        <p14:creationId xmlns:p14="http://schemas.microsoft.com/office/powerpoint/2010/main" val="59315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descr="A screenshot of a cell phone&#10;&#10;Description generated with very high confidence">
            <a:extLst>
              <a:ext uri="{FF2B5EF4-FFF2-40B4-BE49-F238E27FC236}">
                <a16:creationId xmlns:a16="http://schemas.microsoft.com/office/drawing/2014/main" id="{9DDAE9D5-FB30-4557-A5FC-45B5E54B1F26}"/>
              </a:ext>
            </a:extLst>
          </p:cNvPr>
          <p:cNvPicPr>
            <a:picLocks noChangeAspect="1"/>
          </p:cNvPicPr>
          <p:nvPr/>
        </p:nvPicPr>
        <p:blipFill>
          <a:blip r:embed="rId2"/>
          <a:stretch>
            <a:fillRect/>
          </a:stretch>
        </p:blipFill>
        <p:spPr>
          <a:xfrm>
            <a:off x="6176089" y="733174"/>
            <a:ext cx="5618043" cy="4243743"/>
          </a:xfrm>
          <a:prstGeom prst="rect">
            <a:avLst/>
          </a:prstGeom>
        </p:spPr>
      </p:pic>
      <p:pic>
        <p:nvPicPr>
          <p:cNvPr id="10" name="Picture 11" descr="A screenshot of a cell phone&#10;&#10;Description generated with very high confidence">
            <a:extLst>
              <a:ext uri="{FF2B5EF4-FFF2-40B4-BE49-F238E27FC236}">
                <a16:creationId xmlns:a16="http://schemas.microsoft.com/office/drawing/2014/main" id="{E56C357B-DD07-4DF2-881B-F8E03796626A}"/>
              </a:ext>
            </a:extLst>
          </p:cNvPr>
          <p:cNvPicPr>
            <a:picLocks noChangeAspect="1"/>
          </p:cNvPicPr>
          <p:nvPr/>
        </p:nvPicPr>
        <p:blipFill>
          <a:blip r:embed="rId3"/>
          <a:stretch>
            <a:fillRect/>
          </a:stretch>
        </p:blipFill>
        <p:spPr>
          <a:xfrm>
            <a:off x="436467" y="731067"/>
            <a:ext cx="5596432" cy="4239297"/>
          </a:xfrm>
          <a:prstGeom prst="rect">
            <a:avLst/>
          </a:prstGeom>
        </p:spPr>
      </p:pic>
      <p:sp>
        <p:nvSpPr>
          <p:cNvPr id="3" name="TextBox 2">
            <a:extLst>
              <a:ext uri="{FF2B5EF4-FFF2-40B4-BE49-F238E27FC236}">
                <a16:creationId xmlns:a16="http://schemas.microsoft.com/office/drawing/2014/main" id="{3A1EE9BE-A93C-4C6A-AAE9-EE47171554AB}"/>
              </a:ext>
            </a:extLst>
          </p:cNvPr>
          <p:cNvSpPr txBox="1"/>
          <p:nvPr/>
        </p:nvSpPr>
        <p:spPr>
          <a:xfrm>
            <a:off x="6178214" y="5272152"/>
            <a:ext cx="5613453"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aur"/>
                <a:ea typeface="+mn-lt"/>
                <a:cs typeface="+mn-lt"/>
              </a:rPr>
              <a:t>Random Forests, Linear Discriminant Analysis and Decision Tree are highly successful. However, ABC  and SVC have very low accuracy.</a:t>
            </a:r>
            <a:endParaRPr lang="en-US">
              <a:latin typeface="Centaur"/>
            </a:endParaRPr>
          </a:p>
        </p:txBody>
      </p:sp>
      <p:sp>
        <p:nvSpPr>
          <p:cNvPr id="4" name="TextBox 3">
            <a:extLst>
              <a:ext uri="{FF2B5EF4-FFF2-40B4-BE49-F238E27FC236}">
                <a16:creationId xmlns:a16="http://schemas.microsoft.com/office/drawing/2014/main" id="{895DEEC2-5E3F-4649-B2FB-B859EC2B722C}"/>
              </a:ext>
            </a:extLst>
          </p:cNvPr>
          <p:cNvSpPr txBox="1"/>
          <p:nvPr/>
        </p:nvSpPr>
        <p:spPr>
          <a:xfrm>
            <a:off x="447898" y="5272151"/>
            <a:ext cx="5588128" cy="931989"/>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aur"/>
                <a:ea typeface="+mn-lt"/>
                <a:cs typeface="+mn-lt"/>
              </a:rPr>
              <a:t> Ada Boost classiﬁer gives low accuracy </a:t>
            </a:r>
          </a:p>
          <a:p>
            <a:r>
              <a:rPr lang="en-US">
                <a:latin typeface="Centaur"/>
                <a:ea typeface="+mn-lt"/>
                <a:cs typeface="+mn-lt"/>
              </a:rPr>
              <a:t> But normalization of the data helps in favor of the  other classiﬁers. .</a:t>
            </a:r>
            <a:endParaRPr lang="en-US">
              <a:latin typeface="Centaur"/>
            </a:endParaRPr>
          </a:p>
        </p:txBody>
      </p:sp>
    </p:spTree>
    <p:extLst>
      <p:ext uri="{BB962C8B-B14F-4D97-AF65-F5344CB8AC3E}">
        <p14:creationId xmlns:p14="http://schemas.microsoft.com/office/powerpoint/2010/main" val="128246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4" descr="A screenshot of a cell phone&#10;&#10;Description generated with very high confidence">
            <a:extLst>
              <a:ext uri="{FF2B5EF4-FFF2-40B4-BE49-F238E27FC236}">
                <a16:creationId xmlns:a16="http://schemas.microsoft.com/office/drawing/2014/main" id="{6FCE3E19-9AB8-4736-8955-E3006F5C8A65}"/>
              </a:ext>
            </a:extLst>
          </p:cNvPr>
          <p:cNvPicPr>
            <a:picLocks noChangeAspect="1"/>
          </p:cNvPicPr>
          <p:nvPr/>
        </p:nvPicPr>
        <p:blipFill>
          <a:blip r:embed="rId2"/>
          <a:stretch>
            <a:fillRect/>
          </a:stretch>
        </p:blipFill>
        <p:spPr>
          <a:xfrm>
            <a:off x="6186573" y="731266"/>
            <a:ext cx="5609384" cy="4207038"/>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EDB263D7-7795-4B1A-939D-B15A16A53A39}"/>
              </a:ext>
            </a:extLst>
          </p:cNvPr>
          <p:cNvPicPr>
            <a:picLocks noChangeAspect="1"/>
          </p:cNvPicPr>
          <p:nvPr/>
        </p:nvPicPr>
        <p:blipFill>
          <a:blip r:embed="rId3"/>
          <a:stretch>
            <a:fillRect/>
          </a:stretch>
        </p:blipFill>
        <p:spPr>
          <a:xfrm>
            <a:off x="443062" y="729128"/>
            <a:ext cx="5596432" cy="4211315"/>
          </a:xfrm>
          <a:prstGeom prst="rect">
            <a:avLst/>
          </a:prstGeom>
        </p:spPr>
      </p:pic>
      <p:sp>
        <p:nvSpPr>
          <p:cNvPr id="2" name="TextBox 1">
            <a:extLst>
              <a:ext uri="{FF2B5EF4-FFF2-40B4-BE49-F238E27FC236}">
                <a16:creationId xmlns:a16="http://schemas.microsoft.com/office/drawing/2014/main" id="{0FA281B6-E000-46BF-AACF-B60DA49F79B5}"/>
              </a:ext>
            </a:extLst>
          </p:cNvPr>
          <p:cNvSpPr txBox="1"/>
          <p:nvPr/>
        </p:nvSpPr>
        <p:spPr>
          <a:xfrm>
            <a:off x="6183539" y="5235227"/>
            <a:ext cx="555518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aur"/>
                <a:ea typeface="+mn-lt"/>
                <a:cs typeface="+mn-lt"/>
              </a:rPr>
              <a:t>For Quadratic Discriminant Analysis, Decision Tree, Linear Discriminant Analysis and Random Forests classiﬁers error rate is low</a:t>
            </a:r>
            <a:endParaRPr lang="en-US">
              <a:latin typeface="Centaur"/>
            </a:endParaRPr>
          </a:p>
        </p:txBody>
      </p:sp>
      <p:sp>
        <p:nvSpPr>
          <p:cNvPr id="5" name="TextBox 4">
            <a:extLst>
              <a:ext uri="{FF2B5EF4-FFF2-40B4-BE49-F238E27FC236}">
                <a16:creationId xmlns:a16="http://schemas.microsoft.com/office/drawing/2014/main" id="{BBC63007-62B2-4C67-B971-CAF6BF5493F7}"/>
              </a:ext>
            </a:extLst>
          </p:cNvPr>
          <p:cNvSpPr txBox="1"/>
          <p:nvPr/>
        </p:nvSpPr>
        <p:spPr>
          <a:xfrm>
            <a:off x="440782" y="5231288"/>
            <a:ext cx="5602241"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aur"/>
                <a:ea typeface="+mn-lt"/>
                <a:cs typeface="+mn-lt"/>
              </a:rPr>
              <a:t>The amount of errors is close to 0 in the majority of classiﬁers. However, Ada Boost is an exception</a:t>
            </a:r>
          </a:p>
          <a:p>
            <a:endParaRPr lang="en-US">
              <a:latin typeface="Centaur"/>
            </a:endParaRPr>
          </a:p>
        </p:txBody>
      </p:sp>
    </p:spTree>
    <p:extLst>
      <p:ext uri="{BB962C8B-B14F-4D97-AF65-F5344CB8AC3E}">
        <p14:creationId xmlns:p14="http://schemas.microsoft.com/office/powerpoint/2010/main" val="229650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4" descr="A screenshot of a cell phone&#10;&#10;Description generated with very high confidence">
            <a:extLst>
              <a:ext uri="{FF2B5EF4-FFF2-40B4-BE49-F238E27FC236}">
                <a16:creationId xmlns:a16="http://schemas.microsoft.com/office/drawing/2014/main" id="{33DD89DD-67D5-4EC8-AB88-F699CF8AC369}"/>
              </a:ext>
            </a:extLst>
          </p:cNvPr>
          <p:cNvPicPr>
            <a:picLocks noChangeAspect="1"/>
          </p:cNvPicPr>
          <p:nvPr/>
        </p:nvPicPr>
        <p:blipFill>
          <a:blip r:embed="rId2"/>
          <a:stretch>
            <a:fillRect/>
          </a:stretch>
        </p:blipFill>
        <p:spPr>
          <a:xfrm>
            <a:off x="6215291" y="722633"/>
            <a:ext cx="5609384" cy="4234766"/>
          </a:xfrm>
          <a:prstGeom prst="rect">
            <a:avLst/>
          </a:prstGeom>
        </p:spPr>
      </p:pic>
      <p:pic>
        <p:nvPicPr>
          <p:cNvPr id="4" name="Picture 4" descr="A screenshot of a social media post&#10;&#10;Description generated with very high confidence">
            <a:extLst>
              <a:ext uri="{FF2B5EF4-FFF2-40B4-BE49-F238E27FC236}">
                <a16:creationId xmlns:a16="http://schemas.microsoft.com/office/drawing/2014/main" id="{14CAD3AD-1C46-4690-A4CB-EF37EB72ACB3}"/>
              </a:ext>
            </a:extLst>
          </p:cNvPr>
          <p:cNvPicPr>
            <a:picLocks noChangeAspect="1"/>
          </p:cNvPicPr>
          <p:nvPr/>
        </p:nvPicPr>
        <p:blipFill>
          <a:blip r:embed="rId3"/>
          <a:stretch>
            <a:fillRect/>
          </a:stretch>
        </p:blipFill>
        <p:spPr>
          <a:xfrm>
            <a:off x="448779" y="727152"/>
            <a:ext cx="5596432" cy="4239297"/>
          </a:xfrm>
          <a:prstGeom prst="rect">
            <a:avLst/>
          </a:prstGeom>
        </p:spPr>
      </p:pic>
      <p:sp>
        <p:nvSpPr>
          <p:cNvPr id="2" name="TextBox 1">
            <a:extLst>
              <a:ext uri="{FF2B5EF4-FFF2-40B4-BE49-F238E27FC236}">
                <a16:creationId xmlns:a16="http://schemas.microsoft.com/office/drawing/2014/main" id="{88DE5701-F0B2-4107-958E-ACDAB0C57B13}"/>
              </a:ext>
            </a:extLst>
          </p:cNvPr>
          <p:cNvSpPr txBox="1"/>
          <p:nvPr/>
        </p:nvSpPr>
        <p:spPr>
          <a:xfrm>
            <a:off x="6213953" y="5321213"/>
            <a:ext cx="561374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aur"/>
                <a:ea typeface="+mn-lt"/>
                <a:cs typeface="+mn-lt"/>
              </a:rPr>
              <a:t>Scoring time is the worst for Support Vector Machine Model.</a:t>
            </a:r>
            <a:endParaRPr lang="en-US">
              <a:latin typeface="Centaur"/>
            </a:endParaRPr>
          </a:p>
          <a:p>
            <a:pPr algn="l"/>
            <a:endParaRPr lang="en-US">
              <a:latin typeface="Centaur"/>
            </a:endParaRPr>
          </a:p>
        </p:txBody>
      </p:sp>
      <p:sp>
        <p:nvSpPr>
          <p:cNvPr id="5" name="TextBox 4">
            <a:extLst>
              <a:ext uri="{FF2B5EF4-FFF2-40B4-BE49-F238E27FC236}">
                <a16:creationId xmlns:a16="http://schemas.microsoft.com/office/drawing/2014/main" id="{7996D1F1-2F18-4914-B166-9EC0840CEDA3}"/>
              </a:ext>
            </a:extLst>
          </p:cNvPr>
          <p:cNvSpPr txBox="1"/>
          <p:nvPr/>
        </p:nvSpPr>
        <p:spPr>
          <a:xfrm>
            <a:off x="445718" y="5321736"/>
            <a:ext cx="559548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aur"/>
                <a:ea typeface="+mn-lt"/>
                <a:cs typeface="+mn-lt"/>
              </a:rPr>
              <a:t> Support Vector Machine Model has the highest scoring time</a:t>
            </a:r>
            <a:endParaRPr lang="en-US">
              <a:latin typeface="Centaur"/>
            </a:endParaRPr>
          </a:p>
          <a:p>
            <a:r>
              <a:rPr lang="en-US">
                <a:latin typeface="Centaur"/>
                <a:ea typeface="+mn-lt"/>
                <a:cs typeface="+mn-lt"/>
              </a:rPr>
              <a:t>The second worst result is for K-Nearest Neighbors Model. </a:t>
            </a:r>
            <a:endParaRPr lang="en-US"/>
          </a:p>
        </p:txBody>
      </p:sp>
    </p:spTree>
    <p:extLst>
      <p:ext uri="{BB962C8B-B14F-4D97-AF65-F5344CB8AC3E}">
        <p14:creationId xmlns:p14="http://schemas.microsoft.com/office/powerpoint/2010/main" val="2746709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descr="A screenshot of a social media post&#10;&#10;Description generated with very high confidence">
            <a:extLst>
              <a:ext uri="{FF2B5EF4-FFF2-40B4-BE49-F238E27FC236}">
                <a16:creationId xmlns:a16="http://schemas.microsoft.com/office/drawing/2014/main" id="{4FDB6579-6018-475F-93AA-8FDF73868551}"/>
              </a:ext>
            </a:extLst>
          </p:cNvPr>
          <p:cNvPicPr>
            <a:picLocks noChangeAspect="1"/>
          </p:cNvPicPr>
          <p:nvPr/>
        </p:nvPicPr>
        <p:blipFill>
          <a:blip r:embed="rId2"/>
          <a:stretch>
            <a:fillRect/>
          </a:stretch>
        </p:blipFill>
        <p:spPr>
          <a:xfrm>
            <a:off x="6190891" y="753659"/>
            <a:ext cx="5609384" cy="4235084"/>
          </a:xfrm>
          <a:prstGeom prst="rect">
            <a:avLst/>
          </a:prstGeom>
        </p:spPr>
      </p:pic>
      <p:pic>
        <p:nvPicPr>
          <p:cNvPr id="3" name="Picture 2" descr="A screenshot of a cell phone&#10;&#10;Description generated with very high confidence">
            <a:extLst>
              <a:ext uri="{FF2B5EF4-FFF2-40B4-BE49-F238E27FC236}">
                <a16:creationId xmlns:a16="http://schemas.microsoft.com/office/drawing/2014/main" id="{0EB544DB-870B-4335-8DFF-E2753E7F5DCF}"/>
              </a:ext>
            </a:extLst>
          </p:cNvPr>
          <p:cNvPicPr>
            <a:picLocks noChangeAspect="1"/>
          </p:cNvPicPr>
          <p:nvPr/>
        </p:nvPicPr>
        <p:blipFill>
          <a:blip r:embed="rId3"/>
          <a:stretch>
            <a:fillRect/>
          </a:stretch>
        </p:blipFill>
        <p:spPr>
          <a:xfrm>
            <a:off x="443430" y="734117"/>
            <a:ext cx="5596432" cy="4253288"/>
          </a:xfrm>
          <a:prstGeom prst="rect">
            <a:avLst/>
          </a:prstGeom>
        </p:spPr>
      </p:pic>
      <p:sp>
        <p:nvSpPr>
          <p:cNvPr id="4" name="TextBox 3">
            <a:extLst>
              <a:ext uri="{FF2B5EF4-FFF2-40B4-BE49-F238E27FC236}">
                <a16:creationId xmlns:a16="http://schemas.microsoft.com/office/drawing/2014/main" id="{676B39DE-2EAD-462D-AE92-49B1BBF0B38A}"/>
              </a:ext>
            </a:extLst>
          </p:cNvPr>
          <p:cNvSpPr txBox="1"/>
          <p:nvPr/>
        </p:nvSpPr>
        <p:spPr>
          <a:xfrm>
            <a:off x="6188497" y="5265759"/>
            <a:ext cx="5558629"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aur"/>
                <a:ea typeface="+mn-lt"/>
                <a:cs typeface="+mn-lt"/>
              </a:rPr>
              <a:t>Support Vector Machine Model takes at least 4 times more time compared to other classiﬁers. Except Support Vector Machine and Ada Boost classiﬁer all the models ﬁt the data at 20 seconds</a:t>
            </a:r>
            <a:endParaRPr lang="en-US">
              <a:latin typeface="Centaur"/>
            </a:endParaRPr>
          </a:p>
        </p:txBody>
      </p:sp>
      <p:sp>
        <p:nvSpPr>
          <p:cNvPr id="5" name="TextBox 4">
            <a:extLst>
              <a:ext uri="{FF2B5EF4-FFF2-40B4-BE49-F238E27FC236}">
                <a16:creationId xmlns:a16="http://schemas.microsoft.com/office/drawing/2014/main" id="{784C3421-811C-45A8-A73E-290AF9979AE7}"/>
              </a:ext>
            </a:extLst>
          </p:cNvPr>
          <p:cNvSpPr txBox="1"/>
          <p:nvPr/>
        </p:nvSpPr>
        <p:spPr>
          <a:xfrm>
            <a:off x="445065" y="5265759"/>
            <a:ext cx="5610746"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aur"/>
                <a:ea typeface="+mn-lt"/>
                <a:cs typeface="+mn-lt"/>
              </a:rPr>
              <a:t>Gaussian Naive Bayes is the fastest in ﬁtting the data.</a:t>
            </a:r>
            <a:endParaRPr lang="en-US">
              <a:latin typeface="Centaur"/>
            </a:endParaRPr>
          </a:p>
          <a:p>
            <a:r>
              <a:rPr lang="en-US">
                <a:latin typeface="Centaur"/>
              </a:rPr>
              <a:t> Ada Boost classiﬁer is the slowest.</a:t>
            </a:r>
          </a:p>
          <a:p>
            <a:endParaRPr lang="en-US"/>
          </a:p>
        </p:txBody>
      </p:sp>
    </p:spTree>
    <p:extLst>
      <p:ext uri="{BB962C8B-B14F-4D97-AF65-F5344CB8AC3E}">
        <p14:creationId xmlns:p14="http://schemas.microsoft.com/office/powerpoint/2010/main" val="318402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BEDB2C-8998-4310-A7D7-A830933B73DA}"/>
              </a:ext>
            </a:extLst>
          </p:cNvPr>
          <p:cNvPicPr>
            <a:picLocks noChangeAspect="1"/>
          </p:cNvPicPr>
          <p:nvPr/>
        </p:nvPicPr>
        <p:blipFill rotWithShape="1">
          <a:blip r:embed="rId2"/>
          <a:srcRect t="21788" r="9085" b="-7"/>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0" name="Rectangle 19">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3B30A6D-EBBC-46B1-9E0C-A6074683C546}"/>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a:latin typeface="Century"/>
              </a:rPr>
              <a:t>summary</a:t>
            </a:r>
            <a:endParaRPr lang="en-US">
              <a:latin typeface="Century"/>
            </a:endParaRPr>
          </a:p>
        </p:txBody>
      </p:sp>
    </p:spTree>
    <p:extLst>
      <p:ext uri="{BB962C8B-B14F-4D97-AF65-F5344CB8AC3E}">
        <p14:creationId xmlns:p14="http://schemas.microsoft.com/office/powerpoint/2010/main" val="219060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AE47E-974F-442F-9DAD-BA271420F2E9}"/>
              </a:ext>
            </a:extLst>
          </p:cNvPr>
          <p:cNvSpPr>
            <a:spLocks noGrp="1"/>
          </p:cNvSpPr>
          <p:nvPr>
            <p:ph type="title"/>
          </p:nvPr>
        </p:nvSpPr>
        <p:spPr>
          <a:xfrm>
            <a:off x="643468" y="1033389"/>
            <a:ext cx="4826256" cy="4825409"/>
          </a:xfrm>
        </p:spPr>
        <p:txBody>
          <a:bodyPr anchor="ctr">
            <a:normAutofit/>
          </a:bodyPr>
          <a:lstStyle/>
          <a:p>
            <a:r>
              <a:rPr lang="en-GB" sz="3200">
                <a:solidFill>
                  <a:srgbClr val="FFFFFF"/>
                </a:solidFill>
                <a:latin typeface="Century"/>
              </a:rPr>
              <a:t>Main takeaways</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E509F31-D40D-4537-91F2-527810135AFD}"/>
              </a:ext>
            </a:extLst>
          </p:cNvPr>
          <p:cNvSpPr>
            <a:spLocks noGrp="1"/>
          </p:cNvSpPr>
          <p:nvPr>
            <p:ph idx="1"/>
          </p:nvPr>
        </p:nvSpPr>
        <p:spPr>
          <a:xfrm>
            <a:off x="6781746" y="1249867"/>
            <a:ext cx="4855037" cy="4825409"/>
          </a:xfrm>
          <a:ln w="57150">
            <a:noFill/>
          </a:ln>
        </p:spPr>
        <p:txBody>
          <a:bodyPr anchor="ctr">
            <a:normAutofit fontScale="85000" lnSpcReduction="20000"/>
          </a:bodyPr>
          <a:lstStyle/>
          <a:p>
            <a:pPr marL="0" indent="0">
              <a:buNone/>
            </a:pPr>
            <a:r>
              <a:rPr lang="en-GB" sz="2000">
                <a:solidFill>
                  <a:schemeClr val="accent1"/>
                </a:solidFill>
                <a:latin typeface="Century"/>
                <a:ea typeface="+mn-lt"/>
                <a:cs typeface="+mn-lt"/>
              </a:rPr>
              <a:t>The app finds out accuracy, error rate, fitting and scoring time depending on:</a:t>
            </a:r>
          </a:p>
          <a:p>
            <a:pPr marL="305435" indent="-305435"/>
            <a:r>
              <a:rPr lang="en-GB" sz="2000">
                <a:solidFill>
                  <a:schemeClr val="accent1"/>
                </a:solidFill>
                <a:latin typeface="Century"/>
                <a:ea typeface="+mn-lt"/>
                <a:cs typeface="+mn-lt"/>
              </a:rPr>
              <a:t>quality of the data</a:t>
            </a:r>
          </a:p>
          <a:p>
            <a:pPr marL="305435" indent="-305435"/>
            <a:r>
              <a:rPr lang="en-GB" sz="2000">
                <a:solidFill>
                  <a:schemeClr val="accent1"/>
                </a:solidFill>
                <a:latin typeface="Century"/>
                <a:ea typeface="+mn-lt"/>
                <a:cs typeface="+mn-lt"/>
              </a:rPr>
              <a:t>quantity </a:t>
            </a:r>
          </a:p>
          <a:p>
            <a:pPr marL="305435" indent="-305435"/>
            <a:r>
              <a:rPr lang="en-GB" sz="2000">
                <a:solidFill>
                  <a:schemeClr val="accent1"/>
                </a:solidFill>
                <a:latin typeface="Century"/>
              </a:rPr>
              <a:t>normalization</a:t>
            </a:r>
          </a:p>
          <a:p>
            <a:pPr marL="305435" indent="-305435"/>
            <a:endParaRPr lang="en-GB" sz="2000">
              <a:solidFill>
                <a:schemeClr val="accent1"/>
              </a:solidFill>
              <a:latin typeface="Century"/>
            </a:endParaRPr>
          </a:p>
          <a:p>
            <a:pPr marL="0" indent="0">
              <a:buNone/>
            </a:pPr>
            <a:r>
              <a:rPr lang="en-GB" sz="2000">
                <a:solidFill>
                  <a:schemeClr val="accent1"/>
                </a:solidFill>
                <a:latin typeface="Century"/>
              </a:rPr>
              <a:t>Best in non-normalized data </a:t>
            </a:r>
          </a:p>
          <a:p>
            <a:pPr marL="305435" indent="-305435"/>
            <a:r>
              <a:rPr lang="en-GB" sz="2000">
                <a:solidFill>
                  <a:schemeClr val="accent1"/>
                </a:solidFill>
                <a:latin typeface="Century"/>
                <a:ea typeface="+mn-lt"/>
                <a:cs typeface="+mn-lt"/>
              </a:rPr>
              <a:t>Linear Discriminant Analysis</a:t>
            </a:r>
          </a:p>
          <a:p>
            <a:pPr marL="305435" indent="-305435"/>
            <a:r>
              <a:rPr lang="en-GB" sz="2000">
                <a:solidFill>
                  <a:schemeClr val="accent1"/>
                </a:solidFill>
                <a:latin typeface="Century"/>
                <a:ea typeface="+mn-lt"/>
                <a:cs typeface="+mn-lt"/>
              </a:rPr>
              <a:t>Quadratic Discriminant Analysis</a:t>
            </a:r>
          </a:p>
          <a:p>
            <a:pPr marL="305435" indent="-305435"/>
            <a:r>
              <a:rPr lang="en-GB" sz="2000">
                <a:solidFill>
                  <a:schemeClr val="accent1"/>
                </a:solidFill>
                <a:latin typeface="Century"/>
                <a:ea typeface="+mn-lt"/>
                <a:cs typeface="+mn-lt"/>
              </a:rPr>
              <a:t>Decision Tree</a:t>
            </a:r>
          </a:p>
          <a:p>
            <a:pPr marL="305435" indent="-305435"/>
            <a:r>
              <a:rPr lang="en-GB" sz="2000">
                <a:solidFill>
                  <a:schemeClr val="accent1"/>
                </a:solidFill>
                <a:latin typeface="Century"/>
                <a:ea typeface="+mn-lt"/>
                <a:cs typeface="+mn-lt"/>
              </a:rPr>
              <a:t>Random Forests</a:t>
            </a:r>
            <a:endParaRPr lang="en-GB" sz="2000">
              <a:solidFill>
                <a:schemeClr val="accent1"/>
              </a:solidFill>
              <a:latin typeface="Century"/>
            </a:endParaRPr>
          </a:p>
          <a:p>
            <a:pPr marL="305435" indent="-305435"/>
            <a:endParaRPr lang="en-GB" sz="2000">
              <a:solidFill>
                <a:schemeClr val="accent1"/>
              </a:solidFill>
              <a:latin typeface="Century"/>
            </a:endParaRPr>
          </a:p>
          <a:p>
            <a:pPr marL="0" indent="0">
              <a:buNone/>
            </a:pPr>
            <a:r>
              <a:rPr lang="en-GB" sz="2000">
                <a:solidFill>
                  <a:schemeClr val="accent1"/>
                </a:solidFill>
                <a:latin typeface="Century"/>
              </a:rPr>
              <a:t>Worst in the normalized data</a:t>
            </a:r>
          </a:p>
          <a:p>
            <a:pPr marL="305435" indent="-305435"/>
            <a:r>
              <a:rPr lang="en-GB" sz="2000">
                <a:solidFill>
                  <a:schemeClr val="accent1"/>
                </a:solidFill>
                <a:latin typeface="Century"/>
                <a:ea typeface="+mn-lt"/>
                <a:cs typeface="+mn-lt"/>
              </a:rPr>
              <a:t>Ada Boost classifier</a:t>
            </a:r>
            <a:endParaRPr lang="en-GB" sz="2000">
              <a:solidFill>
                <a:schemeClr val="accent1"/>
              </a:solidFill>
              <a:latin typeface="Century"/>
            </a:endParaRPr>
          </a:p>
          <a:p>
            <a:pPr marL="0" indent="0">
              <a:buNone/>
            </a:pPr>
            <a:endParaRPr lang="en-GB" sz="2000">
              <a:solidFill>
                <a:schemeClr val="accent1"/>
              </a:solidFill>
              <a:latin typeface="Century"/>
            </a:endParaRPr>
          </a:p>
          <a:p>
            <a:pPr marL="0" indent="0">
              <a:buNone/>
            </a:pPr>
            <a:endParaRPr lang="en-GB" sz="2000">
              <a:solidFill>
                <a:schemeClr val="accent1"/>
              </a:solidFill>
              <a:latin typeface="Century"/>
            </a:endParaRPr>
          </a:p>
        </p:txBody>
      </p:sp>
    </p:spTree>
    <p:extLst>
      <p:ext uri="{BB962C8B-B14F-4D97-AF65-F5344CB8AC3E}">
        <p14:creationId xmlns:p14="http://schemas.microsoft.com/office/powerpoint/2010/main" val="336457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 name="Rectangle 17">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753F5-7399-40A5-9602-079C2996FFB4}"/>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A Question </a:t>
            </a:r>
          </a:p>
        </p:txBody>
      </p:sp>
      <p:pic>
        <p:nvPicPr>
          <p:cNvPr id="13" name="Graphic 6" descr="Help">
            <a:extLst>
              <a:ext uri="{FF2B5EF4-FFF2-40B4-BE49-F238E27FC236}">
                <a16:creationId xmlns:a16="http://schemas.microsoft.com/office/drawing/2014/main" id="{0D047801-6027-4C00-98AB-499535F5E6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457" y="2790605"/>
            <a:ext cx="3602736" cy="3602736"/>
          </a:xfrm>
          <a:prstGeom prst="rect">
            <a:avLst/>
          </a:prstGeom>
        </p:spPr>
      </p:pic>
      <p:sp>
        <p:nvSpPr>
          <p:cNvPr id="3" name="TextBox 2">
            <a:extLst>
              <a:ext uri="{FF2B5EF4-FFF2-40B4-BE49-F238E27FC236}">
                <a16:creationId xmlns:a16="http://schemas.microsoft.com/office/drawing/2014/main" id="{CEC74376-6D44-4771-8E60-CE813456F9DF}"/>
              </a:ext>
            </a:extLst>
          </p:cNvPr>
          <p:cNvSpPr txBox="1"/>
          <p:nvPr/>
        </p:nvSpPr>
        <p:spPr>
          <a:xfrm>
            <a:off x="4724400" y="3525644"/>
            <a:ext cx="67580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800" b="1">
                <a:latin typeface="Century"/>
              </a:rPr>
              <a:t>Which of the fruits was upside down?</a:t>
            </a:r>
            <a:endParaRPr lang="en-US" sz="2800" b="1">
              <a:latin typeface="Century"/>
            </a:endParaRPr>
          </a:p>
        </p:txBody>
      </p:sp>
    </p:spTree>
    <p:extLst>
      <p:ext uri="{BB962C8B-B14F-4D97-AF65-F5344CB8AC3E}">
        <p14:creationId xmlns:p14="http://schemas.microsoft.com/office/powerpoint/2010/main" val="391744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19F496-2B3D-4132-9700-E2CC76253959}"/>
              </a:ext>
            </a:extLst>
          </p:cNvPr>
          <p:cNvPicPr>
            <a:picLocks noChangeAspect="1"/>
          </p:cNvPicPr>
          <p:nvPr/>
        </p:nvPicPr>
        <p:blipFill rotWithShape="1">
          <a:blip r:embed="rId2"/>
          <a:srcRect l="9092" t="6916" r="-7" b="16355"/>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0" name="Rectangle 19">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7" name="Content Placeholder 2">
            <a:extLst>
              <a:ext uri="{FF2B5EF4-FFF2-40B4-BE49-F238E27FC236}">
                <a16:creationId xmlns:a16="http://schemas.microsoft.com/office/drawing/2014/main" id="{3B5A036C-CCEB-47D8-912A-8D3D542ECBEE}"/>
              </a:ext>
            </a:extLst>
          </p:cNvPr>
          <p:cNvSpPr>
            <a:spLocks noGrp="1"/>
          </p:cNvSpPr>
          <p:nvPr/>
        </p:nvSpPr>
        <p:spPr>
          <a:xfrm>
            <a:off x="581192" y="1063473"/>
            <a:ext cx="4245957"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GB">
                <a:solidFill>
                  <a:schemeClr val="bg1"/>
                </a:solidFill>
                <a:latin typeface="Century"/>
              </a:rPr>
              <a:t>Application Description </a:t>
            </a:r>
          </a:p>
          <a:p>
            <a:pPr marL="305435" indent="-305435"/>
            <a:r>
              <a:rPr lang="en-GB">
                <a:solidFill>
                  <a:schemeClr val="bg1"/>
                </a:solidFill>
                <a:latin typeface="Century"/>
              </a:rPr>
              <a:t>Application Purpose   </a:t>
            </a:r>
          </a:p>
          <a:p>
            <a:pPr marL="305435" indent="-305435"/>
            <a:r>
              <a:rPr lang="en-GB">
                <a:solidFill>
                  <a:schemeClr val="bg1"/>
                </a:solidFill>
                <a:latin typeface="Century"/>
              </a:rPr>
              <a:t>Dataset Choice    </a:t>
            </a:r>
            <a:endParaRPr lang="en-US">
              <a:solidFill>
                <a:schemeClr val="bg1"/>
              </a:solidFill>
              <a:latin typeface="Century"/>
            </a:endParaRPr>
          </a:p>
          <a:p>
            <a:pPr marL="305435" indent="-305435"/>
            <a:r>
              <a:rPr lang="en-GB">
                <a:solidFill>
                  <a:schemeClr val="bg1"/>
                </a:solidFill>
                <a:latin typeface="Century"/>
              </a:rPr>
              <a:t>Chosen Models    </a:t>
            </a:r>
          </a:p>
          <a:p>
            <a:pPr marL="305435" indent="-305435"/>
            <a:r>
              <a:rPr lang="en-GB">
                <a:solidFill>
                  <a:schemeClr val="bg1"/>
                </a:solidFill>
                <a:latin typeface="Century"/>
              </a:rPr>
              <a:t>Application User Interface </a:t>
            </a:r>
          </a:p>
          <a:p>
            <a:pPr marL="305435" indent="-305435"/>
            <a:r>
              <a:rPr lang="en-GB">
                <a:solidFill>
                  <a:schemeClr val="bg1"/>
                </a:solidFill>
                <a:latin typeface="Century"/>
              </a:rPr>
              <a:t>Graphs </a:t>
            </a:r>
          </a:p>
          <a:p>
            <a:pPr marL="305435" indent="-305435"/>
            <a:r>
              <a:rPr lang="en-GB">
                <a:solidFill>
                  <a:schemeClr val="bg1"/>
                </a:solidFill>
                <a:latin typeface="Century"/>
              </a:rPr>
              <a:t>Summary </a:t>
            </a:r>
          </a:p>
        </p:txBody>
      </p:sp>
    </p:spTree>
    <p:extLst>
      <p:ext uri="{BB962C8B-B14F-4D97-AF65-F5344CB8AC3E}">
        <p14:creationId xmlns:p14="http://schemas.microsoft.com/office/powerpoint/2010/main" val="4156854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DFB0-21A5-4E1C-92D7-6B0716BA6894}"/>
              </a:ext>
            </a:extLst>
          </p:cNvPr>
          <p:cNvSpPr>
            <a:spLocks noGrp="1"/>
          </p:cNvSpPr>
          <p:nvPr>
            <p:ph type="title"/>
          </p:nvPr>
        </p:nvSpPr>
        <p:spPr/>
        <p:txBody>
          <a:bodyPr/>
          <a:lstStyle/>
          <a:p>
            <a:r>
              <a:rPr lang="en-US">
                <a:latin typeface="Century"/>
              </a:rPr>
              <a:t>Application description</a:t>
            </a:r>
          </a:p>
        </p:txBody>
      </p:sp>
      <p:sp>
        <p:nvSpPr>
          <p:cNvPr id="3" name="Content Placeholder 2">
            <a:extLst>
              <a:ext uri="{FF2B5EF4-FFF2-40B4-BE49-F238E27FC236}">
                <a16:creationId xmlns:a16="http://schemas.microsoft.com/office/drawing/2014/main" id="{C1F45B83-8D67-43D7-B980-4E1759B99561}"/>
              </a:ext>
            </a:extLst>
          </p:cNvPr>
          <p:cNvSpPr>
            <a:spLocks noGrp="1"/>
          </p:cNvSpPr>
          <p:nvPr>
            <p:ph idx="1"/>
          </p:nvPr>
        </p:nvSpPr>
        <p:spPr>
          <a:xfrm>
            <a:off x="581192" y="2180496"/>
            <a:ext cx="5007309" cy="3678303"/>
          </a:xfrm>
        </p:spPr>
        <p:txBody>
          <a:bodyPr/>
          <a:lstStyle/>
          <a:p>
            <a:pPr marL="305435" indent="-305435"/>
            <a:r>
              <a:rPr lang="en-US">
                <a:latin typeface="Century"/>
              </a:rPr>
              <a:t>We've aimed to keep the application as simple as possible, hence the minimalistic interface.</a:t>
            </a:r>
          </a:p>
          <a:p>
            <a:pPr marL="305435" indent="-305435"/>
            <a:r>
              <a:rPr lang="en-US">
                <a:latin typeface="Century"/>
              </a:rPr>
              <a:t>It has 2 main areas.</a:t>
            </a:r>
          </a:p>
          <a:p>
            <a:pPr marL="629920" lvl="1" indent="-305435"/>
            <a:r>
              <a:rPr lang="en-US">
                <a:latin typeface="Century"/>
              </a:rPr>
              <a:t>Control panel</a:t>
            </a:r>
          </a:p>
          <a:p>
            <a:pPr marL="629920" lvl="1" indent="-305435"/>
            <a:r>
              <a:rPr lang="en-US">
                <a:latin typeface="Century"/>
              </a:rPr>
              <a:t>Graph display area</a:t>
            </a:r>
          </a:p>
          <a:p>
            <a:pPr marL="305435" indent="-305435"/>
            <a:r>
              <a:rPr lang="en-US">
                <a:latin typeface="Century"/>
              </a:rPr>
              <a:t>In the control panel we can set metric for which we want to compare classifiers, as well as whether we want to use normalized data.</a:t>
            </a:r>
          </a:p>
        </p:txBody>
      </p:sp>
      <p:pic>
        <p:nvPicPr>
          <p:cNvPr id="5" name="Picture 13" descr="A screenshot of a cell phone&#10;&#10;Description generated with very high confidence">
            <a:extLst>
              <a:ext uri="{FF2B5EF4-FFF2-40B4-BE49-F238E27FC236}">
                <a16:creationId xmlns:a16="http://schemas.microsoft.com/office/drawing/2014/main" id="{29E99933-1D44-4602-BE36-F533D144D819}"/>
              </a:ext>
            </a:extLst>
          </p:cNvPr>
          <p:cNvPicPr>
            <a:picLocks noChangeAspect="1"/>
          </p:cNvPicPr>
          <p:nvPr/>
        </p:nvPicPr>
        <p:blipFill>
          <a:blip r:embed="rId2"/>
          <a:stretch>
            <a:fillRect/>
          </a:stretch>
        </p:blipFill>
        <p:spPr>
          <a:xfrm>
            <a:off x="5684120" y="2179801"/>
            <a:ext cx="5926389" cy="3670122"/>
          </a:xfrm>
          <a:prstGeom prst="rect">
            <a:avLst/>
          </a:prstGeom>
        </p:spPr>
      </p:pic>
      <p:cxnSp>
        <p:nvCxnSpPr>
          <p:cNvPr id="8" name="Connector: Elbow 7">
            <a:extLst>
              <a:ext uri="{FF2B5EF4-FFF2-40B4-BE49-F238E27FC236}">
                <a16:creationId xmlns:a16="http://schemas.microsoft.com/office/drawing/2014/main" id="{9522D24C-46BF-4A89-A3B8-43B766DE74CA}"/>
              </a:ext>
            </a:extLst>
          </p:cNvPr>
          <p:cNvCxnSpPr/>
          <p:nvPr/>
        </p:nvCxnSpPr>
        <p:spPr>
          <a:xfrm>
            <a:off x="3202172" y="4265428"/>
            <a:ext cx="3838353" cy="161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33F9BD3-9518-4D70-87F8-FCDA7283B03B}"/>
              </a:ext>
            </a:extLst>
          </p:cNvPr>
          <p:cNvCxnSpPr/>
          <p:nvPr/>
        </p:nvCxnSpPr>
        <p:spPr>
          <a:xfrm>
            <a:off x="2690480" y="3895503"/>
            <a:ext cx="3085212" cy="1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62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C906-37F9-4D85-8184-5FADD365AAA6}"/>
              </a:ext>
            </a:extLst>
          </p:cNvPr>
          <p:cNvSpPr>
            <a:spLocks noGrp="1"/>
          </p:cNvSpPr>
          <p:nvPr>
            <p:ph type="title"/>
          </p:nvPr>
        </p:nvSpPr>
        <p:spPr>
          <a:xfrm>
            <a:off x="581192" y="702156"/>
            <a:ext cx="11029616" cy="1013800"/>
          </a:xfrm>
        </p:spPr>
        <p:txBody>
          <a:bodyPr>
            <a:normAutofit/>
          </a:bodyPr>
          <a:lstStyle/>
          <a:p>
            <a:r>
              <a:rPr lang="en-US">
                <a:latin typeface="Century"/>
              </a:rPr>
              <a:t>Application – behind the scenes </a:t>
            </a:r>
          </a:p>
        </p:txBody>
      </p:sp>
      <p:sp>
        <p:nvSpPr>
          <p:cNvPr id="8" name="Rectangle 8">
            <a:extLst>
              <a:ext uri="{FF2B5EF4-FFF2-40B4-BE49-F238E27FC236}">
                <a16:creationId xmlns:a16="http://schemas.microsoft.com/office/drawing/2014/main" id="{F9E22090-20B0-4E64-847E-6DE402F70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414CAD3-91C5-450A-8980-F4506A80D373}"/>
              </a:ext>
            </a:extLst>
          </p:cNvPr>
          <p:cNvPicPr>
            <a:picLocks noChangeAspect="1"/>
          </p:cNvPicPr>
          <p:nvPr/>
        </p:nvPicPr>
        <p:blipFill>
          <a:blip r:embed="rId2"/>
          <a:stretch>
            <a:fillRect/>
          </a:stretch>
        </p:blipFill>
        <p:spPr>
          <a:xfrm>
            <a:off x="1098158" y="2361056"/>
            <a:ext cx="2423309" cy="3649219"/>
          </a:xfrm>
          <a:prstGeom prst="rect">
            <a:avLst/>
          </a:prstGeom>
        </p:spPr>
      </p:pic>
      <p:sp>
        <p:nvSpPr>
          <p:cNvPr id="3" name="Content Placeholder 2">
            <a:extLst>
              <a:ext uri="{FF2B5EF4-FFF2-40B4-BE49-F238E27FC236}">
                <a16:creationId xmlns:a16="http://schemas.microsoft.com/office/drawing/2014/main" id="{698F93BB-FA4F-4B4E-8BD9-65B97AC8E796}"/>
              </a:ext>
            </a:extLst>
          </p:cNvPr>
          <p:cNvSpPr>
            <a:spLocks noGrp="1"/>
          </p:cNvSpPr>
          <p:nvPr>
            <p:ph idx="1"/>
          </p:nvPr>
        </p:nvSpPr>
        <p:spPr>
          <a:xfrm>
            <a:off x="4505325" y="2180496"/>
            <a:ext cx="7105481" cy="4045683"/>
          </a:xfrm>
        </p:spPr>
        <p:txBody>
          <a:bodyPr vert="horz" lIns="91440" tIns="45720" rIns="91440" bIns="45720" rtlCol="0">
            <a:normAutofit/>
          </a:bodyPr>
          <a:lstStyle/>
          <a:p>
            <a:pPr marL="0" indent="0">
              <a:buNone/>
            </a:pPr>
            <a:r>
              <a:rPr lang="en-US">
                <a:latin typeface="Century"/>
              </a:rPr>
              <a:t>The application is composed of few simple python scripts responsible for different tasks.</a:t>
            </a:r>
          </a:p>
          <a:p>
            <a:pPr marL="305435" indent="-305435"/>
            <a:r>
              <a:rPr lang="en-US" i="1">
                <a:latin typeface="Century"/>
              </a:rPr>
              <a:t>gui.py </a:t>
            </a:r>
            <a:r>
              <a:rPr lang="en-US">
                <a:latin typeface="Century"/>
              </a:rPr>
              <a:t>is only responsible for the layout and showing selected information to the user in the form of boxplot.</a:t>
            </a:r>
          </a:p>
          <a:p>
            <a:pPr marL="305435" indent="-305435"/>
            <a:r>
              <a:rPr lang="en-US" i="1">
                <a:latin typeface="Century"/>
              </a:rPr>
              <a:t>extract_features.py </a:t>
            </a:r>
            <a:r>
              <a:rPr lang="en-US">
                <a:latin typeface="Century"/>
              </a:rPr>
              <a:t>takes fruit images (located in </a:t>
            </a:r>
            <a:r>
              <a:rPr lang="en-US" i="1">
                <a:latin typeface="Century"/>
              </a:rPr>
              <a:t>data </a:t>
            </a:r>
            <a:r>
              <a:rPr lang="en-US">
                <a:latin typeface="Century"/>
              </a:rPr>
              <a:t>directory) as an input and produces HDF5 files (</a:t>
            </a:r>
            <a:r>
              <a:rPr lang="en-US" i="1">
                <a:latin typeface="Century"/>
              </a:rPr>
              <a:t>output </a:t>
            </a:r>
            <a:r>
              <a:rPr lang="en-US">
                <a:latin typeface="Century"/>
              </a:rPr>
              <a:t>directory).</a:t>
            </a:r>
          </a:p>
          <a:p>
            <a:pPr marL="305435" indent="-305435"/>
            <a:r>
              <a:rPr lang="en-US" i="1">
                <a:latin typeface="Century"/>
              </a:rPr>
              <a:t>train_test.py </a:t>
            </a:r>
            <a:r>
              <a:rPr lang="en-US">
                <a:latin typeface="Century"/>
              </a:rPr>
              <a:t>Takes beforementioned HDF5 files as an input and trains, as well as tests given machine learning models.</a:t>
            </a:r>
          </a:p>
          <a:p>
            <a:pPr marL="0" indent="0">
              <a:buNone/>
            </a:pPr>
            <a:r>
              <a:rPr lang="en-US">
                <a:latin typeface="Century"/>
              </a:rPr>
              <a:t>The natural flow of logics is extract_features -&gt; train_test -&gt; gui</a:t>
            </a:r>
          </a:p>
        </p:txBody>
      </p:sp>
    </p:spTree>
    <p:extLst>
      <p:ext uri="{BB962C8B-B14F-4D97-AF65-F5344CB8AC3E}">
        <p14:creationId xmlns:p14="http://schemas.microsoft.com/office/powerpoint/2010/main" val="71974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4354-1B97-4DF6-AE08-14D52199292A}"/>
              </a:ext>
            </a:extLst>
          </p:cNvPr>
          <p:cNvSpPr>
            <a:spLocks noGrp="1"/>
          </p:cNvSpPr>
          <p:nvPr>
            <p:ph type="title"/>
          </p:nvPr>
        </p:nvSpPr>
        <p:spPr/>
        <p:txBody>
          <a:bodyPr/>
          <a:lstStyle/>
          <a:p>
            <a:r>
              <a:rPr lang="en-GB">
                <a:latin typeface="Century"/>
              </a:rPr>
              <a:t>Application Purpose</a:t>
            </a:r>
            <a:endParaRPr lang="en-US">
              <a:latin typeface="Century"/>
            </a:endParaRPr>
          </a:p>
        </p:txBody>
      </p:sp>
      <p:sp>
        <p:nvSpPr>
          <p:cNvPr id="3" name="Content Placeholder 2">
            <a:extLst>
              <a:ext uri="{FF2B5EF4-FFF2-40B4-BE49-F238E27FC236}">
                <a16:creationId xmlns:a16="http://schemas.microsoft.com/office/drawing/2014/main" id="{365BFE94-0557-419F-BB6C-E063E0412DC3}"/>
              </a:ext>
            </a:extLst>
          </p:cNvPr>
          <p:cNvSpPr>
            <a:spLocks noGrp="1"/>
          </p:cNvSpPr>
          <p:nvPr>
            <p:ph idx="1"/>
          </p:nvPr>
        </p:nvSpPr>
        <p:spPr>
          <a:xfrm>
            <a:off x="581192" y="2180496"/>
            <a:ext cx="7349713" cy="3678303"/>
          </a:xfrm>
        </p:spPr>
        <p:txBody>
          <a:bodyPr vert="horz" lIns="91440" tIns="45720" rIns="91440" bIns="45720" rtlCol="0" anchor="t">
            <a:normAutofit/>
          </a:bodyPr>
          <a:lstStyle/>
          <a:p>
            <a:pPr marL="305435" indent="-305435"/>
            <a:r>
              <a:rPr lang="en-US">
                <a:latin typeface="Century"/>
                <a:ea typeface="+mn-lt"/>
                <a:cs typeface="+mn-lt"/>
              </a:rPr>
              <a:t>Image recognition, in the context of machine vision, is the ability of software to identify objects, places, people, writing and actions in images. Computers can use machine vision technologies in combination with a camera and artificial intelligence software to achieve image recognition.</a:t>
            </a:r>
          </a:p>
          <a:p>
            <a:pPr marL="305435" indent="-305435"/>
            <a:r>
              <a:rPr lang="en-US">
                <a:latin typeface="Century"/>
                <a:ea typeface="+mn-lt"/>
                <a:cs typeface="+mn-lt"/>
              </a:rPr>
              <a:t>The main purpose of this project application is to test efficiency of different Python machine learning models based on different criteria.</a:t>
            </a:r>
            <a:endParaRPr lang="en-US">
              <a:latin typeface="Century"/>
            </a:endParaRPr>
          </a:p>
          <a:p>
            <a:pPr marL="305435" indent="-305435"/>
            <a:r>
              <a:rPr lang="en-US">
                <a:latin typeface="Century"/>
                <a:ea typeface="+mn-lt"/>
                <a:cs typeface="+mn-lt"/>
              </a:rPr>
              <a:t>Our application will give an idea to the user about the accuracy, error rate, fitting and scoring time which define the success rate of the models.</a:t>
            </a:r>
            <a:endParaRPr lang="en-US">
              <a:latin typeface="Century"/>
            </a:endParaRPr>
          </a:p>
        </p:txBody>
      </p:sp>
      <p:sp>
        <p:nvSpPr>
          <p:cNvPr id="5" name="Content Placeholder 2">
            <a:extLst>
              <a:ext uri="{FF2B5EF4-FFF2-40B4-BE49-F238E27FC236}">
                <a16:creationId xmlns:a16="http://schemas.microsoft.com/office/drawing/2014/main" id="{256B7263-8D42-43CA-ABC6-1C2F9D3C52F8}"/>
              </a:ext>
            </a:extLst>
          </p:cNvPr>
          <p:cNvSpPr txBox="1">
            <a:spLocks/>
          </p:cNvSpPr>
          <p:nvPr/>
        </p:nvSpPr>
        <p:spPr>
          <a:xfrm>
            <a:off x="8028347" y="2184212"/>
            <a:ext cx="3762738" cy="366901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a:latin typeface="Century"/>
              </a:rPr>
              <a:t>Criteria with which the user will be able to compare different models against each other</a:t>
            </a:r>
          </a:p>
          <a:p>
            <a:pPr marL="305435" indent="-305435" algn="ctr"/>
            <a:r>
              <a:rPr lang="en-US">
                <a:latin typeface="Century"/>
                <a:ea typeface="+mn-lt"/>
                <a:cs typeface="+mn-lt"/>
              </a:rPr>
              <a:t>Accuracy</a:t>
            </a:r>
          </a:p>
          <a:p>
            <a:pPr marL="305435" indent="-305435" algn="ctr"/>
            <a:r>
              <a:rPr lang="en-US">
                <a:latin typeface="Century"/>
                <a:ea typeface="+mn-lt"/>
                <a:cs typeface="+mn-lt"/>
              </a:rPr>
              <a:t>Mean squared error</a:t>
            </a:r>
          </a:p>
          <a:p>
            <a:pPr marL="305435" indent="-305435" algn="ctr"/>
            <a:r>
              <a:rPr lang="en-US">
                <a:latin typeface="Century"/>
                <a:ea typeface="+mn-lt"/>
                <a:cs typeface="+mn-lt"/>
              </a:rPr>
              <a:t>Fit time</a:t>
            </a:r>
          </a:p>
          <a:p>
            <a:pPr marL="305435" indent="-305435" algn="ctr"/>
            <a:r>
              <a:rPr lang="en-US">
                <a:latin typeface="Century"/>
                <a:ea typeface="+mn-lt"/>
                <a:cs typeface="+mn-lt"/>
              </a:rPr>
              <a:t>Score time</a:t>
            </a:r>
            <a:endParaRPr lang="en-US">
              <a:latin typeface="Century"/>
            </a:endParaRPr>
          </a:p>
        </p:txBody>
      </p:sp>
    </p:spTree>
    <p:extLst>
      <p:ext uri="{BB962C8B-B14F-4D97-AF65-F5344CB8AC3E}">
        <p14:creationId xmlns:p14="http://schemas.microsoft.com/office/powerpoint/2010/main" val="290930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71CB500-87E2-4EE0-B749-D21E7F795B88}"/>
              </a:ext>
            </a:extLst>
          </p:cNvPr>
          <p:cNvPicPr>
            <a:picLocks noChangeAspect="1"/>
          </p:cNvPicPr>
          <p:nvPr/>
        </p:nvPicPr>
        <p:blipFill rotWithShape="1">
          <a:blip r:embed="rId2"/>
          <a:srcRect l="8225" t="13085" r="5" b="9465"/>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0" name="Rectangle 19">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4A89BE-B60F-4463-AE2D-F28AE940C7A4}"/>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chemeClr val="bg1"/>
                </a:solidFill>
                <a:latin typeface="Century"/>
              </a:rPr>
              <a:t>Dataset </a:t>
            </a:r>
            <a:br>
              <a:rPr lang="en-US">
                <a:latin typeface="Century"/>
              </a:rPr>
            </a:br>
            <a:r>
              <a:rPr lang="en-US">
                <a:solidFill>
                  <a:schemeClr val="bg1"/>
                </a:solidFill>
                <a:latin typeface="Century"/>
              </a:rPr>
              <a:t>choice</a:t>
            </a:r>
          </a:p>
        </p:txBody>
      </p:sp>
    </p:spTree>
    <p:extLst>
      <p:ext uri="{BB962C8B-B14F-4D97-AF65-F5344CB8AC3E}">
        <p14:creationId xmlns:p14="http://schemas.microsoft.com/office/powerpoint/2010/main" val="119359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18F3-2987-4937-90C5-92E4A0A9C9C2}"/>
              </a:ext>
            </a:extLst>
          </p:cNvPr>
          <p:cNvSpPr>
            <a:spLocks noGrp="1"/>
          </p:cNvSpPr>
          <p:nvPr>
            <p:ph type="title"/>
          </p:nvPr>
        </p:nvSpPr>
        <p:spPr/>
        <p:txBody>
          <a:bodyPr/>
          <a:lstStyle/>
          <a:p>
            <a:r>
              <a:rPr lang="en-GB">
                <a:latin typeface="Century"/>
              </a:rPr>
              <a:t>Diversity of fruits/ vegetables</a:t>
            </a:r>
            <a:endParaRPr lang="en-US"/>
          </a:p>
        </p:txBody>
      </p:sp>
      <p:pic>
        <p:nvPicPr>
          <p:cNvPr id="4" name="Picture 4" descr="A picture containing food, fruit&#10;&#10;Description generated with very high confidence">
            <a:extLst>
              <a:ext uri="{FF2B5EF4-FFF2-40B4-BE49-F238E27FC236}">
                <a16:creationId xmlns:a16="http://schemas.microsoft.com/office/drawing/2014/main" id="{3712C762-3B48-4F3A-9C11-4FD965A4DD7B}"/>
              </a:ext>
            </a:extLst>
          </p:cNvPr>
          <p:cNvPicPr>
            <a:picLocks noGrp="1" noChangeAspect="1"/>
          </p:cNvPicPr>
          <p:nvPr>
            <p:ph idx="1"/>
          </p:nvPr>
        </p:nvPicPr>
        <p:blipFill>
          <a:blip r:embed="rId2"/>
          <a:stretch>
            <a:fillRect/>
          </a:stretch>
        </p:blipFill>
        <p:spPr>
          <a:xfrm>
            <a:off x="10174433" y="2131964"/>
            <a:ext cx="952500" cy="952500"/>
          </a:xfrm>
        </p:spPr>
      </p:pic>
      <p:pic>
        <p:nvPicPr>
          <p:cNvPr id="6" name="Picture 6" descr="A picture containing fruit&#10;&#10;Description generated with very high confidence">
            <a:extLst>
              <a:ext uri="{FF2B5EF4-FFF2-40B4-BE49-F238E27FC236}">
                <a16:creationId xmlns:a16="http://schemas.microsoft.com/office/drawing/2014/main" id="{D9CA4229-A52B-4696-9EA3-3E58368D43DA}"/>
              </a:ext>
            </a:extLst>
          </p:cNvPr>
          <p:cNvPicPr>
            <a:picLocks noChangeAspect="1"/>
          </p:cNvPicPr>
          <p:nvPr/>
        </p:nvPicPr>
        <p:blipFill>
          <a:blip r:embed="rId3"/>
          <a:stretch>
            <a:fillRect/>
          </a:stretch>
        </p:blipFill>
        <p:spPr>
          <a:xfrm>
            <a:off x="8518645" y="2952538"/>
            <a:ext cx="952500" cy="952500"/>
          </a:xfrm>
          <a:prstGeom prst="rect">
            <a:avLst/>
          </a:prstGeom>
        </p:spPr>
      </p:pic>
      <p:pic>
        <p:nvPicPr>
          <p:cNvPr id="8" name="Picture 8" descr="A close up of a fruit&#10;&#10;Description generated with high confidence">
            <a:extLst>
              <a:ext uri="{FF2B5EF4-FFF2-40B4-BE49-F238E27FC236}">
                <a16:creationId xmlns:a16="http://schemas.microsoft.com/office/drawing/2014/main" id="{57AD6D9B-DD60-438C-948F-6D88E3D8DDBC}"/>
              </a:ext>
            </a:extLst>
          </p:cNvPr>
          <p:cNvPicPr>
            <a:picLocks noChangeAspect="1"/>
          </p:cNvPicPr>
          <p:nvPr/>
        </p:nvPicPr>
        <p:blipFill>
          <a:blip r:embed="rId4"/>
          <a:stretch>
            <a:fillRect/>
          </a:stretch>
        </p:blipFill>
        <p:spPr>
          <a:xfrm flipV="1">
            <a:off x="6047896" y="2320686"/>
            <a:ext cx="996802" cy="996802"/>
          </a:xfrm>
          <a:prstGeom prst="rect">
            <a:avLst/>
          </a:prstGeom>
        </p:spPr>
      </p:pic>
      <p:pic>
        <p:nvPicPr>
          <p:cNvPr id="10" name="Picture 10" descr="A picture containing tree, fruit, rambutan&#10;&#10;Description generated with very high confidence">
            <a:extLst>
              <a:ext uri="{FF2B5EF4-FFF2-40B4-BE49-F238E27FC236}">
                <a16:creationId xmlns:a16="http://schemas.microsoft.com/office/drawing/2014/main" id="{5EEC15C9-6526-43CD-BACE-33FF131A6B64}"/>
              </a:ext>
            </a:extLst>
          </p:cNvPr>
          <p:cNvPicPr>
            <a:picLocks noChangeAspect="1"/>
          </p:cNvPicPr>
          <p:nvPr/>
        </p:nvPicPr>
        <p:blipFill>
          <a:blip r:embed="rId5"/>
          <a:stretch>
            <a:fillRect/>
          </a:stretch>
        </p:blipFill>
        <p:spPr>
          <a:xfrm>
            <a:off x="10172743" y="4539688"/>
            <a:ext cx="952500" cy="952500"/>
          </a:xfrm>
          <a:prstGeom prst="rect">
            <a:avLst/>
          </a:prstGeom>
        </p:spPr>
      </p:pic>
      <p:pic>
        <p:nvPicPr>
          <p:cNvPr id="12" name="Picture 12" descr="A close up of a fruit&#10;&#10;Description generated with high confidence">
            <a:extLst>
              <a:ext uri="{FF2B5EF4-FFF2-40B4-BE49-F238E27FC236}">
                <a16:creationId xmlns:a16="http://schemas.microsoft.com/office/drawing/2014/main" id="{70A1649D-64B6-4F8F-A6BB-EF984C09E88C}"/>
              </a:ext>
            </a:extLst>
          </p:cNvPr>
          <p:cNvPicPr>
            <a:picLocks noChangeAspect="1"/>
          </p:cNvPicPr>
          <p:nvPr/>
        </p:nvPicPr>
        <p:blipFill>
          <a:blip r:embed="rId6"/>
          <a:stretch>
            <a:fillRect/>
          </a:stretch>
        </p:blipFill>
        <p:spPr>
          <a:xfrm>
            <a:off x="5303799" y="4870422"/>
            <a:ext cx="952500" cy="952500"/>
          </a:xfrm>
          <a:prstGeom prst="rect">
            <a:avLst/>
          </a:prstGeom>
        </p:spPr>
      </p:pic>
      <p:pic>
        <p:nvPicPr>
          <p:cNvPr id="14" name="Picture 14" descr="A green apple&#10;&#10;Description generated with high confidence">
            <a:extLst>
              <a:ext uri="{FF2B5EF4-FFF2-40B4-BE49-F238E27FC236}">
                <a16:creationId xmlns:a16="http://schemas.microsoft.com/office/drawing/2014/main" id="{E144C079-C7C8-4358-B8D7-023787A46B3F}"/>
              </a:ext>
            </a:extLst>
          </p:cNvPr>
          <p:cNvPicPr>
            <a:picLocks noChangeAspect="1"/>
          </p:cNvPicPr>
          <p:nvPr/>
        </p:nvPicPr>
        <p:blipFill>
          <a:blip r:embed="rId7"/>
          <a:stretch>
            <a:fillRect/>
          </a:stretch>
        </p:blipFill>
        <p:spPr>
          <a:xfrm>
            <a:off x="8271755" y="5416155"/>
            <a:ext cx="952500" cy="952500"/>
          </a:xfrm>
          <a:prstGeom prst="rect">
            <a:avLst/>
          </a:prstGeom>
        </p:spPr>
      </p:pic>
      <p:pic>
        <p:nvPicPr>
          <p:cNvPr id="16" name="Picture 16" descr="A picture containing fruit&#10;&#10;Description generated with very high confidence">
            <a:extLst>
              <a:ext uri="{FF2B5EF4-FFF2-40B4-BE49-F238E27FC236}">
                <a16:creationId xmlns:a16="http://schemas.microsoft.com/office/drawing/2014/main" id="{3679C6A8-9A14-4570-89EB-B7DF5835F0E1}"/>
              </a:ext>
            </a:extLst>
          </p:cNvPr>
          <p:cNvPicPr>
            <a:picLocks noChangeAspect="1"/>
          </p:cNvPicPr>
          <p:nvPr/>
        </p:nvPicPr>
        <p:blipFill>
          <a:blip r:embed="rId8"/>
          <a:stretch>
            <a:fillRect/>
          </a:stretch>
        </p:blipFill>
        <p:spPr>
          <a:xfrm>
            <a:off x="6939733" y="3736504"/>
            <a:ext cx="952500" cy="952500"/>
          </a:xfrm>
          <a:prstGeom prst="rect">
            <a:avLst/>
          </a:prstGeom>
        </p:spPr>
      </p:pic>
      <p:sp>
        <p:nvSpPr>
          <p:cNvPr id="18" name="TextBox 17">
            <a:extLst>
              <a:ext uri="{FF2B5EF4-FFF2-40B4-BE49-F238E27FC236}">
                <a16:creationId xmlns:a16="http://schemas.microsoft.com/office/drawing/2014/main" id="{C1A10F94-1C12-4C3F-ADE6-704C8D011AF1}"/>
              </a:ext>
            </a:extLst>
          </p:cNvPr>
          <p:cNvSpPr txBox="1"/>
          <p:nvPr/>
        </p:nvSpPr>
        <p:spPr>
          <a:xfrm>
            <a:off x="758537" y="2161309"/>
            <a:ext cx="367838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latin typeface="Century"/>
              </a:rPr>
              <a:t>28,666 images in total</a:t>
            </a:r>
          </a:p>
          <a:p>
            <a:pPr marL="285750" indent="-285750">
              <a:buFont typeface="Arial"/>
              <a:buChar char="•"/>
            </a:pPr>
            <a:r>
              <a:rPr lang="en-GB" sz="2000">
                <a:latin typeface="Century"/>
              </a:rPr>
              <a:t>44 species</a:t>
            </a:r>
          </a:p>
          <a:p>
            <a:pPr marL="285750" indent="-285750">
              <a:buFont typeface="Arial"/>
              <a:buChar char="•"/>
            </a:pPr>
            <a:r>
              <a:rPr lang="en-GB" sz="2000">
                <a:latin typeface="Century"/>
              </a:rPr>
              <a:t>21,444 -training set size</a:t>
            </a:r>
          </a:p>
          <a:p>
            <a:pPr marL="285750" indent="-285750">
              <a:buFont typeface="Arial"/>
              <a:buChar char="•"/>
            </a:pPr>
            <a:r>
              <a:rPr lang="en-GB" sz="2000">
                <a:latin typeface="Century"/>
              </a:rPr>
              <a:t>7,222 -testing set size </a:t>
            </a:r>
          </a:p>
          <a:p>
            <a:pPr marL="285750" indent="-285750">
              <a:buFont typeface="Arial"/>
              <a:buChar char="•"/>
            </a:pPr>
            <a:r>
              <a:rPr lang="en-GB" sz="2000">
                <a:latin typeface="Century"/>
              </a:rPr>
              <a:t>More than 490 pictures per a fruit in training set</a:t>
            </a:r>
          </a:p>
          <a:p>
            <a:pPr marL="285750" indent="-285750">
              <a:buFont typeface="Arial"/>
              <a:buChar char="•"/>
            </a:pPr>
            <a:r>
              <a:rPr lang="en-GB" sz="2000">
                <a:latin typeface="Century"/>
              </a:rPr>
              <a:t>More than 150 pictures per a fruit in validation set</a:t>
            </a:r>
          </a:p>
          <a:p>
            <a:pPr marL="285750" indent="-285750">
              <a:buFont typeface="Arial"/>
              <a:buChar char="•"/>
            </a:pPr>
            <a:r>
              <a:rPr lang="en-GB" sz="2000">
                <a:latin typeface="Century"/>
              </a:rPr>
              <a:t>Good lighting</a:t>
            </a:r>
          </a:p>
          <a:p>
            <a:pPr marL="285750" indent="-285750">
              <a:buFont typeface="Arial"/>
              <a:buChar char="•"/>
            </a:pPr>
            <a:r>
              <a:rPr lang="en-GB" sz="2000">
                <a:latin typeface="Century"/>
              </a:rPr>
              <a:t>Stable background</a:t>
            </a:r>
          </a:p>
          <a:p>
            <a:pPr marL="285750" indent="-285750">
              <a:buFont typeface="Arial"/>
              <a:buChar char="•"/>
            </a:pPr>
            <a:r>
              <a:rPr lang="en-GB" sz="2000">
                <a:latin typeface="Century"/>
              </a:rPr>
              <a:t>Fixed object size</a:t>
            </a:r>
          </a:p>
          <a:p>
            <a:pPr marL="285750" indent="-285750">
              <a:buFont typeface="Arial"/>
              <a:buChar char="•"/>
            </a:pPr>
            <a:r>
              <a:rPr lang="en-GB" sz="2000">
                <a:latin typeface="Century"/>
              </a:rPr>
              <a:t>100x100 pixels</a:t>
            </a:r>
          </a:p>
        </p:txBody>
      </p:sp>
    </p:spTree>
    <p:extLst>
      <p:ext uri="{BB962C8B-B14F-4D97-AF65-F5344CB8AC3E}">
        <p14:creationId xmlns:p14="http://schemas.microsoft.com/office/powerpoint/2010/main" val="61099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FEC3-14D3-41DA-8A90-7FA13F430F94}"/>
              </a:ext>
            </a:extLst>
          </p:cNvPr>
          <p:cNvSpPr>
            <a:spLocks noGrp="1"/>
          </p:cNvSpPr>
          <p:nvPr>
            <p:ph type="title"/>
          </p:nvPr>
        </p:nvSpPr>
        <p:spPr/>
        <p:txBody>
          <a:bodyPr/>
          <a:lstStyle/>
          <a:p>
            <a:r>
              <a:rPr lang="en-GB">
                <a:latin typeface="Century"/>
              </a:rPr>
              <a:t>Camera Angle diversity (360 degrees)</a:t>
            </a:r>
          </a:p>
        </p:txBody>
      </p:sp>
      <p:pic>
        <p:nvPicPr>
          <p:cNvPr id="3" name="Picture 3" descr="A picture containing fruit&#10;&#10;Description generated with very high confidence">
            <a:extLst>
              <a:ext uri="{FF2B5EF4-FFF2-40B4-BE49-F238E27FC236}">
                <a16:creationId xmlns:a16="http://schemas.microsoft.com/office/drawing/2014/main" id="{A396FA04-4403-4A14-98F1-FBAC218F89A6}"/>
              </a:ext>
            </a:extLst>
          </p:cNvPr>
          <p:cNvPicPr>
            <a:picLocks noChangeAspect="1"/>
          </p:cNvPicPr>
          <p:nvPr/>
        </p:nvPicPr>
        <p:blipFill>
          <a:blip r:embed="rId2"/>
          <a:stretch>
            <a:fillRect/>
          </a:stretch>
        </p:blipFill>
        <p:spPr>
          <a:xfrm>
            <a:off x="1479071" y="2291391"/>
            <a:ext cx="952500" cy="952500"/>
          </a:xfrm>
          <a:prstGeom prst="rect">
            <a:avLst/>
          </a:prstGeom>
        </p:spPr>
      </p:pic>
      <p:pic>
        <p:nvPicPr>
          <p:cNvPr id="5" name="Picture 5" descr="A close up of a pear&#10;&#10;Description generated with high confidence">
            <a:extLst>
              <a:ext uri="{FF2B5EF4-FFF2-40B4-BE49-F238E27FC236}">
                <a16:creationId xmlns:a16="http://schemas.microsoft.com/office/drawing/2014/main" id="{A75F8AAA-58A6-47E4-8027-84C9FF80C06D}"/>
              </a:ext>
            </a:extLst>
          </p:cNvPr>
          <p:cNvPicPr>
            <a:picLocks noChangeAspect="1"/>
          </p:cNvPicPr>
          <p:nvPr/>
        </p:nvPicPr>
        <p:blipFill>
          <a:blip r:embed="rId3"/>
          <a:stretch>
            <a:fillRect/>
          </a:stretch>
        </p:blipFill>
        <p:spPr>
          <a:xfrm>
            <a:off x="2945561" y="2291391"/>
            <a:ext cx="952500" cy="952500"/>
          </a:xfrm>
          <a:prstGeom prst="rect">
            <a:avLst/>
          </a:prstGeom>
        </p:spPr>
      </p:pic>
      <p:pic>
        <p:nvPicPr>
          <p:cNvPr id="7" name="Picture 7" descr="A picture containing fruit&#10;&#10;Description generated with very high confidence">
            <a:extLst>
              <a:ext uri="{FF2B5EF4-FFF2-40B4-BE49-F238E27FC236}">
                <a16:creationId xmlns:a16="http://schemas.microsoft.com/office/drawing/2014/main" id="{B2525A4B-D46C-48CD-995C-D9174DFD86AA}"/>
              </a:ext>
            </a:extLst>
          </p:cNvPr>
          <p:cNvPicPr>
            <a:picLocks noChangeAspect="1"/>
          </p:cNvPicPr>
          <p:nvPr/>
        </p:nvPicPr>
        <p:blipFill>
          <a:blip r:embed="rId4"/>
          <a:stretch>
            <a:fillRect/>
          </a:stretch>
        </p:blipFill>
        <p:spPr>
          <a:xfrm>
            <a:off x="4498316" y="2291391"/>
            <a:ext cx="952500" cy="952500"/>
          </a:xfrm>
          <a:prstGeom prst="rect">
            <a:avLst/>
          </a:prstGeom>
        </p:spPr>
      </p:pic>
      <p:pic>
        <p:nvPicPr>
          <p:cNvPr id="9" name="Picture 9" descr="A picture containing fruit&#10;&#10;Description generated with very high confidence">
            <a:extLst>
              <a:ext uri="{FF2B5EF4-FFF2-40B4-BE49-F238E27FC236}">
                <a16:creationId xmlns:a16="http://schemas.microsoft.com/office/drawing/2014/main" id="{95E4DACF-0C7A-4C64-A674-CE3485709860}"/>
              </a:ext>
            </a:extLst>
          </p:cNvPr>
          <p:cNvPicPr>
            <a:picLocks noChangeAspect="1"/>
          </p:cNvPicPr>
          <p:nvPr/>
        </p:nvPicPr>
        <p:blipFill>
          <a:blip r:embed="rId5"/>
          <a:stretch>
            <a:fillRect/>
          </a:stretch>
        </p:blipFill>
        <p:spPr>
          <a:xfrm>
            <a:off x="6237977" y="2291393"/>
            <a:ext cx="952500" cy="952500"/>
          </a:xfrm>
          <a:prstGeom prst="rect">
            <a:avLst/>
          </a:prstGeom>
        </p:spPr>
      </p:pic>
      <p:pic>
        <p:nvPicPr>
          <p:cNvPr id="11" name="Picture 11" descr="A picture containing fruit, banana&#10;&#10;Description generated with very high confidence">
            <a:extLst>
              <a:ext uri="{FF2B5EF4-FFF2-40B4-BE49-F238E27FC236}">
                <a16:creationId xmlns:a16="http://schemas.microsoft.com/office/drawing/2014/main" id="{54BE568E-1736-485C-8293-70155FCDB463}"/>
              </a:ext>
            </a:extLst>
          </p:cNvPr>
          <p:cNvPicPr>
            <a:picLocks noChangeAspect="1"/>
          </p:cNvPicPr>
          <p:nvPr/>
        </p:nvPicPr>
        <p:blipFill>
          <a:blip r:embed="rId6"/>
          <a:stretch>
            <a:fillRect/>
          </a:stretch>
        </p:blipFill>
        <p:spPr>
          <a:xfrm>
            <a:off x="7948882" y="2291391"/>
            <a:ext cx="952500" cy="952500"/>
          </a:xfrm>
          <a:prstGeom prst="rect">
            <a:avLst/>
          </a:prstGeom>
        </p:spPr>
      </p:pic>
      <p:pic>
        <p:nvPicPr>
          <p:cNvPr id="13" name="Picture 13" descr="A picture containing fruit&#10;&#10;Description generated with very high confidence">
            <a:extLst>
              <a:ext uri="{FF2B5EF4-FFF2-40B4-BE49-F238E27FC236}">
                <a16:creationId xmlns:a16="http://schemas.microsoft.com/office/drawing/2014/main" id="{9F939E91-3DAA-409E-8E90-D4A0718E1676}"/>
              </a:ext>
            </a:extLst>
          </p:cNvPr>
          <p:cNvPicPr>
            <a:picLocks noChangeAspect="1"/>
          </p:cNvPicPr>
          <p:nvPr/>
        </p:nvPicPr>
        <p:blipFill>
          <a:blip r:embed="rId7"/>
          <a:stretch>
            <a:fillRect/>
          </a:stretch>
        </p:blipFill>
        <p:spPr>
          <a:xfrm>
            <a:off x="9674165" y="2291391"/>
            <a:ext cx="952500" cy="952500"/>
          </a:xfrm>
          <a:prstGeom prst="rect">
            <a:avLst/>
          </a:prstGeom>
        </p:spPr>
      </p:pic>
      <p:pic>
        <p:nvPicPr>
          <p:cNvPr id="15" name="Picture 15" descr="A close up of an object&#10;&#10;Description generated with high confidence">
            <a:extLst>
              <a:ext uri="{FF2B5EF4-FFF2-40B4-BE49-F238E27FC236}">
                <a16:creationId xmlns:a16="http://schemas.microsoft.com/office/drawing/2014/main" id="{C6FCEECF-F7BA-4C33-85D2-A3FA6F789907}"/>
              </a:ext>
            </a:extLst>
          </p:cNvPr>
          <p:cNvPicPr>
            <a:picLocks noChangeAspect="1"/>
          </p:cNvPicPr>
          <p:nvPr/>
        </p:nvPicPr>
        <p:blipFill>
          <a:blip r:embed="rId8"/>
          <a:stretch>
            <a:fillRect/>
          </a:stretch>
        </p:blipFill>
        <p:spPr>
          <a:xfrm>
            <a:off x="1479071" y="3973542"/>
            <a:ext cx="952500" cy="952500"/>
          </a:xfrm>
          <a:prstGeom prst="rect">
            <a:avLst/>
          </a:prstGeom>
        </p:spPr>
      </p:pic>
      <p:pic>
        <p:nvPicPr>
          <p:cNvPr id="17" name="Picture 17" descr="A picture containing game, fruit, bird&#10;&#10;Description generated with very high confidence">
            <a:extLst>
              <a:ext uri="{FF2B5EF4-FFF2-40B4-BE49-F238E27FC236}">
                <a16:creationId xmlns:a16="http://schemas.microsoft.com/office/drawing/2014/main" id="{114916D4-E372-4D48-B0A4-AD22B1EDC482}"/>
              </a:ext>
            </a:extLst>
          </p:cNvPr>
          <p:cNvPicPr>
            <a:picLocks noChangeAspect="1"/>
          </p:cNvPicPr>
          <p:nvPr/>
        </p:nvPicPr>
        <p:blipFill>
          <a:blip r:embed="rId9"/>
          <a:stretch>
            <a:fillRect/>
          </a:stretch>
        </p:blipFill>
        <p:spPr>
          <a:xfrm>
            <a:off x="2945561" y="3973542"/>
            <a:ext cx="952500" cy="952500"/>
          </a:xfrm>
          <a:prstGeom prst="rect">
            <a:avLst/>
          </a:prstGeom>
        </p:spPr>
      </p:pic>
      <p:pic>
        <p:nvPicPr>
          <p:cNvPr id="19" name="Picture 19" descr="A picture containing fruit, game&#10;&#10;Description generated with very high confidence">
            <a:extLst>
              <a:ext uri="{FF2B5EF4-FFF2-40B4-BE49-F238E27FC236}">
                <a16:creationId xmlns:a16="http://schemas.microsoft.com/office/drawing/2014/main" id="{3BEA352D-6FA2-4FF9-99CA-B38E43E8112F}"/>
              </a:ext>
            </a:extLst>
          </p:cNvPr>
          <p:cNvPicPr>
            <a:picLocks noChangeAspect="1"/>
          </p:cNvPicPr>
          <p:nvPr/>
        </p:nvPicPr>
        <p:blipFill>
          <a:blip r:embed="rId10"/>
          <a:stretch>
            <a:fillRect/>
          </a:stretch>
        </p:blipFill>
        <p:spPr>
          <a:xfrm>
            <a:off x="4498316" y="3901656"/>
            <a:ext cx="952500" cy="952500"/>
          </a:xfrm>
          <a:prstGeom prst="rect">
            <a:avLst/>
          </a:prstGeom>
        </p:spPr>
      </p:pic>
      <p:pic>
        <p:nvPicPr>
          <p:cNvPr id="21" name="Picture 21" descr="A picture containing fruit&#10;&#10;Description generated with very high confidence">
            <a:extLst>
              <a:ext uri="{FF2B5EF4-FFF2-40B4-BE49-F238E27FC236}">
                <a16:creationId xmlns:a16="http://schemas.microsoft.com/office/drawing/2014/main" id="{7A0EB440-D9DE-4F7D-9820-A7BEB457FC10}"/>
              </a:ext>
            </a:extLst>
          </p:cNvPr>
          <p:cNvPicPr>
            <a:picLocks noChangeAspect="1"/>
          </p:cNvPicPr>
          <p:nvPr/>
        </p:nvPicPr>
        <p:blipFill>
          <a:blip r:embed="rId11"/>
          <a:stretch>
            <a:fillRect/>
          </a:stretch>
        </p:blipFill>
        <p:spPr>
          <a:xfrm>
            <a:off x="6237977" y="3901657"/>
            <a:ext cx="952500" cy="952500"/>
          </a:xfrm>
          <a:prstGeom prst="rect">
            <a:avLst/>
          </a:prstGeom>
        </p:spPr>
      </p:pic>
      <p:pic>
        <p:nvPicPr>
          <p:cNvPr id="23" name="Picture 23" descr="A picture containing fruit&#10;&#10;Description generated with very high confidence">
            <a:extLst>
              <a:ext uri="{FF2B5EF4-FFF2-40B4-BE49-F238E27FC236}">
                <a16:creationId xmlns:a16="http://schemas.microsoft.com/office/drawing/2014/main" id="{C5344B4E-6A45-476E-B675-DC95C8BDFB18}"/>
              </a:ext>
            </a:extLst>
          </p:cNvPr>
          <p:cNvPicPr>
            <a:picLocks noChangeAspect="1"/>
          </p:cNvPicPr>
          <p:nvPr/>
        </p:nvPicPr>
        <p:blipFill>
          <a:blip r:embed="rId12"/>
          <a:stretch>
            <a:fillRect/>
          </a:stretch>
        </p:blipFill>
        <p:spPr>
          <a:xfrm>
            <a:off x="7948882" y="3901656"/>
            <a:ext cx="952500" cy="952500"/>
          </a:xfrm>
          <a:prstGeom prst="rect">
            <a:avLst/>
          </a:prstGeom>
        </p:spPr>
      </p:pic>
      <p:pic>
        <p:nvPicPr>
          <p:cNvPr id="25" name="Picture 25" descr="A picture containing fruit&#10;&#10;Description generated with very high confidence">
            <a:extLst>
              <a:ext uri="{FF2B5EF4-FFF2-40B4-BE49-F238E27FC236}">
                <a16:creationId xmlns:a16="http://schemas.microsoft.com/office/drawing/2014/main" id="{157A5669-814C-498D-A877-BD1559AF0747}"/>
              </a:ext>
            </a:extLst>
          </p:cNvPr>
          <p:cNvPicPr>
            <a:picLocks noChangeAspect="1"/>
          </p:cNvPicPr>
          <p:nvPr/>
        </p:nvPicPr>
        <p:blipFill>
          <a:blip r:embed="rId13"/>
          <a:stretch>
            <a:fillRect/>
          </a:stretch>
        </p:blipFill>
        <p:spPr>
          <a:xfrm>
            <a:off x="9674165" y="3901656"/>
            <a:ext cx="952500" cy="952500"/>
          </a:xfrm>
          <a:prstGeom prst="rect">
            <a:avLst/>
          </a:prstGeom>
        </p:spPr>
      </p:pic>
      <p:pic>
        <p:nvPicPr>
          <p:cNvPr id="27" name="Picture 27" descr="A picture containing knife&#10;&#10;Description generated with very high confidence">
            <a:extLst>
              <a:ext uri="{FF2B5EF4-FFF2-40B4-BE49-F238E27FC236}">
                <a16:creationId xmlns:a16="http://schemas.microsoft.com/office/drawing/2014/main" id="{7AC2A08B-7755-4135-AAB9-BB80C7BFA262}"/>
              </a:ext>
            </a:extLst>
          </p:cNvPr>
          <p:cNvPicPr>
            <a:picLocks noChangeAspect="1"/>
          </p:cNvPicPr>
          <p:nvPr/>
        </p:nvPicPr>
        <p:blipFill>
          <a:blip r:embed="rId14"/>
          <a:stretch>
            <a:fillRect/>
          </a:stretch>
        </p:blipFill>
        <p:spPr>
          <a:xfrm>
            <a:off x="1479070" y="5526298"/>
            <a:ext cx="952500" cy="952500"/>
          </a:xfrm>
          <a:prstGeom prst="rect">
            <a:avLst/>
          </a:prstGeom>
        </p:spPr>
      </p:pic>
      <p:pic>
        <p:nvPicPr>
          <p:cNvPr id="29" name="Picture 29" descr="A close up of a device&#10;&#10;Description generated with high confidence">
            <a:extLst>
              <a:ext uri="{FF2B5EF4-FFF2-40B4-BE49-F238E27FC236}">
                <a16:creationId xmlns:a16="http://schemas.microsoft.com/office/drawing/2014/main" id="{F94B0EAB-9E0E-4925-AA08-3CECB8A0CB5F}"/>
              </a:ext>
            </a:extLst>
          </p:cNvPr>
          <p:cNvPicPr>
            <a:picLocks noChangeAspect="1"/>
          </p:cNvPicPr>
          <p:nvPr/>
        </p:nvPicPr>
        <p:blipFill>
          <a:blip r:embed="rId15"/>
          <a:stretch>
            <a:fillRect/>
          </a:stretch>
        </p:blipFill>
        <p:spPr>
          <a:xfrm>
            <a:off x="2945561" y="5526297"/>
            <a:ext cx="952500" cy="952500"/>
          </a:xfrm>
          <a:prstGeom prst="rect">
            <a:avLst/>
          </a:prstGeom>
        </p:spPr>
      </p:pic>
      <p:pic>
        <p:nvPicPr>
          <p:cNvPr id="31" name="Picture 31">
            <a:extLst>
              <a:ext uri="{FF2B5EF4-FFF2-40B4-BE49-F238E27FC236}">
                <a16:creationId xmlns:a16="http://schemas.microsoft.com/office/drawing/2014/main" id="{AC4C8D48-63CD-4AFE-9AA9-2D0557F5C032}"/>
              </a:ext>
            </a:extLst>
          </p:cNvPr>
          <p:cNvPicPr>
            <a:picLocks noChangeAspect="1"/>
          </p:cNvPicPr>
          <p:nvPr/>
        </p:nvPicPr>
        <p:blipFill>
          <a:blip r:embed="rId16"/>
          <a:stretch>
            <a:fillRect/>
          </a:stretch>
        </p:blipFill>
        <p:spPr>
          <a:xfrm>
            <a:off x="4498316" y="5526297"/>
            <a:ext cx="952500" cy="952500"/>
          </a:xfrm>
          <a:prstGeom prst="rect">
            <a:avLst/>
          </a:prstGeom>
        </p:spPr>
      </p:pic>
      <p:pic>
        <p:nvPicPr>
          <p:cNvPr id="33" name="Picture 33" descr="A picture containing table&#10;&#10;Description generated with very high confidence">
            <a:extLst>
              <a:ext uri="{FF2B5EF4-FFF2-40B4-BE49-F238E27FC236}">
                <a16:creationId xmlns:a16="http://schemas.microsoft.com/office/drawing/2014/main" id="{A072BB3D-1E90-4A1C-B2CA-3DC5A02790D7}"/>
              </a:ext>
            </a:extLst>
          </p:cNvPr>
          <p:cNvPicPr>
            <a:picLocks noChangeAspect="1"/>
          </p:cNvPicPr>
          <p:nvPr/>
        </p:nvPicPr>
        <p:blipFill>
          <a:blip r:embed="rId17"/>
          <a:stretch>
            <a:fillRect/>
          </a:stretch>
        </p:blipFill>
        <p:spPr>
          <a:xfrm>
            <a:off x="6237976" y="5526297"/>
            <a:ext cx="952500" cy="952500"/>
          </a:xfrm>
          <a:prstGeom prst="rect">
            <a:avLst/>
          </a:prstGeom>
        </p:spPr>
      </p:pic>
      <p:pic>
        <p:nvPicPr>
          <p:cNvPr id="35" name="Picture 35" descr="A picture containing bird&#10;&#10;Description generated with very high confidence">
            <a:extLst>
              <a:ext uri="{FF2B5EF4-FFF2-40B4-BE49-F238E27FC236}">
                <a16:creationId xmlns:a16="http://schemas.microsoft.com/office/drawing/2014/main" id="{96E1198F-1287-4D3D-A068-BDC85C6FC8CC}"/>
              </a:ext>
            </a:extLst>
          </p:cNvPr>
          <p:cNvPicPr>
            <a:picLocks noChangeAspect="1"/>
          </p:cNvPicPr>
          <p:nvPr/>
        </p:nvPicPr>
        <p:blipFill>
          <a:blip r:embed="rId18"/>
          <a:stretch>
            <a:fillRect/>
          </a:stretch>
        </p:blipFill>
        <p:spPr>
          <a:xfrm>
            <a:off x="7948882" y="5526297"/>
            <a:ext cx="952500" cy="952500"/>
          </a:xfrm>
          <a:prstGeom prst="rect">
            <a:avLst/>
          </a:prstGeom>
        </p:spPr>
      </p:pic>
      <p:pic>
        <p:nvPicPr>
          <p:cNvPr id="37" name="Picture 37" descr="A close up of a device&#10;&#10;Description generated with high confidence">
            <a:extLst>
              <a:ext uri="{FF2B5EF4-FFF2-40B4-BE49-F238E27FC236}">
                <a16:creationId xmlns:a16="http://schemas.microsoft.com/office/drawing/2014/main" id="{C38D1ED1-D115-4692-B457-1B79C9ED8532}"/>
              </a:ext>
            </a:extLst>
          </p:cNvPr>
          <p:cNvPicPr>
            <a:picLocks noChangeAspect="1"/>
          </p:cNvPicPr>
          <p:nvPr/>
        </p:nvPicPr>
        <p:blipFill>
          <a:blip r:embed="rId19"/>
          <a:stretch>
            <a:fillRect/>
          </a:stretch>
        </p:blipFill>
        <p:spPr>
          <a:xfrm>
            <a:off x="9674165" y="5526297"/>
            <a:ext cx="952500" cy="952500"/>
          </a:xfrm>
          <a:prstGeom prst="rect">
            <a:avLst/>
          </a:prstGeom>
        </p:spPr>
      </p:pic>
    </p:spTree>
    <p:extLst>
      <p:ext uri="{BB962C8B-B14F-4D97-AF65-F5344CB8AC3E}">
        <p14:creationId xmlns:p14="http://schemas.microsoft.com/office/powerpoint/2010/main" val="323396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a:extLst>
              <a:ext uri="{FF2B5EF4-FFF2-40B4-BE49-F238E27FC236}">
                <a16:creationId xmlns:a16="http://schemas.microsoft.com/office/drawing/2014/main" id="{D50713B2-5A36-44C5-BCA2-A6F441B80467}"/>
              </a:ext>
            </a:extLst>
          </p:cNvPr>
          <p:cNvPicPr>
            <a:picLocks noChangeAspect="1"/>
          </p:cNvPicPr>
          <p:nvPr/>
        </p:nvPicPr>
        <p:blipFill rotWithShape="1">
          <a:blip r:embed="rId2"/>
          <a:srcRect t="7431" r="9085" b="15841"/>
          <a:stretch/>
        </p:blipFill>
        <p:spPr>
          <a:xfrm>
            <a:off x="20" y="10"/>
            <a:ext cx="12191980" cy="6857990"/>
          </a:xfrm>
          <a:prstGeom prst="rect">
            <a:avLst/>
          </a:prstGeom>
        </p:spPr>
      </p:pic>
      <p:grpSp>
        <p:nvGrpSpPr>
          <p:cNvPr id="19" name="Group 10">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0" name="Rectangle 11">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12">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1C6907-8DAF-4523-A27A-7B46AB08E77B}"/>
              </a:ext>
            </a:extLst>
          </p:cNvPr>
          <p:cNvSpPr>
            <a:spLocks noGrp="1"/>
          </p:cNvSpPr>
          <p:nvPr>
            <p:ph type="title"/>
          </p:nvPr>
        </p:nvSpPr>
        <p:spPr>
          <a:xfrm>
            <a:off x="511131" y="672928"/>
            <a:ext cx="3412067" cy="1372177"/>
          </a:xfrm>
        </p:spPr>
        <p:txBody>
          <a:bodyPr anchor="ctr">
            <a:normAutofit/>
          </a:bodyPr>
          <a:lstStyle/>
          <a:p>
            <a:r>
              <a:rPr lang="en-US">
                <a:latin typeface="Centaur"/>
              </a:rPr>
              <a:t>Chosen Models </a:t>
            </a:r>
          </a:p>
        </p:txBody>
      </p:sp>
      <p:sp>
        <p:nvSpPr>
          <p:cNvPr id="3" name="Content Placeholder 2">
            <a:extLst>
              <a:ext uri="{FF2B5EF4-FFF2-40B4-BE49-F238E27FC236}">
                <a16:creationId xmlns:a16="http://schemas.microsoft.com/office/drawing/2014/main" id="{27884CAF-10C4-45F6-9EBB-FDDF9E04BB4D}"/>
              </a:ext>
            </a:extLst>
          </p:cNvPr>
          <p:cNvSpPr>
            <a:spLocks noGrp="1"/>
          </p:cNvSpPr>
          <p:nvPr>
            <p:ph idx="1"/>
          </p:nvPr>
        </p:nvSpPr>
        <p:spPr>
          <a:xfrm>
            <a:off x="508125" y="1655523"/>
            <a:ext cx="3488142" cy="4744000"/>
          </a:xfrm>
        </p:spPr>
        <p:txBody>
          <a:bodyPr>
            <a:normAutofit fontScale="92500" lnSpcReduction="10000"/>
          </a:bodyPr>
          <a:lstStyle/>
          <a:p>
            <a:pPr marL="305435" indent="-305435"/>
            <a:r>
              <a:rPr lang="en-US" sz="2400">
                <a:solidFill>
                  <a:schemeClr val="bg1"/>
                </a:solidFill>
                <a:latin typeface="Centaur"/>
                <a:ea typeface="+mn-lt"/>
                <a:cs typeface="+mn-lt"/>
              </a:rPr>
              <a:t>Logistic Regression </a:t>
            </a:r>
          </a:p>
          <a:p>
            <a:pPr marL="305435" indent="-305435"/>
            <a:r>
              <a:rPr lang="en-US" sz="2400">
                <a:solidFill>
                  <a:schemeClr val="bg1"/>
                </a:solidFill>
                <a:latin typeface="Centaur"/>
                <a:ea typeface="+mn-lt"/>
                <a:cs typeface="+mn-lt"/>
              </a:rPr>
              <a:t> Linear Discriminant Analysis </a:t>
            </a:r>
          </a:p>
          <a:p>
            <a:pPr marL="305435" indent="-305435"/>
            <a:r>
              <a:rPr lang="en-US" sz="2400">
                <a:solidFill>
                  <a:schemeClr val="bg1"/>
                </a:solidFill>
                <a:latin typeface="Centaur"/>
                <a:ea typeface="+mn-lt"/>
                <a:cs typeface="+mn-lt"/>
              </a:rPr>
              <a:t> K-Nearest Neighbors </a:t>
            </a:r>
          </a:p>
          <a:p>
            <a:pPr marL="305435" indent="-305435"/>
            <a:r>
              <a:rPr lang="en-US" sz="2400">
                <a:solidFill>
                  <a:schemeClr val="bg1"/>
                </a:solidFill>
                <a:latin typeface="Centaur"/>
                <a:ea typeface="+mn-lt"/>
                <a:cs typeface="+mn-lt"/>
              </a:rPr>
              <a:t>Decision Tree </a:t>
            </a:r>
          </a:p>
          <a:p>
            <a:pPr marL="305435" indent="-305435"/>
            <a:r>
              <a:rPr lang="en-US" sz="2400">
                <a:solidFill>
                  <a:schemeClr val="bg1"/>
                </a:solidFill>
                <a:latin typeface="Centaur"/>
                <a:ea typeface="+mn-lt"/>
                <a:cs typeface="+mn-lt"/>
              </a:rPr>
              <a:t> Random Forests </a:t>
            </a:r>
          </a:p>
          <a:p>
            <a:pPr marL="305435" indent="-305435"/>
            <a:r>
              <a:rPr lang="en-US" sz="2400">
                <a:solidFill>
                  <a:schemeClr val="bg1"/>
                </a:solidFill>
                <a:latin typeface="Centaur"/>
                <a:ea typeface="+mn-lt"/>
                <a:cs typeface="+mn-lt"/>
              </a:rPr>
              <a:t>Gaussian Naive Bayes </a:t>
            </a:r>
          </a:p>
          <a:p>
            <a:pPr marL="305435" indent="-305435"/>
            <a:r>
              <a:rPr lang="en-US" sz="2400">
                <a:solidFill>
                  <a:schemeClr val="bg1"/>
                </a:solidFill>
                <a:latin typeface="Centaur"/>
                <a:ea typeface="+mn-lt"/>
                <a:cs typeface="+mn-lt"/>
              </a:rPr>
              <a:t>Support Vector Machine </a:t>
            </a:r>
          </a:p>
          <a:p>
            <a:pPr marL="305435" indent="-305435"/>
            <a:r>
              <a:rPr lang="en-US" sz="2400">
                <a:solidFill>
                  <a:schemeClr val="bg1"/>
                </a:solidFill>
                <a:latin typeface="Centaur"/>
                <a:ea typeface="+mn-lt"/>
                <a:cs typeface="+mn-lt"/>
              </a:rPr>
              <a:t>Quadratic Discriminant Analysis </a:t>
            </a:r>
          </a:p>
          <a:p>
            <a:pPr marL="305435" indent="-305435"/>
            <a:r>
              <a:rPr lang="en-US" sz="2400">
                <a:solidFill>
                  <a:schemeClr val="bg1"/>
                </a:solidFill>
                <a:latin typeface="Centaur"/>
                <a:ea typeface="+mn-lt"/>
                <a:cs typeface="+mn-lt"/>
              </a:rPr>
              <a:t> Ada Boost classiﬁer</a:t>
            </a:r>
            <a:r>
              <a:rPr lang="en-US" sz="1700">
                <a:solidFill>
                  <a:schemeClr val="bg1"/>
                </a:solidFill>
                <a:latin typeface="Centaur"/>
                <a:ea typeface="+mn-lt"/>
                <a:cs typeface="+mn-lt"/>
              </a:rPr>
              <a:t> </a:t>
            </a:r>
            <a:endParaRPr lang="en-US" sz="1700">
              <a:solidFill>
                <a:schemeClr val="bg1"/>
              </a:solidFill>
              <a:latin typeface="Centaur"/>
            </a:endParaRPr>
          </a:p>
        </p:txBody>
      </p:sp>
    </p:spTree>
    <p:extLst>
      <p:ext uri="{BB962C8B-B14F-4D97-AF65-F5344CB8AC3E}">
        <p14:creationId xmlns:p14="http://schemas.microsoft.com/office/powerpoint/2010/main" val="4596886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1C31AD-A7B7-4945-9E95-3D67796743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2</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lpstr>
      <vt:lpstr> </vt:lpstr>
      <vt:lpstr>PowerPoint Presentation</vt:lpstr>
      <vt:lpstr>Application description</vt:lpstr>
      <vt:lpstr>Application – behind the scenes </vt:lpstr>
      <vt:lpstr>Application Purpose</vt:lpstr>
      <vt:lpstr>Dataset  choice</vt:lpstr>
      <vt:lpstr>Diversity of fruits/ vegetables</vt:lpstr>
      <vt:lpstr>Camera Angle diversity (360 degrees)</vt:lpstr>
      <vt:lpstr>Chosen Models </vt:lpstr>
      <vt:lpstr> cross validation score based on</vt:lpstr>
      <vt:lpstr>Graphical  User Interface</vt:lpstr>
      <vt:lpstr>Graphs</vt:lpstr>
      <vt:lpstr>PowerPoint Presentation</vt:lpstr>
      <vt:lpstr>PowerPoint Presentation</vt:lpstr>
      <vt:lpstr>PowerPoint Presentation</vt:lpstr>
      <vt:lpstr>PowerPoint Presentation</vt:lpstr>
      <vt:lpstr>summary</vt:lpstr>
      <vt:lpstr>Main takeaways</vt:lpstr>
      <vt:lpstr>A Question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revision>2</cp:revision>
  <dcterms:created xsi:type="dcterms:W3CDTF">2020-05-10T16:34:10Z</dcterms:created>
  <dcterms:modified xsi:type="dcterms:W3CDTF">2020-05-12T17:11:04Z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