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x="18288000" cy="10287000"/>
  <p:notesSz cx="6858000" cy="9144000"/>
  <p:embeddedFontLst>
    <p:embeddedFont>
      <p:font typeface="Open Sans" charset="1" panose="00000000000000000000"/>
      <p:regular r:id="rId45"/>
    </p:embeddedFont>
    <p:embeddedFont>
      <p:font typeface="Poppins Bold" charset="1" panose="00000800000000000000"/>
      <p:regular r:id="rId46"/>
    </p:embeddedFont>
    <p:embeddedFont>
      <p:font typeface="Canva Sans" charset="1" panose="020B0503030501040103"/>
      <p:regular r:id="rId47"/>
    </p:embeddedFont>
    <p:embeddedFont>
      <p:font typeface="Poppins" charset="1" panose="00000500000000000000"/>
      <p:regular r:id="rId48"/>
    </p:embeddedFont>
    <p:embeddedFont>
      <p:font typeface="Open Sans Bold" charset="1" panose="00000000000000000000"/>
      <p:regular r:id="rId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fonts/font45.fntdata" Type="http://schemas.openxmlformats.org/officeDocument/2006/relationships/font"/><Relationship Id="rId46" Target="fonts/font46.fntdata" Type="http://schemas.openxmlformats.org/officeDocument/2006/relationships/font"/><Relationship Id="rId47" Target="fonts/font47.fntdata" Type="http://schemas.openxmlformats.org/officeDocument/2006/relationships/font"/><Relationship Id="rId48" Target="fonts/font48.fntdata" Type="http://schemas.openxmlformats.org/officeDocument/2006/relationships/font"/><Relationship Id="rId49" Target="fonts/font49.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2.png" Type="http://schemas.openxmlformats.org/officeDocument/2006/relationships/image"/><Relationship Id="rId7" Target="../media/image1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7.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9.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20.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2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22.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23.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24.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25.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26.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27.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28.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29.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3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jpe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31.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32.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33.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34.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35.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36.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37.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38.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39.pn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40.jpeg" Type="http://schemas.openxmlformats.org/officeDocument/2006/relationships/image"/><Relationship Id="rId7" Target="../media/image41.jpeg" Type="http://schemas.openxmlformats.org/officeDocument/2006/relationships/image"/><Relationship Id="rId8" Target="../media/image4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1477666">
            <a:off x="8443658" y="5370633"/>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941020">
            <a:off x="-3526188" y="-6405116"/>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8181857" y="8291827"/>
            <a:ext cx="106143" cy="966473"/>
            <a:chOff x="0" y="0"/>
            <a:chExt cx="626900" cy="5708159"/>
          </a:xfrm>
        </p:grpSpPr>
        <p:sp>
          <p:nvSpPr>
            <p:cNvPr name="Freeform 5" id="5"/>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6" id="6"/>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grpSp>
        <p:nvGrpSpPr>
          <p:cNvPr name="Group 7" id="7"/>
          <p:cNvGrpSpPr/>
          <p:nvPr/>
        </p:nvGrpSpPr>
        <p:grpSpPr>
          <a:xfrm rot="0">
            <a:off x="7311905" y="6600570"/>
            <a:ext cx="3664190" cy="757204"/>
            <a:chOff x="0" y="0"/>
            <a:chExt cx="965054" cy="199428"/>
          </a:xfrm>
        </p:grpSpPr>
        <p:sp>
          <p:nvSpPr>
            <p:cNvPr name="Freeform 8" id="8"/>
            <p:cNvSpPr/>
            <p:nvPr/>
          </p:nvSpPr>
          <p:spPr>
            <a:xfrm flipH="false" flipV="false" rot="0">
              <a:off x="0" y="0"/>
              <a:ext cx="965054" cy="199428"/>
            </a:xfrm>
            <a:custGeom>
              <a:avLst/>
              <a:gdLst/>
              <a:ahLst/>
              <a:cxnLst/>
              <a:rect r="r" b="b" t="t" l="l"/>
              <a:pathLst>
                <a:path h="199428" w="965054">
                  <a:moveTo>
                    <a:pt x="99714" y="0"/>
                  </a:moveTo>
                  <a:lnTo>
                    <a:pt x="865340" y="0"/>
                  </a:lnTo>
                  <a:cubicBezTo>
                    <a:pt x="920411" y="0"/>
                    <a:pt x="965054" y="44644"/>
                    <a:pt x="965054" y="99714"/>
                  </a:cubicBezTo>
                  <a:lnTo>
                    <a:pt x="965054" y="99714"/>
                  </a:lnTo>
                  <a:cubicBezTo>
                    <a:pt x="965054" y="126160"/>
                    <a:pt x="954549" y="151523"/>
                    <a:pt x="935849" y="170223"/>
                  </a:cubicBezTo>
                  <a:cubicBezTo>
                    <a:pt x="917149" y="188923"/>
                    <a:pt x="891786" y="199428"/>
                    <a:pt x="865340" y="199428"/>
                  </a:cubicBezTo>
                  <a:lnTo>
                    <a:pt x="99714" y="199428"/>
                  </a:lnTo>
                  <a:cubicBezTo>
                    <a:pt x="73268" y="199428"/>
                    <a:pt x="47906" y="188923"/>
                    <a:pt x="29206" y="170223"/>
                  </a:cubicBezTo>
                  <a:cubicBezTo>
                    <a:pt x="10506" y="151523"/>
                    <a:pt x="0" y="126160"/>
                    <a:pt x="0" y="99714"/>
                  </a:cubicBezTo>
                  <a:lnTo>
                    <a:pt x="0" y="99714"/>
                  </a:lnTo>
                  <a:cubicBezTo>
                    <a:pt x="0" y="73268"/>
                    <a:pt x="10506" y="47906"/>
                    <a:pt x="29206" y="29206"/>
                  </a:cubicBezTo>
                  <a:cubicBezTo>
                    <a:pt x="47906" y="10506"/>
                    <a:pt x="73268" y="0"/>
                    <a:pt x="99714" y="0"/>
                  </a:cubicBezTo>
                  <a:close/>
                </a:path>
              </a:pathLst>
            </a:custGeom>
            <a:solidFill>
              <a:srgbClr val="4ADEDD"/>
            </a:solidFill>
          </p:spPr>
        </p:sp>
        <p:sp>
          <p:nvSpPr>
            <p:cNvPr name="TextBox 9" id="9"/>
            <p:cNvSpPr txBox="true"/>
            <p:nvPr/>
          </p:nvSpPr>
          <p:spPr>
            <a:xfrm>
              <a:off x="0" y="-47625"/>
              <a:ext cx="965054" cy="247053"/>
            </a:xfrm>
            <a:prstGeom prst="rect">
              <a:avLst/>
            </a:prstGeom>
          </p:spPr>
          <p:txBody>
            <a:bodyPr anchor="ctr" rtlCol="false" tIns="50800" lIns="50800" bIns="50800" rIns="50800"/>
            <a:lstStyle/>
            <a:p>
              <a:pPr algn="ctr">
                <a:lnSpc>
                  <a:spcPts val="2239"/>
                </a:lnSpc>
              </a:pPr>
            </a:p>
          </p:txBody>
        </p:sp>
      </p:grpSp>
      <p:sp>
        <p:nvSpPr>
          <p:cNvPr name="TextBox 10" id="10"/>
          <p:cNvSpPr txBox="true"/>
          <p:nvPr/>
        </p:nvSpPr>
        <p:spPr>
          <a:xfrm rot="0">
            <a:off x="7533810" y="6781899"/>
            <a:ext cx="3220381" cy="356445"/>
          </a:xfrm>
          <a:prstGeom prst="rect">
            <a:avLst/>
          </a:prstGeom>
        </p:spPr>
        <p:txBody>
          <a:bodyPr anchor="t" rtlCol="false" tIns="0" lIns="0" bIns="0" rIns="0">
            <a:spAutoFit/>
          </a:bodyPr>
          <a:lstStyle/>
          <a:p>
            <a:pPr algn="ctr">
              <a:lnSpc>
                <a:spcPts val="2928"/>
              </a:lnSpc>
              <a:spcBef>
                <a:spcPct val="0"/>
              </a:spcBef>
            </a:pPr>
            <a:r>
              <a:rPr lang="en-US" sz="2091" spc="548">
                <a:solidFill>
                  <a:srgbClr val="120052"/>
                </a:solidFill>
                <a:latin typeface="Open Sans"/>
              </a:rPr>
              <a:t>PROJE SUNUMU</a:t>
            </a:r>
          </a:p>
        </p:txBody>
      </p:sp>
      <p:sp>
        <p:nvSpPr>
          <p:cNvPr name="TextBox 11" id="11"/>
          <p:cNvSpPr txBox="true"/>
          <p:nvPr/>
        </p:nvSpPr>
        <p:spPr>
          <a:xfrm rot="0">
            <a:off x="2358628" y="4188778"/>
            <a:ext cx="13570744" cy="1652269"/>
          </a:xfrm>
          <a:prstGeom prst="rect">
            <a:avLst/>
          </a:prstGeom>
        </p:spPr>
        <p:txBody>
          <a:bodyPr anchor="t" rtlCol="false" tIns="0" lIns="0" bIns="0" rIns="0">
            <a:spAutoFit/>
          </a:bodyPr>
          <a:lstStyle/>
          <a:p>
            <a:pPr algn="ctr">
              <a:lnSpc>
                <a:spcPts val="12880"/>
              </a:lnSpc>
            </a:pPr>
            <a:r>
              <a:rPr lang="en-US" sz="9200">
                <a:solidFill>
                  <a:srgbClr val="FFFFFF"/>
                </a:solidFill>
                <a:latin typeface="Poppins Bold"/>
              </a:rPr>
              <a:t>BASİT HESAP MAKİNASI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1477666">
            <a:off x="8443658" y="5370633"/>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941020">
            <a:off x="-3526188" y="-6405116"/>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7096803" y="557375"/>
            <a:ext cx="137619" cy="137619"/>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6" id="6"/>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7" id="7"/>
          <p:cNvGrpSpPr/>
          <p:nvPr/>
        </p:nvGrpSpPr>
        <p:grpSpPr>
          <a:xfrm rot="0">
            <a:off x="17353109" y="557375"/>
            <a:ext cx="137619" cy="137619"/>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9" id="9"/>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10" id="10"/>
          <p:cNvGrpSpPr/>
          <p:nvPr/>
        </p:nvGrpSpPr>
        <p:grpSpPr>
          <a:xfrm rot="0">
            <a:off x="17605028" y="557375"/>
            <a:ext cx="137619" cy="13761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12" id="12"/>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Freeform 13" id="13"/>
          <p:cNvSpPr/>
          <p:nvPr/>
        </p:nvSpPr>
        <p:spPr>
          <a:xfrm flipH="false" flipV="false" rot="0">
            <a:off x="598872" y="458184"/>
            <a:ext cx="326225" cy="336000"/>
          </a:xfrm>
          <a:custGeom>
            <a:avLst/>
            <a:gdLst/>
            <a:ahLst/>
            <a:cxnLst/>
            <a:rect r="r" b="b" t="t" l="l"/>
            <a:pathLst>
              <a:path h="336000" w="326225">
                <a:moveTo>
                  <a:pt x="0" y="0"/>
                </a:moveTo>
                <a:lnTo>
                  <a:pt x="326225" y="0"/>
                </a:lnTo>
                <a:lnTo>
                  <a:pt x="326225" y="336000"/>
                </a:lnTo>
                <a:lnTo>
                  <a:pt x="0" y="336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0">
            <a:off x="18181857" y="8291827"/>
            <a:ext cx="106143" cy="966473"/>
            <a:chOff x="0" y="0"/>
            <a:chExt cx="626900" cy="5708159"/>
          </a:xfrm>
        </p:grpSpPr>
        <p:sp>
          <p:nvSpPr>
            <p:cNvPr name="Freeform 15" id="15"/>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16" id="16"/>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grpSp>
        <p:nvGrpSpPr>
          <p:cNvPr name="Group 17" id="17"/>
          <p:cNvGrpSpPr/>
          <p:nvPr/>
        </p:nvGrpSpPr>
        <p:grpSpPr>
          <a:xfrm rot="0">
            <a:off x="10485615" y="2426742"/>
            <a:ext cx="6344882" cy="2716758"/>
            <a:chOff x="0" y="0"/>
            <a:chExt cx="6634497" cy="2840765"/>
          </a:xfrm>
        </p:grpSpPr>
        <p:sp>
          <p:nvSpPr>
            <p:cNvPr name="Freeform 18" id="18"/>
            <p:cNvSpPr/>
            <p:nvPr/>
          </p:nvSpPr>
          <p:spPr>
            <a:xfrm flipH="false" flipV="false" rot="0">
              <a:off x="0" y="0"/>
              <a:ext cx="6634497" cy="2840765"/>
            </a:xfrm>
            <a:custGeom>
              <a:avLst/>
              <a:gdLst/>
              <a:ahLst/>
              <a:cxnLst/>
              <a:rect r="r" b="b" t="t" l="l"/>
              <a:pathLst>
                <a:path h="2840765" w="6634497">
                  <a:moveTo>
                    <a:pt x="0" y="2696833"/>
                  </a:moveTo>
                  <a:lnTo>
                    <a:pt x="0" y="143932"/>
                  </a:lnTo>
                  <a:cubicBezTo>
                    <a:pt x="0" y="64391"/>
                    <a:pt x="225573" y="0"/>
                    <a:pt x="504222" y="0"/>
                  </a:cubicBezTo>
                  <a:lnTo>
                    <a:pt x="6130275" y="0"/>
                  </a:lnTo>
                  <a:cubicBezTo>
                    <a:pt x="6408924" y="0"/>
                    <a:pt x="6634497" y="64769"/>
                    <a:pt x="6634497" y="143932"/>
                  </a:cubicBezTo>
                  <a:lnTo>
                    <a:pt x="6634497" y="2696833"/>
                  </a:lnTo>
                  <a:cubicBezTo>
                    <a:pt x="6634497" y="2776375"/>
                    <a:pt x="6408924" y="2840765"/>
                    <a:pt x="6130275" y="2840765"/>
                  </a:cubicBezTo>
                  <a:lnTo>
                    <a:pt x="504222" y="2840765"/>
                  </a:lnTo>
                  <a:cubicBezTo>
                    <a:pt x="226900" y="2840765"/>
                    <a:pt x="0" y="2776375"/>
                    <a:pt x="0" y="2696833"/>
                  </a:cubicBezTo>
                  <a:close/>
                </a:path>
              </a:pathLst>
            </a:custGeom>
            <a:blipFill>
              <a:blip r:embed="rId6"/>
              <a:stretch>
                <a:fillRect l="-4291" t="-18498" r="-35845" b="-16485"/>
              </a:stretch>
            </a:blipFill>
          </p:spPr>
        </p:sp>
      </p:grpSp>
      <p:grpSp>
        <p:nvGrpSpPr>
          <p:cNvPr name="Group 19" id="19"/>
          <p:cNvGrpSpPr/>
          <p:nvPr/>
        </p:nvGrpSpPr>
        <p:grpSpPr>
          <a:xfrm rot="0">
            <a:off x="2258988" y="4159943"/>
            <a:ext cx="2415938" cy="47625"/>
            <a:chOff x="0" y="0"/>
            <a:chExt cx="636296" cy="12543"/>
          </a:xfrm>
        </p:grpSpPr>
        <p:sp>
          <p:nvSpPr>
            <p:cNvPr name="Freeform 20" id="20"/>
            <p:cNvSpPr/>
            <p:nvPr/>
          </p:nvSpPr>
          <p:spPr>
            <a:xfrm flipH="false" flipV="false" rot="0">
              <a:off x="0" y="0"/>
              <a:ext cx="636296" cy="12543"/>
            </a:xfrm>
            <a:custGeom>
              <a:avLst/>
              <a:gdLst/>
              <a:ahLst/>
              <a:cxnLst/>
              <a:rect r="r" b="b" t="t" l="l"/>
              <a:pathLst>
                <a:path h="12543" w="636296">
                  <a:moveTo>
                    <a:pt x="6272" y="0"/>
                  </a:moveTo>
                  <a:lnTo>
                    <a:pt x="630025" y="0"/>
                  </a:lnTo>
                  <a:cubicBezTo>
                    <a:pt x="631688" y="0"/>
                    <a:pt x="633283" y="661"/>
                    <a:pt x="634460" y="1837"/>
                  </a:cubicBezTo>
                  <a:cubicBezTo>
                    <a:pt x="635636" y="3013"/>
                    <a:pt x="636296" y="4608"/>
                    <a:pt x="636296" y="6272"/>
                  </a:cubicBezTo>
                  <a:lnTo>
                    <a:pt x="636296" y="6272"/>
                  </a:lnTo>
                  <a:cubicBezTo>
                    <a:pt x="636296" y="7935"/>
                    <a:pt x="635636" y="9530"/>
                    <a:pt x="634460" y="10706"/>
                  </a:cubicBezTo>
                  <a:cubicBezTo>
                    <a:pt x="633283" y="11882"/>
                    <a:pt x="631688" y="12543"/>
                    <a:pt x="630025"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4ADEDD"/>
            </a:solidFill>
          </p:spPr>
        </p:sp>
        <p:sp>
          <p:nvSpPr>
            <p:cNvPr name="TextBox 21" id="21"/>
            <p:cNvSpPr txBox="true"/>
            <p:nvPr/>
          </p:nvSpPr>
          <p:spPr>
            <a:xfrm>
              <a:off x="0" y="-47625"/>
              <a:ext cx="636296" cy="60168"/>
            </a:xfrm>
            <a:prstGeom prst="rect">
              <a:avLst/>
            </a:prstGeom>
          </p:spPr>
          <p:txBody>
            <a:bodyPr anchor="ctr" rtlCol="false" tIns="50800" lIns="50800" bIns="50800" rIns="50800"/>
            <a:lstStyle/>
            <a:p>
              <a:pPr algn="ctr">
                <a:lnSpc>
                  <a:spcPts val="2239"/>
                </a:lnSpc>
              </a:pPr>
            </a:p>
          </p:txBody>
        </p:sp>
      </p:grpSp>
      <p:grpSp>
        <p:nvGrpSpPr>
          <p:cNvPr name="Group 22" id="22"/>
          <p:cNvGrpSpPr/>
          <p:nvPr/>
        </p:nvGrpSpPr>
        <p:grpSpPr>
          <a:xfrm rot="0">
            <a:off x="2168168" y="7672064"/>
            <a:ext cx="677751" cy="677751"/>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ADEDD"/>
            </a:solidFill>
          </p:spPr>
        </p:sp>
        <p:sp>
          <p:nvSpPr>
            <p:cNvPr name="TextBox 24" id="24"/>
            <p:cNvSpPr txBox="true"/>
            <p:nvPr/>
          </p:nvSpPr>
          <p:spPr>
            <a:xfrm>
              <a:off x="76200" y="28575"/>
              <a:ext cx="660400" cy="708025"/>
            </a:xfrm>
            <a:prstGeom prst="rect">
              <a:avLst/>
            </a:prstGeom>
          </p:spPr>
          <p:txBody>
            <a:bodyPr anchor="ctr" rtlCol="false" tIns="50800" lIns="50800" bIns="50800" rIns="50800"/>
            <a:lstStyle/>
            <a:p>
              <a:pPr algn="ctr">
                <a:lnSpc>
                  <a:spcPts val="2239"/>
                </a:lnSpc>
              </a:pPr>
            </a:p>
          </p:txBody>
        </p:sp>
      </p:grpSp>
      <p:grpSp>
        <p:nvGrpSpPr>
          <p:cNvPr name="Group 25" id="25"/>
          <p:cNvGrpSpPr/>
          <p:nvPr/>
        </p:nvGrpSpPr>
        <p:grpSpPr>
          <a:xfrm rot="0">
            <a:off x="10485615" y="5633057"/>
            <a:ext cx="6344882" cy="2716758"/>
            <a:chOff x="0" y="0"/>
            <a:chExt cx="6634497" cy="2840765"/>
          </a:xfrm>
        </p:grpSpPr>
        <p:sp>
          <p:nvSpPr>
            <p:cNvPr name="Freeform 26" id="26"/>
            <p:cNvSpPr/>
            <p:nvPr/>
          </p:nvSpPr>
          <p:spPr>
            <a:xfrm flipH="false" flipV="false" rot="0">
              <a:off x="0" y="0"/>
              <a:ext cx="6634497" cy="2840765"/>
            </a:xfrm>
            <a:custGeom>
              <a:avLst/>
              <a:gdLst/>
              <a:ahLst/>
              <a:cxnLst/>
              <a:rect r="r" b="b" t="t" l="l"/>
              <a:pathLst>
                <a:path h="2840765" w="6634497">
                  <a:moveTo>
                    <a:pt x="0" y="2696833"/>
                  </a:moveTo>
                  <a:lnTo>
                    <a:pt x="0" y="143932"/>
                  </a:lnTo>
                  <a:cubicBezTo>
                    <a:pt x="0" y="64391"/>
                    <a:pt x="225573" y="0"/>
                    <a:pt x="504222" y="0"/>
                  </a:cubicBezTo>
                  <a:lnTo>
                    <a:pt x="6130275" y="0"/>
                  </a:lnTo>
                  <a:cubicBezTo>
                    <a:pt x="6408924" y="0"/>
                    <a:pt x="6634497" y="64769"/>
                    <a:pt x="6634497" y="143932"/>
                  </a:cubicBezTo>
                  <a:lnTo>
                    <a:pt x="6634497" y="2696833"/>
                  </a:lnTo>
                  <a:cubicBezTo>
                    <a:pt x="6634497" y="2776375"/>
                    <a:pt x="6408924" y="2840765"/>
                    <a:pt x="6130275" y="2840765"/>
                  </a:cubicBezTo>
                  <a:lnTo>
                    <a:pt x="504222" y="2840765"/>
                  </a:lnTo>
                  <a:cubicBezTo>
                    <a:pt x="226900" y="2840765"/>
                    <a:pt x="0" y="2776375"/>
                    <a:pt x="0" y="2696833"/>
                  </a:cubicBezTo>
                  <a:close/>
                </a:path>
              </a:pathLst>
            </a:custGeom>
            <a:blipFill>
              <a:blip r:embed="rId7"/>
              <a:stretch>
                <a:fillRect l="-5521" t="-20766" r="-35554" b="-18675"/>
              </a:stretch>
            </a:blipFill>
          </p:spPr>
        </p:sp>
      </p:grpSp>
      <p:sp>
        <p:nvSpPr>
          <p:cNvPr name="TextBox 27" id="27"/>
          <p:cNvSpPr txBox="true"/>
          <p:nvPr/>
        </p:nvSpPr>
        <p:spPr>
          <a:xfrm rot="0">
            <a:off x="2168168" y="1312115"/>
            <a:ext cx="6269573" cy="2761213"/>
          </a:xfrm>
          <a:prstGeom prst="rect">
            <a:avLst/>
          </a:prstGeom>
        </p:spPr>
        <p:txBody>
          <a:bodyPr anchor="t" rtlCol="false" tIns="0" lIns="0" bIns="0" rIns="0">
            <a:spAutoFit/>
          </a:bodyPr>
          <a:lstStyle/>
          <a:p>
            <a:pPr algn="l">
              <a:lnSpc>
                <a:spcPts val="10854"/>
              </a:lnSpc>
              <a:spcBef>
                <a:spcPct val="0"/>
              </a:spcBef>
            </a:pPr>
            <a:r>
              <a:rPr lang="en-US" sz="7752">
                <a:solidFill>
                  <a:srgbClr val="FFFFFF"/>
                </a:solidFill>
                <a:latin typeface="Poppins Bold"/>
              </a:rPr>
              <a:t>C2-C3  ETİKETLERİ</a:t>
            </a:r>
          </a:p>
        </p:txBody>
      </p:sp>
      <p:sp>
        <p:nvSpPr>
          <p:cNvPr name="TextBox 28" id="28"/>
          <p:cNvSpPr txBox="true"/>
          <p:nvPr/>
        </p:nvSpPr>
        <p:spPr>
          <a:xfrm rot="0">
            <a:off x="2258988" y="4457681"/>
            <a:ext cx="7165700" cy="2321143"/>
          </a:xfrm>
          <a:prstGeom prst="rect">
            <a:avLst/>
          </a:prstGeom>
        </p:spPr>
        <p:txBody>
          <a:bodyPr anchor="t" rtlCol="false" tIns="0" lIns="0" bIns="0" rIns="0">
            <a:spAutoFit/>
          </a:bodyPr>
          <a:lstStyle/>
          <a:p>
            <a:pPr algn="l">
              <a:lnSpc>
                <a:spcPts val="2799"/>
              </a:lnSpc>
            </a:pPr>
            <a:r>
              <a:rPr lang="en-US" sz="1999">
                <a:solidFill>
                  <a:srgbClr val="FFFFFF"/>
                </a:solidFill>
                <a:latin typeface="Open Sans"/>
              </a:rPr>
              <a:t>C2 ve C3 etiketleri C1 etiketiyle aynı amacı taşır, hepsi birlikte LCD ekranı üzerindeki belirli işlevlere erişimi sağlayan bir düğme kontrol mekanizmasını yönetir. Daha önce belirtildiği gibi her bir düğme, belirli bir işleve atanmıştır.</a:t>
            </a:r>
          </a:p>
          <a:p>
            <a:pPr algn="l">
              <a:lnSpc>
                <a:spcPts val="2799"/>
              </a:lnSpc>
            </a:pPr>
          </a:p>
          <a:p>
            <a:pPr algn="l">
              <a:lnSpc>
                <a:spcPts val="1680"/>
              </a:lnSpc>
              <a:spcBef>
                <a:spcPct val="0"/>
              </a:spcBef>
            </a:pPr>
          </a:p>
        </p:txBody>
      </p:sp>
      <p:sp>
        <p:nvSpPr>
          <p:cNvPr name="TextBox 29" id="29"/>
          <p:cNvSpPr txBox="true"/>
          <p:nvPr/>
        </p:nvSpPr>
        <p:spPr>
          <a:xfrm rot="0">
            <a:off x="3074596" y="7857587"/>
            <a:ext cx="2137666" cy="198060"/>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rPr>
              <a:t>C1,C2 ve C3 , L1 ‘e sıçrıyor</a:t>
            </a:r>
          </a:p>
        </p:txBody>
      </p:sp>
      <p:sp>
        <p:nvSpPr>
          <p:cNvPr name="TextBox 30" id="30"/>
          <p:cNvSpPr txBox="true"/>
          <p:nvPr/>
        </p:nvSpPr>
        <p:spPr>
          <a:xfrm rot="0">
            <a:off x="2258988" y="7848062"/>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07032B"/>
                </a:solidFill>
                <a:latin typeface="Open Sans Bold"/>
              </a:rPr>
              <a:t>L1</a:t>
            </a:r>
          </a:p>
        </p:txBody>
      </p:sp>
      <p:sp>
        <p:nvSpPr>
          <p:cNvPr name="TextBox 31" id="31"/>
          <p:cNvSpPr txBox="true"/>
          <p:nvPr/>
        </p:nvSpPr>
        <p:spPr>
          <a:xfrm rot="0">
            <a:off x="2204142" y="7159824"/>
            <a:ext cx="3370756" cy="339666"/>
          </a:xfrm>
          <a:prstGeom prst="rect">
            <a:avLst/>
          </a:prstGeom>
        </p:spPr>
        <p:txBody>
          <a:bodyPr anchor="t" rtlCol="false" tIns="0" lIns="0" bIns="0" rIns="0">
            <a:spAutoFit/>
          </a:bodyPr>
          <a:lstStyle/>
          <a:p>
            <a:pPr algn="l">
              <a:lnSpc>
                <a:spcPts val="2799"/>
              </a:lnSpc>
              <a:spcBef>
                <a:spcPct val="0"/>
              </a:spcBef>
            </a:pPr>
            <a:r>
              <a:rPr lang="en-US" sz="1999">
                <a:solidFill>
                  <a:srgbClr val="FFFFFF"/>
                </a:solidFill>
                <a:latin typeface="Open Sans"/>
              </a:rPr>
              <a:t>BAĞLANTILI ETİKETLER</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1477666">
            <a:off x="8443658" y="5370633"/>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941020">
            <a:off x="-3526188" y="-6405116"/>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7096803" y="557375"/>
            <a:ext cx="137619" cy="137619"/>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6" id="6"/>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7" id="7"/>
          <p:cNvGrpSpPr/>
          <p:nvPr/>
        </p:nvGrpSpPr>
        <p:grpSpPr>
          <a:xfrm rot="0">
            <a:off x="17353109" y="557375"/>
            <a:ext cx="137619" cy="137619"/>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9" id="9"/>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10" id="10"/>
          <p:cNvGrpSpPr/>
          <p:nvPr/>
        </p:nvGrpSpPr>
        <p:grpSpPr>
          <a:xfrm rot="0">
            <a:off x="17605028" y="557375"/>
            <a:ext cx="137619" cy="13761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12" id="12"/>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Freeform 13" id="13"/>
          <p:cNvSpPr/>
          <p:nvPr/>
        </p:nvSpPr>
        <p:spPr>
          <a:xfrm flipH="false" flipV="false" rot="0">
            <a:off x="598872" y="458184"/>
            <a:ext cx="326225" cy="336000"/>
          </a:xfrm>
          <a:custGeom>
            <a:avLst/>
            <a:gdLst/>
            <a:ahLst/>
            <a:cxnLst/>
            <a:rect r="r" b="b" t="t" l="l"/>
            <a:pathLst>
              <a:path h="336000" w="326225">
                <a:moveTo>
                  <a:pt x="0" y="0"/>
                </a:moveTo>
                <a:lnTo>
                  <a:pt x="326225" y="0"/>
                </a:lnTo>
                <a:lnTo>
                  <a:pt x="326225" y="336000"/>
                </a:lnTo>
                <a:lnTo>
                  <a:pt x="0" y="336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0">
            <a:off x="18181857" y="8291827"/>
            <a:ext cx="106143" cy="966473"/>
            <a:chOff x="0" y="0"/>
            <a:chExt cx="626900" cy="5708159"/>
          </a:xfrm>
        </p:grpSpPr>
        <p:sp>
          <p:nvSpPr>
            <p:cNvPr name="Freeform 15" id="15"/>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16" id="16"/>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grpSp>
        <p:nvGrpSpPr>
          <p:cNvPr name="Group 17" id="17"/>
          <p:cNvGrpSpPr/>
          <p:nvPr/>
        </p:nvGrpSpPr>
        <p:grpSpPr>
          <a:xfrm rot="0">
            <a:off x="9249567" y="1303065"/>
            <a:ext cx="12400755" cy="8373281"/>
            <a:chOff x="0" y="0"/>
            <a:chExt cx="12966792" cy="8755482"/>
          </a:xfrm>
        </p:grpSpPr>
        <p:sp>
          <p:nvSpPr>
            <p:cNvPr name="Freeform 18" id="18"/>
            <p:cNvSpPr/>
            <p:nvPr/>
          </p:nvSpPr>
          <p:spPr>
            <a:xfrm flipH="false" flipV="false" rot="0">
              <a:off x="0" y="0"/>
              <a:ext cx="12966792" cy="8755482"/>
            </a:xfrm>
            <a:custGeom>
              <a:avLst/>
              <a:gdLst/>
              <a:ahLst/>
              <a:cxnLst/>
              <a:rect r="r" b="b" t="t" l="l"/>
              <a:pathLst>
                <a:path h="8755482" w="12966792">
                  <a:moveTo>
                    <a:pt x="0" y="8311871"/>
                  </a:moveTo>
                  <a:lnTo>
                    <a:pt x="0" y="443611"/>
                  </a:lnTo>
                  <a:cubicBezTo>
                    <a:pt x="0" y="198458"/>
                    <a:pt x="440871" y="0"/>
                    <a:pt x="985476" y="0"/>
                  </a:cubicBezTo>
                  <a:lnTo>
                    <a:pt x="11981316" y="0"/>
                  </a:lnTo>
                  <a:cubicBezTo>
                    <a:pt x="12525921" y="0"/>
                    <a:pt x="12966792" y="199625"/>
                    <a:pt x="12966792" y="443611"/>
                  </a:cubicBezTo>
                  <a:lnTo>
                    <a:pt x="12966792" y="8311871"/>
                  </a:lnTo>
                  <a:cubicBezTo>
                    <a:pt x="12966792" y="8557024"/>
                    <a:pt x="12525921" y="8755482"/>
                    <a:pt x="11981316" y="8755482"/>
                  </a:cubicBezTo>
                  <a:lnTo>
                    <a:pt x="985476" y="8755482"/>
                  </a:lnTo>
                  <a:cubicBezTo>
                    <a:pt x="443464" y="8755482"/>
                    <a:pt x="0" y="8557024"/>
                    <a:pt x="0" y="8311871"/>
                  </a:cubicBezTo>
                  <a:close/>
                </a:path>
              </a:pathLst>
            </a:custGeom>
            <a:blipFill>
              <a:blip r:embed="rId6"/>
              <a:stretch>
                <a:fillRect l="-2708" t="-8071" r="-1191" b="-6399"/>
              </a:stretch>
            </a:blipFill>
          </p:spPr>
        </p:sp>
      </p:grpSp>
      <p:grpSp>
        <p:nvGrpSpPr>
          <p:cNvPr name="Group 19" id="19"/>
          <p:cNvGrpSpPr/>
          <p:nvPr/>
        </p:nvGrpSpPr>
        <p:grpSpPr>
          <a:xfrm rot="0">
            <a:off x="1682595" y="3086937"/>
            <a:ext cx="2415938" cy="47625"/>
            <a:chOff x="0" y="0"/>
            <a:chExt cx="636296" cy="12543"/>
          </a:xfrm>
        </p:grpSpPr>
        <p:sp>
          <p:nvSpPr>
            <p:cNvPr name="Freeform 20" id="20"/>
            <p:cNvSpPr/>
            <p:nvPr/>
          </p:nvSpPr>
          <p:spPr>
            <a:xfrm flipH="false" flipV="false" rot="0">
              <a:off x="0" y="0"/>
              <a:ext cx="636296" cy="12543"/>
            </a:xfrm>
            <a:custGeom>
              <a:avLst/>
              <a:gdLst/>
              <a:ahLst/>
              <a:cxnLst/>
              <a:rect r="r" b="b" t="t" l="l"/>
              <a:pathLst>
                <a:path h="12543" w="636296">
                  <a:moveTo>
                    <a:pt x="6272" y="0"/>
                  </a:moveTo>
                  <a:lnTo>
                    <a:pt x="630025" y="0"/>
                  </a:lnTo>
                  <a:cubicBezTo>
                    <a:pt x="631688" y="0"/>
                    <a:pt x="633283" y="661"/>
                    <a:pt x="634460" y="1837"/>
                  </a:cubicBezTo>
                  <a:cubicBezTo>
                    <a:pt x="635636" y="3013"/>
                    <a:pt x="636296" y="4608"/>
                    <a:pt x="636296" y="6272"/>
                  </a:cubicBezTo>
                  <a:lnTo>
                    <a:pt x="636296" y="6272"/>
                  </a:lnTo>
                  <a:cubicBezTo>
                    <a:pt x="636296" y="7935"/>
                    <a:pt x="635636" y="9530"/>
                    <a:pt x="634460" y="10706"/>
                  </a:cubicBezTo>
                  <a:cubicBezTo>
                    <a:pt x="633283" y="11882"/>
                    <a:pt x="631688" y="12543"/>
                    <a:pt x="630025"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4ADEDD"/>
            </a:solidFill>
          </p:spPr>
        </p:sp>
        <p:sp>
          <p:nvSpPr>
            <p:cNvPr name="TextBox 21" id="21"/>
            <p:cNvSpPr txBox="true"/>
            <p:nvPr/>
          </p:nvSpPr>
          <p:spPr>
            <a:xfrm>
              <a:off x="0" y="-47625"/>
              <a:ext cx="636296" cy="60168"/>
            </a:xfrm>
            <a:prstGeom prst="rect">
              <a:avLst/>
            </a:prstGeom>
          </p:spPr>
          <p:txBody>
            <a:bodyPr anchor="ctr" rtlCol="false" tIns="50800" lIns="50800" bIns="50800" rIns="50800"/>
            <a:lstStyle/>
            <a:p>
              <a:pPr algn="ctr">
                <a:lnSpc>
                  <a:spcPts val="2239"/>
                </a:lnSpc>
              </a:pPr>
            </a:p>
          </p:txBody>
        </p:sp>
      </p:grpSp>
      <p:grpSp>
        <p:nvGrpSpPr>
          <p:cNvPr name="Group 22" id="22"/>
          <p:cNvGrpSpPr/>
          <p:nvPr/>
        </p:nvGrpSpPr>
        <p:grpSpPr>
          <a:xfrm rot="0">
            <a:off x="1591775" y="9382268"/>
            <a:ext cx="677751" cy="677751"/>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ADEDD"/>
            </a:solidFill>
          </p:spPr>
        </p:sp>
        <p:sp>
          <p:nvSpPr>
            <p:cNvPr name="TextBox 24" id="24"/>
            <p:cNvSpPr txBox="true"/>
            <p:nvPr/>
          </p:nvSpPr>
          <p:spPr>
            <a:xfrm>
              <a:off x="76200" y="28575"/>
              <a:ext cx="660400" cy="708025"/>
            </a:xfrm>
            <a:prstGeom prst="rect">
              <a:avLst/>
            </a:prstGeom>
          </p:spPr>
          <p:txBody>
            <a:bodyPr anchor="ctr" rtlCol="false" tIns="50800" lIns="50800" bIns="50800" rIns="50800"/>
            <a:lstStyle/>
            <a:p>
              <a:pPr algn="ctr">
                <a:lnSpc>
                  <a:spcPts val="2239"/>
                </a:lnSpc>
              </a:pPr>
            </a:p>
          </p:txBody>
        </p:sp>
      </p:grpSp>
      <p:sp>
        <p:nvSpPr>
          <p:cNvPr name="TextBox 25" id="25"/>
          <p:cNvSpPr txBox="true"/>
          <p:nvPr/>
        </p:nvSpPr>
        <p:spPr>
          <a:xfrm rot="0">
            <a:off x="1591775" y="239109"/>
            <a:ext cx="7552225" cy="2761213"/>
          </a:xfrm>
          <a:prstGeom prst="rect">
            <a:avLst/>
          </a:prstGeom>
        </p:spPr>
        <p:txBody>
          <a:bodyPr anchor="t" rtlCol="false" tIns="0" lIns="0" bIns="0" rIns="0">
            <a:spAutoFit/>
          </a:bodyPr>
          <a:lstStyle/>
          <a:p>
            <a:pPr algn="l">
              <a:lnSpc>
                <a:spcPts val="10854"/>
              </a:lnSpc>
              <a:spcBef>
                <a:spcPct val="0"/>
              </a:spcBef>
            </a:pPr>
            <a:r>
              <a:rPr lang="en-US" sz="7752">
                <a:solidFill>
                  <a:srgbClr val="FFFFFF"/>
                </a:solidFill>
                <a:latin typeface="Poppins Bold"/>
              </a:rPr>
              <a:t>DÜĞME BAĞLANTILARI</a:t>
            </a:r>
          </a:p>
        </p:txBody>
      </p:sp>
      <p:sp>
        <p:nvSpPr>
          <p:cNvPr name="TextBox 26" id="26"/>
          <p:cNvSpPr txBox="true"/>
          <p:nvPr/>
        </p:nvSpPr>
        <p:spPr>
          <a:xfrm rot="0">
            <a:off x="1682595" y="3384675"/>
            <a:ext cx="7165700" cy="6197163"/>
          </a:xfrm>
          <a:prstGeom prst="rect">
            <a:avLst/>
          </a:prstGeom>
        </p:spPr>
        <p:txBody>
          <a:bodyPr anchor="t" rtlCol="false" tIns="0" lIns="0" bIns="0" rIns="0">
            <a:spAutoFit/>
          </a:bodyPr>
          <a:lstStyle/>
          <a:p>
            <a:pPr algn="l">
              <a:lnSpc>
                <a:spcPts val="2799"/>
              </a:lnSpc>
            </a:pPr>
            <a:r>
              <a:rPr lang="en-US" sz="1999">
                <a:solidFill>
                  <a:srgbClr val="FFFFFF"/>
                </a:solidFill>
                <a:latin typeface="Open Sans"/>
              </a:rPr>
              <a:t>Bu kod bloğu, belirli düğmelerin basılması durumunda ilgili işlevlere atlama yapmak için kullanılır. Her bir düğme, belirli bir işlevi temsil eder. Örneğin, "ON" düğmesi belirli bir işlemi başlatırken, "+" düğmesi farklı bir işlemi tetikler. Kod, belirli bir düğme basıldığında ilgili işlevin gerçekleştirileceği etiketlere atlama yapar.</a:t>
            </a:r>
          </a:p>
          <a:p>
            <a:pPr algn="l">
              <a:lnSpc>
                <a:spcPts val="2799"/>
              </a:lnSpc>
            </a:pPr>
            <a:r>
              <a:rPr lang="en-US" sz="1999">
                <a:solidFill>
                  <a:srgbClr val="FFFFFF"/>
                </a:solidFill>
                <a:latin typeface="Open Sans"/>
              </a:rPr>
              <a:t>Örneğin, ATLA_DUGME_ON etiketi, "ON" düğmesine basıldığında LJMP komutuyla DUGME_ON etiketine atlama yapar. Benzer şekilde, diğer düğmeler için de ilgili etiketlere atlama yapılır.</a:t>
            </a:r>
          </a:p>
          <a:p>
            <a:pPr algn="l">
              <a:lnSpc>
                <a:spcPts val="2799"/>
              </a:lnSpc>
            </a:pPr>
            <a:r>
              <a:rPr lang="en-US" sz="1999">
                <a:solidFill>
                  <a:srgbClr val="FFFFFF"/>
                </a:solidFill>
                <a:latin typeface="Open Sans"/>
              </a:rPr>
              <a:t>Bu kod bloğu, düğme basıldığında hangi işlemin gerçekleştirileceğini belirler ve ilgili işlevin bulunduğu etikete atlama yaparak programın o kısmına yönlendirir. Bu sayede, kullanıcının düğmeler aracılığıyla belirli işlevleri etkinleştirmesi sağlanır.</a:t>
            </a:r>
          </a:p>
          <a:p>
            <a:pPr algn="l">
              <a:lnSpc>
                <a:spcPts val="2799"/>
              </a:lnSpc>
            </a:pPr>
          </a:p>
          <a:p>
            <a:pPr algn="l">
              <a:lnSpc>
                <a:spcPts val="2799"/>
              </a:lnSpc>
            </a:pPr>
          </a:p>
          <a:p>
            <a:pPr algn="l">
              <a:lnSpc>
                <a:spcPts val="1680"/>
              </a:lnSpc>
              <a:spcBef>
                <a:spcPct val="0"/>
              </a:spcBef>
            </a:pPr>
          </a:p>
        </p:txBody>
      </p:sp>
      <p:sp>
        <p:nvSpPr>
          <p:cNvPr name="TextBox 27" id="27"/>
          <p:cNvSpPr txBox="true"/>
          <p:nvPr/>
        </p:nvSpPr>
        <p:spPr>
          <a:xfrm rot="0">
            <a:off x="2498203" y="9567790"/>
            <a:ext cx="2137666" cy="198060"/>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rPr>
              <a:t>C1,C2 ve C3 , L1 ‘e sıçrıyor</a:t>
            </a:r>
          </a:p>
        </p:txBody>
      </p:sp>
      <p:sp>
        <p:nvSpPr>
          <p:cNvPr name="TextBox 28" id="28"/>
          <p:cNvSpPr txBox="true"/>
          <p:nvPr/>
        </p:nvSpPr>
        <p:spPr>
          <a:xfrm rot="0">
            <a:off x="1682595" y="9558265"/>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07032B"/>
                </a:solidFill>
                <a:latin typeface="Open Sans Bold"/>
              </a:rPr>
              <a:t>L1</a:t>
            </a:r>
          </a:p>
        </p:txBody>
      </p:sp>
      <p:sp>
        <p:nvSpPr>
          <p:cNvPr name="TextBox 29" id="29"/>
          <p:cNvSpPr txBox="true"/>
          <p:nvPr/>
        </p:nvSpPr>
        <p:spPr>
          <a:xfrm rot="0">
            <a:off x="1627749" y="8870027"/>
            <a:ext cx="3370756" cy="339666"/>
          </a:xfrm>
          <a:prstGeom prst="rect">
            <a:avLst/>
          </a:prstGeom>
        </p:spPr>
        <p:txBody>
          <a:bodyPr anchor="t" rtlCol="false" tIns="0" lIns="0" bIns="0" rIns="0">
            <a:spAutoFit/>
          </a:bodyPr>
          <a:lstStyle/>
          <a:p>
            <a:pPr algn="l">
              <a:lnSpc>
                <a:spcPts val="2799"/>
              </a:lnSpc>
              <a:spcBef>
                <a:spcPct val="0"/>
              </a:spcBef>
            </a:pPr>
            <a:r>
              <a:rPr lang="en-US" sz="1999">
                <a:solidFill>
                  <a:srgbClr val="FFFFFF"/>
                </a:solidFill>
                <a:latin typeface="Open Sans"/>
              </a:rPr>
              <a:t>BAĞLANTILI ETİKETLER</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1477666">
            <a:off x="8443658" y="5370633"/>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941020">
            <a:off x="-3526188" y="-6405116"/>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7096803" y="557375"/>
            <a:ext cx="137619" cy="137619"/>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6" id="6"/>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7" id="7"/>
          <p:cNvGrpSpPr/>
          <p:nvPr/>
        </p:nvGrpSpPr>
        <p:grpSpPr>
          <a:xfrm rot="0">
            <a:off x="17353109" y="557375"/>
            <a:ext cx="137619" cy="137619"/>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9" id="9"/>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10" id="10"/>
          <p:cNvGrpSpPr/>
          <p:nvPr/>
        </p:nvGrpSpPr>
        <p:grpSpPr>
          <a:xfrm rot="0">
            <a:off x="17605028" y="557375"/>
            <a:ext cx="137619" cy="13761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12" id="12"/>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Freeform 13" id="13"/>
          <p:cNvSpPr/>
          <p:nvPr/>
        </p:nvSpPr>
        <p:spPr>
          <a:xfrm flipH="false" flipV="false" rot="0">
            <a:off x="598872" y="458184"/>
            <a:ext cx="326225" cy="336000"/>
          </a:xfrm>
          <a:custGeom>
            <a:avLst/>
            <a:gdLst/>
            <a:ahLst/>
            <a:cxnLst/>
            <a:rect r="r" b="b" t="t" l="l"/>
            <a:pathLst>
              <a:path h="336000" w="326225">
                <a:moveTo>
                  <a:pt x="0" y="0"/>
                </a:moveTo>
                <a:lnTo>
                  <a:pt x="326225" y="0"/>
                </a:lnTo>
                <a:lnTo>
                  <a:pt x="326225" y="336000"/>
                </a:lnTo>
                <a:lnTo>
                  <a:pt x="0" y="336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0">
            <a:off x="18181857" y="8291827"/>
            <a:ext cx="106143" cy="966473"/>
            <a:chOff x="0" y="0"/>
            <a:chExt cx="626900" cy="5708159"/>
          </a:xfrm>
        </p:grpSpPr>
        <p:sp>
          <p:nvSpPr>
            <p:cNvPr name="Freeform 15" id="15"/>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16" id="16"/>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grpSp>
        <p:nvGrpSpPr>
          <p:cNvPr name="Group 17" id="17"/>
          <p:cNvGrpSpPr/>
          <p:nvPr/>
        </p:nvGrpSpPr>
        <p:grpSpPr>
          <a:xfrm rot="0">
            <a:off x="761985" y="3806733"/>
            <a:ext cx="8241584" cy="2673534"/>
            <a:chOff x="0" y="0"/>
            <a:chExt cx="5734884" cy="1860371"/>
          </a:xfrm>
        </p:grpSpPr>
        <p:sp>
          <p:nvSpPr>
            <p:cNvPr name="Freeform 18" id="18"/>
            <p:cNvSpPr/>
            <p:nvPr/>
          </p:nvSpPr>
          <p:spPr>
            <a:xfrm flipH="false" flipV="false" rot="6000">
              <a:off x="-1474" y="-4555"/>
              <a:ext cx="5737831" cy="1869481"/>
            </a:xfrm>
            <a:custGeom>
              <a:avLst/>
              <a:gdLst/>
              <a:ahLst/>
              <a:cxnLst/>
              <a:rect r="r" b="b" t="t" l="l"/>
              <a:pathLst>
                <a:path h="1869481" w="5737831">
                  <a:moveTo>
                    <a:pt x="5164490" y="1860921"/>
                  </a:moveTo>
                  <a:lnTo>
                    <a:pt x="576589" y="1868929"/>
                  </a:lnTo>
                  <a:cubicBezTo>
                    <a:pt x="260024" y="1869481"/>
                    <a:pt x="2956" y="1786585"/>
                    <a:pt x="2777" y="1683893"/>
                  </a:cubicBezTo>
                  <a:lnTo>
                    <a:pt x="180" y="195598"/>
                  </a:lnTo>
                  <a:cubicBezTo>
                    <a:pt x="0" y="92906"/>
                    <a:pt x="256777" y="9113"/>
                    <a:pt x="573342" y="8560"/>
                  </a:cubicBezTo>
                  <a:lnTo>
                    <a:pt x="5161243" y="553"/>
                  </a:lnTo>
                  <a:cubicBezTo>
                    <a:pt x="5477808" y="0"/>
                    <a:pt x="5734876" y="82896"/>
                    <a:pt x="5735055" y="185589"/>
                  </a:cubicBezTo>
                  <a:lnTo>
                    <a:pt x="5737652" y="1673883"/>
                  </a:lnTo>
                  <a:cubicBezTo>
                    <a:pt x="5737832" y="1776576"/>
                    <a:pt x="5481055" y="1860369"/>
                    <a:pt x="5164490" y="1860921"/>
                  </a:cubicBezTo>
                  <a:close/>
                </a:path>
              </a:pathLst>
            </a:custGeom>
            <a:blipFill>
              <a:blip r:embed="rId6"/>
              <a:stretch>
                <a:fillRect l="-7575" t="-29054" r="-99496" b="-4730"/>
              </a:stretch>
            </a:blipFill>
          </p:spPr>
        </p:sp>
      </p:grpSp>
      <p:grpSp>
        <p:nvGrpSpPr>
          <p:cNvPr name="Group 19" id="19"/>
          <p:cNvGrpSpPr/>
          <p:nvPr/>
        </p:nvGrpSpPr>
        <p:grpSpPr>
          <a:xfrm rot="0">
            <a:off x="9800510" y="3202271"/>
            <a:ext cx="4048405" cy="47625"/>
            <a:chOff x="0" y="0"/>
            <a:chExt cx="1066247" cy="12543"/>
          </a:xfrm>
        </p:grpSpPr>
        <p:sp>
          <p:nvSpPr>
            <p:cNvPr name="Freeform 20" id="20"/>
            <p:cNvSpPr/>
            <p:nvPr/>
          </p:nvSpPr>
          <p:spPr>
            <a:xfrm flipH="false" flipV="false" rot="0">
              <a:off x="0" y="0"/>
              <a:ext cx="1066247" cy="12543"/>
            </a:xfrm>
            <a:custGeom>
              <a:avLst/>
              <a:gdLst/>
              <a:ahLst/>
              <a:cxnLst/>
              <a:rect r="r" b="b" t="t" l="l"/>
              <a:pathLst>
                <a:path h="12543" w="1066247">
                  <a:moveTo>
                    <a:pt x="6272" y="0"/>
                  </a:moveTo>
                  <a:lnTo>
                    <a:pt x="1059975" y="0"/>
                  </a:lnTo>
                  <a:cubicBezTo>
                    <a:pt x="1061638" y="0"/>
                    <a:pt x="1063233" y="661"/>
                    <a:pt x="1064410" y="1837"/>
                  </a:cubicBezTo>
                  <a:cubicBezTo>
                    <a:pt x="1065586" y="3013"/>
                    <a:pt x="1066247" y="4608"/>
                    <a:pt x="1066247" y="6272"/>
                  </a:cubicBezTo>
                  <a:lnTo>
                    <a:pt x="1066247" y="6272"/>
                  </a:lnTo>
                  <a:cubicBezTo>
                    <a:pt x="1066247" y="7935"/>
                    <a:pt x="1065586" y="9530"/>
                    <a:pt x="1064410" y="10706"/>
                  </a:cubicBezTo>
                  <a:cubicBezTo>
                    <a:pt x="1063233" y="11882"/>
                    <a:pt x="1061638" y="12543"/>
                    <a:pt x="1059975"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4ADEDD"/>
            </a:solidFill>
          </p:spPr>
        </p:sp>
        <p:sp>
          <p:nvSpPr>
            <p:cNvPr name="TextBox 21" id="21"/>
            <p:cNvSpPr txBox="true"/>
            <p:nvPr/>
          </p:nvSpPr>
          <p:spPr>
            <a:xfrm>
              <a:off x="0" y="-47625"/>
              <a:ext cx="1066247" cy="60168"/>
            </a:xfrm>
            <a:prstGeom prst="rect">
              <a:avLst/>
            </a:prstGeom>
          </p:spPr>
          <p:txBody>
            <a:bodyPr anchor="ctr" rtlCol="false" tIns="50800" lIns="50800" bIns="50800" rIns="50800"/>
            <a:lstStyle/>
            <a:p>
              <a:pPr algn="ctr">
                <a:lnSpc>
                  <a:spcPts val="2239"/>
                </a:lnSpc>
              </a:pPr>
            </a:p>
          </p:txBody>
        </p:sp>
      </p:grpSp>
      <p:grpSp>
        <p:nvGrpSpPr>
          <p:cNvPr name="Group 22" id="22"/>
          <p:cNvGrpSpPr/>
          <p:nvPr/>
        </p:nvGrpSpPr>
        <p:grpSpPr>
          <a:xfrm rot="0">
            <a:off x="925097" y="7358249"/>
            <a:ext cx="677751" cy="677751"/>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ADEDD"/>
            </a:solidFill>
          </p:spPr>
        </p:sp>
        <p:sp>
          <p:nvSpPr>
            <p:cNvPr name="TextBox 24" id="24"/>
            <p:cNvSpPr txBox="true"/>
            <p:nvPr/>
          </p:nvSpPr>
          <p:spPr>
            <a:xfrm>
              <a:off x="76200" y="28575"/>
              <a:ext cx="660400" cy="708025"/>
            </a:xfrm>
            <a:prstGeom prst="rect">
              <a:avLst/>
            </a:prstGeom>
          </p:spPr>
          <p:txBody>
            <a:bodyPr anchor="ctr" rtlCol="false" tIns="50800" lIns="50800" bIns="50800" rIns="50800"/>
            <a:lstStyle/>
            <a:p>
              <a:pPr algn="ctr">
                <a:lnSpc>
                  <a:spcPts val="2239"/>
                </a:lnSpc>
              </a:pPr>
            </a:p>
          </p:txBody>
        </p:sp>
      </p:grpSp>
      <p:sp>
        <p:nvSpPr>
          <p:cNvPr name="TextBox 25" id="25"/>
          <p:cNvSpPr txBox="true"/>
          <p:nvPr/>
        </p:nvSpPr>
        <p:spPr>
          <a:xfrm rot="0">
            <a:off x="9800510" y="2026988"/>
            <a:ext cx="7039828" cy="984250"/>
          </a:xfrm>
          <a:prstGeom prst="rect">
            <a:avLst/>
          </a:prstGeom>
        </p:spPr>
        <p:txBody>
          <a:bodyPr anchor="t" rtlCol="false" tIns="0" lIns="0" bIns="0" rIns="0">
            <a:spAutoFit/>
          </a:bodyPr>
          <a:lstStyle/>
          <a:p>
            <a:pPr algn="l">
              <a:lnSpc>
                <a:spcPts val="7699"/>
              </a:lnSpc>
              <a:spcBef>
                <a:spcPct val="0"/>
              </a:spcBef>
            </a:pPr>
            <a:r>
              <a:rPr lang="en-US" sz="5499">
                <a:solidFill>
                  <a:srgbClr val="FFFFFF"/>
                </a:solidFill>
                <a:latin typeface="Poppins Bold"/>
              </a:rPr>
              <a:t>DUGME_ON ETİKETİ</a:t>
            </a:r>
          </a:p>
        </p:txBody>
      </p:sp>
      <p:sp>
        <p:nvSpPr>
          <p:cNvPr name="TextBox 26" id="26"/>
          <p:cNvSpPr txBox="true"/>
          <p:nvPr/>
        </p:nvSpPr>
        <p:spPr>
          <a:xfrm rot="0">
            <a:off x="9800510" y="3768633"/>
            <a:ext cx="6738079" cy="3698220"/>
          </a:xfrm>
          <a:prstGeom prst="rect">
            <a:avLst/>
          </a:prstGeom>
        </p:spPr>
        <p:txBody>
          <a:bodyPr anchor="t" rtlCol="false" tIns="0" lIns="0" bIns="0" rIns="0">
            <a:spAutoFit/>
          </a:bodyPr>
          <a:lstStyle/>
          <a:p>
            <a:pPr algn="l">
              <a:lnSpc>
                <a:spcPts val="2799"/>
              </a:lnSpc>
            </a:pPr>
            <a:r>
              <a:rPr lang="en-US" sz="1999">
                <a:solidFill>
                  <a:srgbClr val="FFFFFF"/>
                </a:solidFill>
                <a:latin typeface="Open Sans"/>
              </a:rPr>
              <a:t>DUGME_ON etiketi, "ON" düğmesine basıldığında gerçekleştirilecek işlevi belirtir. İlk olarak, P2 portunun 0. pinine yüksek seviyeli bir sinyal uygulanarak bir reset işlemi tetiklenir. Ardından, programın belirli bir noktadan devam etmesi için L1 etiketine atlama yapılır. Bu sayede, "ON" düğmesine basıldığında belirli bir cihazın veya uygulamanın başlangıç durumuna dönmesi sağlanır. Bu kod, kullanıcıya cihazı yeniden başlatma veya sıfırlama olanağı sunar.</a:t>
            </a:r>
          </a:p>
          <a:p>
            <a:pPr algn="l">
              <a:lnSpc>
                <a:spcPts val="2100"/>
              </a:lnSpc>
            </a:pPr>
          </a:p>
          <a:p>
            <a:pPr algn="l">
              <a:lnSpc>
                <a:spcPts val="2100"/>
              </a:lnSpc>
              <a:spcBef>
                <a:spcPct val="0"/>
              </a:spcBef>
            </a:pPr>
          </a:p>
        </p:txBody>
      </p:sp>
      <p:sp>
        <p:nvSpPr>
          <p:cNvPr name="TextBox 27" id="27"/>
          <p:cNvSpPr txBox="true"/>
          <p:nvPr/>
        </p:nvSpPr>
        <p:spPr>
          <a:xfrm rot="0">
            <a:off x="1857437" y="7379213"/>
            <a:ext cx="2137666" cy="198060"/>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rPr>
              <a:t>C1 , L1 ‘e sıçrıyor</a:t>
            </a:r>
          </a:p>
        </p:txBody>
      </p:sp>
      <p:sp>
        <p:nvSpPr>
          <p:cNvPr name="TextBox 28" id="28"/>
          <p:cNvSpPr txBox="true"/>
          <p:nvPr/>
        </p:nvSpPr>
        <p:spPr>
          <a:xfrm rot="0">
            <a:off x="1015917" y="7534247"/>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07032B"/>
                </a:solidFill>
                <a:latin typeface="Open Sans Bold"/>
              </a:rPr>
              <a:t>L1</a:t>
            </a:r>
          </a:p>
        </p:txBody>
      </p:sp>
      <p:sp>
        <p:nvSpPr>
          <p:cNvPr name="TextBox 29" id="29"/>
          <p:cNvSpPr txBox="true"/>
          <p:nvPr/>
        </p:nvSpPr>
        <p:spPr>
          <a:xfrm rot="0">
            <a:off x="5760276" y="9123635"/>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07032B"/>
                </a:solidFill>
                <a:latin typeface="Open Sans Bold"/>
              </a:rPr>
              <a:t>02</a:t>
            </a:r>
          </a:p>
        </p:txBody>
      </p:sp>
      <p:sp>
        <p:nvSpPr>
          <p:cNvPr name="TextBox 30" id="30"/>
          <p:cNvSpPr txBox="true"/>
          <p:nvPr/>
        </p:nvSpPr>
        <p:spPr>
          <a:xfrm rot="0">
            <a:off x="961071" y="6846009"/>
            <a:ext cx="3370756" cy="339666"/>
          </a:xfrm>
          <a:prstGeom prst="rect">
            <a:avLst/>
          </a:prstGeom>
        </p:spPr>
        <p:txBody>
          <a:bodyPr anchor="t" rtlCol="false" tIns="0" lIns="0" bIns="0" rIns="0">
            <a:spAutoFit/>
          </a:bodyPr>
          <a:lstStyle/>
          <a:p>
            <a:pPr algn="l">
              <a:lnSpc>
                <a:spcPts val="2799"/>
              </a:lnSpc>
              <a:spcBef>
                <a:spcPct val="0"/>
              </a:spcBef>
            </a:pPr>
            <a:r>
              <a:rPr lang="en-US" sz="1999">
                <a:solidFill>
                  <a:srgbClr val="FFFFFF"/>
                </a:solidFill>
                <a:latin typeface="Open Sans"/>
              </a:rPr>
              <a:t>BAĞLANTILI ETİKETLER</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1477666">
            <a:off x="8443658" y="5370633"/>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941020">
            <a:off x="-3526188" y="-6405116"/>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7096803" y="557375"/>
            <a:ext cx="137619" cy="137619"/>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6" id="6"/>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7" id="7"/>
          <p:cNvGrpSpPr/>
          <p:nvPr/>
        </p:nvGrpSpPr>
        <p:grpSpPr>
          <a:xfrm rot="0">
            <a:off x="17353109" y="557375"/>
            <a:ext cx="137619" cy="137619"/>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9" id="9"/>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10" id="10"/>
          <p:cNvGrpSpPr/>
          <p:nvPr/>
        </p:nvGrpSpPr>
        <p:grpSpPr>
          <a:xfrm rot="0">
            <a:off x="17605028" y="557375"/>
            <a:ext cx="137619" cy="13761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12" id="12"/>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Freeform 13" id="13"/>
          <p:cNvSpPr/>
          <p:nvPr/>
        </p:nvSpPr>
        <p:spPr>
          <a:xfrm flipH="false" flipV="false" rot="0">
            <a:off x="598872" y="458184"/>
            <a:ext cx="326225" cy="336000"/>
          </a:xfrm>
          <a:custGeom>
            <a:avLst/>
            <a:gdLst/>
            <a:ahLst/>
            <a:cxnLst/>
            <a:rect r="r" b="b" t="t" l="l"/>
            <a:pathLst>
              <a:path h="336000" w="326225">
                <a:moveTo>
                  <a:pt x="0" y="0"/>
                </a:moveTo>
                <a:lnTo>
                  <a:pt x="326225" y="0"/>
                </a:lnTo>
                <a:lnTo>
                  <a:pt x="326225" y="336000"/>
                </a:lnTo>
                <a:lnTo>
                  <a:pt x="0" y="336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0">
            <a:off x="18181857" y="8291827"/>
            <a:ext cx="106143" cy="966473"/>
            <a:chOff x="0" y="0"/>
            <a:chExt cx="626900" cy="5708159"/>
          </a:xfrm>
        </p:grpSpPr>
        <p:sp>
          <p:nvSpPr>
            <p:cNvPr name="Freeform 15" id="15"/>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16" id="16"/>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grpSp>
        <p:nvGrpSpPr>
          <p:cNvPr name="Group 17" id="17"/>
          <p:cNvGrpSpPr/>
          <p:nvPr/>
        </p:nvGrpSpPr>
        <p:grpSpPr>
          <a:xfrm rot="0">
            <a:off x="598872" y="4197327"/>
            <a:ext cx="8486777" cy="3599199"/>
            <a:chOff x="0" y="0"/>
            <a:chExt cx="7905629" cy="3352738"/>
          </a:xfrm>
        </p:grpSpPr>
        <p:sp>
          <p:nvSpPr>
            <p:cNvPr name="Freeform 18" id="18"/>
            <p:cNvSpPr/>
            <p:nvPr/>
          </p:nvSpPr>
          <p:spPr>
            <a:xfrm flipH="false" flipV="false" rot="6000">
              <a:off x="-2658" y="-6278"/>
              <a:ext cx="7910944" cy="3365294"/>
            </a:xfrm>
            <a:custGeom>
              <a:avLst/>
              <a:gdLst/>
              <a:ahLst/>
              <a:cxnLst/>
              <a:rect r="r" b="b" t="t" l="l"/>
              <a:pathLst>
                <a:path h="3365294" w="7910944">
                  <a:moveTo>
                    <a:pt x="7120645" y="3353494"/>
                  </a:moveTo>
                  <a:lnTo>
                    <a:pt x="796152" y="3364532"/>
                  </a:lnTo>
                  <a:cubicBezTo>
                    <a:pt x="359761" y="3365294"/>
                    <a:pt x="5328" y="3215710"/>
                    <a:pt x="5005" y="3030639"/>
                  </a:cubicBezTo>
                  <a:lnTo>
                    <a:pt x="323" y="348453"/>
                  </a:lnTo>
                  <a:cubicBezTo>
                    <a:pt x="0" y="163382"/>
                    <a:pt x="353910" y="12561"/>
                    <a:pt x="790300" y="11800"/>
                  </a:cubicBezTo>
                  <a:lnTo>
                    <a:pt x="7114794" y="761"/>
                  </a:lnTo>
                  <a:cubicBezTo>
                    <a:pt x="7551184" y="0"/>
                    <a:pt x="7905617" y="149584"/>
                    <a:pt x="7905940" y="334655"/>
                  </a:cubicBezTo>
                  <a:lnTo>
                    <a:pt x="7910622" y="3016841"/>
                  </a:lnTo>
                  <a:cubicBezTo>
                    <a:pt x="7910945" y="3201912"/>
                    <a:pt x="7557035" y="3352732"/>
                    <a:pt x="7120645" y="3353494"/>
                  </a:cubicBezTo>
                  <a:close/>
                </a:path>
              </a:pathLst>
            </a:custGeom>
            <a:blipFill>
              <a:blip r:embed="rId6"/>
              <a:stretch>
                <a:fillRect l="-5801" t="-12764" r="-76456" b="-3530"/>
              </a:stretch>
            </a:blipFill>
          </p:spPr>
        </p:sp>
      </p:grpSp>
      <p:grpSp>
        <p:nvGrpSpPr>
          <p:cNvPr name="Group 19" id="19"/>
          <p:cNvGrpSpPr/>
          <p:nvPr/>
        </p:nvGrpSpPr>
        <p:grpSpPr>
          <a:xfrm rot="0">
            <a:off x="9800510" y="3982788"/>
            <a:ext cx="4048405" cy="47625"/>
            <a:chOff x="0" y="0"/>
            <a:chExt cx="1066247" cy="12543"/>
          </a:xfrm>
        </p:grpSpPr>
        <p:sp>
          <p:nvSpPr>
            <p:cNvPr name="Freeform 20" id="20"/>
            <p:cNvSpPr/>
            <p:nvPr/>
          </p:nvSpPr>
          <p:spPr>
            <a:xfrm flipH="false" flipV="false" rot="0">
              <a:off x="0" y="0"/>
              <a:ext cx="1066247" cy="12543"/>
            </a:xfrm>
            <a:custGeom>
              <a:avLst/>
              <a:gdLst/>
              <a:ahLst/>
              <a:cxnLst/>
              <a:rect r="r" b="b" t="t" l="l"/>
              <a:pathLst>
                <a:path h="12543" w="1066247">
                  <a:moveTo>
                    <a:pt x="6272" y="0"/>
                  </a:moveTo>
                  <a:lnTo>
                    <a:pt x="1059975" y="0"/>
                  </a:lnTo>
                  <a:cubicBezTo>
                    <a:pt x="1061638" y="0"/>
                    <a:pt x="1063233" y="661"/>
                    <a:pt x="1064410" y="1837"/>
                  </a:cubicBezTo>
                  <a:cubicBezTo>
                    <a:pt x="1065586" y="3013"/>
                    <a:pt x="1066247" y="4608"/>
                    <a:pt x="1066247" y="6272"/>
                  </a:cubicBezTo>
                  <a:lnTo>
                    <a:pt x="1066247" y="6272"/>
                  </a:lnTo>
                  <a:cubicBezTo>
                    <a:pt x="1066247" y="7935"/>
                    <a:pt x="1065586" y="9530"/>
                    <a:pt x="1064410" y="10706"/>
                  </a:cubicBezTo>
                  <a:cubicBezTo>
                    <a:pt x="1063233" y="11882"/>
                    <a:pt x="1061638" y="12543"/>
                    <a:pt x="1059975"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4ADEDD"/>
            </a:solidFill>
          </p:spPr>
        </p:sp>
        <p:sp>
          <p:nvSpPr>
            <p:cNvPr name="TextBox 21" id="21"/>
            <p:cNvSpPr txBox="true"/>
            <p:nvPr/>
          </p:nvSpPr>
          <p:spPr>
            <a:xfrm>
              <a:off x="0" y="-47625"/>
              <a:ext cx="1066247" cy="60168"/>
            </a:xfrm>
            <a:prstGeom prst="rect">
              <a:avLst/>
            </a:prstGeom>
          </p:spPr>
          <p:txBody>
            <a:bodyPr anchor="ctr" rtlCol="false" tIns="50800" lIns="50800" bIns="50800" rIns="50800"/>
            <a:lstStyle/>
            <a:p>
              <a:pPr algn="ctr">
                <a:lnSpc>
                  <a:spcPts val="2239"/>
                </a:lnSpc>
              </a:pPr>
            </a:p>
          </p:txBody>
        </p:sp>
      </p:grpSp>
      <p:grpSp>
        <p:nvGrpSpPr>
          <p:cNvPr name="Group 22" id="22"/>
          <p:cNvGrpSpPr/>
          <p:nvPr/>
        </p:nvGrpSpPr>
        <p:grpSpPr>
          <a:xfrm rot="0">
            <a:off x="646042" y="8765967"/>
            <a:ext cx="677751" cy="677751"/>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ADEDD"/>
            </a:solidFill>
          </p:spPr>
        </p:sp>
        <p:sp>
          <p:nvSpPr>
            <p:cNvPr name="TextBox 24" id="24"/>
            <p:cNvSpPr txBox="true"/>
            <p:nvPr/>
          </p:nvSpPr>
          <p:spPr>
            <a:xfrm>
              <a:off x="76200" y="28575"/>
              <a:ext cx="660400" cy="708025"/>
            </a:xfrm>
            <a:prstGeom prst="rect">
              <a:avLst/>
            </a:prstGeom>
          </p:spPr>
          <p:txBody>
            <a:bodyPr anchor="ctr" rtlCol="false" tIns="50800" lIns="50800" bIns="50800" rIns="50800"/>
            <a:lstStyle/>
            <a:p>
              <a:pPr algn="ctr">
                <a:lnSpc>
                  <a:spcPts val="2239"/>
                </a:lnSpc>
              </a:pPr>
            </a:p>
          </p:txBody>
        </p:sp>
      </p:grpSp>
      <p:sp>
        <p:nvSpPr>
          <p:cNvPr name="TextBox 25" id="25"/>
          <p:cNvSpPr txBox="true"/>
          <p:nvPr/>
        </p:nvSpPr>
        <p:spPr>
          <a:xfrm rot="0">
            <a:off x="9800510" y="2026988"/>
            <a:ext cx="7039828" cy="1955800"/>
          </a:xfrm>
          <a:prstGeom prst="rect">
            <a:avLst/>
          </a:prstGeom>
        </p:spPr>
        <p:txBody>
          <a:bodyPr anchor="t" rtlCol="false" tIns="0" lIns="0" bIns="0" rIns="0">
            <a:spAutoFit/>
          </a:bodyPr>
          <a:lstStyle/>
          <a:p>
            <a:pPr algn="l">
              <a:lnSpc>
                <a:spcPts val="7699"/>
              </a:lnSpc>
              <a:spcBef>
                <a:spcPct val="0"/>
              </a:spcBef>
            </a:pPr>
            <a:r>
              <a:rPr lang="en-US" sz="5499">
                <a:solidFill>
                  <a:srgbClr val="FFFFFF"/>
                </a:solidFill>
                <a:latin typeface="Poppins Bold"/>
              </a:rPr>
              <a:t>DUGME_SIFIR ETİKETİ</a:t>
            </a:r>
          </a:p>
        </p:txBody>
      </p:sp>
      <p:sp>
        <p:nvSpPr>
          <p:cNvPr name="TextBox 26" id="26"/>
          <p:cNvSpPr txBox="true"/>
          <p:nvPr/>
        </p:nvSpPr>
        <p:spPr>
          <a:xfrm rot="0">
            <a:off x="9939472" y="4359983"/>
            <a:ext cx="6738079" cy="4402951"/>
          </a:xfrm>
          <a:prstGeom prst="rect">
            <a:avLst/>
          </a:prstGeom>
        </p:spPr>
        <p:txBody>
          <a:bodyPr anchor="t" rtlCol="false" tIns="0" lIns="0" bIns="0" rIns="0">
            <a:spAutoFit/>
          </a:bodyPr>
          <a:lstStyle/>
          <a:p>
            <a:pPr algn="l">
              <a:lnSpc>
                <a:spcPts val="2799"/>
              </a:lnSpc>
            </a:pPr>
            <a:r>
              <a:rPr lang="en-US" sz="1999">
                <a:solidFill>
                  <a:srgbClr val="FFFFFF"/>
                </a:solidFill>
                <a:latin typeface="Open Sans"/>
              </a:rPr>
              <a:t>DUGME_SIFIR etiketi, "0" düğmesine basıldığında gerçekleştirilecek işlevi belirler. İlk olarak, '0' karakteri R0 kaydına taşınır ve ardından bu karakter bir alt program olan SAYI'da saklanır. Daha sonra, YAZDIR adlı başka bir alt program aracılığıyla karakter LCD ekranında görüntülenir. Son olarak, program L1 etiketine atlama yaparak devam eder. Bu kod bloğu, kullanıcının "0" düğmesine basarak girdiği sayıları LCD ekranında görüntülemesine olanak tanır, bu da kullanıcının girdiği bilgileri doğrulamasına veya ilgili işlemleri gerçekleştirmesine olanak sağlar.</a:t>
            </a:r>
          </a:p>
          <a:p>
            <a:pPr algn="l">
              <a:lnSpc>
                <a:spcPts val="2100"/>
              </a:lnSpc>
            </a:pPr>
          </a:p>
          <a:p>
            <a:pPr algn="l">
              <a:lnSpc>
                <a:spcPts val="2100"/>
              </a:lnSpc>
              <a:spcBef>
                <a:spcPct val="0"/>
              </a:spcBef>
            </a:pPr>
          </a:p>
        </p:txBody>
      </p:sp>
      <p:sp>
        <p:nvSpPr>
          <p:cNvPr name="TextBox 27" id="27"/>
          <p:cNvSpPr txBox="true"/>
          <p:nvPr/>
        </p:nvSpPr>
        <p:spPr>
          <a:xfrm rot="0">
            <a:off x="1578382" y="8786930"/>
            <a:ext cx="2137666" cy="198060"/>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rPr>
              <a:t>C1 , L1 ‘e sıçrıyor</a:t>
            </a:r>
          </a:p>
        </p:txBody>
      </p:sp>
      <p:sp>
        <p:nvSpPr>
          <p:cNvPr name="TextBox 28" id="28"/>
          <p:cNvSpPr txBox="true"/>
          <p:nvPr/>
        </p:nvSpPr>
        <p:spPr>
          <a:xfrm rot="0">
            <a:off x="736862" y="8941965"/>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07032B"/>
                </a:solidFill>
                <a:latin typeface="Open Sans Bold"/>
              </a:rPr>
              <a:t>L1</a:t>
            </a:r>
          </a:p>
        </p:txBody>
      </p:sp>
      <p:sp>
        <p:nvSpPr>
          <p:cNvPr name="TextBox 29" id="29"/>
          <p:cNvSpPr txBox="true"/>
          <p:nvPr/>
        </p:nvSpPr>
        <p:spPr>
          <a:xfrm rot="0">
            <a:off x="5760276" y="9123635"/>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07032B"/>
                </a:solidFill>
                <a:latin typeface="Open Sans Bold"/>
              </a:rPr>
              <a:t>02</a:t>
            </a:r>
          </a:p>
        </p:txBody>
      </p:sp>
      <p:sp>
        <p:nvSpPr>
          <p:cNvPr name="TextBox 30" id="30"/>
          <p:cNvSpPr txBox="true"/>
          <p:nvPr/>
        </p:nvSpPr>
        <p:spPr>
          <a:xfrm rot="0">
            <a:off x="682016" y="8253727"/>
            <a:ext cx="3370756" cy="339666"/>
          </a:xfrm>
          <a:prstGeom prst="rect">
            <a:avLst/>
          </a:prstGeom>
        </p:spPr>
        <p:txBody>
          <a:bodyPr anchor="t" rtlCol="false" tIns="0" lIns="0" bIns="0" rIns="0">
            <a:spAutoFit/>
          </a:bodyPr>
          <a:lstStyle/>
          <a:p>
            <a:pPr algn="l">
              <a:lnSpc>
                <a:spcPts val="2799"/>
              </a:lnSpc>
              <a:spcBef>
                <a:spcPct val="0"/>
              </a:spcBef>
            </a:pPr>
            <a:r>
              <a:rPr lang="en-US" sz="1999">
                <a:solidFill>
                  <a:srgbClr val="FFFFFF"/>
                </a:solidFill>
                <a:latin typeface="Open Sans"/>
              </a:rPr>
              <a:t>BAĞLANTILI ETİKETLER</a:t>
            </a:r>
          </a:p>
        </p:txBody>
      </p:sp>
      <p:grpSp>
        <p:nvGrpSpPr>
          <p:cNvPr name="Group 31" id="31"/>
          <p:cNvGrpSpPr/>
          <p:nvPr/>
        </p:nvGrpSpPr>
        <p:grpSpPr>
          <a:xfrm rot="0">
            <a:off x="3716048" y="8813335"/>
            <a:ext cx="677751" cy="677751"/>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ADEDD"/>
            </a:solidFill>
          </p:spPr>
        </p:sp>
        <p:sp>
          <p:nvSpPr>
            <p:cNvPr name="TextBox 33" id="33"/>
            <p:cNvSpPr txBox="true"/>
            <p:nvPr/>
          </p:nvSpPr>
          <p:spPr>
            <a:xfrm>
              <a:off x="76200" y="28575"/>
              <a:ext cx="660400" cy="708025"/>
            </a:xfrm>
            <a:prstGeom prst="rect">
              <a:avLst/>
            </a:prstGeom>
          </p:spPr>
          <p:txBody>
            <a:bodyPr anchor="ctr" rtlCol="false" tIns="50800" lIns="50800" bIns="50800" rIns="50800"/>
            <a:lstStyle/>
            <a:p>
              <a:pPr algn="ctr">
                <a:lnSpc>
                  <a:spcPts val="2239"/>
                </a:lnSpc>
              </a:pPr>
            </a:p>
          </p:txBody>
        </p:sp>
      </p:grpSp>
      <p:sp>
        <p:nvSpPr>
          <p:cNvPr name="TextBox 34" id="34"/>
          <p:cNvSpPr txBox="true"/>
          <p:nvPr/>
        </p:nvSpPr>
        <p:spPr>
          <a:xfrm rot="0">
            <a:off x="4648388" y="8834299"/>
            <a:ext cx="2137666" cy="40755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rPr>
              <a:t>YAZDIR altprogramını çağırmaktadır</a:t>
            </a:r>
          </a:p>
        </p:txBody>
      </p:sp>
      <p:sp>
        <p:nvSpPr>
          <p:cNvPr name="TextBox 35" id="35"/>
          <p:cNvSpPr txBox="true"/>
          <p:nvPr/>
        </p:nvSpPr>
        <p:spPr>
          <a:xfrm rot="0">
            <a:off x="3806868" y="9064520"/>
            <a:ext cx="496110" cy="174625"/>
          </a:xfrm>
          <a:prstGeom prst="rect">
            <a:avLst/>
          </a:prstGeom>
        </p:spPr>
        <p:txBody>
          <a:bodyPr anchor="t" rtlCol="false" tIns="0" lIns="0" bIns="0" rIns="0">
            <a:spAutoFit/>
          </a:bodyPr>
          <a:lstStyle/>
          <a:p>
            <a:pPr algn="ctr">
              <a:lnSpc>
                <a:spcPts val="1400"/>
              </a:lnSpc>
              <a:spcBef>
                <a:spcPct val="0"/>
              </a:spcBef>
            </a:pPr>
            <a:r>
              <a:rPr lang="en-US" sz="1000">
                <a:solidFill>
                  <a:srgbClr val="07032B"/>
                </a:solidFill>
                <a:latin typeface="Open Sans Bold"/>
              </a:rPr>
              <a:t>YAZDIR</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1477666">
            <a:off x="8443658" y="5370633"/>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941020">
            <a:off x="-3526188" y="-6405116"/>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8181857" y="8291827"/>
            <a:ext cx="106143" cy="966473"/>
            <a:chOff x="0" y="0"/>
            <a:chExt cx="626900" cy="5708159"/>
          </a:xfrm>
        </p:grpSpPr>
        <p:sp>
          <p:nvSpPr>
            <p:cNvPr name="Freeform 5" id="5"/>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6" id="6"/>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sp>
        <p:nvSpPr>
          <p:cNvPr name="TextBox 7" id="7"/>
          <p:cNvSpPr txBox="true"/>
          <p:nvPr/>
        </p:nvSpPr>
        <p:spPr>
          <a:xfrm rot="0">
            <a:off x="1368697" y="3213100"/>
            <a:ext cx="15550605" cy="3575050"/>
          </a:xfrm>
          <a:prstGeom prst="rect">
            <a:avLst/>
          </a:prstGeom>
        </p:spPr>
        <p:txBody>
          <a:bodyPr anchor="t" rtlCol="false" tIns="0" lIns="0" bIns="0" rIns="0">
            <a:spAutoFit/>
          </a:bodyPr>
          <a:lstStyle/>
          <a:p>
            <a:pPr algn="ctr">
              <a:lnSpc>
                <a:spcPts val="13999"/>
              </a:lnSpc>
              <a:spcBef>
                <a:spcPct val="0"/>
              </a:spcBef>
            </a:pPr>
            <a:r>
              <a:rPr lang="en-US" sz="9999">
                <a:solidFill>
                  <a:srgbClr val="FFFFFF"/>
                </a:solidFill>
                <a:latin typeface="Poppins Bold"/>
              </a:rPr>
              <a:t>HESAP MAKİNESİ DÜĞMELERİ</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1477666">
            <a:off x="8443658" y="5370633"/>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941020">
            <a:off x="-3526188" y="-6405116"/>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7096803" y="557375"/>
            <a:ext cx="137619" cy="137619"/>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6" id="6"/>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7" id="7"/>
          <p:cNvGrpSpPr/>
          <p:nvPr/>
        </p:nvGrpSpPr>
        <p:grpSpPr>
          <a:xfrm rot="0">
            <a:off x="17353109" y="557375"/>
            <a:ext cx="137619" cy="137619"/>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9" id="9"/>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10" id="10"/>
          <p:cNvGrpSpPr/>
          <p:nvPr/>
        </p:nvGrpSpPr>
        <p:grpSpPr>
          <a:xfrm rot="0">
            <a:off x="17605028" y="557375"/>
            <a:ext cx="137619" cy="13761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12" id="12"/>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Freeform 13" id="13"/>
          <p:cNvSpPr/>
          <p:nvPr/>
        </p:nvSpPr>
        <p:spPr>
          <a:xfrm flipH="false" flipV="false" rot="0">
            <a:off x="598872" y="458184"/>
            <a:ext cx="326225" cy="336000"/>
          </a:xfrm>
          <a:custGeom>
            <a:avLst/>
            <a:gdLst/>
            <a:ahLst/>
            <a:cxnLst/>
            <a:rect r="r" b="b" t="t" l="l"/>
            <a:pathLst>
              <a:path h="336000" w="326225">
                <a:moveTo>
                  <a:pt x="0" y="0"/>
                </a:moveTo>
                <a:lnTo>
                  <a:pt x="326225" y="0"/>
                </a:lnTo>
                <a:lnTo>
                  <a:pt x="326225" y="336000"/>
                </a:lnTo>
                <a:lnTo>
                  <a:pt x="0" y="336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0">
            <a:off x="18181857" y="8291827"/>
            <a:ext cx="106143" cy="966473"/>
            <a:chOff x="0" y="0"/>
            <a:chExt cx="626900" cy="5708159"/>
          </a:xfrm>
        </p:grpSpPr>
        <p:sp>
          <p:nvSpPr>
            <p:cNvPr name="Freeform 15" id="15"/>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16" id="16"/>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grpSp>
        <p:nvGrpSpPr>
          <p:cNvPr name="Group 17" id="17"/>
          <p:cNvGrpSpPr/>
          <p:nvPr/>
        </p:nvGrpSpPr>
        <p:grpSpPr>
          <a:xfrm rot="0">
            <a:off x="10443179" y="458184"/>
            <a:ext cx="7506029" cy="9109207"/>
            <a:chOff x="0" y="0"/>
            <a:chExt cx="7848645" cy="9525000"/>
          </a:xfrm>
        </p:grpSpPr>
        <p:sp>
          <p:nvSpPr>
            <p:cNvPr name="Freeform 18" id="18"/>
            <p:cNvSpPr/>
            <p:nvPr/>
          </p:nvSpPr>
          <p:spPr>
            <a:xfrm flipH="false" flipV="false" rot="0">
              <a:off x="0" y="0"/>
              <a:ext cx="7848645" cy="9525000"/>
            </a:xfrm>
            <a:custGeom>
              <a:avLst/>
              <a:gdLst/>
              <a:ahLst/>
              <a:cxnLst/>
              <a:rect r="r" b="b" t="t" l="l"/>
              <a:pathLst>
                <a:path h="9525000" w="7848645">
                  <a:moveTo>
                    <a:pt x="0" y="9042400"/>
                  </a:moveTo>
                  <a:lnTo>
                    <a:pt x="0" y="482600"/>
                  </a:lnTo>
                  <a:cubicBezTo>
                    <a:pt x="0" y="215900"/>
                    <a:pt x="266854" y="0"/>
                    <a:pt x="596497" y="0"/>
                  </a:cubicBezTo>
                  <a:lnTo>
                    <a:pt x="7252148" y="0"/>
                  </a:lnTo>
                  <a:cubicBezTo>
                    <a:pt x="7581791" y="0"/>
                    <a:pt x="7848645" y="217170"/>
                    <a:pt x="7848645" y="482600"/>
                  </a:cubicBezTo>
                  <a:lnTo>
                    <a:pt x="7848645" y="9042400"/>
                  </a:lnTo>
                  <a:cubicBezTo>
                    <a:pt x="7848645" y="9309100"/>
                    <a:pt x="7581791" y="9525000"/>
                    <a:pt x="7252148" y="9525000"/>
                  </a:cubicBezTo>
                  <a:lnTo>
                    <a:pt x="596497" y="9525000"/>
                  </a:lnTo>
                  <a:cubicBezTo>
                    <a:pt x="268424" y="9525000"/>
                    <a:pt x="0" y="9309100"/>
                    <a:pt x="0" y="9042400"/>
                  </a:cubicBezTo>
                  <a:close/>
                </a:path>
              </a:pathLst>
            </a:custGeom>
            <a:blipFill>
              <a:blip r:embed="rId6"/>
              <a:stretch>
                <a:fillRect l="-14717" t="0" r="-14717" b="0"/>
              </a:stretch>
            </a:blipFill>
          </p:spPr>
        </p:sp>
      </p:grpSp>
      <p:grpSp>
        <p:nvGrpSpPr>
          <p:cNvPr name="Group 19" id="19"/>
          <p:cNvGrpSpPr/>
          <p:nvPr/>
        </p:nvGrpSpPr>
        <p:grpSpPr>
          <a:xfrm rot="0">
            <a:off x="1192512" y="3126734"/>
            <a:ext cx="3568986" cy="47625"/>
            <a:chOff x="0" y="0"/>
            <a:chExt cx="939980" cy="12543"/>
          </a:xfrm>
        </p:grpSpPr>
        <p:sp>
          <p:nvSpPr>
            <p:cNvPr name="Freeform 20" id="20"/>
            <p:cNvSpPr/>
            <p:nvPr/>
          </p:nvSpPr>
          <p:spPr>
            <a:xfrm flipH="false" flipV="false" rot="0">
              <a:off x="0" y="0"/>
              <a:ext cx="939980" cy="12543"/>
            </a:xfrm>
            <a:custGeom>
              <a:avLst/>
              <a:gdLst/>
              <a:ahLst/>
              <a:cxnLst/>
              <a:rect r="r" b="b" t="t" l="l"/>
              <a:pathLst>
                <a:path h="12543" w="939980">
                  <a:moveTo>
                    <a:pt x="6272" y="0"/>
                  </a:moveTo>
                  <a:lnTo>
                    <a:pt x="933708" y="0"/>
                  </a:lnTo>
                  <a:cubicBezTo>
                    <a:pt x="935372" y="0"/>
                    <a:pt x="936967" y="661"/>
                    <a:pt x="938143" y="1837"/>
                  </a:cubicBezTo>
                  <a:cubicBezTo>
                    <a:pt x="939319" y="3013"/>
                    <a:pt x="939980" y="4608"/>
                    <a:pt x="939980" y="6272"/>
                  </a:cubicBezTo>
                  <a:lnTo>
                    <a:pt x="939980" y="6272"/>
                  </a:lnTo>
                  <a:cubicBezTo>
                    <a:pt x="939980" y="7935"/>
                    <a:pt x="939319" y="9530"/>
                    <a:pt x="938143" y="10706"/>
                  </a:cubicBezTo>
                  <a:cubicBezTo>
                    <a:pt x="936967" y="11882"/>
                    <a:pt x="935372" y="12543"/>
                    <a:pt x="933708"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4ADEDD"/>
            </a:solidFill>
          </p:spPr>
        </p:sp>
        <p:sp>
          <p:nvSpPr>
            <p:cNvPr name="TextBox 21" id="21"/>
            <p:cNvSpPr txBox="true"/>
            <p:nvPr/>
          </p:nvSpPr>
          <p:spPr>
            <a:xfrm>
              <a:off x="0" y="-47625"/>
              <a:ext cx="939980" cy="60168"/>
            </a:xfrm>
            <a:prstGeom prst="rect">
              <a:avLst/>
            </a:prstGeom>
          </p:spPr>
          <p:txBody>
            <a:bodyPr anchor="ctr" rtlCol="false" tIns="50800" lIns="50800" bIns="50800" rIns="50800"/>
            <a:lstStyle/>
            <a:p>
              <a:pPr algn="ctr">
                <a:lnSpc>
                  <a:spcPts val="2239"/>
                </a:lnSpc>
              </a:pPr>
            </a:p>
          </p:txBody>
        </p:sp>
      </p:grpSp>
      <p:sp>
        <p:nvSpPr>
          <p:cNvPr name="TextBox 22" id="22"/>
          <p:cNvSpPr txBox="true"/>
          <p:nvPr/>
        </p:nvSpPr>
        <p:spPr>
          <a:xfrm rot="0">
            <a:off x="1192512" y="1554078"/>
            <a:ext cx="7552225" cy="1391681"/>
          </a:xfrm>
          <a:prstGeom prst="rect">
            <a:avLst/>
          </a:prstGeom>
        </p:spPr>
        <p:txBody>
          <a:bodyPr anchor="t" rtlCol="false" tIns="0" lIns="0" bIns="0" rIns="0">
            <a:spAutoFit/>
          </a:bodyPr>
          <a:lstStyle/>
          <a:p>
            <a:pPr algn="l">
              <a:lnSpc>
                <a:spcPts val="10854"/>
              </a:lnSpc>
              <a:spcBef>
                <a:spcPct val="0"/>
              </a:spcBef>
            </a:pPr>
            <a:r>
              <a:rPr lang="en-US" sz="7752">
                <a:solidFill>
                  <a:srgbClr val="FFFFFF"/>
                </a:solidFill>
                <a:latin typeface="Poppins Bold"/>
              </a:rPr>
              <a:t>DÜĞMELER</a:t>
            </a:r>
          </a:p>
        </p:txBody>
      </p:sp>
      <p:sp>
        <p:nvSpPr>
          <p:cNvPr name="TextBox 23" id="23"/>
          <p:cNvSpPr txBox="true"/>
          <p:nvPr/>
        </p:nvSpPr>
        <p:spPr>
          <a:xfrm rot="0">
            <a:off x="1192512" y="3692241"/>
            <a:ext cx="8983967" cy="4436110"/>
          </a:xfrm>
          <a:prstGeom prst="rect">
            <a:avLst/>
          </a:prstGeom>
        </p:spPr>
        <p:txBody>
          <a:bodyPr anchor="t" rtlCol="false" tIns="0" lIns="0" bIns="0" rIns="0">
            <a:spAutoFit/>
          </a:bodyPr>
          <a:lstStyle/>
          <a:p>
            <a:pPr algn="l">
              <a:lnSpc>
                <a:spcPts val="2799"/>
              </a:lnSpc>
            </a:pPr>
            <a:r>
              <a:rPr lang="en-US" sz="1999">
                <a:solidFill>
                  <a:srgbClr val="FFFFFF"/>
                </a:solidFill>
                <a:latin typeface="Open Sans"/>
              </a:rPr>
              <a:t>Bu kod içerisindeki etiketler belirli işlevlere sahip alt rutinleri temsil eder. " DUGME _ESIT" etiketi, eşittir işaretiyle ilişkilendirilmiş bir alt rutini, eşittir işaretini belirli bir register'a yükleyip ekrana yazdırmak ve sonucu hesaplamak için ilgili alt rutinleri çağırmak için kullanılır. " DUGME _ARTI" etiketi, toplama işaretiyle ilişkilendirilmiş bir alt rutini temsil eder ve toplama işaretini belirli bir register'a yükleyip işlemi gerçekleştirmek için ilgili alt rutinleri çağırmak için kullanılır. " DUGME _1" ve " DUGME _2" etiketleri ise sırasıyla 1 ve 2 rakamlarıyla ilişkilendirilmiş alt rutinleri temsil eder; belirli bir rakamı belirli bir register'a yükleyip ekrana yazdırmak ve gerektiğinde işlem yapmak için ilgili alt rutinleri çağırmak için kullanılır. Bu etiketler, kodu parçalara böler ve her bir parçanın ne işe yaradığını açıklar, kodun anlaşılmasını kolaylaştırır.</a:t>
            </a:r>
          </a:p>
          <a:p>
            <a:pPr algn="l">
              <a:lnSpc>
                <a:spcPts val="1680"/>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1477666">
            <a:off x="8443658" y="5370633"/>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941020">
            <a:off x="-3526188" y="-6405116"/>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7096803" y="557375"/>
            <a:ext cx="137619" cy="137619"/>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6" id="6"/>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7" id="7"/>
          <p:cNvGrpSpPr/>
          <p:nvPr/>
        </p:nvGrpSpPr>
        <p:grpSpPr>
          <a:xfrm rot="0">
            <a:off x="17353109" y="557375"/>
            <a:ext cx="137619" cy="137619"/>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9" id="9"/>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10" id="10"/>
          <p:cNvGrpSpPr/>
          <p:nvPr/>
        </p:nvGrpSpPr>
        <p:grpSpPr>
          <a:xfrm rot="0">
            <a:off x="17605028" y="557375"/>
            <a:ext cx="137619" cy="13761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12" id="12"/>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Freeform 13" id="13"/>
          <p:cNvSpPr/>
          <p:nvPr/>
        </p:nvSpPr>
        <p:spPr>
          <a:xfrm flipH="false" flipV="false" rot="0">
            <a:off x="598872" y="458184"/>
            <a:ext cx="326225" cy="336000"/>
          </a:xfrm>
          <a:custGeom>
            <a:avLst/>
            <a:gdLst/>
            <a:ahLst/>
            <a:cxnLst/>
            <a:rect r="r" b="b" t="t" l="l"/>
            <a:pathLst>
              <a:path h="336000" w="326225">
                <a:moveTo>
                  <a:pt x="0" y="0"/>
                </a:moveTo>
                <a:lnTo>
                  <a:pt x="326225" y="0"/>
                </a:lnTo>
                <a:lnTo>
                  <a:pt x="326225" y="336000"/>
                </a:lnTo>
                <a:lnTo>
                  <a:pt x="0" y="336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0">
            <a:off x="18181857" y="8291827"/>
            <a:ext cx="106143" cy="966473"/>
            <a:chOff x="0" y="0"/>
            <a:chExt cx="626900" cy="5708159"/>
          </a:xfrm>
        </p:grpSpPr>
        <p:sp>
          <p:nvSpPr>
            <p:cNvPr name="Freeform 15" id="15"/>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16" id="16"/>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grpSp>
        <p:nvGrpSpPr>
          <p:cNvPr name="Group 17" id="17"/>
          <p:cNvGrpSpPr/>
          <p:nvPr/>
        </p:nvGrpSpPr>
        <p:grpSpPr>
          <a:xfrm rot="0">
            <a:off x="598872" y="626184"/>
            <a:ext cx="8578245" cy="8779772"/>
            <a:chOff x="0" y="0"/>
            <a:chExt cx="7990834" cy="8178561"/>
          </a:xfrm>
        </p:grpSpPr>
        <p:sp>
          <p:nvSpPr>
            <p:cNvPr name="Freeform 18" id="18"/>
            <p:cNvSpPr/>
            <p:nvPr/>
          </p:nvSpPr>
          <p:spPr>
            <a:xfrm flipH="false" flipV="false" rot="0">
              <a:off x="0" y="0"/>
              <a:ext cx="7990834" cy="8178561"/>
            </a:xfrm>
            <a:custGeom>
              <a:avLst/>
              <a:gdLst/>
              <a:ahLst/>
              <a:cxnLst/>
              <a:rect r="r" b="b" t="t" l="l"/>
              <a:pathLst>
                <a:path h="8178561" w="7990834">
                  <a:moveTo>
                    <a:pt x="7191751" y="8178561"/>
                  </a:moveTo>
                  <a:lnTo>
                    <a:pt x="799083" y="8178561"/>
                  </a:lnTo>
                  <a:cubicBezTo>
                    <a:pt x="357989" y="8178561"/>
                    <a:pt x="0" y="7812162"/>
                    <a:pt x="0" y="7360705"/>
                  </a:cubicBezTo>
                  <a:lnTo>
                    <a:pt x="0" y="817856"/>
                  </a:lnTo>
                  <a:cubicBezTo>
                    <a:pt x="0" y="366400"/>
                    <a:pt x="357989" y="0"/>
                    <a:pt x="799083" y="0"/>
                  </a:cubicBezTo>
                  <a:lnTo>
                    <a:pt x="7191751" y="0"/>
                  </a:lnTo>
                  <a:cubicBezTo>
                    <a:pt x="7632845" y="0"/>
                    <a:pt x="7990834" y="366400"/>
                    <a:pt x="7990834" y="817856"/>
                  </a:cubicBezTo>
                  <a:lnTo>
                    <a:pt x="7990834" y="7360705"/>
                  </a:lnTo>
                  <a:cubicBezTo>
                    <a:pt x="7990834" y="7812162"/>
                    <a:pt x="7632845" y="8178561"/>
                    <a:pt x="7191751" y="8178561"/>
                  </a:cubicBezTo>
                  <a:close/>
                </a:path>
              </a:pathLst>
            </a:custGeom>
            <a:blipFill>
              <a:blip r:embed="rId6"/>
              <a:stretch>
                <a:fillRect l="-9075" t="0" r="-9075" b="0"/>
              </a:stretch>
            </a:blipFill>
          </p:spPr>
        </p:sp>
      </p:grpSp>
      <p:grpSp>
        <p:nvGrpSpPr>
          <p:cNvPr name="Group 19" id="19"/>
          <p:cNvGrpSpPr/>
          <p:nvPr/>
        </p:nvGrpSpPr>
        <p:grpSpPr>
          <a:xfrm rot="0">
            <a:off x="9731701" y="3500991"/>
            <a:ext cx="4048405" cy="47625"/>
            <a:chOff x="0" y="0"/>
            <a:chExt cx="1066247" cy="12543"/>
          </a:xfrm>
        </p:grpSpPr>
        <p:sp>
          <p:nvSpPr>
            <p:cNvPr name="Freeform 20" id="20"/>
            <p:cNvSpPr/>
            <p:nvPr/>
          </p:nvSpPr>
          <p:spPr>
            <a:xfrm flipH="false" flipV="false" rot="0">
              <a:off x="0" y="0"/>
              <a:ext cx="1066247" cy="12543"/>
            </a:xfrm>
            <a:custGeom>
              <a:avLst/>
              <a:gdLst/>
              <a:ahLst/>
              <a:cxnLst/>
              <a:rect r="r" b="b" t="t" l="l"/>
              <a:pathLst>
                <a:path h="12543" w="1066247">
                  <a:moveTo>
                    <a:pt x="6272" y="0"/>
                  </a:moveTo>
                  <a:lnTo>
                    <a:pt x="1059975" y="0"/>
                  </a:lnTo>
                  <a:cubicBezTo>
                    <a:pt x="1061638" y="0"/>
                    <a:pt x="1063233" y="661"/>
                    <a:pt x="1064410" y="1837"/>
                  </a:cubicBezTo>
                  <a:cubicBezTo>
                    <a:pt x="1065586" y="3013"/>
                    <a:pt x="1066247" y="4608"/>
                    <a:pt x="1066247" y="6272"/>
                  </a:cubicBezTo>
                  <a:lnTo>
                    <a:pt x="1066247" y="6272"/>
                  </a:lnTo>
                  <a:cubicBezTo>
                    <a:pt x="1066247" y="7935"/>
                    <a:pt x="1065586" y="9530"/>
                    <a:pt x="1064410" y="10706"/>
                  </a:cubicBezTo>
                  <a:cubicBezTo>
                    <a:pt x="1063233" y="11882"/>
                    <a:pt x="1061638" y="12543"/>
                    <a:pt x="1059975"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4ADEDD"/>
            </a:solidFill>
          </p:spPr>
        </p:sp>
        <p:sp>
          <p:nvSpPr>
            <p:cNvPr name="TextBox 21" id="21"/>
            <p:cNvSpPr txBox="true"/>
            <p:nvPr/>
          </p:nvSpPr>
          <p:spPr>
            <a:xfrm>
              <a:off x="0" y="-47625"/>
              <a:ext cx="1066247" cy="60168"/>
            </a:xfrm>
            <a:prstGeom prst="rect">
              <a:avLst/>
            </a:prstGeom>
          </p:spPr>
          <p:txBody>
            <a:bodyPr anchor="ctr" rtlCol="false" tIns="50800" lIns="50800" bIns="50800" rIns="50800"/>
            <a:lstStyle/>
            <a:p>
              <a:pPr algn="ctr">
                <a:lnSpc>
                  <a:spcPts val="2239"/>
                </a:lnSpc>
              </a:pPr>
            </a:p>
          </p:txBody>
        </p:sp>
      </p:grpSp>
      <p:sp>
        <p:nvSpPr>
          <p:cNvPr name="TextBox 22" id="22"/>
          <p:cNvSpPr txBox="true"/>
          <p:nvPr/>
        </p:nvSpPr>
        <p:spPr>
          <a:xfrm rot="0">
            <a:off x="9731701" y="3857024"/>
            <a:ext cx="7942136" cy="4106545"/>
          </a:xfrm>
          <a:prstGeom prst="rect">
            <a:avLst/>
          </a:prstGeom>
        </p:spPr>
        <p:txBody>
          <a:bodyPr anchor="t" rtlCol="false" tIns="0" lIns="0" bIns="0" rIns="0">
            <a:spAutoFit/>
          </a:bodyPr>
          <a:lstStyle/>
          <a:p>
            <a:pPr algn="l">
              <a:lnSpc>
                <a:spcPts val="3359"/>
              </a:lnSpc>
            </a:pPr>
            <a:r>
              <a:rPr lang="en-US" sz="2399">
                <a:solidFill>
                  <a:srgbClr val="FFFFFF"/>
                </a:solidFill>
                <a:latin typeface="Open Sans"/>
              </a:rPr>
              <a:t>Bu kod bloğu, farklı rakamları ve çıkarma işaretini işleyen birkaç alt rutini içeriyor. " DUGME _3" etiketi, 3 rakamını işlerken, " DUGME _ DAHA_AZ " çıkarma işaretini işler. " DUGME _4" ve " DUGME _5" etiketleri ise sırasıyla 4 ve 5 rakamlarını işler. Her etiket, belirli bir rakam veya işareti belirli bir register'a yükleyip ekrana yazdırmak ve gerektiğinde işlem yapmak için ilgili alt rutinleri çağırır. Bu blok, kodun işlevselliğini genişletir ve okunabilirliğini artırır.</a:t>
            </a:r>
          </a:p>
          <a:p>
            <a:pPr algn="l">
              <a:lnSpc>
                <a:spcPts val="2799"/>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1477666">
            <a:off x="8443658" y="5370633"/>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941020">
            <a:off x="-3526188" y="-6405116"/>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7096803" y="557375"/>
            <a:ext cx="137619" cy="137619"/>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6" id="6"/>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7" id="7"/>
          <p:cNvGrpSpPr/>
          <p:nvPr/>
        </p:nvGrpSpPr>
        <p:grpSpPr>
          <a:xfrm rot="0">
            <a:off x="17353109" y="557375"/>
            <a:ext cx="137619" cy="137619"/>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9" id="9"/>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10" id="10"/>
          <p:cNvGrpSpPr/>
          <p:nvPr/>
        </p:nvGrpSpPr>
        <p:grpSpPr>
          <a:xfrm rot="0">
            <a:off x="17605028" y="557375"/>
            <a:ext cx="137619" cy="13761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12" id="12"/>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Freeform 13" id="13"/>
          <p:cNvSpPr/>
          <p:nvPr/>
        </p:nvSpPr>
        <p:spPr>
          <a:xfrm flipH="false" flipV="false" rot="0">
            <a:off x="598872" y="458184"/>
            <a:ext cx="326225" cy="336000"/>
          </a:xfrm>
          <a:custGeom>
            <a:avLst/>
            <a:gdLst/>
            <a:ahLst/>
            <a:cxnLst/>
            <a:rect r="r" b="b" t="t" l="l"/>
            <a:pathLst>
              <a:path h="336000" w="326225">
                <a:moveTo>
                  <a:pt x="0" y="0"/>
                </a:moveTo>
                <a:lnTo>
                  <a:pt x="326225" y="0"/>
                </a:lnTo>
                <a:lnTo>
                  <a:pt x="326225" y="336000"/>
                </a:lnTo>
                <a:lnTo>
                  <a:pt x="0" y="336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0">
            <a:off x="18181857" y="8291827"/>
            <a:ext cx="106143" cy="966473"/>
            <a:chOff x="0" y="0"/>
            <a:chExt cx="626900" cy="5708159"/>
          </a:xfrm>
        </p:grpSpPr>
        <p:sp>
          <p:nvSpPr>
            <p:cNvPr name="Freeform 15" id="15"/>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16" id="16"/>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grpSp>
        <p:nvGrpSpPr>
          <p:cNvPr name="Group 17" id="17"/>
          <p:cNvGrpSpPr/>
          <p:nvPr/>
        </p:nvGrpSpPr>
        <p:grpSpPr>
          <a:xfrm rot="0">
            <a:off x="598872" y="626184"/>
            <a:ext cx="8578245" cy="9288376"/>
            <a:chOff x="0" y="0"/>
            <a:chExt cx="7990834" cy="8652338"/>
          </a:xfrm>
        </p:grpSpPr>
        <p:sp>
          <p:nvSpPr>
            <p:cNvPr name="Freeform 18" id="18"/>
            <p:cNvSpPr/>
            <p:nvPr/>
          </p:nvSpPr>
          <p:spPr>
            <a:xfrm flipH="false" flipV="false" rot="0">
              <a:off x="0" y="0"/>
              <a:ext cx="7990834" cy="8652338"/>
            </a:xfrm>
            <a:custGeom>
              <a:avLst/>
              <a:gdLst/>
              <a:ahLst/>
              <a:cxnLst/>
              <a:rect r="r" b="b" t="t" l="l"/>
              <a:pathLst>
                <a:path h="8652338" w="7990834">
                  <a:moveTo>
                    <a:pt x="7191751" y="8652338"/>
                  </a:moveTo>
                  <a:lnTo>
                    <a:pt x="799083" y="8652338"/>
                  </a:lnTo>
                  <a:cubicBezTo>
                    <a:pt x="357989" y="8652338"/>
                    <a:pt x="0" y="8264713"/>
                    <a:pt x="0" y="7787105"/>
                  </a:cubicBezTo>
                  <a:lnTo>
                    <a:pt x="0" y="865234"/>
                  </a:lnTo>
                  <a:cubicBezTo>
                    <a:pt x="0" y="387625"/>
                    <a:pt x="357989" y="0"/>
                    <a:pt x="799083" y="0"/>
                  </a:cubicBezTo>
                  <a:lnTo>
                    <a:pt x="7191751" y="0"/>
                  </a:lnTo>
                  <a:cubicBezTo>
                    <a:pt x="7632845" y="0"/>
                    <a:pt x="7990834" y="387625"/>
                    <a:pt x="7990834" y="865234"/>
                  </a:cubicBezTo>
                  <a:lnTo>
                    <a:pt x="7990834" y="7787105"/>
                  </a:lnTo>
                  <a:cubicBezTo>
                    <a:pt x="7990834" y="8264713"/>
                    <a:pt x="7632845" y="8652338"/>
                    <a:pt x="7191751" y="8652338"/>
                  </a:cubicBezTo>
                  <a:close/>
                </a:path>
              </a:pathLst>
            </a:custGeom>
            <a:blipFill>
              <a:blip r:embed="rId6"/>
              <a:stretch>
                <a:fillRect l="0" t="-1458" r="0" b="-1458"/>
              </a:stretch>
            </a:blipFill>
          </p:spPr>
        </p:sp>
      </p:grpSp>
      <p:grpSp>
        <p:nvGrpSpPr>
          <p:cNvPr name="Group 19" id="19"/>
          <p:cNvGrpSpPr/>
          <p:nvPr/>
        </p:nvGrpSpPr>
        <p:grpSpPr>
          <a:xfrm rot="0">
            <a:off x="9548592" y="2569684"/>
            <a:ext cx="4048405" cy="47625"/>
            <a:chOff x="0" y="0"/>
            <a:chExt cx="1066247" cy="12543"/>
          </a:xfrm>
        </p:grpSpPr>
        <p:sp>
          <p:nvSpPr>
            <p:cNvPr name="Freeform 20" id="20"/>
            <p:cNvSpPr/>
            <p:nvPr/>
          </p:nvSpPr>
          <p:spPr>
            <a:xfrm flipH="false" flipV="false" rot="0">
              <a:off x="0" y="0"/>
              <a:ext cx="1066247" cy="12543"/>
            </a:xfrm>
            <a:custGeom>
              <a:avLst/>
              <a:gdLst/>
              <a:ahLst/>
              <a:cxnLst/>
              <a:rect r="r" b="b" t="t" l="l"/>
              <a:pathLst>
                <a:path h="12543" w="1066247">
                  <a:moveTo>
                    <a:pt x="6272" y="0"/>
                  </a:moveTo>
                  <a:lnTo>
                    <a:pt x="1059975" y="0"/>
                  </a:lnTo>
                  <a:cubicBezTo>
                    <a:pt x="1061638" y="0"/>
                    <a:pt x="1063233" y="661"/>
                    <a:pt x="1064410" y="1837"/>
                  </a:cubicBezTo>
                  <a:cubicBezTo>
                    <a:pt x="1065586" y="3013"/>
                    <a:pt x="1066247" y="4608"/>
                    <a:pt x="1066247" y="6272"/>
                  </a:cubicBezTo>
                  <a:lnTo>
                    <a:pt x="1066247" y="6272"/>
                  </a:lnTo>
                  <a:cubicBezTo>
                    <a:pt x="1066247" y="7935"/>
                    <a:pt x="1065586" y="9530"/>
                    <a:pt x="1064410" y="10706"/>
                  </a:cubicBezTo>
                  <a:cubicBezTo>
                    <a:pt x="1063233" y="11882"/>
                    <a:pt x="1061638" y="12543"/>
                    <a:pt x="1059975"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4ADEDD"/>
            </a:solidFill>
          </p:spPr>
        </p:sp>
        <p:sp>
          <p:nvSpPr>
            <p:cNvPr name="TextBox 21" id="21"/>
            <p:cNvSpPr txBox="true"/>
            <p:nvPr/>
          </p:nvSpPr>
          <p:spPr>
            <a:xfrm>
              <a:off x="0" y="-47625"/>
              <a:ext cx="1066247" cy="60168"/>
            </a:xfrm>
            <a:prstGeom prst="rect">
              <a:avLst/>
            </a:prstGeom>
          </p:spPr>
          <p:txBody>
            <a:bodyPr anchor="ctr" rtlCol="false" tIns="50800" lIns="50800" bIns="50800" rIns="50800"/>
            <a:lstStyle/>
            <a:p>
              <a:pPr algn="ctr">
                <a:lnSpc>
                  <a:spcPts val="2239"/>
                </a:lnSpc>
              </a:pPr>
            </a:p>
          </p:txBody>
        </p:sp>
      </p:grpSp>
      <p:sp>
        <p:nvSpPr>
          <p:cNvPr name="TextBox 22" id="22"/>
          <p:cNvSpPr txBox="true"/>
          <p:nvPr/>
        </p:nvSpPr>
        <p:spPr>
          <a:xfrm rot="0">
            <a:off x="9548592" y="2886007"/>
            <a:ext cx="7942136" cy="4944745"/>
          </a:xfrm>
          <a:prstGeom prst="rect">
            <a:avLst/>
          </a:prstGeom>
        </p:spPr>
        <p:txBody>
          <a:bodyPr anchor="t" rtlCol="false" tIns="0" lIns="0" bIns="0" rIns="0">
            <a:spAutoFit/>
          </a:bodyPr>
          <a:lstStyle/>
          <a:p>
            <a:pPr algn="l">
              <a:lnSpc>
                <a:spcPts val="3359"/>
              </a:lnSpc>
            </a:pPr>
            <a:r>
              <a:rPr lang="en-US" sz="2399">
                <a:solidFill>
                  <a:srgbClr val="FFFFFF"/>
                </a:solidFill>
                <a:latin typeface="Open Sans"/>
              </a:rPr>
              <a:t>Bu kod bloğu, çeşitli rakamların yanı sıra çarpma ve bölme işaretlerini işleyen bir dizi alt rutini içeriyor. " DUGME _6" etiketi 6 rakamını, " DUGME _7", " DUGME _8" ve " DUGME _9" etiketleri sırasıyla 7, 8 ve 9 rakamlarını işlerken, " DUGME _KEZ" çarpma işaretini ve " DUGME _ BOLME " bölme işaretini işler. Her bir etiket, belirli bir rakam veya işareti belirli bir register'a yükleyip ekrana yazdırmak ve gerektiğinde işlem yapmak için ilgili alt rutinleri çağırır. Bu blok, kodun işlevselliğini daha da artırır ve okunabilirliğini artırır.elde edilir ve bu sayı üzerinde işlemler yapılabilir.</a:t>
            </a:r>
          </a:p>
          <a:p>
            <a:pPr algn="l">
              <a:lnSpc>
                <a:spcPts val="2799"/>
              </a:lnSpc>
              <a:spcBef>
                <a:spcPct val="0"/>
              </a:spcBef>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1477666">
            <a:off x="8443658" y="5370633"/>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941020">
            <a:off x="-3526188" y="-6405116"/>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7096803" y="557375"/>
            <a:ext cx="137619" cy="137619"/>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6" id="6"/>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7" id="7"/>
          <p:cNvGrpSpPr/>
          <p:nvPr/>
        </p:nvGrpSpPr>
        <p:grpSpPr>
          <a:xfrm rot="0">
            <a:off x="17353109" y="557375"/>
            <a:ext cx="137619" cy="137619"/>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9" id="9"/>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10" id="10"/>
          <p:cNvGrpSpPr/>
          <p:nvPr/>
        </p:nvGrpSpPr>
        <p:grpSpPr>
          <a:xfrm rot="0">
            <a:off x="17605028" y="557375"/>
            <a:ext cx="137619" cy="13761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12" id="12"/>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Freeform 13" id="13"/>
          <p:cNvSpPr/>
          <p:nvPr/>
        </p:nvSpPr>
        <p:spPr>
          <a:xfrm flipH="false" flipV="false" rot="0">
            <a:off x="598872" y="458184"/>
            <a:ext cx="326225" cy="336000"/>
          </a:xfrm>
          <a:custGeom>
            <a:avLst/>
            <a:gdLst/>
            <a:ahLst/>
            <a:cxnLst/>
            <a:rect r="r" b="b" t="t" l="l"/>
            <a:pathLst>
              <a:path h="336000" w="326225">
                <a:moveTo>
                  <a:pt x="0" y="0"/>
                </a:moveTo>
                <a:lnTo>
                  <a:pt x="326225" y="0"/>
                </a:lnTo>
                <a:lnTo>
                  <a:pt x="326225" y="336000"/>
                </a:lnTo>
                <a:lnTo>
                  <a:pt x="0" y="336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0">
            <a:off x="18181857" y="8291827"/>
            <a:ext cx="106143" cy="966473"/>
            <a:chOff x="0" y="0"/>
            <a:chExt cx="626900" cy="5708159"/>
          </a:xfrm>
        </p:grpSpPr>
        <p:sp>
          <p:nvSpPr>
            <p:cNvPr name="Freeform 15" id="15"/>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16" id="16"/>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grpSp>
        <p:nvGrpSpPr>
          <p:cNvPr name="Group 17" id="17"/>
          <p:cNvGrpSpPr/>
          <p:nvPr/>
        </p:nvGrpSpPr>
        <p:grpSpPr>
          <a:xfrm rot="0">
            <a:off x="565755" y="3356531"/>
            <a:ext cx="8578245" cy="3757304"/>
            <a:chOff x="0" y="0"/>
            <a:chExt cx="7990834" cy="3500016"/>
          </a:xfrm>
        </p:grpSpPr>
        <p:sp>
          <p:nvSpPr>
            <p:cNvPr name="Freeform 18" id="18"/>
            <p:cNvSpPr/>
            <p:nvPr/>
          </p:nvSpPr>
          <p:spPr>
            <a:xfrm flipH="false" flipV="false" rot="0">
              <a:off x="0" y="0"/>
              <a:ext cx="7990834" cy="3500016"/>
            </a:xfrm>
            <a:custGeom>
              <a:avLst/>
              <a:gdLst/>
              <a:ahLst/>
              <a:cxnLst/>
              <a:rect r="r" b="b" t="t" l="l"/>
              <a:pathLst>
                <a:path h="3500016" w="7990834">
                  <a:moveTo>
                    <a:pt x="7191751" y="3500016"/>
                  </a:moveTo>
                  <a:lnTo>
                    <a:pt x="799083" y="3500016"/>
                  </a:lnTo>
                  <a:cubicBezTo>
                    <a:pt x="357989" y="3500016"/>
                    <a:pt x="0" y="3343216"/>
                    <a:pt x="0" y="3150015"/>
                  </a:cubicBezTo>
                  <a:lnTo>
                    <a:pt x="0" y="350002"/>
                  </a:lnTo>
                  <a:cubicBezTo>
                    <a:pt x="0" y="156801"/>
                    <a:pt x="357989" y="0"/>
                    <a:pt x="799083" y="0"/>
                  </a:cubicBezTo>
                  <a:lnTo>
                    <a:pt x="7191751" y="0"/>
                  </a:lnTo>
                  <a:cubicBezTo>
                    <a:pt x="7632845" y="0"/>
                    <a:pt x="7990834" y="156801"/>
                    <a:pt x="7990834" y="350002"/>
                  </a:cubicBezTo>
                  <a:lnTo>
                    <a:pt x="7990834" y="3150015"/>
                  </a:lnTo>
                  <a:cubicBezTo>
                    <a:pt x="7990834" y="3343216"/>
                    <a:pt x="7632845" y="3500016"/>
                    <a:pt x="7191751" y="3500016"/>
                  </a:cubicBezTo>
                  <a:close/>
                </a:path>
              </a:pathLst>
            </a:custGeom>
            <a:blipFill>
              <a:blip r:embed="rId6"/>
              <a:stretch>
                <a:fillRect l="-1050" t="0" r="-1050" b="0"/>
              </a:stretch>
            </a:blipFill>
          </p:spPr>
        </p:sp>
      </p:grpSp>
      <p:grpSp>
        <p:nvGrpSpPr>
          <p:cNvPr name="Group 19" id="19"/>
          <p:cNvGrpSpPr/>
          <p:nvPr/>
        </p:nvGrpSpPr>
        <p:grpSpPr>
          <a:xfrm rot="0">
            <a:off x="9731701" y="2924468"/>
            <a:ext cx="4048405" cy="47625"/>
            <a:chOff x="0" y="0"/>
            <a:chExt cx="1066247" cy="12543"/>
          </a:xfrm>
        </p:grpSpPr>
        <p:sp>
          <p:nvSpPr>
            <p:cNvPr name="Freeform 20" id="20"/>
            <p:cNvSpPr/>
            <p:nvPr/>
          </p:nvSpPr>
          <p:spPr>
            <a:xfrm flipH="false" flipV="false" rot="0">
              <a:off x="0" y="0"/>
              <a:ext cx="1066247" cy="12543"/>
            </a:xfrm>
            <a:custGeom>
              <a:avLst/>
              <a:gdLst/>
              <a:ahLst/>
              <a:cxnLst/>
              <a:rect r="r" b="b" t="t" l="l"/>
              <a:pathLst>
                <a:path h="12543" w="1066247">
                  <a:moveTo>
                    <a:pt x="6272" y="0"/>
                  </a:moveTo>
                  <a:lnTo>
                    <a:pt x="1059975" y="0"/>
                  </a:lnTo>
                  <a:cubicBezTo>
                    <a:pt x="1061638" y="0"/>
                    <a:pt x="1063233" y="661"/>
                    <a:pt x="1064410" y="1837"/>
                  </a:cubicBezTo>
                  <a:cubicBezTo>
                    <a:pt x="1065586" y="3013"/>
                    <a:pt x="1066247" y="4608"/>
                    <a:pt x="1066247" y="6272"/>
                  </a:cubicBezTo>
                  <a:lnTo>
                    <a:pt x="1066247" y="6272"/>
                  </a:lnTo>
                  <a:cubicBezTo>
                    <a:pt x="1066247" y="7935"/>
                    <a:pt x="1065586" y="9530"/>
                    <a:pt x="1064410" y="10706"/>
                  </a:cubicBezTo>
                  <a:cubicBezTo>
                    <a:pt x="1063233" y="11882"/>
                    <a:pt x="1061638" y="12543"/>
                    <a:pt x="1059975"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4ADEDD"/>
            </a:solidFill>
          </p:spPr>
        </p:sp>
        <p:sp>
          <p:nvSpPr>
            <p:cNvPr name="TextBox 21" id="21"/>
            <p:cNvSpPr txBox="true"/>
            <p:nvPr/>
          </p:nvSpPr>
          <p:spPr>
            <a:xfrm>
              <a:off x="0" y="-47625"/>
              <a:ext cx="1066247" cy="60168"/>
            </a:xfrm>
            <a:prstGeom prst="rect">
              <a:avLst/>
            </a:prstGeom>
          </p:spPr>
          <p:txBody>
            <a:bodyPr anchor="ctr" rtlCol="false" tIns="50800" lIns="50800" bIns="50800" rIns="50800"/>
            <a:lstStyle/>
            <a:p>
              <a:pPr algn="ctr">
                <a:lnSpc>
                  <a:spcPts val="2239"/>
                </a:lnSpc>
              </a:pPr>
            </a:p>
          </p:txBody>
        </p:sp>
      </p:grpSp>
      <p:sp>
        <p:nvSpPr>
          <p:cNvPr name="TextBox 22" id="22"/>
          <p:cNvSpPr txBox="true"/>
          <p:nvPr/>
        </p:nvSpPr>
        <p:spPr>
          <a:xfrm rot="0">
            <a:off x="9731701" y="3318431"/>
            <a:ext cx="7942136" cy="4525645"/>
          </a:xfrm>
          <a:prstGeom prst="rect">
            <a:avLst/>
          </a:prstGeom>
        </p:spPr>
        <p:txBody>
          <a:bodyPr anchor="t" rtlCol="false" tIns="0" lIns="0" bIns="0" rIns="0">
            <a:spAutoFit/>
          </a:bodyPr>
          <a:lstStyle/>
          <a:p>
            <a:pPr algn="l">
              <a:lnSpc>
                <a:spcPts val="3359"/>
              </a:lnSpc>
            </a:pPr>
            <a:r>
              <a:rPr lang="en-US" sz="2399">
                <a:solidFill>
                  <a:srgbClr val="FFFFFF"/>
                </a:solidFill>
                <a:latin typeface="Open Sans"/>
              </a:rPr>
              <a:t>Bu kod parçası, bir hesap makinesi programında kullanılabilir ve kullanıcıdan alınan işlem operatörünü saklar. YENI_SAYI bayrağını set ederek, bir sonraki rakamın ikinci sayıya ait olduğunu belirtir. ILK_HANE_KAYDEDILDI bayrağını sıfırlayarak, bir sonraki rakamın ilk sayıya ait olduğunu belirtir. Son olarak, işlem operatörünü R2 kaydında saklar ve alt programdan döner. Bu şekilde, kullanıcı tarafından belirlenen işlem operatörü program tarafından saklanarak, hesaplama yapılacak işlem belirlenmiş olur.</a:t>
            </a:r>
          </a:p>
          <a:p>
            <a:pPr algn="l">
              <a:lnSpc>
                <a:spcPts val="2799"/>
              </a:lnSpc>
              <a:spcBef>
                <a:spcPct val="0"/>
              </a:spcBef>
            </a:pPr>
          </a:p>
        </p:txBody>
      </p:sp>
      <p:sp>
        <p:nvSpPr>
          <p:cNvPr name="TextBox 23" id="23"/>
          <p:cNvSpPr txBox="true"/>
          <p:nvPr/>
        </p:nvSpPr>
        <p:spPr>
          <a:xfrm rot="0">
            <a:off x="8955611" y="1311708"/>
            <a:ext cx="6664936" cy="1369049"/>
          </a:xfrm>
          <a:prstGeom prst="rect">
            <a:avLst/>
          </a:prstGeom>
        </p:spPr>
        <p:txBody>
          <a:bodyPr anchor="t" rtlCol="false" tIns="0" lIns="0" bIns="0" rIns="0">
            <a:spAutoFit/>
          </a:bodyPr>
          <a:lstStyle/>
          <a:p>
            <a:pPr algn="ctr">
              <a:lnSpc>
                <a:spcPts val="10640"/>
              </a:lnSpc>
            </a:pPr>
            <a:r>
              <a:rPr lang="en-US" sz="7600">
                <a:solidFill>
                  <a:srgbClr val="FFFFFF"/>
                </a:solidFill>
                <a:latin typeface="Poppins Bold"/>
              </a:rPr>
              <a:t>YAZDIRMA</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1477666">
            <a:off x="8443658" y="5370633"/>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941020">
            <a:off x="-3526188" y="-6405116"/>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98872" y="458184"/>
            <a:ext cx="326225" cy="336000"/>
          </a:xfrm>
          <a:custGeom>
            <a:avLst/>
            <a:gdLst/>
            <a:ahLst/>
            <a:cxnLst/>
            <a:rect r="r" b="b" t="t" l="l"/>
            <a:pathLst>
              <a:path h="336000" w="326225">
                <a:moveTo>
                  <a:pt x="0" y="0"/>
                </a:moveTo>
                <a:lnTo>
                  <a:pt x="326225" y="0"/>
                </a:lnTo>
                <a:lnTo>
                  <a:pt x="326225" y="336000"/>
                </a:lnTo>
                <a:lnTo>
                  <a:pt x="0" y="336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18181857" y="8291827"/>
            <a:ext cx="106143" cy="966473"/>
            <a:chOff x="0" y="0"/>
            <a:chExt cx="626900" cy="5708159"/>
          </a:xfrm>
        </p:grpSpPr>
        <p:sp>
          <p:nvSpPr>
            <p:cNvPr name="Freeform 6" id="6"/>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7" id="7"/>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grpSp>
        <p:nvGrpSpPr>
          <p:cNvPr name="Group 8" id="8"/>
          <p:cNvGrpSpPr/>
          <p:nvPr/>
        </p:nvGrpSpPr>
        <p:grpSpPr>
          <a:xfrm rot="0">
            <a:off x="8316372" y="4274090"/>
            <a:ext cx="9763362" cy="4136018"/>
            <a:chOff x="0" y="0"/>
            <a:chExt cx="10209014" cy="4324808"/>
          </a:xfrm>
        </p:grpSpPr>
        <p:sp>
          <p:nvSpPr>
            <p:cNvPr name="Freeform 9" id="9"/>
            <p:cNvSpPr/>
            <p:nvPr/>
          </p:nvSpPr>
          <p:spPr>
            <a:xfrm flipH="false" flipV="false" rot="0">
              <a:off x="0" y="0"/>
              <a:ext cx="10209014" cy="4324808"/>
            </a:xfrm>
            <a:custGeom>
              <a:avLst/>
              <a:gdLst/>
              <a:ahLst/>
              <a:cxnLst/>
              <a:rect r="r" b="b" t="t" l="l"/>
              <a:pathLst>
                <a:path h="4324808" w="10209014">
                  <a:moveTo>
                    <a:pt x="0" y="4105684"/>
                  </a:moveTo>
                  <a:lnTo>
                    <a:pt x="0" y="219124"/>
                  </a:lnTo>
                  <a:cubicBezTo>
                    <a:pt x="0" y="98029"/>
                    <a:pt x="347106" y="0"/>
                    <a:pt x="775885" y="0"/>
                  </a:cubicBezTo>
                  <a:lnTo>
                    <a:pt x="9433130" y="0"/>
                  </a:lnTo>
                  <a:cubicBezTo>
                    <a:pt x="9861908" y="0"/>
                    <a:pt x="10209014" y="98606"/>
                    <a:pt x="10209014" y="219124"/>
                  </a:cubicBezTo>
                  <a:lnTo>
                    <a:pt x="10209014" y="4105684"/>
                  </a:lnTo>
                  <a:cubicBezTo>
                    <a:pt x="10209014" y="4226779"/>
                    <a:pt x="9861908" y="4324808"/>
                    <a:pt x="9433130" y="4324808"/>
                  </a:cubicBezTo>
                  <a:lnTo>
                    <a:pt x="775885" y="4324808"/>
                  </a:lnTo>
                  <a:cubicBezTo>
                    <a:pt x="349148" y="4324808"/>
                    <a:pt x="0" y="4226779"/>
                    <a:pt x="0" y="4105684"/>
                  </a:cubicBezTo>
                  <a:close/>
                </a:path>
              </a:pathLst>
            </a:custGeom>
            <a:blipFill>
              <a:blip r:embed="rId6"/>
              <a:stretch>
                <a:fillRect l="-3468" t="0" r="-3468" b="0"/>
              </a:stretch>
            </a:blipFill>
          </p:spPr>
        </p:sp>
      </p:grpSp>
      <p:grpSp>
        <p:nvGrpSpPr>
          <p:cNvPr name="Group 10" id="10"/>
          <p:cNvGrpSpPr/>
          <p:nvPr/>
        </p:nvGrpSpPr>
        <p:grpSpPr>
          <a:xfrm rot="0">
            <a:off x="761985" y="4226465"/>
            <a:ext cx="2415938" cy="47625"/>
            <a:chOff x="0" y="0"/>
            <a:chExt cx="636296" cy="12543"/>
          </a:xfrm>
        </p:grpSpPr>
        <p:sp>
          <p:nvSpPr>
            <p:cNvPr name="Freeform 11" id="11"/>
            <p:cNvSpPr/>
            <p:nvPr/>
          </p:nvSpPr>
          <p:spPr>
            <a:xfrm flipH="false" flipV="false" rot="0">
              <a:off x="0" y="0"/>
              <a:ext cx="636296" cy="12543"/>
            </a:xfrm>
            <a:custGeom>
              <a:avLst/>
              <a:gdLst/>
              <a:ahLst/>
              <a:cxnLst/>
              <a:rect r="r" b="b" t="t" l="l"/>
              <a:pathLst>
                <a:path h="12543" w="636296">
                  <a:moveTo>
                    <a:pt x="6272" y="0"/>
                  </a:moveTo>
                  <a:lnTo>
                    <a:pt x="630025" y="0"/>
                  </a:lnTo>
                  <a:cubicBezTo>
                    <a:pt x="631688" y="0"/>
                    <a:pt x="633283" y="661"/>
                    <a:pt x="634460" y="1837"/>
                  </a:cubicBezTo>
                  <a:cubicBezTo>
                    <a:pt x="635636" y="3013"/>
                    <a:pt x="636296" y="4608"/>
                    <a:pt x="636296" y="6272"/>
                  </a:cubicBezTo>
                  <a:lnTo>
                    <a:pt x="636296" y="6272"/>
                  </a:lnTo>
                  <a:cubicBezTo>
                    <a:pt x="636296" y="7935"/>
                    <a:pt x="635636" y="9530"/>
                    <a:pt x="634460" y="10706"/>
                  </a:cubicBezTo>
                  <a:cubicBezTo>
                    <a:pt x="633283" y="11882"/>
                    <a:pt x="631688" y="12543"/>
                    <a:pt x="630025"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4ADEDD"/>
            </a:solidFill>
          </p:spPr>
        </p:sp>
        <p:sp>
          <p:nvSpPr>
            <p:cNvPr name="TextBox 12" id="12"/>
            <p:cNvSpPr txBox="true"/>
            <p:nvPr/>
          </p:nvSpPr>
          <p:spPr>
            <a:xfrm>
              <a:off x="0" y="-47625"/>
              <a:ext cx="636296" cy="60168"/>
            </a:xfrm>
            <a:prstGeom prst="rect">
              <a:avLst/>
            </a:prstGeom>
          </p:spPr>
          <p:txBody>
            <a:bodyPr anchor="ctr" rtlCol="false" tIns="50800" lIns="50800" bIns="50800" rIns="50800"/>
            <a:lstStyle/>
            <a:p>
              <a:pPr algn="ctr">
                <a:lnSpc>
                  <a:spcPts val="2239"/>
                </a:lnSpc>
              </a:pPr>
            </a:p>
          </p:txBody>
        </p:sp>
      </p:grpSp>
      <p:sp>
        <p:nvSpPr>
          <p:cNvPr name="TextBox 13" id="13"/>
          <p:cNvSpPr txBox="true"/>
          <p:nvPr/>
        </p:nvSpPr>
        <p:spPr>
          <a:xfrm rot="0">
            <a:off x="761985" y="4479855"/>
            <a:ext cx="7165700" cy="4083685"/>
          </a:xfrm>
          <a:prstGeom prst="rect">
            <a:avLst/>
          </a:prstGeom>
        </p:spPr>
        <p:txBody>
          <a:bodyPr anchor="t" rtlCol="false" tIns="0" lIns="0" bIns="0" rIns="0">
            <a:spAutoFit/>
          </a:bodyPr>
          <a:lstStyle/>
          <a:p>
            <a:pPr algn="l">
              <a:lnSpc>
                <a:spcPts val="2799"/>
              </a:lnSpc>
            </a:pPr>
            <a:r>
              <a:rPr lang="en-US" sz="1999">
                <a:solidFill>
                  <a:srgbClr val="FFFFFF"/>
                </a:solidFill>
                <a:latin typeface="Open Sans"/>
              </a:rPr>
              <a:t>Bu kod bloğu LCD ekranın kontrol komutlarını işlemek için gereken adımları içerir. İlk olarak, R0 register'ındaki komut P1 çıkış portuna taşınır. RS pinini temizleyerek LCD ekranın komut alım moduna geçiş yapılır. RW pinini yüksek seviyeye ayarlayarak LCD ekranın okuma/yazma iznini serbest bırakılır, böylece mikrodenetleyiciye LCD ekran üzerinde komut gönderme izni verilir. Ardından bir gecikme çağrılarak işlem sırasında beklenir ve son olarak alt programdan dönülerek COMMAND alt rutini sonlandırılır ve ana programa geri dönülür. Bu blok, mikrodenetleyicinin LCD ekran üzerinde kontrol komutlarını işlemesini sağlar.</a:t>
            </a:r>
          </a:p>
          <a:p>
            <a:pPr algn="l">
              <a:lnSpc>
                <a:spcPts val="1680"/>
              </a:lnSpc>
              <a:spcBef>
                <a:spcPct val="0"/>
              </a:spcBef>
            </a:pPr>
          </a:p>
        </p:txBody>
      </p:sp>
      <p:sp>
        <p:nvSpPr>
          <p:cNvPr name="TextBox 14" id="14"/>
          <p:cNvSpPr txBox="true"/>
          <p:nvPr/>
        </p:nvSpPr>
        <p:spPr>
          <a:xfrm rot="0">
            <a:off x="925097" y="2038767"/>
            <a:ext cx="4319588" cy="1652269"/>
          </a:xfrm>
          <a:prstGeom prst="rect">
            <a:avLst/>
          </a:prstGeom>
        </p:spPr>
        <p:txBody>
          <a:bodyPr anchor="t" rtlCol="false" tIns="0" lIns="0" bIns="0" rIns="0">
            <a:spAutoFit/>
          </a:bodyPr>
          <a:lstStyle/>
          <a:p>
            <a:pPr algn="ctr">
              <a:lnSpc>
                <a:spcPts val="12880"/>
              </a:lnSpc>
            </a:pPr>
            <a:r>
              <a:rPr lang="en-US" sz="9200">
                <a:solidFill>
                  <a:srgbClr val="FFFFFF"/>
                </a:solidFill>
                <a:latin typeface="Poppins Bold"/>
              </a:rPr>
              <a:t>KOMUT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1477666">
            <a:off x="8443658" y="5370633"/>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941020">
            <a:off x="-3526188" y="-6405116"/>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8181857" y="8291827"/>
            <a:ext cx="106143" cy="966473"/>
            <a:chOff x="0" y="0"/>
            <a:chExt cx="626900" cy="5708159"/>
          </a:xfrm>
        </p:grpSpPr>
        <p:sp>
          <p:nvSpPr>
            <p:cNvPr name="Freeform 5" id="5"/>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6" id="6"/>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grpSp>
        <p:nvGrpSpPr>
          <p:cNvPr name="Group 7" id="7"/>
          <p:cNvGrpSpPr>
            <a:grpSpLocks noChangeAspect="true"/>
          </p:cNvGrpSpPr>
          <p:nvPr/>
        </p:nvGrpSpPr>
        <p:grpSpPr>
          <a:xfrm rot="0">
            <a:off x="1927586" y="2055349"/>
            <a:ext cx="6476836" cy="6476810"/>
            <a:chOff x="0" y="0"/>
            <a:chExt cx="6350000" cy="6349975"/>
          </a:xfrm>
        </p:grpSpPr>
        <p:sp>
          <p:nvSpPr>
            <p:cNvPr name="Freeform 8" id="8"/>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4"/>
              <a:stretch>
                <a:fillRect l="-19442" t="0" r="-30690" b="0"/>
              </a:stretch>
            </a:blipFill>
          </p:spPr>
        </p:sp>
      </p:grpSp>
      <p:grpSp>
        <p:nvGrpSpPr>
          <p:cNvPr name="Group 9" id="9"/>
          <p:cNvGrpSpPr/>
          <p:nvPr/>
        </p:nvGrpSpPr>
        <p:grpSpPr>
          <a:xfrm rot="0">
            <a:off x="899805" y="3356531"/>
            <a:ext cx="2055562" cy="2055562"/>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ADEDD"/>
            </a:solidFill>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2239"/>
                </a:lnSpc>
              </a:pPr>
            </a:p>
          </p:txBody>
        </p:sp>
      </p:grpSp>
      <p:grpSp>
        <p:nvGrpSpPr>
          <p:cNvPr name="Group 12" id="12"/>
          <p:cNvGrpSpPr/>
          <p:nvPr/>
        </p:nvGrpSpPr>
        <p:grpSpPr>
          <a:xfrm rot="0">
            <a:off x="10276279" y="2887200"/>
            <a:ext cx="2415938" cy="47625"/>
            <a:chOff x="0" y="0"/>
            <a:chExt cx="636296" cy="12543"/>
          </a:xfrm>
        </p:grpSpPr>
        <p:sp>
          <p:nvSpPr>
            <p:cNvPr name="Freeform 13" id="13"/>
            <p:cNvSpPr/>
            <p:nvPr/>
          </p:nvSpPr>
          <p:spPr>
            <a:xfrm flipH="false" flipV="false" rot="0">
              <a:off x="0" y="0"/>
              <a:ext cx="636296" cy="12543"/>
            </a:xfrm>
            <a:custGeom>
              <a:avLst/>
              <a:gdLst/>
              <a:ahLst/>
              <a:cxnLst/>
              <a:rect r="r" b="b" t="t" l="l"/>
              <a:pathLst>
                <a:path h="12543" w="636296">
                  <a:moveTo>
                    <a:pt x="6272" y="0"/>
                  </a:moveTo>
                  <a:lnTo>
                    <a:pt x="630025" y="0"/>
                  </a:lnTo>
                  <a:cubicBezTo>
                    <a:pt x="631688" y="0"/>
                    <a:pt x="633283" y="661"/>
                    <a:pt x="634460" y="1837"/>
                  </a:cubicBezTo>
                  <a:cubicBezTo>
                    <a:pt x="635636" y="3013"/>
                    <a:pt x="636296" y="4608"/>
                    <a:pt x="636296" y="6272"/>
                  </a:cubicBezTo>
                  <a:lnTo>
                    <a:pt x="636296" y="6272"/>
                  </a:lnTo>
                  <a:cubicBezTo>
                    <a:pt x="636296" y="7935"/>
                    <a:pt x="635636" y="9530"/>
                    <a:pt x="634460" y="10706"/>
                  </a:cubicBezTo>
                  <a:cubicBezTo>
                    <a:pt x="633283" y="11882"/>
                    <a:pt x="631688" y="12543"/>
                    <a:pt x="630025"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4ADEDD"/>
            </a:solidFill>
          </p:spPr>
        </p:sp>
        <p:sp>
          <p:nvSpPr>
            <p:cNvPr name="TextBox 14" id="14"/>
            <p:cNvSpPr txBox="true"/>
            <p:nvPr/>
          </p:nvSpPr>
          <p:spPr>
            <a:xfrm>
              <a:off x="0" y="-47625"/>
              <a:ext cx="636296" cy="60168"/>
            </a:xfrm>
            <a:prstGeom prst="rect">
              <a:avLst/>
            </a:prstGeom>
          </p:spPr>
          <p:txBody>
            <a:bodyPr anchor="ctr" rtlCol="false" tIns="50800" lIns="50800" bIns="50800" rIns="50800"/>
            <a:lstStyle/>
            <a:p>
              <a:pPr algn="ctr">
                <a:lnSpc>
                  <a:spcPts val="2239"/>
                </a:lnSpc>
              </a:pPr>
            </a:p>
          </p:txBody>
        </p:sp>
      </p:grpSp>
      <p:sp>
        <p:nvSpPr>
          <p:cNvPr name="TextBox 15" id="15"/>
          <p:cNvSpPr txBox="true"/>
          <p:nvPr/>
        </p:nvSpPr>
        <p:spPr>
          <a:xfrm rot="0">
            <a:off x="10276279" y="1902949"/>
            <a:ext cx="6364860" cy="984250"/>
          </a:xfrm>
          <a:prstGeom prst="rect">
            <a:avLst/>
          </a:prstGeom>
        </p:spPr>
        <p:txBody>
          <a:bodyPr anchor="t" rtlCol="false" tIns="0" lIns="0" bIns="0" rIns="0">
            <a:spAutoFit/>
          </a:bodyPr>
          <a:lstStyle/>
          <a:p>
            <a:pPr algn="l">
              <a:lnSpc>
                <a:spcPts val="7699"/>
              </a:lnSpc>
              <a:spcBef>
                <a:spcPct val="0"/>
              </a:spcBef>
            </a:pPr>
            <a:r>
              <a:rPr lang="en-US" sz="5499">
                <a:solidFill>
                  <a:srgbClr val="FFFFFF"/>
                </a:solidFill>
                <a:latin typeface="Poppins Bold"/>
              </a:rPr>
              <a:t>GİRİŞ</a:t>
            </a:r>
          </a:p>
        </p:txBody>
      </p:sp>
      <p:sp>
        <p:nvSpPr>
          <p:cNvPr name="TextBox 16" id="16"/>
          <p:cNvSpPr txBox="true"/>
          <p:nvPr/>
        </p:nvSpPr>
        <p:spPr>
          <a:xfrm rot="0">
            <a:off x="10276279" y="3318431"/>
            <a:ext cx="6582528" cy="4587241"/>
          </a:xfrm>
          <a:prstGeom prst="rect">
            <a:avLst/>
          </a:prstGeom>
        </p:spPr>
        <p:txBody>
          <a:bodyPr anchor="t" rtlCol="false" tIns="0" lIns="0" bIns="0" rIns="0">
            <a:spAutoFit/>
          </a:bodyPr>
          <a:lstStyle/>
          <a:p>
            <a:pPr algn="l">
              <a:lnSpc>
                <a:spcPts val="3359"/>
              </a:lnSpc>
            </a:pPr>
            <a:r>
              <a:rPr lang="en-US" sz="2399">
                <a:solidFill>
                  <a:srgbClr val="FFFFFF"/>
                </a:solidFill>
                <a:latin typeface="Canva Sans"/>
              </a:rPr>
              <a:t>AT89C51RC2 mikrodenetleyici tabanlı basit bir hesap makinası tasarımını ve uygulanmasını detaylandırmaktadır. Tasarım, 8051 mimarisini temel alarak yapılmıştır ve sadece 8 bitlik hesaplamaları desteklemektedir. Hesap makinası, temel ikili işlemleri gerçekleştirebilmekte olup, 256'dan büyük sayıları işleyemez. Tasarım sürecinde, bir adet LCD ekran ve bir adet keypad kullanılmıştır.</a:t>
            </a:r>
          </a:p>
          <a:p>
            <a:pPr algn="l">
              <a:lnSpc>
                <a:spcPts val="3359"/>
              </a:lnSpc>
            </a:pP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1477666">
            <a:off x="8443658" y="5370633"/>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941020">
            <a:off x="-3526188" y="-6405116"/>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7096803" y="557375"/>
            <a:ext cx="137619" cy="137619"/>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6" id="6"/>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7" id="7"/>
          <p:cNvGrpSpPr/>
          <p:nvPr/>
        </p:nvGrpSpPr>
        <p:grpSpPr>
          <a:xfrm rot="0">
            <a:off x="17353109" y="557375"/>
            <a:ext cx="137619" cy="137619"/>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9" id="9"/>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10" id="10"/>
          <p:cNvGrpSpPr/>
          <p:nvPr/>
        </p:nvGrpSpPr>
        <p:grpSpPr>
          <a:xfrm rot="0">
            <a:off x="17605028" y="557375"/>
            <a:ext cx="137619" cy="13761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12" id="12"/>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Freeform 13" id="13"/>
          <p:cNvSpPr/>
          <p:nvPr/>
        </p:nvSpPr>
        <p:spPr>
          <a:xfrm flipH="false" flipV="false" rot="0">
            <a:off x="598872" y="458184"/>
            <a:ext cx="326225" cy="336000"/>
          </a:xfrm>
          <a:custGeom>
            <a:avLst/>
            <a:gdLst/>
            <a:ahLst/>
            <a:cxnLst/>
            <a:rect r="r" b="b" t="t" l="l"/>
            <a:pathLst>
              <a:path h="336000" w="326225">
                <a:moveTo>
                  <a:pt x="0" y="0"/>
                </a:moveTo>
                <a:lnTo>
                  <a:pt x="326225" y="0"/>
                </a:lnTo>
                <a:lnTo>
                  <a:pt x="326225" y="336000"/>
                </a:lnTo>
                <a:lnTo>
                  <a:pt x="0" y="336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0">
            <a:off x="18181857" y="8291827"/>
            <a:ext cx="106143" cy="966473"/>
            <a:chOff x="0" y="0"/>
            <a:chExt cx="626900" cy="5708159"/>
          </a:xfrm>
        </p:grpSpPr>
        <p:sp>
          <p:nvSpPr>
            <p:cNvPr name="Freeform 15" id="15"/>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16" id="16"/>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grpSp>
        <p:nvGrpSpPr>
          <p:cNvPr name="Group 17" id="17"/>
          <p:cNvGrpSpPr/>
          <p:nvPr/>
        </p:nvGrpSpPr>
        <p:grpSpPr>
          <a:xfrm rot="0">
            <a:off x="376357" y="3094355"/>
            <a:ext cx="8578245" cy="4345378"/>
            <a:chOff x="0" y="0"/>
            <a:chExt cx="7990834" cy="4047821"/>
          </a:xfrm>
        </p:grpSpPr>
        <p:sp>
          <p:nvSpPr>
            <p:cNvPr name="Freeform 18" id="18"/>
            <p:cNvSpPr/>
            <p:nvPr/>
          </p:nvSpPr>
          <p:spPr>
            <a:xfrm flipH="false" flipV="false" rot="0">
              <a:off x="0" y="0"/>
              <a:ext cx="7990834" cy="4047820"/>
            </a:xfrm>
            <a:custGeom>
              <a:avLst/>
              <a:gdLst/>
              <a:ahLst/>
              <a:cxnLst/>
              <a:rect r="r" b="b" t="t" l="l"/>
              <a:pathLst>
                <a:path h="4047820" w="7990834">
                  <a:moveTo>
                    <a:pt x="7191751" y="4047820"/>
                  </a:moveTo>
                  <a:lnTo>
                    <a:pt x="799083" y="4047820"/>
                  </a:lnTo>
                  <a:cubicBezTo>
                    <a:pt x="357989" y="4047820"/>
                    <a:pt x="0" y="3866478"/>
                    <a:pt x="0" y="3643038"/>
                  </a:cubicBezTo>
                  <a:lnTo>
                    <a:pt x="0" y="404782"/>
                  </a:lnTo>
                  <a:cubicBezTo>
                    <a:pt x="0" y="181342"/>
                    <a:pt x="357989" y="0"/>
                    <a:pt x="799083" y="0"/>
                  </a:cubicBezTo>
                  <a:lnTo>
                    <a:pt x="7191751" y="0"/>
                  </a:lnTo>
                  <a:cubicBezTo>
                    <a:pt x="7632845" y="0"/>
                    <a:pt x="7990834" y="181342"/>
                    <a:pt x="7990834" y="404782"/>
                  </a:cubicBezTo>
                  <a:lnTo>
                    <a:pt x="7990834" y="3643038"/>
                  </a:lnTo>
                  <a:cubicBezTo>
                    <a:pt x="7990834" y="3866478"/>
                    <a:pt x="7632845" y="4047820"/>
                    <a:pt x="7191751" y="4047820"/>
                  </a:cubicBezTo>
                  <a:close/>
                </a:path>
              </a:pathLst>
            </a:custGeom>
            <a:blipFill>
              <a:blip r:embed="rId6"/>
              <a:stretch>
                <a:fillRect l="-1568" t="0" r="-1568" b="0"/>
              </a:stretch>
            </a:blipFill>
          </p:spPr>
        </p:sp>
      </p:grpSp>
      <p:grpSp>
        <p:nvGrpSpPr>
          <p:cNvPr name="Group 19" id="19"/>
          <p:cNvGrpSpPr/>
          <p:nvPr/>
        </p:nvGrpSpPr>
        <p:grpSpPr>
          <a:xfrm rot="0">
            <a:off x="9548592" y="2626003"/>
            <a:ext cx="4048405" cy="47625"/>
            <a:chOff x="0" y="0"/>
            <a:chExt cx="1066247" cy="12543"/>
          </a:xfrm>
        </p:grpSpPr>
        <p:sp>
          <p:nvSpPr>
            <p:cNvPr name="Freeform 20" id="20"/>
            <p:cNvSpPr/>
            <p:nvPr/>
          </p:nvSpPr>
          <p:spPr>
            <a:xfrm flipH="false" flipV="false" rot="0">
              <a:off x="0" y="0"/>
              <a:ext cx="1066247" cy="12543"/>
            </a:xfrm>
            <a:custGeom>
              <a:avLst/>
              <a:gdLst/>
              <a:ahLst/>
              <a:cxnLst/>
              <a:rect r="r" b="b" t="t" l="l"/>
              <a:pathLst>
                <a:path h="12543" w="1066247">
                  <a:moveTo>
                    <a:pt x="6272" y="0"/>
                  </a:moveTo>
                  <a:lnTo>
                    <a:pt x="1059975" y="0"/>
                  </a:lnTo>
                  <a:cubicBezTo>
                    <a:pt x="1061638" y="0"/>
                    <a:pt x="1063233" y="661"/>
                    <a:pt x="1064410" y="1837"/>
                  </a:cubicBezTo>
                  <a:cubicBezTo>
                    <a:pt x="1065586" y="3013"/>
                    <a:pt x="1066247" y="4608"/>
                    <a:pt x="1066247" y="6272"/>
                  </a:cubicBezTo>
                  <a:lnTo>
                    <a:pt x="1066247" y="6272"/>
                  </a:lnTo>
                  <a:cubicBezTo>
                    <a:pt x="1066247" y="7935"/>
                    <a:pt x="1065586" y="9530"/>
                    <a:pt x="1064410" y="10706"/>
                  </a:cubicBezTo>
                  <a:cubicBezTo>
                    <a:pt x="1063233" y="11882"/>
                    <a:pt x="1061638" y="12543"/>
                    <a:pt x="1059975"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4ADEDD"/>
            </a:solidFill>
          </p:spPr>
        </p:sp>
        <p:sp>
          <p:nvSpPr>
            <p:cNvPr name="TextBox 21" id="21"/>
            <p:cNvSpPr txBox="true"/>
            <p:nvPr/>
          </p:nvSpPr>
          <p:spPr>
            <a:xfrm>
              <a:off x="0" y="-47625"/>
              <a:ext cx="1066247" cy="60168"/>
            </a:xfrm>
            <a:prstGeom prst="rect">
              <a:avLst/>
            </a:prstGeom>
          </p:spPr>
          <p:txBody>
            <a:bodyPr anchor="ctr" rtlCol="false" tIns="50800" lIns="50800" bIns="50800" rIns="50800"/>
            <a:lstStyle/>
            <a:p>
              <a:pPr algn="ctr">
                <a:lnSpc>
                  <a:spcPts val="2239"/>
                </a:lnSpc>
              </a:pPr>
            </a:p>
          </p:txBody>
        </p:sp>
      </p:grpSp>
      <p:sp>
        <p:nvSpPr>
          <p:cNvPr name="TextBox 22" id="22"/>
          <p:cNvSpPr txBox="true"/>
          <p:nvPr/>
        </p:nvSpPr>
        <p:spPr>
          <a:xfrm rot="0">
            <a:off x="9548592" y="3056255"/>
            <a:ext cx="7942136" cy="6202045"/>
          </a:xfrm>
          <a:prstGeom prst="rect">
            <a:avLst/>
          </a:prstGeom>
        </p:spPr>
        <p:txBody>
          <a:bodyPr anchor="t" rtlCol="false" tIns="0" lIns="0" bIns="0" rIns="0">
            <a:spAutoFit/>
          </a:bodyPr>
          <a:lstStyle/>
          <a:p>
            <a:pPr algn="l">
              <a:lnSpc>
                <a:spcPts val="3359"/>
              </a:lnSpc>
            </a:pPr>
            <a:r>
              <a:rPr lang="en-US" sz="2399">
                <a:solidFill>
                  <a:srgbClr val="FFFFFF"/>
                </a:solidFill>
                <a:latin typeface="Open Sans"/>
              </a:rPr>
              <a:t>Bu kod bloğu, bir karakterin sayıya dönüştürülmesini ve sayının saklanmasını sağlar. İlk olarak, kod, YENI_SAYI ve IKINCI_NUMARA bayraklarını kontrol eder. Eğer IKINCI_NUMARA bayrağı ayarlanmışsa, yani ikinci sayının karakteri ise bu bloğu atlar. Eğer ILK_HANE_KAYDEDILDI bayrağı ayarlanmamışsa, yani ilk sayının ilk hanesi değilse de atlar. Karakter, akümülatöre (A) taşınır ve 30H değeri çıkarılarak karakter sayıya dönüştürülür. Elde edilen sayı, R1 register'ına kaydedilir ve ILK_HANE_KAYDEDILDI bayrağı ayarlanarak ilk sayının ilk hanesinin kaydedildiği işaretlenir. Son olarak, blok alt programdan döner. Bu kod bloğu, karakterin sayıya dönüştürülüp saklanması ve işaretlenmesi işlemlerini gerçekleştirir.</a:t>
            </a:r>
          </a:p>
          <a:p>
            <a:pPr algn="l">
              <a:lnSpc>
                <a:spcPts val="2799"/>
              </a:lnSpc>
              <a:spcBef>
                <a:spcPct val="0"/>
              </a:spcBef>
            </a:pPr>
          </a:p>
        </p:txBody>
      </p:sp>
      <p:sp>
        <p:nvSpPr>
          <p:cNvPr name="TextBox 23" id="23"/>
          <p:cNvSpPr txBox="true"/>
          <p:nvPr/>
        </p:nvSpPr>
        <p:spPr>
          <a:xfrm rot="0">
            <a:off x="9548592" y="1256499"/>
            <a:ext cx="8328660" cy="1095374"/>
          </a:xfrm>
          <a:prstGeom prst="rect">
            <a:avLst/>
          </a:prstGeom>
        </p:spPr>
        <p:txBody>
          <a:bodyPr anchor="t" rtlCol="false" tIns="0" lIns="0" bIns="0" rIns="0">
            <a:spAutoFit/>
          </a:bodyPr>
          <a:lstStyle/>
          <a:p>
            <a:pPr algn="ctr">
              <a:lnSpc>
                <a:spcPts val="8400"/>
              </a:lnSpc>
            </a:pPr>
            <a:r>
              <a:rPr lang="en-US" sz="6000">
                <a:solidFill>
                  <a:srgbClr val="FFFFFF"/>
                </a:solidFill>
                <a:latin typeface="Poppins Bold"/>
              </a:rPr>
              <a:t>SAYIYA DÖNÜŞTÜRME</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1477666">
            <a:off x="8443658" y="5370633"/>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941020">
            <a:off x="-3526188" y="-6405116"/>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8181857" y="8291827"/>
            <a:ext cx="106143" cy="966473"/>
            <a:chOff x="0" y="0"/>
            <a:chExt cx="626900" cy="5708159"/>
          </a:xfrm>
        </p:grpSpPr>
        <p:sp>
          <p:nvSpPr>
            <p:cNvPr name="Freeform 5" id="5"/>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6" id="6"/>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sp>
        <p:nvSpPr>
          <p:cNvPr name="TextBox 7" id="7"/>
          <p:cNvSpPr txBox="true"/>
          <p:nvPr/>
        </p:nvSpPr>
        <p:spPr>
          <a:xfrm rot="0">
            <a:off x="1368697" y="3213100"/>
            <a:ext cx="15550605" cy="3575050"/>
          </a:xfrm>
          <a:prstGeom prst="rect">
            <a:avLst/>
          </a:prstGeom>
        </p:spPr>
        <p:txBody>
          <a:bodyPr anchor="t" rtlCol="false" tIns="0" lIns="0" bIns="0" rIns="0">
            <a:spAutoFit/>
          </a:bodyPr>
          <a:lstStyle/>
          <a:p>
            <a:pPr algn="ctr">
              <a:lnSpc>
                <a:spcPts val="13999"/>
              </a:lnSpc>
              <a:spcBef>
                <a:spcPct val="0"/>
              </a:spcBef>
            </a:pPr>
            <a:r>
              <a:rPr lang="en-US" sz="9999">
                <a:solidFill>
                  <a:srgbClr val="FFFFFF"/>
                </a:solidFill>
                <a:latin typeface="Poppins Bold"/>
              </a:rPr>
              <a:t>HESAP MAKİNESİ İŞLEMLERİ</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1477666">
            <a:off x="8443658" y="5370633"/>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941020">
            <a:off x="-3526188" y="-6405116"/>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7096803" y="557375"/>
            <a:ext cx="137619" cy="137619"/>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6" id="6"/>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7" id="7"/>
          <p:cNvGrpSpPr/>
          <p:nvPr/>
        </p:nvGrpSpPr>
        <p:grpSpPr>
          <a:xfrm rot="0">
            <a:off x="17353109" y="557375"/>
            <a:ext cx="137619" cy="137619"/>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9" id="9"/>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10" id="10"/>
          <p:cNvGrpSpPr/>
          <p:nvPr/>
        </p:nvGrpSpPr>
        <p:grpSpPr>
          <a:xfrm rot="0">
            <a:off x="17605028" y="557375"/>
            <a:ext cx="137619" cy="13761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12" id="12"/>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Freeform 13" id="13"/>
          <p:cNvSpPr/>
          <p:nvPr/>
        </p:nvSpPr>
        <p:spPr>
          <a:xfrm flipH="false" flipV="false" rot="0">
            <a:off x="598872" y="458184"/>
            <a:ext cx="326225" cy="336000"/>
          </a:xfrm>
          <a:custGeom>
            <a:avLst/>
            <a:gdLst/>
            <a:ahLst/>
            <a:cxnLst/>
            <a:rect r="r" b="b" t="t" l="l"/>
            <a:pathLst>
              <a:path h="336000" w="326225">
                <a:moveTo>
                  <a:pt x="0" y="0"/>
                </a:moveTo>
                <a:lnTo>
                  <a:pt x="326225" y="0"/>
                </a:lnTo>
                <a:lnTo>
                  <a:pt x="326225" y="336000"/>
                </a:lnTo>
                <a:lnTo>
                  <a:pt x="0" y="336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0">
            <a:off x="18181857" y="8291827"/>
            <a:ext cx="106143" cy="966473"/>
            <a:chOff x="0" y="0"/>
            <a:chExt cx="626900" cy="5708159"/>
          </a:xfrm>
        </p:grpSpPr>
        <p:sp>
          <p:nvSpPr>
            <p:cNvPr name="Freeform 15" id="15"/>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16" id="16"/>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grpSp>
        <p:nvGrpSpPr>
          <p:cNvPr name="Group 17" id="17"/>
          <p:cNvGrpSpPr/>
          <p:nvPr/>
        </p:nvGrpSpPr>
        <p:grpSpPr>
          <a:xfrm rot="0">
            <a:off x="598872" y="626184"/>
            <a:ext cx="8578245" cy="8779772"/>
            <a:chOff x="0" y="0"/>
            <a:chExt cx="7990834" cy="8178561"/>
          </a:xfrm>
        </p:grpSpPr>
        <p:sp>
          <p:nvSpPr>
            <p:cNvPr name="Freeform 18" id="18"/>
            <p:cNvSpPr/>
            <p:nvPr/>
          </p:nvSpPr>
          <p:spPr>
            <a:xfrm flipH="false" flipV="false" rot="0">
              <a:off x="0" y="0"/>
              <a:ext cx="7990834" cy="8178561"/>
            </a:xfrm>
            <a:custGeom>
              <a:avLst/>
              <a:gdLst/>
              <a:ahLst/>
              <a:cxnLst/>
              <a:rect r="r" b="b" t="t" l="l"/>
              <a:pathLst>
                <a:path h="8178561" w="7990834">
                  <a:moveTo>
                    <a:pt x="7191751" y="8178561"/>
                  </a:moveTo>
                  <a:lnTo>
                    <a:pt x="799083" y="8178561"/>
                  </a:lnTo>
                  <a:cubicBezTo>
                    <a:pt x="357989" y="8178561"/>
                    <a:pt x="0" y="7812162"/>
                    <a:pt x="0" y="7360705"/>
                  </a:cubicBezTo>
                  <a:lnTo>
                    <a:pt x="0" y="817856"/>
                  </a:lnTo>
                  <a:cubicBezTo>
                    <a:pt x="0" y="366400"/>
                    <a:pt x="357989" y="0"/>
                    <a:pt x="799083" y="0"/>
                  </a:cubicBezTo>
                  <a:lnTo>
                    <a:pt x="7191751" y="0"/>
                  </a:lnTo>
                  <a:cubicBezTo>
                    <a:pt x="7632845" y="0"/>
                    <a:pt x="7990834" y="366400"/>
                    <a:pt x="7990834" y="817856"/>
                  </a:cubicBezTo>
                  <a:lnTo>
                    <a:pt x="7990834" y="7360705"/>
                  </a:lnTo>
                  <a:cubicBezTo>
                    <a:pt x="7990834" y="7812162"/>
                    <a:pt x="7632845" y="8178561"/>
                    <a:pt x="7191751" y="8178561"/>
                  </a:cubicBezTo>
                  <a:close/>
                </a:path>
              </a:pathLst>
            </a:custGeom>
            <a:blipFill>
              <a:blip r:embed="rId6"/>
              <a:stretch>
                <a:fillRect l="-5619" t="0" r="-891" b="0"/>
              </a:stretch>
            </a:blipFill>
          </p:spPr>
        </p:sp>
      </p:grpSp>
      <p:grpSp>
        <p:nvGrpSpPr>
          <p:cNvPr name="Group 19" id="19"/>
          <p:cNvGrpSpPr/>
          <p:nvPr/>
        </p:nvGrpSpPr>
        <p:grpSpPr>
          <a:xfrm rot="0">
            <a:off x="9836676" y="2126204"/>
            <a:ext cx="4048405" cy="47625"/>
            <a:chOff x="0" y="0"/>
            <a:chExt cx="1066247" cy="12543"/>
          </a:xfrm>
        </p:grpSpPr>
        <p:sp>
          <p:nvSpPr>
            <p:cNvPr name="Freeform 20" id="20"/>
            <p:cNvSpPr/>
            <p:nvPr/>
          </p:nvSpPr>
          <p:spPr>
            <a:xfrm flipH="false" flipV="false" rot="0">
              <a:off x="0" y="0"/>
              <a:ext cx="1066247" cy="12543"/>
            </a:xfrm>
            <a:custGeom>
              <a:avLst/>
              <a:gdLst/>
              <a:ahLst/>
              <a:cxnLst/>
              <a:rect r="r" b="b" t="t" l="l"/>
              <a:pathLst>
                <a:path h="12543" w="1066247">
                  <a:moveTo>
                    <a:pt x="6272" y="0"/>
                  </a:moveTo>
                  <a:lnTo>
                    <a:pt x="1059975" y="0"/>
                  </a:lnTo>
                  <a:cubicBezTo>
                    <a:pt x="1061638" y="0"/>
                    <a:pt x="1063233" y="661"/>
                    <a:pt x="1064410" y="1837"/>
                  </a:cubicBezTo>
                  <a:cubicBezTo>
                    <a:pt x="1065586" y="3013"/>
                    <a:pt x="1066247" y="4608"/>
                    <a:pt x="1066247" y="6272"/>
                  </a:cubicBezTo>
                  <a:lnTo>
                    <a:pt x="1066247" y="6272"/>
                  </a:lnTo>
                  <a:cubicBezTo>
                    <a:pt x="1066247" y="7935"/>
                    <a:pt x="1065586" y="9530"/>
                    <a:pt x="1064410" y="10706"/>
                  </a:cubicBezTo>
                  <a:cubicBezTo>
                    <a:pt x="1063233" y="11882"/>
                    <a:pt x="1061638" y="12543"/>
                    <a:pt x="1059975"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4ADEDD"/>
            </a:solidFill>
          </p:spPr>
        </p:sp>
        <p:sp>
          <p:nvSpPr>
            <p:cNvPr name="TextBox 21" id="21"/>
            <p:cNvSpPr txBox="true"/>
            <p:nvPr/>
          </p:nvSpPr>
          <p:spPr>
            <a:xfrm>
              <a:off x="0" y="-47625"/>
              <a:ext cx="1066247" cy="60168"/>
            </a:xfrm>
            <a:prstGeom prst="rect">
              <a:avLst/>
            </a:prstGeom>
          </p:spPr>
          <p:txBody>
            <a:bodyPr anchor="ctr" rtlCol="false" tIns="50800" lIns="50800" bIns="50800" rIns="50800"/>
            <a:lstStyle/>
            <a:p>
              <a:pPr algn="ctr">
                <a:lnSpc>
                  <a:spcPts val="2239"/>
                </a:lnSpc>
              </a:pPr>
            </a:p>
          </p:txBody>
        </p:sp>
      </p:grpSp>
      <p:sp>
        <p:nvSpPr>
          <p:cNvPr name="TextBox 22" id="22"/>
          <p:cNvSpPr txBox="true"/>
          <p:nvPr/>
        </p:nvSpPr>
        <p:spPr>
          <a:xfrm rot="0">
            <a:off x="9548592" y="2442527"/>
            <a:ext cx="7942136" cy="5782945"/>
          </a:xfrm>
          <a:prstGeom prst="rect">
            <a:avLst/>
          </a:prstGeom>
        </p:spPr>
        <p:txBody>
          <a:bodyPr anchor="t" rtlCol="false" tIns="0" lIns="0" bIns="0" rIns="0">
            <a:spAutoFit/>
          </a:bodyPr>
          <a:lstStyle/>
          <a:p>
            <a:pPr algn="l">
              <a:lnSpc>
                <a:spcPts val="3359"/>
              </a:lnSpc>
            </a:pPr>
            <a:r>
              <a:rPr lang="en-US" sz="2399">
                <a:solidFill>
                  <a:srgbClr val="FFFFFF"/>
                </a:solidFill>
                <a:latin typeface="Open Sans"/>
              </a:rPr>
              <a:t> Program, R0 ve R1 kayıtlarında saklanan iki basamaklı bir sayının çarpımını hesaplar. İlk olarak, her bir rakamın ASCII değeri '0' karakterinin ASCII değerinden çıkarılarak gerçek değerleri elde edilir. Ardından, ikinci rakam 10 ile çarpılarak ikinci rakamın değeri bulunur. Çarpma işlemi sıfır olana kadar devam eder ve her adımda çarpım sonucuna ilk rakamın değeri eklenir. Eğer çarpım sonucu 9'dan büyükse veya çarpma işlemi sırasında taşma olursa, ILK_HANE_KAYDEDILDI bayrağı ayarlanır. Son olarak, çarpımın sonucu R1 kaydında saklanır. Bu şekilde, basit bir çarpma işlemi gerçekleştirilir ve taşma durumunda kullanıcıya uyarı verilir.</a:t>
            </a:r>
          </a:p>
          <a:p>
            <a:pPr algn="l">
              <a:lnSpc>
                <a:spcPts val="2799"/>
              </a:lnSpc>
              <a:spcBef>
                <a:spcPct val="0"/>
              </a:spcBef>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1477666">
            <a:off x="8443658" y="5370633"/>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941020">
            <a:off x="-3526188" y="-6405116"/>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98872" y="458184"/>
            <a:ext cx="326225" cy="336000"/>
          </a:xfrm>
          <a:custGeom>
            <a:avLst/>
            <a:gdLst/>
            <a:ahLst/>
            <a:cxnLst/>
            <a:rect r="r" b="b" t="t" l="l"/>
            <a:pathLst>
              <a:path h="336000" w="326225">
                <a:moveTo>
                  <a:pt x="0" y="0"/>
                </a:moveTo>
                <a:lnTo>
                  <a:pt x="326225" y="0"/>
                </a:lnTo>
                <a:lnTo>
                  <a:pt x="326225" y="336000"/>
                </a:lnTo>
                <a:lnTo>
                  <a:pt x="0" y="336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18181857" y="8291827"/>
            <a:ext cx="106143" cy="966473"/>
            <a:chOff x="0" y="0"/>
            <a:chExt cx="626900" cy="5708159"/>
          </a:xfrm>
        </p:grpSpPr>
        <p:sp>
          <p:nvSpPr>
            <p:cNvPr name="Freeform 6" id="6"/>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7" id="7"/>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grpSp>
        <p:nvGrpSpPr>
          <p:cNvPr name="Group 8" id="8"/>
          <p:cNvGrpSpPr/>
          <p:nvPr/>
        </p:nvGrpSpPr>
        <p:grpSpPr>
          <a:xfrm rot="0">
            <a:off x="8189221" y="626184"/>
            <a:ext cx="9763362" cy="9031334"/>
            <a:chOff x="0" y="0"/>
            <a:chExt cx="10209014" cy="9443573"/>
          </a:xfrm>
        </p:grpSpPr>
        <p:sp>
          <p:nvSpPr>
            <p:cNvPr name="Freeform 9" id="9"/>
            <p:cNvSpPr/>
            <p:nvPr/>
          </p:nvSpPr>
          <p:spPr>
            <a:xfrm flipH="false" flipV="false" rot="6000">
              <a:off x="-7860" y="-8296"/>
              <a:ext cx="10224733" cy="9460162"/>
            </a:xfrm>
            <a:custGeom>
              <a:avLst/>
              <a:gdLst/>
              <a:ahLst/>
              <a:cxnLst/>
              <a:rect r="r" b="b" t="t" l="l"/>
              <a:pathLst>
                <a:path h="9460162" w="10224733">
                  <a:moveTo>
                    <a:pt x="15274" y="8982297"/>
                  </a:moveTo>
                  <a:lnTo>
                    <a:pt x="462" y="495686"/>
                  </a:lnTo>
                  <a:cubicBezTo>
                    <a:pt x="0" y="231266"/>
                    <a:pt x="346733" y="16606"/>
                    <a:pt x="775511" y="15858"/>
                  </a:cubicBezTo>
                  <a:lnTo>
                    <a:pt x="9432742" y="748"/>
                  </a:lnTo>
                  <a:cubicBezTo>
                    <a:pt x="9861520" y="0"/>
                    <a:pt x="10209001" y="214707"/>
                    <a:pt x="10209460" y="477868"/>
                  </a:cubicBezTo>
                  <a:lnTo>
                    <a:pt x="10224272" y="8964479"/>
                  </a:lnTo>
                  <a:cubicBezTo>
                    <a:pt x="10224734" y="9228899"/>
                    <a:pt x="9878002" y="9443559"/>
                    <a:pt x="9449224" y="9444307"/>
                  </a:cubicBezTo>
                  <a:lnTo>
                    <a:pt x="791993" y="9459417"/>
                  </a:lnTo>
                  <a:cubicBezTo>
                    <a:pt x="365257" y="9460162"/>
                    <a:pt x="15735" y="9246717"/>
                    <a:pt x="15274" y="8982297"/>
                  </a:cubicBezTo>
                  <a:close/>
                </a:path>
              </a:pathLst>
            </a:custGeom>
            <a:blipFill>
              <a:blip r:embed="rId6"/>
              <a:stretch>
                <a:fillRect l="-460" t="0" r="-792" b="-171"/>
              </a:stretch>
            </a:blipFill>
          </p:spPr>
        </p:sp>
      </p:grpSp>
      <p:grpSp>
        <p:nvGrpSpPr>
          <p:cNvPr name="Group 10" id="10"/>
          <p:cNvGrpSpPr/>
          <p:nvPr/>
        </p:nvGrpSpPr>
        <p:grpSpPr>
          <a:xfrm rot="0">
            <a:off x="975896" y="4159943"/>
            <a:ext cx="2415938" cy="47625"/>
            <a:chOff x="0" y="0"/>
            <a:chExt cx="636296" cy="12543"/>
          </a:xfrm>
        </p:grpSpPr>
        <p:sp>
          <p:nvSpPr>
            <p:cNvPr name="Freeform 11" id="11"/>
            <p:cNvSpPr/>
            <p:nvPr/>
          </p:nvSpPr>
          <p:spPr>
            <a:xfrm flipH="false" flipV="false" rot="0">
              <a:off x="0" y="0"/>
              <a:ext cx="636296" cy="12543"/>
            </a:xfrm>
            <a:custGeom>
              <a:avLst/>
              <a:gdLst/>
              <a:ahLst/>
              <a:cxnLst/>
              <a:rect r="r" b="b" t="t" l="l"/>
              <a:pathLst>
                <a:path h="12543" w="636296">
                  <a:moveTo>
                    <a:pt x="6272" y="0"/>
                  </a:moveTo>
                  <a:lnTo>
                    <a:pt x="630025" y="0"/>
                  </a:lnTo>
                  <a:cubicBezTo>
                    <a:pt x="631688" y="0"/>
                    <a:pt x="633283" y="661"/>
                    <a:pt x="634460" y="1837"/>
                  </a:cubicBezTo>
                  <a:cubicBezTo>
                    <a:pt x="635636" y="3013"/>
                    <a:pt x="636296" y="4608"/>
                    <a:pt x="636296" y="6272"/>
                  </a:cubicBezTo>
                  <a:lnTo>
                    <a:pt x="636296" y="6272"/>
                  </a:lnTo>
                  <a:cubicBezTo>
                    <a:pt x="636296" y="7935"/>
                    <a:pt x="635636" y="9530"/>
                    <a:pt x="634460" y="10706"/>
                  </a:cubicBezTo>
                  <a:cubicBezTo>
                    <a:pt x="633283" y="11882"/>
                    <a:pt x="631688" y="12543"/>
                    <a:pt x="630025"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4ADEDD"/>
            </a:solidFill>
          </p:spPr>
        </p:sp>
        <p:sp>
          <p:nvSpPr>
            <p:cNvPr name="TextBox 12" id="12"/>
            <p:cNvSpPr txBox="true"/>
            <p:nvPr/>
          </p:nvSpPr>
          <p:spPr>
            <a:xfrm>
              <a:off x="0" y="-47625"/>
              <a:ext cx="636296" cy="60168"/>
            </a:xfrm>
            <a:prstGeom prst="rect">
              <a:avLst/>
            </a:prstGeom>
          </p:spPr>
          <p:txBody>
            <a:bodyPr anchor="ctr" rtlCol="false" tIns="50800" lIns="50800" bIns="50800" rIns="50800"/>
            <a:lstStyle/>
            <a:p>
              <a:pPr algn="ctr">
                <a:lnSpc>
                  <a:spcPts val="2239"/>
                </a:lnSpc>
              </a:pPr>
            </a:p>
          </p:txBody>
        </p:sp>
      </p:grpSp>
      <p:sp>
        <p:nvSpPr>
          <p:cNvPr name="TextBox 13" id="13"/>
          <p:cNvSpPr txBox="true"/>
          <p:nvPr/>
        </p:nvSpPr>
        <p:spPr>
          <a:xfrm rot="0">
            <a:off x="975896" y="4457681"/>
            <a:ext cx="7165700" cy="3026410"/>
          </a:xfrm>
          <a:prstGeom prst="rect">
            <a:avLst/>
          </a:prstGeom>
        </p:spPr>
        <p:txBody>
          <a:bodyPr anchor="t" rtlCol="false" tIns="0" lIns="0" bIns="0" rIns="0">
            <a:spAutoFit/>
          </a:bodyPr>
          <a:lstStyle/>
          <a:p>
            <a:pPr algn="l">
              <a:lnSpc>
                <a:spcPts val="2799"/>
              </a:lnSpc>
            </a:pPr>
            <a:r>
              <a:rPr lang="en-US" sz="1999">
                <a:solidFill>
                  <a:srgbClr val="FFFFFF"/>
                </a:solidFill>
                <a:latin typeface="Open Sans"/>
              </a:rPr>
              <a:t>Bu kod parçası, ikinci rakamın alınması için bir alt programı temsil ediyor. Kodun çalışma mantığı şu şekilde işliyor: İlk olarak, ILK_HANE_KAYDEDILDI bayrağının durumuna bakılarak (eğer set edilmişse) işlem devam ediyor. Eğer bayrak set edilmişse, yani ilk rakamın işlenmesi tamamlanmışsa, ikinci rakamın alınması için gerekli adımlar gerçekleştiriliyor.</a:t>
            </a:r>
          </a:p>
          <a:p>
            <a:pPr algn="l">
              <a:lnSpc>
                <a:spcPts val="2799"/>
              </a:lnSpc>
            </a:pPr>
          </a:p>
          <a:p>
            <a:pPr algn="l">
              <a:lnSpc>
                <a:spcPts val="1680"/>
              </a:lnSpc>
              <a:spcBef>
                <a:spcPct val="0"/>
              </a:spcBef>
            </a:pPr>
          </a:p>
        </p:txBody>
      </p:sp>
      <p:sp>
        <p:nvSpPr>
          <p:cNvPr name="TextBox 14" id="14"/>
          <p:cNvSpPr txBox="true"/>
          <p:nvPr/>
        </p:nvSpPr>
        <p:spPr>
          <a:xfrm rot="0">
            <a:off x="0" y="1757115"/>
            <a:ext cx="8525654" cy="2117078"/>
          </a:xfrm>
          <a:prstGeom prst="rect">
            <a:avLst/>
          </a:prstGeom>
        </p:spPr>
        <p:txBody>
          <a:bodyPr anchor="t" rtlCol="false" tIns="0" lIns="0" bIns="0" rIns="0">
            <a:spAutoFit/>
          </a:bodyPr>
          <a:lstStyle/>
          <a:p>
            <a:pPr algn="ctr">
              <a:lnSpc>
                <a:spcPts val="8260"/>
              </a:lnSpc>
            </a:pPr>
            <a:r>
              <a:rPr lang="en-US" sz="5900">
                <a:solidFill>
                  <a:srgbClr val="FFFFFF"/>
                </a:solidFill>
                <a:latin typeface="Poppins Bold"/>
              </a:rPr>
              <a:t>İKİNCİ RAKAMIN ALINMASI</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1477666">
            <a:off x="8443658" y="5370633"/>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941020">
            <a:off x="-3526188" y="-6405116"/>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7096803" y="557375"/>
            <a:ext cx="137619" cy="137619"/>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6" id="6"/>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7" id="7"/>
          <p:cNvGrpSpPr/>
          <p:nvPr/>
        </p:nvGrpSpPr>
        <p:grpSpPr>
          <a:xfrm rot="0">
            <a:off x="17353109" y="557375"/>
            <a:ext cx="137619" cy="137619"/>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9" id="9"/>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10" id="10"/>
          <p:cNvGrpSpPr/>
          <p:nvPr/>
        </p:nvGrpSpPr>
        <p:grpSpPr>
          <a:xfrm rot="0">
            <a:off x="17605028" y="557375"/>
            <a:ext cx="137619" cy="13761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12" id="12"/>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Freeform 13" id="13"/>
          <p:cNvSpPr/>
          <p:nvPr/>
        </p:nvSpPr>
        <p:spPr>
          <a:xfrm flipH="false" flipV="false" rot="0">
            <a:off x="598872" y="458184"/>
            <a:ext cx="326225" cy="336000"/>
          </a:xfrm>
          <a:custGeom>
            <a:avLst/>
            <a:gdLst/>
            <a:ahLst/>
            <a:cxnLst/>
            <a:rect r="r" b="b" t="t" l="l"/>
            <a:pathLst>
              <a:path h="336000" w="326225">
                <a:moveTo>
                  <a:pt x="0" y="0"/>
                </a:moveTo>
                <a:lnTo>
                  <a:pt x="326225" y="0"/>
                </a:lnTo>
                <a:lnTo>
                  <a:pt x="326225" y="336000"/>
                </a:lnTo>
                <a:lnTo>
                  <a:pt x="0" y="336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0">
            <a:off x="18181857" y="8291827"/>
            <a:ext cx="106143" cy="966473"/>
            <a:chOff x="0" y="0"/>
            <a:chExt cx="626900" cy="5708159"/>
          </a:xfrm>
        </p:grpSpPr>
        <p:sp>
          <p:nvSpPr>
            <p:cNvPr name="Freeform 15" id="15"/>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16" id="16"/>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grpSp>
        <p:nvGrpSpPr>
          <p:cNvPr name="Group 17" id="17"/>
          <p:cNvGrpSpPr/>
          <p:nvPr/>
        </p:nvGrpSpPr>
        <p:grpSpPr>
          <a:xfrm rot="0">
            <a:off x="229674" y="557375"/>
            <a:ext cx="9168852" cy="9017346"/>
            <a:chOff x="0" y="0"/>
            <a:chExt cx="8540998" cy="8399867"/>
          </a:xfrm>
        </p:grpSpPr>
        <p:sp>
          <p:nvSpPr>
            <p:cNvPr name="Freeform 18" id="18"/>
            <p:cNvSpPr/>
            <p:nvPr/>
          </p:nvSpPr>
          <p:spPr>
            <a:xfrm flipH="false" flipV="false" rot="0">
              <a:off x="0" y="0"/>
              <a:ext cx="8540998" cy="8399867"/>
            </a:xfrm>
            <a:custGeom>
              <a:avLst/>
              <a:gdLst/>
              <a:ahLst/>
              <a:cxnLst/>
              <a:rect r="r" b="b" t="t" l="l"/>
              <a:pathLst>
                <a:path h="8399867" w="8540998">
                  <a:moveTo>
                    <a:pt x="7686898" y="8399867"/>
                  </a:moveTo>
                  <a:lnTo>
                    <a:pt x="854100" y="8399867"/>
                  </a:lnTo>
                  <a:cubicBezTo>
                    <a:pt x="382637" y="8399867"/>
                    <a:pt x="0" y="8023553"/>
                    <a:pt x="0" y="7559880"/>
                  </a:cubicBezTo>
                  <a:lnTo>
                    <a:pt x="0" y="839987"/>
                  </a:lnTo>
                  <a:cubicBezTo>
                    <a:pt x="0" y="376314"/>
                    <a:pt x="382637" y="0"/>
                    <a:pt x="854100" y="0"/>
                  </a:cubicBezTo>
                  <a:lnTo>
                    <a:pt x="7686898" y="0"/>
                  </a:lnTo>
                  <a:cubicBezTo>
                    <a:pt x="8158362" y="0"/>
                    <a:pt x="8540998" y="376314"/>
                    <a:pt x="8540998" y="839987"/>
                  </a:cubicBezTo>
                  <a:lnTo>
                    <a:pt x="8540998" y="7559880"/>
                  </a:lnTo>
                  <a:cubicBezTo>
                    <a:pt x="8540998" y="8023553"/>
                    <a:pt x="8158362" y="8399867"/>
                    <a:pt x="7686898" y="8399867"/>
                  </a:cubicBezTo>
                  <a:close/>
                </a:path>
              </a:pathLst>
            </a:custGeom>
            <a:blipFill>
              <a:blip r:embed="rId6"/>
              <a:stretch>
                <a:fillRect l="-5160" t="0" r="-3953" b="0"/>
              </a:stretch>
            </a:blipFill>
          </p:spPr>
        </p:sp>
      </p:grpSp>
      <p:grpSp>
        <p:nvGrpSpPr>
          <p:cNvPr name="Group 19" id="19"/>
          <p:cNvGrpSpPr/>
          <p:nvPr/>
        </p:nvGrpSpPr>
        <p:grpSpPr>
          <a:xfrm rot="0">
            <a:off x="9836676" y="2580442"/>
            <a:ext cx="4048405" cy="47625"/>
            <a:chOff x="0" y="0"/>
            <a:chExt cx="1066247" cy="12543"/>
          </a:xfrm>
        </p:grpSpPr>
        <p:sp>
          <p:nvSpPr>
            <p:cNvPr name="Freeform 20" id="20"/>
            <p:cNvSpPr/>
            <p:nvPr/>
          </p:nvSpPr>
          <p:spPr>
            <a:xfrm flipH="false" flipV="false" rot="0">
              <a:off x="0" y="0"/>
              <a:ext cx="1066247" cy="12543"/>
            </a:xfrm>
            <a:custGeom>
              <a:avLst/>
              <a:gdLst/>
              <a:ahLst/>
              <a:cxnLst/>
              <a:rect r="r" b="b" t="t" l="l"/>
              <a:pathLst>
                <a:path h="12543" w="1066247">
                  <a:moveTo>
                    <a:pt x="6272" y="0"/>
                  </a:moveTo>
                  <a:lnTo>
                    <a:pt x="1059975" y="0"/>
                  </a:lnTo>
                  <a:cubicBezTo>
                    <a:pt x="1061638" y="0"/>
                    <a:pt x="1063233" y="661"/>
                    <a:pt x="1064410" y="1837"/>
                  </a:cubicBezTo>
                  <a:cubicBezTo>
                    <a:pt x="1065586" y="3013"/>
                    <a:pt x="1066247" y="4608"/>
                    <a:pt x="1066247" y="6272"/>
                  </a:cubicBezTo>
                  <a:lnTo>
                    <a:pt x="1066247" y="6272"/>
                  </a:lnTo>
                  <a:cubicBezTo>
                    <a:pt x="1066247" y="7935"/>
                    <a:pt x="1065586" y="9530"/>
                    <a:pt x="1064410" y="10706"/>
                  </a:cubicBezTo>
                  <a:cubicBezTo>
                    <a:pt x="1063233" y="11882"/>
                    <a:pt x="1061638" y="12543"/>
                    <a:pt x="1059975"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4ADEDD"/>
            </a:solidFill>
          </p:spPr>
        </p:sp>
        <p:sp>
          <p:nvSpPr>
            <p:cNvPr name="TextBox 21" id="21"/>
            <p:cNvSpPr txBox="true"/>
            <p:nvPr/>
          </p:nvSpPr>
          <p:spPr>
            <a:xfrm>
              <a:off x="0" y="-47625"/>
              <a:ext cx="1066247" cy="60168"/>
            </a:xfrm>
            <a:prstGeom prst="rect">
              <a:avLst/>
            </a:prstGeom>
          </p:spPr>
          <p:txBody>
            <a:bodyPr anchor="ctr" rtlCol="false" tIns="50800" lIns="50800" bIns="50800" rIns="50800"/>
            <a:lstStyle/>
            <a:p>
              <a:pPr algn="ctr">
                <a:lnSpc>
                  <a:spcPts val="2239"/>
                </a:lnSpc>
              </a:pPr>
            </a:p>
          </p:txBody>
        </p:sp>
      </p:grpSp>
      <p:sp>
        <p:nvSpPr>
          <p:cNvPr name="TextBox 22" id="22"/>
          <p:cNvSpPr txBox="true"/>
          <p:nvPr/>
        </p:nvSpPr>
        <p:spPr>
          <a:xfrm rot="0">
            <a:off x="9836676" y="2894697"/>
            <a:ext cx="7942136" cy="4944745"/>
          </a:xfrm>
          <a:prstGeom prst="rect">
            <a:avLst/>
          </a:prstGeom>
        </p:spPr>
        <p:txBody>
          <a:bodyPr anchor="t" rtlCol="false" tIns="0" lIns="0" bIns="0" rIns="0">
            <a:spAutoFit/>
          </a:bodyPr>
          <a:lstStyle/>
          <a:p>
            <a:pPr algn="l">
              <a:lnSpc>
                <a:spcPts val="3359"/>
              </a:lnSpc>
            </a:pPr>
            <a:r>
              <a:rPr lang="en-US" sz="2399">
                <a:solidFill>
                  <a:srgbClr val="FFFFFF"/>
                </a:solidFill>
                <a:latin typeface="Open Sans"/>
              </a:rPr>
              <a:t>Bu program, bir basit hesap makinesinde kullanılabilir ve ikinci rakamın işlenmesini sağlar. İlk rakamın alınması ve işlenmesi için YENI_RAKAM_ISLEM alt programı kullanılırken, ikinci rakamın alınması ve işlenmesi için YENI_RAKAM_ISLEM2 alt programı kullanılır.</a:t>
            </a:r>
          </a:p>
          <a:p>
            <a:pPr algn="l">
              <a:lnSpc>
                <a:spcPts val="3359"/>
              </a:lnSpc>
            </a:pPr>
            <a:r>
              <a:rPr lang="en-US" sz="2399">
                <a:solidFill>
                  <a:srgbClr val="FFFFFF"/>
                </a:solidFill>
                <a:latin typeface="Open Sans"/>
              </a:rPr>
              <a:t>Bu alt programlar sayesinde, kullanıcı bir sayı girdiğinde ilk rakam alınır ve işlenir. Daha sonra kullanıcı bir rakam daha girdiğinde, bu rakamın alınması ve ilk rakamla birleştirilmesi sağlanır. Bu şekilde, iki basamaklı bir sayı elde edilir ve bu sayı üzerinde işlemler yapılabilir.</a:t>
            </a:r>
          </a:p>
          <a:p>
            <a:pPr algn="l">
              <a:lnSpc>
                <a:spcPts val="2799"/>
              </a:lnSpc>
              <a:spcBef>
                <a:spcPct val="0"/>
              </a:spcBef>
            </a:pP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1477666">
            <a:off x="8443658" y="5370633"/>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941020">
            <a:off x="-2084148" y="-5255990"/>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98872" y="458184"/>
            <a:ext cx="326225" cy="336000"/>
          </a:xfrm>
          <a:custGeom>
            <a:avLst/>
            <a:gdLst/>
            <a:ahLst/>
            <a:cxnLst/>
            <a:rect r="r" b="b" t="t" l="l"/>
            <a:pathLst>
              <a:path h="336000" w="326225">
                <a:moveTo>
                  <a:pt x="0" y="0"/>
                </a:moveTo>
                <a:lnTo>
                  <a:pt x="326225" y="0"/>
                </a:lnTo>
                <a:lnTo>
                  <a:pt x="326225" y="336000"/>
                </a:lnTo>
                <a:lnTo>
                  <a:pt x="0" y="336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18181857" y="8291827"/>
            <a:ext cx="106143" cy="966473"/>
            <a:chOff x="0" y="0"/>
            <a:chExt cx="626900" cy="5708159"/>
          </a:xfrm>
        </p:grpSpPr>
        <p:sp>
          <p:nvSpPr>
            <p:cNvPr name="Freeform 6" id="6"/>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7" id="7"/>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grpSp>
        <p:nvGrpSpPr>
          <p:cNvPr name="Group 8" id="8"/>
          <p:cNvGrpSpPr/>
          <p:nvPr/>
        </p:nvGrpSpPr>
        <p:grpSpPr>
          <a:xfrm rot="0">
            <a:off x="9096478" y="1793915"/>
            <a:ext cx="8727328" cy="6699169"/>
            <a:chOff x="0" y="0"/>
            <a:chExt cx="9125690" cy="7004955"/>
          </a:xfrm>
        </p:grpSpPr>
        <p:sp>
          <p:nvSpPr>
            <p:cNvPr name="Freeform 9" id="9"/>
            <p:cNvSpPr/>
            <p:nvPr/>
          </p:nvSpPr>
          <p:spPr>
            <a:xfrm flipH="false" flipV="false" rot="0">
              <a:off x="0" y="0"/>
              <a:ext cx="9125689" cy="7004955"/>
            </a:xfrm>
            <a:custGeom>
              <a:avLst/>
              <a:gdLst/>
              <a:ahLst/>
              <a:cxnLst/>
              <a:rect r="r" b="b" t="t" l="l"/>
              <a:pathLst>
                <a:path h="7004955" w="9125689">
                  <a:moveTo>
                    <a:pt x="0" y="6650038"/>
                  </a:moveTo>
                  <a:lnTo>
                    <a:pt x="0" y="354918"/>
                  </a:lnTo>
                  <a:cubicBezTo>
                    <a:pt x="0" y="158779"/>
                    <a:pt x="310273" y="0"/>
                    <a:pt x="693552" y="0"/>
                  </a:cubicBezTo>
                  <a:lnTo>
                    <a:pt x="8432137" y="0"/>
                  </a:lnTo>
                  <a:cubicBezTo>
                    <a:pt x="8815416" y="0"/>
                    <a:pt x="9125689" y="159713"/>
                    <a:pt x="9125689" y="354918"/>
                  </a:cubicBezTo>
                  <a:lnTo>
                    <a:pt x="9125689" y="6650038"/>
                  </a:lnTo>
                  <a:cubicBezTo>
                    <a:pt x="9125689" y="6846176"/>
                    <a:pt x="8815416" y="7004955"/>
                    <a:pt x="8432137" y="7004955"/>
                  </a:cubicBezTo>
                  <a:lnTo>
                    <a:pt x="693552" y="7004955"/>
                  </a:lnTo>
                  <a:cubicBezTo>
                    <a:pt x="312099" y="7004955"/>
                    <a:pt x="0" y="6846176"/>
                    <a:pt x="0" y="6650038"/>
                  </a:cubicBezTo>
                  <a:close/>
                </a:path>
              </a:pathLst>
            </a:custGeom>
            <a:blipFill>
              <a:blip r:embed="rId6"/>
              <a:stretch>
                <a:fillRect l="0" t="0" r="-5950" b="-30585"/>
              </a:stretch>
            </a:blipFill>
          </p:spPr>
        </p:sp>
      </p:grpSp>
      <p:grpSp>
        <p:nvGrpSpPr>
          <p:cNvPr name="Group 10" id="10"/>
          <p:cNvGrpSpPr/>
          <p:nvPr/>
        </p:nvGrpSpPr>
        <p:grpSpPr>
          <a:xfrm rot="0">
            <a:off x="570322" y="4027207"/>
            <a:ext cx="2415938" cy="47625"/>
            <a:chOff x="0" y="0"/>
            <a:chExt cx="636296" cy="12543"/>
          </a:xfrm>
        </p:grpSpPr>
        <p:sp>
          <p:nvSpPr>
            <p:cNvPr name="Freeform 11" id="11"/>
            <p:cNvSpPr/>
            <p:nvPr/>
          </p:nvSpPr>
          <p:spPr>
            <a:xfrm flipH="false" flipV="false" rot="0">
              <a:off x="0" y="0"/>
              <a:ext cx="636296" cy="12543"/>
            </a:xfrm>
            <a:custGeom>
              <a:avLst/>
              <a:gdLst/>
              <a:ahLst/>
              <a:cxnLst/>
              <a:rect r="r" b="b" t="t" l="l"/>
              <a:pathLst>
                <a:path h="12543" w="636296">
                  <a:moveTo>
                    <a:pt x="6272" y="0"/>
                  </a:moveTo>
                  <a:lnTo>
                    <a:pt x="630025" y="0"/>
                  </a:lnTo>
                  <a:cubicBezTo>
                    <a:pt x="631688" y="0"/>
                    <a:pt x="633283" y="661"/>
                    <a:pt x="634460" y="1837"/>
                  </a:cubicBezTo>
                  <a:cubicBezTo>
                    <a:pt x="635636" y="3013"/>
                    <a:pt x="636296" y="4608"/>
                    <a:pt x="636296" y="6272"/>
                  </a:cubicBezTo>
                  <a:lnTo>
                    <a:pt x="636296" y="6272"/>
                  </a:lnTo>
                  <a:cubicBezTo>
                    <a:pt x="636296" y="7935"/>
                    <a:pt x="635636" y="9530"/>
                    <a:pt x="634460" y="10706"/>
                  </a:cubicBezTo>
                  <a:cubicBezTo>
                    <a:pt x="633283" y="11882"/>
                    <a:pt x="631688" y="12543"/>
                    <a:pt x="630025"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4ADEDD"/>
            </a:solidFill>
          </p:spPr>
        </p:sp>
        <p:sp>
          <p:nvSpPr>
            <p:cNvPr name="TextBox 12" id="12"/>
            <p:cNvSpPr txBox="true"/>
            <p:nvPr/>
          </p:nvSpPr>
          <p:spPr>
            <a:xfrm>
              <a:off x="0" y="-47625"/>
              <a:ext cx="636296" cy="60168"/>
            </a:xfrm>
            <a:prstGeom prst="rect">
              <a:avLst/>
            </a:prstGeom>
          </p:spPr>
          <p:txBody>
            <a:bodyPr anchor="ctr" rtlCol="false" tIns="50800" lIns="50800" bIns="50800" rIns="50800"/>
            <a:lstStyle/>
            <a:p>
              <a:pPr algn="ctr">
                <a:lnSpc>
                  <a:spcPts val="2239"/>
                </a:lnSpc>
              </a:pPr>
            </a:p>
          </p:txBody>
        </p:sp>
      </p:grpSp>
      <p:sp>
        <p:nvSpPr>
          <p:cNvPr name="TextBox 13" id="13"/>
          <p:cNvSpPr txBox="true"/>
          <p:nvPr/>
        </p:nvSpPr>
        <p:spPr>
          <a:xfrm rot="0">
            <a:off x="570322" y="4324945"/>
            <a:ext cx="8168104" cy="4168140"/>
          </a:xfrm>
          <a:prstGeom prst="rect">
            <a:avLst/>
          </a:prstGeom>
        </p:spPr>
        <p:txBody>
          <a:bodyPr anchor="t" rtlCol="false" tIns="0" lIns="0" bIns="0" rIns="0">
            <a:spAutoFit/>
          </a:bodyPr>
          <a:lstStyle/>
          <a:p>
            <a:pPr algn="l">
              <a:lnSpc>
                <a:spcPts val="3359"/>
              </a:lnSpc>
            </a:pPr>
            <a:r>
              <a:rPr lang="en-US" sz="2400">
                <a:solidFill>
                  <a:srgbClr val="FFFFFF"/>
                </a:solidFill>
                <a:latin typeface="Open Sans"/>
              </a:rPr>
              <a:t>Bu kod parçası, kullanıcıdan alınan işlem operatörünü saklar. YENI_SAYI bayrağını set ederek, bir sonraki rakamın ikinci sayıya ait olduğunu belirtir. ILK_HANE_KAYDEDILDI bayrağını sıfırlayarak, bir sonraki rakamın ilk sayıya ait olduğunu belirtir. Son olarak, işlem operatörünü R2 kaydında saklar ve alt programdan döner. Bu şekilde, kullanıcı tarafından belirlenen işlem operatörü program tarafından saklanarak, hesaplama yapılacak işlem belirlenmiş olur.</a:t>
            </a:r>
          </a:p>
          <a:p>
            <a:pPr algn="l">
              <a:lnSpc>
                <a:spcPts val="3359"/>
              </a:lnSpc>
              <a:spcBef>
                <a:spcPct val="0"/>
              </a:spcBef>
            </a:pPr>
          </a:p>
        </p:txBody>
      </p:sp>
      <p:sp>
        <p:nvSpPr>
          <p:cNvPr name="TextBox 14" id="14"/>
          <p:cNvSpPr txBox="true"/>
          <p:nvPr/>
        </p:nvSpPr>
        <p:spPr>
          <a:xfrm rot="0">
            <a:off x="-825174" y="2603406"/>
            <a:ext cx="10959097" cy="1069328"/>
          </a:xfrm>
          <a:prstGeom prst="rect">
            <a:avLst/>
          </a:prstGeom>
        </p:spPr>
        <p:txBody>
          <a:bodyPr anchor="t" rtlCol="false" tIns="0" lIns="0" bIns="0" rIns="0">
            <a:spAutoFit/>
          </a:bodyPr>
          <a:lstStyle/>
          <a:p>
            <a:pPr algn="ctr">
              <a:lnSpc>
                <a:spcPts val="8260"/>
              </a:lnSpc>
            </a:pPr>
            <a:r>
              <a:rPr lang="en-US" sz="5900">
                <a:solidFill>
                  <a:srgbClr val="FFFFFF"/>
                </a:solidFill>
                <a:latin typeface="Poppins Bold"/>
              </a:rPr>
              <a:t>İŞLEMİN BELİRLENMESİ</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1477666">
            <a:off x="8443658" y="5370633"/>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941020">
            <a:off x="-3526188" y="-6405116"/>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7096803" y="557375"/>
            <a:ext cx="137619" cy="137619"/>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6" id="6"/>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7" id="7"/>
          <p:cNvGrpSpPr/>
          <p:nvPr/>
        </p:nvGrpSpPr>
        <p:grpSpPr>
          <a:xfrm rot="0">
            <a:off x="17353109" y="557375"/>
            <a:ext cx="137619" cy="137619"/>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9" id="9"/>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10" id="10"/>
          <p:cNvGrpSpPr/>
          <p:nvPr/>
        </p:nvGrpSpPr>
        <p:grpSpPr>
          <a:xfrm rot="0">
            <a:off x="17605028" y="557375"/>
            <a:ext cx="137619" cy="13761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12" id="12"/>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Freeform 13" id="13"/>
          <p:cNvSpPr/>
          <p:nvPr/>
        </p:nvSpPr>
        <p:spPr>
          <a:xfrm flipH="false" flipV="false" rot="0">
            <a:off x="598872" y="458184"/>
            <a:ext cx="326225" cy="336000"/>
          </a:xfrm>
          <a:custGeom>
            <a:avLst/>
            <a:gdLst/>
            <a:ahLst/>
            <a:cxnLst/>
            <a:rect r="r" b="b" t="t" l="l"/>
            <a:pathLst>
              <a:path h="336000" w="326225">
                <a:moveTo>
                  <a:pt x="0" y="0"/>
                </a:moveTo>
                <a:lnTo>
                  <a:pt x="326225" y="0"/>
                </a:lnTo>
                <a:lnTo>
                  <a:pt x="326225" y="336000"/>
                </a:lnTo>
                <a:lnTo>
                  <a:pt x="0" y="336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0">
            <a:off x="18181857" y="8291827"/>
            <a:ext cx="106143" cy="966473"/>
            <a:chOff x="0" y="0"/>
            <a:chExt cx="626900" cy="5708159"/>
          </a:xfrm>
        </p:grpSpPr>
        <p:sp>
          <p:nvSpPr>
            <p:cNvPr name="Freeform 15" id="15"/>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16" id="16"/>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grpSp>
        <p:nvGrpSpPr>
          <p:cNvPr name="Group 17" id="17"/>
          <p:cNvGrpSpPr/>
          <p:nvPr/>
        </p:nvGrpSpPr>
        <p:grpSpPr>
          <a:xfrm rot="0">
            <a:off x="339758" y="458184"/>
            <a:ext cx="8804242" cy="9139068"/>
            <a:chOff x="0" y="0"/>
            <a:chExt cx="8201356" cy="8513254"/>
          </a:xfrm>
        </p:grpSpPr>
        <p:sp>
          <p:nvSpPr>
            <p:cNvPr name="Freeform 18" id="18"/>
            <p:cNvSpPr/>
            <p:nvPr/>
          </p:nvSpPr>
          <p:spPr>
            <a:xfrm flipH="false" flipV="false" rot="0">
              <a:off x="0" y="0"/>
              <a:ext cx="8201356" cy="8513254"/>
            </a:xfrm>
            <a:custGeom>
              <a:avLst/>
              <a:gdLst/>
              <a:ahLst/>
              <a:cxnLst/>
              <a:rect r="r" b="b" t="t" l="l"/>
              <a:pathLst>
                <a:path h="8513254" w="8201356">
                  <a:moveTo>
                    <a:pt x="7381221" y="8513254"/>
                  </a:moveTo>
                  <a:lnTo>
                    <a:pt x="820136" y="8513254"/>
                  </a:lnTo>
                  <a:cubicBezTo>
                    <a:pt x="367421" y="8513254"/>
                    <a:pt x="0" y="8131860"/>
                    <a:pt x="0" y="7661928"/>
                  </a:cubicBezTo>
                  <a:lnTo>
                    <a:pt x="0" y="851325"/>
                  </a:lnTo>
                  <a:cubicBezTo>
                    <a:pt x="0" y="381394"/>
                    <a:pt x="367421" y="0"/>
                    <a:pt x="820136" y="0"/>
                  </a:cubicBezTo>
                  <a:lnTo>
                    <a:pt x="7381221" y="0"/>
                  </a:lnTo>
                  <a:cubicBezTo>
                    <a:pt x="7833936" y="0"/>
                    <a:pt x="8201356" y="381394"/>
                    <a:pt x="8201356" y="851325"/>
                  </a:cubicBezTo>
                  <a:lnTo>
                    <a:pt x="8201356" y="7661928"/>
                  </a:lnTo>
                  <a:cubicBezTo>
                    <a:pt x="8201356" y="8131860"/>
                    <a:pt x="7833936" y="8513254"/>
                    <a:pt x="7381221" y="8513254"/>
                  </a:cubicBezTo>
                  <a:close/>
                </a:path>
              </a:pathLst>
            </a:custGeom>
            <a:blipFill>
              <a:blip r:embed="rId6"/>
              <a:stretch>
                <a:fillRect l="-1619" t="0" r="-1619" b="0"/>
              </a:stretch>
            </a:blipFill>
          </p:spPr>
        </p:sp>
      </p:grpSp>
      <p:grpSp>
        <p:nvGrpSpPr>
          <p:cNvPr name="Group 19" id="19"/>
          <p:cNvGrpSpPr/>
          <p:nvPr/>
        </p:nvGrpSpPr>
        <p:grpSpPr>
          <a:xfrm rot="0">
            <a:off x="9548592" y="3332719"/>
            <a:ext cx="4048405" cy="47625"/>
            <a:chOff x="0" y="0"/>
            <a:chExt cx="1066247" cy="12543"/>
          </a:xfrm>
        </p:grpSpPr>
        <p:sp>
          <p:nvSpPr>
            <p:cNvPr name="Freeform 20" id="20"/>
            <p:cNvSpPr/>
            <p:nvPr/>
          </p:nvSpPr>
          <p:spPr>
            <a:xfrm flipH="false" flipV="false" rot="0">
              <a:off x="0" y="0"/>
              <a:ext cx="1066247" cy="12543"/>
            </a:xfrm>
            <a:custGeom>
              <a:avLst/>
              <a:gdLst/>
              <a:ahLst/>
              <a:cxnLst/>
              <a:rect r="r" b="b" t="t" l="l"/>
              <a:pathLst>
                <a:path h="12543" w="1066247">
                  <a:moveTo>
                    <a:pt x="6272" y="0"/>
                  </a:moveTo>
                  <a:lnTo>
                    <a:pt x="1059975" y="0"/>
                  </a:lnTo>
                  <a:cubicBezTo>
                    <a:pt x="1061638" y="0"/>
                    <a:pt x="1063233" y="661"/>
                    <a:pt x="1064410" y="1837"/>
                  </a:cubicBezTo>
                  <a:cubicBezTo>
                    <a:pt x="1065586" y="3013"/>
                    <a:pt x="1066247" y="4608"/>
                    <a:pt x="1066247" y="6272"/>
                  </a:cubicBezTo>
                  <a:lnTo>
                    <a:pt x="1066247" y="6272"/>
                  </a:lnTo>
                  <a:cubicBezTo>
                    <a:pt x="1066247" y="7935"/>
                    <a:pt x="1065586" y="9530"/>
                    <a:pt x="1064410" y="10706"/>
                  </a:cubicBezTo>
                  <a:cubicBezTo>
                    <a:pt x="1063233" y="11882"/>
                    <a:pt x="1061638" y="12543"/>
                    <a:pt x="1059975"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4ADEDD"/>
            </a:solidFill>
          </p:spPr>
        </p:sp>
        <p:sp>
          <p:nvSpPr>
            <p:cNvPr name="TextBox 21" id="21"/>
            <p:cNvSpPr txBox="true"/>
            <p:nvPr/>
          </p:nvSpPr>
          <p:spPr>
            <a:xfrm>
              <a:off x="0" y="-47625"/>
              <a:ext cx="1066247" cy="60168"/>
            </a:xfrm>
            <a:prstGeom prst="rect">
              <a:avLst/>
            </a:prstGeom>
          </p:spPr>
          <p:txBody>
            <a:bodyPr anchor="ctr" rtlCol="false" tIns="50800" lIns="50800" bIns="50800" rIns="50800"/>
            <a:lstStyle/>
            <a:p>
              <a:pPr algn="ctr">
                <a:lnSpc>
                  <a:spcPts val="2239"/>
                </a:lnSpc>
              </a:pPr>
            </a:p>
          </p:txBody>
        </p:sp>
      </p:grpSp>
      <p:sp>
        <p:nvSpPr>
          <p:cNvPr name="TextBox 22" id="22"/>
          <p:cNvSpPr txBox="true"/>
          <p:nvPr/>
        </p:nvSpPr>
        <p:spPr>
          <a:xfrm rot="0">
            <a:off x="9548592" y="3603907"/>
            <a:ext cx="7942136" cy="5363845"/>
          </a:xfrm>
          <a:prstGeom prst="rect">
            <a:avLst/>
          </a:prstGeom>
        </p:spPr>
        <p:txBody>
          <a:bodyPr anchor="t" rtlCol="false" tIns="0" lIns="0" bIns="0" rIns="0">
            <a:spAutoFit/>
          </a:bodyPr>
          <a:lstStyle/>
          <a:p>
            <a:pPr algn="l">
              <a:lnSpc>
                <a:spcPts val="3359"/>
              </a:lnSpc>
            </a:pPr>
            <a:r>
              <a:rPr lang="en-US" sz="2399">
                <a:solidFill>
                  <a:srgbClr val="FFFFFF"/>
                </a:solidFill>
                <a:latin typeface="Open Sans"/>
              </a:rPr>
              <a:t>Bu kod parçası, bir hesap makinesinde toplama işlemini gerçekleştirmek için kullanılabilir. İşlem, R1 ve R3 kayıtlarında saklanan iki sayıyı toplar ve sonucu R4 kaydına kaydeder. İlk olarak, R2 kaydındaki işlem operatörü kontrol edilir. Eğer işlem operatörü '+' ise, ADD A, R3 komutuyla A kaydına R1 ve R3 kayıtlarındaki değerlerin toplamı atanır. Eğer bu toplama işlemi sırasında taşma olursa , taşma durumunu kontrol etmek üzere belirlenmiş bir etikete atlanır. Taşma olmazsa, sonuç R4 kaydına kopyalanır ve EKRANA_YAZDIRMA etiketine atlanarak TOPLAMA_ISLEMI işlemine geçilir.</a:t>
            </a:r>
          </a:p>
          <a:p>
            <a:pPr algn="l">
              <a:lnSpc>
                <a:spcPts val="2799"/>
              </a:lnSpc>
              <a:spcBef>
                <a:spcPct val="0"/>
              </a:spcBef>
            </a:pPr>
          </a:p>
        </p:txBody>
      </p:sp>
      <p:sp>
        <p:nvSpPr>
          <p:cNvPr name="TextBox 23" id="23"/>
          <p:cNvSpPr txBox="true"/>
          <p:nvPr/>
        </p:nvSpPr>
        <p:spPr>
          <a:xfrm rot="0">
            <a:off x="7222760" y="2006216"/>
            <a:ext cx="10959097" cy="1069328"/>
          </a:xfrm>
          <a:prstGeom prst="rect">
            <a:avLst/>
          </a:prstGeom>
        </p:spPr>
        <p:txBody>
          <a:bodyPr anchor="t" rtlCol="false" tIns="0" lIns="0" bIns="0" rIns="0">
            <a:spAutoFit/>
          </a:bodyPr>
          <a:lstStyle/>
          <a:p>
            <a:pPr algn="ctr">
              <a:lnSpc>
                <a:spcPts val="8260"/>
              </a:lnSpc>
            </a:pPr>
            <a:r>
              <a:rPr lang="en-US" sz="5900">
                <a:solidFill>
                  <a:srgbClr val="FFFFFF"/>
                </a:solidFill>
                <a:latin typeface="Poppins Bold"/>
              </a:rPr>
              <a:t>TOPLAMA İŞLEMİ</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1477666">
            <a:off x="8443658" y="5370633"/>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941020">
            <a:off x="-3526188" y="-6405116"/>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98872" y="458184"/>
            <a:ext cx="326225" cy="336000"/>
          </a:xfrm>
          <a:custGeom>
            <a:avLst/>
            <a:gdLst/>
            <a:ahLst/>
            <a:cxnLst/>
            <a:rect r="r" b="b" t="t" l="l"/>
            <a:pathLst>
              <a:path h="336000" w="326225">
                <a:moveTo>
                  <a:pt x="0" y="0"/>
                </a:moveTo>
                <a:lnTo>
                  <a:pt x="326225" y="0"/>
                </a:lnTo>
                <a:lnTo>
                  <a:pt x="326225" y="336000"/>
                </a:lnTo>
                <a:lnTo>
                  <a:pt x="0" y="336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18181857" y="8291827"/>
            <a:ext cx="106143" cy="966473"/>
            <a:chOff x="0" y="0"/>
            <a:chExt cx="626900" cy="5708159"/>
          </a:xfrm>
        </p:grpSpPr>
        <p:sp>
          <p:nvSpPr>
            <p:cNvPr name="Freeform 6" id="6"/>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7" id="7"/>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grpSp>
        <p:nvGrpSpPr>
          <p:cNvPr name="Group 8" id="8"/>
          <p:cNvGrpSpPr/>
          <p:nvPr/>
        </p:nvGrpSpPr>
        <p:grpSpPr>
          <a:xfrm rot="0">
            <a:off x="9865739" y="1765033"/>
            <a:ext cx="7885301" cy="7833643"/>
            <a:chOff x="0" y="0"/>
            <a:chExt cx="8245228" cy="8191212"/>
          </a:xfrm>
        </p:grpSpPr>
        <p:sp>
          <p:nvSpPr>
            <p:cNvPr name="Freeform 9" id="9"/>
            <p:cNvSpPr/>
            <p:nvPr/>
          </p:nvSpPr>
          <p:spPr>
            <a:xfrm flipH="false" flipV="false" rot="0">
              <a:off x="0" y="0"/>
              <a:ext cx="8245228" cy="8191212"/>
            </a:xfrm>
            <a:custGeom>
              <a:avLst/>
              <a:gdLst/>
              <a:ahLst/>
              <a:cxnLst/>
              <a:rect r="r" b="b" t="t" l="l"/>
              <a:pathLst>
                <a:path h="8191212" w="8245228">
                  <a:moveTo>
                    <a:pt x="0" y="7776190"/>
                  </a:moveTo>
                  <a:lnTo>
                    <a:pt x="0" y="415021"/>
                  </a:lnTo>
                  <a:cubicBezTo>
                    <a:pt x="0" y="185667"/>
                    <a:pt x="280338" y="0"/>
                    <a:pt x="626637" y="0"/>
                  </a:cubicBezTo>
                  <a:lnTo>
                    <a:pt x="7618591" y="0"/>
                  </a:lnTo>
                  <a:cubicBezTo>
                    <a:pt x="7964891" y="0"/>
                    <a:pt x="8245228" y="186760"/>
                    <a:pt x="8245228" y="415021"/>
                  </a:cubicBezTo>
                  <a:lnTo>
                    <a:pt x="8245228" y="7776190"/>
                  </a:lnTo>
                  <a:cubicBezTo>
                    <a:pt x="8245228" y="8005545"/>
                    <a:pt x="7964891" y="8191212"/>
                    <a:pt x="7618591" y="8191212"/>
                  </a:cubicBezTo>
                  <a:lnTo>
                    <a:pt x="626637" y="8191212"/>
                  </a:lnTo>
                  <a:cubicBezTo>
                    <a:pt x="281987" y="8191212"/>
                    <a:pt x="0" y="8005545"/>
                    <a:pt x="0" y="7776190"/>
                  </a:cubicBezTo>
                  <a:close/>
                </a:path>
              </a:pathLst>
            </a:custGeom>
            <a:blipFill>
              <a:blip r:embed="rId6"/>
              <a:stretch>
                <a:fillRect l="0" t="0" r="0" b="-14530"/>
              </a:stretch>
            </a:blipFill>
          </p:spPr>
        </p:sp>
      </p:grpSp>
      <p:grpSp>
        <p:nvGrpSpPr>
          <p:cNvPr name="Group 10" id="10"/>
          <p:cNvGrpSpPr/>
          <p:nvPr/>
        </p:nvGrpSpPr>
        <p:grpSpPr>
          <a:xfrm rot="0">
            <a:off x="975896" y="3308906"/>
            <a:ext cx="2415938" cy="47625"/>
            <a:chOff x="0" y="0"/>
            <a:chExt cx="636296" cy="12543"/>
          </a:xfrm>
        </p:grpSpPr>
        <p:sp>
          <p:nvSpPr>
            <p:cNvPr name="Freeform 11" id="11"/>
            <p:cNvSpPr/>
            <p:nvPr/>
          </p:nvSpPr>
          <p:spPr>
            <a:xfrm flipH="false" flipV="false" rot="0">
              <a:off x="0" y="0"/>
              <a:ext cx="636296" cy="12543"/>
            </a:xfrm>
            <a:custGeom>
              <a:avLst/>
              <a:gdLst/>
              <a:ahLst/>
              <a:cxnLst/>
              <a:rect r="r" b="b" t="t" l="l"/>
              <a:pathLst>
                <a:path h="12543" w="636296">
                  <a:moveTo>
                    <a:pt x="6272" y="0"/>
                  </a:moveTo>
                  <a:lnTo>
                    <a:pt x="630025" y="0"/>
                  </a:lnTo>
                  <a:cubicBezTo>
                    <a:pt x="631688" y="0"/>
                    <a:pt x="633283" y="661"/>
                    <a:pt x="634460" y="1837"/>
                  </a:cubicBezTo>
                  <a:cubicBezTo>
                    <a:pt x="635636" y="3013"/>
                    <a:pt x="636296" y="4608"/>
                    <a:pt x="636296" y="6272"/>
                  </a:cubicBezTo>
                  <a:lnTo>
                    <a:pt x="636296" y="6272"/>
                  </a:lnTo>
                  <a:cubicBezTo>
                    <a:pt x="636296" y="7935"/>
                    <a:pt x="635636" y="9530"/>
                    <a:pt x="634460" y="10706"/>
                  </a:cubicBezTo>
                  <a:cubicBezTo>
                    <a:pt x="633283" y="11882"/>
                    <a:pt x="631688" y="12543"/>
                    <a:pt x="630025"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4ADEDD"/>
            </a:solidFill>
          </p:spPr>
        </p:sp>
        <p:sp>
          <p:nvSpPr>
            <p:cNvPr name="TextBox 12" id="12"/>
            <p:cNvSpPr txBox="true"/>
            <p:nvPr/>
          </p:nvSpPr>
          <p:spPr>
            <a:xfrm>
              <a:off x="0" y="-47625"/>
              <a:ext cx="636296" cy="60168"/>
            </a:xfrm>
            <a:prstGeom prst="rect">
              <a:avLst/>
            </a:prstGeom>
          </p:spPr>
          <p:txBody>
            <a:bodyPr anchor="ctr" rtlCol="false" tIns="50800" lIns="50800" bIns="50800" rIns="50800"/>
            <a:lstStyle/>
            <a:p>
              <a:pPr algn="ctr">
                <a:lnSpc>
                  <a:spcPts val="2239"/>
                </a:lnSpc>
              </a:pPr>
            </a:p>
          </p:txBody>
        </p:sp>
      </p:grpSp>
      <p:sp>
        <p:nvSpPr>
          <p:cNvPr name="TextBox 13" id="13"/>
          <p:cNvSpPr txBox="true"/>
          <p:nvPr/>
        </p:nvSpPr>
        <p:spPr>
          <a:xfrm rot="0">
            <a:off x="1028700" y="3832860"/>
            <a:ext cx="8168104" cy="5425440"/>
          </a:xfrm>
          <a:prstGeom prst="rect">
            <a:avLst/>
          </a:prstGeom>
        </p:spPr>
        <p:txBody>
          <a:bodyPr anchor="t" rtlCol="false" tIns="0" lIns="0" bIns="0" rIns="0">
            <a:spAutoFit/>
          </a:bodyPr>
          <a:lstStyle/>
          <a:p>
            <a:pPr algn="l">
              <a:lnSpc>
                <a:spcPts val="3359"/>
              </a:lnSpc>
            </a:pPr>
            <a:r>
              <a:rPr lang="en-US" sz="2400">
                <a:solidFill>
                  <a:srgbClr val="FFFFFF"/>
                </a:solidFill>
                <a:latin typeface="Open Sans"/>
              </a:rPr>
              <a:t>Bu kod parçası, bir hesap makinesindeki çıkarma işlemini gerçekleştirir. İlk olarak, R2 kaydındaki işlem operatörünü (- işareti) kontrol eder. Eğer işlem operatörü çıkarma işaretini temsil ediyorsa , R1 kaydındaki ilk sayıyı alır. Daha sonra, CLR C komutuyla taşıma bayrağını temizler ve ikinci sayı olan R3 kaydındaki değeri ilk sayıdan çıkarır. Son olarak, eğer çıkarma işlemi sırasında bir taşma olursa , program SALTO_ESTOURO etiketine atlar. Taşma olmazsa, R5 kaydına 0 değerini koyar , sonucu R4 kaydına kopyalar ve sonucu yazdırmak için IMPRIMIR etiketine atlar . Bu şekilde, çıkarma işlemi yapılır ve sonucu doğru bir şekilde işaretlenmiş şekilde saklanır.</a:t>
            </a:r>
          </a:p>
          <a:p>
            <a:pPr algn="l">
              <a:lnSpc>
                <a:spcPts val="3359"/>
              </a:lnSpc>
              <a:spcBef>
                <a:spcPct val="0"/>
              </a:spcBef>
            </a:pPr>
          </a:p>
        </p:txBody>
      </p:sp>
      <p:sp>
        <p:nvSpPr>
          <p:cNvPr name="TextBox 14" id="14"/>
          <p:cNvSpPr txBox="true"/>
          <p:nvPr/>
        </p:nvSpPr>
        <p:spPr>
          <a:xfrm rot="0">
            <a:off x="-1524175" y="2001454"/>
            <a:ext cx="10959097" cy="1069328"/>
          </a:xfrm>
          <a:prstGeom prst="rect">
            <a:avLst/>
          </a:prstGeom>
        </p:spPr>
        <p:txBody>
          <a:bodyPr anchor="t" rtlCol="false" tIns="0" lIns="0" bIns="0" rIns="0">
            <a:spAutoFit/>
          </a:bodyPr>
          <a:lstStyle/>
          <a:p>
            <a:pPr algn="ctr">
              <a:lnSpc>
                <a:spcPts val="8260"/>
              </a:lnSpc>
            </a:pPr>
            <a:r>
              <a:rPr lang="en-US" sz="5900">
                <a:solidFill>
                  <a:srgbClr val="FFFFFF"/>
                </a:solidFill>
                <a:latin typeface="Poppins Bold"/>
              </a:rPr>
              <a:t>ÇIKARMA İŞLEMİ</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1477666">
            <a:off x="8443658" y="5370633"/>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941020">
            <a:off x="-3526188" y="-6405116"/>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7096803" y="557375"/>
            <a:ext cx="137619" cy="137619"/>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6" id="6"/>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7" id="7"/>
          <p:cNvGrpSpPr/>
          <p:nvPr/>
        </p:nvGrpSpPr>
        <p:grpSpPr>
          <a:xfrm rot="0">
            <a:off x="17353109" y="557375"/>
            <a:ext cx="137619" cy="137619"/>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9" id="9"/>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10" id="10"/>
          <p:cNvGrpSpPr/>
          <p:nvPr/>
        </p:nvGrpSpPr>
        <p:grpSpPr>
          <a:xfrm rot="0">
            <a:off x="17605028" y="557375"/>
            <a:ext cx="137619" cy="13761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12" id="12"/>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Freeform 13" id="13"/>
          <p:cNvSpPr/>
          <p:nvPr/>
        </p:nvSpPr>
        <p:spPr>
          <a:xfrm flipH="false" flipV="false" rot="0">
            <a:off x="598872" y="458184"/>
            <a:ext cx="326225" cy="336000"/>
          </a:xfrm>
          <a:custGeom>
            <a:avLst/>
            <a:gdLst/>
            <a:ahLst/>
            <a:cxnLst/>
            <a:rect r="r" b="b" t="t" l="l"/>
            <a:pathLst>
              <a:path h="336000" w="326225">
                <a:moveTo>
                  <a:pt x="0" y="0"/>
                </a:moveTo>
                <a:lnTo>
                  <a:pt x="326225" y="0"/>
                </a:lnTo>
                <a:lnTo>
                  <a:pt x="326225" y="336000"/>
                </a:lnTo>
                <a:lnTo>
                  <a:pt x="0" y="336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0">
            <a:off x="18181857" y="8291827"/>
            <a:ext cx="106143" cy="966473"/>
            <a:chOff x="0" y="0"/>
            <a:chExt cx="626900" cy="5708159"/>
          </a:xfrm>
        </p:grpSpPr>
        <p:sp>
          <p:nvSpPr>
            <p:cNvPr name="Freeform 15" id="15"/>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16" id="16"/>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grpSp>
        <p:nvGrpSpPr>
          <p:cNvPr name="Group 17" id="17"/>
          <p:cNvGrpSpPr/>
          <p:nvPr/>
        </p:nvGrpSpPr>
        <p:grpSpPr>
          <a:xfrm rot="0">
            <a:off x="598872" y="458184"/>
            <a:ext cx="8578245" cy="9375878"/>
            <a:chOff x="0" y="0"/>
            <a:chExt cx="7990834" cy="8733848"/>
          </a:xfrm>
        </p:grpSpPr>
        <p:sp>
          <p:nvSpPr>
            <p:cNvPr name="Freeform 18" id="18"/>
            <p:cNvSpPr/>
            <p:nvPr/>
          </p:nvSpPr>
          <p:spPr>
            <a:xfrm flipH="false" flipV="false" rot="0">
              <a:off x="0" y="0"/>
              <a:ext cx="7990834" cy="8733848"/>
            </a:xfrm>
            <a:custGeom>
              <a:avLst/>
              <a:gdLst/>
              <a:ahLst/>
              <a:cxnLst/>
              <a:rect r="r" b="b" t="t" l="l"/>
              <a:pathLst>
                <a:path h="8733848" w="7990834">
                  <a:moveTo>
                    <a:pt x="7191751" y="8733848"/>
                  </a:moveTo>
                  <a:lnTo>
                    <a:pt x="799083" y="8733848"/>
                  </a:lnTo>
                  <a:cubicBezTo>
                    <a:pt x="357989" y="8733848"/>
                    <a:pt x="0" y="8342571"/>
                    <a:pt x="0" y="7860463"/>
                  </a:cubicBezTo>
                  <a:lnTo>
                    <a:pt x="0" y="873385"/>
                  </a:lnTo>
                  <a:cubicBezTo>
                    <a:pt x="0" y="391276"/>
                    <a:pt x="357989" y="0"/>
                    <a:pt x="799083" y="0"/>
                  </a:cubicBezTo>
                  <a:lnTo>
                    <a:pt x="7191751" y="0"/>
                  </a:lnTo>
                  <a:cubicBezTo>
                    <a:pt x="7632845" y="0"/>
                    <a:pt x="7990834" y="391276"/>
                    <a:pt x="7990834" y="873385"/>
                  </a:cubicBezTo>
                  <a:lnTo>
                    <a:pt x="7990834" y="7860463"/>
                  </a:lnTo>
                  <a:cubicBezTo>
                    <a:pt x="7990834" y="8342571"/>
                    <a:pt x="7632845" y="8733848"/>
                    <a:pt x="7191751" y="8733848"/>
                  </a:cubicBezTo>
                  <a:close/>
                </a:path>
              </a:pathLst>
            </a:custGeom>
            <a:blipFill>
              <a:blip r:embed="rId6"/>
              <a:stretch>
                <a:fillRect l="-5253" t="-2883" r="-5917" b="-9038"/>
              </a:stretch>
            </a:blipFill>
          </p:spPr>
        </p:sp>
      </p:grpSp>
      <p:grpSp>
        <p:nvGrpSpPr>
          <p:cNvPr name="Group 19" id="19"/>
          <p:cNvGrpSpPr/>
          <p:nvPr/>
        </p:nvGrpSpPr>
        <p:grpSpPr>
          <a:xfrm rot="0">
            <a:off x="9548592" y="3332719"/>
            <a:ext cx="4048405" cy="47625"/>
            <a:chOff x="0" y="0"/>
            <a:chExt cx="1066247" cy="12543"/>
          </a:xfrm>
        </p:grpSpPr>
        <p:sp>
          <p:nvSpPr>
            <p:cNvPr name="Freeform 20" id="20"/>
            <p:cNvSpPr/>
            <p:nvPr/>
          </p:nvSpPr>
          <p:spPr>
            <a:xfrm flipH="false" flipV="false" rot="0">
              <a:off x="0" y="0"/>
              <a:ext cx="1066247" cy="12543"/>
            </a:xfrm>
            <a:custGeom>
              <a:avLst/>
              <a:gdLst/>
              <a:ahLst/>
              <a:cxnLst/>
              <a:rect r="r" b="b" t="t" l="l"/>
              <a:pathLst>
                <a:path h="12543" w="1066247">
                  <a:moveTo>
                    <a:pt x="6272" y="0"/>
                  </a:moveTo>
                  <a:lnTo>
                    <a:pt x="1059975" y="0"/>
                  </a:lnTo>
                  <a:cubicBezTo>
                    <a:pt x="1061638" y="0"/>
                    <a:pt x="1063233" y="661"/>
                    <a:pt x="1064410" y="1837"/>
                  </a:cubicBezTo>
                  <a:cubicBezTo>
                    <a:pt x="1065586" y="3013"/>
                    <a:pt x="1066247" y="4608"/>
                    <a:pt x="1066247" y="6272"/>
                  </a:cubicBezTo>
                  <a:lnTo>
                    <a:pt x="1066247" y="6272"/>
                  </a:lnTo>
                  <a:cubicBezTo>
                    <a:pt x="1066247" y="7935"/>
                    <a:pt x="1065586" y="9530"/>
                    <a:pt x="1064410" y="10706"/>
                  </a:cubicBezTo>
                  <a:cubicBezTo>
                    <a:pt x="1063233" y="11882"/>
                    <a:pt x="1061638" y="12543"/>
                    <a:pt x="1059975"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4ADEDD"/>
            </a:solidFill>
          </p:spPr>
        </p:sp>
        <p:sp>
          <p:nvSpPr>
            <p:cNvPr name="TextBox 21" id="21"/>
            <p:cNvSpPr txBox="true"/>
            <p:nvPr/>
          </p:nvSpPr>
          <p:spPr>
            <a:xfrm>
              <a:off x="0" y="-47625"/>
              <a:ext cx="1066247" cy="60168"/>
            </a:xfrm>
            <a:prstGeom prst="rect">
              <a:avLst/>
            </a:prstGeom>
          </p:spPr>
          <p:txBody>
            <a:bodyPr anchor="ctr" rtlCol="false" tIns="50800" lIns="50800" bIns="50800" rIns="50800"/>
            <a:lstStyle/>
            <a:p>
              <a:pPr algn="ctr">
                <a:lnSpc>
                  <a:spcPts val="2239"/>
                </a:lnSpc>
              </a:pPr>
            </a:p>
          </p:txBody>
        </p:sp>
      </p:grpSp>
      <p:sp>
        <p:nvSpPr>
          <p:cNvPr name="TextBox 22" id="22"/>
          <p:cNvSpPr txBox="true"/>
          <p:nvPr/>
        </p:nvSpPr>
        <p:spPr>
          <a:xfrm rot="0">
            <a:off x="9548592" y="3603907"/>
            <a:ext cx="7942136" cy="5363845"/>
          </a:xfrm>
          <a:prstGeom prst="rect">
            <a:avLst/>
          </a:prstGeom>
        </p:spPr>
        <p:txBody>
          <a:bodyPr anchor="t" rtlCol="false" tIns="0" lIns="0" bIns="0" rIns="0">
            <a:spAutoFit/>
          </a:bodyPr>
          <a:lstStyle/>
          <a:p>
            <a:pPr algn="l">
              <a:lnSpc>
                <a:spcPts val="3359"/>
              </a:lnSpc>
            </a:pPr>
            <a:r>
              <a:rPr lang="en-US" sz="2399">
                <a:solidFill>
                  <a:srgbClr val="FFFFFF"/>
                </a:solidFill>
                <a:latin typeface="Open Sans"/>
              </a:rPr>
              <a:t>Bu kod parçası, çarpma işlemi gerçekleştirir. İlk olarak, R2 kaydındaki işlem operatörünü  kontrol eder. Eğer işlem operatörü çarpma işaretini temsil ediyorsa , R1 kaydındaki ilk sayıyı  ve R3 kaydındaki ikinci sayıyı alır. Daha sonra, MUL AB komutuyla A ve B'yi çarpar ve sonucu A ve B'ye yazar. Son olarak, eğer çarpma işlemi sırasında bir taşma olursa , program TASMA etiketine atlar. Taşma olmazsa, R5 kaydına 0 değerini koyar , sonucu R4 kaydına kopyalar  ve sonucu yazdırmak için EKRANA_YAZDIRMA etiketine atlar. Bu şekilde, çarpma işlemi yapılır ve sonucu doğru bir şekilde işaretlenmiş şekilde saklanır.</a:t>
            </a:r>
          </a:p>
          <a:p>
            <a:pPr algn="l">
              <a:lnSpc>
                <a:spcPts val="2799"/>
              </a:lnSpc>
              <a:spcBef>
                <a:spcPct val="0"/>
              </a:spcBef>
            </a:pPr>
          </a:p>
        </p:txBody>
      </p:sp>
      <p:sp>
        <p:nvSpPr>
          <p:cNvPr name="TextBox 23" id="23"/>
          <p:cNvSpPr txBox="true"/>
          <p:nvPr/>
        </p:nvSpPr>
        <p:spPr>
          <a:xfrm rot="0">
            <a:off x="6988184" y="2006216"/>
            <a:ext cx="10959097" cy="1069328"/>
          </a:xfrm>
          <a:prstGeom prst="rect">
            <a:avLst/>
          </a:prstGeom>
        </p:spPr>
        <p:txBody>
          <a:bodyPr anchor="t" rtlCol="false" tIns="0" lIns="0" bIns="0" rIns="0">
            <a:spAutoFit/>
          </a:bodyPr>
          <a:lstStyle/>
          <a:p>
            <a:pPr algn="ctr">
              <a:lnSpc>
                <a:spcPts val="8260"/>
              </a:lnSpc>
            </a:pPr>
            <a:r>
              <a:rPr lang="en-US" sz="5900">
                <a:solidFill>
                  <a:srgbClr val="FFFFFF"/>
                </a:solidFill>
                <a:latin typeface="Poppins Bold"/>
              </a:rPr>
              <a:t>ÇARPMA İŞLEMİ</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1477666">
            <a:off x="8443658" y="5370633"/>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941020">
            <a:off x="-3526188" y="-6405116"/>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98872" y="458184"/>
            <a:ext cx="326225" cy="336000"/>
          </a:xfrm>
          <a:custGeom>
            <a:avLst/>
            <a:gdLst/>
            <a:ahLst/>
            <a:cxnLst/>
            <a:rect r="r" b="b" t="t" l="l"/>
            <a:pathLst>
              <a:path h="336000" w="326225">
                <a:moveTo>
                  <a:pt x="0" y="0"/>
                </a:moveTo>
                <a:lnTo>
                  <a:pt x="326225" y="0"/>
                </a:lnTo>
                <a:lnTo>
                  <a:pt x="326225" y="336000"/>
                </a:lnTo>
                <a:lnTo>
                  <a:pt x="0" y="336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18181857" y="8291827"/>
            <a:ext cx="106143" cy="966473"/>
            <a:chOff x="0" y="0"/>
            <a:chExt cx="626900" cy="5708159"/>
          </a:xfrm>
        </p:grpSpPr>
        <p:sp>
          <p:nvSpPr>
            <p:cNvPr name="Freeform 6" id="6"/>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7" id="7"/>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grpSp>
        <p:nvGrpSpPr>
          <p:cNvPr name="Group 8" id="8"/>
          <p:cNvGrpSpPr/>
          <p:nvPr/>
        </p:nvGrpSpPr>
        <p:grpSpPr>
          <a:xfrm rot="0">
            <a:off x="9479131" y="588897"/>
            <a:ext cx="8420398" cy="9109207"/>
            <a:chOff x="0" y="0"/>
            <a:chExt cx="8804750" cy="9525000"/>
          </a:xfrm>
        </p:grpSpPr>
        <p:sp>
          <p:nvSpPr>
            <p:cNvPr name="Freeform 9" id="9"/>
            <p:cNvSpPr/>
            <p:nvPr/>
          </p:nvSpPr>
          <p:spPr>
            <a:xfrm flipH="false" flipV="false" rot="0">
              <a:off x="0" y="0"/>
              <a:ext cx="8804750" cy="9525000"/>
            </a:xfrm>
            <a:custGeom>
              <a:avLst/>
              <a:gdLst/>
              <a:ahLst/>
              <a:cxnLst/>
              <a:rect r="r" b="b" t="t" l="l"/>
              <a:pathLst>
                <a:path h="9525000" w="8804750">
                  <a:moveTo>
                    <a:pt x="0" y="9042400"/>
                  </a:moveTo>
                  <a:lnTo>
                    <a:pt x="0" y="482600"/>
                  </a:lnTo>
                  <a:cubicBezTo>
                    <a:pt x="0" y="215900"/>
                    <a:pt x="299361" y="0"/>
                    <a:pt x="669161" y="0"/>
                  </a:cubicBezTo>
                  <a:lnTo>
                    <a:pt x="8135589" y="0"/>
                  </a:lnTo>
                  <a:cubicBezTo>
                    <a:pt x="8505389" y="0"/>
                    <a:pt x="8804750" y="217170"/>
                    <a:pt x="8804750" y="482600"/>
                  </a:cubicBezTo>
                  <a:lnTo>
                    <a:pt x="8804750" y="9042400"/>
                  </a:lnTo>
                  <a:cubicBezTo>
                    <a:pt x="8804750" y="9309100"/>
                    <a:pt x="8505389" y="9525000"/>
                    <a:pt x="8135589" y="9525000"/>
                  </a:cubicBezTo>
                  <a:lnTo>
                    <a:pt x="669161" y="9525000"/>
                  </a:lnTo>
                  <a:cubicBezTo>
                    <a:pt x="301122" y="9525000"/>
                    <a:pt x="0" y="9309100"/>
                    <a:pt x="0" y="9042400"/>
                  </a:cubicBezTo>
                  <a:close/>
                </a:path>
              </a:pathLst>
            </a:custGeom>
            <a:blipFill>
              <a:blip r:embed="rId6"/>
              <a:stretch>
                <a:fillRect l="0" t="-3469" r="0" b="-3469"/>
              </a:stretch>
            </a:blipFill>
          </p:spPr>
        </p:sp>
      </p:grpSp>
      <p:grpSp>
        <p:nvGrpSpPr>
          <p:cNvPr name="Group 10" id="10"/>
          <p:cNvGrpSpPr/>
          <p:nvPr/>
        </p:nvGrpSpPr>
        <p:grpSpPr>
          <a:xfrm rot="0">
            <a:off x="975896" y="3308906"/>
            <a:ext cx="2415938" cy="47625"/>
            <a:chOff x="0" y="0"/>
            <a:chExt cx="636296" cy="12543"/>
          </a:xfrm>
        </p:grpSpPr>
        <p:sp>
          <p:nvSpPr>
            <p:cNvPr name="Freeform 11" id="11"/>
            <p:cNvSpPr/>
            <p:nvPr/>
          </p:nvSpPr>
          <p:spPr>
            <a:xfrm flipH="false" flipV="false" rot="0">
              <a:off x="0" y="0"/>
              <a:ext cx="636296" cy="12543"/>
            </a:xfrm>
            <a:custGeom>
              <a:avLst/>
              <a:gdLst/>
              <a:ahLst/>
              <a:cxnLst/>
              <a:rect r="r" b="b" t="t" l="l"/>
              <a:pathLst>
                <a:path h="12543" w="636296">
                  <a:moveTo>
                    <a:pt x="6272" y="0"/>
                  </a:moveTo>
                  <a:lnTo>
                    <a:pt x="630025" y="0"/>
                  </a:lnTo>
                  <a:cubicBezTo>
                    <a:pt x="631688" y="0"/>
                    <a:pt x="633283" y="661"/>
                    <a:pt x="634460" y="1837"/>
                  </a:cubicBezTo>
                  <a:cubicBezTo>
                    <a:pt x="635636" y="3013"/>
                    <a:pt x="636296" y="4608"/>
                    <a:pt x="636296" y="6272"/>
                  </a:cubicBezTo>
                  <a:lnTo>
                    <a:pt x="636296" y="6272"/>
                  </a:lnTo>
                  <a:cubicBezTo>
                    <a:pt x="636296" y="7935"/>
                    <a:pt x="635636" y="9530"/>
                    <a:pt x="634460" y="10706"/>
                  </a:cubicBezTo>
                  <a:cubicBezTo>
                    <a:pt x="633283" y="11882"/>
                    <a:pt x="631688" y="12543"/>
                    <a:pt x="630025"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4ADEDD"/>
            </a:solidFill>
          </p:spPr>
        </p:sp>
        <p:sp>
          <p:nvSpPr>
            <p:cNvPr name="TextBox 12" id="12"/>
            <p:cNvSpPr txBox="true"/>
            <p:nvPr/>
          </p:nvSpPr>
          <p:spPr>
            <a:xfrm>
              <a:off x="0" y="-47625"/>
              <a:ext cx="636296" cy="60168"/>
            </a:xfrm>
            <a:prstGeom prst="rect">
              <a:avLst/>
            </a:prstGeom>
          </p:spPr>
          <p:txBody>
            <a:bodyPr anchor="ctr" rtlCol="false" tIns="50800" lIns="50800" bIns="50800" rIns="50800"/>
            <a:lstStyle/>
            <a:p>
              <a:pPr algn="ctr">
                <a:lnSpc>
                  <a:spcPts val="2239"/>
                </a:lnSpc>
              </a:pPr>
            </a:p>
          </p:txBody>
        </p:sp>
      </p:grpSp>
      <p:sp>
        <p:nvSpPr>
          <p:cNvPr name="TextBox 13" id="13"/>
          <p:cNvSpPr txBox="true"/>
          <p:nvPr/>
        </p:nvSpPr>
        <p:spPr>
          <a:xfrm rot="0">
            <a:off x="1028700" y="3832860"/>
            <a:ext cx="8168104" cy="4587240"/>
          </a:xfrm>
          <a:prstGeom prst="rect">
            <a:avLst/>
          </a:prstGeom>
        </p:spPr>
        <p:txBody>
          <a:bodyPr anchor="t" rtlCol="false" tIns="0" lIns="0" bIns="0" rIns="0">
            <a:spAutoFit/>
          </a:bodyPr>
          <a:lstStyle/>
          <a:p>
            <a:pPr algn="l">
              <a:lnSpc>
                <a:spcPts val="3359"/>
              </a:lnSpc>
            </a:pPr>
            <a:r>
              <a:rPr lang="en-US" sz="2400">
                <a:solidFill>
                  <a:srgbClr val="FFFFFF"/>
                </a:solidFill>
                <a:latin typeface="Open Sans"/>
              </a:rPr>
              <a:t>Bu kod parçası, bir bölme işlemi gerçekleştirir. İlk olarak, R1 kaydındaki ilk sayıyı A kaydına kopyalar ve R3 kaydındaki ikinci sayıyı B kaydına kopyalar. Ardından, DIV AB komutuyla A'yı B'ye böler ve bölme işleminin sonucunu A'ya, kalanı ise B'ye yazar. Son olarak, bölme işleminin sonucunu R4 kaydına kopyalar ve kalanı R5 kaydına kopyalar. Sonucu yazdırmak için EKRANA_YAZDIRMA etiketine atlar. Bu şekilde, bölme işlemi yapılır ve sonucu doğru bir şekilde işaretlenmiş şekilde saklanır.</a:t>
            </a:r>
          </a:p>
          <a:p>
            <a:pPr algn="l">
              <a:lnSpc>
                <a:spcPts val="3359"/>
              </a:lnSpc>
              <a:spcBef>
                <a:spcPct val="0"/>
              </a:spcBef>
            </a:pPr>
          </a:p>
        </p:txBody>
      </p:sp>
      <p:sp>
        <p:nvSpPr>
          <p:cNvPr name="TextBox 14" id="14"/>
          <p:cNvSpPr txBox="true"/>
          <p:nvPr/>
        </p:nvSpPr>
        <p:spPr>
          <a:xfrm rot="0">
            <a:off x="-2087714" y="1978922"/>
            <a:ext cx="10959097" cy="1069328"/>
          </a:xfrm>
          <a:prstGeom prst="rect">
            <a:avLst/>
          </a:prstGeom>
        </p:spPr>
        <p:txBody>
          <a:bodyPr anchor="t" rtlCol="false" tIns="0" lIns="0" bIns="0" rIns="0">
            <a:spAutoFit/>
          </a:bodyPr>
          <a:lstStyle/>
          <a:p>
            <a:pPr algn="ctr">
              <a:lnSpc>
                <a:spcPts val="8260"/>
              </a:lnSpc>
            </a:pPr>
            <a:r>
              <a:rPr lang="en-US" sz="5900">
                <a:solidFill>
                  <a:srgbClr val="FFFFFF"/>
                </a:solidFill>
                <a:latin typeface="Poppins Bold"/>
              </a:rPr>
              <a:t>BÖLME İŞLEMİ</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7941020">
            <a:off x="-3526188" y="-6405116"/>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7096803" y="557375"/>
            <a:ext cx="137619" cy="13761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5" id="5"/>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6" id="6"/>
          <p:cNvGrpSpPr/>
          <p:nvPr/>
        </p:nvGrpSpPr>
        <p:grpSpPr>
          <a:xfrm rot="0">
            <a:off x="17353109" y="557375"/>
            <a:ext cx="137619" cy="137619"/>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8" id="8"/>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9" id="9"/>
          <p:cNvGrpSpPr/>
          <p:nvPr/>
        </p:nvGrpSpPr>
        <p:grpSpPr>
          <a:xfrm rot="0">
            <a:off x="17605028" y="557375"/>
            <a:ext cx="137619" cy="13761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11" id="11"/>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Freeform 12" id="12"/>
          <p:cNvSpPr/>
          <p:nvPr/>
        </p:nvSpPr>
        <p:spPr>
          <a:xfrm flipH="false" flipV="false" rot="0">
            <a:off x="598872" y="458184"/>
            <a:ext cx="326225" cy="336000"/>
          </a:xfrm>
          <a:custGeom>
            <a:avLst/>
            <a:gdLst/>
            <a:ahLst/>
            <a:cxnLst/>
            <a:rect r="r" b="b" t="t" l="l"/>
            <a:pathLst>
              <a:path h="336000" w="326225">
                <a:moveTo>
                  <a:pt x="0" y="0"/>
                </a:moveTo>
                <a:lnTo>
                  <a:pt x="326225" y="0"/>
                </a:lnTo>
                <a:lnTo>
                  <a:pt x="326225" y="336000"/>
                </a:lnTo>
                <a:lnTo>
                  <a:pt x="0" y="336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3" id="13"/>
          <p:cNvGrpSpPr/>
          <p:nvPr/>
        </p:nvGrpSpPr>
        <p:grpSpPr>
          <a:xfrm rot="0">
            <a:off x="18181857" y="8291827"/>
            <a:ext cx="106143" cy="966473"/>
            <a:chOff x="0" y="0"/>
            <a:chExt cx="626900" cy="5708159"/>
          </a:xfrm>
        </p:grpSpPr>
        <p:sp>
          <p:nvSpPr>
            <p:cNvPr name="Freeform 14" id="14"/>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15" id="15"/>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grpSp>
        <p:nvGrpSpPr>
          <p:cNvPr name="Group 16" id="16"/>
          <p:cNvGrpSpPr/>
          <p:nvPr/>
        </p:nvGrpSpPr>
        <p:grpSpPr>
          <a:xfrm rot="0">
            <a:off x="3560650" y="3348370"/>
            <a:ext cx="11166699" cy="5658084"/>
            <a:chOff x="0" y="0"/>
            <a:chExt cx="9744610" cy="4937522"/>
          </a:xfrm>
        </p:grpSpPr>
        <p:sp>
          <p:nvSpPr>
            <p:cNvPr name="Freeform 17" id="17"/>
            <p:cNvSpPr/>
            <p:nvPr/>
          </p:nvSpPr>
          <p:spPr>
            <a:xfrm flipH="false" flipV="false" rot="0">
              <a:off x="0" y="0"/>
              <a:ext cx="9744611" cy="4937522"/>
            </a:xfrm>
            <a:custGeom>
              <a:avLst/>
              <a:gdLst/>
              <a:ahLst/>
              <a:cxnLst/>
              <a:rect r="r" b="b" t="t" l="l"/>
              <a:pathLst>
                <a:path h="4937522" w="9744611">
                  <a:moveTo>
                    <a:pt x="0" y="4196894"/>
                  </a:moveTo>
                  <a:lnTo>
                    <a:pt x="0" y="740628"/>
                  </a:lnTo>
                  <a:cubicBezTo>
                    <a:pt x="0" y="330814"/>
                    <a:pt x="261156" y="0"/>
                    <a:pt x="584677" y="0"/>
                  </a:cubicBezTo>
                  <a:lnTo>
                    <a:pt x="9159934" y="0"/>
                  </a:lnTo>
                  <a:cubicBezTo>
                    <a:pt x="9483455" y="0"/>
                    <a:pt x="9744611" y="330814"/>
                    <a:pt x="9744611" y="740628"/>
                  </a:cubicBezTo>
                  <a:lnTo>
                    <a:pt x="9744611" y="4196894"/>
                  </a:lnTo>
                  <a:cubicBezTo>
                    <a:pt x="9744611" y="4606708"/>
                    <a:pt x="9483455" y="4937522"/>
                    <a:pt x="9159934" y="4937522"/>
                  </a:cubicBezTo>
                  <a:lnTo>
                    <a:pt x="584677" y="4937522"/>
                  </a:lnTo>
                  <a:cubicBezTo>
                    <a:pt x="261156" y="4937522"/>
                    <a:pt x="0" y="4606708"/>
                    <a:pt x="0" y="4196894"/>
                  </a:cubicBezTo>
                  <a:close/>
                </a:path>
              </a:pathLst>
            </a:custGeom>
            <a:blipFill>
              <a:blip r:embed="rId6"/>
              <a:stretch>
                <a:fillRect l="0" t="-130" r="0" b="-10128"/>
              </a:stretch>
            </a:blipFill>
          </p:spPr>
        </p:sp>
      </p:grpSp>
      <p:grpSp>
        <p:nvGrpSpPr>
          <p:cNvPr name="Group 18" id="18"/>
          <p:cNvGrpSpPr/>
          <p:nvPr/>
        </p:nvGrpSpPr>
        <p:grpSpPr>
          <a:xfrm rot="0">
            <a:off x="7936031" y="2823862"/>
            <a:ext cx="2415938" cy="47625"/>
            <a:chOff x="0" y="0"/>
            <a:chExt cx="636296" cy="12543"/>
          </a:xfrm>
        </p:grpSpPr>
        <p:sp>
          <p:nvSpPr>
            <p:cNvPr name="Freeform 19" id="19"/>
            <p:cNvSpPr/>
            <p:nvPr/>
          </p:nvSpPr>
          <p:spPr>
            <a:xfrm flipH="false" flipV="false" rot="0">
              <a:off x="0" y="0"/>
              <a:ext cx="636296" cy="12543"/>
            </a:xfrm>
            <a:custGeom>
              <a:avLst/>
              <a:gdLst/>
              <a:ahLst/>
              <a:cxnLst/>
              <a:rect r="r" b="b" t="t" l="l"/>
              <a:pathLst>
                <a:path h="12543" w="636296">
                  <a:moveTo>
                    <a:pt x="6272" y="0"/>
                  </a:moveTo>
                  <a:lnTo>
                    <a:pt x="630025" y="0"/>
                  </a:lnTo>
                  <a:cubicBezTo>
                    <a:pt x="631688" y="0"/>
                    <a:pt x="633283" y="661"/>
                    <a:pt x="634460" y="1837"/>
                  </a:cubicBezTo>
                  <a:cubicBezTo>
                    <a:pt x="635636" y="3013"/>
                    <a:pt x="636296" y="4608"/>
                    <a:pt x="636296" y="6272"/>
                  </a:cubicBezTo>
                  <a:lnTo>
                    <a:pt x="636296" y="6272"/>
                  </a:lnTo>
                  <a:cubicBezTo>
                    <a:pt x="636296" y="7935"/>
                    <a:pt x="635636" y="9530"/>
                    <a:pt x="634460" y="10706"/>
                  </a:cubicBezTo>
                  <a:cubicBezTo>
                    <a:pt x="633283" y="11882"/>
                    <a:pt x="631688" y="12543"/>
                    <a:pt x="630025"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4ADEDD"/>
            </a:solidFill>
          </p:spPr>
        </p:sp>
        <p:sp>
          <p:nvSpPr>
            <p:cNvPr name="TextBox 20" id="20"/>
            <p:cNvSpPr txBox="true"/>
            <p:nvPr/>
          </p:nvSpPr>
          <p:spPr>
            <a:xfrm>
              <a:off x="0" y="-47625"/>
              <a:ext cx="636296" cy="60168"/>
            </a:xfrm>
            <a:prstGeom prst="rect">
              <a:avLst/>
            </a:prstGeom>
          </p:spPr>
          <p:txBody>
            <a:bodyPr anchor="ctr" rtlCol="false" tIns="50800" lIns="50800" bIns="50800" rIns="50800"/>
            <a:lstStyle/>
            <a:p>
              <a:pPr algn="ctr">
                <a:lnSpc>
                  <a:spcPts val="2239"/>
                </a:lnSpc>
              </a:pPr>
            </a:p>
          </p:txBody>
        </p:sp>
      </p:grpSp>
      <p:sp>
        <p:nvSpPr>
          <p:cNvPr name="TextBox 21" id="21"/>
          <p:cNvSpPr txBox="true"/>
          <p:nvPr/>
        </p:nvSpPr>
        <p:spPr>
          <a:xfrm rot="0">
            <a:off x="4236552" y="1648579"/>
            <a:ext cx="9814897" cy="984250"/>
          </a:xfrm>
          <a:prstGeom prst="rect">
            <a:avLst/>
          </a:prstGeom>
        </p:spPr>
        <p:txBody>
          <a:bodyPr anchor="t" rtlCol="false" tIns="0" lIns="0" bIns="0" rIns="0">
            <a:spAutoFit/>
          </a:bodyPr>
          <a:lstStyle/>
          <a:p>
            <a:pPr algn="ctr">
              <a:lnSpc>
                <a:spcPts val="7699"/>
              </a:lnSpc>
              <a:spcBef>
                <a:spcPct val="0"/>
              </a:spcBef>
            </a:pPr>
            <a:r>
              <a:rPr lang="en-US" sz="5499">
                <a:solidFill>
                  <a:srgbClr val="FFFFFF"/>
                </a:solidFill>
                <a:latin typeface="Poppins Bold"/>
              </a:rPr>
              <a:t>DEVRE TASARIMI</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1477666">
            <a:off x="8443658" y="5370633"/>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941020">
            <a:off x="-3526188" y="-6405116"/>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98872" y="458184"/>
            <a:ext cx="326225" cy="336000"/>
          </a:xfrm>
          <a:custGeom>
            <a:avLst/>
            <a:gdLst/>
            <a:ahLst/>
            <a:cxnLst/>
            <a:rect r="r" b="b" t="t" l="l"/>
            <a:pathLst>
              <a:path h="336000" w="326225">
                <a:moveTo>
                  <a:pt x="0" y="0"/>
                </a:moveTo>
                <a:lnTo>
                  <a:pt x="326225" y="0"/>
                </a:lnTo>
                <a:lnTo>
                  <a:pt x="326225" y="336000"/>
                </a:lnTo>
                <a:lnTo>
                  <a:pt x="0" y="336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18181857" y="8291827"/>
            <a:ext cx="106143" cy="966473"/>
            <a:chOff x="0" y="0"/>
            <a:chExt cx="626900" cy="5708159"/>
          </a:xfrm>
        </p:grpSpPr>
        <p:sp>
          <p:nvSpPr>
            <p:cNvPr name="Freeform 6" id="6"/>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7" id="7"/>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grpSp>
        <p:nvGrpSpPr>
          <p:cNvPr name="Group 8" id="8"/>
          <p:cNvGrpSpPr/>
          <p:nvPr/>
        </p:nvGrpSpPr>
        <p:grpSpPr>
          <a:xfrm rot="0">
            <a:off x="9479131" y="588897"/>
            <a:ext cx="8420398" cy="9109207"/>
            <a:chOff x="0" y="0"/>
            <a:chExt cx="8804750" cy="9525000"/>
          </a:xfrm>
        </p:grpSpPr>
        <p:sp>
          <p:nvSpPr>
            <p:cNvPr name="Freeform 9" id="9"/>
            <p:cNvSpPr/>
            <p:nvPr/>
          </p:nvSpPr>
          <p:spPr>
            <a:xfrm flipH="false" flipV="false" rot="0">
              <a:off x="0" y="0"/>
              <a:ext cx="8804750" cy="9525000"/>
            </a:xfrm>
            <a:custGeom>
              <a:avLst/>
              <a:gdLst/>
              <a:ahLst/>
              <a:cxnLst/>
              <a:rect r="r" b="b" t="t" l="l"/>
              <a:pathLst>
                <a:path h="9525000" w="8804750">
                  <a:moveTo>
                    <a:pt x="0" y="9042400"/>
                  </a:moveTo>
                  <a:lnTo>
                    <a:pt x="0" y="482600"/>
                  </a:lnTo>
                  <a:cubicBezTo>
                    <a:pt x="0" y="215900"/>
                    <a:pt x="299361" y="0"/>
                    <a:pt x="669161" y="0"/>
                  </a:cubicBezTo>
                  <a:lnTo>
                    <a:pt x="8135589" y="0"/>
                  </a:lnTo>
                  <a:cubicBezTo>
                    <a:pt x="8505389" y="0"/>
                    <a:pt x="8804750" y="217170"/>
                    <a:pt x="8804750" y="482600"/>
                  </a:cubicBezTo>
                  <a:lnTo>
                    <a:pt x="8804750" y="9042400"/>
                  </a:lnTo>
                  <a:cubicBezTo>
                    <a:pt x="8804750" y="9309100"/>
                    <a:pt x="8505389" y="9525000"/>
                    <a:pt x="8135589" y="9525000"/>
                  </a:cubicBezTo>
                  <a:lnTo>
                    <a:pt x="669161" y="9525000"/>
                  </a:lnTo>
                  <a:cubicBezTo>
                    <a:pt x="301122" y="9525000"/>
                    <a:pt x="0" y="9309100"/>
                    <a:pt x="0" y="9042400"/>
                  </a:cubicBezTo>
                  <a:close/>
                </a:path>
              </a:pathLst>
            </a:custGeom>
            <a:blipFill>
              <a:blip r:embed="rId6"/>
              <a:stretch>
                <a:fillRect l="0" t="-555" r="0" b="-555"/>
              </a:stretch>
            </a:blipFill>
          </p:spPr>
        </p:sp>
      </p:grpSp>
      <p:grpSp>
        <p:nvGrpSpPr>
          <p:cNvPr name="Group 10" id="10"/>
          <p:cNvGrpSpPr/>
          <p:nvPr/>
        </p:nvGrpSpPr>
        <p:grpSpPr>
          <a:xfrm rot="0">
            <a:off x="1028700" y="4097522"/>
            <a:ext cx="6381549" cy="47625"/>
            <a:chOff x="0" y="0"/>
            <a:chExt cx="1680737" cy="12543"/>
          </a:xfrm>
        </p:grpSpPr>
        <p:sp>
          <p:nvSpPr>
            <p:cNvPr name="Freeform 11" id="11"/>
            <p:cNvSpPr/>
            <p:nvPr/>
          </p:nvSpPr>
          <p:spPr>
            <a:xfrm flipH="false" flipV="false" rot="0">
              <a:off x="0" y="0"/>
              <a:ext cx="1680737" cy="12543"/>
            </a:xfrm>
            <a:custGeom>
              <a:avLst/>
              <a:gdLst/>
              <a:ahLst/>
              <a:cxnLst/>
              <a:rect r="r" b="b" t="t" l="l"/>
              <a:pathLst>
                <a:path h="12543" w="1680737">
                  <a:moveTo>
                    <a:pt x="6272" y="0"/>
                  </a:moveTo>
                  <a:lnTo>
                    <a:pt x="1674466" y="0"/>
                  </a:lnTo>
                  <a:cubicBezTo>
                    <a:pt x="1676129" y="0"/>
                    <a:pt x="1677724" y="661"/>
                    <a:pt x="1678900" y="1837"/>
                  </a:cubicBezTo>
                  <a:cubicBezTo>
                    <a:pt x="1680076" y="3013"/>
                    <a:pt x="1680737" y="4608"/>
                    <a:pt x="1680737" y="6272"/>
                  </a:cubicBezTo>
                  <a:lnTo>
                    <a:pt x="1680737" y="6272"/>
                  </a:lnTo>
                  <a:cubicBezTo>
                    <a:pt x="1680737" y="7935"/>
                    <a:pt x="1680076" y="9530"/>
                    <a:pt x="1678900" y="10706"/>
                  </a:cubicBezTo>
                  <a:cubicBezTo>
                    <a:pt x="1677724" y="11882"/>
                    <a:pt x="1676129" y="12543"/>
                    <a:pt x="167446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4ADEDD"/>
            </a:solidFill>
          </p:spPr>
        </p:sp>
        <p:sp>
          <p:nvSpPr>
            <p:cNvPr name="TextBox 12" id="12"/>
            <p:cNvSpPr txBox="true"/>
            <p:nvPr/>
          </p:nvSpPr>
          <p:spPr>
            <a:xfrm>
              <a:off x="0" y="-47625"/>
              <a:ext cx="1680737" cy="60168"/>
            </a:xfrm>
            <a:prstGeom prst="rect">
              <a:avLst/>
            </a:prstGeom>
          </p:spPr>
          <p:txBody>
            <a:bodyPr anchor="ctr" rtlCol="false" tIns="50800" lIns="50800" bIns="50800" rIns="50800"/>
            <a:lstStyle/>
            <a:p>
              <a:pPr algn="ctr">
                <a:lnSpc>
                  <a:spcPts val="2239"/>
                </a:lnSpc>
              </a:pPr>
            </a:p>
          </p:txBody>
        </p:sp>
      </p:grpSp>
      <p:sp>
        <p:nvSpPr>
          <p:cNvPr name="TextBox 13" id="13"/>
          <p:cNvSpPr txBox="true"/>
          <p:nvPr/>
        </p:nvSpPr>
        <p:spPr>
          <a:xfrm rot="0">
            <a:off x="1028700" y="4606923"/>
            <a:ext cx="8168104" cy="4168140"/>
          </a:xfrm>
          <a:prstGeom prst="rect">
            <a:avLst/>
          </a:prstGeom>
        </p:spPr>
        <p:txBody>
          <a:bodyPr anchor="t" rtlCol="false" tIns="0" lIns="0" bIns="0" rIns="0">
            <a:spAutoFit/>
          </a:bodyPr>
          <a:lstStyle/>
          <a:p>
            <a:pPr algn="l">
              <a:lnSpc>
                <a:spcPts val="3359"/>
              </a:lnSpc>
            </a:pPr>
            <a:r>
              <a:rPr lang="en-US" sz="2400">
                <a:solidFill>
                  <a:srgbClr val="FFFFFF"/>
                </a:solidFill>
                <a:latin typeface="Open Sans"/>
              </a:rPr>
              <a:t>Bu kod parçası, bir dizi karakteri sırayla alıp ekrana yazdırmak için kullanılır. R7 kaydındaki değeri A kaydına kopyalar ve DPTR ile A'nın toplamının adreslediği bellek hücresindeki değeri A'ya kopyalar. Sonucu R0 kaydına kopyalar ve LCD'ye yazdırmak için DISPLAY rutinini çağırır. R7'yi bir artırır ve eğer R7 sıfır değilse, SIRAYLA_KARAKTER_ALMA etiketine atlar, bu işlem dizideki sonraki karakteri almak için tekrarlanır. Eğer R7 sıfır ise, işlem sona erer ve alt programa döner.</a:t>
            </a:r>
          </a:p>
          <a:p>
            <a:pPr algn="l">
              <a:lnSpc>
                <a:spcPts val="3359"/>
              </a:lnSpc>
              <a:spcBef>
                <a:spcPct val="0"/>
              </a:spcBef>
            </a:pPr>
          </a:p>
        </p:txBody>
      </p:sp>
      <p:sp>
        <p:nvSpPr>
          <p:cNvPr name="TextBox 14" id="14"/>
          <p:cNvSpPr txBox="true"/>
          <p:nvPr/>
        </p:nvSpPr>
        <p:spPr>
          <a:xfrm rot="0">
            <a:off x="925097" y="1485145"/>
            <a:ext cx="8109398" cy="2117078"/>
          </a:xfrm>
          <a:prstGeom prst="rect">
            <a:avLst/>
          </a:prstGeom>
        </p:spPr>
        <p:txBody>
          <a:bodyPr anchor="t" rtlCol="false" tIns="0" lIns="0" bIns="0" rIns="0">
            <a:spAutoFit/>
          </a:bodyPr>
          <a:lstStyle/>
          <a:p>
            <a:pPr algn="ctr">
              <a:lnSpc>
                <a:spcPts val="8260"/>
              </a:lnSpc>
            </a:pPr>
            <a:r>
              <a:rPr lang="en-US" sz="5900">
                <a:solidFill>
                  <a:srgbClr val="FFFFFF"/>
                </a:solidFill>
                <a:latin typeface="Poppins Bold"/>
              </a:rPr>
              <a:t>SIRAYLA KARAKTER ALMA</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1477666">
            <a:off x="8443658" y="5370633"/>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941020">
            <a:off x="-3526188" y="-6405116"/>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7096803" y="557375"/>
            <a:ext cx="137619" cy="137619"/>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6" id="6"/>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7" id="7"/>
          <p:cNvGrpSpPr/>
          <p:nvPr/>
        </p:nvGrpSpPr>
        <p:grpSpPr>
          <a:xfrm rot="0">
            <a:off x="17353109" y="557375"/>
            <a:ext cx="137619" cy="137619"/>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9" id="9"/>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10" id="10"/>
          <p:cNvGrpSpPr/>
          <p:nvPr/>
        </p:nvGrpSpPr>
        <p:grpSpPr>
          <a:xfrm rot="0">
            <a:off x="17605028" y="557375"/>
            <a:ext cx="137619" cy="13761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12" id="12"/>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Freeform 13" id="13"/>
          <p:cNvSpPr/>
          <p:nvPr/>
        </p:nvSpPr>
        <p:spPr>
          <a:xfrm flipH="false" flipV="false" rot="0">
            <a:off x="598872" y="458184"/>
            <a:ext cx="326225" cy="336000"/>
          </a:xfrm>
          <a:custGeom>
            <a:avLst/>
            <a:gdLst/>
            <a:ahLst/>
            <a:cxnLst/>
            <a:rect r="r" b="b" t="t" l="l"/>
            <a:pathLst>
              <a:path h="336000" w="326225">
                <a:moveTo>
                  <a:pt x="0" y="0"/>
                </a:moveTo>
                <a:lnTo>
                  <a:pt x="326225" y="0"/>
                </a:lnTo>
                <a:lnTo>
                  <a:pt x="326225" y="336000"/>
                </a:lnTo>
                <a:lnTo>
                  <a:pt x="0" y="336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0">
            <a:off x="18181857" y="8291827"/>
            <a:ext cx="106143" cy="966473"/>
            <a:chOff x="0" y="0"/>
            <a:chExt cx="626900" cy="5708159"/>
          </a:xfrm>
        </p:grpSpPr>
        <p:sp>
          <p:nvSpPr>
            <p:cNvPr name="Freeform 15" id="15"/>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16" id="16"/>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grpSp>
        <p:nvGrpSpPr>
          <p:cNvPr name="Group 17" id="17"/>
          <p:cNvGrpSpPr/>
          <p:nvPr/>
        </p:nvGrpSpPr>
        <p:grpSpPr>
          <a:xfrm rot="0">
            <a:off x="667922" y="626184"/>
            <a:ext cx="8185345" cy="9050154"/>
            <a:chOff x="0" y="0"/>
            <a:chExt cx="7624838" cy="8430429"/>
          </a:xfrm>
        </p:grpSpPr>
        <p:sp>
          <p:nvSpPr>
            <p:cNvPr name="Freeform 18" id="18"/>
            <p:cNvSpPr/>
            <p:nvPr/>
          </p:nvSpPr>
          <p:spPr>
            <a:xfrm flipH="false" flipV="false" rot="0">
              <a:off x="0" y="0"/>
              <a:ext cx="7624838" cy="8430429"/>
            </a:xfrm>
            <a:custGeom>
              <a:avLst/>
              <a:gdLst/>
              <a:ahLst/>
              <a:cxnLst/>
              <a:rect r="r" b="b" t="t" l="l"/>
              <a:pathLst>
                <a:path h="8430429" w="7624838">
                  <a:moveTo>
                    <a:pt x="6862355" y="8430429"/>
                  </a:moveTo>
                  <a:lnTo>
                    <a:pt x="762484" y="8430429"/>
                  </a:lnTo>
                  <a:cubicBezTo>
                    <a:pt x="341593" y="8430429"/>
                    <a:pt x="0" y="8052746"/>
                    <a:pt x="0" y="7587386"/>
                  </a:cubicBezTo>
                  <a:lnTo>
                    <a:pt x="0" y="843043"/>
                  </a:lnTo>
                  <a:cubicBezTo>
                    <a:pt x="0" y="377683"/>
                    <a:pt x="341593" y="0"/>
                    <a:pt x="762484" y="0"/>
                  </a:cubicBezTo>
                  <a:lnTo>
                    <a:pt x="6862355" y="0"/>
                  </a:lnTo>
                  <a:cubicBezTo>
                    <a:pt x="7283246" y="0"/>
                    <a:pt x="7624838" y="377683"/>
                    <a:pt x="7624838" y="843043"/>
                  </a:cubicBezTo>
                  <a:lnTo>
                    <a:pt x="7624838" y="7587386"/>
                  </a:lnTo>
                  <a:cubicBezTo>
                    <a:pt x="7624838" y="8052746"/>
                    <a:pt x="7283246" y="8430429"/>
                    <a:pt x="6862355" y="8430429"/>
                  </a:cubicBezTo>
                  <a:close/>
                </a:path>
              </a:pathLst>
            </a:custGeom>
            <a:blipFill>
              <a:blip r:embed="rId6"/>
              <a:stretch>
                <a:fillRect l="-2240" t="0" r="-2240" b="0"/>
              </a:stretch>
            </a:blipFill>
          </p:spPr>
        </p:sp>
      </p:grpSp>
      <p:grpSp>
        <p:nvGrpSpPr>
          <p:cNvPr name="Group 19" id="19"/>
          <p:cNvGrpSpPr/>
          <p:nvPr/>
        </p:nvGrpSpPr>
        <p:grpSpPr>
          <a:xfrm rot="0">
            <a:off x="9410973" y="2153613"/>
            <a:ext cx="4048405" cy="47625"/>
            <a:chOff x="0" y="0"/>
            <a:chExt cx="1066247" cy="12543"/>
          </a:xfrm>
        </p:grpSpPr>
        <p:sp>
          <p:nvSpPr>
            <p:cNvPr name="Freeform 20" id="20"/>
            <p:cNvSpPr/>
            <p:nvPr/>
          </p:nvSpPr>
          <p:spPr>
            <a:xfrm flipH="false" flipV="false" rot="0">
              <a:off x="0" y="0"/>
              <a:ext cx="1066247" cy="12543"/>
            </a:xfrm>
            <a:custGeom>
              <a:avLst/>
              <a:gdLst/>
              <a:ahLst/>
              <a:cxnLst/>
              <a:rect r="r" b="b" t="t" l="l"/>
              <a:pathLst>
                <a:path h="12543" w="1066247">
                  <a:moveTo>
                    <a:pt x="6272" y="0"/>
                  </a:moveTo>
                  <a:lnTo>
                    <a:pt x="1059975" y="0"/>
                  </a:lnTo>
                  <a:cubicBezTo>
                    <a:pt x="1061638" y="0"/>
                    <a:pt x="1063233" y="661"/>
                    <a:pt x="1064410" y="1837"/>
                  </a:cubicBezTo>
                  <a:cubicBezTo>
                    <a:pt x="1065586" y="3013"/>
                    <a:pt x="1066247" y="4608"/>
                    <a:pt x="1066247" y="6272"/>
                  </a:cubicBezTo>
                  <a:lnTo>
                    <a:pt x="1066247" y="6272"/>
                  </a:lnTo>
                  <a:cubicBezTo>
                    <a:pt x="1066247" y="7935"/>
                    <a:pt x="1065586" y="9530"/>
                    <a:pt x="1064410" y="10706"/>
                  </a:cubicBezTo>
                  <a:cubicBezTo>
                    <a:pt x="1063233" y="11882"/>
                    <a:pt x="1061638" y="12543"/>
                    <a:pt x="1059975"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4ADEDD"/>
            </a:solidFill>
          </p:spPr>
        </p:sp>
        <p:sp>
          <p:nvSpPr>
            <p:cNvPr name="TextBox 21" id="21"/>
            <p:cNvSpPr txBox="true"/>
            <p:nvPr/>
          </p:nvSpPr>
          <p:spPr>
            <a:xfrm>
              <a:off x="0" y="-47625"/>
              <a:ext cx="1066247" cy="60168"/>
            </a:xfrm>
            <a:prstGeom prst="rect">
              <a:avLst/>
            </a:prstGeom>
          </p:spPr>
          <p:txBody>
            <a:bodyPr anchor="ctr" rtlCol="false" tIns="50800" lIns="50800" bIns="50800" rIns="50800"/>
            <a:lstStyle/>
            <a:p>
              <a:pPr algn="ctr">
                <a:lnSpc>
                  <a:spcPts val="2239"/>
                </a:lnSpc>
              </a:pPr>
            </a:p>
          </p:txBody>
        </p:sp>
      </p:grpSp>
      <p:sp>
        <p:nvSpPr>
          <p:cNvPr name="TextBox 22" id="22"/>
          <p:cNvSpPr txBox="true"/>
          <p:nvPr/>
        </p:nvSpPr>
        <p:spPr>
          <a:xfrm rot="0">
            <a:off x="9410973" y="2390174"/>
            <a:ext cx="7942136" cy="7040245"/>
          </a:xfrm>
          <a:prstGeom prst="rect">
            <a:avLst/>
          </a:prstGeom>
        </p:spPr>
        <p:txBody>
          <a:bodyPr anchor="t" rtlCol="false" tIns="0" lIns="0" bIns="0" rIns="0">
            <a:spAutoFit/>
          </a:bodyPr>
          <a:lstStyle/>
          <a:p>
            <a:pPr algn="l">
              <a:lnSpc>
                <a:spcPts val="3359"/>
              </a:lnSpc>
            </a:pPr>
            <a:r>
              <a:rPr lang="en-US" sz="2399">
                <a:solidFill>
                  <a:srgbClr val="FFFFFF"/>
                </a:solidFill>
                <a:latin typeface="Open Sans"/>
              </a:rPr>
              <a:t>Bu kod parçası, sonucun yazdırılmasını ve özel durumların kontrolünü içerir. İlk olarak, R3 kaydındaki ikinci sayının 0 olup olmadığını kontrol eder. Eğer 0 değilse , veya işlem operatörü bölme işareti değilse , NORMAL etiketine atlar ve işlem normal şekilde devam eder. Eğer ikinci sayı 0 ise ve işlem operatörü bölme işareti ise, ekranda Sıfıra bölme hatası mesajını gösterir.</a:t>
            </a:r>
          </a:p>
          <a:p>
            <a:pPr algn="l">
              <a:lnSpc>
                <a:spcPts val="3359"/>
              </a:lnSpc>
            </a:pPr>
            <a:r>
              <a:rPr lang="en-US" sz="2399">
                <a:solidFill>
                  <a:srgbClr val="FFFFFF"/>
                </a:solidFill>
                <a:latin typeface="Open Sans"/>
              </a:rPr>
              <a:t>Bu kod parçası ayrıca IMPRIMIR etiketiyle başlar ve MOV R0, #0C0H komutuyla ekrandaki imleci ikinci satıra taşır. ACALL COMMAND komutu LCD üzerinde özel bir komutun çalıştırılmasını sağlar. Son olarak, MOV DPTR, #HATA komutuyla Sıfıra bölme hatası mesajının bulunduğu bellek adresini DPTR kaydına yükler ve CLR C komutuyla taşma (carry) bayrağını temizler. Bu şekilde, ekrana hata mesajı yazdırma işlemi gerçekleştirilir.</a:t>
            </a:r>
          </a:p>
          <a:p>
            <a:pPr algn="l">
              <a:lnSpc>
                <a:spcPts val="2799"/>
              </a:lnSpc>
              <a:spcBef>
                <a:spcPct val="0"/>
              </a:spcBef>
            </a:pPr>
          </a:p>
        </p:txBody>
      </p:sp>
      <p:sp>
        <p:nvSpPr>
          <p:cNvPr name="TextBox 23" id="23"/>
          <p:cNvSpPr txBox="true"/>
          <p:nvPr/>
        </p:nvSpPr>
        <p:spPr>
          <a:xfrm rot="0">
            <a:off x="6988184" y="857250"/>
            <a:ext cx="10959097" cy="1069328"/>
          </a:xfrm>
          <a:prstGeom prst="rect">
            <a:avLst/>
          </a:prstGeom>
        </p:spPr>
        <p:txBody>
          <a:bodyPr anchor="t" rtlCol="false" tIns="0" lIns="0" bIns="0" rIns="0">
            <a:spAutoFit/>
          </a:bodyPr>
          <a:lstStyle/>
          <a:p>
            <a:pPr algn="ctr">
              <a:lnSpc>
                <a:spcPts val="8260"/>
              </a:lnSpc>
            </a:pPr>
            <a:r>
              <a:rPr lang="en-US" sz="5900">
                <a:solidFill>
                  <a:srgbClr val="FFFFFF"/>
                </a:solidFill>
                <a:latin typeface="Poppins Bold"/>
              </a:rPr>
              <a:t>Sonuç Yazdırma</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1477666">
            <a:off x="8443658" y="5370633"/>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941020">
            <a:off x="-3526188" y="-6405116"/>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7096803" y="557375"/>
            <a:ext cx="137619" cy="137619"/>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6" id="6"/>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7" id="7"/>
          <p:cNvGrpSpPr/>
          <p:nvPr/>
        </p:nvGrpSpPr>
        <p:grpSpPr>
          <a:xfrm rot="0">
            <a:off x="17353109" y="557375"/>
            <a:ext cx="137619" cy="137619"/>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9" id="9"/>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10" id="10"/>
          <p:cNvGrpSpPr/>
          <p:nvPr/>
        </p:nvGrpSpPr>
        <p:grpSpPr>
          <a:xfrm rot="0">
            <a:off x="17605028" y="557375"/>
            <a:ext cx="137619" cy="13761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12" id="12"/>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Freeform 13" id="13"/>
          <p:cNvSpPr/>
          <p:nvPr/>
        </p:nvSpPr>
        <p:spPr>
          <a:xfrm flipH="false" flipV="false" rot="0">
            <a:off x="598872" y="458184"/>
            <a:ext cx="326225" cy="336000"/>
          </a:xfrm>
          <a:custGeom>
            <a:avLst/>
            <a:gdLst/>
            <a:ahLst/>
            <a:cxnLst/>
            <a:rect r="r" b="b" t="t" l="l"/>
            <a:pathLst>
              <a:path h="336000" w="326225">
                <a:moveTo>
                  <a:pt x="0" y="0"/>
                </a:moveTo>
                <a:lnTo>
                  <a:pt x="326225" y="0"/>
                </a:lnTo>
                <a:lnTo>
                  <a:pt x="326225" y="336000"/>
                </a:lnTo>
                <a:lnTo>
                  <a:pt x="0" y="336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0">
            <a:off x="18181857" y="8291827"/>
            <a:ext cx="106143" cy="966473"/>
            <a:chOff x="0" y="0"/>
            <a:chExt cx="626900" cy="5708159"/>
          </a:xfrm>
        </p:grpSpPr>
        <p:sp>
          <p:nvSpPr>
            <p:cNvPr name="Freeform 15" id="15"/>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16" id="16"/>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grpSp>
        <p:nvGrpSpPr>
          <p:cNvPr name="Group 17" id="17"/>
          <p:cNvGrpSpPr/>
          <p:nvPr/>
        </p:nvGrpSpPr>
        <p:grpSpPr>
          <a:xfrm rot="0">
            <a:off x="357335" y="626184"/>
            <a:ext cx="8495932" cy="9393556"/>
            <a:chOff x="0" y="0"/>
            <a:chExt cx="7624838" cy="8430429"/>
          </a:xfrm>
        </p:grpSpPr>
        <p:sp>
          <p:nvSpPr>
            <p:cNvPr name="Freeform 18" id="18"/>
            <p:cNvSpPr/>
            <p:nvPr/>
          </p:nvSpPr>
          <p:spPr>
            <a:xfrm flipH="false" flipV="false" rot="0">
              <a:off x="0" y="0"/>
              <a:ext cx="7624838" cy="8430429"/>
            </a:xfrm>
            <a:custGeom>
              <a:avLst/>
              <a:gdLst/>
              <a:ahLst/>
              <a:cxnLst/>
              <a:rect r="r" b="b" t="t" l="l"/>
              <a:pathLst>
                <a:path h="8430429" w="7624838">
                  <a:moveTo>
                    <a:pt x="6862355" y="8430429"/>
                  </a:moveTo>
                  <a:lnTo>
                    <a:pt x="762484" y="8430429"/>
                  </a:lnTo>
                  <a:cubicBezTo>
                    <a:pt x="341593" y="8430429"/>
                    <a:pt x="0" y="8052746"/>
                    <a:pt x="0" y="7587386"/>
                  </a:cubicBezTo>
                  <a:lnTo>
                    <a:pt x="0" y="843043"/>
                  </a:lnTo>
                  <a:cubicBezTo>
                    <a:pt x="0" y="377683"/>
                    <a:pt x="341593" y="0"/>
                    <a:pt x="762484" y="0"/>
                  </a:cubicBezTo>
                  <a:lnTo>
                    <a:pt x="6862355" y="0"/>
                  </a:lnTo>
                  <a:cubicBezTo>
                    <a:pt x="7283246" y="0"/>
                    <a:pt x="7624838" y="377683"/>
                    <a:pt x="7624838" y="843043"/>
                  </a:cubicBezTo>
                  <a:lnTo>
                    <a:pt x="7624838" y="7587386"/>
                  </a:lnTo>
                  <a:cubicBezTo>
                    <a:pt x="7624838" y="8052746"/>
                    <a:pt x="7283246" y="8430429"/>
                    <a:pt x="6862355" y="8430429"/>
                  </a:cubicBezTo>
                  <a:close/>
                </a:path>
              </a:pathLst>
            </a:custGeom>
            <a:blipFill>
              <a:blip r:embed="rId6"/>
              <a:stretch>
                <a:fillRect l="0" t="-6587" r="0" b="-6587"/>
              </a:stretch>
            </a:blipFill>
          </p:spPr>
        </p:sp>
      </p:grpSp>
      <p:grpSp>
        <p:nvGrpSpPr>
          <p:cNvPr name="Group 19" id="19"/>
          <p:cNvGrpSpPr/>
          <p:nvPr/>
        </p:nvGrpSpPr>
        <p:grpSpPr>
          <a:xfrm rot="0">
            <a:off x="9410973" y="2153613"/>
            <a:ext cx="4048405" cy="47625"/>
            <a:chOff x="0" y="0"/>
            <a:chExt cx="1066247" cy="12543"/>
          </a:xfrm>
        </p:grpSpPr>
        <p:sp>
          <p:nvSpPr>
            <p:cNvPr name="Freeform 20" id="20"/>
            <p:cNvSpPr/>
            <p:nvPr/>
          </p:nvSpPr>
          <p:spPr>
            <a:xfrm flipH="false" flipV="false" rot="0">
              <a:off x="0" y="0"/>
              <a:ext cx="1066247" cy="12543"/>
            </a:xfrm>
            <a:custGeom>
              <a:avLst/>
              <a:gdLst/>
              <a:ahLst/>
              <a:cxnLst/>
              <a:rect r="r" b="b" t="t" l="l"/>
              <a:pathLst>
                <a:path h="12543" w="1066247">
                  <a:moveTo>
                    <a:pt x="6272" y="0"/>
                  </a:moveTo>
                  <a:lnTo>
                    <a:pt x="1059975" y="0"/>
                  </a:lnTo>
                  <a:cubicBezTo>
                    <a:pt x="1061638" y="0"/>
                    <a:pt x="1063233" y="661"/>
                    <a:pt x="1064410" y="1837"/>
                  </a:cubicBezTo>
                  <a:cubicBezTo>
                    <a:pt x="1065586" y="3013"/>
                    <a:pt x="1066247" y="4608"/>
                    <a:pt x="1066247" y="6272"/>
                  </a:cubicBezTo>
                  <a:lnTo>
                    <a:pt x="1066247" y="6272"/>
                  </a:lnTo>
                  <a:cubicBezTo>
                    <a:pt x="1066247" y="7935"/>
                    <a:pt x="1065586" y="9530"/>
                    <a:pt x="1064410" y="10706"/>
                  </a:cubicBezTo>
                  <a:cubicBezTo>
                    <a:pt x="1063233" y="11882"/>
                    <a:pt x="1061638" y="12543"/>
                    <a:pt x="1059975"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4ADEDD"/>
            </a:solidFill>
          </p:spPr>
        </p:sp>
        <p:sp>
          <p:nvSpPr>
            <p:cNvPr name="TextBox 21" id="21"/>
            <p:cNvSpPr txBox="true"/>
            <p:nvPr/>
          </p:nvSpPr>
          <p:spPr>
            <a:xfrm>
              <a:off x="0" y="-47625"/>
              <a:ext cx="1066247" cy="60168"/>
            </a:xfrm>
            <a:prstGeom prst="rect">
              <a:avLst/>
            </a:prstGeom>
          </p:spPr>
          <p:txBody>
            <a:bodyPr anchor="ctr" rtlCol="false" tIns="50800" lIns="50800" bIns="50800" rIns="50800"/>
            <a:lstStyle/>
            <a:p>
              <a:pPr algn="ctr">
                <a:lnSpc>
                  <a:spcPts val="2239"/>
                </a:lnSpc>
              </a:pPr>
            </a:p>
          </p:txBody>
        </p:sp>
      </p:grpSp>
      <p:sp>
        <p:nvSpPr>
          <p:cNvPr name="TextBox 22" id="22"/>
          <p:cNvSpPr txBox="true"/>
          <p:nvPr/>
        </p:nvSpPr>
        <p:spPr>
          <a:xfrm rot="0">
            <a:off x="9488310" y="2496513"/>
            <a:ext cx="7942136" cy="1591945"/>
          </a:xfrm>
          <a:prstGeom prst="rect">
            <a:avLst/>
          </a:prstGeom>
        </p:spPr>
        <p:txBody>
          <a:bodyPr anchor="t" rtlCol="false" tIns="0" lIns="0" bIns="0" rIns="0">
            <a:spAutoFit/>
          </a:bodyPr>
          <a:lstStyle/>
          <a:p>
            <a:pPr algn="l">
              <a:lnSpc>
                <a:spcPts val="3359"/>
              </a:lnSpc>
            </a:pPr>
            <a:r>
              <a:rPr lang="en-US" sz="2399">
                <a:solidFill>
                  <a:srgbClr val="FFFFFF"/>
                </a:solidFill>
                <a:latin typeface="Open Sans"/>
              </a:rPr>
              <a:t>Normal etiketinin görevi, hesaplanan sayının üç basamaklı mı yoksa daha  mı büyük bunu kontrol eder</a:t>
            </a:r>
          </a:p>
          <a:p>
            <a:pPr algn="l">
              <a:lnSpc>
                <a:spcPts val="3359"/>
              </a:lnSpc>
            </a:pPr>
          </a:p>
          <a:p>
            <a:pPr algn="l">
              <a:lnSpc>
                <a:spcPts val="2799"/>
              </a:lnSpc>
              <a:spcBef>
                <a:spcPct val="0"/>
              </a:spcBef>
            </a:pPr>
          </a:p>
        </p:txBody>
      </p:sp>
      <p:sp>
        <p:nvSpPr>
          <p:cNvPr name="TextBox 23" id="23"/>
          <p:cNvSpPr txBox="true"/>
          <p:nvPr/>
        </p:nvSpPr>
        <p:spPr>
          <a:xfrm rot="0">
            <a:off x="6988184" y="857250"/>
            <a:ext cx="10959097" cy="1069328"/>
          </a:xfrm>
          <a:prstGeom prst="rect">
            <a:avLst/>
          </a:prstGeom>
        </p:spPr>
        <p:txBody>
          <a:bodyPr anchor="t" rtlCol="false" tIns="0" lIns="0" bIns="0" rIns="0">
            <a:spAutoFit/>
          </a:bodyPr>
          <a:lstStyle/>
          <a:p>
            <a:pPr algn="ctr">
              <a:lnSpc>
                <a:spcPts val="8260"/>
              </a:lnSpc>
            </a:pPr>
            <a:r>
              <a:rPr lang="en-US" sz="5900">
                <a:solidFill>
                  <a:srgbClr val="FFFFFF"/>
                </a:solidFill>
                <a:latin typeface="Poppins Bold"/>
              </a:rPr>
              <a:t>Basamak kontrolu</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1477666">
            <a:off x="8443658" y="5370633"/>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941020">
            <a:off x="-3526188" y="-6405116"/>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7096803" y="557375"/>
            <a:ext cx="137619" cy="137619"/>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6" id="6"/>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7" id="7"/>
          <p:cNvGrpSpPr/>
          <p:nvPr/>
        </p:nvGrpSpPr>
        <p:grpSpPr>
          <a:xfrm rot="0">
            <a:off x="17353109" y="557375"/>
            <a:ext cx="137619" cy="137619"/>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9" id="9"/>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10" id="10"/>
          <p:cNvGrpSpPr/>
          <p:nvPr/>
        </p:nvGrpSpPr>
        <p:grpSpPr>
          <a:xfrm rot="0">
            <a:off x="17605028" y="557375"/>
            <a:ext cx="137619" cy="13761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12" id="12"/>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Freeform 13" id="13"/>
          <p:cNvSpPr/>
          <p:nvPr/>
        </p:nvSpPr>
        <p:spPr>
          <a:xfrm flipH="false" flipV="false" rot="0">
            <a:off x="598872" y="458184"/>
            <a:ext cx="326225" cy="336000"/>
          </a:xfrm>
          <a:custGeom>
            <a:avLst/>
            <a:gdLst/>
            <a:ahLst/>
            <a:cxnLst/>
            <a:rect r="r" b="b" t="t" l="l"/>
            <a:pathLst>
              <a:path h="336000" w="326225">
                <a:moveTo>
                  <a:pt x="0" y="0"/>
                </a:moveTo>
                <a:lnTo>
                  <a:pt x="326225" y="0"/>
                </a:lnTo>
                <a:lnTo>
                  <a:pt x="326225" y="336000"/>
                </a:lnTo>
                <a:lnTo>
                  <a:pt x="0" y="336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0">
            <a:off x="18181857" y="8291827"/>
            <a:ext cx="106143" cy="966473"/>
            <a:chOff x="0" y="0"/>
            <a:chExt cx="626900" cy="5708159"/>
          </a:xfrm>
        </p:grpSpPr>
        <p:sp>
          <p:nvSpPr>
            <p:cNvPr name="Freeform 15" id="15"/>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16" id="16"/>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grpSp>
        <p:nvGrpSpPr>
          <p:cNvPr name="Group 17" id="17"/>
          <p:cNvGrpSpPr/>
          <p:nvPr/>
        </p:nvGrpSpPr>
        <p:grpSpPr>
          <a:xfrm rot="0">
            <a:off x="357335" y="626184"/>
            <a:ext cx="8495932" cy="9393556"/>
            <a:chOff x="0" y="0"/>
            <a:chExt cx="7624838" cy="8430429"/>
          </a:xfrm>
        </p:grpSpPr>
        <p:sp>
          <p:nvSpPr>
            <p:cNvPr name="Freeform 18" id="18"/>
            <p:cNvSpPr/>
            <p:nvPr/>
          </p:nvSpPr>
          <p:spPr>
            <a:xfrm flipH="false" flipV="false" rot="0">
              <a:off x="0" y="0"/>
              <a:ext cx="7624838" cy="8430429"/>
            </a:xfrm>
            <a:custGeom>
              <a:avLst/>
              <a:gdLst/>
              <a:ahLst/>
              <a:cxnLst/>
              <a:rect r="r" b="b" t="t" l="l"/>
              <a:pathLst>
                <a:path h="8430429" w="7624838">
                  <a:moveTo>
                    <a:pt x="6862355" y="8430429"/>
                  </a:moveTo>
                  <a:lnTo>
                    <a:pt x="762484" y="8430429"/>
                  </a:lnTo>
                  <a:cubicBezTo>
                    <a:pt x="341593" y="8430429"/>
                    <a:pt x="0" y="8052746"/>
                    <a:pt x="0" y="7587386"/>
                  </a:cubicBezTo>
                  <a:lnTo>
                    <a:pt x="0" y="843043"/>
                  </a:lnTo>
                  <a:cubicBezTo>
                    <a:pt x="0" y="377683"/>
                    <a:pt x="341593" y="0"/>
                    <a:pt x="762484" y="0"/>
                  </a:cubicBezTo>
                  <a:lnTo>
                    <a:pt x="6862355" y="0"/>
                  </a:lnTo>
                  <a:cubicBezTo>
                    <a:pt x="7283246" y="0"/>
                    <a:pt x="7624838" y="377683"/>
                    <a:pt x="7624838" y="843043"/>
                  </a:cubicBezTo>
                  <a:lnTo>
                    <a:pt x="7624838" y="7587386"/>
                  </a:lnTo>
                  <a:cubicBezTo>
                    <a:pt x="7624838" y="8052746"/>
                    <a:pt x="7283246" y="8430429"/>
                    <a:pt x="6862355" y="8430429"/>
                  </a:cubicBezTo>
                  <a:close/>
                </a:path>
              </a:pathLst>
            </a:custGeom>
            <a:blipFill>
              <a:blip r:embed="rId6"/>
              <a:stretch>
                <a:fillRect l="-17150" t="0" r="-39787" b="0"/>
              </a:stretch>
            </a:blipFill>
          </p:spPr>
        </p:sp>
      </p:grpSp>
      <p:grpSp>
        <p:nvGrpSpPr>
          <p:cNvPr name="Group 19" id="19"/>
          <p:cNvGrpSpPr/>
          <p:nvPr/>
        </p:nvGrpSpPr>
        <p:grpSpPr>
          <a:xfrm rot="0">
            <a:off x="9410973" y="2153613"/>
            <a:ext cx="4048405" cy="47625"/>
            <a:chOff x="0" y="0"/>
            <a:chExt cx="1066247" cy="12543"/>
          </a:xfrm>
        </p:grpSpPr>
        <p:sp>
          <p:nvSpPr>
            <p:cNvPr name="Freeform 20" id="20"/>
            <p:cNvSpPr/>
            <p:nvPr/>
          </p:nvSpPr>
          <p:spPr>
            <a:xfrm flipH="false" flipV="false" rot="0">
              <a:off x="0" y="0"/>
              <a:ext cx="1066247" cy="12543"/>
            </a:xfrm>
            <a:custGeom>
              <a:avLst/>
              <a:gdLst/>
              <a:ahLst/>
              <a:cxnLst/>
              <a:rect r="r" b="b" t="t" l="l"/>
              <a:pathLst>
                <a:path h="12543" w="1066247">
                  <a:moveTo>
                    <a:pt x="6272" y="0"/>
                  </a:moveTo>
                  <a:lnTo>
                    <a:pt x="1059975" y="0"/>
                  </a:lnTo>
                  <a:cubicBezTo>
                    <a:pt x="1061638" y="0"/>
                    <a:pt x="1063233" y="661"/>
                    <a:pt x="1064410" y="1837"/>
                  </a:cubicBezTo>
                  <a:cubicBezTo>
                    <a:pt x="1065586" y="3013"/>
                    <a:pt x="1066247" y="4608"/>
                    <a:pt x="1066247" y="6272"/>
                  </a:cubicBezTo>
                  <a:lnTo>
                    <a:pt x="1066247" y="6272"/>
                  </a:lnTo>
                  <a:cubicBezTo>
                    <a:pt x="1066247" y="7935"/>
                    <a:pt x="1065586" y="9530"/>
                    <a:pt x="1064410" y="10706"/>
                  </a:cubicBezTo>
                  <a:cubicBezTo>
                    <a:pt x="1063233" y="11882"/>
                    <a:pt x="1061638" y="12543"/>
                    <a:pt x="1059975"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4ADEDD"/>
            </a:solidFill>
          </p:spPr>
        </p:sp>
        <p:sp>
          <p:nvSpPr>
            <p:cNvPr name="TextBox 21" id="21"/>
            <p:cNvSpPr txBox="true"/>
            <p:nvPr/>
          </p:nvSpPr>
          <p:spPr>
            <a:xfrm>
              <a:off x="0" y="-47625"/>
              <a:ext cx="1066247" cy="60168"/>
            </a:xfrm>
            <a:prstGeom prst="rect">
              <a:avLst/>
            </a:prstGeom>
          </p:spPr>
          <p:txBody>
            <a:bodyPr anchor="ctr" rtlCol="false" tIns="50800" lIns="50800" bIns="50800" rIns="50800"/>
            <a:lstStyle/>
            <a:p>
              <a:pPr algn="ctr">
                <a:lnSpc>
                  <a:spcPts val="2239"/>
                </a:lnSpc>
              </a:pPr>
            </a:p>
          </p:txBody>
        </p:sp>
      </p:grpSp>
      <p:sp>
        <p:nvSpPr>
          <p:cNvPr name="TextBox 22" id="22"/>
          <p:cNvSpPr txBox="true"/>
          <p:nvPr/>
        </p:nvSpPr>
        <p:spPr>
          <a:xfrm rot="0">
            <a:off x="9488310" y="2496513"/>
            <a:ext cx="7942136" cy="1591946"/>
          </a:xfrm>
          <a:prstGeom prst="rect">
            <a:avLst/>
          </a:prstGeom>
        </p:spPr>
        <p:txBody>
          <a:bodyPr anchor="t" rtlCol="false" tIns="0" lIns="0" bIns="0" rIns="0">
            <a:spAutoFit/>
          </a:bodyPr>
          <a:lstStyle/>
          <a:p>
            <a:pPr algn="l">
              <a:lnSpc>
                <a:spcPts val="3359"/>
              </a:lnSpc>
            </a:pPr>
            <a:r>
              <a:rPr lang="en-US" sz="2399">
                <a:solidFill>
                  <a:srgbClr val="FFFFFF"/>
                </a:solidFill>
                <a:latin typeface="Open Sans"/>
              </a:rPr>
              <a:t>kucuk100 etiketi, hesaplanan sayının 100 den küçük olduğu ve üç basamaklı olamdığı durumu kontrol eder.</a:t>
            </a:r>
          </a:p>
          <a:p>
            <a:pPr algn="l">
              <a:lnSpc>
                <a:spcPts val="3359"/>
              </a:lnSpc>
            </a:pPr>
          </a:p>
          <a:p>
            <a:pPr algn="l">
              <a:lnSpc>
                <a:spcPts val="2799"/>
              </a:lnSpc>
              <a:spcBef>
                <a:spcPct val="0"/>
              </a:spcBef>
            </a:pPr>
          </a:p>
        </p:txBody>
      </p:sp>
      <p:sp>
        <p:nvSpPr>
          <p:cNvPr name="TextBox 23" id="23"/>
          <p:cNvSpPr txBox="true"/>
          <p:nvPr/>
        </p:nvSpPr>
        <p:spPr>
          <a:xfrm rot="0">
            <a:off x="6988184" y="857250"/>
            <a:ext cx="10959097" cy="1069328"/>
          </a:xfrm>
          <a:prstGeom prst="rect">
            <a:avLst/>
          </a:prstGeom>
        </p:spPr>
        <p:txBody>
          <a:bodyPr anchor="t" rtlCol="false" tIns="0" lIns="0" bIns="0" rIns="0">
            <a:spAutoFit/>
          </a:bodyPr>
          <a:lstStyle/>
          <a:p>
            <a:pPr algn="ctr">
              <a:lnSpc>
                <a:spcPts val="8260"/>
              </a:lnSpc>
            </a:pPr>
            <a:r>
              <a:rPr lang="en-US" sz="5900">
                <a:solidFill>
                  <a:srgbClr val="FFFFFF"/>
                </a:solidFill>
                <a:latin typeface="Poppins Bold"/>
              </a:rPr>
              <a:t>Basamak kontrolu</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1477666">
            <a:off x="8443658" y="5370633"/>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941020">
            <a:off x="-3526188" y="-6405116"/>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7096803" y="557375"/>
            <a:ext cx="137619" cy="137619"/>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6" id="6"/>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7" id="7"/>
          <p:cNvGrpSpPr/>
          <p:nvPr/>
        </p:nvGrpSpPr>
        <p:grpSpPr>
          <a:xfrm rot="0">
            <a:off x="17353109" y="557375"/>
            <a:ext cx="137619" cy="137619"/>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9" id="9"/>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10" id="10"/>
          <p:cNvGrpSpPr/>
          <p:nvPr/>
        </p:nvGrpSpPr>
        <p:grpSpPr>
          <a:xfrm rot="0">
            <a:off x="17605028" y="557375"/>
            <a:ext cx="137619" cy="13761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12" id="12"/>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Freeform 13" id="13"/>
          <p:cNvSpPr/>
          <p:nvPr/>
        </p:nvSpPr>
        <p:spPr>
          <a:xfrm flipH="false" flipV="false" rot="0">
            <a:off x="598872" y="458184"/>
            <a:ext cx="326225" cy="336000"/>
          </a:xfrm>
          <a:custGeom>
            <a:avLst/>
            <a:gdLst/>
            <a:ahLst/>
            <a:cxnLst/>
            <a:rect r="r" b="b" t="t" l="l"/>
            <a:pathLst>
              <a:path h="336000" w="326225">
                <a:moveTo>
                  <a:pt x="0" y="0"/>
                </a:moveTo>
                <a:lnTo>
                  <a:pt x="326225" y="0"/>
                </a:lnTo>
                <a:lnTo>
                  <a:pt x="326225" y="336000"/>
                </a:lnTo>
                <a:lnTo>
                  <a:pt x="0" y="336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0">
            <a:off x="18181857" y="8291827"/>
            <a:ext cx="106143" cy="966473"/>
            <a:chOff x="0" y="0"/>
            <a:chExt cx="626900" cy="5708159"/>
          </a:xfrm>
        </p:grpSpPr>
        <p:sp>
          <p:nvSpPr>
            <p:cNvPr name="Freeform 15" id="15"/>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16" id="16"/>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grpSp>
        <p:nvGrpSpPr>
          <p:cNvPr name="Group 17" id="17"/>
          <p:cNvGrpSpPr/>
          <p:nvPr/>
        </p:nvGrpSpPr>
        <p:grpSpPr>
          <a:xfrm rot="0">
            <a:off x="357335" y="626184"/>
            <a:ext cx="8495932" cy="9393556"/>
            <a:chOff x="0" y="0"/>
            <a:chExt cx="7624838" cy="8430429"/>
          </a:xfrm>
        </p:grpSpPr>
        <p:sp>
          <p:nvSpPr>
            <p:cNvPr name="Freeform 18" id="18"/>
            <p:cNvSpPr/>
            <p:nvPr/>
          </p:nvSpPr>
          <p:spPr>
            <a:xfrm flipH="false" flipV="false" rot="0">
              <a:off x="0" y="0"/>
              <a:ext cx="7624838" cy="8430429"/>
            </a:xfrm>
            <a:custGeom>
              <a:avLst/>
              <a:gdLst/>
              <a:ahLst/>
              <a:cxnLst/>
              <a:rect r="r" b="b" t="t" l="l"/>
              <a:pathLst>
                <a:path h="8430429" w="7624838">
                  <a:moveTo>
                    <a:pt x="6862355" y="8430429"/>
                  </a:moveTo>
                  <a:lnTo>
                    <a:pt x="762484" y="8430429"/>
                  </a:lnTo>
                  <a:cubicBezTo>
                    <a:pt x="341593" y="8430429"/>
                    <a:pt x="0" y="8052746"/>
                    <a:pt x="0" y="7587386"/>
                  </a:cubicBezTo>
                  <a:lnTo>
                    <a:pt x="0" y="843043"/>
                  </a:lnTo>
                  <a:cubicBezTo>
                    <a:pt x="0" y="377683"/>
                    <a:pt x="341593" y="0"/>
                    <a:pt x="762484" y="0"/>
                  </a:cubicBezTo>
                  <a:lnTo>
                    <a:pt x="6862355" y="0"/>
                  </a:lnTo>
                  <a:cubicBezTo>
                    <a:pt x="7283246" y="0"/>
                    <a:pt x="7624838" y="377683"/>
                    <a:pt x="7624838" y="843043"/>
                  </a:cubicBezTo>
                  <a:lnTo>
                    <a:pt x="7624838" y="7587386"/>
                  </a:lnTo>
                  <a:cubicBezTo>
                    <a:pt x="7624838" y="8052746"/>
                    <a:pt x="7283246" y="8430429"/>
                    <a:pt x="6862355" y="8430429"/>
                  </a:cubicBezTo>
                  <a:close/>
                </a:path>
              </a:pathLst>
            </a:custGeom>
            <a:blipFill>
              <a:blip r:embed="rId6"/>
              <a:stretch>
                <a:fillRect l="-16307" t="0" r="-38642" b="0"/>
              </a:stretch>
            </a:blipFill>
          </p:spPr>
        </p:sp>
      </p:grpSp>
      <p:grpSp>
        <p:nvGrpSpPr>
          <p:cNvPr name="Group 19" id="19"/>
          <p:cNvGrpSpPr/>
          <p:nvPr/>
        </p:nvGrpSpPr>
        <p:grpSpPr>
          <a:xfrm rot="0">
            <a:off x="9410973" y="2153613"/>
            <a:ext cx="4048405" cy="47625"/>
            <a:chOff x="0" y="0"/>
            <a:chExt cx="1066247" cy="12543"/>
          </a:xfrm>
        </p:grpSpPr>
        <p:sp>
          <p:nvSpPr>
            <p:cNvPr name="Freeform 20" id="20"/>
            <p:cNvSpPr/>
            <p:nvPr/>
          </p:nvSpPr>
          <p:spPr>
            <a:xfrm flipH="false" flipV="false" rot="0">
              <a:off x="0" y="0"/>
              <a:ext cx="1066247" cy="12543"/>
            </a:xfrm>
            <a:custGeom>
              <a:avLst/>
              <a:gdLst/>
              <a:ahLst/>
              <a:cxnLst/>
              <a:rect r="r" b="b" t="t" l="l"/>
              <a:pathLst>
                <a:path h="12543" w="1066247">
                  <a:moveTo>
                    <a:pt x="6272" y="0"/>
                  </a:moveTo>
                  <a:lnTo>
                    <a:pt x="1059975" y="0"/>
                  </a:lnTo>
                  <a:cubicBezTo>
                    <a:pt x="1061638" y="0"/>
                    <a:pt x="1063233" y="661"/>
                    <a:pt x="1064410" y="1837"/>
                  </a:cubicBezTo>
                  <a:cubicBezTo>
                    <a:pt x="1065586" y="3013"/>
                    <a:pt x="1066247" y="4608"/>
                    <a:pt x="1066247" y="6272"/>
                  </a:cubicBezTo>
                  <a:lnTo>
                    <a:pt x="1066247" y="6272"/>
                  </a:lnTo>
                  <a:cubicBezTo>
                    <a:pt x="1066247" y="7935"/>
                    <a:pt x="1065586" y="9530"/>
                    <a:pt x="1064410" y="10706"/>
                  </a:cubicBezTo>
                  <a:cubicBezTo>
                    <a:pt x="1063233" y="11882"/>
                    <a:pt x="1061638" y="12543"/>
                    <a:pt x="1059975"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4ADEDD"/>
            </a:solidFill>
          </p:spPr>
        </p:sp>
        <p:sp>
          <p:nvSpPr>
            <p:cNvPr name="TextBox 21" id="21"/>
            <p:cNvSpPr txBox="true"/>
            <p:nvPr/>
          </p:nvSpPr>
          <p:spPr>
            <a:xfrm>
              <a:off x="0" y="-47625"/>
              <a:ext cx="1066247" cy="60168"/>
            </a:xfrm>
            <a:prstGeom prst="rect">
              <a:avLst/>
            </a:prstGeom>
          </p:spPr>
          <p:txBody>
            <a:bodyPr anchor="ctr" rtlCol="false" tIns="50800" lIns="50800" bIns="50800" rIns="50800"/>
            <a:lstStyle/>
            <a:p>
              <a:pPr algn="ctr">
                <a:lnSpc>
                  <a:spcPts val="2239"/>
                </a:lnSpc>
              </a:pPr>
            </a:p>
          </p:txBody>
        </p:sp>
      </p:grpSp>
      <p:sp>
        <p:nvSpPr>
          <p:cNvPr name="TextBox 22" id="22"/>
          <p:cNvSpPr txBox="true"/>
          <p:nvPr/>
        </p:nvSpPr>
        <p:spPr>
          <a:xfrm rot="0">
            <a:off x="9488310" y="2496513"/>
            <a:ext cx="7942136" cy="2011045"/>
          </a:xfrm>
          <a:prstGeom prst="rect">
            <a:avLst/>
          </a:prstGeom>
        </p:spPr>
        <p:txBody>
          <a:bodyPr anchor="t" rtlCol="false" tIns="0" lIns="0" bIns="0" rIns="0">
            <a:spAutoFit/>
          </a:bodyPr>
          <a:lstStyle/>
          <a:p>
            <a:pPr algn="l">
              <a:lnSpc>
                <a:spcPts val="3359"/>
              </a:lnSpc>
            </a:pPr>
            <a:r>
              <a:rPr lang="en-US" sz="2399">
                <a:solidFill>
                  <a:srgbClr val="FFFFFF"/>
                </a:solidFill>
                <a:latin typeface="Open Sans"/>
              </a:rPr>
              <a:t>kucuk10 etiketi, hesaplanan sayının üç basamaklı olduğu, ancak 100 den küçük ve 10 dan büyük olduğu durumu kontrol eder.</a:t>
            </a:r>
          </a:p>
          <a:p>
            <a:pPr algn="l">
              <a:lnSpc>
                <a:spcPts val="3359"/>
              </a:lnSpc>
            </a:pPr>
          </a:p>
          <a:p>
            <a:pPr algn="l">
              <a:lnSpc>
                <a:spcPts val="2799"/>
              </a:lnSpc>
              <a:spcBef>
                <a:spcPct val="0"/>
              </a:spcBef>
            </a:pPr>
          </a:p>
        </p:txBody>
      </p:sp>
      <p:sp>
        <p:nvSpPr>
          <p:cNvPr name="TextBox 23" id="23"/>
          <p:cNvSpPr txBox="true"/>
          <p:nvPr/>
        </p:nvSpPr>
        <p:spPr>
          <a:xfrm rot="0">
            <a:off x="6988184" y="857250"/>
            <a:ext cx="10959097" cy="1069328"/>
          </a:xfrm>
          <a:prstGeom prst="rect">
            <a:avLst/>
          </a:prstGeom>
        </p:spPr>
        <p:txBody>
          <a:bodyPr anchor="t" rtlCol="false" tIns="0" lIns="0" bIns="0" rIns="0">
            <a:spAutoFit/>
          </a:bodyPr>
          <a:lstStyle/>
          <a:p>
            <a:pPr algn="ctr">
              <a:lnSpc>
                <a:spcPts val="8260"/>
              </a:lnSpc>
            </a:pPr>
            <a:r>
              <a:rPr lang="en-US" sz="5900">
                <a:solidFill>
                  <a:srgbClr val="FFFFFF"/>
                </a:solidFill>
                <a:latin typeface="Poppins Bold"/>
              </a:rPr>
              <a:t>Basamak kontrolu</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1477666">
            <a:off x="8443658" y="5370633"/>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941020">
            <a:off x="-3526188" y="-6405116"/>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7096803" y="557375"/>
            <a:ext cx="137619" cy="137619"/>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6" id="6"/>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7" id="7"/>
          <p:cNvGrpSpPr/>
          <p:nvPr/>
        </p:nvGrpSpPr>
        <p:grpSpPr>
          <a:xfrm rot="0">
            <a:off x="17353109" y="557375"/>
            <a:ext cx="137619" cy="137619"/>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9" id="9"/>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10" id="10"/>
          <p:cNvGrpSpPr/>
          <p:nvPr/>
        </p:nvGrpSpPr>
        <p:grpSpPr>
          <a:xfrm rot="0">
            <a:off x="17605028" y="557375"/>
            <a:ext cx="137619" cy="13761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12" id="12"/>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Freeform 13" id="13"/>
          <p:cNvSpPr/>
          <p:nvPr/>
        </p:nvSpPr>
        <p:spPr>
          <a:xfrm flipH="false" flipV="false" rot="0">
            <a:off x="598872" y="458184"/>
            <a:ext cx="326225" cy="336000"/>
          </a:xfrm>
          <a:custGeom>
            <a:avLst/>
            <a:gdLst/>
            <a:ahLst/>
            <a:cxnLst/>
            <a:rect r="r" b="b" t="t" l="l"/>
            <a:pathLst>
              <a:path h="336000" w="326225">
                <a:moveTo>
                  <a:pt x="0" y="0"/>
                </a:moveTo>
                <a:lnTo>
                  <a:pt x="326225" y="0"/>
                </a:lnTo>
                <a:lnTo>
                  <a:pt x="326225" y="336000"/>
                </a:lnTo>
                <a:lnTo>
                  <a:pt x="0" y="336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0">
            <a:off x="18181857" y="8291827"/>
            <a:ext cx="106143" cy="966473"/>
            <a:chOff x="0" y="0"/>
            <a:chExt cx="626900" cy="5708159"/>
          </a:xfrm>
        </p:grpSpPr>
        <p:sp>
          <p:nvSpPr>
            <p:cNvPr name="Freeform 15" id="15"/>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16" id="16"/>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grpSp>
        <p:nvGrpSpPr>
          <p:cNvPr name="Group 17" id="17"/>
          <p:cNvGrpSpPr/>
          <p:nvPr/>
        </p:nvGrpSpPr>
        <p:grpSpPr>
          <a:xfrm rot="0">
            <a:off x="357335" y="626184"/>
            <a:ext cx="8495932" cy="9393556"/>
            <a:chOff x="0" y="0"/>
            <a:chExt cx="7624838" cy="8430429"/>
          </a:xfrm>
        </p:grpSpPr>
        <p:sp>
          <p:nvSpPr>
            <p:cNvPr name="Freeform 18" id="18"/>
            <p:cNvSpPr/>
            <p:nvPr/>
          </p:nvSpPr>
          <p:spPr>
            <a:xfrm flipH="false" flipV="false" rot="0">
              <a:off x="0" y="0"/>
              <a:ext cx="7624838" cy="8430429"/>
            </a:xfrm>
            <a:custGeom>
              <a:avLst/>
              <a:gdLst/>
              <a:ahLst/>
              <a:cxnLst/>
              <a:rect r="r" b="b" t="t" l="l"/>
              <a:pathLst>
                <a:path h="8430429" w="7624838">
                  <a:moveTo>
                    <a:pt x="6862355" y="8430429"/>
                  </a:moveTo>
                  <a:lnTo>
                    <a:pt x="762484" y="8430429"/>
                  </a:lnTo>
                  <a:cubicBezTo>
                    <a:pt x="341593" y="8430429"/>
                    <a:pt x="0" y="8052746"/>
                    <a:pt x="0" y="7587386"/>
                  </a:cubicBezTo>
                  <a:lnTo>
                    <a:pt x="0" y="843043"/>
                  </a:lnTo>
                  <a:cubicBezTo>
                    <a:pt x="0" y="377683"/>
                    <a:pt x="341593" y="0"/>
                    <a:pt x="762484" y="0"/>
                  </a:cubicBezTo>
                  <a:lnTo>
                    <a:pt x="6862355" y="0"/>
                  </a:lnTo>
                  <a:cubicBezTo>
                    <a:pt x="7283246" y="0"/>
                    <a:pt x="7624838" y="377683"/>
                    <a:pt x="7624838" y="843043"/>
                  </a:cubicBezTo>
                  <a:lnTo>
                    <a:pt x="7624838" y="7587386"/>
                  </a:lnTo>
                  <a:cubicBezTo>
                    <a:pt x="7624838" y="8052746"/>
                    <a:pt x="7283246" y="8430429"/>
                    <a:pt x="6862355" y="8430429"/>
                  </a:cubicBezTo>
                  <a:close/>
                </a:path>
              </a:pathLst>
            </a:custGeom>
            <a:blipFill>
              <a:blip r:embed="rId6"/>
              <a:stretch>
                <a:fillRect l="-15249" t="0" r="-58367" b="0"/>
              </a:stretch>
            </a:blipFill>
          </p:spPr>
        </p:sp>
      </p:grpSp>
      <p:grpSp>
        <p:nvGrpSpPr>
          <p:cNvPr name="Group 19" id="19"/>
          <p:cNvGrpSpPr/>
          <p:nvPr/>
        </p:nvGrpSpPr>
        <p:grpSpPr>
          <a:xfrm rot="0">
            <a:off x="9410973" y="2153613"/>
            <a:ext cx="4048405" cy="47625"/>
            <a:chOff x="0" y="0"/>
            <a:chExt cx="1066247" cy="12543"/>
          </a:xfrm>
        </p:grpSpPr>
        <p:sp>
          <p:nvSpPr>
            <p:cNvPr name="Freeform 20" id="20"/>
            <p:cNvSpPr/>
            <p:nvPr/>
          </p:nvSpPr>
          <p:spPr>
            <a:xfrm flipH="false" flipV="false" rot="0">
              <a:off x="0" y="0"/>
              <a:ext cx="1066247" cy="12543"/>
            </a:xfrm>
            <a:custGeom>
              <a:avLst/>
              <a:gdLst/>
              <a:ahLst/>
              <a:cxnLst/>
              <a:rect r="r" b="b" t="t" l="l"/>
              <a:pathLst>
                <a:path h="12543" w="1066247">
                  <a:moveTo>
                    <a:pt x="6272" y="0"/>
                  </a:moveTo>
                  <a:lnTo>
                    <a:pt x="1059975" y="0"/>
                  </a:lnTo>
                  <a:cubicBezTo>
                    <a:pt x="1061638" y="0"/>
                    <a:pt x="1063233" y="661"/>
                    <a:pt x="1064410" y="1837"/>
                  </a:cubicBezTo>
                  <a:cubicBezTo>
                    <a:pt x="1065586" y="3013"/>
                    <a:pt x="1066247" y="4608"/>
                    <a:pt x="1066247" y="6272"/>
                  </a:cubicBezTo>
                  <a:lnTo>
                    <a:pt x="1066247" y="6272"/>
                  </a:lnTo>
                  <a:cubicBezTo>
                    <a:pt x="1066247" y="7935"/>
                    <a:pt x="1065586" y="9530"/>
                    <a:pt x="1064410" y="10706"/>
                  </a:cubicBezTo>
                  <a:cubicBezTo>
                    <a:pt x="1063233" y="11882"/>
                    <a:pt x="1061638" y="12543"/>
                    <a:pt x="1059975"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4ADEDD"/>
            </a:solidFill>
          </p:spPr>
        </p:sp>
        <p:sp>
          <p:nvSpPr>
            <p:cNvPr name="TextBox 21" id="21"/>
            <p:cNvSpPr txBox="true"/>
            <p:nvPr/>
          </p:nvSpPr>
          <p:spPr>
            <a:xfrm>
              <a:off x="0" y="-47625"/>
              <a:ext cx="1066247" cy="60168"/>
            </a:xfrm>
            <a:prstGeom prst="rect">
              <a:avLst/>
            </a:prstGeom>
          </p:spPr>
          <p:txBody>
            <a:bodyPr anchor="ctr" rtlCol="false" tIns="50800" lIns="50800" bIns="50800" rIns="50800"/>
            <a:lstStyle/>
            <a:p>
              <a:pPr algn="ctr">
                <a:lnSpc>
                  <a:spcPts val="2239"/>
                </a:lnSpc>
              </a:pPr>
            </a:p>
          </p:txBody>
        </p:sp>
      </p:grpSp>
      <p:sp>
        <p:nvSpPr>
          <p:cNvPr name="TextBox 22" id="22"/>
          <p:cNvSpPr txBox="true"/>
          <p:nvPr/>
        </p:nvSpPr>
        <p:spPr>
          <a:xfrm rot="0">
            <a:off x="9488310" y="2496513"/>
            <a:ext cx="7942136" cy="2430145"/>
          </a:xfrm>
          <a:prstGeom prst="rect">
            <a:avLst/>
          </a:prstGeom>
        </p:spPr>
        <p:txBody>
          <a:bodyPr anchor="t" rtlCol="false" tIns="0" lIns="0" bIns="0" rIns="0">
            <a:spAutoFit/>
          </a:bodyPr>
          <a:lstStyle/>
          <a:p>
            <a:pPr algn="l">
              <a:lnSpc>
                <a:spcPts val="3359"/>
              </a:lnSpc>
            </a:pPr>
            <a:r>
              <a:rPr lang="en-US" sz="2399">
                <a:solidFill>
                  <a:srgbClr val="FFFFFF"/>
                </a:solidFill>
                <a:latin typeface="Open Sans"/>
              </a:rPr>
              <a:t>Taşma etiketi, hesaplama sırasında bir taşma durumu oluştuğunda işelenir.Bu durum sonuç bir byte’ın kapasitesini aşarsa veya bir hata durumundas ortaya çıkabilir.</a:t>
            </a:r>
          </a:p>
          <a:p>
            <a:pPr algn="l">
              <a:lnSpc>
                <a:spcPts val="3359"/>
              </a:lnSpc>
            </a:pPr>
          </a:p>
          <a:p>
            <a:pPr algn="l">
              <a:lnSpc>
                <a:spcPts val="2799"/>
              </a:lnSpc>
              <a:spcBef>
                <a:spcPct val="0"/>
              </a:spcBef>
            </a:pPr>
          </a:p>
        </p:txBody>
      </p:sp>
      <p:sp>
        <p:nvSpPr>
          <p:cNvPr name="TextBox 23" id="23"/>
          <p:cNvSpPr txBox="true"/>
          <p:nvPr/>
        </p:nvSpPr>
        <p:spPr>
          <a:xfrm rot="0">
            <a:off x="6988184" y="857250"/>
            <a:ext cx="10959097" cy="1069328"/>
          </a:xfrm>
          <a:prstGeom prst="rect">
            <a:avLst/>
          </a:prstGeom>
        </p:spPr>
        <p:txBody>
          <a:bodyPr anchor="t" rtlCol="false" tIns="0" lIns="0" bIns="0" rIns="0">
            <a:spAutoFit/>
          </a:bodyPr>
          <a:lstStyle/>
          <a:p>
            <a:pPr algn="ctr">
              <a:lnSpc>
                <a:spcPts val="8260"/>
              </a:lnSpc>
            </a:pPr>
            <a:r>
              <a:rPr lang="en-US" sz="5900">
                <a:solidFill>
                  <a:srgbClr val="FFFFFF"/>
                </a:solidFill>
                <a:latin typeface="Poppins Bold"/>
              </a:rPr>
              <a:t>Taşma Durumu</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1477666">
            <a:off x="8443658" y="5370633"/>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941020">
            <a:off x="-3526188" y="-6405116"/>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7096803" y="557375"/>
            <a:ext cx="137619" cy="137619"/>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6" id="6"/>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7" id="7"/>
          <p:cNvGrpSpPr/>
          <p:nvPr/>
        </p:nvGrpSpPr>
        <p:grpSpPr>
          <a:xfrm rot="0">
            <a:off x="17353109" y="557375"/>
            <a:ext cx="137619" cy="137619"/>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9" id="9"/>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10" id="10"/>
          <p:cNvGrpSpPr/>
          <p:nvPr/>
        </p:nvGrpSpPr>
        <p:grpSpPr>
          <a:xfrm rot="0">
            <a:off x="17605028" y="557375"/>
            <a:ext cx="137619" cy="13761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12" id="12"/>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Freeform 13" id="13"/>
          <p:cNvSpPr/>
          <p:nvPr/>
        </p:nvSpPr>
        <p:spPr>
          <a:xfrm flipH="false" flipV="false" rot="0">
            <a:off x="598872" y="458184"/>
            <a:ext cx="326225" cy="336000"/>
          </a:xfrm>
          <a:custGeom>
            <a:avLst/>
            <a:gdLst/>
            <a:ahLst/>
            <a:cxnLst/>
            <a:rect r="r" b="b" t="t" l="l"/>
            <a:pathLst>
              <a:path h="336000" w="326225">
                <a:moveTo>
                  <a:pt x="0" y="0"/>
                </a:moveTo>
                <a:lnTo>
                  <a:pt x="326225" y="0"/>
                </a:lnTo>
                <a:lnTo>
                  <a:pt x="326225" y="336000"/>
                </a:lnTo>
                <a:lnTo>
                  <a:pt x="0" y="336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0">
            <a:off x="18181857" y="8291827"/>
            <a:ext cx="106143" cy="966473"/>
            <a:chOff x="0" y="0"/>
            <a:chExt cx="626900" cy="5708159"/>
          </a:xfrm>
        </p:grpSpPr>
        <p:sp>
          <p:nvSpPr>
            <p:cNvPr name="Freeform 15" id="15"/>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16" id="16"/>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grpSp>
        <p:nvGrpSpPr>
          <p:cNvPr name="Group 17" id="17"/>
          <p:cNvGrpSpPr/>
          <p:nvPr/>
        </p:nvGrpSpPr>
        <p:grpSpPr>
          <a:xfrm rot="0">
            <a:off x="292047" y="313092"/>
            <a:ext cx="8737653" cy="9660816"/>
            <a:chOff x="0" y="0"/>
            <a:chExt cx="7624838" cy="8430429"/>
          </a:xfrm>
        </p:grpSpPr>
        <p:sp>
          <p:nvSpPr>
            <p:cNvPr name="Freeform 18" id="18"/>
            <p:cNvSpPr/>
            <p:nvPr/>
          </p:nvSpPr>
          <p:spPr>
            <a:xfrm flipH="false" flipV="false" rot="0">
              <a:off x="0" y="0"/>
              <a:ext cx="7624838" cy="8430429"/>
            </a:xfrm>
            <a:custGeom>
              <a:avLst/>
              <a:gdLst/>
              <a:ahLst/>
              <a:cxnLst/>
              <a:rect r="r" b="b" t="t" l="l"/>
              <a:pathLst>
                <a:path h="8430429" w="7624838">
                  <a:moveTo>
                    <a:pt x="6862355" y="8430429"/>
                  </a:moveTo>
                  <a:lnTo>
                    <a:pt x="762484" y="8430429"/>
                  </a:lnTo>
                  <a:cubicBezTo>
                    <a:pt x="341593" y="8430429"/>
                    <a:pt x="0" y="8052746"/>
                    <a:pt x="0" y="7587386"/>
                  </a:cubicBezTo>
                  <a:lnTo>
                    <a:pt x="0" y="843043"/>
                  </a:lnTo>
                  <a:cubicBezTo>
                    <a:pt x="0" y="377683"/>
                    <a:pt x="341593" y="0"/>
                    <a:pt x="762484" y="0"/>
                  </a:cubicBezTo>
                  <a:lnTo>
                    <a:pt x="6862355" y="0"/>
                  </a:lnTo>
                  <a:cubicBezTo>
                    <a:pt x="7283246" y="0"/>
                    <a:pt x="7624838" y="377683"/>
                    <a:pt x="7624838" y="843043"/>
                  </a:cubicBezTo>
                  <a:lnTo>
                    <a:pt x="7624838" y="7587386"/>
                  </a:lnTo>
                  <a:cubicBezTo>
                    <a:pt x="7624838" y="8052746"/>
                    <a:pt x="7283246" y="8430429"/>
                    <a:pt x="6862355" y="8430429"/>
                  </a:cubicBezTo>
                  <a:close/>
                </a:path>
              </a:pathLst>
            </a:custGeom>
            <a:blipFill>
              <a:blip r:embed="rId6"/>
              <a:stretch>
                <a:fillRect l="-48305" t="0" r="-26867" b="-28147"/>
              </a:stretch>
            </a:blipFill>
          </p:spPr>
        </p:sp>
      </p:grpSp>
      <p:grpSp>
        <p:nvGrpSpPr>
          <p:cNvPr name="Group 19" id="19"/>
          <p:cNvGrpSpPr/>
          <p:nvPr/>
        </p:nvGrpSpPr>
        <p:grpSpPr>
          <a:xfrm rot="0">
            <a:off x="9410973" y="2153613"/>
            <a:ext cx="4048405" cy="47625"/>
            <a:chOff x="0" y="0"/>
            <a:chExt cx="1066247" cy="12543"/>
          </a:xfrm>
        </p:grpSpPr>
        <p:sp>
          <p:nvSpPr>
            <p:cNvPr name="Freeform 20" id="20"/>
            <p:cNvSpPr/>
            <p:nvPr/>
          </p:nvSpPr>
          <p:spPr>
            <a:xfrm flipH="false" flipV="false" rot="0">
              <a:off x="0" y="0"/>
              <a:ext cx="1066247" cy="12543"/>
            </a:xfrm>
            <a:custGeom>
              <a:avLst/>
              <a:gdLst/>
              <a:ahLst/>
              <a:cxnLst/>
              <a:rect r="r" b="b" t="t" l="l"/>
              <a:pathLst>
                <a:path h="12543" w="1066247">
                  <a:moveTo>
                    <a:pt x="6272" y="0"/>
                  </a:moveTo>
                  <a:lnTo>
                    <a:pt x="1059975" y="0"/>
                  </a:lnTo>
                  <a:cubicBezTo>
                    <a:pt x="1061638" y="0"/>
                    <a:pt x="1063233" y="661"/>
                    <a:pt x="1064410" y="1837"/>
                  </a:cubicBezTo>
                  <a:cubicBezTo>
                    <a:pt x="1065586" y="3013"/>
                    <a:pt x="1066247" y="4608"/>
                    <a:pt x="1066247" y="6272"/>
                  </a:cubicBezTo>
                  <a:lnTo>
                    <a:pt x="1066247" y="6272"/>
                  </a:lnTo>
                  <a:cubicBezTo>
                    <a:pt x="1066247" y="7935"/>
                    <a:pt x="1065586" y="9530"/>
                    <a:pt x="1064410" y="10706"/>
                  </a:cubicBezTo>
                  <a:cubicBezTo>
                    <a:pt x="1063233" y="11882"/>
                    <a:pt x="1061638" y="12543"/>
                    <a:pt x="1059975"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4ADEDD"/>
            </a:solidFill>
          </p:spPr>
        </p:sp>
        <p:sp>
          <p:nvSpPr>
            <p:cNvPr name="TextBox 21" id="21"/>
            <p:cNvSpPr txBox="true"/>
            <p:nvPr/>
          </p:nvSpPr>
          <p:spPr>
            <a:xfrm>
              <a:off x="0" y="-47625"/>
              <a:ext cx="1066247" cy="60168"/>
            </a:xfrm>
            <a:prstGeom prst="rect">
              <a:avLst/>
            </a:prstGeom>
          </p:spPr>
          <p:txBody>
            <a:bodyPr anchor="ctr" rtlCol="false" tIns="50800" lIns="50800" bIns="50800" rIns="50800"/>
            <a:lstStyle/>
            <a:p>
              <a:pPr algn="ctr">
                <a:lnSpc>
                  <a:spcPts val="2239"/>
                </a:lnSpc>
              </a:pPr>
            </a:p>
          </p:txBody>
        </p:sp>
      </p:grpSp>
      <p:sp>
        <p:nvSpPr>
          <p:cNvPr name="TextBox 22" id="22"/>
          <p:cNvSpPr txBox="true"/>
          <p:nvPr/>
        </p:nvSpPr>
        <p:spPr>
          <a:xfrm rot="0">
            <a:off x="9548592" y="3269603"/>
            <a:ext cx="7942136" cy="1591945"/>
          </a:xfrm>
          <a:prstGeom prst="rect">
            <a:avLst/>
          </a:prstGeom>
        </p:spPr>
        <p:txBody>
          <a:bodyPr anchor="t" rtlCol="false" tIns="0" lIns="0" bIns="0" rIns="0">
            <a:spAutoFit/>
          </a:bodyPr>
          <a:lstStyle/>
          <a:p>
            <a:pPr algn="l">
              <a:lnSpc>
                <a:spcPts val="3359"/>
              </a:lnSpc>
            </a:pPr>
            <a:r>
              <a:rPr lang="en-US" sz="2399">
                <a:solidFill>
                  <a:srgbClr val="FFFFFF"/>
                </a:solidFill>
                <a:latin typeface="Open Sans"/>
              </a:rPr>
              <a:t>Bu prox etiketi, bir döngüyü başlatmak ve belirli bir bellek adresindeki veriyi tekara tekrar işlemek için kullanılır</a:t>
            </a:r>
          </a:p>
          <a:p>
            <a:pPr algn="l">
              <a:lnSpc>
                <a:spcPts val="2799"/>
              </a:lnSpc>
              <a:spcBef>
                <a:spcPct val="0"/>
              </a:spcBef>
            </a:pPr>
          </a:p>
        </p:txBody>
      </p:sp>
      <p:sp>
        <p:nvSpPr>
          <p:cNvPr name="TextBox 23" id="23"/>
          <p:cNvSpPr txBox="true"/>
          <p:nvPr/>
        </p:nvSpPr>
        <p:spPr>
          <a:xfrm rot="0">
            <a:off x="7825093" y="857250"/>
            <a:ext cx="10122188" cy="2117078"/>
          </a:xfrm>
          <a:prstGeom prst="rect">
            <a:avLst/>
          </a:prstGeom>
        </p:spPr>
        <p:txBody>
          <a:bodyPr anchor="t" rtlCol="false" tIns="0" lIns="0" bIns="0" rIns="0">
            <a:spAutoFit/>
          </a:bodyPr>
          <a:lstStyle/>
          <a:p>
            <a:pPr algn="ctr">
              <a:lnSpc>
                <a:spcPts val="8260"/>
              </a:lnSpc>
            </a:pPr>
            <a:r>
              <a:rPr lang="en-US" sz="5900">
                <a:solidFill>
                  <a:srgbClr val="FFFFFF"/>
                </a:solidFill>
                <a:latin typeface="Poppins Bold"/>
              </a:rPr>
              <a:t>Döngüyü başlatma</a:t>
            </a:r>
          </a:p>
          <a:p>
            <a:pPr algn="ctr">
              <a:lnSpc>
                <a:spcPts val="8260"/>
              </a:lnSpc>
            </a:pP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1477666">
            <a:off x="8443658" y="5370633"/>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941020">
            <a:off x="-3526188" y="-6405116"/>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7096803" y="557375"/>
            <a:ext cx="137619" cy="137619"/>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6" id="6"/>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7" id="7"/>
          <p:cNvGrpSpPr/>
          <p:nvPr/>
        </p:nvGrpSpPr>
        <p:grpSpPr>
          <a:xfrm rot="0">
            <a:off x="17353109" y="557375"/>
            <a:ext cx="137619" cy="137619"/>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9" id="9"/>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10" id="10"/>
          <p:cNvGrpSpPr/>
          <p:nvPr/>
        </p:nvGrpSpPr>
        <p:grpSpPr>
          <a:xfrm rot="0">
            <a:off x="17605028" y="557375"/>
            <a:ext cx="137619" cy="13761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12" id="12"/>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Freeform 13" id="13"/>
          <p:cNvSpPr/>
          <p:nvPr/>
        </p:nvSpPr>
        <p:spPr>
          <a:xfrm flipH="false" flipV="false" rot="0">
            <a:off x="598872" y="458184"/>
            <a:ext cx="326225" cy="336000"/>
          </a:xfrm>
          <a:custGeom>
            <a:avLst/>
            <a:gdLst/>
            <a:ahLst/>
            <a:cxnLst/>
            <a:rect r="r" b="b" t="t" l="l"/>
            <a:pathLst>
              <a:path h="336000" w="326225">
                <a:moveTo>
                  <a:pt x="0" y="0"/>
                </a:moveTo>
                <a:lnTo>
                  <a:pt x="326225" y="0"/>
                </a:lnTo>
                <a:lnTo>
                  <a:pt x="326225" y="336000"/>
                </a:lnTo>
                <a:lnTo>
                  <a:pt x="0" y="336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0">
            <a:off x="18181857" y="8291827"/>
            <a:ext cx="106143" cy="966473"/>
            <a:chOff x="0" y="0"/>
            <a:chExt cx="626900" cy="5708159"/>
          </a:xfrm>
        </p:grpSpPr>
        <p:sp>
          <p:nvSpPr>
            <p:cNvPr name="Freeform 15" id="15"/>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16" id="16"/>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grpSp>
        <p:nvGrpSpPr>
          <p:cNvPr name="Group 17" id="17"/>
          <p:cNvGrpSpPr/>
          <p:nvPr/>
        </p:nvGrpSpPr>
        <p:grpSpPr>
          <a:xfrm rot="0">
            <a:off x="292047" y="313092"/>
            <a:ext cx="8737653" cy="9660816"/>
            <a:chOff x="0" y="0"/>
            <a:chExt cx="7624838" cy="8430429"/>
          </a:xfrm>
        </p:grpSpPr>
        <p:sp>
          <p:nvSpPr>
            <p:cNvPr name="Freeform 18" id="18"/>
            <p:cNvSpPr/>
            <p:nvPr/>
          </p:nvSpPr>
          <p:spPr>
            <a:xfrm flipH="false" flipV="false" rot="0">
              <a:off x="0" y="0"/>
              <a:ext cx="7624838" cy="8430429"/>
            </a:xfrm>
            <a:custGeom>
              <a:avLst/>
              <a:gdLst/>
              <a:ahLst/>
              <a:cxnLst/>
              <a:rect r="r" b="b" t="t" l="l"/>
              <a:pathLst>
                <a:path h="8430429" w="7624838">
                  <a:moveTo>
                    <a:pt x="6862355" y="8430429"/>
                  </a:moveTo>
                  <a:lnTo>
                    <a:pt x="762484" y="8430429"/>
                  </a:lnTo>
                  <a:cubicBezTo>
                    <a:pt x="341593" y="8430429"/>
                    <a:pt x="0" y="8052746"/>
                    <a:pt x="0" y="7587386"/>
                  </a:cubicBezTo>
                  <a:lnTo>
                    <a:pt x="0" y="843043"/>
                  </a:lnTo>
                  <a:cubicBezTo>
                    <a:pt x="0" y="377683"/>
                    <a:pt x="341593" y="0"/>
                    <a:pt x="762484" y="0"/>
                  </a:cubicBezTo>
                  <a:lnTo>
                    <a:pt x="6862355" y="0"/>
                  </a:lnTo>
                  <a:cubicBezTo>
                    <a:pt x="7283246" y="0"/>
                    <a:pt x="7624838" y="377683"/>
                    <a:pt x="7624838" y="843043"/>
                  </a:cubicBezTo>
                  <a:lnTo>
                    <a:pt x="7624838" y="7587386"/>
                  </a:lnTo>
                  <a:cubicBezTo>
                    <a:pt x="7624838" y="8052746"/>
                    <a:pt x="7283246" y="8430429"/>
                    <a:pt x="6862355" y="8430429"/>
                  </a:cubicBezTo>
                  <a:close/>
                </a:path>
              </a:pathLst>
            </a:custGeom>
            <a:blipFill>
              <a:blip r:embed="rId6"/>
              <a:stretch>
                <a:fillRect l="-26231" t="0" r="-26231" b="0"/>
              </a:stretch>
            </a:blipFill>
          </p:spPr>
        </p:sp>
      </p:grpSp>
      <p:grpSp>
        <p:nvGrpSpPr>
          <p:cNvPr name="Group 19" id="19"/>
          <p:cNvGrpSpPr/>
          <p:nvPr/>
        </p:nvGrpSpPr>
        <p:grpSpPr>
          <a:xfrm rot="0">
            <a:off x="9410973" y="2153613"/>
            <a:ext cx="4048405" cy="47625"/>
            <a:chOff x="0" y="0"/>
            <a:chExt cx="1066247" cy="12543"/>
          </a:xfrm>
        </p:grpSpPr>
        <p:sp>
          <p:nvSpPr>
            <p:cNvPr name="Freeform 20" id="20"/>
            <p:cNvSpPr/>
            <p:nvPr/>
          </p:nvSpPr>
          <p:spPr>
            <a:xfrm flipH="false" flipV="false" rot="0">
              <a:off x="0" y="0"/>
              <a:ext cx="1066247" cy="12543"/>
            </a:xfrm>
            <a:custGeom>
              <a:avLst/>
              <a:gdLst/>
              <a:ahLst/>
              <a:cxnLst/>
              <a:rect r="r" b="b" t="t" l="l"/>
              <a:pathLst>
                <a:path h="12543" w="1066247">
                  <a:moveTo>
                    <a:pt x="6272" y="0"/>
                  </a:moveTo>
                  <a:lnTo>
                    <a:pt x="1059975" y="0"/>
                  </a:lnTo>
                  <a:cubicBezTo>
                    <a:pt x="1061638" y="0"/>
                    <a:pt x="1063233" y="661"/>
                    <a:pt x="1064410" y="1837"/>
                  </a:cubicBezTo>
                  <a:cubicBezTo>
                    <a:pt x="1065586" y="3013"/>
                    <a:pt x="1066247" y="4608"/>
                    <a:pt x="1066247" y="6272"/>
                  </a:cubicBezTo>
                  <a:lnTo>
                    <a:pt x="1066247" y="6272"/>
                  </a:lnTo>
                  <a:cubicBezTo>
                    <a:pt x="1066247" y="7935"/>
                    <a:pt x="1065586" y="9530"/>
                    <a:pt x="1064410" y="10706"/>
                  </a:cubicBezTo>
                  <a:cubicBezTo>
                    <a:pt x="1063233" y="11882"/>
                    <a:pt x="1061638" y="12543"/>
                    <a:pt x="1059975"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4ADEDD"/>
            </a:solidFill>
          </p:spPr>
        </p:sp>
        <p:sp>
          <p:nvSpPr>
            <p:cNvPr name="TextBox 21" id="21"/>
            <p:cNvSpPr txBox="true"/>
            <p:nvPr/>
          </p:nvSpPr>
          <p:spPr>
            <a:xfrm>
              <a:off x="0" y="-47625"/>
              <a:ext cx="1066247" cy="60168"/>
            </a:xfrm>
            <a:prstGeom prst="rect">
              <a:avLst/>
            </a:prstGeom>
          </p:spPr>
          <p:txBody>
            <a:bodyPr anchor="ctr" rtlCol="false" tIns="50800" lIns="50800" bIns="50800" rIns="50800"/>
            <a:lstStyle/>
            <a:p>
              <a:pPr algn="ctr">
                <a:lnSpc>
                  <a:spcPts val="2239"/>
                </a:lnSpc>
              </a:pPr>
            </a:p>
          </p:txBody>
        </p:sp>
      </p:grpSp>
      <p:sp>
        <p:nvSpPr>
          <p:cNvPr name="TextBox 22" id="22"/>
          <p:cNvSpPr txBox="true"/>
          <p:nvPr/>
        </p:nvSpPr>
        <p:spPr>
          <a:xfrm rot="0">
            <a:off x="9548592" y="3269603"/>
            <a:ext cx="7942136" cy="1234441"/>
          </a:xfrm>
          <a:prstGeom prst="rect">
            <a:avLst/>
          </a:prstGeom>
        </p:spPr>
        <p:txBody>
          <a:bodyPr anchor="t" rtlCol="false" tIns="0" lIns="0" bIns="0" rIns="0">
            <a:spAutoFit/>
          </a:bodyPr>
          <a:lstStyle/>
          <a:p>
            <a:pPr algn="l">
              <a:lnSpc>
                <a:spcPts val="3359"/>
              </a:lnSpc>
            </a:pPr>
            <a:r>
              <a:rPr lang="en-US" sz="2399">
                <a:solidFill>
                  <a:srgbClr val="FFFFFF"/>
                </a:solidFill>
                <a:latin typeface="Open Sans"/>
              </a:rPr>
              <a:t>Onluk etiketi, bir ondalık sayının kalan kısmını ekrana göstermek için kullanılır.</a:t>
            </a:r>
          </a:p>
          <a:p>
            <a:pPr algn="l">
              <a:lnSpc>
                <a:spcPts val="3359"/>
              </a:lnSpc>
              <a:spcBef>
                <a:spcPct val="0"/>
              </a:spcBef>
            </a:pPr>
          </a:p>
        </p:txBody>
      </p:sp>
      <p:sp>
        <p:nvSpPr>
          <p:cNvPr name="TextBox 23" id="23"/>
          <p:cNvSpPr txBox="true"/>
          <p:nvPr/>
        </p:nvSpPr>
        <p:spPr>
          <a:xfrm rot="0">
            <a:off x="7825093" y="857250"/>
            <a:ext cx="10122188" cy="2117078"/>
          </a:xfrm>
          <a:prstGeom prst="rect">
            <a:avLst/>
          </a:prstGeom>
        </p:spPr>
        <p:txBody>
          <a:bodyPr anchor="t" rtlCol="false" tIns="0" lIns="0" bIns="0" rIns="0">
            <a:spAutoFit/>
          </a:bodyPr>
          <a:lstStyle/>
          <a:p>
            <a:pPr algn="ctr">
              <a:lnSpc>
                <a:spcPts val="8260"/>
              </a:lnSpc>
            </a:pPr>
            <a:r>
              <a:rPr lang="en-US" sz="5900">
                <a:solidFill>
                  <a:srgbClr val="FFFFFF"/>
                </a:solidFill>
                <a:latin typeface="Poppins Bold"/>
              </a:rPr>
              <a:t>Onluk etiketi</a:t>
            </a:r>
          </a:p>
          <a:p>
            <a:pPr algn="ctr">
              <a:lnSpc>
                <a:spcPts val="8260"/>
              </a:lnSpc>
            </a:pP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1477666">
            <a:off x="8443658" y="5370633"/>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941020">
            <a:off x="-3526188" y="-6405116"/>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7096803" y="557375"/>
            <a:ext cx="137619" cy="137619"/>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6" id="6"/>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7" id="7"/>
          <p:cNvGrpSpPr/>
          <p:nvPr/>
        </p:nvGrpSpPr>
        <p:grpSpPr>
          <a:xfrm rot="0">
            <a:off x="17353109" y="557375"/>
            <a:ext cx="137619" cy="137619"/>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9" id="9"/>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10" id="10"/>
          <p:cNvGrpSpPr/>
          <p:nvPr/>
        </p:nvGrpSpPr>
        <p:grpSpPr>
          <a:xfrm rot="0">
            <a:off x="17605028" y="557375"/>
            <a:ext cx="137619" cy="13761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12" id="12"/>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Freeform 13" id="13"/>
          <p:cNvSpPr/>
          <p:nvPr/>
        </p:nvSpPr>
        <p:spPr>
          <a:xfrm flipH="false" flipV="false" rot="0">
            <a:off x="598872" y="458184"/>
            <a:ext cx="326225" cy="336000"/>
          </a:xfrm>
          <a:custGeom>
            <a:avLst/>
            <a:gdLst/>
            <a:ahLst/>
            <a:cxnLst/>
            <a:rect r="r" b="b" t="t" l="l"/>
            <a:pathLst>
              <a:path h="336000" w="326225">
                <a:moveTo>
                  <a:pt x="0" y="0"/>
                </a:moveTo>
                <a:lnTo>
                  <a:pt x="326225" y="0"/>
                </a:lnTo>
                <a:lnTo>
                  <a:pt x="326225" y="336000"/>
                </a:lnTo>
                <a:lnTo>
                  <a:pt x="0" y="336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0">
            <a:off x="18181857" y="8291827"/>
            <a:ext cx="106143" cy="966473"/>
            <a:chOff x="0" y="0"/>
            <a:chExt cx="626900" cy="5708159"/>
          </a:xfrm>
        </p:grpSpPr>
        <p:sp>
          <p:nvSpPr>
            <p:cNvPr name="Freeform 15" id="15"/>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16" id="16"/>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grpSp>
        <p:nvGrpSpPr>
          <p:cNvPr name="Group 17" id="17"/>
          <p:cNvGrpSpPr/>
          <p:nvPr/>
        </p:nvGrpSpPr>
        <p:grpSpPr>
          <a:xfrm rot="0">
            <a:off x="292047" y="313092"/>
            <a:ext cx="8737653" cy="9660816"/>
            <a:chOff x="0" y="0"/>
            <a:chExt cx="7624838" cy="8430429"/>
          </a:xfrm>
        </p:grpSpPr>
        <p:sp>
          <p:nvSpPr>
            <p:cNvPr name="Freeform 18" id="18"/>
            <p:cNvSpPr/>
            <p:nvPr/>
          </p:nvSpPr>
          <p:spPr>
            <a:xfrm flipH="false" flipV="false" rot="0">
              <a:off x="0" y="0"/>
              <a:ext cx="7624838" cy="8430429"/>
            </a:xfrm>
            <a:custGeom>
              <a:avLst/>
              <a:gdLst/>
              <a:ahLst/>
              <a:cxnLst/>
              <a:rect r="r" b="b" t="t" l="l"/>
              <a:pathLst>
                <a:path h="8430429" w="7624838">
                  <a:moveTo>
                    <a:pt x="6862355" y="8430429"/>
                  </a:moveTo>
                  <a:lnTo>
                    <a:pt x="762484" y="8430429"/>
                  </a:lnTo>
                  <a:cubicBezTo>
                    <a:pt x="341593" y="8430429"/>
                    <a:pt x="0" y="8052746"/>
                    <a:pt x="0" y="7587386"/>
                  </a:cubicBezTo>
                  <a:lnTo>
                    <a:pt x="0" y="843043"/>
                  </a:lnTo>
                  <a:cubicBezTo>
                    <a:pt x="0" y="377683"/>
                    <a:pt x="341593" y="0"/>
                    <a:pt x="762484" y="0"/>
                  </a:cubicBezTo>
                  <a:lnTo>
                    <a:pt x="6862355" y="0"/>
                  </a:lnTo>
                  <a:cubicBezTo>
                    <a:pt x="7283246" y="0"/>
                    <a:pt x="7624838" y="377683"/>
                    <a:pt x="7624838" y="843043"/>
                  </a:cubicBezTo>
                  <a:lnTo>
                    <a:pt x="7624838" y="7587386"/>
                  </a:lnTo>
                  <a:cubicBezTo>
                    <a:pt x="7624838" y="8052746"/>
                    <a:pt x="7283246" y="8430429"/>
                    <a:pt x="6862355" y="8430429"/>
                  </a:cubicBezTo>
                  <a:close/>
                </a:path>
              </a:pathLst>
            </a:custGeom>
            <a:blipFill>
              <a:blip r:embed="rId6"/>
              <a:stretch>
                <a:fillRect l="-12482" t="0" r="-12482" b="0"/>
              </a:stretch>
            </a:blipFill>
          </p:spPr>
        </p:sp>
      </p:grpSp>
      <p:grpSp>
        <p:nvGrpSpPr>
          <p:cNvPr name="Group 19" id="19"/>
          <p:cNvGrpSpPr/>
          <p:nvPr/>
        </p:nvGrpSpPr>
        <p:grpSpPr>
          <a:xfrm rot="0">
            <a:off x="9410973" y="2153613"/>
            <a:ext cx="4048405" cy="47625"/>
            <a:chOff x="0" y="0"/>
            <a:chExt cx="1066247" cy="12543"/>
          </a:xfrm>
        </p:grpSpPr>
        <p:sp>
          <p:nvSpPr>
            <p:cNvPr name="Freeform 20" id="20"/>
            <p:cNvSpPr/>
            <p:nvPr/>
          </p:nvSpPr>
          <p:spPr>
            <a:xfrm flipH="false" flipV="false" rot="0">
              <a:off x="0" y="0"/>
              <a:ext cx="1066247" cy="12543"/>
            </a:xfrm>
            <a:custGeom>
              <a:avLst/>
              <a:gdLst/>
              <a:ahLst/>
              <a:cxnLst/>
              <a:rect r="r" b="b" t="t" l="l"/>
              <a:pathLst>
                <a:path h="12543" w="1066247">
                  <a:moveTo>
                    <a:pt x="6272" y="0"/>
                  </a:moveTo>
                  <a:lnTo>
                    <a:pt x="1059975" y="0"/>
                  </a:lnTo>
                  <a:cubicBezTo>
                    <a:pt x="1061638" y="0"/>
                    <a:pt x="1063233" y="661"/>
                    <a:pt x="1064410" y="1837"/>
                  </a:cubicBezTo>
                  <a:cubicBezTo>
                    <a:pt x="1065586" y="3013"/>
                    <a:pt x="1066247" y="4608"/>
                    <a:pt x="1066247" y="6272"/>
                  </a:cubicBezTo>
                  <a:lnTo>
                    <a:pt x="1066247" y="6272"/>
                  </a:lnTo>
                  <a:cubicBezTo>
                    <a:pt x="1066247" y="7935"/>
                    <a:pt x="1065586" y="9530"/>
                    <a:pt x="1064410" y="10706"/>
                  </a:cubicBezTo>
                  <a:cubicBezTo>
                    <a:pt x="1063233" y="11882"/>
                    <a:pt x="1061638" y="12543"/>
                    <a:pt x="1059975"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4ADEDD"/>
            </a:solidFill>
          </p:spPr>
        </p:sp>
        <p:sp>
          <p:nvSpPr>
            <p:cNvPr name="TextBox 21" id="21"/>
            <p:cNvSpPr txBox="true"/>
            <p:nvPr/>
          </p:nvSpPr>
          <p:spPr>
            <a:xfrm>
              <a:off x="0" y="-47625"/>
              <a:ext cx="1066247" cy="60168"/>
            </a:xfrm>
            <a:prstGeom prst="rect">
              <a:avLst/>
            </a:prstGeom>
          </p:spPr>
          <p:txBody>
            <a:bodyPr anchor="ctr" rtlCol="false" tIns="50800" lIns="50800" bIns="50800" rIns="50800"/>
            <a:lstStyle/>
            <a:p>
              <a:pPr algn="ctr">
                <a:lnSpc>
                  <a:spcPts val="2239"/>
                </a:lnSpc>
              </a:pPr>
            </a:p>
          </p:txBody>
        </p:sp>
      </p:grpSp>
      <p:sp>
        <p:nvSpPr>
          <p:cNvPr name="TextBox 22" id="22"/>
          <p:cNvSpPr txBox="true"/>
          <p:nvPr/>
        </p:nvSpPr>
        <p:spPr>
          <a:xfrm rot="0">
            <a:off x="9548592" y="3269603"/>
            <a:ext cx="7942136" cy="1234441"/>
          </a:xfrm>
          <a:prstGeom prst="rect">
            <a:avLst/>
          </a:prstGeom>
        </p:spPr>
        <p:txBody>
          <a:bodyPr anchor="t" rtlCol="false" tIns="0" lIns="0" bIns="0" rIns="0">
            <a:spAutoFit/>
          </a:bodyPr>
          <a:lstStyle/>
          <a:p>
            <a:pPr algn="l">
              <a:lnSpc>
                <a:spcPts val="3359"/>
              </a:lnSpc>
              <a:spcBef>
                <a:spcPct val="0"/>
              </a:spcBef>
            </a:pPr>
            <a:r>
              <a:rPr lang="en-US" sz="2399">
                <a:solidFill>
                  <a:srgbClr val="FFFFFF"/>
                </a:solidFill>
                <a:latin typeface="Open Sans"/>
              </a:rPr>
              <a:t>Gecikme etiketi bri gecikme sağlamak için kullanılır. Bu gecikme , belirli bri süre boyunca programın belirli bir işlemi gerçekleştirmesini beklemek için kullanılır.</a:t>
            </a:r>
          </a:p>
        </p:txBody>
      </p:sp>
      <p:sp>
        <p:nvSpPr>
          <p:cNvPr name="TextBox 23" id="23"/>
          <p:cNvSpPr txBox="true"/>
          <p:nvPr/>
        </p:nvSpPr>
        <p:spPr>
          <a:xfrm rot="0">
            <a:off x="7825093" y="857250"/>
            <a:ext cx="10122188" cy="1069328"/>
          </a:xfrm>
          <a:prstGeom prst="rect">
            <a:avLst/>
          </a:prstGeom>
        </p:spPr>
        <p:txBody>
          <a:bodyPr anchor="t" rtlCol="false" tIns="0" lIns="0" bIns="0" rIns="0">
            <a:spAutoFit/>
          </a:bodyPr>
          <a:lstStyle/>
          <a:p>
            <a:pPr algn="ctr">
              <a:lnSpc>
                <a:spcPts val="8260"/>
              </a:lnSpc>
            </a:pPr>
            <a:r>
              <a:rPr lang="en-US" sz="5900">
                <a:solidFill>
                  <a:srgbClr val="FFFFFF"/>
                </a:solidFill>
                <a:latin typeface="Poppins Bold"/>
              </a:rPr>
              <a:t>Gecikme kullanımı</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1477666">
            <a:off x="6780609" y="5259763"/>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941020">
            <a:off x="-3526188" y="-6405116"/>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98872" y="458184"/>
            <a:ext cx="326225" cy="336000"/>
          </a:xfrm>
          <a:custGeom>
            <a:avLst/>
            <a:gdLst/>
            <a:ahLst/>
            <a:cxnLst/>
            <a:rect r="r" b="b" t="t" l="l"/>
            <a:pathLst>
              <a:path h="336000" w="326225">
                <a:moveTo>
                  <a:pt x="0" y="0"/>
                </a:moveTo>
                <a:lnTo>
                  <a:pt x="326225" y="0"/>
                </a:lnTo>
                <a:lnTo>
                  <a:pt x="326225" y="336000"/>
                </a:lnTo>
                <a:lnTo>
                  <a:pt x="0" y="336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18181857" y="8291827"/>
            <a:ext cx="106143" cy="966473"/>
            <a:chOff x="0" y="0"/>
            <a:chExt cx="626900" cy="5708159"/>
          </a:xfrm>
        </p:grpSpPr>
        <p:sp>
          <p:nvSpPr>
            <p:cNvPr name="Freeform 6" id="6"/>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7" id="7"/>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grpSp>
        <p:nvGrpSpPr>
          <p:cNvPr name="Group 8" id="8"/>
          <p:cNvGrpSpPr/>
          <p:nvPr/>
        </p:nvGrpSpPr>
        <p:grpSpPr>
          <a:xfrm rot="0">
            <a:off x="598872" y="3748156"/>
            <a:ext cx="2906847" cy="2906835"/>
            <a:chOff x="0" y="0"/>
            <a:chExt cx="6350000" cy="6349975"/>
          </a:xfrm>
        </p:grpSpPr>
        <p:sp>
          <p:nvSpPr>
            <p:cNvPr name="Freeform 9" id="9"/>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6"/>
              <a:stretch>
                <a:fillRect l="-6102" t="-16666" r="-9916" b="-38025"/>
              </a:stretch>
            </a:blipFill>
          </p:spPr>
        </p:sp>
      </p:grpSp>
      <p:grpSp>
        <p:nvGrpSpPr>
          <p:cNvPr name="Group 10" id="10"/>
          <p:cNvGrpSpPr/>
          <p:nvPr/>
        </p:nvGrpSpPr>
        <p:grpSpPr>
          <a:xfrm rot="0">
            <a:off x="4014210" y="3719559"/>
            <a:ext cx="2906847" cy="2906835"/>
            <a:chOff x="0" y="0"/>
            <a:chExt cx="6350000" cy="6349975"/>
          </a:xfrm>
        </p:grpSpPr>
        <p:sp>
          <p:nvSpPr>
            <p:cNvPr name="Freeform 11" id="11"/>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7"/>
              <a:stretch>
                <a:fillRect l="0" t="-6873" r="0" b="-37386"/>
              </a:stretch>
            </a:blipFill>
          </p:spPr>
        </p:sp>
      </p:grpSp>
      <p:grpSp>
        <p:nvGrpSpPr>
          <p:cNvPr name="Group 12" id="12"/>
          <p:cNvGrpSpPr/>
          <p:nvPr/>
        </p:nvGrpSpPr>
        <p:grpSpPr>
          <a:xfrm rot="0">
            <a:off x="7391561" y="3748156"/>
            <a:ext cx="2906847" cy="2906835"/>
            <a:chOff x="0" y="0"/>
            <a:chExt cx="6350000" cy="6349975"/>
          </a:xfrm>
        </p:grpSpPr>
        <p:sp>
          <p:nvSpPr>
            <p:cNvPr name="Freeform 13" id="13"/>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8"/>
              <a:stretch>
                <a:fillRect l="-36657" t="-65640" r="-15610" b="-37554"/>
              </a:stretch>
            </a:blipFill>
          </p:spPr>
        </p:sp>
      </p:grpSp>
      <p:grpSp>
        <p:nvGrpSpPr>
          <p:cNvPr name="Group 14" id="14"/>
          <p:cNvGrpSpPr/>
          <p:nvPr/>
        </p:nvGrpSpPr>
        <p:grpSpPr>
          <a:xfrm rot="0">
            <a:off x="10928428" y="3748156"/>
            <a:ext cx="2906847" cy="2906835"/>
            <a:chOff x="0" y="0"/>
            <a:chExt cx="6350000" cy="6349975"/>
          </a:xfrm>
        </p:grpSpPr>
        <p:sp>
          <p:nvSpPr>
            <p:cNvPr name="Freeform 15" id="15"/>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solidFill>
              <a:srgbClr val="000000">
                <a:alpha val="0"/>
              </a:srgbClr>
            </a:solidFill>
            <a:ln w="12700">
              <a:solidFill>
                <a:srgbClr val="000000"/>
              </a:solidFill>
            </a:ln>
          </p:spPr>
        </p:sp>
      </p:grpSp>
      <p:grpSp>
        <p:nvGrpSpPr>
          <p:cNvPr name="Group 16" id="16"/>
          <p:cNvGrpSpPr/>
          <p:nvPr/>
        </p:nvGrpSpPr>
        <p:grpSpPr>
          <a:xfrm rot="0">
            <a:off x="7936031" y="2823862"/>
            <a:ext cx="2415938" cy="47625"/>
            <a:chOff x="0" y="0"/>
            <a:chExt cx="636296" cy="12543"/>
          </a:xfrm>
        </p:grpSpPr>
        <p:sp>
          <p:nvSpPr>
            <p:cNvPr name="Freeform 17" id="17"/>
            <p:cNvSpPr/>
            <p:nvPr/>
          </p:nvSpPr>
          <p:spPr>
            <a:xfrm flipH="false" flipV="false" rot="0">
              <a:off x="0" y="0"/>
              <a:ext cx="636296" cy="12543"/>
            </a:xfrm>
            <a:custGeom>
              <a:avLst/>
              <a:gdLst/>
              <a:ahLst/>
              <a:cxnLst/>
              <a:rect r="r" b="b" t="t" l="l"/>
              <a:pathLst>
                <a:path h="12543" w="636296">
                  <a:moveTo>
                    <a:pt x="6272" y="0"/>
                  </a:moveTo>
                  <a:lnTo>
                    <a:pt x="630025" y="0"/>
                  </a:lnTo>
                  <a:cubicBezTo>
                    <a:pt x="631688" y="0"/>
                    <a:pt x="633283" y="661"/>
                    <a:pt x="634460" y="1837"/>
                  </a:cubicBezTo>
                  <a:cubicBezTo>
                    <a:pt x="635636" y="3013"/>
                    <a:pt x="636296" y="4608"/>
                    <a:pt x="636296" y="6272"/>
                  </a:cubicBezTo>
                  <a:lnTo>
                    <a:pt x="636296" y="6272"/>
                  </a:lnTo>
                  <a:cubicBezTo>
                    <a:pt x="636296" y="7935"/>
                    <a:pt x="635636" y="9530"/>
                    <a:pt x="634460" y="10706"/>
                  </a:cubicBezTo>
                  <a:cubicBezTo>
                    <a:pt x="633283" y="11882"/>
                    <a:pt x="631688" y="12543"/>
                    <a:pt x="630025"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4ADEDD"/>
            </a:solidFill>
          </p:spPr>
        </p:sp>
        <p:sp>
          <p:nvSpPr>
            <p:cNvPr name="TextBox 18" id="18"/>
            <p:cNvSpPr txBox="true"/>
            <p:nvPr/>
          </p:nvSpPr>
          <p:spPr>
            <a:xfrm>
              <a:off x="0" y="-47625"/>
              <a:ext cx="636296" cy="60168"/>
            </a:xfrm>
            <a:prstGeom prst="rect">
              <a:avLst/>
            </a:prstGeom>
          </p:spPr>
          <p:txBody>
            <a:bodyPr anchor="ctr" rtlCol="false" tIns="50800" lIns="50800" bIns="50800" rIns="50800"/>
            <a:lstStyle/>
            <a:p>
              <a:pPr algn="ctr">
                <a:lnSpc>
                  <a:spcPts val="2239"/>
                </a:lnSpc>
              </a:pPr>
            </a:p>
          </p:txBody>
        </p:sp>
      </p:grpSp>
      <p:grpSp>
        <p:nvGrpSpPr>
          <p:cNvPr name="Group 19" id="19"/>
          <p:cNvGrpSpPr/>
          <p:nvPr/>
        </p:nvGrpSpPr>
        <p:grpSpPr>
          <a:xfrm rot="0">
            <a:off x="14592896" y="3632009"/>
            <a:ext cx="2906847" cy="2906835"/>
            <a:chOff x="0" y="0"/>
            <a:chExt cx="6350000" cy="6349975"/>
          </a:xfrm>
        </p:grpSpPr>
        <p:sp>
          <p:nvSpPr>
            <p:cNvPr name="Freeform 20" id="20"/>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solidFill>
              <a:srgbClr val="000000">
                <a:alpha val="0"/>
              </a:srgbClr>
            </a:solidFill>
            <a:ln w="12700">
              <a:solidFill>
                <a:srgbClr val="000000"/>
              </a:solidFill>
            </a:ln>
          </p:spPr>
        </p:sp>
      </p:grpSp>
      <p:sp>
        <p:nvSpPr>
          <p:cNvPr name="TextBox 21" id="21"/>
          <p:cNvSpPr txBox="true"/>
          <p:nvPr/>
        </p:nvSpPr>
        <p:spPr>
          <a:xfrm rot="0">
            <a:off x="7477224" y="7209649"/>
            <a:ext cx="2735520" cy="240665"/>
          </a:xfrm>
          <a:prstGeom prst="rect">
            <a:avLst/>
          </a:prstGeom>
        </p:spPr>
        <p:txBody>
          <a:bodyPr anchor="t" rtlCol="false" tIns="0" lIns="0" bIns="0" rIns="0">
            <a:spAutoFit/>
          </a:bodyPr>
          <a:lstStyle/>
          <a:p>
            <a:pPr algn="ctr">
              <a:lnSpc>
                <a:spcPts val="1960"/>
              </a:lnSpc>
              <a:spcBef>
                <a:spcPct val="0"/>
              </a:spcBef>
            </a:pPr>
            <a:r>
              <a:rPr lang="en-US" sz="1400">
                <a:solidFill>
                  <a:srgbClr val="4ADEDD"/>
                </a:solidFill>
                <a:latin typeface="Open Sans Bold"/>
              </a:rPr>
              <a:t>211401008</a:t>
            </a:r>
          </a:p>
        </p:txBody>
      </p:sp>
      <p:sp>
        <p:nvSpPr>
          <p:cNvPr name="TextBox 22" id="22"/>
          <p:cNvSpPr txBox="true"/>
          <p:nvPr/>
        </p:nvSpPr>
        <p:spPr>
          <a:xfrm rot="0">
            <a:off x="388393" y="6797534"/>
            <a:ext cx="2735520" cy="240665"/>
          </a:xfrm>
          <a:prstGeom prst="rect">
            <a:avLst/>
          </a:prstGeom>
        </p:spPr>
        <p:txBody>
          <a:bodyPr anchor="t" rtlCol="false" tIns="0" lIns="0" bIns="0" rIns="0">
            <a:spAutoFit/>
          </a:bodyPr>
          <a:lstStyle/>
          <a:p>
            <a:pPr algn="ctr">
              <a:lnSpc>
                <a:spcPts val="1960"/>
              </a:lnSpc>
              <a:spcBef>
                <a:spcPct val="0"/>
              </a:spcBef>
            </a:pPr>
            <a:r>
              <a:rPr lang="en-US" sz="1400">
                <a:solidFill>
                  <a:srgbClr val="4ADEDD"/>
                </a:solidFill>
                <a:latin typeface="Open Sans Bold"/>
              </a:rPr>
              <a:t>SAMİ EREN TÜYSÜZ</a:t>
            </a:r>
          </a:p>
        </p:txBody>
      </p:sp>
      <p:sp>
        <p:nvSpPr>
          <p:cNvPr name="TextBox 23" id="23"/>
          <p:cNvSpPr txBox="true"/>
          <p:nvPr/>
        </p:nvSpPr>
        <p:spPr>
          <a:xfrm rot="0">
            <a:off x="3957375" y="6797534"/>
            <a:ext cx="2735520" cy="240665"/>
          </a:xfrm>
          <a:prstGeom prst="rect">
            <a:avLst/>
          </a:prstGeom>
        </p:spPr>
        <p:txBody>
          <a:bodyPr anchor="t" rtlCol="false" tIns="0" lIns="0" bIns="0" rIns="0">
            <a:spAutoFit/>
          </a:bodyPr>
          <a:lstStyle/>
          <a:p>
            <a:pPr algn="ctr">
              <a:lnSpc>
                <a:spcPts val="1960"/>
              </a:lnSpc>
              <a:spcBef>
                <a:spcPct val="0"/>
              </a:spcBef>
            </a:pPr>
            <a:r>
              <a:rPr lang="en-US" sz="1400">
                <a:solidFill>
                  <a:srgbClr val="4ADEDD"/>
                </a:solidFill>
                <a:latin typeface="Open Sans Bold"/>
              </a:rPr>
              <a:t>YAREN KÖSE</a:t>
            </a:r>
          </a:p>
        </p:txBody>
      </p:sp>
      <p:sp>
        <p:nvSpPr>
          <p:cNvPr name="TextBox 24" id="24"/>
          <p:cNvSpPr txBox="true"/>
          <p:nvPr/>
        </p:nvSpPr>
        <p:spPr>
          <a:xfrm rot="0">
            <a:off x="7562887" y="6903579"/>
            <a:ext cx="2735520" cy="240665"/>
          </a:xfrm>
          <a:prstGeom prst="rect">
            <a:avLst/>
          </a:prstGeom>
        </p:spPr>
        <p:txBody>
          <a:bodyPr anchor="t" rtlCol="false" tIns="0" lIns="0" bIns="0" rIns="0">
            <a:spAutoFit/>
          </a:bodyPr>
          <a:lstStyle/>
          <a:p>
            <a:pPr algn="ctr">
              <a:lnSpc>
                <a:spcPts val="1960"/>
              </a:lnSpc>
              <a:spcBef>
                <a:spcPct val="0"/>
              </a:spcBef>
            </a:pPr>
            <a:r>
              <a:rPr lang="en-US" sz="1400">
                <a:solidFill>
                  <a:srgbClr val="4ADEDD"/>
                </a:solidFill>
                <a:latin typeface="Open Sans Bold"/>
              </a:rPr>
              <a:t>ELİF KALENDER</a:t>
            </a:r>
          </a:p>
        </p:txBody>
      </p:sp>
      <p:sp>
        <p:nvSpPr>
          <p:cNvPr name="TextBox 25" id="25"/>
          <p:cNvSpPr txBox="true"/>
          <p:nvPr/>
        </p:nvSpPr>
        <p:spPr>
          <a:xfrm rot="0">
            <a:off x="11136608" y="6903579"/>
            <a:ext cx="2735520" cy="240665"/>
          </a:xfrm>
          <a:prstGeom prst="rect">
            <a:avLst/>
          </a:prstGeom>
        </p:spPr>
        <p:txBody>
          <a:bodyPr anchor="t" rtlCol="false" tIns="0" lIns="0" bIns="0" rIns="0">
            <a:spAutoFit/>
          </a:bodyPr>
          <a:lstStyle/>
          <a:p>
            <a:pPr algn="ctr">
              <a:lnSpc>
                <a:spcPts val="1960"/>
              </a:lnSpc>
              <a:spcBef>
                <a:spcPct val="0"/>
              </a:spcBef>
            </a:pPr>
            <a:r>
              <a:rPr lang="en-US" sz="1400">
                <a:solidFill>
                  <a:srgbClr val="4ADEDD"/>
                </a:solidFill>
                <a:latin typeface="Open Sans Bold"/>
              </a:rPr>
              <a:t>EBRU ŞENER</a:t>
            </a:r>
          </a:p>
        </p:txBody>
      </p:sp>
      <p:sp>
        <p:nvSpPr>
          <p:cNvPr name="TextBox 26" id="26"/>
          <p:cNvSpPr txBox="true"/>
          <p:nvPr/>
        </p:nvSpPr>
        <p:spPr>
          <a:xfrm rot="0">
            <a:off x="5443527" y="1648579"/>
            <a:ext cx="7400946" cy="984250"/>
          </a:xfrm>
          <a:prstGeom prst="rect">
            <a:avLst/>
          </a:prstGeom>
        </p:spPr>
        <p:txBody>
          <a:bodyPr anchor="t" rtlCol="false" tIns="0" lIns="0" bIns="0" rIns="0">
            <a:spAutoFit/>
          </a:bodyPr>
          <a:lstStyle/>
          <a:p>
            <a:pPr algn="ctr">
              <a:lnSpc>
                <a:spcPts val="7699"/>
              </a:lnSpc>
              <a:spcBef>
                <a:spcPct val="0"/>
              </a:spcBef>
            </a:pPr>
            <a:r>
              <a:rPr lang="en-US" sz="5499">
                <a:solidFill>
                  <a:srgbClr val="FFFFFF"/>
                </a:solidFill>
                <a:latin typeface="Poppins Bold"/>
              </a:rPr>
              <a:t>HAZIRLAYANLAR</a:t>
            </a:r>
          </a:p>
        </p:txBody>
      </p:sp>
      <p:sp>
        <p:nvSpPr>
          <p:cNvPr name="TextBox 27" id="27"/>
          <p:cNvSpPr txBox="true"/>
          <p:nvPr/>
        </p:nvSpPr>
        <p:spPr>
          <a:xfrm rot="0">
            <a:off x="14617589" y="6903579"/>
            <a:ext cx="2735520" cy="240665"/>
          </a:xfrm>
          <a:prstGeom prst="rect">
            <a:avLst/>
          </a:prstGeom>
        </p:spPr>
        <p:txBody>
          <a:bodyPr anchor="t" rtlCol="false" tIns="0" lIns="0" bIns="0" rIns="0">
            <a:spAutoFit/>
          </a:bodyPr>
          <a:lstStyle/>
          <a:p>
            <a:pPr algn="ctr">
              <a:lnSpc>
                <a:spcPts val="1960"/>
              </a:lnSpc>
              <a:spcBef>
                <a:spcPct val="0"/>
              </a:spcBef>
            </a:pPr>
            <a:r>
              <a:rPr lang="en-US" sz="1400">
                <a:solidFill>
                  <a:srgbClr val="4ADEDD"/>
                </a:solidFill>
                <a:latin typeface="Open Sans Bold"/>
              </a:rPr>
              <a:t>YUNUS EMRE YAŞAR</a:t>
            </a:r>
          </a:p>
        </p:txBody>
      </p:sp>
      <p:sp>
        <p:nvSpPr>
          <p:cNvPr name="TextBox 28" id="28"/>
          <p:cNvSpPr txBox="true"/>
          <p:nvPr/>
        </p:nvSpPr>
        <p:spPr>
          <a:xfrm rot="0">
            <a:off x="388393" y="7181074"/>
            <a:ext cx="2735520" cy="240665"/>
          </a:xfrm>
          <a:prstGeom prst="rect">
            <a:avLst/>
          </a:prstGeom>
        </p:spPr>
        <p:txBody>
          <a:bodyPr anchor="t" rtlCol="false" tIns="0" lIns="0" bIns="0" rIns="0">
            <a:spAutoFit/>
          </a:bodyPr>
          <a:lstStyle/>
          <a:p>
            <a:pPr algn="ctr">
              <a:lnSpc>
                <a:spcPts val="1960"/>
              </a:lnSpc>
              <a:spcBef>
                <a:spcPct val="0"/>
              </a:spcBef>
            </a:pPr>
            <a:r>
              <a:rPr lang="en-US" sz="1400">
                <a:solidFill>
                  <a:srgbClr val="4ADEDD"/>
                </a:solidFill>
                <a:latin typeface="Open Sans Bold"/>
              </a:rPr>
              <a:t>221401068</a:t>
            </a:r>
          </a:p>
        </p:txBody>
      </p:sp>
      <p:sp>
        <p:nvSpPr>
          <p:cNvPr name="TextBox 29" id="29"/>
          <p:cNvSpPr txBox="true"/>
          <p:nvPr/>
        </p:nvSpPr>
        <p:spPr>
          <a:xfrm rot="0">
            <a:off x="4014210" y="7209649"/>
            <a:ext cx="2735520" cy="240665"/>
          </a:xfrm>
          <a:prstGeom prst="rect">
            <a:avLst/>
          </a:prstGeom>
        </p:spPr>
        <p:txBody>
          <a:bodyPr anchor="t" rtlCol="false" tIns="0" lIns="0" bIns="0" rIns="0">
            <a:spAutoFit/>
          </a:bodyPr>
          <a:lstStyle/>
          <a:p>
            <a:pPr algn="ctr">
              <a:lnSpc>
                <a:spcPts val="1960"/>
              </a:lnSpc>
              <a:spcBef>
                <a:spcPct val="0"/>
              </a:spcBef>
            </a:pPr>
            <a:r>
              <a:rPr lang="en-US" sz="1400">
                <a:solidFill>
                  <a:srgbClr val="4ADEDD"/>
                </a:solidFill>
                <a:latin typeface="Open Sans Bold"/>
              </a:rPr>
              <a:t>211401017</a:t>
            </a:r>
          </a:p>
        </p:txBody>
      </p:sp>
      <p:sp>
        <p:nvSpPr>
          <p:cNvPr name="TextBox 30" id="30"/>
          <p:cNvSpPr txBox="true"/>
          <p:nvPr/>
        </p:nvSpPr>
        <p:spPr>
          <a:xfrm rot="0">
            <a:off x="11014091" y="7287119"/>
            <a:ext cx="2735520" cy="240665"/>
          </a:xfrm>
          <a:prstGeom prst="rect">
            <a:avLst/>
          </a:prstGeom>
        </p:spPr>
        <p:txBody>
          <a:bodyPr anchor="t" rtlCol="false" tIns="0" lIns="0" bIns="0" rIns="0">
            <a:spAutoFit/>
          </a:bodyPr>
          <a:lstStyle/>
          <a:p>
            <a:pPr algn="ctr">
              <a:lnSpc>
                <a:spcPts val="1960"/>
              </a:lnSpc>
              <a:spcBef>
                <a:spcPct val="0"/>
              </a:spcBef>
            </a:pPr>
            <a:r>
              <a:rPr lang="en-US" sz="1400">
                <a:solidFill>
                  <a:srgbClr val="4ADEDD"/>
                </a:solidFill>
                <a:latin typeface="Open Sans Bold"/>
              </a:rPr>
              <a:t>211401066</a:t>
            </a:r>
          </a:p>
        </p:txBody>
      </p:sp>
      <p:sp>
        <p:nvSpPr>
          <p:cNvPr name="TextBox 31" id="31"/>
          <p:cNvSpPr txBox="true"/>
          <p:nvPr/>
        </p:nvSpPr>
        <p:spPr>
          <a:xfrm rot="0">
            <a:off x="14473511" y="7209649"/>
            <a:ext cx="2735520" cy="488315"/>
          </a:xfrm>
          <a:prstGeom prst="rect">
            <a:avLst/>
          </a:prstGeom>
        </p:spPr>
        <p:txBody>
          <a:bodyPr anchor="t" rtlCol="false" tIns="0" lIns="0" bIns="0" rIns="0">
            <a:spAutoFit/>
          </a:bodyPr>
          <a:lstStyle/>
          <a:p>
            <a:pPr algn="ctr">
              <a:lnSpc>
                <a:spcPts val="1960"/>
              </a:lnSpc>
            </a:pPr>
            <a:r>
              <a:rPr lang="en-US" sz="1400">
                <a:solidFill>
                  <a:srgbClr val="4ADEDD"/>
                </a:solidFill>
                <a:latin typeface="Open Sans Bold"/>
              </a:rPr>
              <a:t>211401013</a:t>
            </a:r>
          </a:p>
          <a:p>
            <a:pPr algn="ctr">
              <a:lnSpc>
                <a:spcPts val="1960"/>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7941020">
            <a:off x="-3186489" y="-6013955"/>
            <a:ext cx="11751190" cy="9550513"/>
          </a:xfrm>
          <a:custGeom>
            <a:avLst/>
            <a:gdLst/>
            <a:ahLst/>
            <a:cxnLst/>
            <a:rect r="r" b="b" t="t" l="l"/>
            <a:pathLst>
              <a:path h="9550513" w="11751190">
                <a:moveTo>
                  <a:pt x="0" y="0"/>
                </a:moveTo>
                <a:lnTo>
                  <a:pt x="11751191" y="0"/>
                </a:lnTo>
                <a:lnTo>
                  <a:pt x="11751191" y="9550512"/>
                </a:lnTo>
                <a:lnTo>
                  <a:pt x="0" y="955051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477666">
            <a:off x="8443658" y="5370633"/>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4" id="4"/>
          <p:cNvGrpSpPr>
            <a:grpSpLocks noChangeAspect="true"/>
          </p:cNvGrpSpPr>
          <p:nvPr/>
        </p:nvGrpSpPr>
        <p:grpSpPr>
          <a:xfrm rot="0">
            <a:off x="7533730" y="2460441"/>
            <a:ext cx="5366140" cy="5366119"/>
            <a:chOff x="0" y="0"/>
            <a:chExt cx="6350000" cy="6349975"/>
          </a:xfrm>
        </p:grpSpPr>
        <p:sp>
          <p:nvSpPr>
            <p:cNvPr name="Freeform 5" id="5"/>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4"/>
              <a:stretch>
                <a:fillRect l="0" t="-31432" r="-191250" b="-31282"/>
              </a:stretch>
            </a:blipFill>
          </p:spPr>
        </p:sp>
      </p:grpSp>
      <p:grpSp>
        <p:nvGrpSpPr>
          <p:cNvPr name="Group 6" id="6"/>
          <p:cNvGrpSpPr/>
          <p:nvPr/>
        </p:nvGrpSpPr>
        <p:grpSpPr>
          <a:xfrm rot="0">
            <a:off x="11625301" y="2252986"/>
            <a:ext cx="5781029" cy="5781029"/>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7032B"/>
            </a:solidFill>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239"/>
                </a:lnSpc>
              </a:pPr>
            </a:p>
          </p:txBody>
        </p:sp>
      </p:grpSp>
      <p:grpSp>
        <p:nvGrpSpPr>
          <p:cNvPr name="Group 9" id="9"/>
          <p:cNvGrpSpPr/>
          <p:nvPr/>
        </p:nvGrpSpPr>
        <p:grpSpPr>
          <a:xfrm rot="0">
            <a:off x="18181857" y="8291827"/>
            <a:ext cx="106143" cy="966473"/>
            <a:chOff x="0" y="0"/>
            <a:chExt cx="626900" cy="5708159"/>
          </a:xfrm>
        </p:grpSpPr>
        <p:sp>
          <p:nvSpPr>
            <p:cNvPr name="Freeform 10" id="10"/>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11" id="11"/>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grpSp>
        <p:nvGrpSpPr>
          <p:cNvPr name="Group 12" id="12"/>
          <p:cNvGrpSpPr>
            <a:grpSpLocks noChangeAspect="true"/>
          </p:cNvGrpSpPr>
          <p:nvPr/>
        </p:nvGrpSpPr>
        <p:grpSpPr>
          <a:xfrm rot="0">
            <a:off x="11832745" y="2460441"/>
            <a:ext cx="5366140" cy="5366119"/>
            <a:chOff x="0" y="0"/>
            <a:chExt cx="6350000" cy="6349975"/>
          </a:xfrm>
        </p:grpSpPr>
        <p:sp>
          <p:nvSpPr>
            <p:cNvPr name="Freeform 13" id="13"/>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4"/>
              <a:stretch>
                <a:fillRect l="-143131" t="0" r="0" b="-35832"/>
              </a:stretch>
            </a:blipFill>
          </p:spPr>
        </p:sp>
      </p:grpSp>
      <p:grpSp>
        <p:nvGrpSpPr>
          <p:cNvPr name="Group 14" id="14"/>
          <p:cNvGrpSpPr/>
          <p:nvPr/>
        </p:nvGrpSpPr>
        <p:grpSpPr>
          <a:xfrm rot="0">
            <a:off x="1481137" y="2460441"/>
            <a:ext cx="6399678" cy="47625"/>
            <a:chOff x="0" y="0"/>
            <a:chExt cx="1685512" cy="12543"/>
          </a:xfrm>
        </p:grpSpPr>
        <p:sp>
          <p:nvSpPr>
            <p:cNvPr name="Freeform 15" id="15"/>
            <p:cNvSpPr/>
            <p:nvPr/>
          </p:nvSpPr>
          <p:spPr>
            <a:xfrm flipH="false" flipV="false" rot="0">
              <a:off x="0" y="0"/>
              <a:ext cx="1685512" cy="12543"/>
            </a:xfrm>
            <a:custGeom>
              <a:avLst/>
              <a:gdLst/>
              <a:ahLst/>
              <a:cxnLst/>
              <a:rect r="r" b="b" t="t" l="l"/>
              <a:pathLst>
                <a:path h="12543" w="1685512">
                  <a:moveTo>
                    <a:pt x="6272" y="0"/>
                  </a:moveTo>
                  <a:lnTo>
                    <a:pt x="1679241" y="0"/>
                  </a:lnTo>
                  <a:cubicBezTo>
                    <a:pt x="1680904" y="0"/>
                    <a:pt x="1682499" y="661"/>
                    <a:pt x="1683675" y="1837"/>
                  </a:cubicBezTo>
                  <a:cubicBezTo>
                    <a:pt x="1684851" y="3013"/>
                    <a:pt x="1685512" y="4608"/>
                    <a:pt x="1685512" y="6272"/>
                  </a:cubicBezTo>
                  <a:lnTo>
                    <a:pt x="1685512" y="6272"/>
                  </a:lnTo>
                  <a:cubicBezTo>
                    <a:pt x="1685512" y="7935"/>
                    <a:pt x="1684851" y="9530"/>
                    <a:pt x="1683675" y="10706"/>
                  </a:cubicBezTo>
                  <a:cubicBezTo>
                    <a:pt x="1682499" y="11882"/>
                    <a:pt x="1680904" y="12543"/>
                    <a:pt x="1679241"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4ADEDD"/>
            </a:solidFill>
          </p:spPr>
        </p:sp>
        <p:sp>
          <p:nvSpPr>
            <p:cNvPr name="TextBox 16" id="16"/>
            <p:cNvSpPr txBox="true"/>
            <p:nvPr/>
          </p:nvSpPr>
          <p:spPr>
            <a:xfrm>
              <a:off x="0" y="-47625"/>
              <a:ext cx="1685512" cy="60168"/>
            </a:xfrm>
            <a:prstGeom prst="rect">
              <a:avLst/>
            </a:prstGeom>
          </p:spPr>
          <p:txBody>
            <a:bodyPr anchor="ctr" rtlCol="false" tIns="50800" lIns="50800" bIns="50800" rIns="50800"/>
            <a:lstStyle/>
            <a:p>
              <a:pPr algn="ctr">
                <a:lnSpc>
                  <a:spcPts val="2239"/>
                </a:lnSpc>
              </a:pPr>
            </a:p>
          </p:txBody>
        </p:sp>
      </p:grpSp>
      <p:grpSp>
        <p:nvGrpSpPr>
          <p:cNvPr name="Group 17" id="17"/>
          <p:cNvGrpSpPr/>
          <p:nvPr/>
        </p:nvGrpSpPr>
        <p:grpSpPr>
          <a:xfrm rot="0">
            <a:off x="1371455" y="3356531"/>
            <a:ext cx="677751" cy="677751"/>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ADEDD"/>
            </a:solidFill>
          </p:spPr>
        </p:sp>
        <p:sp>
          <p:nvSpPr>
            <p:cNvPr name="TextBox 19" id="19"/>
            <p:cNvSpPr txBox="true"/>
            <p:nvPr/>
          </p:nvSpPr>
          <p:spPr>
            <a:xfrm>
              <a:off x="76200" y="28575"/>
              <a:ext cx="660400" cy="708025"/>
            </a:xfrm>
            <a:prstGeom prst="rect">
              <a:avLst/>
            </a:prstGeom>
          </p:spPr>
          <p:txBody>
            <a:bodyPr anchor="ctr" rtlCol="false" tIns="50800" lIns="50800" bIns="50800" rIns="50800"/>
            <a:lstStyle/>
            <a:p>
              <a:pPr algn="ctr">
                <a:lnSpc>
                  <a:spcPts val="2239"/>
                </a:lnSpc>
              </a:pPr>
            </a:p>
          </p:txBody>
        </p:sp>
      </p:grpSp>
      <p:grpSp>
        <p:nvGrpSpPr>
          <p:cNvPr name="Group 20" id="20"/>
          <p:cNvGrpSpPr/>
          <p:nvPr/>
        </p:nvGrpSpPr>
        <p:grpSpPr>
          <a:xfrm rot="0">
            <a:off x="1371455" y="4711589"/>
            <a:ext cx="677751" cy="677751"/>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ADEDD"/>
            </a:solidFill>
          </p:spPr>
        </p:sp>
        <p:sp>
          <p:nvSpPr>
            <p:cNvPr name="TextBox 22" id="22"/>
            <p:cNvSpPr txBox="true"/>
            <p:nvPr/>
          </p:nvSpPr>
          <p:spPr>
            <a:xfrm>
              <a:off x="76200" y="28575"/>
              <a:ext cx="660400" cy="708025"/>
            </a:xfrm>
            <a:prstGeom prst="rect">
              <a:avLst/>
            </a:prstGeom>
          </p:spPr>
          <p:txBody>
            <a:bodyPr anchor="ctr" rtlCol="false" tIns="50800" lIns="50800" bIns="50800" rIns="50800"/>
            <a:lstStyle/>
            <a:p>
              <a:pPr algn="ctr">
                <a:lnSpc>
                  <a:spcPts val="2239"/>
                </a:lnSpc>
              </a:pPr>
            </a:p>
          </p:txBody>
        </p:sp>
      </p:grpSp>
      <p:grpSp>
        <p:nvGrpSpPr>
          <p:cNvPr name="Group 23" id="23"/>
          <p:cNvGrpSpPr/>
          <p:nvPr/>
        </p:nvGrpSpPr>
        <p:grpSpPr>
          <a:xfrm rot="0">
            <a:off x="1371455" y="6066646"/>
            <a:ext cx="677751" cy="677751"/>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ADEDD"/>
            </a:solidFill>
          </p:spPr>
        </p:sp>
        <p:sp>
          <p:nvSpPr>
            <p:cNvPr name="TextBox 25" id="25"/>
            <p:cNvSpPr txBox="true"/>
            <p:nvPr/>
          </p:nvSpPr>
          <p:spPr>
            <a:xfrm>
              <a:off x="76200" y="28575"/>
              <a:ext cx="660400" cy="708025"/>
            </a:xfrm>
            <a:prstGeom prst="rect">
              <a:avLst/>
            </a:prstGeom>
          </p:spPr>
          <p:txBody>
            <a:bodyPr anchor="ctr" rtlCol="false" tIns="50800" lIns="50800" bIns="50800" rIns="50800"/>
            <a:lstStyle/>
            <a:p>
              <a:pPr algn="ctr">
                <a:lnSpc>
                  <a:spcPts val="2239"/>
                </a:lnSpc>
              </a:pPr>
            </a:p>
          </p:txBody>
        </p:sp>
      </p:grpSp>
      <p:grpSp>
        <p:nvGrpSpPr>
          <p:cNvPr name="Group 26" id="26"/>
          <p:cNvGrpSpPr/>
          <p:nvPr/>
        </p:nvGrpSpPr>
        <p:grpSpPr>
          <a:xfrm rot="0">
            <a:off x="1462275" y="7353381"/>
            <a:ext cx="677751" cy="677751"/>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ADEDD"/>
            </a:solidFill>
          </p:spPr>
        </p:sp>
        <p:sp>
          <p:nvSpPr>
            <p:cNvPr name="TextBox 28" id="28"/>
            <p:cNvSpPr txBox="true"/>
            <p:nvPr/>
          </p:nvSpPr>
          <p:spPr>
            <a:xfrm>
              <a:off x="76200" y="28575"/>
              <a:ext cx="660400" cy="708025"/>
            </a:xfrm>
            <a:prstGeom prst="rect">
              <a:avLst/>
            </a:prstGeom>
          </p:spPr>
          <p:txBody>
            <a:bodyPr anchor="ctr" rtlCol="false" tIns="50800" lIns="50800" bIns="50800" rIns="50800"/>
            <a:lstStyle/>
            <a:p>
              <a:pPr algn="ctr">
                <a:lnSpc>
                  <a:spcPts val="2239"/>
                </a:lnSpc>
              </a:pPr>
            </a:p>
          </p:txBody>
        </p:sp>
      </p:grpSp>
      <p:grpSp>
        <p:nvGrpSpPr>
          <p:cNvPr name="Group 29" id="29"/>
          <p:cNvGrpSpPr/>
          <p:nvPr/>
        </p:nvGrpSpPr>
        <p:grpSpPr>
          <a:xfrm rot="0">
            <a:off x="1462275" y="8580549"/>
            <a:ext cx="677751" cy="677751"/>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ADEDD"/>
            </a:solidFill>
          </p:spPr>
        </p:sp>
        <p:sp>
          <p:nvSpPr>
            <p:cNvPr name="TextBox 31" id="31"/>
            <p:cNvSpPr txBox="true"/>
            <p:nvPr/>
          </p:nvSpPr>
          <p:spPr>
            <a:xfrm>
              <a:off x="76200" y="28575"/>
              <a:ext cx="660400" cy="708025"/>
            </a:xfrm>
            <a:prstGeom prst="rect">
              <a:avLst/>
            </a:prstGeom>
          </p:spPr>
          <p:txBody>
            <a:bodyPr anchor="ctr" rtlCol="false" tIns="50800" lIns="50800" bIns="50800" rIns="50800"/>
            <a:lstStyle/>
            <a:p>
              <a:pPr algn="ctr">
                <a:lnSpc>
                  <a:spcPts val="2239"/>
                </a:lnSpc>
              </a:pPr>
            </a:p>
          </p:txBody>
        </p:sp>
      </p:grpSp>
      <p:sp>
        <p:nvSpPr>
          <p:cNvPr name="TextBox 32" id="32"/>
          <p:cNvSpPr txBox="true"/>
          <p:nvPr/>
        </p:nvSpPr>
        <p:spPr>
          <a:xfrm rot="0">
            <a:off x="1371455" y="1268735"/>
            <a:ext cx="7265173" cy="984250"/>
          </a:xfrm>
          <a:prstGeom prst="rect">
            <a:avLst/>
          </a:prstGeom>
        </p:spPr>
        <p:txBody>
          <a:bodyPr anchor="t" rtlCol="false" tIns="0" lIns="0" bIns="0" rIns="0">
            <a:spAutoFit/>
          </a:bodyPr>
          <a:lstStyle/>
          <a:p>
            <a:pPr algn="l">
              <a:lnSpc>
                <a:spcPts val="7699"/>
              </a:lnSpc>
              <a:spcBef>
                <a:spcPct val="0"/>
              </a:spcBef>
            </a:pPr>
            <a:r>
              <a:rPr lang="en-US" sz="5499">
                <a:solidFill>
                  <a:srgbClr val="FFFFFF"/>
                </a:solidFill>
                <a:latin typeface="Poppins Bold"/>
              </a:rPr>
              <a:t>DEVRE ELEMANLARI</a:t>
            </a:r>
          </a:p>
        </p:txBody>
      </p:sp>
      <p:sp>
        <p:nvSpPr>
          <p:cNvPr name="TextBox 33" id="33"/>
          <p:cNvSpPr txBox="true"/>
          <p:nvPr/>
        </p:nvSpPr>
        <p:spPr>
          <a:xfrm rot="0">
            <a:off x="2368576" y="3388384"/>
            <a:ext cx="3634181" cy="457836"/>
          </a:xfrm>
          <a:prstGeom prst="rect">
            <a:avLst/>
          </a:prstGeom>
        </p:spPr>
        <p:txBody>
          <a:bodyPr anchor="t" rtlCol="false" tIns="0" lIns="0" bIns="0" rIns="0">
            <a:spAutoFit/>
          </a:bodyPr>
          <a:lstStyle/>
          <a:p>
            <a:pPr algn="l">
              <a:lnSpc>
                <a:spcPts val="3639"/>
              </a:lnSpc>
              <a:spcBef>
                <a:spcPct val="0"/>
              </a:spcBef>
            </a:pPr>
            <a:r>
              <a:rPr lang="en-US" sz="2599">
                <a:solidFill>
                  <a:srgbClr val="FFFFFF"/>
                </a:solidFill>
                <a:latin typeface="Poppins"/>
              </a:rPr>
              <a:t>LCD Ekran</a:t>
            </a:r>
          </a:p>
        </p:txBody>
      </p:sp>
      <p:sp>
        <p:nvSpPr>
          <p:cNvPr name="TextBox 34" id="34"/>
          <p:cNvSpPr txBox="true"/>
          <p:nvPr/>
        </p:nvSpPr>
        <p:spPr>
          <a:xfrm rot="0">
            <a:off x="1462275" y="3532529"/>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07032B"/>
                </a:solidFill>
                <a:latin typeface="Open Sans Bold"/>
              </a:rPr>
              <a:t>01</a:t>
            </a:r>
          </a:p>
        </p:txBody>
      </p:sp>
      <p:sp>
        <p:nvSpPr>
          <p:cNvPr name="TextBox 35" id="35"/>
          <p:cNvSpPr txBox="true"/>
          <p:nvPr/>
        </p:nvSpPr>
        <p:spPr>
          <a:xfrm rot="0">
            <a:off x="1462275" y="4887587"/>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07032B"/>
                </a:solidFill>
                <a:latin typeface="Open Sans Bold"/>
              </a:rPr>
              <a:t>02</a:t>
            </a:r>
          </a:p>
        </p:txBody>
      </p:sp>
      <p:sp>
        <p:nvSpPr>
          <p:cNvPr name="TextBox 36" id="36"/>
          <p:cNvSpPr txBox="true"/>
          <p:nvPr/>
        </p:nvSpPr>
        <p:spPr>
          <a:xfrm rot="0">
            <a:off x="1462275" y="6242644"/>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07032B"/>
                </a:solidFill>
                <a:latin typeface="Open Sans Bold"/>
              </a:rPr>
              <a:t>03</a:t>
            </a:r>
          </a:p>
        </p:txBody>
      </p:sp>
      <p:sp>
        <p:nvSpPr>
          <p:cNvPr name="TextBox 37" id="37"/>
          <p:cNvSpPr txBox="true"/>
          <p:nvPr/>
        </p:nvSpPr>
        <p:spPr>
          <a:xfrm rot="0">
            <a:off x="2368576" y="4780509"/>
            <a:ext cx="3634181" cy="457836"/>
          </a:xfrm>
          <a:prstGeom prst="rect">
            <a:avLst/>
          </a:prstGeom>
        </p:spPr>
        <p:txBody>
          <a:bodyPr anchor="t" rtlCol="false" tIns="0" lIns="0" bIns="0" rIns="0">
            <a:spAutoFit/>
          </a:bodyPr>
          <a:lstStyle/>
          <a:p>
            <a:pPr algn="l">
              <a:lnSpc>
                <a:spcPts val="3639"/>
              </a:lnSpc>
              <a:spcBef>
                <a:spcPct val="0"/>
              </a:spcBef>
            </a:pPr>
            <a:r>
              <a:rPr lang="en-US" sz="2599">
                <a:solidFill>
                  <a:srgbClr val="FFFFFF"/>
                </a:solidFill>
                <a:latin typeface="Poppins"/>
              </a:rPr>
              <a:t>Keypad (Tuş Takımı</a:t>
            </a:r>
          </a:p>
        </p:txBody>
      </p:sp>
      <p:sp>
        <p:nvSpPr>
          <p:cNvPr name="TextBox 38" id="38"/>
          <p:cNvSpPr txBox="true"/>
          <p:nvPr/>
        </p:nvSpPr>
        <p:spPr>
          <a:xfrm rot="0">
            <a:off x="2368576" y="6204544"/>
            <a:ext cx="6934415" cy="457836"/>
          </a:xfrm>
          <a:prstGeom prst="rect">
            <a:avLst/>
          </a:prstGeom>
        </p:spPr>
        <p:txBody>
          <a:bodyPr anchor="t" rtlCol="false" tIns="0" lIns="0" bIns="0" rIns="0">
            <a:spAutoFit/>
          </a:bodyPr>
          <a:lstStyle/>
          <a:p>
            <a:pPr algn="l">
              <a:lnSpc>
                <a:spcPts val="3639"/>
              </a:lnSpc>
              <a:spcBef>
                <a:spcPct val="0"/>
              </a:spcBef>
            </a:pPr>
            <a:r>
              <a:rPr lang="en-US" sz="2599">
                <a:solidFill>
                  <a:srgbClr val="FFFFFF"/>
                </a:solidFill>
                <a:latin typeface="Poppins"/>
              </a:rPr>
              <a:t>AT89C51RC2 Mikrodenetleyici</a:t>
            </a:r>
          </a:p>
        </p:txBody>
      </p:sp>
      <p:sp>
        <p:nvSpPr>
          <p:cNvPr name="TextBox 39" id="39"/>
          <p:cNvSpPr txBox="true"/>
          <p:nvPr/>
        </p:nvSpPr>
        <p:spPr>
          <a:xfrm rot="0">
            <a:off x="1553095" y="7563547"/>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07032B"/>
                </a:solidFill>
                <a:latin typeface="Open Sans Bold"/>
              </a:rPr>
              <a:t>04</a:t>
            </a:r>
          </a:p>
        </p:txBody>
      </p:sp>
      <p:sp>
        <p:nvSpPr>
          <p:cNvPr name="TextBox 40" id="40"/>
          <p:cNvSpPr txBox="true"/>
          <p:nvPr/>
        </p:nvSpPr>
        <p:spPr>
          <a:xfrm rot="0">
            <a:off x="2368576" y="7464169"/>
            <a:ext cx="6934415" cy="457836"/>
          </a:xfrm>
          <a:prstGeom prst="rect">
            <a:avLst/>
          </a:prstGeom>
        </p:spPr>
        <p:txBody>
          <a:bodyPr anchor="t" rtlCol="false" tIns="0" lIns="0" bIns="0" rIns="0">
            <a:spAutoFit/>
          </a:bodyPr>
          <a:lstStyle/>
          <a:p>
            <a:pPr algn="l">
              <a:lnSpc>
                <a:spcPts val="3639"/>
              </a:lnSpc>
              <a:spcBef>
                <a:spcPct val="0"/>
              </a:spcBef>
            </a:pPr>
            <a:r>
              <a:rPr lang="en-US" sz="2599">
                <a:solidFill>
                  <a:srgbClr val="FFFFFF"/>
                </a:solidFill>
                <a:latin typeface="Poppins"/>
              </a:rPr>
              <a:t>Crystal</a:t>
            </a:r>
          </a:p>
        </p:txBody>
      </p:sp>
      <p:sp>
        <p:nvSpPr>
          <p:cNvPr name="TextBox 41" id="41"/>
          <p:cNvSpPr txBox="true"/>
          <p:nvPr/>
        </p:nvSpPr>
        <p:spPr>
          <a:xfrm rot="0">
            <a:off x="1553095" y="8790715"/>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07032B"/>
                </a:solidFill>
                <a:latin typeface="Open Sans Bold"/>
              </a:rPr>
              <a:t>05</a:t>
            </a:r>
          </a:p>
        </p:txBody>
      </p:sp>
      <p:sp>
        <p:nvSpPr>
          <p:cNvPr name="TextBox 42" id="42"/>
          <p:cNvSpPr txBox="true"/>
          <p:nvPr/>
        </p:nvSpPr>
        <p:spPr>
          <a:xfrm rot="0">
            <a:off x="2368576" y="8691337"/>
            <a:ext cx="6934415" cy="457836"/>
          </a:xfrm>
          <a:prstGeom prst="rect">
            <a:avLst/>
          </a:prstGeom>
        </p:spPr>
        <p:txBody>
          <a:bodyPr anchor="t" rtlCol="false" tIns="0" lIns="0" bIns="0" rIns="0">
            <a:spAutoFit/>
          </a:bodyPr>
          <a:lstStyle/>
          <a:p>
            <a:pPr algn="l">
              <a:lnSpc>
                <a:spcPts val="3639"/>
              </a:lnSpc>
              <a:spcBef>
                <a:spcPct val="0"/>
              </a:spcBef>
            </a:pPr>
            <a:r>
              <a:rPr lang="en-US" sz="2599">
                <a:solidFill>
                  <a:srgbClr val="FFFFFF"/>
                </a:solidFill>
                <a:latin typeface="Poppins"/>
              </a:rPr>
              <a:t>33pF Kapasitörler</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1477666">
            <a:off x="8443658" y="5370633"/>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941020">
            <a:off x="-2197759" y="-5949240"/>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8181857" y="8291827"/>
            <a:ext cx="106143" cy="966473"/>
            <a:chOff x="0" y="0"/>
            <a:chExt cx="626900" cy="5708159"/>
          </a:xfrm>
        </p:grpSpPr>
        <p:sp>
          <p:nvSpPr>
            <p:cNvPr name="Freeform 5" id="5"/>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6" id="6"/>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grpSp>
        <p:nvGrpSpPr>
          <p:cNvPr name="Group 7" id="7"/>
          <p:cNvGrpSpPr/>
          <p:nvPr/>
        </p:nvGrpSpPr>
        <p:grpSpPr>
          <a:xfrm rot="0">
            <a:off x="9286611" y="1681026"/>
            <a:ext cx="8421725" cy="6410156"/>
            <a:chOff x="0" y="0"/>
            <a:chExt cx="12906327" cy="9823590"/>
          </a:xfrm>
        </p:grpSpPr>
        <p:sp>
          <p:nvSpPr>
            <p:cNvPr name="Freeform 8" id="8"/>
            <p:cNvSpPr/>
            <p:nvPr/>
          </p:nvSpPr>
          <p:spPr>
            <a:xfrm flipH="false" flipV="false" rot="0">
              <a:off x="0" y="0"/>
              <a:ext cx="12906327" cy="9823590"/>
            </a:xfrm>
            <a:custGeom>
              <a:avLst/>
              <a:gdLst/>
              <a:ahLst/>
              <a:cxnLst/>
              <a:rect r="r" b="b" t="t" l="l"/>
              <a:pathLst>
                <a:path h="9823590" w="12906327">
                  <a:moveTo>
                    <a:pt x="11615694" y="9823590"/>
                  </a:moveTo>
                  <a:lnTo>
                    <a:pt x="1290633" y="9823590"/>
                  </a:lnTo>
                  <a:cubicBezTo>
                    <a:pt x="578203" y="9823590"/>
                    <a:pt x="0" y="9383493"/>
                    <a:pt x="0" y="8841231"/>
                  </a:cubicBezTo>
                  <a:lnTo>
                    <a:pt x="0" y="982359"/>
                  </a:lnTo>
                  <a:cubicBezTo>
                    <a:pt x="0" y="440097"/>
                    <a:pt x="578203" y="0"/>
                    <a:pt x="1290633" y="0"/>
                  </a:cubicBezTo>
                  <a:lnTo>
                    <a:pt x="11615694" y="0"/>
                  </a:lnTo>
                  <a:cubicBezTo>
                    <a:pt x="12328123" y="0"/>
                    <a:pt x="12906327" y="440097"/>
                    <a:pt x="12906327" y="982359"/>
                  </a:cubicBezTo>
                  <a:lnTo>
                    <a:pt x="12906327" y="8841231"/>
                  </a:lnTo>
                  <a:cubicBezTo>
                    <a:pt x="12906327" y="9383493"/>
                    <a:pt x="12328123" y="9823590"/>
                    <a:pt x="11615694" y="9823590"/>
                  </a:cubicBezTo>
                  <a:close/>
                </a:path>
              </a:pathLst>
            </a:custGeom>
            <a:blipFill>
              <a:blip r:embed="rId4"/>
              <a:stretch>
                <a:fillRect l="-17657" t="0" r="-17657" b="0"/>
              </a:stretch>
            </a:blipFill>
          </p:spPr>
        </p:sp>
      </p:grpSp>
      <p:grpSp>
        <p:nvGrpSpPr>
          <p:cNvPr name="Group 9" id="9"/>
          <p:cNvGrpSpPr/>
          <p:nvPr/>
        </p:nvGrpSpPr>
        <p:grpSpPr>
          <a:xfrm rot="0">
            <a:off x="2240664" y="3408985"/>
            <a:ext cx="5637750" cy="47625"/>
            <a:chOff x="0" y="0"/>
            <a:chExt cx="1484839" cy="12543"/>
          </a:xfrm>
        </p:grpSpPr>
        <p:sp>
          <p:nvSpPr>
            <p:cNvPr name="Freeform 10" id="10"/>
            <p:cNvSpPr/>
            <p:nvPr/>
          </p:nvSpPr>
          <p:spPr>
            <a:xfrm flipH="false" flipV="false" rot="0">
              <a:off x="0" y="0"/>
              <a:ext cx="1484840" cy="12543"/>
            </a:xfrm>
            <a:custGeom>
              <a:avLst/>
              <a:gdLst/>
              <a:ahLst/>
              <a:cxnLst/>
              <a:rect r="r" b="b" t="t" l="l"/>
              <a:pathLst>
                <a:path h="12543" w="1484840">
                  <a:moveTo>
                    <a:pt x="6272" y="0"/>
                  </a:moveTo>
                  <a:lnTo>
                    <a:pt x="1478568" y="0"/>
                  </a:lnTo>
                  <a:cubicBezTo>
                    <a:pt x="1480231" y="0"/>
                    <a:pt x="1481826" y="661"/>
                    <a:pt x="1483003" y="1837"/>
                  </a:cubicBezTo>
                  <a:cubicBezTo>
                    <a:pt x="1484179" y="3013"/>
                    <a:pt x="1484840" y="4608"/>
                    <a:pt x="1484840" y="6272"/>
                  </a:cubicBezTo>
                  <a:lnTo>
                    <a:pt x="1484840" y="6272"/>
                  </a:lnTo>
                  <a:cubicBezTo>
                    <a:pt x="1484840" y="7935"/>
                    <a:pt x="1484179" y="9530"/>
                    <a:pt x="1483003" y="10706"/>
                  </a:cubicBezTo>
                  <a:cubicBezTo>
                    <a:pt x="1481826" y="11882"/>
                    <a:pt x="1480231" y="12543"/>
                    <a:pt x="1478568"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4ADEDD"/>
            </a:solidFill>
          </p:spPr>
        </p:sp>
        <p:sp>
          <p:nvSpPr>
            <p:cNvPr name="TextBox 11" id="11"/>
            <p:cNvSpPr txBox="true"/>
            <p:nvPr/>
          </p:nvSpPr>
          <p:spPr>
            <a:xfrm>
              <a:off x="0" y="-47625"/>
              <a:ext cx="1484839" cy="60168"/>
            </a:xfrm>
            <a:prstGeom prst="rect">
              <a:avLst/>
            </a:prstGeom>
          </p:spPr>
          <p:txBody>
            <a:bodyPr anchor="ctr" rtlCol="false" tIns="50800" lIns="50800" bIns="50800" rIns="50800"/>
            <a:lstStyle/>
            <a:p>
              <a:pPr algn="ctr">
                <a:lnSpc>
                  <a:spcPts val="2239"/>
                </a:lnSpc>
              </a:pPr>
            </a:p>
          </p:txBody>
        </p:sp>
      </p:grpSp>
      <p:sp>
        <p:nvSpPr>
          <p:cNvPr name="TextBox 12" id="12"/>
          <p:cNvSpPr txBox="true"/>
          <p:nvPr/>
        </p:nvSpPr>
        <p:spPr>
          <a:xfrm rot="0">
            <a:off x="2240664" y="2233702"/>
            <a:ext cx="6298927" cy="984250"/>
          </a:xfrm>
          <a:prstGeom prst="rect">
            <a:avLst/>
          </a:prstGeom>
        </p:spPr>
        <p:txBody>
          <a:bodyPr anchor="t" rtlCol="false" tIns="0" lIns="0" bIns="0" rIns="0">
            <a:spAutoFit/>
          </a:bodyPr>
          <a:lstStyle/>
          <a:p>
            <a:pPr algn="l">
              <a:lnSpc>
                <a:spcPts val="7699"/>
              </a:lnSpc>
              <a:spcBef>
                <a:spcPct val="0"/>
              </a:spcBef>
            </a:pPr>
            <a:r>
              <a:rPr lang="en-US" sz="5499">
                <a:solidFill>
                  <a:srgbClr val="FFFFFF"/>
                </a:solidFill>
                <a:latin typeface="Poppins Bold"/>
              </a:rPr>
              <a:t>ASSEMBLY KOD</a:t>
            </a:r>
          </a:p>
        </p:txBody>
      </p:sp>
      <p:sp>
        <p:nvSpPr>
          <p:cNvPr name="TextBox 13" id="13"/>
          <p:cNvSpPr txBox="true"/>
          <p:nvPr/>
        </p:nvSpPr>
        <p:spPr>
          <a:xfrm rot="0">
            <a:off x="2240664" y="5401972"/>
            <a:ext cx="2012018" cy="240546"/>
          </a:xfrm>
          <a:prstGeom prst="rect">
            <a:avLst/>
          </a:prstGeom>
        </p:spPr>
        <p:txBody>
          <a:bodyPr anchor="t" rtlCol="false" tIns="0" lIns="0" bIns="0" rIns="0">
            <a:spAutoFit/>
          </a:bodyPr>
          <a:lstStyle/>
          <a:p>
            <a:pPr algn="l">
              <a:lnSpc>
                <a:spcPts val="1960"/>
              </a:lnSpc>
              <a:spcBef>
                <a:spcPct val="0"/>
              </a:spcBef>
            </a:pPr>
            <a:r>
              <a:rPr lang="en-US" sz="1400">
                <a:solidFill>
                  <a:srgbClr val="4ADEDD"/>
                </a:solidFill>
                <a:latin typeface="Open Sans Bold"/>
              </a:rPr>
              <a:t>Başlangıç</a:t>
            </a:r>
          </a:p>
        </p:txBody>
      </p:sp>
      <p:sp>
        <p:nvSpPr>
          <p:cNvPr name="TextBox 14" id="14"/>
          <p:cNvSpPr txBox="true"/>
          <p:nvPr/>
        </p:nvSpPr>
        <p:spPr>
          <a:xfrm rot="0">
            <a:off x="2240664" y="4809678"/>
            <a:ext cx="3370756" cy="339666"/>
          </a:xfrm>
          <a:prstGeom prst="rect">
            <a:avLst/>
          </a:prstGeom>
        </p:spPr>
        <p:txBody>
          <a:bodyPr anchor="t" rtlCol="false" tIns="0" lIns="0" bIns="0" rIns="0">
            <a:spAutoFit/>
          </a:bodyPr>
          <a:lstStyle/>
          <a:p>
            <a:pPr algn="l">
              <a:lnSpc>
                <a:spcPts val="2799"/>
              </a:lnSpc>
              <a:spcBef>
                <a:spcPct val="0"/>
              </a:spcBef>
            </a:pPr>
            <a:r>
              <a:rPr lang="en-US" sz="1999">
                <a:solidFill>
                  <a:srgbClr val="FFFFFF"/>
                </a:solidFill>
                <a:latin typeface="Open Sans"/>
              </a:rPr>
              <a:t>ASSEMBLY KOD ETİKETLERİ</a:t>
            </a:r>
          </a:p>
        </p:txBody>
      </p:sp>
      <p:sp>
        <p:nvSpPr>
          <p:cNvPr name="TextBox 15" id="15"/>
          <p:cNvSpPr txBox="true"/>
          <p:nvPr/>
        </p:nvSpPr>
        <p:spPr>
          <a:xfrm rot="0">
            <a:off x="2240664" y="5758247"/>
            <a:ext cx="2012018" cy="240546"/>
          </a:xfrm>
          <a:prstGeom prst="rect">
            <a:avLst/>
          </a:prstGeom>
        </p:spPr>
        <p:txBody>
          <a:bodyPr anchor="t" rtlCol="false" tIns="0" lIns="0" bIns="0" rIns="0">
            <a:spAutoFit/>
          </a:bodyPr>
          <a:lstStyle/>
          <a:p>
            <a:pPr algn="l">
              <a:lnSpc>
                <a:spcPts val="1960"/>
              </a:lnSpc>
              <a:spcBef>
                <a:spcPct val="0"/>
              </a:spcBef>
            </a:pPr>
            <a:r>
              <a:rPr lang="en-US" sz="1400">
                <a:solidFill>
                  <a:srgbClr val="4ADEDD"/>
                </a:solidFill>
                <a:latin typeface="Open Sans Bold"/>
              </a:rPr>
              <a:t>LCD Ekran Hazırlığı</a:t>
            </a:r>
          </a:p>
        </p:txBody>
      </p:sp>
      <p:sp>
        <p:nvSpPr>
          <p:cNvPr name="TextBox 16" id="16"/>
          <p:cNvSpPr txBox="true"/>
          <p:nvPr/>
        </p:nvSpPr>
        <p:spPr>
          <a:xfrm rot="0">
            <a:off x="2240664" y="3747197"/>
            <a:ext cx="5985518" cy="826532"/>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rPr>
              <a:t>Basit bir hesap makinası tasarlarken, öncelikle temel aritmetik işlemlerini (toplama, çıkarma, çarpma, bölme) gerçekleştiren bir kod oluşturulur. Bu hesap makinası, kullanıcı tarafından girilen sayıları ve operatörleri alır, işler, sonucu hesaplar ve LCD ekranında veya diğer bir çıkış cihazında gösterir</a:t>
            </a:r>
          </a:p>
        </p:txBody>
      </p:sp>
      <p:sp>
        <p:nvSpPr>
          <p:cNvPr name="TextBox 17" id="17"/>
          <p:cNvSpPr txBox="true"/>
          <p:nvPr/>
        </p:nvSpPr>
        <p:spPr>
          <a:xfrm rot="0">
            <a:off x="2240664" y="6113092"/>
            <a:ext cx="2012018" cy="240546"/>
          </a:xfrm>
          <a:prstGeom prst="rect">
            <a:avLst/>
          </a:prstGeom>
        </p:spPr>
        <p:txBody>
          <a:bodyPr anchor="t" rtlCol="false" tIns="0" lIns="0" bIns="0" rIns="0">
            <a:spAutoFit/>
          </a:bodyPr>
          <a:lstStyle/>
          <a:p>
            <a:pPr algn="l">
              <a:lnSpc>
                <a:spcPts val="1960"/>
              </a:lnSpc>
              <a:spcBef>
                <a:spcPct val="0"/>
              </a:spcBef>
            </a:pPr>
            <a:r>
              <a:rPr lang="en-US" sz="1400">
                <a:solidFill>
                  <a:srgbClr val="4ADEDD"/>
                </a:solidFill>
                <a:latin typeface="Open Sans Bold"/>
              </a:rPr>
              <a:t>L1 Etiketi</a:t>
            </a:r>
          </a:p>
        </p:txBody>
      </p:sp>
      <p:sp>
        <p:nvSpPr>
          <p:cNvPr name="TextBox 18" id="18"/>
          <p:cNvSpPr txBox="true"/>
          <p:nvPr/>
        </p:nvSpPr>
        <p:spPr>
          <a:xfrm rot="0">
            <a:off x="2240664" y="6467938"/>
            <a:ext cx="2012018" cy="240546"/>
          </a:xfrm>
          <a:prstGeom prst="rect">
            <a:avLst/>
          </a:prstGeom>
        </p:spPr>
        <p:txBody>
          <a:bodyPr anchor="t" rtlCol="false" tIns="0" lIns="0" bIns="0" rIns="0">
            <a:spAutoFit/>
          </a:bodyPr>
          <a:lstStyle/>
          <a:p>
            <a:pPr algn="l">
              <a:lnSpc>
                <a:spcPts val="1960"/>
              </a:lnSpc>
              <a:spcBef>
                <a:spcPct val="0"/>
              </a:spcBef>
            </a:pPr>
            <a:r>
              <a:rPr lang="en-US" sz="1400">
                <a:solidFill>
                  <a:srgbClr val="4ADEDD"/>
                </a:solidFill>
                <a:latin typeface="Open Sans Bold"/>
              </a:rPr>
              <a:t>C1 Etiketi</a:t>
            </a:r>
          </a:p>
        </p:txBody>
      </p:sp>
      <p:sp>
        <p:nvSpPr>
          <p:cNvPr name="TextBox 19" id="19"/>
          <p:cNvSpPr txBox="true"/>
          <p:nvPr/>
        </p:nvSpPr>
        <p:spPr>
          <a:xfrm rot="0">
            <a:off x="2240664" y="6774772"/>
            <a:ext cx="2012018" cy="240546"/>
          </a:xfrm>
          <a:prstGeom prst="rect">
            <a:avLst/>
          </a:prstGeom>
        </p:spPr>
        <p:txBody>
          <a:bodyPr anchor="t" rtlCol="false" tIns="0" lIns="0" bIns="0" rIns="0">
            <a:spAutoFit/>
          </a:bodyPr>
          <a:lstStyle/>
          <a:p>
            <a:pPr algn="l">
              <a:lnSpc>
                <a:spcPts val="1960"/>
              </a:lnSpc>
              <a:spcBef>
                <a:spcPct val="0"/>
              </a:spcBef>
            </a:pPr>
            <a:r>
              <a:rPr lang="en-US" sz="1400">
                <a:solidFill>
                  <a:srgbClr val="4ADEDD"/>
                </a:solidFill>
                <a:latin typeface="Open Sans Bold"/>
              </a:rPr>
              <a:t>C2 Etiketi</a:t>
            </a:r>
          </a:p>
        </p:txBody>
      </p:sp>
      <p:sp>
        <p:nvSpPr>
          <p:cNvPr name="TextBox 20" id="20"/>
          <p:cNvSpPr txBox="true"/>
          <p:nvPr/>
        </p:nvSpPr>
        <p:spPr>
          <a:xfrm rot="0">
            <a:off x="2240664" y="7081993"/>
            <a:ext cx="2012018" cy="240546"/>
          </a:xfrm>
          <a:prstGeom prst="rect">
            <a:avLst/>
          </a:prstGeom>
        </p:spPr>
        <p:txBody>
          <a:bodyPr anchor="t" rtlCol="false" tIns="0" lIns="0" bIns="0" rIns="0">
            <a:spAutoFit/>
          </a:bodyPr>
          <a:lstStyle/>
          <a:p>
            <a:pPr algn="l">
              <a:lnSpc>
                <a:spcPts val="1960"/>
              </a:lnSpc>
              <a:spcBef>
                <a:spcPct val="0"/>
              </a:spcBef>
            </a:pPr>
            <a:r>
              <a:rPr lang="en-US" sz="1400">
                <a:solidFill>
                  <a:srgbClr val="4ADEDD"/>
                </a:solidFill>
                <a:latin typeface="Open Sans Bold"/>
              </a:rPr>
              <a:t>C3 Etiketi</a:t>
            </a:r>
          </a:p>
        </p:txBody>
      </p:sp>
      <p:sp>
        <p:nvSpPr>
          <p:cNvPr name="TextBox 21" id="21"/>
          <p:cNvSpPr txBox="true"/>
          <p:nvPr/>
        </p:nvSpPr>
        <p:spPr>
          <a:xfrm rot="0">
            <a:off x="2240664" y="7389214"/>
            <a:ext cx="2452525" cy="240546"/>
          </a:xfrm>
          <a:prstGeom prst="rect">
            <a:avLst/>
          </a:prstGeom>
        </p:spPr>
        <p:txBody>
          <a:bodyPr anchor="t" rtlCol="false" tIns="0" lIns="0" bIns="0" rIns="0">
            <a:spAutoFit/>
          </a:bodyPr>
          <a:lstStyle/>
          <a:p>
            <a:pPr algn="l">
              <a:lnSpc>
                <a:spcPts val="1960"/>
              </a:lnSpc>
              <a:spcBef>
                <a:spcPct val="0"/>
              </a:spcBef>
            </a:pPr>
            <a:r>
              <a:rPr lang="en-US" sz="1400">
                <a:solidFill>
                  <a:srgbClr val="4ADEDD"/>
                </a:solidFill>
                <a:latin typeface="Open Sans Bold"/>
              </a:rPr>
              <a:t>Düğme Yönlendirmeleri</a:t>
            </a:r>
          </a:p>
        </p:txBody>
      </p:sp>
      <p:sp>
        <p:nvSpPr>
          <p:cNvPr name="TextBox 22" id="22"/>
          <p:cNvSpPr txBox="true"/>
          <p:nvPr/>
        </p:nvSpPr>
        <p:spPr>
          <a:xfrm rot="0">
            <a:off x="2240664" y="7744060"/>
            <a:ext cx="2012018" cy="240546"/>
          </a:xfrm>
          <a:prstGeom prst="rect">
            <a:avLst/>
          </a:prstGeom>
        </p:spPr>
        <p:txBody>
          <a:bodyPr anchor="t" rtlCol="false" tIns="0" lIns="0" bIns="0" rIns="0">
            <a:spAutoFit/>
          </a:bodyPr>
          <a:lstStyle/>
          <a:p>
            <a:pPr algn="l">
              <a:lnSpc>
                <a:spcPts val="1960"/>
              </a:lnSpc>
              <a:spcBef>
                <a:spcPct val="0"/>
              </a:spcBef>
            </a:pPr>
            <a:r>
              <a:rPr lang="en-US" sz="1400">
                <a:solidFill>
                  <a:srgbClr val="4ADEDD"/>
                </a:solidFill>
                <a:latin typeface="Open Sans Bold"/>
              </a:rPr>
              <a:t>DUGME_ON Etiketi</a:t>
            </a:r>
          </a:p>
        </p:txBody>
      </p:sp>
      <p:sp>
        <p:nvSpPr>
          <p:cNvPr name="TextBox 23" id="23"/>
          <p:cNvSpPr txBox="true"/>
          <p:nvPr/>
        </p:nvSpPr>
        <p:spPr>
          <a:xfrm rot="0">
            <a:off x="2240664" y="8051281"/>
            <a:ext cx="2012018" cy="240546"/>
          </a:xfrm>
          <a:prstGeom prst="rect">
            <a:avLst/>
          </a:prstGeom>
        </p:spPr>
        <p:txBody>
          <a:bodyPr anchor="t" rtlCol="false" tIns="0" lIns="0" bIns="0" rIns="0">
            <a:spAutoFit/>
          </a:bodyPr>
          <a:lstStyle/>
          <a:p>
            <a:pPr algn="l">
              <a:lnSpc>
                <a:spcPts val="1960"/>
              </a:lnSpc>
              <a:spcBef>
                <a:spcPct val="0"/>
              </a:spcBef>
            </a:pPr>
            <a:r>
              <a:rPr lang="en-US" sz="1400">
                <a:solidFill>
                  <a:srgbClr val="4ADEDD"/>
                </a:solidFill>
                <a:latin typeface="Open Sans Bold"/>
              </a:rPr>
              <a:t>DUGME_SIFIR Etiketi</a:t>
            </a:r>
          </a:p>
        </p:txBody>
      </p:sp>
      <p:sp>
        <p:nvSpPr>
          <p:cNvPr name="TextBox 24" id="24"/>
          <p:cNvSpPr txBox="true"/>
          <p:nvPr/>
        </p:nvSpPr>
        <p:spPr>
          <a:xfrm rot="0">
            <a:off x="4693188" y="5401972"/>
            <a:ext cx="2012018" cy="240546"/>
          </a:xfrm>
          <a:prstGeom prst="rect">
            <a:avLst/>
          </a:prstGeom>
        </p:spPr>
        <p:txBody>
          <a:bodyPr anchor="t" rtlCol="false" tIns="0" lIns="0" bIns="0" rIns="0">
            <a:spAutoFit/>
          </a:bodyPr>
          <a:lstStyle/>
          <a:p>
            <a:pPr algn="l">
              <a:lnSpc>
                <a:spcPts val="1960"/>
              </a:lnSpc>
              <a:spcBef>
                <a:spcPct val="0"/>
              </a:spcBef>
            </a:pPr>
            <a:r>
              <a:rPr lang="en-US" sz="1400">
                <a:solidFill>
                  <a:srgbClr val="4ADEDD"/>
                </a:solidFill>
                <a:latin typeface="Open Sans Bold"/>
              </a:rPr>
              <a:t>DUGME_ESIT</a:t>
            </a:r>
          </a:p>
        </p:txBody>
      </p:sp>
      <p:sp>
        <p:nvSpPr>
          <p:cNvPr name="TextBox 25" id="25"/>
          <p:cNvSpPr txBox="true"/>
          <p:nvPr/>
        </p:nvSpPr>
        <p:spPr>
          <a:xfrm rot="0">
            <a:off x="4693188" y="5758247"/>
            <a:ext cx="2012018" cy="240546"/>
          </a:xfrm>
          <a:prstGeom prst="rect">
            <a:avLst/>
          </a:prstGeom>
        </p:spPr>
        <p:txBody>
          <a:bodyPr anchor="t" rtlCol="false" tIns="0" lIns="0" bIns="0" rIns="0">
            <a:spAutoFit/>
          </a:bodyPr>
          <a:lstStyle/>
          <a:p>
            <a:pPr algn="l">
              <a:lnSpc>
                <a:spcPts val="1960"/>
              </a:lnSpc>
              <a:spcBef>
                <a:spcPct val="0"/>
              </a:spcBef>
            </a:pPr>
            <a:r>
              <a:rPr lang="en-US" sz="1400">
                <a:solidFill>
                  <a:srgbClr val="4ADEDD"/>
                </a:solidFill>
                <a:latin typeface="Open Sans Bold"/>
              </a:rPr>
              <a:t>DUGME_ARTI</a:t>
            </a:r>
          </a:p>
        </p:txBody>
      </p:sp>
      <p:sp>
        <p:nvSpPr>
          <p:cNvPr name="TextBox 26" id="26"/>
          <p:cNvSpPr txBox="true"/>
          <p:nvPr/>
        </p:nvSpPr>
        <p:spPr>
          <a:xfrm rot="0">
            <a:off x="4693188" y="6113092"/>
            <a:ext cx="2012018" cy="240546"/>
          </a:xfrm>
          <a:prstGeom prst="rect">
            <a:avLst/>
          </a:prstGeom>
        </p:spPr>
        <p:txBody>
          <a:bodyPr anchor="t" rtlCol="false" tIns="0" lIns="0" bIns="0" rIns="0">
            <a:spAutoFit/>
          </a:bodyPr>
          <a:lstStyle/>
          <a:p>
            <a:pPr algn="l">
              <a:lnSpc>
                <a:spcPts val="1960"/>
              </a:lnSpc>
              <a:spcBef>
                <a:spcPct val="0"/>
              </a:spcBef>
            </a:pPr>
            <a:r>
              <a:rPr lang="en-US" sz="1400">
                <a:solidFill>
                  <a:srgbClr val="4ADEDD"/>
                </a:solidFill>
                <a:latin typeface="Open Sans Bold"/>
              </a:rPr>
              <a:t>DUGME_EKSI</a:t>
            </a:r>
          </a:p>
        </p:txBody>
      </p:sp>
      <p:sp>
        <p:nvSpPr>
          <p:cNvPr name="TextBox 27" id="27"/>
          <p:cNvSpPr txBox="true"/>
          <p:nvPr/>
        </p:nvSpPr>
        <p:spPr>
          <a:xfrm rot="0">
            <a:off x="4693188" y="6467938"/>
            <a:ext cx="2012018" cy="240546"/>
          </a:xfrm>
          <a:prstGeom prst="rect">
            <a:avLst/>
          </a:prstGeom>
        </p:spPr>
        <p:txBody>
          <a:bodyPr anchor="t" rtlCol="false" tIns="0" lIns="0" bIns="0" rIns="0">
            <a:spAutoFit/>
          </a:bodyPr>
          <a:lstStyle/>
          <a:p>
            <a:pPr algn="l">
              <a:lnSpc>
                <a:spcPts val="1960"/>
              </a:lnSpc>
              <a:spcBef>
                <a:spcPct val="0"/>
              </a:spcBef>
            </a:pPr>
            <a:r>
              <a:rPr lang="en-US" sz="1400">
                <a:solidFill>
                  <a:srgbClr val="4ADEDD"/>
                </a:solidFill>
                <a:latin typeface="Open Sans Bold"/>
              </a:rPr>
              <a:t>DUGME_CARPI</a:t>
            </a:r>
          </a:p>
        </p:txBody>
      </p:sp>
      <p:sp>
        <p:nvSpPr>
          <p:cNvPr name="TextBox 28" id="28"/>
          <p:cNvSpPr txBox="true"/>
          <p:nvPr/>
        </p:nvSpPr>
        <p:spPr>
          <a:xfrm rot="0">
            <a:off x="4693188" y="6774772"/>
            <a:ext cx="2012018" cy="240546"/>
          </a:xfrm>
          <a:prstGeom prst="rect">
            <a:avLst/>
          </a:prstGeom>
        </p:spPr>
        <p:txBody>
          <a:bodyPr anchor="t" rtlCol="false" tIns="0" lIns="0" bIns="0" rIns="0">
            <a:spAutoFit/>
          </a:bodyPr>
          <a:lstStyle/>
          <a:p>
            <a:pPr algn="l">
              <a:lnSpc>
                <a:spcPts val="1960"/>
              </a:lnSpc>
              <a:spcBef>
                <a:spcPct val="0"/>
              </a:spcBef>
            </a:pPr>
            <a:r>
              <a:rPr lang="en-US" sz="1400">
                <a:solidFill>
                  <a:srgbClr val="4ADEDD"/>
                </a:solidFill>
                <a:latin typeface="Open Sans Bold"/>
              </a:rPr>
              <a:t>DUGME_BOLME</a:t>
            </a:r>
          </a:p>
        </p:txBody>
      </p:sp>
      <p:sp>
        <p:nvSpPr>
          <p:cNvPr name="TextBox 29" id="29"/>
          <p:cNvSpPr txBox="true"/>
          <p:nvPr/>
        </p:nvSpPr>
        <p:spPr>
          <a:xfrm rot="0">
            <a:off x="4693188" y="7081993"/>
            <a:ext cx="2012018" cy="240546"/>
          </a:xfrm>
          <a:prstGeom prst="rect">
            <a:avLst/>
          </a:prstGeom>
        </p:spPr>
        <p:txBody>
          <a:bodyPr anchor="t" rtlCol="false" tIns="0" lIns="0" bIns="0" rIns="0">
            <a:spAutoFit/>
          </a:bodyPr>
          <a:lstStyle/>
          <a:p>
            <a:pPr algn="l">
              <a:lnSpc>
                <a:spcPts val="1960"/>
              </a:lnSpc>
              <a:spcBef>
                <a:spcPct val="0"/>
              </a:spcBef>
            </a:pPr>
            <a:r>
              <a:rPr lang="en-US" sz="1400">
                <a:solidFill>
                  <a:srgbClr val="4ADEDD"/>
                </a:solidFill>
                <a:latin typeface="Open Sans Bold"/>
              </a:rPr>
              <a:t>SAYI</a:t>
            </a:r>
          </a:p>
        </p:txBody>
      </p:sp>
      <p:sp>
        <p:nvSpPr>
          <p:cNvPr name="TextBox 30" id="30"/>
          <p:cNvSpPr txBox="true"/>
          <p:nvPr/>
        </p:nvSpPr>
        <p:spPr>
          <a:xfrm rot="0">
            <a:off x="4693188" y="7389214"/>
            <a:ext cx="2452525" cy="240546"/>
          </a:xfrm>
          <a:prstGeom prst="rect">
            <a:avLst/>
          </a:prstGeom>
        </p:spPr>
        <p:txBody>
          <a:bodyPr anchor="t" rtlCol="false" tIns="0" lIns="0" bIns="0" rIns="0">
            <a:spAutoFit/>
          </a:bodyPr>
          <a:lstStyle/>
          <a:p>
            <a:pPr algn="l">
              <a:lnSpc>
                <a:spcPts val="1960"/>
              </a:lnSpc>
              <a:spcBef>
                <a:spcPct val="0"/>
              </a:spcBef>
            </a:pPr>
            <a:r>
              <a:rPr lang="en-US" sz="1400">
                <a:solidFill>
                  <a:srgbClr val="4ADEDD"/>
                </a:solidFill>
                <a:latin typeface="Open Sans Bold"/>
              </a:rPr>
              <a:t>KOMUT</a:t>
            </a:r>
          </a:p>
        </p:txBody>
      </p:sp>
      <p:sp>
        <p:nvSpPr>
          <p:cNvPr name="TextBox 31" id="31"/>
          <p:cNvSpPr txBox="true"/>
          <p:nvPr/>
        </p:nvSpPr>
        <p:spPr>
          <a:xfrm rot="0">
            <a:off x="4693188" y="7744060"/>
            <a:ext cx="2012018" cy="240546"/>
          </a:xfrm>
          <a:prstGeom prst="rect">
            <a:avLst/>
          </a:prstGeom>
        </p:spPr>
        <p:txBody>
          <a:bodyPr anchor="t" rtlCol="false" tIns="0" lIns="0" bIns="0" rIns="0">
            <a:spAutoFit/>
          </a:bodyPr>
          <a:lstStyle/>
          <a:p>
            <a:pPr algn="l">
              <a:lnSpc>
                <a:spcPts val="1960"/>
              </a:lnSpc>
              <a:spcBef>
                <a:spcPct val="0"/>
              </a:spcBef>
            </a:pPr>
            <a:r>
              <a:rPr lang="en-US" sz="1400">
                <a:solidFill>
                  <a:srgbClr val="4ADEDD"/>
                </a:solidFill>
                <a:latin typeface="Open Sans Bold"/>
              </a:rPr>
              <a:t>YAZDIR</a:t>
            </a:r>
          </a:p>
        </p:txBody>
      </p:sp>
      <p:sp>
        <p:nvSpPr>
          <p:cNvPr name="TextBox 32" id="32"/>
          <p:cNvSpPr txBox="true"/>
          <p:nvPr/>
        </p:nvSpPr>
        <p:spPr>
          <a:xfrm rot="0">
            <a:off x="4693188" y="8051281"/>
            <a:ext cx="2012018" cy="240546"/>
          </a:xfrm>
          <a:prstGeom prst="rect">
            <a:avLst/>
          </a:prstGeom>
        </p:spPr>
        <p:txBody>
          <a:bodyPr anchor="t" rtlCol="false" tIns="0" lIns="0" bIns="0" rIns="0">
            <a:spAutoFit/>
          </a:bodyPr>
          <a:lstStyle/>
          <a:p>
            <a:pPr algn="l">
              <a:lnSpc>
                <a:spcPts val="1960"/>
              </a:lnSpc>
              <a:spcBef>
                <a:spcPct val="0"/>
              </a:spcBef>
            </a:pPr>
            <a:r>
              <a:rPr lang="en-US" sz="1400">
                <a:solidFill>
                  <a:srgbClr val="4ADEDD"/>
                </a:solidFill>
                <a:latin typeface="Open Sans Bold"/>
              </a:rPr>
              <a:t>DUGME_1</a:t>
            </a:r>
          </a:p>
        </p:txBody>
      </p:sp>
      <p:sp>
        <p:nvSpPr>
          <p:cNvPr name="TextBox 33" id="33"/>
          <p:cNvSpPr txBox="true"/>
          <p:nvPr/>
        </p:nvSpPr>
        <p:spPr>
          <a:xfrm rot="0">
            <a:off x="6652151" y="5296507"/>
            <a:ext cx="2012018" cy="240546"/>
          </a:xfrm>
          <a:prstGeom prst="rect">
            <a:avLst/>
          </a:prstGeom>
        </p:spPr>
        <p:txBody>
          <a:bodyPr anchor="t" rtlCol="false" tIns="0" lIns="0" bIns="0" rIns="0">
            <a:spAutoFit/>
          </a:bodyPr>
          <a:lstStyle/>
          <a:p>
            <a:pPr algn="l">
              <a:lnSpc>
                <a:spcPts val="1960"/>
              </a:lnSpc>
              <a:spcBef>
                <a:spcPct val="0"/>
              </a:spcBef>
            </a:pPr>
            <a:r>
              <a:rPr lang="en-US" sz="1400">
                <a:solidFill>
                  <a:srgbClr val="4ADEDD"/>
                </a:solidFill>
                <a:latin typeface="Open Sans Bold"/>
              </a:rPr>
              <a:t>DUGME_2</a:t>
            </a:r>
          </a:p>
        </p:txBody>
      </p:sp>
      <p:sp>
        <p:nvSpPr>
          <p:cNvPr name="TextBox 34" id="34"/>
          <p:cNvSpPr txBox="true"/>
          <p:nvPr/>
        </p:nvSpPr>
        <p:spPr>
          <a:xfrm rot="0">
            <a:off x="6652151" y="5652782"/>
            <a:ext cx="2012018" cy="240546"/>
          </a:xfrm>
          <a:prstGeom prst="rect">
            <a:avLst/>
          </a:prstGeom>
        </p:spPr>
        <p:txBody>
          <a:bodyPr anchor="t" rtlCol="false" tIns="0" lIns="0" bIns="0" rIns="0">
            <a:spAutoFit/>
          </a:bodyPr>
          <a:lstStyle/>
          <a:p>
            <a:pPr algn="l">
              <a:lnSpc>
                <a:spcPts val="1960"/>
              </a:lnSpc>
              <a:spcBef>
                <a:spcPct val="0"/>
              </a:spcBef>
            </a:pPr>
            <a:r>
              <a:rPr lang="en-US" sz="1400">
                <a:solidFill>
                  <a:srgbClr val="4ADEDD"/>
                </a:solidFill>
                <a:latin typeface="Open Sans Bold"/>
              </a:rPr>
              <a:t>DUGME_3</a:t>
            </a:r>
          </a:p>
        </p:txBody>
      </p:sp>
      <p:sp>
        <p:nvSpPr>
          <p:cNvPr name="TextBox 35" id="35"/>
          <p:cNvSpPr txBox="true"/>
          <p:nvPr/>
        </p:nvSpPr>
        <p:spPr>
          <a:xfrm rot="0">
            <a:off x="6652151" y="6007628"/>
            <a:ext cx="2012018" cy="240546"/>
          </a:xfrm>
          <a:prstGeom prst="rect">
            <a:avLst/>
          </a:prstGeom>
        </p:spPr>
        <p:txBody>
          <a:bodyPr anchor="t" rtlCol="false" tIns="0" lIns="0" bIns="0" rIns="0">
            <a:spAutoFit/>
          </a:bodyPr>
          <a:lstStyle/>
          <a:p>
            <a:pPr algn="l">
              <a:lnSpc>
                <a:spcPts val="1960"/>
              </a:lnSpc>
              <a:spcBef>
                <a:spcPct val="0"/>
              </a:spcBef>
            </a:pPr>
            <a:r>
              <a:rPr lang="en-US" sz="1400">
                <a:solidFill>
                  <a:srgbClr val="4ADEDD"/>
                </a:solidFill>
                <a:latin typeface="Open Sans Bold"/>
              </a:rPr>
              <a:t>DUGME_4</a:t>
            </a:r>
          </a:p>
        </p:txBody>
      </p:sp>
      <p:sp>
        <p:nvSpPr>
          <p:cNvPr name="TextBox 36" id="36"/>
          <p:cNvSpPr txBox="true"/>
          <p:nvPr/>
        </p:nvSpPr>
        <p:spPr>
          <a:xfrm rot="0">
            <a:off x="6652151" y="6362474"/>
            <a:ext cx="2012018" cy="240546"/>
          </a:xfrm>
          <a:prstGeom prst="rect">
            <a:avLst/>
          </a:prstGeom>
        </p:spPr>
        <p:txBody>
          <a:bodyPr anchor="t" rtlCol="false" tIns="0" lIns="0" bIns="0" rIns="0">
            <a:spAutoFit/>
          </a:bodyPr>
          <a:lstStyle/>
          <a:p>
            <a:pPr algn="l">
              <a:lnSpc>
                <a:spcPts val="1960"/>
              </a:lnSpc>
              <a:spcBef>
                <a:spcPct val="0"/>
              </a:spcBef>
            </a:pPr>
            <a:r>
              <a:rPr lang="en-US" sz="1400">
                <a:solidFill>
                  <a:srgbClr val="4ADEDD"/>
                </a:solidFill>
                <a:latin typeface="Open Sans Bold"/>
              </a:rPr>
              <a:t>DUGME_5</a:t>
            </a:r>
          </a:p>
        </p:txBody>
      </p:sp>
      <p:sp>
        <p:nvSpPr>
          <p:cNvPr name="TextBox 37" id="37"/>
          <p:cNvSpPr txBox="true"/>
          <p:nvPr/>
        </p:nvSpPr>
        <p:spPr>
          <a:xfrm rot="0">
            <a:off x="6652151" y="6669308"/>
            <a:ext cx="2012018" cy="240546"/>
          </a:xfrm>
          <a:prstGeom prst="rect">
            <a:avLst/>
          </a:prstGeom>
        </p:spPr>
        <p:txBody>
          <a:bodyPr anchor="t" rtlCol="false" tIns="0" lIns="0" bIns="0" rIns="0">
            <a:spAutoFit/>
          </a:bodyPr>
          <a:lstStyle/>
          <a:p>
            <a:pPr algn="l">
              <a:lnSpc>
                <a:spcPts val="1960"/>
              </a:lnSpc>
              <a:spcBef>
                <a:spcPct val="0"/>
              </a:spcBef>
            </a:pPr>
            <a:r>
              <a:rPr lang="en-US" sz="1400">
                <a:solidFill>
                  <a:srgbClr val="4ADEDD"/>
                </a:solidFill>
                <a:latin typeface="Open Sans Bold"/>
              </a:rPr>
              <a:t>DUGME_6</a:t>
            </a:r>
          </a:p>
        </p:txBody>
      </p:sp>
      <p:sp>
        <p:nvSpPr>
          <p:cNvPr name="TextBox 38" id="38"/>
          <p:cNvSpPr txBox="true"/>
          <p:nvPr/>
        </p:nvSpPr>
        <p:spPr>
          <a:xfrm rot="0">
            <a:off x="6652151" y="6976529"/>
            <a:ext cx="2012018" cy="240546"/>
          </a:xfrm>
          <a:prstGeom prst="rect">
            <a:avLst/>
          </a:prstGeom>
        </p:spPr>
        <p:txBody>
          <a:bodyPr anchor="t" rtlCol="false" tIns="0" lIns="0" bIns="0" rIns="0">
            <a:spAutoFit/>
          </a:bodyPr>
          <a:lstStyle/>
          <a:p>
            <a:pPr algn="l">
              <a:lnSpc>
                <a:spcPts val="1960"/>
              </a:lnSpc>
              <a:spcBef>
                <a:spcPct val="0"/>
              </a:spcBef>
            </a:pPr>
            <a:r>
              <a:rPr lang="en-US" sz="1400">
                <a:solidFill>
                  <a:srgbClr val="4ADEDD"/>
                </a:solidFill>
                <a:latin typeface="Open Sans Bold"/>
              </a:rPr>
              <a:t>DUGME_7</a:t>
            </a:r>
          </a:p>
        </p:txBody>
      </p:sp>
      <p:sp>
        <p:nvSpPr>
          <p:cNvPr name="TextBox 39" id="39"/>
          <p:cNvSpPr txBox="true"/>
          <p:nvPr/>
        </p:nvSpPr>
        <p:spPr>
          <a:xfrm rot="0">
            <a:off x="6652151" y="7283750"/>
            <a:ext cx="2452525" cy="240546"/>
          </a:xfrm>
          <a:prstGeom prst="rect">
            <a:avLst/>
          </a:prstGeom>
        </p:spPr>
        <p:txBody>
          <a:bodyPr anchor="t" rtlCol="false" tIns="0" lIns="0" bIns="0" rIns="0">
            <a:spAutoFit/>
          </a:bodyPr>
          <a:lstStyle/>
          <a:p>
            <a:pPr algn="l">
              <a:lnSpc>
                <a:spcPts val="1960"/>
              </a:lnSpc>
              <a:spcBef>
                <a:spcPct val="0"/>
              </a:spcBef>
            </a:pPr>
            <a:r>
              <a:rPr lang="en-US" sz="1400">
                <a:solidFill>
                  <a:srgbClr val="4ADEDD"/>
                </a:solidFill>
                <a:latin typeface="Open Sans Bold"/>
              </a:rPr>
              <a:t>DUGME_8</a:t>
            </a:r>
          </a:p>
        </p:txBody>
      </p:sp>
      <p:sp>
        <p:nvSpPr>
          <p:cNvPr name="TextBox 40" id="40"/>
          <p:cNvSpPr txBox="true"/>
          <p:nvPr/>
        </p:nvSpPr>
        <p:spPr>
          <a:xfrm rot="0">
            <a:off x="6652151" y="7638595"/>
            <a:ext cx="2012018" cy="240546"/>
          </a:xfrm>
          <a:prstGeom prst="rect">
            <a:avLst/>
          </a:prstGeom>
        </p:spPr>
        <p:txBody>
          <a:bodyPr anchor="t" rtlCol="false" tIns="0" lIns="0" bIns="0" rIns="0">
            <a:spAutoFit/>
          </a:bodyPr>
          <a:lstStyle/>
          <a:p>
            <a:pPr algn="l">
              <a:lnSpc>
                <a:spcPts val="1960"/>
              </a:lnSpc>
              <a:spcBef>
                <a:spcPct val="0"/>
              </a:spcBef>
            </a:pPr>
            <a:r>
              <a:rPr lang="en-US" sz="1400">
                <a:solidFill>
                  <a:srgbClr val="4ADEDD"/>
                </a:solidFill>
                <a:latin typeface="Open Sans Bold"/>
              </a:rPr>
              <a:t>DUGME_9</a:t>
            </a:r>
          </a:p>
        </p:txBody>
      </p:sp>
      <p:sp>
        <p:nvSpPr>
          <p:cNvPr name="TextBox 41" id="41"/>
          <p:cNvSpPr txBox="true"/>
          <p:nvPr/>
        </p:nvSpPr>
        <p:spPr>
          <a:xfrm rot="0">
            <a:off x="6652151" y="7994131"/>
            <a:ext cx="2012018" cy="240546"/>
          </a:xfrm>
          <a:prstGeom prst="rect">
            <a:avLst/>
          </a:prstGeom>
        </p:spPr>
        <p:txBody>
          <a:bodyPr anchor="t" rtlCol="false" tIns="0" lIns="0" bIns="0" rIns="0">
            <a:spAutoFit/>
          </a:bodyPr>
          <a:lstStyle/>
          <a:p>
            <a:pPr algn="l">
              <a:lnSpc>
                <a:spcPts val="1960"/>
              </a:lnSpc>
              <a:spcBef>
                <a:spcPct val="0"/>
              </a:spcBef>
            </a:pPr>
            <a:r>
              <a:rPr lang="en-US" sz="1400">
                <a:solidFill>
                  <a:srgbClr val="4ADEDD"/>
                </a:solidFill>
                <a:latin typeface="Open Sans Bold"/>
              </a:rPr>
              <a:t>DUGME_DAHA_AZ</a:t>
            </a:r>
          </a:p>
        </p:txBody>
      </p:sp>
      <p:sp>
        <p:nvSpPr>
          <p:cNvPr name="TextBox 42" id="42"/>
          <p:cNvSpPr txBox="true"/>
          <p:nvPr/>
        </p:nvSpPr>
        <p:spPr>
          <a:xfrm rot="0">
            <a:off x="2240664" y="8358502"/>
            <a:ext cx="2012018" cy="240546"/>
          </a:xfrm>
          <a:prstGeom prst="rect">
            <a:avLst/>
          </a:prstGeom>
        </p:spPr>
        <p:txBody>
          <a:bodyPr anchor="t" rtlCol="false" tIns="0" lIns="0" bIns="0" rIns="0">
            <a:spAutoFit/>
          </a:bodyPr>
          <a:lstStyle/>
          <a:p>
            <a:pPr algn="l">
              <a:lnSpc>
                <a:spcPts val="1960"/>
              </a:lnSpc>
              <a:spcBef>
                <a:spcPct val="0"/>
              </a:spcBef>
            </a:pPr>
            <a:r>
              <a:rPr lang="en-US" sz="1400">
                <a:solidFill>
                  <a:srgbClr val="4ADEDD"/>
                </a:solidFill>
                <a:latin typeface="Open Sans Bold"/>
              </a:rPr>
              <a:t>DUGME_KEZ Etiketi</a:t>
            </a:r>
          </a:p>
        </p:txBody>
      </p:sp>
      <p:sp>
        <p:nvSpPr>
          <p:cNvPr name="TextBox 43" id="43"/>
          <p:cNvSpPr txBox="true"/>
          <p:nvPr/>
        </p:nvSpPr>
        <p:spPr>
          <a:xfrm rot="0">
            <a:off x="2240664" y="8665722"/>
            <a:ext cx="2012018" cy="240546"/>
          </a:xfrm>
          <a:prstGeom prst="rect">
            <a:avLst/>
          </a:prstGeom>
        </p:spPr>
        <p:txBody>
          <a:bodyPr anchor="t" rtlCol="false" tIns="0" lIns="0" bIns="0" rIns="0">
            <a:spAutoFit/>
          </a:bodyPr>
          <a:lstStyle/>
          <a:p>
            <a:pPr algn="l">
              <a:lnSpc>
                <a:spcPts val="1960"/>
              </a:lnSpc>
              <a:spcBef>
                <a:spcPct val="0"/>
              </a:spcBef>
            </a:pPr>
            <a:r>
              <a:rPr lang="en-US" sz="1400">
                <a:solidFill>
                  <a:srgbClr val="4ADEDD"/>
                </a:solidFill>
                <a:latin typeface="Open Sans Bold"/>
              </a:rPr>
              <a:t>DELAY</a:t>
            </a:r>
          </a:p>
        </p:txBody>
      </p:sp>
      <p:sp>
        <p:nvSpPr>
          <p:cNvPr name="TextBox 44" id="44"/>
          <p:cNvSpPr txBox="true"/>
          <p:nvPr/>
        </p:nvSpPr>
        <p:spPr>
          <a:xfrm rot="0">
            <a:off x="2240664" y="8972943"/>
            <a:ext cx="2012018" cy="240546"/>
          </a:xfrm>
          <a:prstGeom prst="rect">
            <a:avLst/>
          </a:prstGeom>
        </p:spPr>
        <p:txBody>
          <a:bodyPr anchor="t" rtlCol="false" tIns="0" lIns="0" bIns="0" rIns="0">
            <a:spAutoFit/>
          </a:bodyPr>
          <a:lstStyle/>
          <a:p>
            <a:pPr algn="l">
              <a:lnSpc>
                <a:spcPts val="1960"/>
              </a:lnSpc>
              <a:spcBef>
                <a:spcPct val="0"/>
              </a:spcBef>
            </a:pPr>
            <a:r>
              <a:rPr lang="en-US" sz="1400">
                <a:solidFill>
                  <a:srgbClr val="4ADEDD"/>
                </a:solidFill>
                <a:latin typeface="Open Sans Bold"/>
              </a:rPr>
              <a:t>YENI_RAKAM_ISLEM</a:t>
            </a:r>
          </a:p>
        </p:txBody>
      </p:sp>
      <p:sp>
        <p:nvSpPr>
          <p:cNvPr name="TextBox 45" id="45"/>
          <p:cNvSpPr txBox="true"/>
          <p:nvPr/>
        </p:nvSpPr>
        <p:spPr>
          <a:xfrm rot="0">
            <a:off x="2240664" y="9280164"/>
            <a:ext cx="2012018" cy="240546"/>
          </a:xfrm>
          <a:prstGeom prst="rect">
            <a:avLst/>
          </a:prstGeom>
        </p:spPr>
        <p:txBody>
          <a:bodyPr anchor="t" rtlCol="false" tIns="0" lIns="0" bIns="0" rIns="0">
            <a:spAutoFit/>
          </a:bodyPr>
          <a:lstStyle/>
          <a:p>
            <a:pPr algn="l">
              <a:lnSpc>
                <a:spcPts val="1960"/>
              </a:lnSpc>
              <a:spcBef>
                <a:spcPct val="0"/>
              </a:spcBef>
            </a:pPr>
            <a:r>
              <a:rPr lang="en-US" sz="1400">
                <a:solidFill>
                  <a:srgbClr val="4ADEDD"/>
                </a:solidFill>
                <a:latin typeface="Open Sans Bold"/>
              </a:rPr>
              <a:t>ATLA_TASMA</a:t>
            </a:r>
          </a:p>
        </p:txBody>
      </p:sp>
      <p:sp>
        <p:nvSpPr>
          <p:cNvPr name="TextBox 46" id="46"/>
          <p:cNvSpPr txBox="true"/>
          <p:nvPr/>
        </p:nvSpPr>
        <p:spPr>
          <a:xfrm rot="0">
            <a:off x="2240664" y="9587385"/>
            <a:ext cx="2012018" cy="240546"/>
          </a:xfrm>
          <a:prstGeom prst="rect">
            <a:avLst/>
          </a:prstGeom>
        </p:spPr>
        <p:txBody>
          <a:bodyPr anchor="t" rtlCol="false" tIns="0" lIns="0" bIns="0" rIns="0">
            <a:spAutoFit/>
          </a:bodyPr>
          <a:lstStyle/>
          <a:p>
            <a:pPr algn="l">
              <a:lnSpc>
                <a:spcPts val="1960"/>
              </a:lnSpc>
              <a:spcBef>
                <a:spcPct val="0"/>
              </a:spcBef>
            </a:pPr>
            <a:r>
              <a:rPr lang="en-US" sz="1400">
                <a:solidFill>
                  <a:srgbClr val="4ADEDD"/>
                </a:solidFill>
                <a:latin typeface="Open Sans Bold"/>
              </a:rPr>
              <a:t>ILK_HANE_KAYDEDILDI</a:t>
            </a:r>
          </a:p>
        </p:txBody>
      </p:sp>
      <p:sp>
        <p:nvSpPr>
          <p:cNvPr name="TextBox 47" id="47"/>
          <p:cNvSpPr txBox="true"/>
          <p:nvPr/>
        </p:nvSpPr>
        <p:spPr>
          <a:xfrm rot="0">
            <a:off x="4693188" y="8358502"/>
            <a:ext cx="2012018" cy="240546"/>
          </a:xfrm>
          <a:prstGeom prst="rect">
            <a:avLst/>
          </a:prstGeom>
        </p:spPr>
        <p:txBody>
          <a:bodyPr anchor="t" rtlCol="false" tIns="0" lIns="0" bIns="0" rIns="0">
            <a:spAutoFit/>
          </a:bodyPr>
          <a:lstStyle/>
          <a:p>
            <a:pPr algn="l">
              <a:lnSpc>
                <a:spcPts val="1960"/>
              </a:lnSpc>
              <a:spcBef>
                <a:spcPct val="0"/>
              </a:spcBef>
            </a:pPr>
            <a:r>
              <a:rPr lang="en-US" sz="1400">
                <a:solidFill>
                  <a:srgbClr val="4ADEDD"/>
                </a:solidFill>
                <a:latin typeface="Open Sans Bold"/>
              </a:rPr>
              <a:t>IKINCI_NUMARA</a:t>
            </a:r>
          </a:p>
        </p:txBody>
      </p:sp>
      <p:sp>
        <p:nvSpPr>
          <p:cNvPr name="TextBox 48" id="48"/>
          <p:cNvSpPr txBox="true"/>
          <p:nvPr/>
        </p:nvSpPr>
        <p:spPr>
          <a:xfrm rot="0">
            <a:off x="4693188" y="8665722"/>
            <a:ext cx="2012018" cy="240546"/>
          </a:xfrm>
          <a:prstGeom prst="rect">
            <a:avLst/>
          </a:prstGeom>
        </p:spPr>
        <p:txBody>
          <a:bodyPr anchor="t" rtlCol="false" tIns="0" lIns="0" bIns="0" rIns="0">
            <a:spAutoFit/>
          </a:bodyPr>
          <a:lstStyle/>
          <a:p>
            <a:pPr algn="l">
              <a:lnSpc>
                <a:spcPts val="1960"/>
              </a:lnSpc>
              <a:spcBef>
                <a:spcPct val="0"/>
              </a:spcBef>
            </a:pPr>
            <a:r>
              <a:rPr lang="en-US" sz="1400">
                <a:solidFill>
                  <a:srgbClr val="4ADEDD"/>
                </a:solidFill>
                <a:latin typeface="Open Sans Bold"/>
              </a:rPr>
              <a:t>YENI_RAKAM</a:t>
            </a:r>
          </a:p>
        </p:txBody>
      </p:sp>
      <p:sp>
        <p:nvSpPr>
          <p:cNvPr name="TextBox 49" id="49"/>
          <p:cNvSpPr txBox="true"/>
          <p:nvPr/>
        </p:nvSpPr>
        <p:spPr>
          <a:xfrm rot="0">
            <a:off x="4693188" y="8972943"/>
            <a:ext cx="2012018" cy="240546"/>
          </a:xfrm>
          <a:prstGeom prst="rect">
            <a:avLst/>
          </a:prstGeom>
        </p:spPr>
        <p:txBody>
          <a:bodyPr anchor="t" rtlCol="false" tIns="0" lIns="0" bIns="0" rIns="0">
            <a:spAutoFit/>
          </a:bodyPr>
          <a:lstStyle/>
          <a:p>
            <a:pPr algn="l">
              <a:lnSpc>
                <a:spcPts val="1960"/>
              </a:lnSpc>
              <a:spcBef>
                <a:spcPct val="0"/>
              </a:spcBef>
            </a:pPr>
            <a:r>
              <a:rPr lang="en-US" sz="1400">
                <a:solidFill>
                  <a:srgbClr val="4ADEDD"/>
                </a:solidFill>
                <a:latin typeface="Open Sans Bold"/>
              </a:rPr>
              <a:t>YENI_RAKAM_ISLEM</a:t>
            </a:r>
          </a:p>
        </p:txBody>
      </p:sp>
      <p:sp>
        <p:nvSpPr>
          <p:cNvPr name="TextBox 50" id="50"/>
          <p:cNvSpPr txBox="true"/>
          <p:nvPr/>
        </p:nvSpPr>
        <p:spPr>
          <a:xfrm rot="0">
            <a:off x="4693188" y="9280164"/>
            <a:ext cx="2012018" cy="240546"/>
          </a:xfrm>
          <a:prstGeom prst="rect">
            <a:avLst/>
          </a:prstGeom>
        </p:spPr>
        <p:txBody>
          <a:bodyPr anchor="t" rtlCol="false" tIns="0" lIns="0" bIns="0" rIns="0">
            <a:spAutoFit/>
          </a:bodyPr>
          <a:lstStyle/>
          <a:p>
            <a:pPr algn="l">
              <a:lnSpc>
                <a:spcPts val="1960"/>
              </a:lnSpc>
              <a:spcBef>
                <a:spcPct val="0"/>
              </a:spcBef>
            </a:pPr>
            <a:r>
              <a:rPr lang="en-US" sz="1400">
                <a:solidFill>
                  <a:srgbClr val="4ADEDD"/>
                </a:solidFill>
                <a:latin typeface="Open Sans Bold"/>
              </a:rPr>
              <a:t>YENI_RAKAM_ISLEM2</a:t>
            </a:r>
          </a:p>
        </p:txBody>
      </p:sp>
      <p:sp>
        <p:nvSpPr>
          <p:cNvPr name="TextBox 51" id="51"/>
          <p:cNvSpPr txBox="true"/>
          <p:nvPr/>
        </p:nvSpPr>
        <p:spPr>
          <a:xfrm rot="0">
            <a:off x="4693188" y="9587385"/>
            <a:ext cx="2012018" cy="240546"/>
          </a:xfrm>
          <a:prstGeom prst="rect">
            <a:avLst/>
          </a:prstGeom>
        </p:spPr>
        <p:txBody>
          <a:bodyPr anchor="t" rtlCol="false" tIns="0" lIns="0" bIns="0" rIns="0">
            <a:spAutoFit/>
          </a:bodyPr>
          <a:lstStyle/>
          <a:p>
            <a:pPr algn="l">
              <a:lnSpc>
                <a:spcPts val="1960"/>
              </a:lnSpc>
              <a:spcBef>
                <a:spcPct val="0"/>
              </a:spcBef>
            </a:pPr>
            <a:r>
              <a:rPr lang="en-US" sz="1400">
                <a:solidFill>
                  <a:srgbClr val="4ADEDD"/>
                </a:solidFill>
                <a:latin typeface="Open Sans Bold"/>
              </a:rPr>
              <a:t>YENI_SAYI</a:t>
            </a:r>
          </a:p>
        </p:txBody>
      </p:sp>
      <p:sp>
        <p:nvSpPr>
          <p:cNvPr name="TextBox 52" id="52"/>
          <p:cNvSpPr txBox="true"/>
          <p:nvPr/>
        </p:nvSpPr>
        <p:spPr>
          <a:xfrm rot="0">
            <a:off x="6705206" y="8348977"/>
            <a:ext cx="2012018" cy="240546"/>
          </a:xfrm>
          <a:prstGeom prst="rect">
            <a:avLst/>
          </a:prstGeom>
        </p:spPr>
        <p:txBody>
          <a:bodyPr anchor="t" rtlCol="false" tIns="0" lIns="0" bIns="0" rIns="0">
            <a:spAutoFit/>
          </a:bodyPr>
          <a:lstStyle/>
          <a:p>
            <a:pPr algn="l">
              <a:lnSpc>
                <a:spcPts val="1960"/>
              </a:lnSpc>
              <a:spcBef>
                <a:spcPct val="0"/>
              </a:spcBef>
            </a:pPr>
            <a:r>
              <a:rPr lang="en-US" sz="1400">
                <a:solidFill>
                  <a:srgbClr val="4ADEDD"/>
                </a:solidFill>
                <a:latin typeface="Open Sans Bold"/>
              </a:rPr>
              <a:t>ISLEM</a:t>
            </a:r>
          </a:p>
        </p:txBody>
      </p:sp>
      <p:sp>
        <p:nvSpPr>
          <p:cNvPr name="TextBox 53" id="53"/>
          <p:cNvSpPr txBox="true"/>
          <p:nvPr/>
        </p:nvSpPr>
        <p:spPr>
          <a:xfrm rot="0">
            <a:off x="6705206" y="8656197"/>
            <a:ext cx="2012018" cy="240546"/>
          </a:xfrm>
          <a:prstGeom prst="rect">
            <a:avLst/>
          </a:prstGeom>
        </p:spPr>
        <p:txBody>
          <a:bodyPr anchor="t" rtlCol="false" tIns="0" lIns="0" bIns="0" rIns="0">
            <a:spAutoFit/>
          </a:bodyPr>
          <a:lstStyle/>
          <a:p>
            <a:pPr algn="l">
              <a:lnSpc>
                <a:spcPts val="1960"/>
              </a:lnSpc>
              <a:spcBef>
                <a:spcPct val="0"/>
              </a:spcBef>
            </a:pPr>
            <a:r>
              <a:rPr lang="en-US" sz="1400">
                <a:solidFill>
                  <a:srgbClr val="4ADEDD"/>
                </a:solidFill>
                <a:latin typeface="Open Sans Bold"/>
              </a:rPr>
              <a:t>SONUC</a:t>
            </a:r>
          </a:p>
        </p:txBody>
      </p:sp>
      <p:sp>
        <p:nvSpPr>
          <p:cNvPr name="TextBox 54" id="54"/>
          <p:cNvSpPr txBox="true"/>
          <p:nvPr/>
        </p:nvSpPr>
        <p:spPr>
          <a:xfrm rot="0">
            <a:off x="6705206" y="8963418"/>
            <a:ext cx="2012018" cy="240546"/>
          </a:xfrm>
          <a:prstGeom prst="rect">
            <a:avLst/>
          </a:prstGeom>
        </p:spPr>
        <p:txBody>
          <a:bodyPr anchor="t" rtlCol="false" tIns="0" lIns="0" bIns="0" rIns="0">
            <a:spAutoFit/>
          </a:bodyPr>
          <a:lstStyle/>
          <a:p>
            <a:pPr algn="l">
              <a:lnSpc>
                <a:spcPts val="1960"/>
              </a:lnSpc>
              <a:spcBef>
                <a:spcPct val="0"/>
              </a:spcBef>
            </a:pPr>
            <a:r>
              <a:rPr lang="en-US" sz="1400">
                <a:solidFill>
                  <a:srgbClr val="4ADEDD"/>
                </a:solidFill>
                <a:latin typeface="Open Sans Bold"/>
              </a:rPr>
              <a:t>EKRANA_YAZDIRMA</a:t>
            </a:r>
          </a:p>
        </p:txBody>
      </p:sp>
      <p:sp>
        <p:nvSpPr>
          <p:cNvPr name="TextBox 55" id="55"/>
          <p:cNvSpPr txBox="true"/>
          <p:nvPr/>
        </p:nvSpPr>
        <p:spPr>
          <a:xfrm rot="0">
            <a:off x="6705206" y="9270639"/>
            <a:ext cx="2012018" cy="240546"/>
          </a:xfrm>
          <a:prstGeom prst="rect">
            <a:avLst/>
          </a:prstGeom>
        </p:spPr>
        <p:txBody>
          <a:bodyPr anchor="t" rtlCol="false" tIns="0" lIns="0" bIns="0" rIns="0">
            <a:spAutoFit/>
          </a:bodyPr>
          <a:lstStyle/>
          <a:p>
            <a:pPr algn="l">
              <a:lnSpc>
                <a:spcPts val="1960"/>
              </a:lnSpc>
              <a:spcBef>
                <a:spcPct val="0"/>
              </a:spcBef>
            </a:pPr>
            <a:r>
              <a:rPr lang="en-US" sz="1400">
                <a:solidFill>
                  <a:srgbClr val="4ADEDD"/>
                </a:solidFill>
                <a:latin typeface="Open Sans Bold"/>
              </a:rPr>
              <a:t>YENI_RAKAM_ISLEM2</a:t>
            </a:r>
          </a:p>
        </p:txBody>
      </p:sp>
      <p:sp>
        <p:nvSpPr>
          <p:cNvPr name="TextBox 56" id="56"/>
          <p:cNvSpPr txBox="true"/>
          <p:nvPr/>
        </p:nvSpPr>
        <p:spPr>
          <a:xfrm rot="0">
            <a:off x="6705206" y="9577860"/>
            <a:ext cx="2012018" cy="240546"/>
          </a:xfrm>
          <a:prstGeom prst="rect">
            <a:avLst/>
          </a:prstGeom>
        </p:spPr>
        <p:txBody>
          <a:bodyPr anchor="t" rtlCol="false" tIns="0" lIns="0" bIns="0" rIns="0">
            <a:spAutoFit/>
          </a:bodyPr>
          <a:lstStyle/>
          <a:p>
            <a:pPr algn="l">
              <a:lnSpc>
                <a:spcPts val="1960"/>
              </a:lnSpc>
              <a:spcBef>
                <a:spcPct val="0"/>
              </a:spcBef>
            </a:pPr>
            <a:r>
              <a:rPr lang="en-US" sz="1400">
                <a:solidFill>
                  <a:srgbClr val="4ADEDD"/>
                </a:solidFill>
                <a:latin typeface="Open Sans Bold"/>
              </a:rPr>
              <a:t>CIKARMA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1477666">
            <a:off x="8443658" y="5370633"/>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941020">
            <a:off x="-3526188" y="-6405116"/>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7096803" y="557375"/>
            <a:ext cx="137619" cy="137619"/>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6" id="6"/>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7" id="7"/>
          <p:cNvGrpSpPr/>
          <p:nvPr/>
        </p:nvGrpSpPr>
        <p:grpSpPr>
          <a:xfrm rot="0">
            <a:off x="17353109" y="557375"/>
            <a:ext cx="137619" cy="137619"/>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9" id="9"/>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10" id="10"/>
          <p:cNvGrpSpPr/>
          <p:nvPr/>
        </p:nvGrpSpPr>
        <p:grpSpPr>
          <a:xfrm rot="0">
            <a:off x="17605028" y="557375"/>
            <a:ext cx="137619" cy="13761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12" id="12"/>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Freeform 13" id="13"/>
          <p:cNvSpPr/>
          <p:nvPr/>
        </p:nvSpPr>
        <p:spPr>
          <a:xfrm flipH="false" flipV="false" rot="0">
            <a:off x="598872" y="458184"/>
            <a:ext cx="326225" cy="336000"/>
          </a:xfrm>
          <a:custGeom>
            <a:avLst/>
            <a:gdLst/>
            <a:ahLst/>
            <a:cxnLst/>
            <a:rect r="r" b="b" t="t" l="l"/>
            <a:pathLst>
              <a:path h="336000" w="326225">
                <a:moveTo>
                  <a:pt x="0" y="0"/>
                </a:moveTo>
                <a:lnTo>
                  <a:pt x="326225" y="0"/>
                </a:lnTo>
                <a:lnTo>
                  <a:pt x="326225" y="336000"/>
                </a:lnTo>
                <a:lnTo>
                  <a:pt x="0" y="336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0">
            <a:off x="18181857" y="8291827"/>
            <a:ext cx="106143" cy="966473"/>
            <a:chOff x="0" y="0"/>
            <a:chExt cx="626900" cy="5708159"/>
          </a:xfrm>
        </p:grpSpPr>
        <p:sp>
          <p:nvSpPr>
            <p:cNvPr name="Freeform 15" id="15"/>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16" id="16"/>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grpSp>
        <p:nvGrpSpPr>
          <p:cNvPr name="Group 17" id="17"/>
          <p:cNvGrpSpPr/>
          <p:nvPr/>
        </p:nvGrpSpPr>
        <p:grpSpPr>
          <a:xfrm rot="0">
            <a:off x="1313734" y="1958271"/>
            <a:ext cx="7490508" cy="6816792"/>
            <a:chOff x="0" y="0"/>
            <a:chExt cx="6977583" cy="6350000"/>
          </a:xfrm>
        </p:grpSpPr>
        <p:sp>
          <p:nvSpPr>
            <p:cNvPr name="Freeform 18" id="18"/>
            <p:cNvSpPr/>
            <p:nvPr/>
          </p:nvSpPr>
          <p:spPr>
            <a:xfrm flipH="false" flipV="false" rot="24000">
              <a:off x="-20094" y="-22096"/>
              <a:ext cx="7017772" cy="6394193"/>
            </a:xfrm>
            <a:custGeom>
              <a:avLst/>
              <a:gdLst/>
              <a:ahLst/>
              <a:cxnLst/>
              <a:rect r="r" b="b" t="t" l="l"/>
              <a:pathLst>
                <a:path h="6394193" w="7017772">
                  <a:moveTo>
                    <a:pt x="6322016" y="6352534"/>
                  </a:moveTo>
                  <a:lnTo>
                    <a:pt x="740086" y="6391504"/>
                  </a:lnTo>
                  <a:cubicBezTo>
                    <a:pt x="354933" y="6394192"/>
                    <a:pt x="40358" y="6111902"/>
                    <a:pt x="37911" y="5761390"/>
                  </a:cubicBezTo>
                  <a:lnTo>
                    <a:pt x="2447" y="681514"/>
                  </a:lnTo>
                  <a:cubicBezTo>
                    <a:pt x="0" y="331003"/>
                    <a:pt x="310602" y="44347"/>
                    <a:pt x="695755" y="41658"/>
                  </a:cubicBezTo>
                  <a:lnTo>
                    <a:pt x="6277685" y="2688"/>
                  </a:lnTo>
                  <a:cubicBezTo>
                    <a:pt x="6662838" y="0"/>
                    <a:pt x="6977412" y="282290"/>
                    <a:pt x="6979859" y="632802"/>
                  </a:cubicBezTo>
                  <a:lnTo>
                    <a:pt x="7015324" y="5712678"/>
                  </a:lnTo>
                  <a:cubicBezTo>
                    <a:pt x="7017771" y="6063189"/>
                    <a:pt x="6707169" y="6349845"/>
                    <a:pt x="6322016" y="6352534"/>
                  </a:cubicBezTo>
                  <a:close/>
                </a:path>
              </a:pathLst>
            </a:custGeom>
            <a:blipFill>
              <a:blip r:embed="rId6"/>
              <a:stretch>
                <a:fillRect l="-31804" t="-5227" r="-37477" b="-1382"/>
              </a:stretch>
            </a:blipFill>
          </p:spPr>
        </p:sp>
      </p:grpSp>
      <p:grpSp>
        <p:nvGrpSpPr>
          <p:cNvPr name="Group 19" id="19"/>
          <p:cNvGrpSpPr/>
          <p:nvPr/>
        </p:nvGrpSpPr>
        <p:grpSpPr>
          <a:xfrm rot="0">
            <a:off x="9800510" y="3202271"/>
            <a:ext cx="4048405" cy="47625"/>
            <a:chOff x="0" y="0"/>
            <a:chExt cx="1066247" cy="12543"/>
          </a:xfrm>
        </p:grpSpPr>
        <p:sp>
          <p:nvSpPr>
            <p:cNvPr name="Freeform 20" id="20"/>
            <p:cNvSpPr/>
            <p:nvPr/>
          </p:nvSpPr>
          <p:spPr>
            <a:xfrm flipH="false" flipV="false" rot="0">
              <a:off x="0" y="0"/>
              <a:ext cx="1066247" cy="12543"/>
            </a:xfrm>
            <a:custGeom>
              <a:avLst/>
              <a:gdLst/>
              <a:ahLst/>
              <a:cxnLst/>
              <a:rect r="r" b="b" t="t" l="l"/>
              <a:pathLst>
                <a:path h="12543" w="1066247">
                  <a:moveTo>
                    <a:pt x="6272" y="0"/>
                  </a:moveTo>
                  <a:lnTo>
                    <a:pt x="1059975" y="0"/>
                  </a:lnTo>
                  <a:cubicBezTo>
                    <a:pt x="1061638" y="0"/>
                    <a:pt x="1063233" y="661"/>
                    <a:pt x="1064410" y="1837"/>
                  </a:cubicBezTo>
                  <a:cubicBezTo>
                    <a:pt x="1065586" y="3013"/>
                    <a:pt x="1066247" y="4608"/>
                    <a:pt x="1066247" y="6272"/>
                  </a:cubicBezTo>
                  <a:lnTo>
                    <a:pt x="1066247" y="6272"/>
                  </a:lnTo>
                  <a:cubicBezTo>
                    <a:pt x="1066247" y="7935"/>
                    <a:pt x="1065586" y="9530"/>
                    <a:pt x="1064410" y="10706"/>
                  </a:cubicBezTo>
                  <a:cubicBezTo>
                    <a:pt x="1063233" y="11882"/>
                    <a:pt x="1061638" y="12543"/>
                    <a:pt x="1059975"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4ADEDD"/>
            </a:solidFill>
          </p:spPr>
        </p:sp>
        <p:sp>
          <p:nvSpPr>
            <p:cNvPr name="TextBox 21" id="21"/>
            <p:cNvSpPr txBox="true"/>
            <p:nvPr/>
          </p:nvSpPr>
          <p:spPr>
            <a:xfrm>
              <a:off x="0" y="-47625"/>
              <a:ext cx="1066247" cy="60168"/>
            </a:xfrm>
            <a:prstGeom prst="rect">
              <a:avLst/>
            </a:prstGeom>
          </p:spPr>
          <p:txBody>
            <a:bodyPr anchor="ctr" rtlCol="false" tIns="50800" lIns="50800" bIns="50800" rIns="50800"/>
            <a:lstStyle/>
            <a:p>
              <a:pPr algn="ctr">
                <a:lnSpc>
                  <a:spcPts val="2239"/>
                </a:lnSpc>
              </a:pPr>
            </a:p>
          </p:txBody>
        </p:sp>
      </p:grpSp>
      <p:sp>
        <p:nvSpPr>
          <p:cNvPr name="TextBox 22" id="22"/>
          <p:cNvSpPr txBox="true"/>
          <p:nvPr/>
        </p:nvSpPr>
        <p:spPr>
          <a:xfrm rot="0">
            <a:off x="9800510" y="2026988"/>
            <a:ext cx="6417936" cy="984250"/>
          </a:xfrm>
          <a:prstGeom prst="rect">
            <a:avLst/>
          </a:prstGeom>
        </p:spPr>
        <p:txBody>
          <a:bodyPr anchor="t" rtlCol="false" tIns="0" lIns="0" bIns="0" rIns="0">
            <a:spAutoFit/>
          </a:bodyPr>
          <a:lstStyle/>
          <a:p>
            <a:pPr algn="l">
              <a:lnSpc>
                <a:spcPts val="7699"/>
              </a:lnSpc>
              <a:spcBef>
                <a:spcPct val="0"/>
              </a:spcBef>
            </a:pPr>
            <a:r>
              <a:rPr lang="en-US" sz="5499">
                <a:solidFill>
                  <a:srgbClr val="FFFFFF"/>
                </a:solidFill>
                <a:latin typeface="Poppins Bold"/>
              </a:rPr>
              <a:t>BAŞLANGIÇ</a:t>
            </a:r>
          </a:p>
        </p:txBody>
      </p:sp>
      <p:sp>
        <p:nvSpPr>
          <p:cNvPr name="TextBox 23" id="23"/>
          <p:cNvSpPr txBox="true"/>
          <p:nvPr/>
        </p:nvSpPr>
        <p:spPr>
          <a:xfrm rot="0">
            <a:off x="9722774" y="4050101"/>
            <a:ext cx="6738079" cy="3267452"/>
          </a:xfrm>
          <a:prstGeom prst="rect">
            <a:avLst/>
          </a:prstGeom>
        </p:spPr>
        <p:txBody>
          <a:bodyPr anchor="t" rtlCol="false" tIns="0" lIns="0" bIns="0" rIns="0">
            <a:spAutoFit/>
          </a:bodyPr>
          <a:lstStyle/>
          <a:p>
            <a:pPr algn="l">
              <a:lnSpc>
                <a:spcPts val="3359"/>
              </a:lnSpc>
            </a:pPr>
            <a:r>
              <a:rPr lang="en-US" sz="2399">
                <a:solidFill>
                  <a:srgbClr val="FFFFFF"/>
                </a:solidFill>
                <a:latin typeface="Open Sans"/>
              </a:rPr>
              <a:t>Assembly kodun başlangıç kısmı, 8-bitlik bir hesap makinesinin temel ayarlarını içermektedir. Bellekteki başlangıç adresini belirlemek üzere "ORG 00H" kullanılmıştır ve hesaplama işlemleri için gerekli olan kayıtlar (R0, R1, R2, R3) ile portlar (P1, P2, P3) tanımlanmıştır.</a:t>
            </a:r>
          </a:p>
          <a:p>
            <a:pPr algn="l">
              <a:lnSpc>
                <a:spcPts val="2799"/>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1477666">
            <a:off x="8443658" y="5370633"/>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941020">
            <a:off x="-3526188" y="-6405116"/>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7096803" y="557375"/>
            <a:ext cx="137619" cy="137619"/>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6" id="6"/>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7" id="7"/>
          <p:cNvGrpSpPr/>
          <p:nvPr/>
        </p:nvGrpSpPr>
        <p:grpSpPr>
          <a:xfrm rot="0">
            <a:off x="17353109" y="557375"/>
            <a:ext cx="137619" cy="137619"/>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9" id="9"/>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10" id="10"/>
          <p:cNvGrpSpPr/>
          <p:nvPr/>
        </p:nvGrpSpPr>
        <p:grpSpPr>
          <a:xfrm rot="0">
            <a:off x="17605028" y="557375"/>
            <a:ext cx="137619" cy="13761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12" id="12"/>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Freeform 13" id="13"/>
          <p:cNvSpPr/>
          <p:nvPr/>
        </p:nvSpPr>
        <p:spPr>
          <a:xfrm flipH="false" flipV="false" rot="0">
            <a:off x="598872" y="458184"/>
            <a:ext cx="326225" cy="336000"/>
          </a:xfrm>
          <a:custGeom>
            <a:avLst/>
            <a:gdLst/>
            <a:ahLst/>
            <a:cxnLst/>
            <a:rect r="r" b="b" t="t" l="l"/>
            <a:pathLst>
              <a:path h="336000" w="326225">
                <a:moveTo>
                  <a:pt x="0" y="0"/>
                </a:moveTo>
                <a:lnTo>
                  <a:pt x="326225" y="0"/>
                </a:lnTo>
                <a:lnTo>
                  <a:pt x="326225" y="336000"/>
                </a:lnTo>
                <a:lnTo>
                  <a:pt x="0" y="336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0">
            <a:off x="18181857" y="8291827"/>
            <a:ext cx="106143" cy="966473"/>
            <a:chOff x="0" y="0"/>
            <a:chExt cx="626900" cy="5708159"/>
          </a:xfrm>
        </p:grpSpPr>
        <p:sp>
          <p:nvSpPr>
            <p:cNvPr name="Freeform 15" id="15"/>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16" id="16"/>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grpSp>
        <p:nvGrpSpPr>
          <p:cNvPr name="Group 17" id="17"/>
          <p:cNvGrpSpPr/>
          <p:nvPr/>
        </p:nvGrpSpPr>
        <p:grpSpPr>
          <a:xfrm rot="0">
            <a:off x="8273890" y="1816224"/>
            <a:ext cx="10998503" cy="8875023"/>
            <a:chOff x="0" y="0"/>
            <a:chExt cx="11500533" cy="9280127"/>
          </a:xfrm>
        </p:grpSpPr>
        <p:sp>
          <p:nvSpPr>
            <p:cNvPr name="Freeform 18" id="18"/>
            <p:cNvSpPr/>
            <p:nvPr/>
          </p:nvSpPr>
          <p:spPr>
            <a:xfrm flipH="false" flipV="false" rot="0">
              <a:off x="0" y="0"/>
              <a:ext cx="11500533" cy="9280127"/>
            </a:xfrm>
            <a:custGeom>
              <a:avLst/>
              <a:gdLst/>
              <a:ahLst/>
              <a:cxnLst/>
              <a:rect r="r" b="b" t="t" l="l"/>
              <a:pathLst>
                <a:path h="9280127" w="11500533">
                  <a:moveTo>
                    <a:pt x="0" y="8809934"/>
                  </a:moveTo>
                  <a:lnTo>
                    <a:pt x="0" y="470193"/>
                  </a:lnTo>
                  <a:cubicBezTo>
                    <a:pt x="0" y="210350"/>
                    <a:pt x="391018" y="0"/>
                    <a:pt x="874041" y="0"/>
                  </a:cubicBezTo>
                  <a:lnTo>
                    <a:pt x="10626492" y="0"/>
                  </a:lnTo>
                  <a:cubicBezTo>
                    <a:pt x="11109515" y="0"/>
                    <a:pt x="11500533" y="211587"/>
                    <a:pt x="11500533" y="470193"/>
                  </a:cubicBezTo>
                  <a:lnTo>
                    <a:pt x="11500533" y="8809934"/>
                  </a:lnTo>
                  <a:cubicBezTo>
                    <a:pt x="11500533" y="9069777"/>
                    <a:pt x="11109515" y="9280127"/>
                    <a:pt x="10626492" y="9280127"/>
                  </a:cubicBezTo>
                  <a:lnTo>
                    <a:pt x="874041" y="9280127"/>
                  </a:lnTo>
                  <a:cubicBezTo>
                    <a:pt x="393318" y="9280127"/>
                    <a:pt x="0" y="9069777"/>
                    <a:pt x="0" y="8809934"/>
                  </a:cubicBezTo>
                  <a:close/>
                </a:path>
              </a:pathLst>
            </a:custGeom>
            <a:blipFill>
              <a:blip r:embed="rId6"/>
              <a:stretch>
                <a:fillRect l="-2951" t="-4297" r="-7201" b="0"/>
              </a:stretch>
            </a:blipFill>
          </p:spPr>
        </p:sp>
      </p:grpSp>
      <p:grpSp>
        <p:nvGrpSpPr>
          <p:cNvPr name="Group 19" id="19"/>
          <p:cNvGrpSpPr/>
          <p:nvPr/>
        </p:nvGrpSpPr>
        <p:grpSpPr>
          <a:xfrm rot="0">
            <a:off x="1119520" y="4069250"/>
            <a:ext cx="2415938" cy="47625"/>
            <a:chOff x="0" y="0"/>
            <a:chExt cx="636296" cy="12543"/>
          </a:xfrm>
        </p:grpSpPr>
        <p:sp>
          <p:nvSpPr>
            <p:cNvPr name="Freeform 20" id="20"/>
            <p:cNvSpPr/>
            <p:nvPr/>
          </p:nvSpPr>
          <p:spPr>
            <a:xfrm flipH="false" flipV="false" rot="0">
              <a:off x="0" y="0"/>
              <a:ext cx="636296" cy="12543"/>
            </a:xfrm>
            <a:custGeom>
              <a:avLst/>
              <a:gdLst/>
              <a:ahLst/>
              <a:cxnLst/>
              <a:rect r="r" b="b" t="t" l="l"/>
              <a:pathLst>
                <a:path h="12543" w="636296">
                  <a:moveTo>
                    <a:pt x="6272" y="0"/>
                  </a:moveTo>
                  <a:lnTo>
                    <a:pt x="630025" y="0"/>
                  </a:lnTo>
                  <a:cubicBezTo>
                    <a:pt x="631688" y="0"/>
                    <a:pt x="633283" y="661"/>
                    <a:pt x="634460" y="1837"/>
                  </a:cubicBezTo>
                  <a:cubicBezTo>
                    <a:pt x="635636" y="3013"/>
                    <a:pt x="636296" y="4608"/>
                    <a:pt x="636296" y="6272"/>
                  </a:cubicBezTo>
                  <a:lnTo>
                    <a:pt x="636296" y="6272"/>
                  </a:lnTo>
                  <a:cubicBezTo>
                    <a:pt x="636296" y="7935"/>
                    <a:pt x="635636" y="9530"/>
                    <a:pt x="634460" y="10706"/>
                  </a:cubicBezTo>
                  <a:cubicBezTo>
                    <a:pt x="633283" y="11882"/>
                    <a:pt x="631688" y="12543"/>
                    <a:pt x="630025"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4ADEDD"/>
            </a:solidFill>
          </p:spPr>
        </p:sp>
        <p:sp>
          <p:nvSpPr>
            <p:cNvPr name="TextBox 21" id="21"/>
            <p:cNvSpPr txBox="true"/>
            <p:nvPr/>
          </p:nvSpPr>
          <p:spPr>
            <a:xfrm>
              <a:off x="0" y="-47625"/>
              <a:ext cx="636296" cy="60168"/>
            </a:xfrm>
            <a:prstGeom prst="rect">
              <a:avLst/>
            </a:prstGeom>
          </p:spPr>
          <p:txBody>
            <a:bodyPr anchor="ctr" rtlCol="false" tIns="50800" lIns="50800" bIns="50800" rIns="50800"/>
            <a:lstStyle/>
            <a:p>
              <a:pPr algn="ctr">
                <a:lnSpc>
                  <a:spcPts val="2239"/>
                </a:lnSpc>
              </a:pPr>
            </a:p>
          </p:txBody>
        </p:sp>
      </p:grpSp>
      <p:sp>
        <p:nvSpPr>
          <p:cNvPr name="TextBox 22" id="22"/>
          <p:cNvSpPr txBox="true"/>
          <p:nvPr/>
        </p:nvSpPr>
        <p:spPr>
          <a:xfrm rot="0">
            <a:off x="1028700" y="1221423"/>
            <a:ext cx="6269573" cy="2761213"/>
          </a:xfrm>
          <a:prstGeom prst="rect">
            <a:avLst/>
          </a:prstGeom>
        </p:spPr>
        <p:txBody>
          <a:bodyPr anchor="t" rtlCol="false" tIns="0" lIns="0" bIns="0" rIns="0">
            <a:spAutoFit/>
          </a:bodyPr>
          <a:lstStyle/>
          <a:p>
            <a:pPr algn="l">
              <a:lnSpc>
                <a:spcPts val="10854"/>
              </a:lnSpc>
              <a:spcBef>
                <a:spcPct val="0"/>
              </a:spcBef>
            </a:pPr>
            <a:r>
              <a:rPr lang="en-US" sz="7752">
                <a:solidFill>
                  <a:srgbClr val="FFFFFF"/>
                </a:solidFill>
                <a:latin typeface="Poppins Bold"/>
              </a:rPr>
              <a:t>LCD EKRAN HAZIRLIĞI</a:t>
            </a:r>
          </a:p>
        </p:txBody>
      </p:sp>
      <p:sp>
        <p:nvSpPr>
          <p:cNvPr name="TextBox 23" id="23"/>
          <p:cNvSpPr txBox="true"/>
          <p:nvPr/>
        </p:nvSpPr>
        <p:spPr>
          <a:xfrm rot="0">
            <a:off x="1028700" y="4339727"/>
            <a:ext cx="7165700" cy="4435336"/>
          </a:xfrm>
          <a:prstGeom prst="rect">
            <a:avLst/>
          </a:prstGeom>
        </p:spPr>
        <p:txBody>
          <a:bodyPr anchor="t" rtlCol="false" tIns="0" lIns="0" bIns="0" rIns="0">
            <a:spAutoFit/>
          </a:bodyPr>
          <a:lstStyle/>
          <a:p>
            <a:pPr algn="l">
              <a:lnSpc>
                <a:spcPts val="2799"/>
              </a:lnSpc>
            </a:pPr>
            <a:r>
              <a:rPr lang="en-US" sz="1999">
                <a:solidFill>
                  <a:srgbClr val="FFFFFF"/>
                </a:solidFill>
                <a:latin typeface="Open Sans"/>
              </a:rPr>
              <a:t>Bu kod parçacığı, bir LCD ekranı kullanarak bilgi göstermek için gerekli olan başlangıç adımlarını içerir. İlk olarak, LCD'nin başlatılması ve belirli komutların gönderilmesi için hazırlık yapılır. Ardından, ekran açılır, imleç ilk satıra konur ve ekran temizlenir. Sonrasında, LCD kontrol ve veri portları hazırlanır. R4 kaydı sıfırlanır, LCD kontrol portu (muhtemelen P2) sıfırlanır ve LCD veri portu (muhtemelen P3) belirli bir konuma ayarlanır. R1 ve R3 kayıtları da sıfırlanır. Son olarak, ekrana bir karakter göndermek için R2 kaydına '+' atanır. Bu kod, LCD ekranı üzerinde belirli bir karakteri görüntülemek için gerekli olan temel adımları içerir ve LCD'nin doğru şekilde başlatılmasını sağlar.</a:t>
            </a:r>
          </a:p>
          <a:p>
            <a:pPr algn="l">
              <a:lnSpc>
                <a:spcPts val="1680"/>
              </a:lnSpc>
              <a:spcBef>
                <a:spcPct val="0"/>
              </a:spcBef>
            </a:pPr>
          </a:p>
        </p:txBody>
      </p:sp>
      <p:grpSp>
        <p:nvGrpSpPr>
          <p:cNvPr name="Group 24" id="24"/>
          <p:cNvGrpSpPr/>
          <p:nvPr/>
        </p:nvGrpSpPr>
        <p:grpSpPr>
          <a:xfrm rot="0">
            <a:off x="1028700" y="9249204"/>
            <a:ext cx="677751" cy="677751"/>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ADEDD"/>
            </a:solidFill>
          </p:spPr>
        </p:sp>
        <p:sp>
          <p:nvSpPr>
            <p:cNvPr name="TextBox 26" id="26"/>
            <p:cNvSpPr txBox="true"/>
            <p:nvPr/>
          </p:nvSpPr>
          <p:spPr>
            <a:xfrm>
              <a:off x="76200" y="28575"/>
              <a:ext cx="660400" cy="708025"/>
            </a:xfrm>
            <a:prstGeom prst="rect">
              <a:avLst/>
            </a:prstGeom>
          </p:spPr>
          <p:txBody>
            <a:bodyPr anchor="ctr" rtlCol="false" tIns="50800" lIns="50800" bIns="50800" rIns="50800"/>
            <a:lstStyle/>
            <a:p>
              <a:pPr algn="ctr">
                <a:lnSpc>
                  <a:spcPts val="2239"/>
                </a:lnSpc>
              </a:pPr>
            </a:p>
          </p:txBody>
        </p:sp>
      </p:grpSp>
      <p:sp>
        <p:nvSpPr>
          <p:cNvPr name="TextBox 27" id="27"/>
          <p:cNvSpPr txBox="true"/>
          <p:nvPr/>
        </p:nvSpPr>
        <p:spPr>
          <a:xfrm rot="0">
            <a:off x="1909216" y="9374778"/>
            <a:ext cx="2137666" cy="40755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rPr>
              <a:t>KOMUT alt programı çağrılıyor</a:t>
            </a:r>
          </a:p>
        </p:txBody>
      </p:sp>
      <p:sp>
        <p:nvSpPr>
          <p:cNvPr name="TextBox 28" id="28"/>
          <p:cNvSpPr txBox="true"/>
          <p:nvPr/>
        </p:nvSpPr>
        <p:spPr>
          <a:xfrm rot="0">
            <a:off x="1119520" y="9486479"/>
            <a:ext cx="496110" cy="174625"/>
          </a:xfrm>
          <a:prstGeom prst="rect">
            <a:avLst/>
          </a:prstGeom>
        </p:spPr>
        <p:txBody>
          <a:bodyPr anchor="t" rtlCol="false" tIns="0" lIns="0" bIns="0" rIns="0">
            <a:spAutoFit/>
          </a:bodyPr>
          <a:lstStyle/>
          <a:p>
            <a:pPr algn="ctr">
              <a:lnSpc>
                <a:spcPts val="1400"/>
              </a:lnSpc>
              <a:spcBef>
                <a:spcPct val="0"/>
              </a:spcBef>
            </a:pPr>
            <a:r>
              <a:rPr lang="en-US" sz="1000">
                <a:solidFill>
                  <a:srgbClr val="07032B"/>
                </a:solidFill>
                <a:latin typeface="Open Sans Bold"/>
              </a:rPr>
              <a:t>KOMUT</a:t>
            </a:r>
          </a:p>
        </p:txBody>
      </p:sp>
      <p:sp>
        <p:nvSpPr>
          <p:cNvPr name="TextBox 29" id="29"/>
          <p:cNvSpPr txBox="true"/>
          <p:nvPr/>
        </p:nvSpPr>
        <p:spPr>
          <a:xfrm rot="0">
            <a:off x="1064674" y="8736963"/>
            <a:ext cx="3370756" cy="339666"/>
          </a:xfrm>
          <a:prstGeom prst="rect">
            <a:avLst/>
          </a:prstGeom>
        </p:spPr>
        <p:txBody>
          <a:bodyPr anchor="t" rtlCol="false" tIns="0" lIns="0" bIns="0" rIns="0">
            <a:spAutoFit/>
          </a:bodyPr>
          <a:lstStyle/>
          <a:p>
            <a:pPr algn="l">
              <a:lnSpc>
                <a:spcPts val="2799"/>
              </a:lnSpc>
              <a:spcBef>
                <a:spcPct val="0"/>
              </a:spcBef>
            </a:pPr>
            <a:r>
              <a:rPr lang="en-US" sz="1999">
                <a:solidFill>
                  <a:srgbClr val="FFFFFF"/>
                </a:solidFill>
                <a:latin typeface="Open Sans"/>
              </a:rPr>
              <a:t>BAĞLANTILI ETİKETLER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1477666">
            <a:off x="8443658" y="5370633"/>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941020">
            <a:off x="-3565057" y="-6405116"/>
            <a:ext cx="11751190" cy="9550513"/>
          </a:xfrm>
          <a:custGeom>
            <a:avLst/>
            <a:gdLst/>
            <a:ahLst/>
            <a:cxnLst/>
            <a:rect r="r" b="b" t="t" l="l"/>
            <a:pathLst>
              <a:path h="9550513" w="11751190">
                <a:moveTo>
                  <a:pt x="0" y="0"/>
                </a:moveTo>
                <a:lnTo>
                  <a:pt x="11751191" y="0"/>
                </a:lnTo>
                <a:lnTo>
                  <a:pt x="11751191"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7096803" y="557375"/>
            <a:ext cx="137619" cy="137619"/>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6" id="6"/>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7" id="7"/>
          <p:cNvGrpSpPr/>
          <p:nvPr/>
        </p:nvGrpSpPr>
        <p:grpSpPr>
          <a:xfrm rot="0">
            <a:off x="17353109" y="557375"/>
            <a:ext cx="137619" cy="137619"/>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9" id="9"/>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10" id="10"/>
          <p:cNvGrpSpPr/>
          <p:nvPr/>
        </p:nvGrpSpPr>
        <p:grpSpPr>
          <a:xfrm rot="0">
            <a:off x="17605028" y="557375"/>
            <a:ext cx="137619" cy="13761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12" id="12"/>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Freeform 13" id="13"/>
          <p:cNvSpPr/>
          <p:nvPr/>
        </p:nvSpPr>
        <p:spPr>
          <a:xfrm flipH="false" flipV="false" rot="0">
            <a:off x="598872" y="458184"/>
            <a:ext cx="326225" cy="336000"/>
          </a:xfrm>
          <a:custGeom>
            <a:avLst/>
            <a:gdLst/>
            <a:ahLst/>
            <a:cxnLst/>
            <a:rect r="r" b="b" t="t" l="l"/>
            <a:pathLst>
              <a:path h="336000" w="326225">
                <a:moveTo>
                  <a:pt x="0" y="0"/>
                </a:moveTo>
                <a:lnTo>
                  <a:pt x="326225" y="0"/>
                </a:lnTo>
                <a:lnTo>
                  <a:pt x="326225" y="336000"/>
                </a:lnTo>
                <a:lnTo>
                  <a:pt x="0" y="336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0">
            <a:off x="18181857" y="8291827"/>
            <a:ext cx="106143" cy="966473"/>
            <a:chOff x="0" y="0"/>
            <a:chExt cx="626900" cy="5708159"/>
          </a:xfrm>
        </p:grpSpPr>
        <p:sp>
          <p:nvSpPr>
            <p:cNvPr name="Freeform 15" id="15"/>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16" id="16"/>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grpSp>
        <p:nvGrpSpPr>
          <p:cNvPr name="Group 17" id="17"/>
          <p:cNvGrpSpPr/>
          <p:nvPr/>
        </p:nvGrpSpPr>
        <p:grpSpPr>
          <a:xfrm rot="0">
            <a:off x="9367851" y="3735192"/>
            <a:ext cx="12486773" cy="3671717"/>
            <a:chOff x="0" y="0"/>
            <a:chExt cx="15665938" cy="4606546"/>
          </a:xfrm>
        </p:grpSpPr>
        <p:sp>
          <p:nvSpPr>
            <p:cNvPr name="Freeform 18" id="18"/>
            <p:cNvSpPr/>
            <p:nvPr/>
          </p:nvSpPr>
          <p:spPr>
            <a:xfrm flipH="false" flipV="false" rot="0">
              <a:off x="0" y="0"/>
              <a:ext cx="15665938" cy="4606546"/>
            </a:xfrm>
            <a:custGeom>
              <a:avLst/>
              <a:gdLst/>
              <a:ahLst/>
              <a:cxnLst/>
              <a:rect r="r" b="b" t="t" l="l"/>
              <a:pathLst>
                <a:path h="4606546" w="15665938">
                  <a:moveTo>
                    <a:pt x="14099344" y="4606546"/>
                  </a:moveTo>
                  <a:lnTo>
                    <a:pt x="1566594" y="4606546"/>
                  </a:lnTo>
                  <a:cubicBezTo>
                    <a:pt x="701834" y="4606546"/>
                    <a:pt x="0" y="4400173"/>
                    <a:pt x="0" y="4145892"/>
                  </a:cubicBezTo>
                  <a:lnTo>
                    <a:pt x="0" y="460655"/>
                  </a:lnTo>
                  <a:cubicBezTo>
                    <a:pt x="0" y="206373"/>
                    <a:pt x="701834" y="0"/>
                    <a:pt x="1566594" y="0"/>
                  </a:cubicBezTo>
                  <a:lnTo>
                    <a:pt x="14099344" y="0"/>
                  </a:lnTo>
                  <a:cubicBezTo>
                    <a:pt x="14964104" y="0"/>
                    <a:pt x="15665938" y="206373"/>
                    <a:pt x="15665938" y="460655"/>
                  </a:cubicBezTo>
                  <a:lnTo>
                    <a:pt x="15665938" y="4145892"/>
                  </a:lnTo>
                  <a:cubicBezTo>
                    <a:pt x="15665938" y="4400173"/>
                    <a:pt x="14964104" y="4606546"/>
                    <a:pt x="14099344" y="4606546"/>
                  </a:cubicBezTo>
                  <a:close/>
                </a:path>
              </a:pathLst>
            </a:custGeom>
            <a:blipFill>
              <a:blip r:embed="rId6"/>
              <a:stretch>
                <a:fillRect l="-3857" t="-17757" r="-4098" b="-17454"/>
              </a:stretch>
            </a:blipFill>
          </p:spPr>
        </p:sp>
      </p:grpSp>
      <p:grpSp>
        <p:nvGrpSpPr>
          <p:cNvPr name="Group 19" id="19"/>
          <p:cNvGrpSpPr/>
          <p:nvPr/>
        </p:nvGrpSpPr>
        <p:grpSpPr>
          <a:xfrm rot="0">
            <a:off x="1443835" y="2854861"/>
            <a:ext cx="1821699" cy="47625"/>
            <a:chOff x="0" y="0"/>
            <a:chExt cx="479789" cy="12543"/>
          </a:xfrm>
        </p:grpSpPr>
        <p:sp>
          <p:nvSpPr>
            <p:cNvPr name="Freeform 20" id="20"/>
            <p:cNvSpPr/>
            <p:nvPr/>
          </p:nvSpPr>
          <p:spPr>
            <a:xfrm flipH="false" flipV="false" rot="0">
              <a:off x="0" y="0"/>
              <a:ext cx="479789" cy="12543"/>
            </a:xfrm>
            <a:custGeom>
              <a:avLst/>
              <a:gdLst/>
              <a:ahLst/>
              <a:cxnLst/>
              <a:rect r="r" b="b" t="t" l="l"/>
              <a:pathLst>
                <a:path h="12543" w="479789">
                  <a:moveTo>
                    <a:pt x="6272" y="0"/>
                  </a:moveTo>
                  <a:lnTo>
                    <a:pt x="473518" y="0"/>
                  </a:lnTo>
                  <a:cubicBezTo>
                    <a:pt x="475181" y="0"/>
                    <a:pt x="476776" y="661"/>
                    <a:pt x="477952" y="1837"/>
                  </a:cubicBezTo>
                  <a:cubicBezTo>
                    <a:pt x="479128" y="3013"/>
                    <a:pt x="479789" y="4608"/>
                    <a:pt x="479789" y="6272"/>
                  </a:cubicBezTo>
                  <a:lnTo>
                    <a:pt x="479789" y="6272"/>
                  </a:lnTo>
                  <a:cubicBezTo>
                    <a:pt x="479789" y="7935"/>
                    <a:pt x="479128" y="9530"/>
                    <a:pt x="477952" y="10706"/>
                  </a:cubicBezTo>
                  <a:cubicBezTo>
                    <a:pt x="476776" y="11882"/>
                    <a:pt x="475181" y="12543"/>
                    <a:pt x="473518"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4ADEDD"/>
            </a:solidFill>
          </p:spPr>
        </p:sp>
        <p:sp>
          <p:nvSpPr>
            <p:cNvPr name="TextBox 21" id="21"/>
            <p:cNvSpPr txBox="true"/>
            <p:nvPr/>
          </p:nvSpPr>
          <p:spPr>
            <a:xfrm>
              <a:off x="0" y="-47625"/>
              <a:ext cx="479789" cy="60168"/>
            </a:xfrm>
            <a:prstGeom prst="rect">
              <a:avLst/>
            </a:prstGeom>
          </p:spPr>
          <p:txBody>
            <a:bodyPr anchor="ctr" rtlCol="false" tIns="50800" lIns="50800" bIns="50800" rIns="50800"/>
            <a:lstStyle/>
            <a:p>
              <a:pPr algn="ctr">
                <a:lnSpc>
                  <a:spcPts val="2239"/>
                </a:lnSpc>
              </a:pPr>
            </a:p>
          </p:txBody>
        </p:sp>
      </p:grpSp>
      <p:sp>
        <p:nvSpPr>
          <p:cNvPr name="TextBox 22" id="22"/>
          <p:cNvSpPr txBox="true"/>
          <p:nvPr/>
        </p:nvSpPr>
        <p:spPr>
          <a:xfrm rot="0">
            <a:off x="1443835" y="1679577"/>
            <a:ext cx="6417936" cy="984250"/>
          </a:xfrm>
          <a:prstGeom prst="rect">
            <a:avLst/>
          </a:prstGeom>
        </p:spPr>
        <p:txBody>
          <a:bodyPr anchor="t" rtlCol="false" tIns="0" lIns="0" bIns="0" rIns="0">
            <a:spAutoFit/>
          </a:bodyPr>
          <a:lstStyle/>
          <a:p>
            <a:pPr algn="l">
              <a:lnSpc>
                <a:spcPts val="7699"/>
              </a:lnSpc>
              <a:spcBef>
                <a:spcPct val="0"/>
              </a:spcBef>
            </a:pPr>
            <a:r>
              <a:rPr lang="en-US" sz="5499">
                <a:solidFill>
                  <a:srgbClr val="FFFFFF"/>
                </a:solidFill>
                <a:latin typeface="Poppins Bold"/>
              </a:rPr>
              <a:t>L1 ETİKETİ</a:t>
            </a:r>
          </a:p>
        </p:txBody>
      </p:sp>
      <p:sp>
        <p:nvSpPr>
          <p:cNvPr name="TextBox 23" id="23"/>
          <p:cNvSpPr txBox="true"/>
          <p:nvPr/>
        </p:nvSpPr>
        <p:spPr>
          <a:xfrm rot="0">
            <a:off x="1443835" y="3180273"/>
            <a:ext cx="6841727" cy="5460047"/>
          </a:xfrm>
          <a:prstGeom prst="rect">
            <a:avLst/>
          </a:prstGeom>
        </p:spPr>
        <p:txBody>
          <a:bodyPr anchor="t" rtlCol="false" tIns="0" lIns="0" bIns="0" rIns="0">
            <a:spAutoFit/>
          </a:bodyPr>
          <a:lstStyle/>
          <a:p>
            <a:pPr algn="l">
              <a:lnSpc>
                <a:spcPts val="2799"/>
              </a:lnSpc>
            </a:pPr>
            <a:r>
              <a:rPr lang="en-US" sz="1999">
                <a:solidFill>
                  <a:srgbClr val="FFFFFF"/>
                </a:solidFill>
                <a:latin typeface="Open Sans"/>
              </a:rPr>
              <a:t>Bu kod, bir dizi P3 portu pinini kontrol ederek LCD ekranın satırlarını tarar. Her bir JNB (Jump if Bit Not Set) komutu, belirli bir pinin durumunu kontrol eder. Eğer pin durumu 0 ise (yani, LCD ekranın o satırında bir sinyal varsa), ilgili etikete (C1, C2, C3, C4) atlama yapar. Eğer pin durumu 1 ise (yani, LCD ekranın o satırında bir sinyal yoksa), atlama yapmaz ve sonraki satıra geçer. Bu kod, bir dizi P3 portu pinini kontrol ederek LCD ekranın satırlarını tarar. Her bir JNB (Jump if Bit Not Set) komutu, belirli bir pinin durumunu kontrol eder. Eğer pin durumu 0 ise (yani, LCD ekranın o satırında bir sinyal varsa), ilgili etikete (C1, C2, C3, C4) atlama yapar. Eğer pin durumu 1 ise (yani, LCD ekranın o satırında bir sinyal yoksa), atlama yapmaz ve sonraki satıra geçer.</a:t>
            </a:r>
          </a:p>
          <a:p>
            <a:pPr algn="l">
              <a:lnSpc>
                <a:spcPts val="2100"/>
              </a:lnSpc>
            </a:pPr>
          </a:p>
          <a:p>
            <a:pPr algn="l">
              <a:lnSpc>
                <a:spcPts val="2100"/>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1477666">
            <a:off x="8443658" y="5370633"/>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941020">
            <a:off x="-3526188" y="-6405116"/>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7096803" y="557375"/>
            <a:ext cx="137619" cy="137619"/>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6" id="6"/>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7" id="7"/>
          <p:cNvGrpSpPr/>
          <p:nvPr/>
        </p:nvGrpSpPr>
        <p:grpSpPr>
          <a:xfrm rot="0">
            <a:off x="17353109" y="557375"/>
            <a:ext cx="137619" cy="137619"/>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9" id="9"/>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10" id="10"/>
          <p:cNvGrpSpPr/>
          <p:nvPr/>
        </p:nvGrpSpPr>
        <p:grpSpPr>
          <a:xfrm rot="0">
            <a:off x="17605028" y="557375"/>
            <a:ext cx="137619" cy="13761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ADEDD"/>
            </a:solidFill>
          </p:spPr>
        </p:sp>
        <p:sp>
          <p:nvSpPr>
            <p:cNvPr name="TextBox 12" id="12"/>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Freeform 13" id="13"/>
          <p:cNvSpPr/>
          <p:nvPr/>
        </p:nvSpPr>
        <p:spPr>
          <a:xfrm flipH="false" flipV="false" rot="0">
            <a:off x="598872" y="458184"/>
            <a:ext cx="326225" cy="336000"/>
          </a:xfrm>
          <a:custGeom>
            <a:avLst/>
            <a:gdLst/>
            <a:ahLst/>
            <a:cxnLst/>
            <a:rect r="r" b="b" t="t" l="l"/>
            <a:pathLst>
              <a:path h="336000" w="326225">
                <a:moveTo>
                  <a:pt x="0" y="0"/>
                </a:moveTo>
                <a:lnTo>
                  <a:pt x="326225" y="0"/>
                </a:lnTo>
                <a:lnTo>
                  <a:pt x="326225" y="336000"/>
                </a:lnTo>
                <a:lnTo>
                  <a:pt x="0" y="336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0">
            <a:off x="18181857" y="8291827"/>
            <a:ext cx="106143" cy="966473"/>
            <a:chOff x="0" y="0"/>
            <a:chExt cx="626900" cy="5708159"/>
          </a:xfrm>
        </p:grpSpPr>
        <p:sp>
          <p:nvSpPr>
            <p:cNvPr name="Freeform 15" id="15"/>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16" id="16"/>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grpSp>
        <p:nvGrpSpPr>
          <p:cNvPr name="Group 17" id="17"/>
          <p:cNvGrpSpPr/>
          <p:nvPr/>
        </p:nvGrpSpPr>
        <p:grpSpPr>
          <a:xfrm rot="0">
            <a:off x="682016" y="3202271"/>
            <a:ext cx="8253415" cy="3422298"/>
            <a:chOff x="0" y="0"/>
            <a:chExt cx="7688248" cy="3187950"/>
          </a:xfrm>
        </p:grpSpPr>
        <p:sp>
          <p:nvSpPr>
            <p:cNvPr name="Freeform 18" id="18"/>
            <p:cNvSpPr/>
            <p:nvPr/>
          </p:nvSpPr>
          <p:spPr>
            <a:xfrm flipH="false" flipV="false" rot="0">
              <a:off x="0" y="0"/>
              <a:ext cx="7688248" cy="3187950"/>
            </a:xfrm>
            <a:custGeom>
              <a:avLst/>
              <a:gdLst/>
              <a:ahLst/>
              <a:cxnLst/>
              <a:rect r="r" b="b" t="t" l="l"/>
              <a:pathLst>
                <a:path h="3187950" w="7688248">
                  <a:moveTo>
                    <a:pt x="6919423" y="3187950"/>
                  </a:moveTo>
                  <a:lnTo>
                    <a:pt x="768825" y="3187950"/>
                  </a:lnTo>
                  <a:cubicBezTo>
                    <a:pt x="344433" y="3187950"/>
                    <a:pt x="0" y="3045130"/>
                    <a:pt x="0" y="2869155"/>
                  </a:cubicBezTo>
                  <a:lnTo>
                    <a:pt x="0" y="318795"/>
                  </a:lnTo>
                  <a:cubicBezTo>
                    <a:pt x="0" y="142820"/>
                    <a:pt x="344433" y="0"/>
                    <a:pt x="768825" y="0"/>
                  </a:cubicBezTo>
                  <a:lnTo>
                    <a:pt x="6919423" y="0"/>
                  </a:lnTo>
                  <a:cubicBezTo>
                    <a:pt x="7343815" y="0"/>
                    <a:pt x="7688248" y="142820"/>
                    <a:pt x="7688248" y="318795"/>
                  </a:cubicBezTo>
                  <a:lnTo>
                    <a:pt x="7688248" y="2869155"/>
                  </a:lnTo>
                  <a:cubicBezTo>
                    <a:pt x="7688248" y="3045130"/>
                    <a:pt x="7343815" y="3187950"/>
                    <a:pt x="6919423" y="3187950"/>
                  </a:cubicBezTo>
                  <a:close/>
                </a:path>
              </a:pathLst>
            </a:custGeom>
            <a:blipFill>
              <a:blip r:embed="rId6"/>
              <a:stretch>
                <a:fillRect l="-5351" t="-19700" r="-31885" b="-20051"/>
              </a:stretch>
            </a:blipFill>
          </p:spPr>
        </p:sp>
      </p:grpSp>
      <p:grpSp>
        <p:nvGrpSpPr>
          <p:cNvPr name="Group 19" id="19"/>
          <p:cNvGrpSpPr/>
          <p:nvPr/>
        </p:nvGrpSpPr>
        <p:grpSpPr>
          <a:xfrm rot="0">
            <a:off x="9800510" y="3202271"/>
            <a:ext cx="4048405" cy="47625"/>
            <a:chOff x="0" y="0"/>
            <a:chExt cx="1066247" cy="12543"/>
          </a:xfrm>
        </p:grpSpPr>
        <p:sp>
          <p:nvSpPr>
            <p:cNvPr name="Freeform 20" id="20"/>
            <p:cNvSpPr/>
            <p:nvPr/>
          </p:nvSpPr>
          <p:spPr>
            <a:xfrm flipH="false" flipV="false" rot="0">
              <a:off x="0" y="0"/>
              <a:ext cx="1066247" cy="12543"/>
            </a:xfrm>
            <a:custGeom>
              <a:avLst/>
              <a:gdLst/>
              <a:ahLst/>
              <a:cxnLst/>
              <a:rect r="r" b="b" t="t" l="l"/>
              <a:pathLst>
                <a:path h="12543" w="1066247">
                  <a:moveTo>
                    <a:pt x="6272" y="0"/>
                  </a:moveTo>
                  <a:lnTo>
                    <a:pt x="1059975" y="0"/>
                  </a:lnTo>
                  <a:cubicBezTo>
                    <a:pt x="1061638" y="0"/>
                    <a:pt x="1063233" y="661"/>
                    <a:pt x="1064410" y="1837"/>
                  </a:cubicBezTo>
                  <a:cubicBezTo>
                    <a:pt x="1065586" y="3013"/>
                    <a:pt x="1066247" y="4608"/>
                    <a:pt x="1066247" y="6272"/>
                  </a:cubicBezTo>
                  <a:lnTo>
                    <a:pt x="1066247" y="6272"/>
                  </a:lnTo>
                  <a:cubicBezTo>
                    <a:pt x="1066247" y="7935"/>
                    <a:pt x="1065586" y="9530"/>
                    <a:pt x="1064410" y="10706"/>
                  </a:cubicBezTo>
                  <a:cubicBezTo>
                    <a:pt x="1063233" y="11882"/>
                    <a:pt x="1061638" y="12543"/>
                    <a:pt x="1059975"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4ADEDD"/>
            </a:solidFill>
          </p:spPr>
        </p:sp>
        <p:sp>
          <p:nvSpPr>
            <p:cNvPr name="TextBox 21" id="21"/>
            <p:cNvSpPr txBox="true"/>
            <p:nvPr/>
          </p:nvSpPr>
          <p:spPr>
            <a:xfrm>
              <a:off x="0" y="-47625"/>
              <a:ext cx="1066247" cy="60168"/>
            </a:xfrm>
            <a:prstGeom prst="rect">
              <a:avLst/>
            </a:prstGeom>
          </p:spPr>
          <p:txBody>
            <a:bodyPr anchor="ctr" rtlCol="false" tIns="50800" lIns="50800" bIns="50800" rIns="50800"/>
            <a:lstStyle/>
            <a:p>
              <a:pPr algn="ctr">
                <a:lnSpc>
                  <a:spcPts val="2239"/>
                </a:lnSpc>
              </a:pPr>
            </a:p>
          </p:txBody>
        </p:sp>
      </p:grpSp>
      <p:grpSp>
        <p:nvGrpSpPr>
          <p:cNvPr name="Group 22" id="22"/>
          <p:cNvGrpSpPr/>
          <p:nvPr/>
        </p:nvGrpSpPr>
        <p:grpSpPr>
          <a:xfrm rot="0">
            <a:off x="646042" y="7820458"/>
            <a:ext cx="677751" cy="677751"/>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ADEDD"/>
            </a:solidFill>
          </p:spPr>
        </p:sp>
        <p:sp>
          <p:nvSpPr>
            <p:cNvPr name="TextBox 24" id="24"/>
            <p:cNvSpPr txBox="true"/>
            <p:nvPr/>
          </p:nvSpPr>
          <p:spPr>
            <a:xfrm>
              <a:off x="76200" y="28575"/>
              <a:ext cx="660400" cy="708025"/>
            </a:xfrm>
            <a:prstGeom prst="rect">
              <a:avLst/>
            </a:prstGeom>
          </p:spPr>
          <p:txBody>
            <a:bodyPr anchor="ctr" rtlCol="false" tIns="50800" lIns="50800" bIns="50800" rIns="50800"/>
            <a:lstStyle/>
            <a:p>
              <a:pPr algn="ctr">
                <a:lnSpc>
                  <a:spcPts val="2239"/>
                </a:lnSpc>
              </a:pPr>
            </a:p>
          </p:txBody>
        </p:sp>
      </p:grpSp>
      <p:sp>
        <p:nvSpPr>
          <p:cNvPr name="TextBox 25" id="25"/>
          <p:cNvSpPr txBox="true"/>
          <p:nvPr/>
        </p:nvSpPr>
        <p:spPr>
          <a:xfrm rot="0">
            <a:off x="9800510" y="2026988"/>
            <a:ext cx="6417936" cy="984250"/>
          </a:xfrm>
          <a:prstGeom prst="rect">
            <a:avLst/>
          </a:prstGeom>
        </p:spPr>
        <p:txBody>
          <a:bodyPr anchor="t" rtlCol="false" tIns="0" lIns="0" bIns="0" rIns="0">
            <a:spAutoFit/>
          </a:bodyPr>
          <a:lstStyle/>
          <a:p>
            <a:pPr algn="l">
              <a:lnSpc>
                <a:spcPts val="7699"/>
              </a:lnSpc>
              <a:spcBef>
                <a:spcPct val="0"/>
              </a:spcBef>
            </a:pPr>
            <a:r>
              <a:rPr lang="en-US" sz="5499">
                <a:solidFill>
                  <a:srgbClr val="FFFFFF"/>
                </a:solidFill>
                <a:latin typeface="Poppins Bold"/>
              </a:rPr>
              <a:t>C1 ETİKETİ</a:t>
            </a:r>
          </a:p>
        </p:txBody>
      </p:sp>
      <p:sp>
        <p:nvSpPr>
          <p:cNvPr name="TextBox 26" id="26"/>
          <p:cNvSpPr txBox="true"/>
          <p:nvPr/>
        </p:nvSpPr>
        <p:spPr>
          <a:xfrm rot="0">
            <a:off x="9800510" y="3402296"/>
            <a:ext cx="6738079" cy="5460047"/>
          </a:xfrm>
          <a:prstGeom prst="rect">
            <a:avLst/>
          </a:prstGeom>
        </p:spPr>
        <p:txBody>
          <a:bodyPr anchor="t" rtlCol="false" tIns="0" lIns="0" bIns="0" rIns="0">
            <a:spAutoFit/>
          </a:bodyPr>
          <a:lstStyle/>
          <a:p>
            <a:pPr algn="l">
              <a:lnSpc>
                <a:spcPts val="2799"/>
              </a:lnSpc>
            </a:pPr>
            <a:r>
              <a:rPr lang="en-US" sz="1999">
                <a:solidFill>
                  <a:srgbClr val="FFFFFF"/>
                </a:solidFill>
                <a:latin typeface="Open Sans"/>
              </a:rPr>
              <a:t>C1 etiketi,LCD ekranı üzerinde belirli işlevlere erişimi sağlayan bir düğme kontrol mekanizmasını yönetir. Her bir düğme, belirli bir işleve atanmıştır. Örneğin, "ON" düğmesi belirli bir işlemi başlatırken, "+" düğmesi farklı bir işlemi tetikler. Kod, her bir düğmenin durumunu kontrol eder ve belirli bir düğmeye basıldığında ilgili işlemleri gerçekleştirir. Daha sonra, LCD ekranının belirli satırları etkinleştirilir veya devre dışı bırakılır, böylece kullanıcıya belirli işlevlerin görüntülenmesi sağlanır. Kod, düğme durumlarını sürekli olarak kontrol eder ve LCD ekranının durumunu günceller, böylece kullanıcının etkileşimlerine anında yanıt verebilir. Bu kod, kullanıcı arayüzünün işlevselliğini sağlamak için önemli bir temel oluşturur.</a:t>
            </a:r>
          </a:p>
          <a:p>
            <a:pPr algn="l">
              <a:lnSpc>
                <a:spcPts val="2100"/>
              </a:lnSpc>
            </a:pPr>
          </a:p>
          <a:p>
            <a:pPr algn="l">
              <a:lnSpc>
                <a:spcPts val="2100"/>
              </a:lnSpc>
              <a:spcBef>
                <a:spcPct val="0"/>
              </a:spcBef>
            </a:pPr>
          </a:p>
        </p:txBody>
      </p:sp>
      <p:sp>
        <p:nvSpPr>
          <p:cNvPr name="TextBox 27" id="27"/>
          <p:cNvSpPr txBox="true"/>
          <p:nvPr/>
        </p:nvSpPr>
        <p:spPr>
          <a:xfrm rot="0">
            <a:off x="1578382" y="7841422"/>
            <a:ext cx="2137666" cy="198060"/>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rPr>
              <a:t>C1 , L1 ‘e sıçrıyor</a:t>
            </a:r>
          </a:p>
        </p:txBody>
      </p:sp>
      <p:sp>
        <p:nvSpPr>
          <p:cNvPr name="TextBox 28" id="28"/>
          <p:cNvSpPr txBox="true"/>
          <p:nvPr/>
        </p:nvSpPr>
        <p:spPr>
          <a:xfrm rot="0">
            <a:off x="736862" y="7996456"/>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07032B"/>
                </a:solidFill>
                <a:latin typeface="Open Sans Bold"/>
              </a:rPr>
              <a:t>L1</a:t>
            </a:r>
          </a:p>
        </p:txBody>
      </p:sp>
      <p:sp>
        <p:nvSpPr>
          <p:cNvPr name="TextBox 29" id="29"/>
          <p:cNvSpPr txBox="true"/>
          <p:nvPr/>
        </p:nvSpPr>
        <p:spPr>
          <a:xfrm rot="0">
            <a:off x="5760276" y="9123635"/>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07032B"/>
                </a:solidFill>
                <a:latin typeface="Open Sans Bold"/>
              </a:rPr>
              <a:t>02</a:t>
            </a:r>
          </a:p>
        </p:txBody>
      </p:sp>
      <p:sp>
        <p:nvSpPr>
          <p:cNvPr name="TextBox 30" id="30"/>
          <p:cNvSpPr txBox="true"/>
          <p:nvPr/>
        </p:nvSpPr>
        <p:spPr>
          <a:xfrm rot="0">
            <a:off x="682016" y="7308218"/>
            <a:ext cx="3370756" cy="339666"/>
          </a:xfrm>
          <a:prstGeom prst="rect">
            <a:avLst/>
          </a:prstGeom>
        </p:spPr>
        <p:txBody>
          <a:bodyPr anchor="t" rtlCol="false" tIns="0" lIns="0" bIns="0" rIns="0">
            <a:spAutoFit/>
          </a:bodyPr>
          <a:lstStyle/>
          <a:p>
            <a:pPr algn="l">
              <a:lnSpc>
                <a:spcPts val="2799"/>
              </a:lnSpc>
              <a:spcBef>
                <a:spcPct val="0"/>
              </a:spcBef>
            </a:pPr>
            <a:r>
              <a:rPr lang="en-US" sz="1999">
                <a:solidFill>
                  <a:srgbClr val="FFFFFF"/>
                </a:solidFill>
                <a:latin typeface="Open Sans"/>
              </a:rPr>
              <a:t>BAĞLANTILI ETİKETLER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DAGE8p3E7BA</dc:identifier>
  <dcterms:modified xsi:type="dcterms:W3CDTF">2011-08-01T06:04:30Z</dcterms:modified>
  <cp:revision>1</cp:revision>
  <dc:title>Blue Futuristic Technology Presentation</dc:title>
</cp:coreProperties>
</file>