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sldIdLst>
    <p:sldId id="256" r:id="rId2"/>
    <p:sldId id="257" r:id="rId3"/>
    <p:sldId id="259" r:id="rId4"/>
    <p:sldId id="258" r:id="rId5"/>
    <p:sldId id="268" r:id="rId6"/>
    <p:sldId id="260" r:id="rId7"/>
    <p:sldId id="261" r:id="rId8"/>
    <p:sldId id="265" r:id="rId9"/>
    <p:sldId id="262" r:id="rId10"/>
    <p:sldId id="264" r:id="rId11"/>
    <p:sldId id="263" r:id="rId12"/>
    <p:sldId id="269" r:id="rId13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373" y="-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3A99A57-047F-4B89-9E50-052DA206B41F}" type="datetimeFigureOut">
              <a:rPr lang="tr-TR" smtClean="0"/>
              <a:t>24.07.2015</a:t>
            </a:fld>
            <a:endParaRPr lang="tr-TR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tr-TR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8D6AFA7-0625-4642-B5BE-DF6E9F65CBFD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3A99A57-047F-4B89-9E50-052DA206B41F}" type="datetimeFigureOut">
              <a:rPr lang="tr-TR" smtClean="0"/>
              <a:t>24.07.2015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8D6AFA7-0625-4642-B5BE-DF6E9F65CBFD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3A99A57-047F-4B89-9E50-052DA206B41F}" type="datetimeFigureOut">
              <a:rPr lang="tr-TR" smtClean="0"/>
              <a:t>24.07.2015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8D6AFA7-0625-4642-B5BE-DF6E9F65CBFD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3A99A57-047F-4B89-9E50-052DA206B41F}" type="datetimeFigureOut">
              <a:rPr lang="tr-TR" smtClean="0"/>
              <a:t>24.07.2015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8D6AFA7-0625-4642-B5BE-DF6E9F65CBFD}" type="slidenum">
              <a:rPr lang="tr-TR" smtClean="0"/>
              <a:t>‹#›</a:t>
            </a:fld>
            <a:endParaRPr lang="tr-TR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3A99A57-047F-4B89-9E50-052DA206B41F}" type="datetimeFigureOut">
              <a:rPr lang="tr-TR" smtClean="0"/>
              <a:t>24.07.2015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8D6AFA7-0625-4642-B5BE-DF6E9F65CBFD}" type="slidenum">
              <a:rPr lang="tr-TR" smtClean="0"/>
              <a:t>‹#›</a:t>
            </a:fld>
            <a:endParaRPr lang="tr-TR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3A99A57-047F-4B89-9E50-052DA206B41F}" type="datetimeFigureOut">
              <a:rPr lang="tr-TR" smtClean="0"/>
              <a:t>24.07.2015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8D6AFA7-0625-4642-B5BE-DF6E9F65CBFD}" type="slidenum">
              <a:rPr lang="tr-TR" smtClean="0"/>
              <a:t>‹#›</a:t>
            </a:fld>
            <a:endParaRPr lang="tr-TR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3A99A57-047F-4B89-9E50-052DA206B41F}" type="datetimeFigureOut">
              <a:rPr lang="tr-TR" smtClean="0"/>
              <a:t>24.07.2015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8D6AFA7-0625-4642-B5BE-DF6E9F65CBFD}" type="slidenum">
              <a:rPr lang="tr-TR" smtClean="0"/>
              <a:t>‹#›</a:t>
            </a:fld>
            <a:endParaRPr lang="tr-T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3A99A57-047F-4B89-9E50-052DA206B41F}" type="datetimeFigureOut">
              <a:rPr lang="tr-TR" smtClean="0"/>
              <a:t>24.07.2015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8D6AFA7-0625-4642-B5BE-DF6E9F65CBFD}" type="slidenum">
              <a:rPr lang="tr-TR" smtClean="0"/>
              <a:t>‹#›</a:t>
            </a:fld>
            <a:endParaRPr lang="tr-TR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3A99A57-047F-4B89-9E50-052DA206B41F}" type="datetimeFigureOut">
              <a:rPr lang="tr-TR" smtClean="0"/>
              <a:t>24.07.2015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8D6AFA7-0625-4642-B5BE-DF6E9F65CBFD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A3A99A57-047F-4B89-9E50-052DA206B41F}" type="datetimeFigureOut">
              <a:rPr lang="tr-TR" smtClean="0"/>
              <a:t>24.07.2015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8D6AFA7-0625-4642-B5BE-DF6E9F65CBFD}" type="slidenum">
              <a:rPr lang="tr-TR" smtClean="0"/>
              <a:t>‹#›</a:t>
            </a:fld>
            <a:endParaRPr lang="tr-T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A3A99A57-047F-4B89-9E50-052DA206B41F}" type="datetimeFigureOut">
              <a:rPr lang="tr-TR" smtClean="0"/>
              <a:t>24.07.2015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8D6AFA7-0625-4642-B5BE-DF6E9F65CBFD}" type="slidenum">
              <a:rPr lang="tr-TR" smtClean="0"/>
              <a:t>‹#›</a:t>
            </a:fld>
            <a:endParaRPr lang="tr-T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A3A99A57-047F-4B89-9E50-052DA206B41F}" type="datetimeFigureOut">
              <a:rPr lang="tr-TR" smtClean="0"/>
              <a:t>24.07.2015</a:t>
            </a:fld>
            <a:endParaRPr lang="tr-TR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tr-TR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58D6AFA7-0625-4642-B5BE-DF6E9F65CBFD}" type="slidenum">
              <a:rPr lang="tr-TR" smtClean="0"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skapci/SparkWorkshop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7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smtClean="0"/>
              <a:t>Spark Workshop</a:t>
            </a:r>
            <a:endParaRPr lang="tr-T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 smtClean="0"/>
              <a:t>İstanbul Spark Meetup</a:t>
            </a:r>
          </a:p>
          <a:p>
            <a:r>
              <a:rPr lang="tr-TR" dirty="0" smtClean="0"/>
              <a:t>Şafak Serdar Kapçı</a:t>
            </a:r>
            <a:endParaRPr lang="tr-TR" dirty="0"/>
          </a:p>
        </p:txBody>
      </p:sp>
      <p:pic>
        <p:nvPicPr>
          <p:cNvPr id="1026" name="Picture 2" descr="C:\Users\Base\Desktop\içeri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02200"/>
            <a:ext cx="4464496" cy="2362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2148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Spark SQL</a:t>
            </a:r>
          </a:p>
          <a:p>
            <a:r>
              <a:rPr lang="en-US" dirty="0" smtClean="0"/>
              <a:t>Spark </a:t>
            </a:r>
            <a:r>
              <a:rPr lang="en-US" dirty="0"/>
              <a:t>Streaming</a:t>
            </a:r>
          </a:p>
          <a:p>
            <a:r>
              <a:rPr lang="en-US" dirty="0" err="1" smtClean="0"/>
              <a:t>MLlib</a:t>
            </a:r>
            <a:r>
              <a:rPr lang="en-US" dirty="0" smtClean="0"/>
              <a:t> </a:t>
            </a:r>
            <a:r>
              <a:rPr lang="en-US" dirty="0"/>
              <a:t>(machine learning)</a:t>
            </a:r>
          </a:p>
          <a:p>
            <a:r>
              <a:rPr lang="en-US" dirty="0" err="1" smtClean="0"/>
              <a:t>GraphX</a:t>
            </a:r>
            <a:r>
              <a:rPr lang="en-US" dirty="0" smtClean="0"/>
              <a:t> </a:t>
            </a:r>
            <a:r>
              <a:rPr lang="en-US" dirty="0"/>
              <a:t>(graph)</a:t>
            </a:r>
            <a:endParaRPr lang="tr-TR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Spark Kütüphaneleri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247494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2595743"/>
          </a:xfrm>
        </p:spPr>
        <p:txBody>
          <a:bodyPr/>
          <a:lstStyle/>
          <a:p>
            <a:r>
              <a:rPr lang="tr-TR" dirty="0" smtClean="0">
                <a:hlinkClick r:id="rId2"/>
              </a:rPr>
              <a:t>https</a:t>
            </a:r>
            <a:r>
              <a:rPr lang="tr-TR" dirty="0">
                <a:hlinkClick r:id="rId2"/>
              </a:rPr>
              <a:t>://</a:t>
            </a:r>
            <a:r>
              <a:rPr lang="tr-TR" dirty="0" smtClean="0">
                <a:hlinkClick r:id="rId2"/>
              </a:rPr>
              <a:t>github.com/sskapci/SparkWorkshop</a:t>
            </a:r>
            <a:endParaRPr lang="tr-TR" dirty="0" smtClean="0"/>
          </a:p>
          <a:p>
            <a:r>
              <a:rPr lang="tr-TR" dirty="0" smtClean="0"/>
              <a:t>Kurulum dosyaları </a:t>
            </a:r>
            <a:r>
              <a:rPr lang="tr-TR" b="1" i="1" dirty="0" smtClean="0"/>
              <a:t>/BigData/program </a:t>
            </a:r>
            <a:r>
              <a:rPr lang="tr-TR" dirty="0" smtClean="0"/>
              <a:t>klasörünün altında</a:t>
            </a:r>
          </a:p>
          <a:p>
            <a:r>
              <a:rPr lang="tr-TR" dirty="0" smtClean="0"/>
              <a:t>Veriler ise </a:t>
            </a:r>
            <a:r>
              <a:rPr lang="tr-TR" b="1" i="1" dirty="0" smtClean="0"/>
              <a:t>/BigData/runtime </a:t>
            </a:r>
            <a:r>
              <a:rPr lang="tr-TR" dirty="0" smtClean="0"/>
              <a:t>klasörünün altında</a:t>
            </a:r>
            <a:endParaRPr lang="tr-TR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Kurulum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739252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tr-TR" dirty="0" smtClean="0"/>
              <a:t>CallerPython</a:t>
            </a:r>
          </a:p>
          <a:p>
            <a:r>
              <a:rPr lang="tr-TR" dirty="0" smtClean="0"/>
              <a:t>CallerSql</a:t>
            </a:r>
          </a:p>
          <a:p>
            <a:endParaRPr lang="tr-TR" dirty="0"/>
          </a:p>
          <a:p>
            <a:r>
              <a:rPr lang="tr-TR" dirty="0" smtClean="0"/>
              <a:t>Veritipi:</a:t>
            </a:r>
          </a:p>
          <a:p>
            <a:pPr lvl="2"/>
            <a:r>
              <a:rPr lang="tr-TR" dirty="0" smtClean="0"/>
              <a:t>2015-04-01 </a:t>
            </a:r>
            <a:r>
              <a:rPr lang="tr-TR" dirty="0"/>
              <a:t>07:14:35.553|2015-04-01 </a:t>
            </a:r>
            <a:r>
              <a:rPr lang="tr-TR" dirty="0" smtClean="0"/>
              <a:t>07:14:36.323|128016310|128478697|8|null</a:t>
            </a:r>
          </a:p>
          <a:p>
            <a:pPr lvl="3"/>
            <a:r>
              <a:rPr lang="tr-TR" dirty="0" smtClean="0"/>
              <a:t>İlk alan Başlangıç Tarihi</a:t>
            </a:r>
          </a:p>
          <a:p>
            <a:pPr lvl="3"/>
            <a:r>
              <a:rPr lang="tr-TR" dirty="0" smtClean="0"/>
              <a:t>İkinci Alan Bitiş Tarihi</a:t>
            </a:r>
          </a:p>
          <a:p>
            <a:pPr lvl="3"/>
            <a:r>
              <a:rPr lang="tr-TR" dirty="0" smtClean="0"/>
              <a:t>Üçüncü Alan Aranan Id</a:t>
            </a:r>
          </a:p>
          <a:p>
            <a:pPr lvl="3"/>
            <a:r>
              <a:rPr lang="tr-TR" dirty="0" smtClean="0"/>
              <a:t>Dördüncü Alan Arayan Id</a:t>
            </a:r>
          </a:p>
          <a:p>
            <a:pPr lvl="3"/>
            <a:r>
              <a:rPr lang="tr-TR" dirty="0" smtClean="0"/>
              <a:t>Beşinci alan gözardı edilecek</a:t>
            </a:r>
          </a:p>
          <a:p>
            <a:pPr lvl="3"/>
            <a:r>
              <a:rPr lang="tr-TR" dirty="0" smtClean="0"/>
              <a:t>Altıncı alan toplam süre</a:t>
            </a:r>
          </a:p>
          <a:p>
            <a:endParaRPr lang="tr-TR" dirty="0" smtClean="0"/>
          </a:p>
          <a:p>
            <a:endParaRPr lang="tr-T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Örnek Uygulama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807316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9"/>
            <a:ext cx="8229600" cy="2664295"/>
          </a:xfrm>
        </p:spPr>
        <p:txBody>
          <a:bodyPr>
            <a:normAutofit lnSpcReduction="10000"/>
          </a:bodyPr>
          <a:lstStyle/>
          <a:p>
            <a:r>
              <a:rPr lang="tr-TR" dirty="0"/>
              <a:t>Hızlı, çok amaçlı, küme bazlı bir sistemdir.</a:t>
            </a:r>
          </a:p>
          <a:p>
            <a:r>
              <a:rPr lang="tr-TR" dirty="0" smtClean="0"/>
              <a:t>In-memory çalışır.</a:t>
            </a:r>
          </a:p>
          <a:p>
            <a:r>
              <a:rPr lang="tr-TR" dirty="0" smtClean="0"/>
              <a:t>Depolama olayını çözmez. Bu sebeple Hadoop ile beraber çalışır.</a:t>
            </a:r>
          </a:p>
          <a:p>
            <a:r>
              <a:rPr lang="tr-TR" dirty="0" smtClean="0"/>
              <a:t>Özelikle yapay zeka uygulamaları için geliştirilmiştir.</a:t>
            </a:r>
          </a:p>
          <a:p>
            <a:endParaRPr lang="tr-TR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Spark Nedir?</a:t>
            </a:r>
            <a:endParaRPr lang="tr-TR" dirty="0"/>
          </a:p>
        </p:txBody>
      </p:sp>
      <p:pic>
        <p:nvPicPr>
          <p:cNvPr id="2050" name="Picture 2" descr="C:\Users\Base\Desktop\spark-stac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981098"/>
            <a:ext cx="7560840" cy="2616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3191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Spark Vs Hadoop</a:t>
            </a:r>
            <a:endParaRPr lang="tr-TR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593230"/>
              </p:ext>
            </p:extLst>
          </p:nvPr>
        </p:nvGraphicFramePr>
        <p:xfrm>
          <a:off x="395536" y="1340768"/>
          <a:ext cx="8229600" cy="190944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99274"/>
                <a:gridCol w="2333767"/>
                <a:gridCol w="3796559"/>
              </a:tblGrid>
              <a:tr h="381889">
                <a:tc>
                  <a:txBody>
                    <a:bodyPr/>
                    <a:lstStyle/>
                    <a:p>
                      <a:pPr algn="l" fontAlgn="b"/>
                      <a:endParaRPr lang="tr-TR" sz="2400" b="0" i="0" u="none" strike="noStrike" dirty="0">
                        <a:solidFill>
                          <a:srgbClr val="000000"/>
                        </a:solidFill>
                        <a:effectLst/>
                        <a:latin typeface="Lucida Sans Unicode"/>
                      </a:endParaRPr>
                    </a:p>
                  </a:txBody>
                  <a:tcPr marL="6700" marR="6700" marT="6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2400" u="none" strike="noStrike">
                          <a:effectLst/>
                        </a:rPr>
                        <a:t>Hadoop</a:t>
                      </a:r>
                      <a:endParaRPr lang="tr-TR" sz="2400" b="0" i="0" u="none" strike="noStrike">
                        <a:solidFill>
                          <a:srgbClr val="000000"/>
                        </a:solidFill>
                        <a:effectLst/>
                        <a:latin typeface="Lucida Sans Unicode"/>
                      </a:endParaRPr>
                    </a:p>
                  </a:txBody>
                  <a:tcPr marL="6700" marR="6700" marT="6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2400" u="none" strike="noStrike">
                          <a:effectLst/>
                        </a:rPr>
                        <a:t>Spark</a:t>
                      </a:r>
                      <a:endParaRPr lang="tr-TR" sz="2400" b="0" i="0" u="none" strike="noStrike">
                        <a:solidFill>
                          <a:srgbClr val="000000"/>
                        </a:solidFill>
                        <a:effectLst/>
                        <a:latin typeface="Lucida Sans Unicode"/>
                      </a:endParaRPr>
                    </a:p>
                  </a:txBody>
                  <a:tcPr marL="6700" marR="6700" marT="6700" marB="0" anchor="b"/>
                </a:tc>
              </a:tr>
              <a:tr h="381889">
                <a:tc>
                  <a:txBody>
                    <a:bodyPr/>
                    <a:lstStyle/>
                    <a:p>
                      <a:pPr algn="l" fontAlgn="b"/>
                      <a:r>
                        <a:rPr lang="tr-TR" sz="2400" u="none" strike="noStrike" dirty="0" smtClean="0">
                          <a:effectLst/>
                        </a:rPr>
                        <a:t>Depolama</a:t>
                      </a:r>
                      <a:endParaRPr lang="tr-TR" sz="2400" b="0" i="0" u="none" strike="noStrike" dirty="0">
                        <a:solidFill>
                          <a:srgbClr val="000000"/>
                        </a:solidFill>
                        <a:effectLst/>
                        <a:latin typeface="Lucida Sans Unicode"/>
                      </a:endParaRPr>
                    </a:p>
                  </a:txBody>
                  <a:tcPr marL="6700" marR="6700" marT="6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2400" u="none" strike="noStrike">
                          <a:effectLst/>
                        </a:rPr>
                        <a:t>Sadece Disk</a:t>
                      </a:r>
                      <a:endParaRPr lang="tr-TR" sz="2400" b="0" i="0" u="none" strike="noStrike">
                        <a:solidFill>
                          <a:srgbClr val="000000"/>
                        </a:solidFill>
                        <a:effectLst/>
                        <a:latin typeface="Lucida Sans Unicode"/>
                      </a:endParaRPr>
                    </a:p>
                  </a:txBody>
                  <a:tcPr marL="6700" marR="6700" marT="6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2400" u="none" strike="noStrike">
                          <a:effectLst/>
                        </a:rPr>
                        <a:t>In-memory veya Disk</a:t>
                      </a:r>
                      <a:endParaRPr lang="tr-TR" sz="2400" b="0" i="0" u="none" strike="noStrike">
                        <a:solidFill>
                          <a:srgbClr val="000000"/>
                        </a:solidFill>
                        <a:effectLst/>
                        <a:latin typeface="Lucida Sans Unicode"/>
                      </a:endParaRPr>
                    </a:p>
                  </a:txBody>
                  <a:tcPr marL="6700" marR="6700" marT="6700" marB="0" anchor="b"/>
                </a:tc>
              </a:tr>
              <a:tr h="381889">
                <a:tc>
                  <a:txBody>
                    <a:bodyPr/>
                    <a:lstStyle/>
                    <a:p>
                      <a:pPr algn="l" fontAlgn="b"/>
                      <a:r>
                        <a:rPr lang="tr-TR" sz="2400" u="none" strike="noStrike">
                          <a:effectLst/>
                        </a:rPr>
                        <a:t>Operasyonlar</a:t>
                      </a:r>
                      <a:endParaRPr lang="tr-TR" sz="2400" b="0" i="0" u="none" strike="noStrike">
                        <a:solidFill>
                          <a:srgbClr val="000000"/>
                        </a:solidFill>
                        <a:effectLst/>
                        <a:latin typeface="Lucida Sans Unicode"/>
                      </a:endParaRPr>
                    </a:p>
                  </a:txBody>
                  <a:tcPr marL="6700" marR="6700" marT="6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2400" u="none" strike="noStrike">
                          <a:effectLst/>
                        </a:rPr>
                        <a:t>Map ve Reduce</a:t>
                      </a:r>
                      <a:endParaRPr lang="tr-TR" sz="2400" b="0" i="0" u="none" strike="noStrike">
                        <a:solidFill>
                          <a:srgbClr val="000000"/>
                        </a:solidFill>
                        <a:effectLst/>
                        <a:latin typeface="Lucida Sans Unicode"/>
                      </a:endParaRPr>
                    </a:p>
                  </a:txBody>
                  <a:tcPr marL="6700" marR="6700" marT="6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2400" u="none" strike="noStrike" dirty="0" smtClean="0">
                          <a:effectLst/>
                        </a:rPr>
                        <a:t>Tüm operasyonlar</a:t>
                      </a:r>
                      <a:endParaRPr lang="tr-TR" sz="2400" b="0" i="0" u="none" strike="noStrike" dirty="0">
                        <a:solidFill>
                          <a:srgbClr val="000000"/>
                        </a:solidFill>
                        <a:effectLst/>
                        <a:latin typeface="Lucida Sans Unicode"/>
                      </a:endParaRPr>
                    </a:p>
                  </a:txBody>
                  <a:tcPr marL="6700" marR="6700" marT="6700" marB="0" anchor="b"/>
                </a:tc>
              </a:tr>
              <a:tr h="381889">
                <a:tc>
                  <a:txBody>
                    <a:bodyPr/>
                    <a:lstStyle/>
                    <a:p>
                      <a:pPr algn="l" fontAlgn="b"/>
                      <a:r>
                        <a:rPr lang="tr-TR" sz="2400" u="none" strike="noStrike">
                          <a:effectLst/>
                        </a:rPr>
                        <a:t>Çalışma Şekli</a:t>
                      </a:r>
                      <a:endParaRPr lang="tr-TR" sz="2400" b="0" i="0" u="none" strike="noStrike">
                        <a:solidFill>
                          <a:srgbClr val="000000"/>
                        </a:solidFill>
                        <a:effectLst/>
                        <a:latin typeface="Lucida Sans Unicode"/>
                      </a:endParaRPr>
                    </a:p>
                  </a:txBody>
                  <a:tcPr marL="6700" marR="6700" marT="6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2400" u="none" strike="noStrike">
                          <a:effectLst/>
                        </a:rPr>
                        <a:t>Batch</a:t>
                      </a:r>
                      <a:endParaRPr lang="tr-TR" sz="2400" b="0" i="0" u="none" strike="noStrike">
                        <a:solidFill>
                          <a:srgbClr val="000000"/>
                        </a:solidFill>
                        <a:effectLst/>
                        <a:latin typeface="Lucida Sans Unicode"/>
                      </a:endParaRPr>
                    </a:p>
                  </a:txBody>
                  <a:tcPr marL="6700" marR="6700" marT="6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2400" u="none" strike="noStrike">
                          <a:effectLst/>
                        </a:rPr>
                        <a:t>Batch, İnteraktif, Akış</a:t>
                      </a:r>
                      <a:endParaRPr lang="tr-TR" sz="2400" b="0" i="0" u="none" strike="noStrike">
                        <a:solidFill>
                          <a:srgbClr val="000000"/>
                        </a:solidFill>
                        <a:effectLst/>
                        <a:latin typeface="Lucida Sans Unicode"/>
                      </a:endParaRPr>
                    </a:p>
                  </a:txBody>
                  <a:tcPr marL="6700" marR="6700" marT="6700" marB="0" anchor="b"/>
                </a:tc>
              </a:tr>
              <a:tr h="381889">
                <a:tc>
                  <a:txBody>
                    <a:bodyPr/>
                    <a:lstStyle/>
                    <a:p>
                      <a:pPr algn="l" fontAlgn="b"/>
                      <a:r>
                        <a:rPr lang="tr-TR" sz="2400" u="none" strike="noStrike">
                          <a:effectLst/>
                        </a:rPr>
                        <a:t>Programlama</a:t>
                      </a:r>
                      <a:endParaRPr lang="tr-TR" sz="2400" b="0" i="0" u="none" strike="noStrike">
                        <a:solidFill>
                          <a:srgbClr val="000000"/>
                        </a:solidFill>
                        <a:effectLst/>
                        <a:latin typeface="Lucida Sans Unicode"/>
                      </a:endParaRPr>
                    </a:p>
                  </a:txBody>
                  <a:tcPr marL="6700" marR="6700" marT="6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2400" u="none" strike="noStrike">
                          <a:effectLst/>
                        </a:rPr>
                        <a:t>Java</a:t>
                      </a:r>
                      <a:endParaRPr lang="tr-TR" sz="2400" b="0" i="0" u="none" strike="noStrike">
                        <a:solidFill>
                          <a:srgbClr val="000000"/>
                        </a:solidFill>
                        <a:effectLst/>
                        <a:latin typeface="Lucida Sans Unicode"/>
                      </a:endParaRPr>
                    </a:p>
                  </a:txBody>
                  <a:tcPr marL="6700" marR="6700" marT="6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2400" u="none" strike="noStrike" dirty="0">
                          <a:effectLst/>
                        </a:rPr>
                        <a:t>Scala, Java, R, Python</a:t>
                      </a:r>
                      <a:endParaRPr lang="tr-TR" sz="2400" b="0" i="0" u="none" strike="noStrike" dirty="0">
                        <a:solidFill>
                          <a:srgbClr val="000000"/>
                        </a:solidFill>
                        <a:effectLst/>
                        <a:latin typeface="Lucida Sans Unicode"/>
                      </a:endParaRPr>
                    </a:p>
                  </a:txBody>
                  <a:tcPr marL="6700" marR="6700" marT="6700" marB="0" anchor="b"/>
                </a:tc>
              </a:tr>
            </a:tbl>
          </a:graphicData>
        </a:graphic>
      </p:graphicFrame>
      <p:pic>
        <p:nvPicPr>
          <p:cNvPr id="5121" name="Picture 1" descr="C:\Users\Base\Desktop\logistic-regress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717032"/>
            <a:ext cx="4176464" cy="163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220072" y="4213015"/>
            <a:ext cx="3240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Logistic regression </a:t>
            </a:r>
            <a:endParaRPr lang="tr-TR" dirty="0" smtClean="0"/>
          </a:p>
          <a:p>
            <a:r>
              <a:rPr lang="en-US" dirty="0" err="1" smtClean="0"/>
              <a:t>Hadoop</a:t>
            </a:r>
            <a:r>
              <a:rPr lang="en-US" dirty="0" smtClean="0"/>
              <a:t> </a:t>
            </a:r>
            <a:r>
              <a:rPr lang="tr-TR" dirty="0" smtClean="0"/>
              <a:t>ve Spark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546629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3963896"/>
          </a:xfrm>
        </p:spPr>
        <p:txBody>
          <a:bodyPr/>
          <a:lstStyle/>
          <a:p>
            <a:r>
              <a:rPr lang="tr-TR" dirty="0" smtClean="0"/>
              <a:t>Resilent</a:t>
            </a:r>
          </a:p>
          <a:p>
            <a:pPr marL="624078" indent="-514350">
              <a:buFont typeface="+mj-lt"/>
              <a:buAutoNum type="arabicPeriod"/>
            </a:pPr>
            <a:r>
              <a:rPr lang="tr-TR" dirty="0" smtClean="0"/>
              <a:t>Elastik</a:t>
            </a:r>
          </a:p>
          <a:p>
            <a:pPr marL="624078" indent="-514350">
              <a:buFont typeface="+mj-lt"/>
              <a:buAutoNum type="arabicPeriod"/>
            </a:pPr>
            <a:r>
              <a:rPr lang="tr-TR" dirty="0" smtClean="0"/>
              <a:t>Çabuk İyileşen</a:t>
            </a:r>
          </a:p>
          <a:p>
            <a:pPr marL="624078" indent="-514350">
              <a:buFont typeface="+mj-lt"/>
              <a:buAutoNum type="arabicPeriod"/>
            </a:pPr>
            <a:r>
              <a:rPr lang="tr-TR" dirty="0" smtClean="0"/>
              <a:t>Kendini Çabuk Toparlayan</a:t>
            </a:r>
          </a:p>
          <a:p>
            <a:r>
              <a:rPr lang="tr-TR" dirty="0" smtClean="0"/>
              <a:t>Distributed</a:t>
            </a:r>
          </a:p>
          <a:p>
            <a:pPr marL="624078" indent="-514350">
              <a:buFont typeface="+mj-lt"/>
              <a:buAutoNum type="arabicPeriod"/>
            </a:pPr>
            <a:r>
              <a:rPr lang="tr-TR" dirty="0"/>
              <a:t>Dağıtılmış</a:t>
            </a:r>
            <a:endParaRPr lang="tr-TR" dirty="0" smtClean="0"/>
          </a:p>
          <a:p>
            <a:r>
              <a:rPr lang="tr-TR" dirty="0" smtClean="0"/>
              <a:t>Dataset</a:t>
            </a:r>
          </a:p>
          <a:p>
            <a:pPr marL="624078" indent="-514350">
              <a:buFont typeface="+mj-lt"/>
              <a:buAutoNum type="arabicPeriod"/>
            </a:pPr>
            <a:r>
              <a:rPr lang="tr-TR" dirty="0" smtClean="0"/>
              <a:t>Veriseti</a:t>
            </a:r>
            <a:endParaRPr lang="tr-TR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RDD nedir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783976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RDD nedir</a:t>
            </a:r>
            <a:endParaRPr lang="tr-T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196752"/>
            <a:ext cx="5676744" cy="4680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228184" y="1481328"/>
            <a:ext cx="2736304" cy="4395943"/>
          </a:xfrm>
        </p:spPr>
        <p:txBody>
          <a:bodyPr>
            <a:normAutofit fontScale="62500" lnSpcReduction="20000"/>
          </a:bodyPr>
          <a:lstStyle/>
          <a:p>
            <a:r>
              <a:rPr lang="tr-TR" dirty="0"/>
              <a:t>Her bir partition verinin </a:t>
            </a:r>
            <a:r>
              <a:rPr lang="tr-TR" dirty="0" smtClean="0"/>
              <a:t>farklı alt kümeleridir.</a:t>
            </a:r>
          </a:p>
          <a:p>
            <a:r>
              <a:rPr lang="tr-TR" dirty="0" smtClean="0"/>
              <a:t>Partitionlar clusterdaki nodelara atanır.</a:t>
            </a:r>
          </a:p>
          <a:p>
            <a:r>
              <a:rPr lang="tr-TR" dirty="0" smtClean="0"/>
              <a:t>Ne kadar çok partition varsa o kadar paralelleştirme yapılabilir.</a:t>
            </a:r>
          </a:p>
          <a:p>
            <a:r>
              <a:rPr lang="tr-TR" dirty="0" smtClean="0"/>
              <a:t>Bir kere tanımlandıktan sonra değiştirilemezler.</a:t>
            </a:r>
          </a:p>
          <a:p>
            <a:r>
              <a:rPr lang="tr-TR" dirty="0" smtClean="0"/>
              <a:t>Bir sorun olduğunda yeniden inşa edilebilirler.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765047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Transform - Dönüştürme</a:t>
            </a:r>
            <a:endParaRPr lang="tr-TR" dirty="0"/>
          </a:p>
        </p:txBody>
      </p:sp>
      <p:sp>
        <p:nvSpPr>
          <p:cNvPr id="5" name="TextBox 4"/>
          <p:cNvSpPr txBox="1"/>
          <p:nvPr/>
        </p:nvSpPr>
        <p:spPr>
          <a:xfrm>
            <a:off x="395536" y="1412776"/>
            <a:ext cx="82809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dirty="0" smtClean="0"/>
              <a:t>Dönüştürme operasyonları tarif gibidir.  Herhangi bir aksiyon çağrılana kadar dönüştürme başlamaz. Böylece ne zaman ihtiyaç duyulursa dönüştürülme işlemine başlanır.</a:t>
            </a:r>
            <a:endParaRPr lang="tr-TR" sz="2000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830549"/>
              </p:ext>
            </p:extLst>
          </p:nvPr>
        </p:nvGraphicFramePr>
        <p:xfrm>
          <a:off x="395536" y="3068960"/>
          <a:ext cx="8568952" cy="18722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5" name="Worksheet" r:id="rId3" imgW="11262431" imgH="1775547" progId="Excel.Sheet.12">
                  <p:embed/>
                </p:oleObj>
              </mc:Choice>
              <mc:Fallback>
                <p:oleObj name="Worksheet" r:id="rId3" imgW="11262431" imgH="1775547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5536" y="3068960"/>
                        <a:ext cx="8568952" cy="18722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41909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579520"/>
          </a:xfrm>
        </p:spPr>
        <p:txBody>
          <a:bodyPr>
            <a:normAutofit fontScale="92500"/>
          </a:bodyPr>
          <a:lstStyle/>
          <a:p>
            <a:r>
              <a:rPr lang="tr-TR" dirty="0" smtClean="0"/>
              <a:t>RDD lerin gerçekten işlem yapmalarını sağlarlar.</a:t>
            </a:r>
            <a:endParaRPr lang="tr-TR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Action - Aksiyon</a:t>
            </a:r>
            <a:endParaRPr lang="tr-TR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7724672"/>
              </p:ext>
            </p:extLst>
          </p:nvPr>
        </p:nvGraphicFramePr>
        <p:xfrm>
          <a:off x="323528" y="2420888"/>
          <a:ext cx="8661400" cy="185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1" name="Worksheet" r:id="rId3" imgW="10385883" imgH="2217302" progId="Excel.Sheet.12">
                  <p:embed/>
                </p:oleObj>
              </mc:Choice>
              <mc:Fallback>
                <p:oleObj name="Worksheet" r:id="rId3" imgW="10385883" imgH="2217302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3528" y="2420888"/>
                        <a:ext cx="8661400" cy="1854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06303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En basit anlatımı ile bir fonksiyonu tanımlamadan fonksiyonu kullanmanın yoludur.</a:t>
            </a:r>
          </a:p>
          <a:p>
            <a:r>
              <a:rPr lang="tr-TR" dirty="0" smtClean="0"/>
              <a:t>Örneğin sumAll diye bir fonksiyon tanımlayabiliriz:</a:t>
            </a:r>
          </a:p>
          <a:p>
            <a:pPr lvl="1"/>
            <a:r>
              <a:rPr lang="tr-TR" dirty="0" smtClean="0"/>
              <a:t>def sumAll(a,b):</a:t>
            </a:r>
          </a:p>
          <a:p>
            <a:pPr lvl="2"/>
            <a:r>
              <a:rPr lang="tr-TR" dirty="0" smtClean="0"/>
              <a:t>return a+b</a:t>
            </a:r>
          </a:p>
          <a:p>
            <a:r>
              <a:rPr lang="tr-TR" dirty="0" smtClean="0"/>
              <a:t>Veya kullandığımız yerde (lambda a,b:a+b) diyebiliriz.</a:t>
            </a:r>
          </a:p>
          <a:p>
            <a:endParaRPr lang="tr-TR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Lambda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21005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Data boyutunu bilmiyorsanız collect yapmayın yerine take(n) kullanın.</a:t>
            </a:r>
          </a:p>
          <a:p>
            <a:r>
              <a:rPr lang="tr-TR" dirty="0" smtClean="0"/>
              <a:t>groupBy dan kaçının onun yerine reduceByKey kullanın.</a:t>
            </a:r>
          </a:p>
          <a:p>
            <a:r>
              <a:rPr lang="tr-TR" dirty="0" smtClean="0"/>
              <a:t>Geri döndürdüğünüz verinin boyutundan mutlaka ama mutlaka emin olun. Eğer hafızasına sığmazsa programınız kırılacaktır.</a:t>
            </a:r>
            <a:endParaRPr lang="tr-TR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Dikkat edilecek noktalar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169108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727</TotalTime>
  <Words>301</Words>
  <Application>Microsoft Office PowerPoint</Application>
  <PresentationFormat>On-screen Show (4:3)</PresentationFormat>
  <Paragraphs>75</Paragraphs>
  <Slides>12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Concourse</vt:lpstr>
      <vt:lpstr>Worksheet</vt:lpstr>
      <vt:lpstr>Spark Workshop</vt:lpstr>
      <vt:lpstr>Spark Nedir?</vt:lpstr>
      <vt:lpstr>Spark Vs Hadoop</vt:lpstr>
      <vt:lpstr>RDD nedir</vt:lpstr>
      <vt:lpstr>RDD nedir</vt:lpstr>
      <vt:lpstr>Transform - Dönüştürme</vt:lpstr>
      <vt:lpstr>Action - Aksiyon</vt:lpstr>
      <vt:lpstr>Lambda</vt:lpstr>
      <vt:lpstr>Dikkat edilecek noktalar</vt:lpstr>
      <vt:lpstr>Spark Kütüphaneleri</vt:lpstr>
      <vt:lpstr>Kurulum</vt:lpstr>
      <vt:lpstr>Örnek Uygulama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Spark Workshop</dc:title>
  <dc:creator>Base</dc:creator>
  <cp:lastModifiedBy>Base</cp:lastModifiedBy>
  <cp:revision>49</cp:revision>
  <dcterms:created xsi:type="dcterms:W3CDTF">2015-07-22T00:38:32Z</dcterms:created>
  <dcterms:modified xsi:type="dcterms:W3CDTF">2015-07-24T20:15:37Z</dcterms:modified>
</cp:coreProperties>
</file>