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737D-83B0-41D0-B57B-62E94D781F26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CB03-C1B3-4819-90D2-E0022B5C323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51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737D-83B0-41D0-B57B-62E94D781F26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CB03-C1B3-4819-90D2-E0022B5C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737D-83B0-41D0-B57B-62E94D781F26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CB03-C1B3-4819-90D2-E0022B5C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1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737D-83B0-41D0-B57B-62E94D781F26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CB03-C1B3-4819-90D2-E0022B5C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3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737D-83B0-41D0-B57B-62E94D781F26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CB03-C1B3-4819-90D2-E0022B5C323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34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737D-83B0-41D0-B57B-62E94D781F26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CB03-C1B3-4819-90D2-E0022B5C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4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737D-83B0-41D0-B57B-62E94D781F26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CB03-C1B3-4819-90D2-E0022B5C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6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737D-83B0-41D0-B57B-62E94D781F26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CB03-C1B3-4819-90D2-E0022B5C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8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737D-83B0-41D0-B57B-62E94D781F26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CB03-C1B3-4819-90D2-E0022B5C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7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27737D-83B0-41D0-B57B-62E94D781F26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74CB03-C1B3-4819-90D2-E0022B5C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5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737D-83B0-41D0-B57B-62E94D781F26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CB03-C1B3-4819-90D2-E0022B5C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27737D-83B0-41D0-B57B-62E94D781F26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74CB03-C1B3-4819-90D2-E0022B5C323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75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jpe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6600" dirty="0" smtClean="0"/>
              <a:t>Yapay Zekâ Dersleri</a:t>
            </a:r>
            <a:br>
              <a:rPr lang="tr-TR" sz="6600" dirty="0" smtClean="0"/>
            </a:br>
            <a:r>
              <a:rPr lang="tr-TR" sz="6600" dirty="0" smtClean="0"/>
              <a:t>Denetimli Öğrenme</a:t>
            </a:r>
            <a:endParaRPr lang="en-US" sz="66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11. Ders</a:t>
            </a:r>
          </a:p>
          <a:p>
            <a:r>
              <a:rPr lang="tr-TR" dirty="0" smtClean="0"/>
              <a:t>Asil Can Yılmaz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0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Machine Learning Project - Cats and Dogs - YouTube"/>
          <p:cNvPicPr>
            <a:picLocks noChangeAspect="1" noChangeArrowheads="1"/>
          </p:cNvPicPr>
          <p:nvPr/>
        </p:nvPicPr>
        <p:blipFill rotWithShape="1">
          <a:blip r:embed="rId2" cstate="print"/>
          <a:srcRect l="56726" t="22854" r="9692" b="23608"/>
          <a:stretch/>
        </p:blipFill>
        <p:spPr bwMode="auto">
          <a:xfrm>
            <a:off x="4750904" y="4084983"/>
            <a:ext cx="1540566" cy="13815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3" b="26804"/>
          <a:stretch/>
        </p:blipFill>
        <p:spPr>
          <a:xfrm>
            <a:off x="2670175" y="4100944"/>
            <a:ext cx="1626489" cy="1366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dirty="0" smtClean="0">
                <a:latin typeface="Bahnschrift" panose="020B0502040204020203" pitchFamily="34" charset="0"/>
              </a:rPr>
              <a:t>Sınıflandırma Nedir?</a:t>
            </a:r>
            <a:endParaRPr lang="tr-TR" dirty="0">
              <a:latin typeface="Bahnschrift" panose="020B0502040204020203" pitchFamily="34" charset="0"/>
            </a:endParaRPr>
          </a:p>
        </p:txBody>
      </p:sp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669499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Algoritmanın Sonucu Bir Sayı Değeri Değil, Bir Kategoridir.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Örneğin Bir Kedi Köpek Sınıflandırıcısı Eğitmemiz İstenirse...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Eğitilen Model Girdilere Göre Bir Kategoriye Ait Olma Olasılığını </a:t>
            </a:r>
            <a:r>
              <a:rPr lang="en-GB" dirty="0" err="1" smtClean="0"/>
              <a:t>Vermelidir</a:t>
            </a:r>
            <a:r>
              <a:rPr lang="en-GB" dirty="0" smtClean="0"/>
              <a:t>.</a:t>
            </a:r>
            <a:endParaRPr lang="tr-TR" dirty="0"/>
          </a:p>
        </p:txBody>
      </p:sp>
      <p:pic>
        <p:nvPicPr>
          <p:cNvPr id="7" name="Picture 2" descr="Image Classification Using CNN -Understanding Computer Vis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5575" y="2184400"/>
            <a:ext cx="4077900" cy="1898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6" descr="Weakly Supervised Learning for Object Localization | by Mohan Dogra |  Analytics Vidhya | Mediu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77760" y="71120"/>
            <a:ext cx="4714240" cy="19888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8" descr="Machine Learning Cats and Dogs' Breeds Classifier | by Mariana Santos |  Towards Data Scienc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2766" y="3330022"/>
            <a:ext cx="4254617" cy="29688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92663" y="4200455"/>
            <a:ext cx="2928937" cy="21401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87071" y="4217297"/>
            <a:ext cx="2913063" cy="21234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45121" y="4200982"/>
            <a:ext cx="3027680" cy="21475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1664" y="4259436"/>
            <a:ext cx="4647821" cy="24907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750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Sınıflandırma Modellerinin Başarısını Görmek İçin Hazırlanmış Bir Tablodur.</a:t>
            </a:r>
          </a:p>
        </p:txBody>
      </p:sp>
      <p:pic>
        <p:nvPicPr>
          <p:cNvPr id="5" name="Picture 2" descr="Calculation of Precision, Recall and Accuracy in the confusion matrix. |  Download Scientific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7875" y="2335212"/>
            <a:ext cx="8096250" cy="36957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dirty="0" smtClean="0">
                <a:latin typeface="Bahnschrift" panose="020B0502040204020203" pitchFamily="34" charset="0"/>
              </a:rPr>
              <a:t>Hata Dizeyi(</a:t>
            </a:r>
            <a:r>
              <a:rPr lang="tr-TR" dirty="0" err="1" smtClean="0">
                <a:latin typeface="Bahnschrift" panose="020B0502040204020203" pitchFamily="34" charset="0"/>
              </a:rPr>
              <a:t>Confusion</a:t>
            </a:r>
            <a:r>
              <a:rPr lang="tr-TR" dirty="0" smtClean="0">
                <a:latin typeface="Bahnschrift" panose="020B0502040204020203" pitchFamily="34" charset="0"/>
              </a:rPr>
              <a:t> </a:t>
            </a:r>
            <a:r>
              <a:rPr lang="tr-TR" dirty="0" err="1" smtClean="0">
                <a:latin typeface="Bahnschrift" panose="020B0502040204020203" pitchFamily="34" charset="0"/>
              </a:rPr>
              <a:t>Matrix</a:t>
            </a:r>
            <a:r>
              <a:rPr lang="tr-TR" dirty="0" smtClean="0">
                <a:latin typeface="Bahnschrift" panose="020B0502040204020203" pitchFamily="34" charset="0"/>
              </a:rPr>
              <a:t>)Nedir?</a:t>
            </a:r>
            <a:endParaRPr lang="tr-TR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07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605282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 err="1" smtClean="0"/>
              <a:t>İçerisinde</a:t>
            </a:r>
            <a:r>
              <a:rPr lang="en-GB" dirty="0" smtClean="0"/>
              <a:t> </a:t>
            </a:r>
            <a:r>
              <a:rPr lang="en-GB" dirty="0" err="1" smtClean="0"/>
              <a:t>Toplam</a:t>
            </a:r>
            <a:r>
              <a:rPr lang="en-GB" dirty="0" smtClean="0"/>
              <a:t> 10,000 </a:t>
            </a:r>
            <a:r>
              <a:rPr lang="en-GB" dirty="0" err="1" smtClean="0"/>
              <a:t>Resim</a:t>
            </a:r>
            <a:r>
              <a:rPr lang="en-GB" dirty="0" smtClean="0"/>
              <a:t> Olan </a:t>
            </a:r>
            <a:r>
              <a:rPr lang="en-GB" dirty="0" err="1" smtClean="0"/>
              <a:t>Kedi-Köpek</a:t>
            </a:r>
            <a:r>
              <a:rPr lang="en-GB" dirty="0" smtClean="0"/>
              <a:t> </a:t>
            </a:r>
            <a:r>
              <a:rPr lang="en-GB" dirty="0" err="1" smtClean="0"/>
              <a:t>Veri</a:t>
            </a:r>
            <a:r>
              <a:rPr lang="en-GB" dirty="0" smtClean="0"/>
              <a:t> </a:t>
            </a:r>
            <a:r>
              <a:rPr lang="en-GB" dirty="0" err="1" smtClean="0"/>
              <a:t>Setinde</a:t>
            </a:r>
            <a:r>
              <a:rPr lang="en-GB" dirty="0" smtClean="0"/>
              <a:t> </a:t>
            </a:r>
            <a:r>
              <a:rPr lang="en-GB" dirty="0" err="1" smtClean="0"/>
              <a:t>Eğitilen</a:t>
            </a:r>
            <a:r>
              <a:rPr lang="en-GB" dirty="0" smtClean="0"/>
              <a:t> </a:t>
            </a:r>
            <a:r>
              <a:rPr lang="en-GB" dirty="0" err="1" smtClean="0"/>
              <a:t>Modelin</a:t>
            </a:r>
            <a:r>
              <a:rPr lang="en-GB" dirty="0" smtClean="0"/>
              <a:t> </a:t>
            </a:r>
            <a:r>
              <a:rPr lang="en-GB" dirty="0" err="1" smtClean="0"/>
              <a:t>Başarısı</a:t>
            </a:r>
            <a:r>
              <a:rPr lang="en-GB" dirty="0" smtClean="0"/>
              <a:t> </a:t>
            </a:r>
            <a:r>
              <a:rPr lang="en-GB" dirty="0" err="1" smtClean="0"/>
              <a:t>Sağda</a:t>
            </a:r>
            <a:r>
              <a:rPr lang="en-GB" dirty="0" smtClean="0"/>
              <a:t> </a:t>
            </a:r>
            <a:r>
              <a:rPr lang="en-GB" dirty="0" err="1" smtClean="0"/>
              <a:t>Gösterilmiştir</a:t>
            </a:r>
            <a:r>
              <a:rPr lang="en-GB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Accuracy = 96.5%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Recall = 98.6%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Precision = 97.5%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Bu </a:t>
            </a:r>
            <a:r>
              <a:rPr lang="en-GB" dirty="0" err="1" smtClean="0"/>
              <a:t>Başarı</a:t>
            </a:r>
            <a:r>
              <a:rPr lang="en-GB" dirty="0" smtClean="0"/>
              <a:t> </a:t>
            </a:r>
            <a:r>
              <a:rPr lang="en-GB" dirty="0" err="1" smtClean="0"/>
              <a:t>Mıdır</a:t>
            </a:r>
            <a:r>
              <a:rPr lang="en-GB" dirty="0" smtClean="0"/>
              <a:t>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5175" y="2081213"/>
            <a:ext cx="489585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Dikdörtgen 5"/>
          <p:cNvSpPr/>
          <p:nvPr/>
        </p:nvSpPr>
        <p:spPr>
          <a:xfrm>
            <a:off x="8514080" y="3124200"/>
            <a:ext cx="965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Kedi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9692640" y="2517898"/>
            <a:ext cx="965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Kedi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514080" y="3965698"/>
            <a:ext cx="965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Köpek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10851832" y="2510181"/>
            <a:ext cx="965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Köpek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6" name="Unvan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dirty="0" smtClean="0">
                <a:latin typeface="Bahnschrift" panose="020B0502040204020203" pitchFamily="34" charset="0"/>
              </a:rPr>
              <a:t>Hata Dizeyi(</a:t>
            </a:r>
            <a:r>
              <a:rPr lang="tr-TR" dirty="0" err="1" smtClean="0">
                <a:latin typeface="Bahnschrift" panose="020B0502040204020203" pitchFamily="34" charset="0"/>
              </a:rPr>
              <a:t>Confusion</a:t>
            </a:r>
            <a:r>
              <a:rPr lang="tr-TR" dirty="0" smtClean="0">
                <a:latin typeface="Bahnschrift" panose="020B0502040204020203" pitchFamily="34" charset="0"/>
              </a:rPr>
              <a:t> </a:t>
            </a:r>
            <a:r>
              <a:rPr lang="tr-TR" dirty="0" err="1" smtClean="0">
                <a:latin typeface="Bahnschrift" panose="020B0502040204020203" pitchFamily="34" charset="0"/>
              </a:rPr>
              <a:t>Matrix</a:t>
            </a:r>
            <a:r>
              <a:rPr lang="tr-TR" dirty="0" smtClean="0">
                <a:latin typeface="Bahnschrift" panose="020B0502040204020203" pitchFamily="34" charset="0"/>
              </a:rPr>
              <a:t>)</a:t>
            </a:r>
            <a:r>
              <a:rPr lang="en-GB" dirty="0" smtClean="0">
                <a:latin typeface="Bahnschrift" panose="020B0502040204020203" pitchFamily="34" charset="0"/>
              </a:rPr>
              <a:t> </a:t>
            </a:r>
            <a:r>
              <a:rPr lang="en-GB" dirty="0" err="1" smtClean="0">
                <a:latin typeface="Bahnschrift" panose="020B0502040204020203" pitchFamily="34" charset="0"/>
              </a:rPr>
              <a:t>Örnek</a:t>
            </a:r>
            <a:endParaRPr lang="tr-TR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03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605282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 err="1"/>
              <a:t>Hepsini</a:t>
            </a:r>
            <a:r>
              <a:rPr lang="en-GB" dirty="0"/>
              <a:t> “</a:t>
            </a:r>
            <a:r>
              <a:rPr lang="tr-TR" dirty="0"/>
              <a:t>Kedi</a:t>
            </a:r>
            <a:r>
              <a:rPr lang="en-GB" dirty="0"/>
              <a:t>” </a:t>
            </a:r>
            <a:r>
              <a:rPr lang="en-GB" dirty="0" err="1"/>
              <a:t>atayan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“Model </a:t>
            </a:r>
            <a:r>
              <a:rPr lang="en-GB" dirty="0" err="1"/>
              <a:t>Eğitse</a:t>
            </a:r>
            <a:r>
              <a:rPr lang="tr-TR" dirty="0"/>
              <a:t>k</a:t>
            </a:r>
            <a:r>
              <a:rPr lang="en-GB" dirty="0"/>
              <a:t>” </a:t>
            </a:r>
            <a:r>
              <a:rPr lang="en-GB" dirty="0" smtClean="0"/>
              <a:t>...</a:t>
            </a:r>
            <a:endParaRPr lang="tr-T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Toplam 9700 Kedi, 300 Köpek Resmimiz Varmış!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Accuracy = 97%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Recall = 100%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Precision = 96.9%</a:t>
            </a:r>
            <a:endParaRPr lang="tr-T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5175" y="2081213"/>
            <a:ext cx="489585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Dikdörtgen 5"/>
          <p:cNvSpPr/>
          <p:nvPr/>
        </p:nvSpPr>
        <p:spPr>
          <a:xfrm>
            <a:off x="8514080" y="3124200"/>
            <a:ext cx="965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Kedi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9692640" y="2517898"/>
            <a:ext cx="965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Kedi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514080" y="3965698"/>
            <a:ext cx="965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Köpek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10851832" y="2510181"/>
            <a:ext cx="965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Köpek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6" name="Unvan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dirty="0" smtClean="0">
                <a:latin typeface="Bahnschrift" panose="020B0502040204020203" pitchFamily="34" charset="0"/>
              </a:rPr>
              <a:t>Hata Dizeyi(</a:t>
            </a:r>
            <a:r>
              <a:rPr lang="tr-TR" dirty="0" err="1" smtClean="0">
                <a:latin typeface="Bahnschrift" panose="020B0502040204020203" pitchFamily="34" charset="0"/>
              </a:rPr>
              <a:t>Confusion</a:t>
            </a:r>
            <a:r>
              <a:rPr lang="tr-TR" dirty="0" smtClean="0">
                <a:latin typeface="Bahnschrift" panose="020B0502040204020203" pitchFamily="34" charset="0"/>
              </a:rPr>
              <a:t> </a:t>
            </a:r>
            <a:r>
              <a:rPr lang="tr-TR" dirty="0" err="1" smtClean="0">
                <a:latin typeface="Bahnschrift" panose="020B0502040204020203" pitchFamily="34" charset="0"/>
              </a:rPr>
              <a:t>Matrix</a:t>
            </a:r>
            <a:r>
              <a:rPr lang="tr-TR" dirty="0" smtClean="0">
                <a:latin typeface="Bahnschrift" panose="020B0502040204020203" pitchFamily="34" charset="0"/>
              </a:rPr>
              <a:t>)</a:t>
            </a:r>
            <a:r>
              <a:rPr lang="en-GB" dirty="0" smtClean="0">
                <a:latin typeface="Bahnschrift" panose="020B0502040204020203" pitchFamily="34" charset="0"/>
              </a:rPr>
              <a:t> </a:t>
            </a:r>
            <a:r>
              <a:rPr lang="en-GB" dirty="0" err="1" smtClean="0">
                <a:latin typeface="Bahnschrift" panose="020B0502040204020203" pitchFamily="34" charset="0"/>
              </a:rPr>
              <a:t>Örnek</a:t>
            </a:r>
            <a:endParaRPr lang="tr-TR" dirty="0">
              <a:latin typeface="Bahnschrift" panose="020B0502040204020203" pitchFamily="34" charset="0"/>
            </a:endParaRPr>
          </a:p>
        </p:txBody>
      </p:sp>
      <p:cxnSp>
        <p:nvCxnSpPr>
          <p:cNvPr id="3" name="Düz Bağlayıcı 2"/>
          <p:cNvCxnSpPr/>
          <p:nvPr/>
        </p:nvCxnSpPr>
        <p:spPr>
          <a:xfrm flipV="1">
            <a:off x="9643110" y="3188970"/>
            <a:ext cx="1085850" cy="278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Düz Bağlayıcı 10"/>
          <p:cNvCxnSpPr/>
          <p:nvPr/>
        </p:nvCxnSpPr>
        <p:spPr>
          <a:xfrm flipV="1">
            <a:off x="10731182" y="3150870"/>
            <a:ext cx="1085850" cy="278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Düz Bağlayıcı 11"/>
          <p:cNvCxnSpPr/>
          <p:nvPr/>
        </p:nvCxnSpPr>
        <p:spPr>
          <a:xfrm flipV="1">
            <a:off x="9632315" y="4046220"/>
            <a:ext cx="1085850" cy="278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Düz Bağlayıcı 12"/>
          <p:cNvCxnSpPr/>
          <p:nvPr/>
        </p:nvCxnSpPr>
        <p:spPr>
          <a:xfrm flipV="1">
            <a:off x="10731182" y="3992368"/>
            <a:ext cx="1085850" cy="278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Metin kutusu 9"/>
          <p:cNvSpPr txBox="1"/>
          <p:nvPr/>
        </p:nvSpPr>
        <p:spPr>
          <a:xfrm>
            <a:off x="10366375" y="4082762"/>
            <a:ext cx="582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smtClean="0">
                <a:solidFill>
                  <a:schemeClr val="bg1"/>
                </a:solidFill>
              </a:rPr>
              <a:t>0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5" name="Metin kutusu 14"/>
          <p:cNvSpPr txBox="1"/>
          <p:nvPr/>
        </p:nvSpPr>
        <p:spPr>
          <a:xfrm>
            <a:off x="11525092" y="4127910"/>
            <a:ext cx="582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smtClean="0">
                <a:solidFill>
                  <a:schemeClr val="bg1"/>
                </a:solidFill>
              </a:rPr>
              <a:t>0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11128375" y="3243949"/>
            <a:ext cx="1156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smtClean="0">
                <a:solidFill>
                  <a:schemeClr val="bg1"/>
                </a:solidFill>
              </a:rPr>
              <a:t>300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Metin kutusu 17"/>
          <p:cNvSpPr txBox="1"/>
          <p:nvPr/>
        </p:nvSpPr>
        <p:spPr>
          <a:xfrm>
            <a:off x="9791699" y="3245912"/>
            <a:ext cx="1156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>
                <a:solidFill>
                  <a:schemeClr val="bg1"/>
                </a:solidFill>
              </a:rPr>
              <a:t>9</a:t>
            </a:r>
            <a:r>
              <a:rPr lang="tr-TR" sz="3200" b="1" dirty="0" smtClean="0">
                <a:solidFill>
                  <a:schemeClr val="bg1"/>
                </a:solidFill>
              </a:rPr>
              <a:t>700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6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dirty="0" smtClean="0">
                <a:latin typeface="Bahnschrift" panose="020B0502040204020203" pitchFamily="34" charset="0"/>
              </a:rPr>
              <a:t>Makineler Nasıl ve Neyi Öğrenir?</a:t>
            </a:r>
            <a:endParaRPr lang="tr-TR" dirty="0">
              <a:latin typeface="Bahnschrift" panose="020B0502040204020203" pitchFamily="34" charset="0"/>
            </a:endParaRPr>
          </a:p>
        </p:txBody>
      </p:sp>
      <p:sp>
        <p:nvSpPr>
          <p:cNvPr id="6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5243885" cy="402336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tr-TR" dirty="0" smtClean="0"/>
              <a:t>Matematik ve İstatistik ile Modeller Oluşturulur.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tr-TR" dirty="0" smtClean="0"/>
              <a:t>Peki Model Nedir?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tr-TR" dirty="0" smtClean="0"/>
              <a:t>Model, verinin içerisinde tekrar eden kuralları veya desenleri tespit ederek henüz görülmemiş veri hakkında yorum yapabilmeyi sağlayan </a:t>
            </a:r>
            <a:r>
              <a:rPr lang="tr-TR" b="1" dirty="0" smtClean="0"/>
              <a:t>matematiksel</a:t>
            </a:r>
            <a:r>
              <a:rPr lang="tr-TR" dirty="0" smtClean="0"/>
              <a:t> </a:t>
            </a:r>
            <a:r>
              <a:rPr lang="tr-TR" b="1" dirty="0" smtClean="0"/>
              <a:t>kuraldır</a:t>
            </a:r>
            <a:r>
              <a:rPr lang="tr-TR" dirty="0" smtClean="0"/>
              <a:t>.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tr-TR" dirty="0" smtClean="0"/>
              <a:t>Amaç: Modelin Hatasını Düşürmektir.</a:t>
            </a:r>
          </a:p>
        </p:txBody>
      </p:sp>
      <p:pic>
        <p:nvPicPr>
          <p:cNvPr id="7" name="Picture 8" descr="The Best Guide On How To Implement Decision Tree In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418" y="2193572"/>
            <a:ext cx="43434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Linear Regression Algorithm in Machine Learning - Blogs | Fireblaze AI  School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6" t="19210" r="12796" b="16217"/>
          <a:stretch/>
        </p:blipFill>
        <p:spPr bwMode="auto">
          <a:xfrm>
            <a:off x="6814791" y="2796545"/>
            <a:ext cx="5118652" cy="26040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45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Bahnschrift" panose="020B0502040204020203" pitchFamily="34" charset="0"/>
              </a:rPr>
              <a:t>Hata Fonksiyonu Nedir?</a:t>
            </a:r>
            <a:endParaRPr lang="tr-TR" dirty="0">
              <a:latin typeface="Bahnschrift" panose="020B0502040204020203" pitchFamily="34" charset="0"/>
            </a:endParaRPr>
          </a:p>
        </p:txBody>
      </p:sp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5934075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Modelin Ne </a:t>
            </a:r>
            <a:r>
              <a:rPr lang="tr-TR" dirty="0"/>
              <a:t>K</a:t>
            </a:r>
            <a:r>
              <a:rPr lang="tr-TR" dirty="0" smtClean="0"/>
              <a:t>adar </a:t>
            </a:r>
            <a:r>
              <a:rPr lang="tr-TR" dirty="0"/>
              <a:t>B</a:t>
            </a:r>
            <a:r>
              <a:rPr lang="tr-TR" dirty="0" smtClean="0"/>
              <a:t>aşarı ile </a:t>
            </a:r>
            <a:r>
              <a:rPr lang="tr-TR" dirty="0"/>
              <a:t>V</a:t>
            </a:r>
            <a:r>
              <a:rPr lang="tr-TR" dirty="0" smtClean="0"/>
              <a:t>eri </a:t>
            </a:r>
            <a:r>
              <a:rPr lang="tr-TR" dirty="0"/>
              <a:t>S</a:t>
            </a:r>
            <a:r>
              <a:rPr lang="tr-TR" dirty="0" smtClean="0"/>
              <a:t>etini </a:t>
            </a:r>
            <a:r>
              <a:rPr lang="tr-TR" dirty="0"/>
              <a:t>M</a:t>
            </a:r>
            <a:r>
              <a:rPr lang="tr-TR" dirty="0" smtClean="0"/>
              <a:t>odellediğini Belirten </a:t>
            </a:r>
            <a:r>
              <a:rPr lang="tr-TR" dirty="0"/>
              <a:t>M</a:t>
            </a:r>
            <a:r>
              <a:rPr lang="tr-TR" dirty="0" smtClean="0"/>
              <a:t>atematiksel </a:t>
            </a:r>
            <a:r>
              <a:rPr lang="tr-TR" b="1" dirty="0" smtClean="0"/>
              <a:t>Kriterdir</a:t>
            </a:r>
            <a:r>
              <a:rPr lang="tr-TR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Hata Fonksiyonuna Göre Model Öğrenir.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Aynı Veri Seti Farklı Hata Fonksiyonları ile Eğitilip Farklı İdeal Modeller Bulunabilir.</a:t>
            </a:r>
          </a:p>
        </p:txBody>
      </p:sp>
      <p:pic>
        <p:nvPicPr>
          <p:cNvPr id="6" name="Picture 2" descr="https://miro.medium.com/max/779/1*DJfmpunAg7Rolou5QBDRL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231" y="118152"/>
            <a:ext cx="2985018" cy="1557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/>
              <p:cNvSpPr txBox="1"/>
              <p:nvPr/>
            </p:nvSpPr>
            <p:spPr>
              <a:xfrm>
                <a:off x="8740054" y="1827852"/>
                <a:ext cx="2107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" name="Metin kutus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054" y="1827852"/>
                <a:ext cx="2107372" cy="276999"/>
              </a:xfrm>
              <a:prstGeom prst="rect">
                <a:avLst/>
              </a:prstGeom>
              <a:blipFill>
                <a:blip r:embed="rId3"/>
                <a:stretch>
                  <a:fillRect l="-2319" t="-4444" r="-8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https://miro.medium.com/max/763/1*ugD4_kV93MQAHirsnNvNs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142" y="3720460"/>
            <a:ext cx="4707172" cy="25079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miro.medium.com/max/779/1*F2qfN9FaKCjxYxXxnU2O2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287" y="2195343"/>
            <a:ext cx="3368906" cy="17574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s://miro.medium.com/max/779/1*tdsUj-1Tpz9DJkCY5gz65Q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287" y="4043290"/>
            <a:ext cx="3368906" cy="17574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66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dirty="0" smtClean="0">
                <a:latin typeface="Bahnschrift" panose="020B0502040204020203" pitchFamily="34" charset="0"/>
              </a:rPr>
              <a:t>Örnek Hata Fonksiyonları Nelerdir?</a:t>
            </a:r>
            <a:endParaRPr lang="tr-TR" dirty="0">
              <a:latin typeface="Bahnschrift" panose="020B0502040204020203" pitchFamily="34" charset="0"/>
            </a:endParaRPr>
          </a:p>
        </p:txBody>
      </p:sp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358405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Regresyon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dirty="0" err="1" smtClean="0"/>
              <a:t>Mean</a:t>
            </a:r>
            <a:r>
              <a:rPr lang="tr-TR" dirty="0" smtClean="0"/>
              <a:t> </a:t>
            </a:r>
            <a:r>
              <a:rPr lang="tr-TR" dirty="0" err="1" smtClean="0"/>
              <a:t>Absolute</a:t>
            </a:r>
            <a:r>
              <a:rPr lang="tr-TR" dirty="0" smtClean="0"/>
              <a:t> </a:t>
            </a:r>
            <a:r>
              <a:rPr lang="tr-TR" dirty="0" err="1" smtClean="0"/>
              <a:t>Error</a:t>
            </a:r>
            <a:r>
              <a:rPr lang="tr-TR" dirty="0" smtClean="0"/>
              <a:t> (L1 Norm)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dirty="0" err="1" smtClean="0"/>
              <a:t>Mean</a:t>
            </a:r>
            <a:r>
              <a:rPr lang="tr-TR" dirty="0" smtClean="0"/>
              <a:t> </a:t>
            </a:r>
            <a:r>
              <a:rPr lang="tr-TR" dirty="0" err="1" smtClean="0"/>
              <a:t>Squared</a:t>
            </a:r>
            <a:r>
              <a:rPr lang="tr-TR" dirty="0" smtClean="0"/>
              <a:t> </a:t>
            </a:r>
            <a:r>
              <a:rPr lang="tr-TR" dirty="0" err="1" smtClean="0"/>
              <a:t>Error</a:t>
            </a:r>
            <a:r>
              <a:rPr lang="tr-TR" dirty="0" smtClean="0"/>
              <a:t> (L2 Norm)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dirty="0" err="1" smtClean="0"/>
              <a:t>Lasso</a:t>
            </a:r>
            <a:r>
              <a:rPr lang="tr-TR" dirty="0" smtClean="0"/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dirty="0" err="1" smtClean="0"/>
              <a:t>Ridge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tr-TR" dirty="0" smtClean="0"/>
              <a:t>…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Sınıflandırma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dirty="0" err="1" smtClean="0"/>
              <a:t>Binary</a:t>
            </a:r>
            <a:r>
              <a:rPr lang="tr-TR" dirty="0" smtClean="0"/>
              <a:t> Cross </a:t>
            </a:r>
            <a:r>
              <a:rPr lang="tr-TR" dirty="0" err="1" smtClean="0"/>
              <a:t>Entropy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tr-TR" dirty="0" err="1" smtClean="0"/>
              <a:t>Hidge</a:t>
            </a:r>
            <a:r>
              <a:rPr lang="tr-TR" dirty="0" smtClean="0"/>
              <a:t> </a:t>
            </a:r>
            <a:r>
              <a:rPr lang="tr-TR" dirty="0" err="1" smtClean="0"/>
              <a:t>Loss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tr-TR" dirty="0" smtClean="0"/>
              <a:t>…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tr-TR" dirty="0"/>
          </a:p>
        </p:txBody>
      </p:sp>
      <p:pic>
        <p:nvPicPr>
          <p:cNvPr id="6" name="Picture 10" descr="https://miro.medium.com/max/779/1*tdsUj-1Tpz9DJkCY5gz65Q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854" y="2172513"/>
            <a:ext cx="3197366" cy="1667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miro.medium.com/max/763/1*ugD4_kV93MQAHirsnNvNs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121" y="4170098"/>
            <a:ext cx="3108959" cy="16564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/>
              <p:cNvSpPr txBox="1"/>
              <p:nvPr/>
            </p:nvSpPr>
            <p:spPr>
              <a:xfrm>
                <a:off x="5814289" y="2628379"/>
                <a:ext cx="2342629" cy="7562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̂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8" name="Metin kutus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289" y="2628379"/>
                <a:ext cx="2342629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/>
              <p:cNvSpPr txBox="1"/>
              <p:nvPr/>
            </p:nvSpPr>
            <p:spPr>
              <a:xfrm>
                <a:off x="5740582" y="4620187"/>
                <a:ext cx="2490041" cy="7562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acc>
                                <m:accPr>
                                  <m:chr m:val="̂"/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9" name="Metin kutus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582" y="4620187"/>
                <a:ext cx="2490041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36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902" y="1845734"/>
            <a:ext cx="3539744" cy="2427783"/>
          </a:xfrm>
          <a:prstGeom prst="rect">
            <a:avLst/>
          </a:prstGeom>
        </p:spPr>
      </p:pic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dirty="0" err="1" smtClean="0">
                <a:latin typeface="Bahnschrift" panose="020B0502040204020203" pitchFamily="34" charset="0"/>
              </a:rPr>
              <a:t>Gradyan</a:t>
            </a:r>
            <a:r>
              <a:rPr lang="tr-TR" dirty="0" smtClean="0">
                <a:latin typeface="Bahnschrift" panose="020B0502040204020203" pitchFamily="34" charset="0"/>
              </a:rPr>
              <a:t> Azalma Nedir?</a:t>
            </a:r>
            <a:endParaRPr lang="tr-TR" dirty="0">
              <a:latin typeface="Bahnschrift" panose="020B0502040204020203" pitchFamily="34" charset="0"/>
            </a:endParaRPr>
          </a:p>
        </p:txBody>
      </p:sp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595950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Model Parametreleri Öyle Güncellenmelidir Ki Hata Fonksiyonumuz Sonucu Minimuma Ulaşsın…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Kodlama Zamanı !</a:t>
            </a:r>
          </a:p>
          <a:p>
            <a:pPr>
              <a:buFont typeface="Wingdings" panose="05000000000000000000" pitchFamily="2" charset="2"/>
              <a:buChar char="v"/>
            </a:pPr>
            <a:endParaRPr lang="tr-T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/>
              <p:cNvSpPr txBox="1"/>
              <p:nvPr/>
            </p:nvSpPr>
            <p:spPr>
              <a:xfrm>
                <a:off x="8907207" y="4273517"/>
                <a:ext cx="21292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Metin kutus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207" y="4273517"/>
                <a:ext cx="2129237" cy="276999"/>
              </a:xfrm>
              <a:prstGeom prst="rect">
                <a:avLst/>
              </a:prstGeom>
              <a:blipFill>
                <a:blip r:embed="rId3"/>
                <a:stretch>
                  <a:fillRect l="-4585" t="-222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Resim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82858" y="2926800"/>
            <a:ext cx="4673925" cy="30845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82858" y="2911182"/>
            <a:ext cx="4673925" cy="31001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2" descr="Setting the learning rate of your neural network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33"/>
          <a:stretch/>
        </p:blipFill>
        <p:spPr bwMode="auto">
          <a:xfrm>
            <a:off x="596900" y="3733800"/>
            <a:ext cx="8153400" cy="2241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4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radient Descent Nedir?. Optimizasyon; problemdeki en iyi sonucu… | by  Mehmet Fatih AKCA | Deep Learning Türkiye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543" y="1997765"/>
            <a:ext cx="5213298" cy="3925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595950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2 Parametre Varsa ?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3 </a:t>
            </a:r>
            <a:r>
              <a:rPr lang="tr-TR" dirty="0"/>
              <a:t>Parametre Varsa ? </a:t>
            </a:r>
            <a:endParaRPr lang="tr-T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100 Milyon Parametre Varsa ?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100 Trilyon Parametre Varsa ? (</a:t>
            </a:r>
            <a:r>
              <a:rPr lang="tr-TR" dirty="0" err="1" smtClean="0"/>
              <a:t>ChatGPT</a:t>
            </a:r>
            <a:r>
              <a:rPr lang="tr-TR" dirty="0" smtClean="0"/>
              <a:t> 4)</a:t>
            </a:r>
          </a:p>
          <a:p>
            <a:pPr>
              <a:buFont typeface="Wingdings" panose="05000000000000000000" pitchFamily="2" charset="2"/>
              <a:buChar char="v"/>
            </a:pPr>
            <a:endParaRPr lang="tr-TR" dirty="0" smtClean="0"/>
          </a:p>
        </p:txBody>
      </p:sp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dirty="0" err="1">
                <a:latin typeface="Bahnschrift" panose="020B0502040204020203" pitchFamily="34" charset="0"/>
              </a:rPr>
              <a:t>Gradyan</a:t>
            </a:r>
            <a:r>
              <a:rPr lang="tr-TR" dirty="0">
                <a:latin typeface="Bahnschrift" panose="020B0502040204020203" pitchFamily="34" charset="0"/>
              </a:rPr>
              <a:t> Azalma Nedir?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46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17265" cy="1450757"/>
          </a:xfrm>
        </p:spPr>
        <p:txBody>
          <a:bodyPr/>
          <a:lstStyle/>
          <a:p>
            <a:r>
              <a:rPr lang="tr-TR" dirty="0" err="1" smtClean="0">
                <a:latin typeface="Bahnschrift" panose="020B0502040204020203" pitchFamily="34" charset="0"/>
              </a:rPr>
              <a:t>Pytorch</a:t>
            </a:r>
            <a:r>
              <a:rPr lang="tr-TR" dirty="0" smtClean="0">
                <a:latin typeface="Bahnschrift" panose="020B0502040204020203" pitchFamily="34" charset="0"/>
              </a:rPr>
              <a:t> ile Model Eğitme</a:t>
            </a:r>
            <a:endParaRPr lang="tr-TR" dirty="0">
              <a:latin typeface="Bahnschrift" panose="020B0502040204020203" pitchFamily="34" charset="0"/>
            </a:endParaRPr>
          </a:p>
        </p:txBody>
      </p:sp>
      <p:pic>
        <p:nvPicPr>
          <p:cNvPr id="5" name="Picture 2" descr="Machine Learning on Twitter: &quot;RT @DavidPraiseKalu: Oh yeah! .  #davidpraisekalu #datahacker #meme #memes #datascience #data  #datasciencememes #neuralnetworks #machinelearning #artificialintelligence  #ai #funnymeme #dailymemes #twitter https://t.co ..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75" b="12912"/>
          <a:stretch/>
        </p:blipFill>
        <p:spPr bwMode="auto">
          <a:xfrm>
            <a:off x="6720261" y="2908852"/>
            <a:ext cx="4762500" cy="272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6871252" y="1985522"/>
            <a:ext cx="2146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Makine Öğrenmesi ve Derin Öğrenme Matematiği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9145409" y="2301990"/>
            <a:ext cx="214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import</a:t>
            </a:r>
            <a:r>
              <a:rPr lang="tr-TR" dirty="0" smtClean="0"/>
              <a:t> </a:t>
            </a:r>
            <a:r>
              <a:rPr lang="tr-TR" dirty="0" err="1" smtClean="0"/>
              <a:t>torch</a:t>
            </a:r>
            <a:endParaRPr lang="tr-TR" dirty="0"/>
          </a:p>
        </p:txBody>
      </p:sp>
      <p:sp>
        <p:nvSpPr>
          <p:cNvPr id="8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595950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Daha Fazla Kodlama !</a:t>
            </a:r>
          </a:p>
          <a:p>
            <a:pPr>
              <a:buFont typeface="Wingdings" panose="05000000000000000000" pitchFamily="2" charset="2"/>
              <a:buChar char="v"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35388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4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3653624" cy="402336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endParaRPr lang="tr-TR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tr-TR" dirty="0" smtClean="0"/>
                  <a:t> + ???</a:t>
                </a:r>
                <a:endParaRPr lang="tr-TR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tr-TR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tr-TR" dirty="0" smtClean="0"/>
              </a:p>
              <a:p>
                <a:endParaRPr lang="tr-TR" dirty="0"/>
              </a:p>
              <a:p>
                <a:endParaRPr lang="tr-TR" dirty="0" smtClean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4" name="İçerik Yer Tutucus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3653624" cy="4023360"/>
              </a:xfrm>
              <a:blipFill>
                <a:blip r:embed="rId2"/>
                <a:stretch>
                  <a:fillRect l="-4007" t="-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83925" y="1951089"/>
            <a:ext cx="5712511" cy="39180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99156" cy="1450757"/>
          </a:xfrm>
        </p:spPr>
        <p:txBody>
          <a:bodyPr/>
          <a:lstStyle/>
          <a:p>
            <a:r>
              <a:rPr lang="tr-TR" dirty="0" smtClean="0">
                <a:latin typeface="Bahnschrift" panose="020B0502040204020203" pitchFamily="34" charset="0"/>
              </a:rPr>
              <a:t>Veri Setimiz Gürültülü ise?</a:t>
            </a:r>
            <a:endParaRPr lang="tr-TR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58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9025776" cy="1450757"/>
          </a:xfrm>
        </p:spPr>
        <p:txBody>
          <a:bodyPr/>
          <a:lstStyle/>
          <a:p>
            <a:r>
              <a:rPr lang="tr-TR" dirty="0" smtClean="0">
                <a:latin typeface="Bahnschrift" panose="020B0502040204020203" pitchFamily="34" charset="0"/>
              </a:rPr>
              <a:t>Model Denklemi Bilinmiyor ise?</a:t>
            </a:r>
            <a:endParaRPr lang="tr-TR" dirty="0">
              <a:latin typeface="Bahnschrift" panose="020B0502040204020203" pitchFamily="34" charset="0"/>
            </a:endParaRPr>
          </a:p>
        </p:txBody>
      </p:sp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591974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Veri, devamlılığı olmayan kurallara sahip olabilir.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 Veri, daha kompleks bir modele göre uygun olabilir.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 Veri, genel kurala uymayan örnekler içeriyor olabilir.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/>
              <a:t>Daha Fazla Kodlama !</a:t>
            </a:r>
          </a:p>
          <a:p>
            <a:pPr>
              <a:buFont typeface="Wingdings" panose="05000000000000000000" pitchFamily="2" charset="2"/>
              <a:buChar char="v"/>
            </a:pPr>
            <a:endParaRPr lang="tr-TR" dirty="0" smtClean="0"/>
          </a:p>
          <a:p>
            <a:pPr>
              <a:buFont typeface="Wingdings" panose="05000000000000000000" pitchFamily="2" charset="2"/>
              <a:buChar char="v"/>
            </a:pP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2" cstate="print"/>
          <a:srcRect t="50384" r="49793" b="13639"/>
          <a:stretch/>
        </p:blipFill>
        <p:spPr>
          <a:xfrm>
            <a:off x="7761949" y="2460966"/>
            <a:ext cx="4017065" cy="2792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600" y="3490743"/>
            <a:ext cx="3749539" cy="2817334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37410" y="3490743"/>
            <a:ext cx="3692154" cy="281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8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1791</TotalTime>
  <Words>357</Words>
  <Application>Microsoft Office PowerPoint</Application>
  <PresentationFormat>Geniş ekran</PresentationFormat>
  <Paragraphs>80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9" baseType="lpstr">
      <vt:lpstr>Bahnschrift</vt:lpstr>
      <vt:lpstr>Calibri</vt:lpstr>
      <vt:lpstr>Calibri Light</vt:lpstr>
      <vt:lpstr>Cambria Math</vt:lpstr>
      <vt:lpstr>Wingdings</vt:lpstr>
      <vt:lpstr>Geçmişe bakış</vt:lpstr>
      <vt:lpstr>Yapay Zekâ Dersleri Denetimli Öğrenme</vt:lpstr>
      <vt:lpstr>Makineler Nasıl ve Neyi Öğrenir?</vt:lpstr>
      <vt:lpstr>Hata Fonksiyonu Nedir?</vt:lpstr>
      <vt:lpstr>Örnek Hata Fonksiyonları Nelerdir?</vt:lpstr>
      <vt:lpstr>Gradyan Azalma Nedir?</vt:lpstr>
      <vt:lpstr>Gradyan Azalma Nedir?</vt:lpstr>
      <vt:lpstr>Pytorch ile Model Eğitme</vt:lpstr>
      <vt:lpstr>Veri Setimiz Gürültülü ise?</vt:lpstr>
      <vt:lpstr>Model Denklemi Bilinmiyor ise?</vt:lpstr>
      <vt:lpstr>Sınıflandırma Nedir?</vt:lpstr>
      <vt:lpstr>Hata Dizeyi(Confusion Matrix)Nedir?</vt:lpstr>
      <vt:lpstr>Hata Dizeyi(Confusion Matrix) Örnek</vt:lpstr>
      <vt:lpstr>Hata Dizeyi(Confusion Matrix) Örnek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Yapay Zekâ Dersleri Denetimli Öğrenme’ye Giriş</dc:title>
  <dc:creator>PC_N_281</dc:creator>
  <cp:lastModifiedBy>PC_N_281</cp:lastModifiedBy>
  <cp:revision>14</cp:revision>
  <dcterms:created xsi:type="dcterms:W3CDTF">2023-05-16T11:07:21Z</dcterms:created>
  <dcterms:modified xsi:type="dcterms:W3CDTF">2024-01-03T11:51:15Z</dcterms:modified>
</cp:coreProperties>
</file>