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8" r:id="rId2"/>
    <p:sldId id="276" r:id="rId3"/>
    <p:sldId id="259" r:id="rId4"/>
    <p:sldId id="272" r:id="rId5"/>
    <p:sldId id="273" r:id="rId6"/>
    <p:sldId id="278" r:id="rId7"/>
    <p:sldId id="280" r:id="rId8"/>
    <p:sldId id="279" r:id="rId9"/>
    <p:sldId id="281" r:id="rId10"/>
    <p:sldId id="264" r:id="rId11"/>
    <p:sldId id="265" r:id="rId12"/>
    <p:sldId id="274" r:id="rId13"/>
    <p:sldId id="283" r:id="rId14"/>
    <p:sldId id="277" r:id="rId15"/>
    <p:sldId id="282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BE3080-3BE0-6142-89D4-BD89FC8112A1}" v="12" dt="2023-03-02T15:15:26.2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16" autoAdjust="0"/>
    <p:restoredTop sz="85726" autoAdjust="0"/>
  </p:normalViewPr>
  <p:slideViewPr>
    <p:cSldViewPr snapToGrid="0">
      <p:cViewPr>
        <p:scale>
          <a:sx n="50" d="100"/>
          <a:sy n="50" d="100"/>
        </p:scale>
        <p:origin x="1474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kan Bozkurt" userId="982ed3d8-c352-45fa-9f96-37f09d2aad44" providerId="ADAL" clId="{8CD95F2E-ADAE-F84C-B085-4B054863EE27}"/>
    <pc:docChg chg="custSel modSld sldOrd">
      <pc:chgData name="Hakan Bozkurt" userId="982ed3d8-c352-45fa-9f96-37f09d2aad44" providerId="ADAL" clId="{8CD95F2E-ADAE-F84C-B085-4B054863EE27}" dt="2023-03-03T07:16:04.197" v="36" actId="20578"/>
      <pc:docMkLst>
        <pc:docMk/>
      </pc:docMkLst>
      <pc:sldChg chg="modSp mod">
        <pc:chgData name="Hakan Bozkurt" userId="982ed3d8-c352-45fa-9f96-37f09d2aad44" providerId="ADAL" clId="{8CD95F2E-ADAE-F84C-B085-4B054863EE27}" dt="2023-03-03T07:09:27.264" v="35" actId="20577"/>
        <pc:sldMkLst>
          <pc:docMk/>
          <pc:sldMk cId="1782437956" sldId="272"/>
        </pc:sldMkLst>
        <pc:spChg chg="mod">
          <ac:chgData name="Hakan Bozkurt" userId="982ed3d8-c352-45fa-9f96-37f09d2aad44" providerId="ADAL" clId="{8CD95F2E-ADAE-F84C-B085-4B054863EE27}" dt="2023-03-03T07:09:27.264" v="35" actId="20577"/>
          <ac:spMkLst>
            <pc:docMk/>
            <pc:sldMk cId="1782437956" sldId="272"/>
            <ac:spMk id="2" creationId="{94005D75-0F48-7F21-5B3D-07E6B6FB64FA}"/>
          </ac:spMkLst>
        </pc:spChg>
      </pc:sldChg>
      <pc:sldChg chg="ord">
        <pc:chgData name="Hakan Bozkurt" userId="982ed3d8-c352-45fa-9f96-37f09d2aad44" providerId="ADAL" clId="{8CD95F2E-ADAE-F84C-B085-4B054863EE27}" dt="2023-03-03T07:16:04.197" v="36" actId="20578"/>
        <pc:sldMkLst>
          <pc:docMk/>
          <pc:sldMk cId="1569385887" sldId="273"/>
        </pc:sldMkLst>
      </pc:sldChg>
      <pc:sldChg chg="modSp mod">
        <pc:chgData name="Hakan Bozkurt" userId="982ed3d8-c352-45fa-9f96-37f09d2aad44" providerId="ADAL" clId="{8CD95F2E-ADAE-F84C-B085-4B054863EE27}" dt="2023-03-03T06:22:10.112" v="33" actId="20577"/>
        <pc:sldMkLst>
          <pc:docMk/>
          <pc:sldMk cId="1627989680" sldId="282"/>
        </pc:sldMkLst>
        <pc:spChg chg="mod">
          <ac:chgData name="Hakan Bozkurt" userId="982ed3d8-c352-45fa-9f96-37f09d2aad44" providerId="ADAL" clId="{8CD95F2E-ADAE-F84C-B085-4B054863EE27}" dt="2023-03-03T06:22:10.112" v="33" actId="20577"/>
          <ac:spMkLst>
            <pc:docMk/>
            <pc:sldMk cId="1627989680" sldId="282"/>
            <ac:spMk id="3" creationId="{43F7DEF1-B678-8F08-8E16-EE9F24DB9C09}"/>
          </ac:spMkLst>
        </pc:spChg>
      </pc:sldChg>
    </pc:docChg>
  </pc:docChgLst>
  <pc:docChgLst>
    <pc:chgData name="Hakan Bozkurt" userId="982ed3d8-c352-45fa-9f96-37f09d2aad44" providerId="ADAL" clId="{95BE3080-3BE0-6142-89D4-BD89FC8112A1}"/>
    <pc:docChg chg="modSld">
      <pc:chgData name="Hakan Bozkurt" userId="982ed3d8-c352-45fa-9f96-37f09d2aad44" providerId="ADAL" clId="{95BE3080-3BE0-6142-89D4-BD89FC8112A1}" dt="2023-03-03T08:20:10.260" v="7" actId="20577"/>
      <pc:docMkLst>
        <pc:docMk/>
      </pc:docMkLst>
      <pc:sldChg chg="modSp mod">
        <pc:chgData name="Hakan Bozkurt" userId="982ed3d8-c352-45fa-9f96-37f09d2aad44" providerId="ADAL" clId="{95BE3080-3BE0-6142-89D4-BD89FC8112A1}" dt="2023-03-03T08:20:10.260" v="7" actId="20577"/>
        <pc:sldMkLst>
          <pc:docMk/>
          <pc:sldMk cId="3343024109" sldId="258"/>
        </pc:sldMkLst>
        <pc:spChg chg="mod">
          <ac:chgData name="Hakan Bozkurt" userId="982ed3d8-c352-45fa-9f96-37f09d2aad44" providerId="ADAL" clId="{95BE3080-3BE0-6142-89D4-BD89FC8112A1}" dt="2023-03-03T08:20:10.260" v="7" actId="20577"/>
          <ac:spMkLst>
            <pc:docMk/>
            <pc:sldMk cId="3343024109" sldId="258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11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79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optimism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money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Robotics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48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36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021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rank.com/domains/python" TargetMode="External"/><Relationship Id="rId2" Type="http://schemas.openxmlformats.org/officeDocument/2006/relationships/hyperlink" Target="https://www.w3schools.com/python/python_getstarted.as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3654081"/>
          </a:xfrm>
        </p:spPr>
        <p:txBody>
          <a:bodyPr anchor="ctr">
            <a:normAutofit/>
          </a:bodyPr>
          <a:lstStyle/>
          <a:p>
            <a:r>
              <a:rPr lang="en-US" sz="5400" dirty="0" err="1">
                <a:solidFill>
                  <a:schemeClr val="tx2"/>
                </a:solidFill>
              </a:rPr>
              <a:t>Derin</a:t>
            </a:r>
            <a:r>
              <a:rPr lang="en-US" sz="5400" dirty="0">
                <a:solidFill>
                  <a:schemeClr val="tx2"/>
                </a:solidFill>
              </a:rPr>
              <a:t> </a:t>
            </a:r>
            <a:r>
              <a:rPr lang="en-US" sz="5400" dirty="0" err="1">
                <a:solidFill>
                  <a:schemeClr val="tx2"/>
                </a:solidFill>
              </a:rPr>
              <a:t>ogrenme</a:t>
            </a:r>
            <a:r>
              <a:rPr lang="en-US" sz="5400" dirty="0">
                <a:solidFill>
                  <a:schemeClr val="tx2"/>
                </a:solidFill>
              </a:rPr>
              <a:t> -1</a:t>
            </a:r>
            <a:br>
              <a:rPr lang="en-US" sz="5400" dirty="0">
                <a:solidFill>
                  <a:schemeClr val="tx2"/>
                </a:solidFill>
              </a:rPr>
            </a:br>
            <a:r>
              <a:rPr lang="en-US" sz="2000" cap="none" dirty="0">
                <a:solidFill>
                  <a:schemeClr val="tx2"/>
                </a:solidFill>
              </a:rPr>
              <a:t>Dr. </a:t>
            </a:r>
            <a:r>
              <a:rPr lang="en-US" sz="2000" cap="none" dirty="0" err="1">
                <a:solidFill>
                  <a:schemeClr val="tx2"/>
                </a:solidFill>
              </a:rPr>
              <a:t>Öğr</a:t>
            </a:r>
            <a:r>
              <a:rPr lang="en-US" sz="2000" cap="none" dirty="0">
                <a:solidFill>
                  <a:schemeClr val="tx2"/>
                </a:solidFill>
              </a:rPr>
              <a:t>. </a:t>
            </a:r>
            <a:r>
              <a:rPr lang="en-US" sz="2000" cap="none" dirty="0" err="1">
                <a:solidFill>
                  <a:schemeClr val="tx2"/>
                </a:solidFill>
              </a:rPr>
              <a:t>Üyesi</a:t>
            </a:r>
            <a:r>
              <a:rPr lang="en-US" sz="2000" cap="none" dirty="0">
                <a:solidFill>
                  <a:schemeClr val="tx2"/>
                </a:solidFill>
              </a:rPr>
              <a:t>. M. </a:t>
            </a:r>
            <a:r>
              <a:rPr lang="en-US" sz="2000" cap="none" dirty="0" err="1">
                <a:solidFill>
                  <a:schemeClr val="tx2"/>
                </a:solidFill>
              </a:rPr>
              <a:t>Hakan</a:t>
            </a:r>
            <a:r>
              <a:rPr lang="en-US" sz="2000" cap="none" dirty="0">
                <a:solidFill>
                  <a:schemeClr val="tx2"/>
                </a:solidFill>
              </a:rPr>
              <a:t> Bozkurt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129871" y="1552397"/>
            <a:ext cx="3610575" cy="3654082"/>
          </a:xfrm>
        </p:spPr>
        <p:txBody>
          <a:bodyPr anchor="ctr">
            <a:normAutofit/>
          </a:bodyPr>
          <a:lstStyle/>
          <a:p>
            <a:r>
              <a:rPr lang="tr-TR" sz="3200" dirty="0" err="1"/>
              <a:t>Derın</a:t>
            </a:r>
            <a:r>
              <a:rPr lang="tr-TR" sz="3200" dirty="0"/>
              <a:t> </a:t>
            </a:r>
            <a:r>
              <a:rPr lang="tr-TR" sz="3200" dirty="0" err="1"/>
              <a:t>ogrenmeye</a:t>
            </a:r>
            <a:r>
              <a:rPr lang="tr-TR" sz="3200" dirty="0"/>
              <a:t> </a:t>
            </a:r>
            <a:r>
              <a:rPr lang="tr-TR" sz="3200" dirty="0" err="1"/>
              <a:t>gırıs</a:t>
            </a:r>
            <a:endParaRPr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3024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Rectangle 2081">
            <a:extLst>
              <a:ext uri="{FF2B5EF4-FFF2-40B4-BE49-F238E27FC236}">
                <a16:creationId xmlns:a16="http://schemas.microsoft.com/office/drawing/2014/main" id="{814D4FB2-29E9-46FD-BF2D-F9F7839AD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2101" name="Rectangle 2083">
            <a:extLst>
              <a:ext uri="{FF2B5EF4-FFF2-40B4-BE49-F238E27FC236}">
                <a16:creationId xmlns:a16="http://schemas.microsoft.com/office/drawing/2014/main" id="{425454A4-D2E3-4C9B-9C98-0753150CE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2102" name="Rectangle 2085">
            <a:extLst>
              <a:ext uri="{FF2B5EF4-FFF2-40B4-BE49-F238E27FC236}">
                <a16:creationId xmlns:a16="http://schemas.microsoft.com/office/drawing/2014/main" id="{A44748C1-3EA7-44B8-AB46-D94CFD953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2103" name="Rectangle 2087">
            <a:extLst>
              <a:ext uri="{FF2B5EF4-FFF2-40B4-BE49-F238E27FC236}">
                <a16:creationId xmlns:a16="http://schemas.microsoft.com/office/drawing/2014/main" id="{BB58AE2A-2E65-4243-AB68-B53651639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McCulloch &amp; Pitts NÖRON </a:t>
            </a:r>
            <a:r>
              <a:rPr lang="en-US" sz="3600" dirty="0" err="1">
                <a:solidFill>
                  <a:srgbClr val="FFFFFF"/>
                </a:solidFill>
              </a:rPr>
              <a:t>Modelİ</a:t>
            </a:r>
            <a:endParaRPr lang="en-US" sz="3600" dirty="0">
              <a:solidFill>
                <a:srgbClr val="FFFFFF"/>
              </a:solidFill>
            </a:endParaRPr>
          </a:p>
        </p:txBody>
      </p:sp>
      <p:sp useBgFill="1">
        <p:nvSpPr>
          <p:cNvPr id="2104" name="Rectangle 2089">
            <a:extLst>
              <a:ext uri="{FF2B5EF4-FFF2-40B4-BE49-F238E27FC236}">
                <a16:creationId xmlns:a16="http://schemas.microsoft.com/office/drawing/2014/main" id="{4DC9F8D5-BF3E-4B69-8F17-AE72302B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7709"/>
            <a:ext cx="12192000" cy="44320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D0D380DF-07AC-CC51-0E35-C81630D1C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52474" y="814873"/>
            <a:ext cx="3631634" cy="282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A0E1F348-0C5A-76A5-6D17-2AEE92583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5552" y="1192160"/>
            <a:ext cx="3631636" cy="207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2F6351-0E16-D1B2-FD59-F9E36583EEEC}"/>
              </a:ext>
            </a:extLst>
          </p:cNvPr>
          <p:cNvSpPr txBox="1"/>
          <p:nvPr/>
        </p:nvSpPr>
        <p:spPr>
          <a:xfrm>
            <a:off x="5052033" y="3959317"/>
            <a:ext cx="56092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sz="1200" dirty="0"/>
              <a:t>Kaynak: https://towardsdatascience.com/mccullochpittsmodel5fdf65ac5dd1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53DF1D-0D90-DA58-B43D-8AB61E9DDF4E}"/>
              </a:ext>
            </a:extLst>
          </p:cNvPr>
          <p:cNvSpPr txBox="1"/>
          <p:nvPr/>
        </p:nvSpPr>
        <p:spPr>
          <a:xfrm>
            <a:off x="505552" y="3999403"/>
            <a:ext cx="34984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sz="1200" dirty="0"/>
              <a:t>Kaynak: </a:t>
            </a:r>
            <a:r>
              <a:rPr lang="en-US" sz="1200" dirty="0"/>
              <a:t>https://</a:t>
            </a:r>
            <a:r>
              <a:rPr lang="en-US" sz="1200" dirty="0" err="1"/>
              <a:t>en.wikipedia.org</a:t>
            </a:r>
            <a:r>
              <a:rPr lang="en-US" sz="1200" dirty="0"/>
              <a:t>/wiki/Neuron</a:t>
            </a:r>
            <a:endParaRPr lang="en-TR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E834C3-15AC-C3F0-48E8-FB7A25FF7E1F}"/>
              </a:ext>
            </a:extLst>
          </p:cNvPr>
          <p:cNvSpPr txBox="1"/>
          <p:nvPr/>
        </p:nvSpPr>
        <p:spPr>
          <a:xfrm>
            <a:off x="7856682" y="530976"/>
            <a:ext cx="4246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2000" dirty="0"/>
              <a:t>Problem: Eşiği ya da ağırlıkları bulmak !</a:t>
            </a:r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BB47FFE5-7D25-0B2D-7712-E24B88B47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834" y="1669142"/>
            <a:ext cx="3985946" cy="111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945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PERCEPTRON</a:t>
            </a:r>
            <a:br>
              <a:rPr lang="en-US" sz="2200"/>
            </a:br>
            <a:r>
              <a:rPr lang="en-US" sz="2200" err="1"/>
              <a:t>ogrenme</a:t>
            </a:r>
            <a:br>
              <a:rPr lang="en-US" sz="2200"/>
            </a:br>
            <a:r>
              <a:rPr lang="en-US" sz="2200" err="1"/>
              <a:t>ALgorıtması</a:t>
            </a:r>
            <a:endParaRPr lang="en-US" sz="2200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56B8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pic>
        <p:nvPicPr>
          <p:cNvPr id="4098" name="Picture 2" descr="Diagram&#10;&#10;Description automatically generated">
            <a:extLst>
              <a:ext uri="{FF2B5EF4-FFF2-40B4-BE49-F238E27FC236}">
                <a16:creationId xmlns:a16="http://schemas.microsoft.com/office/drawing/2014/main" id="{BB8A2468-9FA5-3BB0-5D75-0F9767F29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1522" y="1669364"/>
            <a:ext cx="6489819" cy="353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581F5F-FC73-C52B-C39A-C4CB8DD3F4ED}"/>
              </a:ext>
            </a:extLst>
          </p:cNvPr>
          <p:cNvSpPr txBox="1"/>
          <p:nvPr/>
        </p:nvSpPr>
        <p:spPr>
          <a:xfrm>
            <a:off x="4791522" y="6264223"/>
            <a:ext cx="61030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sz="1200" dirty="0"/>
              <a:t>Kaynak: https://www.javatpoint.com/perceptroninmachinelearning</a:t>
            </a:r>
          </a:p>
        </p:txBody>
      </p:sp>
    </p:spTree>
    <p:extLst>
      <p:ext uri="{BB962C8B-B14F-4D97-AF65-F5344CB8AC3E}">
        <p14:creationId xmlns:p14="http://schemas.microsoft.com/office/powerpoint/2010/main" val="3361141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>
            <a:extLst>
              <a:ext uri="{FF2B5EF4-FFF2-40B4-BE49-F238E27FC236}">
                <a16:creationId xmlns:a16="http://schemas.microsoft.com/office/drawing/2014/main" id="{0E830057-F4EE-412A-8526-36BE1CE18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BAAEBA82-E2D4-4653-AEE3-E95B330DD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2386509E-DAF8-4DA0-B09B-FA3FB341C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6157" name="Rectangle 6156">
            <a:extLst>
              <a:ext uri="{FF2B5EF4-FFF2-40B4-BE49-F238E27FC236}">
                <a16:creationId xmlns:a16="http://schemas.microsoft.com/office/drawing/2014/main" id="{44E11946-6976-4B44-971A-07BFBE954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/>
              <a:t>PERCEPTRON</a:t>
            </a:r>
            <a:br>
              <a:rPr lang="en-US" sz="2300"/>
            </a:br>
            <a:r>
              <a:rPr lang="en-US" sz="2300"/>
              <a:t>ogrenme</a:t>
            </a:r>
            <a:br>
              <a:rPr lang="en-US" sz="2300"/>
            </a:br>
            <a:r>
              <a:rPr lang="en-US" sz="2300"/>
              <a:t>ALgorıtması</a:t>
            </a:r>
          </a:p>
        </p:txBody>
      </p:sp>
      <p:sp>
        <p:nvSpPr>
          <p:cNvPr id="6159" name="Rectangle 6158">
            <a:extLst>
              <a:ext uri="{FF2B5EF4-FFF2-40B4-BE49-F238E27FC236}">
                <a16:creationId xmlns:a16="http://schemas.microsoft.com/office/drawing/2014/main" id="{78930791-7D41-4CB3-8769-AA51FC9D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 useBgFill="1">
        <p:nvSpPr>
          <p:cNvPr id="6161" name="Rectangle 6160">
            <a:extLst>
              <a:ext uri="{FF2B5EF4-FFF2-40B4-BE49-F238E27FC236}">
                <a16:creationId xmlns:a16="http://schemas.microsoft.com/office/drawing/2014/main" id="{C02088CA-246D-446F-9AA8-73C982D66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Text, letter&#10;&#10;Description automatically generated">
            <a:extLst>
              <a:ext uri="{FF2B5EF4-FFF2-40B4-BE49-F238E27FC236}">
                <a16:creationId xmlns:a16="http://schemas.microsoft.com/office/drawing/2014/main" id="{1F6CD155-7596-4766-A08F-2AB9F5FF8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3883" y="723899"/>
            <a:ext cx="10488715" cy="3566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9E4506-47AF-D44F-A6AC-A2076212C35C}"/>
              </a:ext>
            </a:extLst>
          </p:cNvPr>
          <p:cNvSpPr txBox="1"/>
          <p:nvPr/>
        </p:nvSpPr>
        <p:spPr>
          <a:xfrm>
            <a:off x="581191" y="6430085"/>
            <a:ext cx="75997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sz="1200" dirty="0"/>
              <a:t>Kaynak : https://www.cs.cornell.edu/courses/cs4780/2018fa/lectures/lecturenote03.html</a:t>
            </a:r>
          </a:p>
        </p:txBody>
      </p:sp>
    </p:spTree>
    <p:extLst>
      <p:ext uri="{BB962C8B-B14F-4D97-AF65-F5344CB8AC3E}">
        <p14:creationId xmlns:p14="http://schemas.microsoft.com/office/powerpoint/2010/main" val="2562122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F0B68-585E-CAA9-E736-54014A14F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ÖDEV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62D2F-0565-44C3-081A-8CB9F5040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Yapay sinir ağlarında “</a:t>
            </a:r>
            <a:r>
              <a:rPr lang="en-TR" dirty="0">
                <a:highlight>
                  <a:srgbClr val="FFFF00"/>
                </a:highlight>
              </a:rPr>
              <a:t>bias</a:t>
            </a:r>
            <a:r>
              <a:rPr lang="en-TR" dirty="0"/>
              <a:t>” kavramını araştırınız ve açıklayınız.</a:t>
            </a:r>
          </a:p>
        </p:txBody>
      </p:sp>
    </p:spTree>
    <p:extLst>
      <p:ext uri="{BB962C8B-B14F-4D97-AF65-F5344CB8AC3E}">
        <p14:creationId xmlns:p14="http://schemas.microsoft.com/office/powerpoint/2010/main" val="96659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02309-0F15-7B1B-E873-99B509C24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PYTHON GİRİŞ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4A577-A05B-466D-3BF3-74739A8B5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"Hello, World!"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"Five is greater than two!"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"Hello, World!”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hlinkClick r:id="rId2"/>
              </a:rPr>
              <a:t>https://www.w3schools.com/python/python_getstarted.asp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hlinkClick r:id="rId3"/>
              </a:rPr>
              <a:t>https://www.hackerrank.com/domains/python</a:t>
            </a:r>
            <a:endParaRPr lang="en-US" dirty="0"/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941895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71B42-96A6-BF9D-1995-BBC09CC0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P</a:t>
            </a:r>
            <a:r>
              <a:rPr lang="en-US" dirty="0"/>
              <a:t>e</a:t>
            </a:r>
            <a:r>
              <a:rPr lang="en-TR" dirty="0"/>
              <a:t>rceptron python kodlama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7DEF1-B678-8F08-8E16-EE9F24DB9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Google Colab’a geçelim</a:t>
            </a:r>
          </a:p>
        </p:txBody>
      </p:sp>
    </p:spTree>
    <p:extLst>
      <p:ext uri="{BB962C8B-B14F-4D97-AF65-F5344CB8AC3E}">
        <p14:creationId xmlns:p14="http://schemas.microsoft.com/office/powerpoint/2010/main" val="1627989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The first AI winter 1970’ler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XOR </a:t>
            </a:r>
            <a:r>
              <a:rPr lang="en-US" dirty="0" err="1">
                <a:solidFill>
                  <a:schemeClr val="bg1"/>
                </a:solidFill>
              </a:rPr>
              <a:t>Problemi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817B8D0-D2BB-3559-1726-C0FBEC34C976}"/>
              </a:ext>
            </a:extLst>
          </p:cNvPr>
          <p:cNvGrpSpPr/>
          <p:nvPr/>
        </p:nvGrpSpPr>
        <p:grpSpPr>
          <a:xfrm>
            <a:off x="5356794" y="1111641"/>
            <a:ext cx="5359274" cy="4655348"/>
            <a:chOff x="5133900" y="2216727"/>
            <a:chExt cx="4301045" cy="3671455"/>
          </a:xfrm>
        </p:grpSpPr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9D253789-9183-AE76-AABE-CC5EF6886354}"/>
                </a:ext>
              </a:extLst>
            </p:cNvPr>
            <p:cNvCxnSpPr>
              <a:cxnSpLocks/>
            </p:cNvCxnSpPr>
            <p:nvPr/>
          </p:nvCxnSpPr>
          <p:spPr>
            <a:xfrm>
              <a:off x="5133900" y="2216727"/>
              <a:ext cx="4301045" cy="3671455"/>
            </a:xfrm>
            <a:prstGeom prst="bentConnector3">
              <a:avLst>
                <a:gd name="adj1" fmla="val 71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CE3AF1C-BCCC-52F4-ACAA-9C088E0AF3F7}"/>
                </a:ext>
              </a:extLst>
            </p:cNvPr>
            <p:cNvSpPr/>
            <p:nvPr/>
          </p:nvSpPr>
          <p:spPr>
            <a:xfrm>
              <a:off x="5597236" y="4876800"/>
              <a:ext cx="498764" cy="5126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R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DCD1612-9C36-216A-C5EA-DEBC5D722438}"/>
                </a:ext>
              </a:extLst>
            </p:cNvPr>
            <p:cNvSpPr/>
            <p:nvPr/>
          </p:nvSpPr>
          <p:spPr>
            <a:xfrm>
              <a:off x="8179280" y="2279073"/>
              <a:ext cx="498764" cy="5126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3215C64-F483-ECBF-F07B-C0A723EED5A3}"/>
                </a:ext>
              </a:extLst>
            </p:cNvPr>
            <p:cNvSpPr/>
            <p:nvPr/>
          </p:nvSpPr>
          <p:spPr>
            <a:xfrm>
              <a:off x="5597236" y="2275609"/>
              <a:ext cx="498764" cy="51954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610C623-54E4-8358-372B-3D44A89FCF7B}"/>
                </a:ext>
              </a:extLst>
            </p:cNvPr>
            <p:cNvSpPr/>
            <p:nvPr/>
          </p:nvSpPr>
          <p:spPr>
            <a:xfrm>
              <a:off x="8179280" y="4876800"/>
              <a:ext cx="498764" cy="51954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R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3954DE-9187-6145-4B47-40B70F3958EF}"/>
              </a:ext>
            </a:extLst>
          </p:cNvPr>
          <p:cNvCxnSpPr/>
          <p:nvPr/>
        </p:nvCxnSpPr>
        <p:spPr>
          <a:xfrm>
            <a:off x="7232073" y="702156"/>
            <a:ext cx="3483995" cy="388369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230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dirty="0" err="1"/>
              <a:t>Giriş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YSA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CNN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RNN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LSTM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dirty="0" err="1"/>
              <a:t>Otokodlayıcılar</a:t>
            </a:r>
            <a:endParaRPr lang="en-US" dirty="0"/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dirty="0" err="1"/>
              <a:t>Derin</a:t>
            </a:r>
            <a:r>
              <a:rPr lang="en-US" dirty="0"/>
              <a:t> </a:t>
            </a:r>
            <a:r>
              <a:rPr lang="en-US" dirty="0" err="1"/>
              <a:t>öğrenme</a:t>
            </a:r>
            <a:r>
              <a:rPr lang="en-US" dirty="0"/>
              <a:t> model </a:t>
            </a:r>
            <a:r>
              <a:rPr lang="en-US" dirty="0" err="1"/>
              <a:t>performansı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optimizasyonu</a:t>
            </a:r>
            <a:endParaRPr lang="en-US" dirty="0"/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dirty="0" err="1"/>
              <a:t>Derin</a:t>
            </a:r>
            <a:r>
              <a:rPr lang="en-US" dirty="0"/>
              <a:t> </a:t>
            </a:r>
            <a:r>
              <a:rPr lang="en-US" dirty="0" err="1"/>
              <a:t>öğrenme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işlemleri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288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Kavramlar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Nöron</a:t>
            </a:r>
            <a:r>
              <a:rPr lang="en-US" dirty="0"/>
              <a:t> </a:t>
            </a:r>
            <a:r>
              <a:rPr lang="en-US" dirty="0" err="1"/>
              <a:t>Modeli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Perceptron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katmanlı</a:t>
            </a:r>
            <a:r>
              <a:rPr lang="en-US" dirty="0"/>
              <a:t> </a:t>
            </a:r>
            <a:r>
              <a:rPr lang="en-US" dirty="0" err="1"/>
              <a:t>sinir</a:t>
            </a:r>
            <a:r>
              <a:rPr lang="en-US" dirty="0"/>
              <a:t> </a:t>
            </a:r>
            <a:r>
              <a:rPr lang="en-US" dirty="0" err="1"/>
              <a:t>ağları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Gradyan</a:t>
            </a:r>
            <a:r>
              <a:rPr lang="en-US" dirty="0"/>
              <a:t> </a:t>
            </a:r>
            <a:r>
              <a:rPr lang="en-US" dirty="0" err="1"/>
              <a:t>iniş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062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05D75-0F48-7F21-5B3D-07E6B6FB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YAPAY ZEKA Makine öğrenmesi derin ogrenme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617A60-9C80-2AAB-A1CB-9BDA628D82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605" y="2192110"/>
            <a:ext cx="9446461" cy="419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471D8A-2C19-2FDD-8B93-45045F08756F}"/>
              </a:ext>
            </a:extLst>
          </p:cNvPr>
          <p:cNvSpPr txBox="1"/>
          <p:nvPr/>
        </p:nvSpPr>
        <p:spPr>
          <a:xfrm>
            <a:off x="540867" y="6414656"/>
            <a:ext cx="109319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sz="1200" dirty="0"/>
              <a:t>Kaynak: https://www.bbntimes.com/science/artificialintelligencevsmachinelearningvsartificialneuralnetworksvsdeeplearning</a:t>
            </a:r>
          </a:p>
        </p:txBody>
      </p:sp>
    </p:spTree>
    <p:extLst>
      <p:ext uri="{BB962C8B-B14F-4D97-AF65-F5344CB8AC3E}">
        <p14:creationId xmlns:p14="http://schemas.microsoft.com/office/powerpoint/2010/main" val="1782437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3500-CDA7-5C54-EF47-06C8EDAC1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Machine learnıng Algorıthms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901ADFF-A0AC-01E7-B7A1-CB16133350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859" y="2181225"/>
            <a:ext cx="6568282" cy="367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9A2945-8904-737E-EFE1-3019C67C0A55}"/>
              </a:ext>
            </a:extLst>
          </p:cNvPr>
          <p:cNvSpPr txBox="1"/>
          <p:nvPr/>
        </p:nvSpPr>
        <p:spPr>
          <a:xfrm>
            <a:off x="706583" y="6155844"/>
            <a:ext cx="114854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sz="1200" dirty="0"/>
              <a:t>Kaynak: https://levelup.gitconnected.com/10mustknowmachinelearningalgorithmsfordatascientistsadbf3272398a</a:t>
            </a:r>
          </a:p>
        </p:txBody>
      </p:sp>
    </p:spTree>
    <p:extLst>
      <p:ext uri="{BB962C8B-B14F-4D97-AF65-F5344CB8AC3E}">
        <p14:creationId xmlns:p14="http://schemas.microsoft.com/office/powerpoint/2010/main" val="1569385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3" name="Rectangle 7188">
            <a:extLst>
              <a:ext uri="{FF2B5EF4-FFF2-40B4-BE49-F238E27FC236}">
                <a16:creationId xmlns:a16="http://schemas.microsoft.com/office/drawing/2014/main" id="{0E830057-F4EE-412A-8526-36BE1CE18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7204" name="Rectangle 7190">
            <a:extLst>
              <a:ext uri="{FF2B5EF4-FFF2-40B4-BE49-F238E27FC236}">
                <a16:creationId xmlns:a16="http://schemas.microsoft.com/office/drawing/2014/main" id="{BAAEBA82-E2D4-4653-AEE3-E95B330DD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7205" name="Rectangle 7192">
            <a:extLst>
              <a:ext uri="{FF2B5EF4-FFF2-40B4-BE49-F238E27FC236}">
                <a16:creationId xmlns:a16="http://schemas.microsoft.com/office/drawing/2014/main" id="{2386509E-DAF8-4DA0-B09B-FA3FB341C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7206" name="Rectangle 7194">
            <a:extLst>
              <a:ext uri="{FF2B5EF4-FFF2-40B4-BE49-F238E27FC236}">
                <a16:creationId xmlns:a16="http://schemas.microsoft.com/office/drawing/2014/main" id="{44E11946-6976-4B44-971A-07BFBE954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 useBgFill="1">
        <p:nvSpPr>
          <p:cNvPr id="7207" name="Rectangle 7196">
            <a:extLst>
              <a:ext uri="{FF2B5EF4-FFF2-40B4-BE49-F238E27FC236}">
                <a16:creationId xmlns:a16="http://schemas.microsoft.com/office/drawing/2014/main" id="{85DD9E25-AB50-4F01-9CA6-96497CDE7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Diagram&#10;&#10;Description automatically generated">
            <a:extLst>
              <a:ext uri="{FF2B5EF4-FFF2-40B4-BE49-F238E27FC236}">
                <a16:creationId xmlns:a16="http://schemas.microsoft.com/office/drawing/2014/main" id="{ADD5EC86-653C-AC50-B787-FF880A2E6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1166" y="1612277"/>
            <a:ext cx="6518800" cy="392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08" name="Rectangle 7198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294FAE-7D52-4510-CD9D-E01861B5C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019" y="2386065"/>
            <a:ext cx="3081576" cy="20858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100" dirty="0" err="1">
                <a:solidFill>
                  <a:srgbClr val="FFFFFF"/>
                </a:solidFill>
              </a:rPr>
              <a:t>Geleneksel</a:t>
            </a:r>
            <a:r>
              <a:rPr lang="en-US" sz="3100" dirty="0">
                <a:solidFill>
                  <a:srgbClr val="FFFFFF"/>
                </a:solidFill>
              </a:rPr>
              <a:t> </a:t>
            </a:r>
            <a:r>
              <a:rPr lang="en-US" sz="3100" dirty="0" err="1">
                <a:solidFill>
                  <a:srgbClr val="FFFFFF"/>
                </a:solidFill>
              </a:rPr>
              <a:t>programlama</a:t>
            </a:r>
            <a:r>
              <a:rPr lang="en-US" sz="3100" dirty="0">
                <a:solidFill>
                  <a:srgbClr val="FFFFFF"/>
                </a:solidFill>
              </a:rPr>
              <a:t>  </a:t>
            </a:r>
            <a:r>
              <a:rPr lang="en-US" sz="3100" dirty="0" err="1">
                <a:solidFill>
                  <a:srgbClr val="FFFFFF"/>
                </a:solidFill>
              </a:rPr>
              <a:t>makıne</a:t>
            </a:r>
            <a:r>
              <a:rPr lang="en-US" sz="3100" dirty="0">
                <a:solidFill>
                  <a:srgbClr val="FFFFFF"/>
                </a:solidFill>
              </a:rPr>
              <a:t> </a:t>
            </a:r>
            <a:r>
              <a:rPr lang="en-US" sz="3100" dirty="0" err="1">
                <a:solidFill>
                  <a:srgbClr val="FFFFFF"/>
                </a:solidFill>
              </a:rPr>
              <a:t>ogrenmesı</a:t>
            </a:r>
            <a:r>
              <a:rPr lang="en-US" sz="3100" dirty="0">
                <a:solidFill>
                  <a:srgbClr val="FFFFFF"/>
                </a:solidFill>
              </a:rPr>
              <a:t> </a:t>
            </a:r>
            <a:r>
              <a:rPr lang="en-US" sz="3100" dirty="0" err="1">
                <a:solidFill>
                  <a:srgbClr val="FFFFFF"/>
                </a:solidFill>
              </a:rPr>
              <a:t>farkı</a:t>
            </a:r>
            <a:endParaRPr lang="en-US" sz="3100" dirty="0">
              <a:solidFill>
                <a:srgbClr val="FFFFFF"/>
              </a:solidFill>
            </a:endParaRPr>
          </a:p>
        </p:txBody>
      </p:sp>
      <p:sp>
        <p:nvSpPr>
          <p:cNvPr id="7209" name="Rectangle 7200">
            <a:extLst>
              <a:ext uri="{FF2B5EF4-FFF2-40B4-BE49-F238E27FC236}">
                <a16:creationId xmlns:a16="http://schemas.microsoft.com/office/drawing/2014/main" id="{E12301D8-0106-4E04-A846-C29A66593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FB96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73DF68-165D-33D3-31BC-B52EE1AD5C3E}"/>
              </a:ext>
            </a:extLst>
          </p:cNvPr>
          <p:cNvSpPr txBox="1"/>
          <p:nvPr/>
        </p:nvSpPr>
        <p:spPr>
          <a:xfrm>
            <a:off x="825776" y="6077634"/>
            <a:ext cx="72163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sz="1200" dirty="0"/>
              <a:t>Kaynak: https://sravyatechusage.medium.com/traditionalprogrammingvsmachinelearninge9bbed5e491c</a:t>
            </a:r>
          </a:p>
        </p:txBody>
      </p:sp>
    </p:spTree>
    <p:extLst>
      <p:ext uri="{BB962C8B-B14F-4D97-AF65-F5344CB8AC3E}">
        <p14:creationId xmlns:p14="http://schemas.microsoft.com/office/powerpoint/2010/main" val="986028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830057-F4EE-412A-8526-36BE1CE18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BA82-E2D4-4653-AEE3-E95B330DD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86509E-DAF8-4DA0-B09B-FA3FB341C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E11946-6976-4B44-971A-07BFBE954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5DD9E25-AB50-4F01-9CA6-96497CDE7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80166D0-318C-3E46-DF91-AD3053F16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166" y="1441158"/>
            <a:ext cx="6518800" cy="426981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E1C89-0641-3CEB-09B5-85ACB22C4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LEARNING TYPES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2301D8-0106-4E04-A846-C29A66593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D95ED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2473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40A24-B705-5FD7-2F43-8055E289D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ML/DL ıle ne yapabılırız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47FEC-E151-2588-B962-80F39198C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 E-</a:t>
            </a:r>
            <a:r>
              <a:rPr lang="en-US" dirty="0" err="1"/>
              <a:t>posta</a:t>
            </a:r>
            <a:r>
              <a:rPr lang="en-US" dirty="0"/>
              <a:t> spam </a:t>
            </a:r>
            <a:r>
              <a:rPr lang="en-US" dirty="0" err="1"/>
              <a:t>tespiti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Yüz</a:t>
            </a:r>
            <a:r>
              <a:rPr lang="en-US" dirty="0"/>
              <a:t> </a:t>
            </a:r>
            <a:r>
              <a:rPr lang="en-US" dirty="0" err="1"/>
              <a:t>algılama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eşleştirme</a:t>
            </a:r>
            <a:r>
              <a:rPr lang="en-US" dirty="0"/>
              <a:t> (</a:t>
            </a:r>
            <a:r>
              <a:rPr lang="en-US" dirty="0" err="1"/>
              <a:t>örn</a:t>
            </a:r>
            <a:r>
              <a:rPr lang="en-US" dirty="0"/>
              <a:t>. iPhone X)</a:t>
            </a:r>
          </a:p>
          <a:p>
            <a:r>
              <a:rPr lang="en-US" dirty="0"/>
              <a:t> </a:t>
            </a:r>
            <a:r>
              <a:rPr lang="en-US" dirty="0" err="1"/>
              <a:t>Spor</a:t>
            </a:r>
            <a:r>
              <a:rPr lang="en-US" dirty="0"/>
              <a:t> </a:t>
            </a:r>
            <a:r>
              <a:rPr lang="en-US" dirty="0" err="1"/>
              <a:t>tahminleri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Kredi</a:t>
            </a:r>
            <a:r>
              <a:rPr lang="en-US" dirty="0"/>
              <a:t> </a:t>
            </a:r>
            <a:r>
              <a:rPr lang="en-US" dirty="0" err="1"/>
              <a:t>kartı</a:t>
            </a:r>
            <a:r>
              <a:rPr lang="en-US" dirty="0"/>
              <a:t> </a:t>
            </a:r>
            <a:r>
              <a:rPr lang="en-US" dirty="0" err="1"/>
              <a:t>dolandırıcılığı</a:t>
            </a:r>
            <a:r>
              <a:rPr lang="en-US" dirty="0"/>
              <a:t> </a:t>
            </a:r>
            <a:r>
              <a:rPr lang="en-US" dirty="0" err="1"/>
              <a:t>tespiti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Hisse</a:t>
            </a:r>
            <a:r>
              <a:rPr lang="en-US" dirty="0"/>
              <a:t> </a:t>
            </a:r>
            <a:r>
              <a:rPr lang="en-US" dirty="0" err="1"/>
              <a:t>senedi</a:t>
            </a:r>
            <a:r>
              <a:rPr lang="en-US" dirty="0"/>
              <a:t> </a:t>
            </a:r>
            <a:r>
              <a:rPr lang="en-US" dirty="0" err="1"/>
              <a:t>tahminleri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Akıllı</a:t>
            </a:r>
            <a:r>
              <a:rPr lang="en-US" dirty="0"/>
              <a:t> </a:t>
            </a:r>
            <a:r>
              <a:rPr lang="en-US" dirty="0" err="1"/>
              <a:t>asistanlar</a:t>
            </a:r>
            <a:r>
              <a:rPr lang="en-US" dirty="0"/>
              <a:t> (Apple Siri, Amazon Alexa, ...)</a:t>
            </a:r>
          </a:p>
          <a:p>
            <a:r>
              <a:rPr lang="en-US" dirty="0"/>
              <a:t> </a:t>
            </a:r>
            <a:r>
              <a:rPr lang="en-US" dirty="0" err="1"/>
              <a:t>Ürün</a:t>
            </a:r>
            <a:r>
              <a:rPr lang="en-US" dirty="0"/>
              <a:t> </a:t>
            </a:r>
            <a:r>
              <a:rPr lang="en-US" dirty="0" err="1"/>
              <a:t>önerileri</a:t>
            </a:r>
            <a:r>
              <a:rPr lang="en-US" dirty="0"/>
              <a:t> (</a:t>
            </a:r>
            <a:r>
              <a:rPr lang="en-US" dirty="0" err="1"/>
              <a:t>ör</a:t>
            </a:r>
            <a:r>
              <a:rPr lang="en-US" dirty="0"/>
              <a:t>. Netflix, Amazon)</a:t>
            </a:r>
          </a:p>
          <a:p>
            <a:r>
              <a:rPr lang="en-US" dirty="0"/>
              <a:t> </a:t>
            </a:r>
            <a:r>
              <a:rPr lang="en-US" dirty="0" err="1"/>
              <a:t>Sürücüsüz</a:t>
            </a:r>
            <a:r>
              <a:rPr lang="en-US" dirty="0"/>
              <a:t> </a:t>
            </a:r>
            <a:r>
              <a:rPr lang="en-US" dirty="0" err="1"/>
              <a:t>araçlar</a:t>
            </a:r>
            <a:r>
              <a:rPr lang="en-US" dirty="0"/>
              <a:t> (</a:t>
            </a:r>
            <a:r>
              <a:rPr lang="en-US" dirty="0" err="1"/>
              <a:t>örn</a:t>
            </a:r>
            <a:r>
              <a:rPr lang="en-US" dirty="0"/>
              <a:t>. Uber, Tesla)</a:t>
            </a:r>
          </a:p>
          <a:p>
            <a:r>
              <a:rPr lang="en-US" dirty="0"/>
              <a:t> </a:t>
            </a:r>
            <a:r>
              <a:rPr lang="en-US" dirty="0" err="1"/>
              <a:t>Dil</a:t>
            </a:r>
            <a:r>
              <a:rPr lang="en-US" dirty="0"/>
              <a:t> </a:t>
            </a:r>
            <a:r>
              <a:rPr lang="en-US" dirty="0" err="1"/>
              <a:t>çevirisi</a:t>
            </a:r>
            <a:r>
              <a:rPr lang="en-US" dirty="0"/>
              <a:t> (Google translate)</a:t>
            </a:r>
          </a:p>
          <a:p>
            <a:r>
              <a:rPr lang="en-US" dirty="0"/>
              <a:t> </a:t>
            </a:r>
            <a:r>
              <a:rPr lang="en-US" dirty="0" err="1"/>
              <a:t>Duygu</a:t>
            </a:r>
            <a:r>
              <a:rPr lang="en-US" dirty="0"/>
              <a:t> </a:t>
            </a:r>
            <a:r>
              <a:rPr lang="en-US" dirty="0" err="1"/>
              <a:t>analizi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İlaç</a:t>
            </a:r>
            <a:r>
              <a:rPr lang="en-US" dirty="0"/>
              <a:t> </a:t>
            </a:r>
            <a:r>
              <a:rPr lang="en-US" dirty="0" err="1"/>
              <a:t>tasarımı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Tıbbi</a:t>
            </a:r>
            <a:r>
              <a:rPr lang="en-US" dirty="0"/>
              <a:t> </a:t>
            </a:r>
            <a:r>
              <a:rPr lang="en-US" dirty="0" err="1"/>
              <a:t>teşhisler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671014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830057-F4EE-412A-8526-36BE1CE18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BA82-E2D4-4653-AEE3-E95B330DD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86509E-DAF8-4DA0-B09B-FA3FB341C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E11946-6976-4B44-971A-07BFBE954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5DD9E25-AB50-4F01-9CA6-96497CDE7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80166D0-318C-3E46-DF91-AD3053F16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166" y="1441158"/>
            <a:ext cx="6518800" cy="426981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E1C89-0641-3CEB-09B5-85ACB22C4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LEARNING TYPES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2301D8-0106-4E04-A846-C29A66593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D95ED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7" name="Bent Arrow 6">
            <a:extLst>
              <a:ext uri="{FF2B5EF4-FFF2-40B4-BE49-F238E27FC236}">
                <a16:creationId xmlns:a16="http://schemas.microsoft.com/office/drawing/2014/main" id="{41433017-BC56-0917-8783-DE863F8EAFEE}"/>
              </a:ext>
            </a:extLst>
          </p:cNvPr>
          <p:cNvSpPr/>
          <p:nvPr/>
        </p:nvSpPr>
        <p:spPr>
          <a:xfrm>
            <a:off x="1901328" y="1001889"/>
            <a:ext cx="2119745" cy="706582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>
              <a:solidFill>
                <a:schemeClr val="tx1"/>
              </a:solidFill>
            </a:endParaRPr>
          </a:p>
        </p:txBody>
      </p:sp>
      <p:sp>
        <p:nvSpPr>
          <p:cNvPr id="8" name="Bent Arrow 7">
            <a:extLst>
              <a:ext uri="{FF2B5EF4-FFF2-40B4-BE49-F238E27FC236}">
                <a16:creationId xmlns:a16="http://schemas.microsoft.com/office/drawing/2014/main" id="{5B6D7ED1-AA0E-7FF6-7C65-9C41342108C1}"/>
              </a:ext>
            </a:extLst>
          </p:cNvPr>
          <p:cNvSpPr/>
          <p:nvPr/>
        </p:nvSpPr>
        <p:spPr>
          <a:xfrm flipV="1">
            <a:off x="1901327" y="5513243"/>
            <a:ext cx="2119745" cy="706582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>
              <a:solidFill>
                <a:schemeClr val="tx1"/>
              </a:solidFill>
            </a:endParaRPr>
          </a:p>
        </p:txBody>
      </p:sp>
      <p:sp>
        <p:nvSpPr>
          <p:cNvPr id="11" name="Bent Arrow 10">
            <a:extLst>
              <a:ext uri="{FF2B5EF4-FFF2-40B4-BE49-F238E27FC236}">
                <a16:creationId xmlns:a16="http://schemas.microsoft.com/office/drawing/2014/main" id="{58D15BB2-230C-D19B-09A4-0B15F261A6C8}"/>
              </a:ext>
            </a:extLst>
          </p:cNvPr>
          <p:cNvSpPr/>
          <p:nvPr/>
        </p:nvSpPr>
        <p:spPr>
          <a:xfrm rot="16200000">
            <a:off x="373452" y="3107873"/>
            <a:ext cx="545409" cy="642253"/>
          </a:xfrm>
          <a:prstGeom prst="bentArrow">
            <a:avLst>
              <a:gd name="adj1" fmla="val 25000"/>
              <a:gd name="adj2" fmla="val 25980"/>
              <a:gd name="adj3" fmla="val 25000"/>
              <a:gd name="adj4" fmla="val 4375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69091B-9C27-C648-3B4F-FE90473F5805}"/>
              </a:ext>
            </a:extLst>
          </p:cNvPr>
          <p:cNvSpPr txBox="1"/>
          <p:nvPr/>
        </p:nvSpPr>
        <p:spPr>
          <a:xfrm>
            <a:off x="4419337" y="766647"/>
            <a:ext cx="2632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Email spam tahmini</a:t>
            </a:r>
          </a:p>
          <a:p>
            <a:r>
              <a:rPr lang="en-TR" dirty="0"/>
              <a:t>Nesne sınıflandırma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27AF32-0E11-DA54-B887-4F1759F4766F}"/>
              </a:ext>
            </a:extLst>
          </p:cNvPr>
          <p:cNvSpPr txBox="1"/>
          <p:nvPr/>
        </p:nvSpPr>
        <p:spPr>
          <a:xfrm>
            <a:off x="4419336" y="5785761"/>
            <a:ext cx="2840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Robotik</a:t>
            </a:r>
          </a:p>
          <a:p>
            <a:r>
              <a:rPr lang="en-TR" dirty="0"/>
              <a:t>Finans</a:t>
            </a:r>
          </a:p>
          <a:p>
            <a:r>
              <a:rPr lang="en-TR" dirty="0"/>
              <a:t>Tıbbi tanı ve tedavi önerme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8D9B59-1264-77A7-C0CC-9A77C7F0676A}"/>
              </a:ext>
            </a:extLst>
          </p:cNvPr>
          <p:cNvSpPr txBox="1"/>
          <p:nvPr/>
        </p:nvSpPr>
        <p:spPr>
          <a:xfrm>
            <a:off x="0" y="2289377"/>
            <a:ext cx="2632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Kümeleme</a:t>
            </a:r>
          </a:p>
          <a:p>
            <a:r>
              <a:rPr lang="en-TR" dirty="0"/>
              <a:t>Boyut azaltma</a:t>
            </a:r>
          </a:p>
          <a:p>
            <a:r>
              <a:rPr lang="en-TR" dirty="0"/>
              <a:t>Anomali tespiti</a:t>
            </a:r>
          </a:p>
        </p:txBody>
      </p:sp>
    </p:spTree>
    <p:extLst>
      <p:ext uri="{BB962C8B-B14F-4D97-AF65-F5344CB8AC3E}">
        <p14:creationId xmlns:p14="http://schemas.microsoft.com/office/powerpoint/2010/main" val="54790525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2034</TotalTime>
  <Words>377</Words>
  <Application>Microsoft Office PowerPoint</Application>
  <PresentationFormat>Geniş ekran</PresentationFormat>
  <Paragraphs>74</Paragraphs>
  <Slides>16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Gill Sans MT</vt:lpstr>
      <vt:lpstr>Wingdings 2</vt:lpstr>
      <vt:lpstr>Dividend</vt:lpstr>
      <vt:lpstr>Derin ogrenme -1 Dr. Öğr. Üyesi. M. Hakan Bozkurt</vt:lpstr>
      <vt:lpstr>Contents</vt:lpstr>
      <vt:lpstr>Contents</vt:lpstr>
      <vt:lpstr>YAPAY ZEKA Makine öğrenmesi derin ogrenme</vt:lpstr>
      <vt:lpstr>Machine learnıng Algorıthms</vt:lpstr>
      <vt:lpstr>Geleneksel programlama  makıne ogrenmesı farkı</vt:lpstr>
      <vt:lpstr>LEARNING TYPES</vt:lpstr>
      <vt:lpstr>ML/DL ıle ne yapabılırız</vt:lpstr>
      <vt:lpstr>LEARNING TYPES</vt:lpstr>
      <vt:lpstr>McCulloch &amp; Pitts NÖRON Modelİ</vt:lpstr>
      <vt:lpstr>PERCEPTRON ogrenme ALgorıtması</vt:lpstr>
      <vt:lpstr>PERCEPTRON ogrenme ALgorıtması</vt:lpstr>
      <vt:lpstr>ÖDEV</vt:lpstr>
      <vt:lpstr>PYTHON GİRİŞ</vt:lpstr>
      <vt:lpstr>Perceptron python kodlama</vt:lpstr>
      <vt:lpstr>The first AI winter 1970’ler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Derin ogrenme-1 Dr. Öğr. Üyesi. M. Hakan Bozkurt</dc:title>
  <dc:creator>Hakan Bozkurt</dc:creator>
  <cp:lastModifiedBy>ELiF BEYZATOK</cp:lastModifiedBy>
  <cp:revision>2</cp:revision>
  <dcterms:created xsi:type="dcterms:W3CDTF">2023-03-01T08:57:57Z</dcterms:created>
  <dcterms:modified xsi:type="dcterms:W3CDTF">2024-06-07T17:10:34Z</dcterms:modified>
</cp:coreProperties>
</file>