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44"/>
  </p:notesMasterIdLst>
  <p:sldIdLst>
    <p:sldId id="256" r:id="rId2"/>
    <p:sldId id="257" r:id="rId3"/>
    <p:sldId id="318" r:id="rId4"/>
    <p:sldId id="319" r:id="rId5"/>
    <p:sldId id="324" r:id="rId6"/>
    <p:sldId id="315" r:id="rId7"/>
    <p:sldId id="316" r:id="rId8"/>
    <p:sldId id="321" r:id="rId9"/>
    <p:sldId id="325" r:id="rId10"/>
    <p:sldId id="328" r:id="rId11"/>
    <p:sldId id="327" r:id="rId12"/>
    <p:sldId id="398" r:id="rId13"/>
    <p:sldId id="399" r:id="rId14"/>
    <p:sldId id="362" r:id="rId15"/>
    <p:sldId id="330" r:id="rId16"/>
    <p:sldId id="356" r:id="rId17"/>
    <p:sldId id="401" r:id="rId18"/>
    <p:sldId id="364" r:id="rId19"/>
    <p:sldId id="332" r:id="rId20"/>
    <p:sldId id="334" r:id="rId21"/>
    <p:sldId id="329" r:id="rId22"/>
    <p:sldId id="343" r:id="rId23"/>
    <p:sldId id="410" r:id="rId24"/>
    <p:sldId id="414" r:id="rId25"/>
    <p:sldId id="333" r:id="rId26"/>
    <p:sldId id="338" r:id="rId27"/>
    <p:sldId id="339" r:id="rId28"/>
    <p:sldId id="331" r:id="rId29"/>
    <p:sldId id="335" r:id="rId30"/>
    <p:sldId id="413" r:id="rId31"/>
    <p:sldId id="337" r:id="rId32"/>
    <p:sldId id="340" r:id="rId33"/>
    <p:sldId id="273" r:id="rId34"/>
    <p:sldId id="277" r:id="rId35"/>
    <p:sldId id="278" r:id="rId36"/>
    <p:sldId id="421" r:id="rId37"/>
    <p:sldId id="423" r:id="rId38"/>
    <p:sldId id="448" r:id="rId39"/>
    <p:sldId id="349" r:id="rId40"/>
    <p:sldId id="449" r:id="rId41"/>
    <p:sldId id="450" r:id="rId42"/>
    <p:sldId id="451" r:id="rId4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0621" autoAdjust="0"/>
  </p:normalViewPr>
  <p:slideViewPr>
    <p:cSldViewPr>
      <p:cViewPr varScale="1">
        <p:scale>
          <a:sx n="91" d="100"/>
          <a:sy n="91" d="100"/>
        </p:scale>
        <p:origin x="21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19B51-1F92-4F96-B50E-94F313BACED2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14E15-C38E-49D7-AAE6-DB2360D579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40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E15-C38E-49D7-AAE6-DB2360D579C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9B5C-E5DF-4717-A270-37B40C86BBC2}" type="datetime1">
              <a:rPr lang="tr-TR" smtClean="0"/>
              <a:t>28.04.2020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849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17A3-B32C-47F6-8C03-D15B39631EE5}" type="datetime1">
              <a:rPr lang="tr-TR" smtClean="0"/>
              <a:t>28.04.2020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21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65AB-BA38-4A24-9F65-273924F36C9C}" type="datetime1">
              <a:rPr lang="tr-TR" smtClean="0"/>
              <a:t>28.04.2020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07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0296-71C4-4A65-AACC-DBDD4D6B418B}" type="datetime1">
              <a:rPr lang="tr-TR" smtClean="0"/>
              <a:t>28.04.2020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945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C73B-77CD-4157-8A69-C9684271193D}" type="datetime1">
              <a:rPr lang="tr-TR" smtClean="0"/>
              <a:t>28.04.2020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681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70F5-80A1-4A56-B7B0-CA4819FA778F}" type="datetime1">
              <a:rPr lang="tr-TR" smtClean="0"/>
              <a:t>28.04.2020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34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EED1-D2DA-4D77-9F45-B8E620557735}" type="datetime1">
              <a:rPr lang="tr-TR" smtClean="0"/>
              <a:t>28.04.2020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850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D4C5-4A2C-4F5B-A0A2-D80945826138}" type="datetime1">
              <a:rPr lang="tr-TR" smtClean="0"/>
              <a:t>28.04.2020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526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F8FE-283B-4E51-8E4F-0DCE73D4892C}" type="datetime1">
              <a:rPr lang="tr-TR" smtClean="0"/>
              <a:t>28.04.2020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78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113D-51EF-43F1-BBF0-F1E9FE4BF923}" type="datetime1">
              <a:rPr lang="tr-TR" smtClean="0"/>
              <a:t>28.04.2020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164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ADC-4F95-43BB-B392-6963D64620E1}" type="datetime1">
              <a:rPr lang="tr-TR" smtClean="0"/>
              <a:t>28.04.2020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277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E811C-1E87-438C-8D68-E3EBC721CBB4}" type="datetime1">
              <a:rPr lang="tr-TR" smtClean="0"/>
              <a:t>28.04.2020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25AB-5FC2-4CA3-ABF7-BBE69F9B7C9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34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thread/this_thread/yield/" TargetMode="External"/><Relationship Id="rId2" Type="http://schemas.openxmlformats.org/officeDocument/2006/relationships/hyperlink" Target="http://www.cplusplus.com/reference/thread/this_thread/get_i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plusplus.com/reference/thread/this_thread/sleep_for/" TargetMode="External"/><Relationship Id="rId4" Type="http://schemas.openxmlformats.org/officeDocument/2006/relationships/hyperlink" Target="http://www.cplusplus.com/reference/thread/this_thread/sleep_unti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thread::i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Multithreading</a:t>
            </a:r>
            <a:r>
              <a:rPr lang="tr-TR" dirty="0" smtClean="0"/>
              <a:t> in C++</a:t>
            </a:r>
            <a:endParaRPr lang="tr-T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3505200"/>
            <a:ext cx="8610600" cy="2362200"/>
          </a:xfrm>
        </p:spPr>
        <p:txBody>
          <a:bodyPr>
            <a:normAutofit fontScale="70000" lnSpcReduction="20000"/>
          </a:bodyPr>
          <a:lstStyle/>
          <a:p>
            <a:r>
              <a:rPr lang="tr-TR" b="1" dirty="0" smtClean="0"/>
              <a:t>CS204 </a:t>
            </a:r>
            <a:r>
              <a:rPr lang="tr-TR" b="1" dirty="0" err="1" smtClean="0"/>
              <a:t>Advanced</a:t>
            </a:r>
            <a:r>
              <a:rPr lang="tr-TR" b="1" dirty="0" smtClean="0"/>
              <a:t> </a:t>
            </a:r>
            <a:r>
              <a:rPr lang="tr-TR" b="1" dirty="0" err="1" smtClean="0"/>
              <a:t>Programming</a:t>
            </a:r>
            <a:endParaRPr lang="tr-TR" b="1" dirty="0" smtClean="0"/>
          </a:p>
          <a:p>
            <a:r>
              <a:rPr lang="tr-TR" b="1" dirty="0" smtClean="0"/>
              <a:t>Sabancı </a:t>
            </a:r>
            <a:r>
              <a:rPr lang="tr-TR" b="1" dirty="0" err="1" smtClean="0"/>
              <a:t>University</a:t>
            </a:r>
            <a:endParaRPr lang="tr-TR" b="1" dirty="0" smtClean="0"/>
          </a:p>
          <a:p>
            <a:endParaRPr lang="tr-TR" b="1" dirty="0"/>
          </a:p>
          <a:p>
            <a:r>
              <a:rPr lang="tr-TR" b="1" dirty="0" smtClean="0"/>
              <a:t>not in 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err="1" smtClean="0"/>
              <a:t>books</a:t>
            </a:r>
            <a:r>
              <a:rPr lang="tr-TR" b="1" dirty="0" smtClean="0"/>
              <a:t>, </a:t>
            </a:r>
            <a:r>
              <a:rPr lang="tr-TR" b="1" dirty="0" err="1" smtClean="0"/>
              <a:t>try</a:t>
            </a:r>
            <a:r>
              <a:rPr lang="tr-TR" b="1" dirty="0" smtClean="0"/>
              <a:t> </a:t>
            </a:r>
            <a:r>
              <a:rPr lang="tr-TR" b="1" dirty="0" err="1" smtClean="0"/>
              <a:t>to</a:t>
            </a:r>
            <a:r>
              <a:rPr lang="tr-TR" b="1" dirty="0" smtClean="0"/>
              <a:t> </a:t>
            </a:r>
            <a:r>
              <a:rPr lang="tr-TR" b="1" dirty="0" err="1" smtClean="0"/>
              <a:t>understand</a:t>
            </a:r>
            <a:r>
              <a:rPr lang="tr-TR" b="1" dirty="0" smtClean="0"/>
              <a:t> in </a:t>
            </a:r>
            <a:r>
              <a:rPr lang="tr-TR" b="1" dirty="0" err="1" smtClean="0"/>
              <a:t>class</a:t>
            </a:r>
            <a:r>
              <a:rPr lang="tr-TR" b="1" dirty="0" smtClean="0"/>
              <a:t>/</a:t>
            </a:r>
            <a:r>
              <a:rPr lang="tr-TR" b="1" dirty="0" err="1" smtClean="0"/>
              <a:t>labs</a:t>
            </a:r>
            <a:endParaRPr lang="tr-TR" b="1" dirty="0" smtClean="0"/>
          </a:p>
          <a:p>
            <a:endParaRPr lang="tr-TR" b="1" dirty="0" smtClean="0"/>
          </a:p>
          <a:p>
            <a:r>
              <a:rPr lang="tr-TR" b="1" dirty="0" err="1" smtClean="0"/>
              <a:t>there</a:t>
            </a:r>
            <a:r>
              <a:rPr lang="tr-TR" b="1" dirty="0" smtClean="0"/>
              <a:t> </a:t>
            </a:r>
            <a:r>
              <a:rPr lang="tr-TR" b="1" dirty="0" err="1" smtClean="0"/>
              <a:t>are</a:t>
            </a:r>
            <a:r>
              <a:rPr lang="tr-TR" b="1" dirty="0" smtClean="0"/>
              <a:t> </a:t>
            </a:r>
            <a:r>
              <a:rPr lang="tr-TR" b="1" dirty="0" err="1" smtClean="0"/>
              <a:t>good</a:t>
            </a:r>
            <a:r>
              <a:rPr lang="tr-TR" b="1" dirty="0" smtClean="0"/>
              <a:t> </a:t>
            </a:r>
            <a:r>
              <a:rPr lang="tr-TR" b="1" dirty="0" err="1" smtClean="0"/>
              <a:t>explanations</a:t>
            </a:r>
            <a:r>
              <a:rPr lang="tr-TR" b="1" dirty="0"/>
              <a:t> at http://www.cplusplus.com/reference/multithreading/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10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Multithreading</a:t>
            </a:r>
            <a:r>
              <a:rPr lang="tr-TR" dirty="0" smtClean="0"/>
              <a:t>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thread</a:t>
            </a:r>
            <a:r>
              <a:rPr lang="en-US" dirty="0" smtClean="0"/>
              <a:t> class</a:t>
            </a:r>
            <a:r>
              <a:rPr lang="tr-TR" dirty="0" smtClean="0"/>
              <a:t> is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C++ </a:t>
            </a:r>
            <a:r>
              <a:rPr lang="tr-TR" dirty="0" smtClean="0"/>
              <a:t>s</a:t>
            </a:r>
            <a:r>
              <a:rPr lang="en-US" dirty="0" err="1" smtClean="0"/>
              <a:t>tandard</a:t>
            </a:r>
            <a:r>
              <a:rPr lang="en-US" dirty="0" smtClean="0"/>
              <a:t> </a:t>
            </a:r>
            <a:r>
              <a:rPr lang="tr-TR" dirty="0" smtClean="0"/>
              <a:t>l</a:t>
            </a:r>
            <a:r>
              <a:rPr lang="en-US" dirty="0" err="1" smtClean="0"/>
              <a:t>ibrary</a:t>
            </a:r>
            <a:r>
              <a:rPr lang="en-US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make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thread-management tasks</a:t>
            </a:r>
            <a:r>
              <a:rPr lang="tr-TR" dirty="0" smtClean="0"/>
              <a:t> </a:t>
            </a:r>
            <a:r>
              <a:rPr lang="tr-TR" dirty="0" err="1" smtClean="0"/>
              <a:t>easier</a:t>
            </a:r>
            <a:endParaRPr lang="tr-TR" dirty="0" smtClean="0"/>
          </a:p>
          <a:p>
            <a:pPr lvl="1"/>
            <a:r>
              <a:rPr lang="en-US" dirty="0" smtClean="0"/>
              <a:t>launch</a:t>
            </a:r>
            <a:r>
              <a:rPr lang="tr-TR" dirty="0" err="1" smtClean="0"/>
              <a:t>ing</a:t>
            </a:r>
            <a:r>
              <a:rPr lang="en-US" dirty="0" smtClean="0"/>
              <a:t> threads</a:t>
            </a:r>
            <a:endParaRPr lang="tr-TR" dirty="0" smtClean="0"/>
          </a:p>
          <a:p>
            <a:pPr lvl="1"/>
            <a:r>
              <a:rPr lang="en-US" dirty="0" smtClean="0"/>
              <a:t>check</a:t>
            </a:r>
            <a:r>
              <a:rPr lang="tr-TR" dirty="0" err="1" smtClean="0"/>
              <a:t>ing</a:t>
            </a:r>
            <a:r>
              <a:rPr lang="en-US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en-US" dirty="0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en-US" dirty="0" smtClean="0"/>
              <a:t> finished</a:t>
            </a:r>
            <a:endParaRPr lang="tr-TR" dirty="0" smtClean="0"/>
          </a:p>
          <a:p>
            <a:pPr lvl="1"/>
            <a:r>
              <a:rPr lang="en-US" dirty="0" smtClean="0"/>
              <a:t>keep</a:t>
            </a:r>
            <a:r>
              <a:rPr lang="tr-TR" dirty="0" err="1" smtClean="0"/>
              <a:t>ing</a:t>
            </a:r>
            <a:r>
              <a:rPr lang="en-US" dirty="0" smtClean="0"/>
              <a:t> an eye on them</a:t>
            </a:r>
            <a:endParaRPr lang="tr-TR" dirty="0" smtClean="0"/>
          </a:p>
          <a:p>
            <a:pPr lvl="1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library</a:t>
            </a:r>
            <a:r>
              <a:rPr lang="tr-TR" dirty="0" smtClean="0"/>
              <a:t> has </a:t>
            </a:r>
            <a:r>
              <a:rPr lang="tr-TR" dirty="0" err="1" smtClean="0"/>
              <a:t>many</a:t>
            </a:r>
            <a:r>
              <a:rPr lang="tr-TR" dirty="0" smtClean="0"/>
              <a:t> </a:t>
            </a:r>
            <a:r>
              <a:rPr lang="tr-TR" dirty="0" err="1" smtClean="0"/>
              <a:t>functionalities</a:t>
            </a:r>
            <a:r>
              <a:rPr lang="tr-TR" dirty="0" smtClean="0"/>
              <a:t>: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cover</a:t>
            </a:r>
            <a:r>
              <a:rPr lang="tr-TR" dirty="0" smtClean="0"/>
              <a:t> a </a:t>
            </a:r>
            <a:r>
              <a:rPr lang="tr-TR" dirty="0" err="1" smtClean="0"/>
              <a:t>few</a:t>
            </a:r>
            <a:r>
              <a:rPr lang="tr-TR" dirty="0" smtClean="0"/>
              <a:t> of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functionalities</a:t>
            </a:r>
            <a:r>
              <a:rPr lang="tr-TR" dirty="0" smtClean="0"/>
              <a:t> in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course</a:t>
            </a:r>
            <a:r>
              <a:rPr lang="tr-TR" dirty="0" smtClean="0"/>
              <a:t>. </a:t>
            </a:r>
          </a:p>
          <a:p>
            <a:r>
              <a:rPr lang="en-US" dirty="0" smtClean="0"/>
              <a:t>Every C++ program has at least one thread, </a:t>
            </a:r>
            <a:endParaRPr lang="tr-TR" dirty="0" smtClean="0"/>
          </a:p>
          <a:p>
            <a:pPr lvl="1"/>
            <a:r>
              <a:rPr lang="en-US" dirty="0" smtClean="0"/>
              <a:t>a thread running </a:t>
            </a:r>
            <a:r>
              <a:rPr lang="en-US" b="1" dirty="0" smtClean="0"/>
              <a:t>main()</a:t>
            </a:r>
            <a:r>
              <a:rPr lang="en-US" dirty="0" smtClean="0"/>
              <a:t> started by the C++ runtime. </a:t>
            </a:r>
            <a:endParaRPr lang="tr-TR" dirty="0" smtClean="0"/>
          </a:p>
          <a:p>
            <a:pPr lvl="2"/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call</a:t>
            </a:r>
            <a:r>
              <a:rPr lang="tr-TR" dirty="0" smtClean="0"/>
              <a:t> it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b="1" i="1" dirty="0" smtClean="0"/>
              <a:t>main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endParaRPr lang="tr-TR" dirty="0" smtClean="0"/>
          </a:p>
          <a:p>
            <a:pPr lvl="2"/>
            <a:r>
              <a:rPr lang="tr-TR" b="1" dirty="0" err="1" smtClean="0"/>
              <a:t>You</a:t>
            </a:r>
            <a:r>
              <a:rPr lang="tr-TR" b="1" dirty="0" smtClean="0"/>
              <a:t> do not </a:t>
            </a:r>
            <a:r>
              <a:rPr lang="tr-TR" b="1" dirty="0" err="1" smtClean="0"/>
              <a:t>need</a:t>
            </a:r>
            <a:r>
              <a:rPr lang="tr-TR" b="1" dirty="0" smtClean="0"/>
              <a:t> </a:t>
            </a:r>
            <a:r>
              <a:rPr lang="tr-TR" b="1" dirty="0" err="1" smtClean="0"/>
              <a:t>to</a:t>
            </a:r>
            <a:r>
              <a:rPr lang="tr-TR" b="1" dirty="0" smtClean="0"/>
              <a:t> do </a:t>
            </a:r>
            <a:r>
              <a:rPr lang="tr-TR" b="1" dirty="0" err="1" smtClean="0"/>
              <a:t>something</a:t>
            </a:r>
            <a:r>
              <a:rPr lang="tr-TR" b="1" dirty="0" smtClean="0"/>
              <a:t> </a:t>
            </a:r>
            <a:r>
              <a:rPr lang="tr-TR" b="1" dirty="0" err="1" smtClean="0"/>
              <a:t>special</a:t>
            </a:r>
            <a:r>
              <a:rPr lang="tr-TR" b="1" dirty="0" smtClean="0"/>
              <a:t> </a:t>
            </a:r>
            <a:r>
              <a:rPr lang="tr-TR" b="1" dirty="0" err="1" smtClean="0"/>
              <a:t>to</a:t>
            </a:r>
            <a:r>
              <a:rPr lang="tr-TR" b="1" dirty="0" smtClean="0"/>
              <a:t> </a:t>
            </a:r>
            <a:r>
              <a:rPr lang="tr-TR" b="1" dirty="0" err="1" smtClean="0"/>
              <a:t>run</a:t>
            </a:r>
            <a:r>
              <a:rPr lang="tr-TR" b="1" dirty="0" smtClean="0"/>
              <a:t> 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i="1" dirty="0" smtClean="0"/>
              <a:t>main</a:t>
            </a:r>
            <a:r>
              <a:rPr lang="tr-TR" b="1" dirty="0" smtClean="0"/>
              <a:t> </a:t>
            </a:r>
            <a:r>
              <a:rPr lang="tr-TR" b="1" dirty="0" err="1" smtClean="0"/>
              <a:t>thread</a:t>
            </a:r>
            <a:r>
              <a:rPr lang="tr-TR" b="1" dirty="0" smtClean="0"/>
              <a:t>; </a:t>
            </a:r>
            <a:r>
              <a:rPr lang="tr-TR" b="1" dirty="0" err="1" smtClean="0"/>
              <a:t>when</a:t>
            </a:r>
            <a:r>
              <a:rPr lang="tr-TR" b="1" dirty="0" smtClean="0"/>
              <a:t> </a:t>
            </a:r>
            <a:r>
              <a:rPr lang="tr-TR" b="1" dirty="0" err="1" smtClean="0"/>
              <a:t>you</a:t>
            </a:r>
            <a:r>
              <a:rPr lang="tr-TR" b="1" dirty="0" smtClean="0"/>
              <a:t> </a:t>
            </a:r>
            <a:r>
              <a:rPr lang="tr-TR" b="1" dirty="0" err="1" smtClean="0"/>
              <a:t>run</a:t>
            </a:r>
            <a:r>
              <a:rPr lang="tr-TR" b="1" dirty="0" smtClean="0"/>
              <a:t> </a:t>
            </a:r>
            <a:r>
              <a:rPr lang="tr-TR" b="1" dirty="0" err="1" smtClean="0"/>
              <a:t>the</a:t>
            </a:r>
            <a:r>
              <a:rPr lang="tr-TR" b="1" dirty="0" smtClean="0"/>
              <a:t> program it </a:t>
            </a:r>
            <a:r>
              <a:rPr lang="tr-TR" b="1" dirty="0" err="1" smtClean="0"/>
              <a:t>automatically</a:t>
            </a:r>
            <a:r>
              <a:rPr lang="tr-TR" b="1" dirty="0" smtClean="0"/>
              <a:t> </a:t>
            </a:r>
            <a:r>
              <a:rPr lang="tr-TR" b="1" dirty="0" err="1" smtClean="0"/>
              <a:t>starts</a:t>
            </a:r>
            <a:endParaRPr lang="tr-TR" b="1" dirty="0" smtClean="0"/>
          </a:p>
          <a:p>
            <a:pPr lvl="1"/>
            <a:r>
              <a:rPr lang="tr-TR" dirty="0" smtClean="0"/>
              <a:t>main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tr-TR" dirty="0" err="1" smtClean="0"/>
              <a:t>spawn</a:t>
            </a:r>
            <a:r>
              <a:rPr lang="tr-TR" dirty="0" smtClean="0"/>
              <a:t> </a:t>
            </a:r>
            <a:r>
              <a:rPr lang="en-US" dirty="0" smtClean="0"/>
              <a:t>additional threads that have another function as the </a:t>
            </a:r>
            <a:r>
              <a:rPr lang="en-US" i="1" dirty="0" smtClean="0"/>
              <a:t>entry point</a:t>
            </a:r>
            <a:r>
              <a:rPr lang="tr-TR" dirty="0" smtClean="0"/>
              <a:t> </a:t>
            </a:r>
          </a:p>
          <a:p>
            <a:pPr lvl="2"/>
            <a:r>
              <a:rPr lang="tr-TR" i="1" dirty="0" err="1" smtClean="0"/>
              <a:t>Entry</a:t>
            </a:r>
            <a:r>
              <a:rPr lang="tr-TR" i="1" dirty="0" smtClean="0"/>
              <a:t> </a:t>
            </a:r>
            <a:r>
              <a:rPr lang="tr-TR" i="1" dirty="0" err="1" smtClean="0"/>
              <a:t>point</a:t>
            </a:r>
            <a:r>
              <a:rPr lang="tr-TR" dirty="0"/>
              <a:t> </a:t>
            </a:r>
            <a:r>
              <a:rPr lang="tr-TR" dirty="0" smtClean="0"/>
              <a:t>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starting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spawned </a:t>
            </a:r>
            <a:r>
              <a:rPr lang="tr-TR" dirty="0" err="1" smtClean="0"/>
              <a:t>thread</a:t>
            </a:r>
            <a:endParaRPr lang="tr-TR" dirty="0" smtClean="0"/>
          </a:p>
          <a:p>
            <a:pPr lvl="1"/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en-US" dirty="0" smtClean="0"/>
              <a:t>threads run concurrently with each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endParaRPr lang="tr-TR" dirty="0" smtClean="0"/>
          </a:p>
          <a:p>
            <a:pPr lvl="2"/>
            <a:r>
              <a:rPr lang="tr-TR" dirty="0" err="1" smtClean="0"/>
              <a:t>via</a:t>
            </a:r>
            <a:r>
              <a:rPr lang="tr-TR" dirty="0" smtClean="0"/>
              <a:t> a </a:t>
            </a:r>
            <a:r>
              <a:rPr lang="tr-TR" dirty="0" err="1" smtClean="0"/>
              <a:t>schedule</a:t>
            </a:r>
            <a:r>
              <a:rPr lang="tr-TR" dirty="0" smtClean="0"/>
              <a:t> </a:t>
            </a:r>
            <a:r>
              <a:rPr lang="tr-TR" dirty="0" err="1" smtClean="0"/>
              <a:t>organized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OS;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programmer</a:t>
            </a:r>
            <a:r>
              <a:rPr lang="tr-TR" dirty="0" smtClean="0"/>
              <a:t> </a:t>
            </a:r>
            <a:r>
              <a:rPr lang="tr-TR" dirty="0" err="1" smtClean="0"/>
              <a:t>cannot</a:t>
            </a:r>
            <a:r>
              <a:rPr lang="tr-TR" dirty="0" smtClean="0"/>
              <a:t> </a:t>
            </a:r>
            <a:r>
              <a:rPr lang="tr-TR" dirty="0" err="1" smtClean="0"/>
              <a:t>directly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schedule</a:t>
            </a:r>
            <a:r>
              <a:rPr lang="tr-TR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10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617" y="0"/>
            <a:ext cx="77724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A </a:t>
            </a:r>
            <a:r>
              <a:rPr lang="tr-TR" dirty="0" err="1" smtClean="0"/>
              <a:t>simple</a:t>
            </a:r>
            <a:r>
              <a:rPr lang="tr-TR" dirty="0" smtClean="0"/>
              <a:t> </a:t>
            </a:r>
            <a:r>
              <a:rPr lang="tr-TR" dirty="0" err="1" smtClean="0"/>
              <a:t>multithreaded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441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&lt;thread&gt;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std;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hello() 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thread\n"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aThread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(&amp;hello);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aThread.join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tr-T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tr-TR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Bye</a:t>
            </a:r>
            <a:r>
              <a:rPr lang="tr-T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main\n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tr-TR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76800" y="1219200"/>
            <a:ext cx="3581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standard</a:t>
            </a:r>
            <a:r>
              <a:rPr lang="tr-TR" dirty="0" smtClean="0"/>
              <a:t> C++ </a:t>
            </a:r>
            <a:r>
              <a:rPr lang="tr-TR" dirty="0" err="1" smtClean="0"/>
              <a:t>header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threads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19400" y="1524000"/>
            <a:ext cx="2057400" cy="38100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76800" y="2971800"/>
            <a:ext cx="3581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b="1" dirty="0" err="1" smtClean="0"/>
              <a:t>main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starts</a:t>
            </a:r>
            <a:r>
              <a:rPr lang="tr-TR" dirty="0" smtClean="0"/>
              <a:t> </a:t>
            </a:r>
            <a:r>
              <a:rPr lang="tr-TR" dirty="0" err="1" smtClean="0"/>
              <a:t>here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1828800" y="3200400"/>
            <a:ext cx="3048000" cy="99060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43400" y="4648200"/>
            <a:ext cx="4648200" cy="1432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dirty="0" err="1" smtClean="0"/>
              <a:t>Every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has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an </a:t>
            </a:r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(</a:t>
            </a:r>
            <a:r>
              <a:rPr lang="tr-TR" dirty="0" err="1" smtClean="0"/>
              <a:t>entry</a:t>
            </a:r>
            <a:r>
              <a:rPr lang="tr-TR" dirty="0" smtClean="0"/>
              <a:t> </a:t>
            </a:r>
            <a:r>
              <a:rPr lang="tr-TR" dirty="0" err="1" smtClean="0"/>
              <a:t>point</a:t>
            </a:r>
            <a:r>
              <a:rPr lang="tr-TR" dirty="0" smtClean="0"/>
              <a:t>)  </a:t>
            </a:r>
            <a:r>
              <a:rPr lang="tr-TR" dirty="0" err="1" smtClean="0"/>
              <a:t>where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of </a:t>
            </a:r>
            <a:r>
              <a:rPr lang="tr-TR" dirty="0" err="1" smtClean="0"/>
              <a:t>execution</a:t>
            </a:r>
            <a:r>
              <a:rPr lang="tr-TR" dirty="0" smtClean="0"/>
              <a:t> </a:t>
            </a:r>
            <a:r>
              <a:rPr lang="tr-TR" dirty="0" err="1" smtClean="0"/>
              <a:t>begins</a:t>
            </a:r>
            <a:r>
              <a:rPr lang="tr-TR" dirty="0" smtClean="0"/>
              <a:t>. T</a:t>
            </a:r>
            <a:r>
              <a:rPr lang="en-US" dirty="0" smtClean="0"/>
              <a:t>he new thread is started by constructing </a:t>
            </a:r>
            <a:r>
              <a:rPr lang="tr-TR" dirty="0" smtClean="0"/>
              <a:t>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aThread</a:t>
            </a:r>
            <a:r>
              <a:rPr lang="en-US" dirty="0" smtClean="0"/>
              <a:t> object that specifies the task </a:t>
            </a:r>
            <a:r>
              <a:rPr lang="tr-TR" b="1" dirty="0" err="1" smtClean="0"/>
              <a:t>hello</a:t>
            </a:r>
            <a:r>
              <a:rPr lang="en-US" b="1" dirty="0" smtClean="0"/>
              <a:t>()</a:t>
            </a:r>
            <a:r>
              <a:rPr lang="en-US" dirty="0" smtClean="0"/>
              <a:t> to run on that thread.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76800" y="2133600"/>
            <a:ext cx="3581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Later</a:t>
            </a:r>
            <a:r>
              <a:rPr lang="tr-TR" dirty="0" smtClean="0"/>
              <a:t>,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entry</a:t>
            </a:r>
            <a:r>
              <a:rPr lang="tr-TR" dirty="0" smtClean="0"/>
              <a:t> </a:t>
            </a:r>
            <a:r>
              <a:rPr lang="tr-TR" dirty="0" err="1" smtClean="0"/>
              <a:t>point</a:t>
            </a:r>
            <a:r>
              <a:rPr lang="tr-TR" dirty="0" smtClean="0"/>
              <a:t> (</a:t>
            </a:r>
            <a:r>
              <a:rPr lang="tr-TR" dirty="0" err="1" smtClean="0"/>
              <a:t>starting</a:t>
            </a:r>
            <a:r>
              <a:rPr lang="tr-TR" dirty="0" smtClean="0"/>
              <a:t> </a:t>
            </a:r>
            <a:r>
              <a:rPr lang="tr-TR" dirty="0" err="1" smtClean="0"/>
              <a:t>point</a:t>
            </a:r>
            <a:r>
              <a:rPr lang="tr-TR" dirty="0" smtClean="0"/>
              <a:t>) of</a:t>
            </a:r>
            <a:r>
              <a:rPr lang="tr-TR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aThread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2362200" y="2476500"/>
            <a:ext cx="2514600" cy="26670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694234" y="5928341"/>
            <a:ext cx="18288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thread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Bye main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11</a:t>
            </a:fld>
            <a:endParaRPr lang="tr-TR" dirty="0"/>
          </a:p>
        </p:txBody>
      </p:sp>
      <p:sp>
        <p:nvSpPr>
          <p:cNvPr id="16" name="Rectangle 15"/>
          <p:cNvSpPr/>
          <p:nvPr/>
        </p:nvSpPr>
        <p:spPr>
          <a:xfrm>
            <a:off x="4876800" y="3591128"/>
            <a:ext cx="3581400" cy="904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aThread</a:t>
            </a:r>
            <a:r>
              <a:rPr lang="tr-TR" dirty="0">
                <a:latin typeface="+mj-lt"/>
                <a:cs typeface="Courier New" panose="02070309020205020404" pitchFamily="49" charset="0"/>
              </a:rPr>
              <a:t> </a:t>
            </a:r>
            <a:r>
              <a:rPr lang="tr-TR" dirty="0" err="1" smtClean="0"/>
              <a:t>starts</a:t>
            </a:r>
            <a:r>
              <a:rPr lang="tr-TR" dirty="0" smtClean="0"/>
              <a:t> (is </a:t>
            </a:r>
            <a:r>
              <a:rPr lang="tr-TR" dirty="0" err="1" smtClean="0"/>
              <a:t>spawned</a:t>
            </a:r>
            <a:r>
              <a:rPr lang="tr-TR" dirty="0" smtClean="0"/>
              <a:t>) here.</a:t>
            </a:r>
          </a:p>
          <a:p>
            <a:pPr algn="ctr"/>
            <a:r>
              <a:rPr lang="tr-TR" dirty="0" err="1" smtClean="0"/>
              <a:t>Parent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: main</a:t>
            </a:r>
          </a:p>
          <a:p>
            <a:pPr algn="ctr"/>
            <a:r>
              <a:rPr lang="tr-TR" dirty="0" smtClean="0"/>
              <a:t>Child </a:t>
            </a:r>
            <a:r>
              <a:rPr lang="tr-TR" dirty="0" err="1" smtClean="0"/>
              <a:t>thread</a:t>
            </a:r>
            <a:r>
              <a:rPr lang="tr-TR" dirty="0" smtClean="0"/>
              <a:t>: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aThread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2209800" y="4043464"/>
            <a:ext cx="2667000" cy="452336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95800" y="623314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See</a:t>
            </a:r>
            <a:r>
              <a:rPr lang="tr-TR" dirty="0" smtClean="0"/>
              <a:t> threads1.cpp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617" y="0"/>
            <a:ext cx="7772400" cy="1143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Another</a:t>
            </a:r>
            <a:r>
              <a:rPr lang="tr-TR" dirty="0" smtClean="0"/>
              <a:t> </a:t>
            </a:r>
            <a:r>
              <a:rPr lang="tr-TR" dirty="0" err="1" smtClean="0"/>
              <a:t>multithreading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787" y="953554"/>
            <a:ext cx="4419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tr-TR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tr-T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tr-TR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hello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i;</a:t>
            </a: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(i=0; i&lt;100; i++)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tr-T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tr-T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tr-TR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Hello</a:t>
            </a:r>
            <a:r>
              <a:rPr lang="tr-T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 "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aThread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hello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i;</a:t>
            </a: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(i=0; i&lt;100; i++)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tr-T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tr-T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tr-TR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Hi</a:t>
            </a:r>
            <a:r>
              <a:rPr lang="tr-T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main  </a:t>
            </a:r>
            <a:r>
              <a:rPr lang="tr-T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aThread.join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tr-T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tr-TR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Bye</a:t>
            </a:r>
            <a:r>
              <a:rPr lang="tr-T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 main\n"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0; 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95800" y="990599"/>
            <a:ext cx="4343400" cy="5410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</a:rPr>
              <a:t>The previous example may look like a regular function calling.  However, this is not the fact. Both main and 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aThread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tr-TR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smtClean="0">
                <a:solidFill>
                  <a:schemeClr val="tx1"/>
                </a:solidFill>
              </a:rPr>
              <a:t>threads work concurrently.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</a:rPr>
              <a:t>To visualize </a:t>
            </a:r>
            <a:r>
              <a:rPr lang="en-US" sz="2500" b="1" u="sng" dirty="0" smtClean="0">
                <a:solidFill>
                  <a:schemeClr val="tx1"/>
                </a:solidFill>
              </a:rPr>
              <a:t>concurrency</a:t>
            </a:r>
            <a:r>
              <a:rPr lang="en-US" sz="2500" dirty="0" smtClean="0">
                <a:solidFill>
                  <a:schemeClr val="tx1"/>
                </a:solidFill>
              </a:rPr>
              <a:t>, consider the example on the left, where several outputs are displayed on each thread. </a:t>
            </a:r>
            <a:endParaRPr lang="en-US" sz="2500" b="1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</a:rPr>
              <a:t>Please run this several times. You will see that "Hello thread" and "Hi main" strings </a:t>
            </a:r>
            <a:r>
              <a:rPr lang="tr-TR" sz="2500" dirty="0" err="1" smtClean="0">
                <a:solidFill>
                  <a:schemeClr val="tx1"/>
                </a:solidFill>
              </a:rPr>
              <a:t>would</a:t>
            </a:r>
            <a:r>
              <a:rPr lang="tr-TR" sz="2500" dirty="0" smtClean="0">
                <a:solidFill>
                  <a:schemeClr val="tx1"/>
                </a:solidFill>
              </a:rPr>
              <a:t> </a:t>
            </a:r>
            <a:r>
              <a:rPr lang="tr-TR" sz="2500" dirty="0" err="1" smtClean="0">
                <a:solidFill>
                  <a:schemeClr val="tx1"/>
                </a:solidFill>
              </a:rPr>
              <a:t>really</a:t>
            </a:r>
            <a:r>
              <a:rPr lang="tr-TR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smtClean="0">
                <a:solidFill>
                  <a:schemeClr val="tx1"/>
                </a:solidFill>
              </a:rPr>
              <a:t>inter</a:t>
            </a:r>
            <a:r>
              <a:rPr lang="tr-TR" sz="2500" dirty="0" err="1" smtClean="0">
                <a:solidFill>
                  <a:schemeClr val="tx1"/>
                </a:solidFill>
              </a:rPr>
              <a:t>leave</a:t>
            </a:r>
            <a:r>
              <a:rPr lang="en-US" sz="2500" dirty="0" smtClean="0">
                <a:solidFill>
                  <a:schemeClr val="tx1"/>
                </a:solidFill>
              </a:rPr>
              <a:t>.  </a:t>
            </a:r>
            <a:endParaRPr lang="tr-TR" sz="25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tr-TR" sz="25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tr-TR" sz="2500" dirty="0" err="1" smtClean="0">
                <a:solidFill>
                  <a:schemeClr val="tx1"/>
                </a:solidFill>
              </a:rPr>
              <a:t>See</a:t>
            </a:r>
            <a:r>
              <a:rPr lang="tr-TR" sz="2500" dirty="0" smtClean="0">
                <a:solidFill>
                  <a:schemeClr val="tx1"/>
                </a:solidFill>
              </a:rPr>
              <a:t> threads2.cpp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53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36" y="228600"/>
            <a:ext cx="8229600" cy="914400"/>
          </a:xfrm>
        </p:spPr>
        <p:txBody>
          <a:bodyPr/>
          <a:lstStyle/>
          <a:p>
            <a:r>
              <a:rPr lang="en-US" dirty="0" smtClean="0"/>
              <a:t>Some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1523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thread objects can be created with or without initialization</a:t>
            </a:r>
          </a:p>
          <a:p>
            <a:pPr lvl="1"/>
            <a:r>
              <a:rPr lang="en-US" dirty="0" smtClean="0"/>
              <a:t>Execution of thread starts once the thread object is initialized</a:t>
            </a:r>
          </a:p>
          <a:p>
            <a:r>
              <a:rPr lang="en-US" dirty="0" smtClean="0"/>
              <a:t>Below is the syntax for creating with initialization</a:t>
            </a:r>
            <a:r>
              <a:rPr lang="tr-TR" dirty="0" smtClean="0"/>
              <a:t> (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parametric</a:t>
            </a:r>
            <a:r>
              <a:rPr lang="tr-TR" dirty="0" smtClean="0"/>
              <a:t> </a:t>
            </a:r>
            <a:r>
              <a:rPr lang="tr-TR" dirty="0" err="1" smtClean="0"/>
              <a:t>constructor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051549"/>
            <a:ext cx="2133600" cy="365125"/>
          </a:xfrm>
        </p:spPr>
        <p:txBody>
          <a:bodyPr/>
          <a:lstStyle/>
          <a:p>
            <a:fld id="{196725AB-5FC2-4CA3-ABF7-BBE69F9B7C9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526931"/>
            <a:ext cx="76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2000" dirty="0" smtClean="0"/>
              <a:t>  </a:t>
            </a:r>
            <a:r>
              <a:rPr lang="en-US" sz="2000" i="1" dirty="0" err="1" smtClean="0">
                <a:solidFill>
                  <a:srgbClr val="0000FF"/>
                </a:solidFill>
              </a:rPr>
              <a:t>thread_object_name</a:t>
            </a:r>
            <a:r>
              <a:rPr lang="en-US" sz="2000" dirty="0" smtClean="0"/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i="1" dirty="0" err="1" smtClean="0">
                <a:solidFill>
                  <a:srgbClr val="0000FF"/>
                </a:solidFill>
              </a:rPr>
              <a:t>starting_function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rgbClr val="0000FF"/>
                </a:solidFill>
              </a:rPr>
              <a:t>argument list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9651" y="3048000"/>
            <a:ext cx="8750030" cy="685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Below is the syntax for creating the thread object without initialization</a:t>
            </a:r>
            <a:r>
              <a:rPr lang="tr-TR" sz="2400" dirty="0" smtClean="0"/>
              <a:t> (</a:t>
            </a:r>
            <a:r>
              <a:rPr lang="tr-TR" sz="2400" dirty="0" err="1" smtClean="0"/>
              <a:t>using</a:t>
            </a:r>
            <a:r>
              <a:rPr lang="tr-TR" sz="2400" dirty="0" smtClean="0"/>
              <a:t> </a:t>
            </a:r>
            <a:r>
              <a:rPr lang="tr-TR" sz="2400" dirty="0" err="1" smtClean="0"/>
              <a:t>default</a:t>
            </a:r>
            <a:r>
              <a:rPr lang="tr-TR" sz="2400" dirty="0" smtClean="0"/>
              <a:t> </a:t>
            </a:r>
            <a:r>
              <a:rPr lang="tr-TR" sz="2400" dirty="0" err="1" smtClean="0"/>
              <a:t>constructor</a:t>
            </a:r>
            <a:r>
              <a:rPr lang="tr-TR" sz="2400" dirty="0" smtClean="0"/>
              <a:t>).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thread</a:t>
            </a:r>
            <a:r>
              <a:rPr lang="tr-TR" sz="2400" dirty="0" smtClean="0"/>
              <a:t> </a:t>
            </a:r>
            <a:r>
              <a:rPr lang="tr-TR" sz="2400" dirty="0" err="1" smtClean="0"/>
              <a:t>does</a:t>
            </a:r>
            <a:r>
              <a:rPr lang="tr-TR" sz="2400" dirty="0" smtClean="0"/>
              <a:t> not start.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43647" y="3962399"/>
            <a:ext cx="76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2000" dirty="0" smtClean="0"/>
              <a:t>  </a:t>
            </a:r>
            <a:r>
              <a:rPr lang="en-US" sz="2000" i="1" dirty="0" err="1" smtClean="0">
                <a:solidFill>
                  <a:srgbClr val="0000FF"/>
                </a:solidFill>
              </a:rPr>
              <a:t>thread_object_name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4774" y="4375480"/>
            <a:ext cx="8750030" cy="685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Below is the syntax for initialization</a:t>
            </a:r>
            <a:r>
              <a:rPr lang="tr-TR" sz="2500" dirty="0" smtClean="0"/>
              <a:t> of an </a:t>
            </a:r>
            <a:r>
              <a:rPr lang="tr-TR" sz="2500" dirty="0" err="1" smtClean="0"/>
              <a:t>already</a:t>
            </a:r>
            <a:r>
              <a:rPr lang="tr-TR" sz="2500" dirty="0" smtClean="0"/>
              <a:t> </a:t>
            </a:r>
            <a:r>
              <a:rPr lang="en-US" sz="2500" dirty="0" err="1" smtClean="0"/>
              <a:t>creat</a:t>
            </a:r>
            <a:r>
              <a:rPr lang="tr-TR" sz="2500" dirty="0" err="1" smtClean="0"/>
              <a:t>ed</a:t>
            </a:r>
            <a:r>
              <a:rPr lang="tr-TR" sz="2500" dirty="0" smtClean="0"/>
              <a:t> </a:t>
            </a:r>
            <a:r>
              <a:rPr lang="en-US" sz="2500" dirty="0" smtClean="0"/>
              <a:t>thread object</a:t>
            </a:r>
            <a:r>
              <a:rPr lang="tr-TR" sz="2500" dirty="0" smtClean="0"/>
              <a:t>. </a:t>
            </a:r>
            <a:r>
              <a:rPr lang="tr-TR" sz="2500" dirty="0" err="1" smtClean="0"/>
              <a:t>The</a:t>
            </a:r>
            <a:r>
              <a:rPr lang="tr-TR" sz="2500" dirty="0" smtClean="0"/>
              <a:t> </a:t>
            </a:r>
            <a:r>
              <a:rPr lang="tr-TR" sz="2500" dirty="0" err="1" smtClean="0"/>
              <a:t>thread</a:t>
            </a:r>
            <a:r>
              <a:rPr lang="tr-TR" sz="2500" dirty="0" smtClean="0"/>
              <a:t> </a:t>
            </a:r>
            <a:r>
              <a:rPr lang="tr-TR" sz="2500" dirty="0" err="1" smtClean="0"/>
              <a:t>now</a:t>
            </a:r>
            <a:r>
              <a:rPr lang="tr-TR" sz="2500" dirty="0" smtClean="0"/>
              <a:t> </a:t>
            </a:r>
            <a:r>
              <a:rPr lang="tr-TR" sz="2500" dirty="0" err="1" smtClean="0"/>
              <a:t>starts</a:t>
            </a:r>
            <a:r>
              <a:rPr lang="tr-TR" sz="2500" dirty="0" smtClean="0"/>
              <a:t>.</a:t>
            </a:r>
            <a:endParaRPr lang="en-US" sz="25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609600" y="5257799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 smtClean="0">
                <a:solidFill>
                  <a:srgbClr val="0000FF"/>
                </a:solidFill>
              </a:rPr>
              <a:t>thread_object_name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tr-T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i="1" dirty="0" err="1" smtClean="0"/>
              <a:t>starting_function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 smtClean="0"/>
              <a:t> </a:t>
            </a:r>
            <a:r>
              <a:rPr lang="en-US" sz="2000" i="1" dirty="0" smtClean="0"/>
              <a:t>argument list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3648" y="5863809"/>
            <a:ext cx="613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/>
              <a:t>See</a:t>
            </a:r>
            <a:r>
              <a:rPr lang="tr-TR" sz="2000" dirty="0" smtClean="0"/>
              <a:t> threads3.cpp 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another</a:t>
            </a:r>
            <a:r>
              <a:rPr lang="tr-TR" sz="2000" dirty="0" smtClean="0"/>
              <a:t> </a:t>
            </a:r>
            <a:r>
              <a:rPr lang="tr-TR" sz="2000" dirty="0" err="1" smtClean="0"/>
              <a:t>example</a:t>
            </a:r>
            <a:r>
              <a:rPr lang="tr-TR" sz="2000" dirty="0" smtClean="0"/>
              <a:t> </a:t>
            </a:r>
            <a:r>
              <a:rPr lang="tr-TR" sz="2000" dirty="0" err="1" smtClean="0"/>
              <a:t>with</a:t>
            </a:r>
            <a:r>
              <a:rPr lang="tr-TR" sz="2000" dirty="0" smtClean="0"/>
              <a:t> arguments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482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/>
          <a:lstStyle/>
          <a:p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839200" cy="4038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Once a thread, say </a:t>
            </a:r>
            <a:r>
              <a:rPr lang="tr-TR" i="1" dirty="0" smtClean="0">
                <a:latin typeface="+mj-lt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+mj-lt"/>
                <a:cs typeface="Courier New" panose="02070309020205020404" pitchFamily="49" charset="0"/>
              </a:rPr>
              <a:t>Thread</a:t>
            </a:r>
            <a:r>
              <a:rPr lang="en-US" dirty="0" smtClean="0"/>
              <a:t>, is started by the main thread, normally the main thread should wait for </a:t>
            </a:r>
            <a:r>
              <a:rPr lang="tr-TR" i="1" dirty="0" smtClean="0"/>
              <a:t>a</a:t>
            </a:r>
            <a:r>
              <a:rPr lang="en-US" i="1" dirty="0" smtClean="0"/>
              <a:t>Thread</a:t>
            </a:r>
            <a:r>
              <a:rPr lang="en-US" dirty="0" smtClean="0"/>
              <a:t> to finish before it terminates.  </a:t>
            </a:r>
          </a:p>
          <a:p>
            <a:pPr lvl="1"/>
            <a:r>
              <a:rPr lang="en-US" dirty="0" smtClean="0"/>
              <a:t>Otherwise, the resources of the main (parent) thread becomes destroyed but the child thread (</a:t>
            </a:r>
            <a:r>
              <a:rPr lang="tr-TR" i="1" dirty="0" smtClean="0"/>
              <a:t>a</a:t>
            </a:r>
            <a:r>
              <a:rPr lang="en-US" i="1" dirty="0" smtClean="0"/>
              <a:t>Thread</a:t>
            </a:r>
            <a:r>
              <a:rPr lang="en-US" dirty="0" smtClean="0"/>
              <a:t>) still wants to use them. This causes your program to crash.</a:t>
            </a:r>
          </a:p>
          <a:p>
            <a:pPr lvl="1"/>
            <a:r>
              <a:rPr lang="tr-TR" dirty="0" err="1" smtClean="0"/>
              <a:t>Thus</a:t>
            </a:r>
            <a:r>
              <a:rPr lang="en-US" dirty="0" smtClean="0"/>
              <a:t>, the parent threads cannot be terminated before the child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en-US" dirty="0" smtClean="0"/>
              <a:t>s are finished.</a:t>
            </a:r>
          </a:p>
          <a:p>
            <a:pPr lvl="1"/>
            <a:r>
              <a:rPr lang="en-US" dirty="0" smtClean="0"/>
              <a:t>You make sure that parent thread does not terminate before the child threads finish using the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 smtClean="0"/>
              <a:t> method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on child threads </a:t>
            </a:r>
            <a:r>
              <a:rPr lang="en-US" dirty="0" smtClean="0"/>
              <a:t>(in our case </a:t>
            </a:r>
            <a:r>
              <a:rPr lang="tr-TR" i="1" dirty="0" smtClean="0"/>
              <a:t>a</a:t>
            </a:r>
            <a:r>
              <a:rPr lang="en-US" i="1" dirty="0" smtClean="0"/>
              <a:t>Thread</a:t>
            </a:r>
            <a:r>
              <a:rPr lang="en-US" dirty="0" smtClean="0"/>
              <a:t>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within the parent thread function</a:t>
            </a:r>
            <a:r>
              <a:rPr lang="en-US" dirty="0" smtClean="0"/>
              <a:t> (in our case </a:t>
            </a:r>
            <a:r>
              <a:rPr lang="en-US" i="1" dirty="0" smtClean="0"/>
              <a:t>main</a:t>
            </a:r>
            <a:r>
              <a:rPr lang="en-US" dirty="0" smtClean="0"/>
              <a:t>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.</a:t>
            </a:r>
          </a:p>
          <a:p>
            <a:pPr lvl="1"/>
            <a:endParaRPr lang="tr-T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5" name="Rectangle 4"/>
          <p:cNvSpPr/>
          <p:nvPr/>
        </p:nvSpPr>
        <p:spPr>
          <a:xfrm>
            <a:off x="838200" y="5029200"/>
            <a:ext cx="74676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sz="2000" dirty="0" err="1"/>
              <a:t>Syntax</a:t>
            </a:r>
            <a:r>
              <a:rPr lang="tr-TR" sz="2000" dirty="0" smtClean="0"/>
              <a:t>:					</a:t>
            </a:r>
            <a:r>
              <a:rPr lang="tr-TR" sz="2000" dirty="0" err="1" smtClean="0"/>
              <a:t>Example</a:t>
            </a:r>
            <a:r>
              <a:rPr lang="tr-TR" sz="2000" dirty="0" smtClean="0"/>
              <a:t>:</a:t>
            </a:r>
            <a:endParaRPr lang="tr-TR" sz="2000" dirty="0"/>
          </a:p>
          <a:p>
            <a:r>
              <a:rPr lang="en-US" sz="2000" i="1" dirty="0" err="1" smtClean="0">
                <a:solidFill>
                  <a:srgbClr val="0000FF"/>
                </a:solidFill>
              </a:rPr>
              <a:t>thread_object_name</a:t>
            </a:r>
            <a:r>
              <a:rPr lang="tr-T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r-T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tr-T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tr-T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athread.join</a:t>
            </a:r>
            <a:r>
              <a:rPr lang="tr-T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tr-TR" dirty="0" err="1" smtClean="0"/>
              <a:t>More</a:t>
            </a:r>
            <a:r>
              <a:rPr lang="tr-TR" dirty="0" smtClean="0"/>
              <a:t> on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886200" y="2971294"/>
            <a:ext cx="4876800" cy="3429506"/>
          </a:xfrm>
        </p:spPr>
        <p:txBody>
          <a:bodyPr>
            <a:normAutofit fontScale="85000" lnSpcReduction="20000"/>
          </a:bodyPr>
          <a:lstStyle/>
          <a:p>
            <a:pPr marL="342900" lvl="1" indent="-342900"/>
            <a:r>
              <a:rPr lang="en-US" dirty="0"/>
              <a:t>You can use this characteristic</a:t>
            </a:r>
            <a:r>
              <a:rPr lang="tr-TR" dirty="0"/>
              <a:t> </a:t>
            </a:r>
            <a:r>
              <a:rPr lang="en-US" dirty="0"/>
              <a:t>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join() </a:t>
            </a:r>
            <a:r>
              <a:rPr lang="en-US" dirty="0"/>
              <a:t>for the cases the parent thread needs the value generated by the child thread to continue (for example, when the child thread reads data and parent thread needs</a:t>
            </a:r>
            <a:r>
              <a:rPr lang="tr-TR" dirty="0"/>
              <a:t> it</a:t>
            </a:r>
            <a:r>
              <a:rPr lang="en-US" dirty="0" smtClean="0"/>
              <a:t>).</a:t>
            </a:r>
            <a:endParaRPr lang="tr-TR" dirty="0" smtClean="0"/>
          </a:p>
          <a:p>
            <a:pPr marL="342900" lvl="1" indent="-342900"/>
            <a:r>
              <a:rPr lang="tr-TR" sz="2800" dirty="0" smtClean="0"/>
              <a:t>Of </a:t>
            </a:r>
            <a:r>
              <a:rPr lang="tr-TR" sz="2800" dirty="0" err="1"/>
              <a:t>course</a:t>
            </a:r>
            <a:r>
              <a:rPr lang="tr-TR" sz="2800" dirty="0"/>
              <a:t>, </a:t>
            </a:r>
            <a:r>
              <a:rPr lang="tr-TR" sz="2800" dirty="0" err="1"/>
              <a:t>if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execution</a:t>
            </a:r>
            <a:r>
              <a:rPr lang="tr-TR" sz="2800" dirty="0"/>
              <a:t> </a:t>
            </a:r>
            <a:r>
              <a:rPr lang="tr-TR" sz="2800" i="1" dirty="0" err="1"/>
              <a:t>aThread</a:t>
            </a:r>
            <a:r>
              <a:rPr lang="tr-TR" sz="2800" dirty="0"/>
              <a:t> had </a:t>
            </a:r>
            <a:r>
              <a:rPr lang="tr-TR" sz="2800" dirty="0" err="1"/>
              <a:t>already</a:t>
            </a:r>
            <a:r>
              <a:rPr lang="tr-TR" sz="2800" dirty="0"/>
              <a:t> </a:t>
            </a:r>
            <a:r>
              <a:rPr lang="tr-TR" sz="2800" dirty="0" err="1"/>
              <a:t>completed</a:t>
            </a:r>
            <a:r>
              <a:rPr lang="tr-TR" sz="2800" dirty="0"/>
              <a:t> </a:t>
            </a:r>
            <a:r>
              <a:rPr lang="tr-TR" sz="2800" dirty="0" err="1"/>
              <a:t>before</a:t>
            </a:r>
            <a:r>
              <a:rPr lang="tr-TR" sz="2800" dirty="0"/>
              <a:t>, 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current</a:t>
            </a:r>
            <a:r>
              <a:rPr lang="tr-TR" sz="2800" dirty="0"/>
              <a:t> </a:t>
            </a:r>
            <a:r>
              <a:rPr lang="tr-TR" sz="2800" dirty="0" err="1"/>
              <a:t>thread</a:t>
            </a:r>
            <a:r>
              <a:rPr lang="tr-TR" sz="2800" dirty="0"/>
              <a:t> </a:t>
            </a:r>
            <a:r>
              <a:rPr lang="tr-TR" sz="2800" dirty="0" err="1"/>
              <a:t>continues</a:t>
            </a:r>
            <a:r>
              <a:rPr lang="tr-TR" sz="2800" dirty="0"/>
              <a:t> </a:t>
            </a:r>
            <a:r>
              <a:rPr lang="tr-TR" sz="2800" dirty="0" err="1"/>
              <a:t>without</a:t>
            </a:r>
            <a:r>
              <a:rPr lang="tr-TR" sz="2800" dirty="0"/>
              <a:t> </a:t>
            </a:r>
            <a:r>
              <a:rPr lang="tr-TR" sz="2800" dirty="0" err="1"/>
              <a:t>waiting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914400"/>
            <a:ext cx="9056451" cy="213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Actually,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 smtClean="0"/>
              <a:t> causes the current thread in which it was called (in our case the main thread) to be blocked until the thread on which it was called (in our case </a:t>
            </a:r>
            <a:r>
              <a:rPr lang="en-US" i="1" dirty="0" err="1" smtClean="0"/>
              <a:t>aThread</a:t>
            </a:r>
            <a:r>
              <a:rPr lang="en-US" dirty="0" smtClean="0"/>
              <a:t>) completes and terminates.</a:t>
            </a:r>
          </a:p>
          <a:p>
            <a:pPr lvl="1"/>
            <a:r>
              <a:rPr lang="en-US" dirty="0" smtClean="0"/>
              <a:t>That is why in the previous examples, 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Bye main</a:t>
            </a:r>
            <a:r>
              <a:rPr lang="en-US" dirty="0" smtClean="0"/>
              <a:t>" was displayed always at the end.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3039414"/>
            <a:ext cx="358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hello() 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thread\n"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aThread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(&amp;hello);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aThread.join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tr-T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tr-TR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Bye</a:t>
            </a:r>
            <a:r>
              <a:rPr lang="tr-T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main\n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tr-TR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72400" cy="990600"/>
          </a:xfrm>
        </p:spPr>
        <p:txBody>
          <a:bodyPr/>
          <a:lstStyle/>
          <a:p>
            <a:r>
              <a:rPr lang="tr-TR" dirty="0" err="1" smtClean="0"/>
              <a:t>More</a:t>
            </a:r>
            <a:r>
              <a:rPr lang="tr-TR" dirty="0" smtClean="0"/>
              <a:t> on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810000"/>
            <a:ext cx="4008474" cy="2605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4608490" y="1295400"/>
            <a:ext cx="4002110" cy="2209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tr-TR" dirty="0" smtClean="0"/>
              <a:t> is not </a:t>
            </a:r>
            <a:r>
              <a:rPr lang="tr-TR" dirty="0" err="1" smtClean="0"/>
              <a:t>called</a:t>
            </a:r>
            <a:r>
              <a:rPr lang="tr-TR" dirty="0" smtClean="0"/>
              <a:t> </a:t>
            </a:r>
            <a:r>
              <a:rPr lang="tr-TR" dirty="0" err="1" smtClean="0"/>
              <a:t>then</a:t>
            </a:r>
            <a:r>
              <a:rPr lang="tr-TR" dirty="0" smtClean="0"/>
              <a:t>,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does</a:t>
            </a:r>
            <a:r>
              <a:rPr lang="tr-TR" dirty="0" smtClean="0"/>
              <a:t> not </a:t>
            </a:r>
            <a:r>
              <a:rPr lang="tr-TR" dirty="0" err="1" smtClean="0"/>
              <a:t>wait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aThread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terminate</a:t>
            </a:r>
            <a:r>
              <a:rPr lang="tr-TR" dirty="0" smtClean="0"/>
              <a:t>. </a:t>
            </a:r>
            <a:r>
              <a:rPr lang="tr-TR" dirty="0" err="1" smtClean="0"/>
              <a:t>It</a:t>
            </a:r>
            <a:r>
              <a:rPr lang="tr-TR" dirty="0" smtClean="0"/>
              <a:t> is not </a:t>
            </a:r>
            <a:r>
              <a:rPr lang="tr-TR" dirty="0" err="1" smtClean="0"/>
              <a:t>safe</a:t>
            </a:r>
            <a:r>
              <a:rPr lang="tr-TR" dirty="0" smtClean="0"/>
              <a:t> since </a:t>
            </a:r>
            <a:r>
              <a:rPr lang="tr-TR" dirty="0" err="1" smtClean="0"/>
              <a:t>aThread</a:t>
            </a:r>
            <a:r>
              <a:rPr lang="tr-TR" dirty="0" smtClean="0"/>
              <a:t> is </a:t>
            </a:r>
            <a:r>
              <a:rPr lang="tr-TR" dirty="0" err="1" smtClean="0"/>
              <a:t>still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resources</a:t>
            </a:r>
            <a:r>
              <a:rPr lang="tr-TR" dirty="0" smtClean="0"/>
              <a:t>. </a:t>
            </a:r>
            <a:r>
              <a:rPr lang="tr-TR" dirty="0" err="1" smtClean="0"/>
              <a:t>Thus</a:t>
            </a:r>
            <a:r>
              <a:rPr lang="tr-TR" dirty="0" smtClean="0"/>
              <a:t> </a:t>
            </a:r>
            <a:r>
              <a:rPr lang="tr-TR" dirty="0" err="1" smtClean="0"/>
              <a:t>your</a:t>
            </a:r>
            <a:r>
              <a:rPr lang="tr-TR" dirty="0" smtClean="0"/>
              <a:t> program </a:t>
            </a:r>
            <a:r>
              <a:rPr lang="tr-TR" dirty="0" err="1" smtClean="0"/>
              <a:t>crashes</a:t>
            </a:r>
            <a:r>
              <a:rPr lang="tr-TR" dirty="0" smtClean="0"/>
              <a:t>. </a:t>
            </a:r>
            <a:r>
              <a:rPr lang="tr-TR" dirty="0" err="1" smtClean="0"/>
              <a:t>Sometimes</a:t>
            </a:r>
            <a:r>
              <a:rPr lang="tr-TR" dirty="0" smtClean="0"/>
              <a:t> it </a:t>
            </a:r>
            <a:r>
              <a:rPr lang="tr-TR" dirty="0" err="1" smtClean="0"/>
              <a:t>crashes</a:t>
            </a:r>
            <a:r>
              <a:rPr lang="tr-TR" dirty="0" smtClean="0"/>
              <a:t> 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output</a:t>
            </a:r>
            <a:r>
              <a:rPr lang="tr-TR" dirty="0" smtClean="0"/>
              <a:t> is </a:t>
            </a:r>
            <a:r>
              <a:rPr lang="tr-TR" dirty="0" err="1" smtClean="0"/>
              <a:t>displayed</a:t>
            </a:r>
            <a:r>
              <a:rPr lang="tr-TR" dirty="0" smtClean="0"/>
              <a:t>, but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 is </a:t>
            </a:r>
            <a:r>
              <a:rPr lang="tr-TR" dirty="0" err="1" smtClean="0"/>
              <a:t>still</a:t>
            </a:r>
            <a:r>
              <a:rPr lang="tr-TR" dirty="0" smtClean="0"/>
              <a:t> a problem.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304800" y="1524000"/>
            <a:ext cx="373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hello() 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thread\n"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aThread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(&amp;hello);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 </a:t>
            </a:r>
            <a:r>
              <a:rPr lang="tr-TR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aThread.join</a:t>
            </a:r>
            <a:r>
              <a:rPr lang="tr-TR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tr-T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tr-TR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Bye</a:t>
            </a:r>
            <a:r>
              <a:rPr lang="tr-T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main\n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tr-TR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More</a:t>
            </a:r>
            <a:r>
              <a:rPr lang="tr-TR" dirty="0" smtClean="0"/>
              <a:t> on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762000"/>
            <a:ext cx="8610601" cy="594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order to 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 smtClean="0"/>
              <a:t> on a thread object, that thread must be </a:t>
            </a:r>
            <a:r>
              <a:rPr lang="en-US" i="1" dirty="0" smtClean="0"/>
              <a:t>joinable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thread object is said to be </a:t>
            </a:r>
            <a:r>
              <a:rPr lang="en-US" i="1" dirty="0" smtClean="0"/>
              <a:t>joinable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it is not the current thread (i.e. you cannot 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/>
              <a:t> on a thread inside itself) – well, you have to work hard to be able to do so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it has not </a:t>
            </a:r>
            <a:r>
              <a:rPr lang="en-US" b="1" dirty="0" smtClean="0"/>
              <a:t>joined/detached</a:t>
            </a:r>
            <a:r>
              <a:rPr lang="en-US" dirty="0" smtClean="0"/>
              <a:t> before</a:t>
            </a:r>
          </a:p>
          <a:p>
            <a:pPr lvl="1"/>
            <a:r>
              <a:rPr lang="en-US" dirty="0" smtClean="0"/>
              <a:t>if it is not a default constructed thread object which has not yet been </a:t>
            </a:r>
            <a:r>
              <a:rPr lang="en-US" dirty="0"/>
              <a:t>initialized </a:t>
            </a:r>
            <a:r>
              <a:rPr lang="en-US" dirty="0" smtClean="0"/>
              <a:t>(e.g.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 smtClean="0"/>
              <a:t>  )</a:t>
            </a:r>
          </a:p>
          <a:p>
            <a:r>
              <a:rPr lang="en-US" dirty="0" smtClean="0"/>
              <a:t>If you 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 smtClean="0"/>
              <a:t> on a thread which is not </a:t>
            </a:r>
            <a:r>
              <a:rPr lang="en-US" i="1" dirty="0" smtClean="0"/>
              <a:t>joinable</a:t>
            </a:r>
            <a:r>
              <a:rPr lang="en-US" dirty="0" smtClean="0"/>
              <a:t>, then your program crashes.</a:t>
            </a:r>
          </a:p>
          <a:p>
            <a:r>
              <a:rPr lang="en-US" dirty="0" smtClean="0"/>
              <a:t>We can check the thread if it is </a:t>
            </a:r>
            <a:r>
              <a:rPr lang="en-US" i="1" dirty="0" smtClean="0"/>
              <a:t>joinable</a:t>
            </a:r>
            <a:r>
              <a:rPr lang="en-US" dirty="0" smtClean="0"/>
              <a:t> before joining to avoid these problems</a:t>
            </a:r>
          </a:p>
          <a:p>
            <a:pPr>
              <a:spcBef>
                <a:spcPts val="600"/>
              </a:spcBef>
              <a:buNone/>
            </a:pPr>
            <a:r>
              <a:rPr lang="en-US" sz="1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	</a:t>
            </a:r>
            <a:r>
              <a:rPr lang="en-US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if 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aThread.joinable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 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		</a:t>
            </a:r>
            <a:r>
              <a:rPr lang="en-US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aThread.join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sz="2300" dirty="0" smtClean="0"/>
          </a:p>
          <a:p>
            <a:pPr lvl="1"/>
            <a:r>
              <a:rPr lang="en-US" dirty="0" smtClean="0"/>
              <a:t>Be careful</a:t>
            </a:r>
            <a:r>
              <a:rPr lang="tr-TR" dirty="0" smtClean="0"/>
              <a:t>!!!</a:t>
            </a:r>
            <a:r>
              <a:rPr lang="en-US" dirty="0" smtClean="0"/>
              <a:t> MS VS does not check the first </a:t>
            </a:r>
            <a:r>
              <a:rPr lang="en-US" i="1" dirty="0" err="1" smtClean="0"/>
              <a:t>joinab</a:t>
            </a:r>
            <a:r>
              <a:rPr lang="tr-TR" i="1" dirty="0" smtClean="0"/>
              <a:t>le</a:t>
            </a:r>
            <a:r>
              <a:rPr lang="en-US" dirty="0" smtClean="0"/>
              <a:t> rule </a:t>
            </a:r>
            <a:r>
              <a:rPr lang="tr-TR" dirty="0" smtClean="0"/>
              <a:t>(</a:t>
            </a:r>
            <a:r>
              <a:rPr lang="tr-TR" dirty="0" err="1" smtClean="0"/>
              <a:t>cannot</a:t>
            </a:r>
            <a:r>
              <a:rPr lang="tr-TR" dirty="0" smtClean="0"/>
              <a:t> </a:t>
            </a:r>
            <a:r>
              <a:rPr lang="tr-TR" dirty="0" err="1" smtClean="0"/>
              <a:t>call</a:t>
            </a:r>
            <a:r>
              <a:rPr lang="tr-TR" dirty="0" smtClean="0"/>
              <a:t> </a:t>
            </a:r>
            <a:r>
              <a:rPr lang="tr-TR" dirty="0" err="1" smtClean="0"/>
              <a:t>join</a:t>
            </a:r>
            <a:r>
              <a:rPr lang="tr-TR" dirty="0" smtClean="0"/>
              <a:t> in </a:t>
            </a:r>
            <a:r>
              <a:rPr lang="tr-TR" dirty="0" err="1" smtClean="0"/>
              <a:t>itself</a:t>
            </a:r>
            <a:r>
              <a:rPr lang="tr-TR" dirty="0" smtClean="0"/>
              <a:t>)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joinable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(</a:t>
            </a:r>
            <a:r>
              <a:rPr lang="tr-TR" dirty="0" err="1" smtClean="0"/>
              <a:t>this</a:t>
            </a:r>
            <a:r>
              <a:rPr lang="tr-TR" dirty="0" smtClean="0"/>
              <a:t> is </a:t>
            </a:r>
            <a:r>
              <a:rPr lang="tr-TR" dirty="0" err="1" smtClean="0"/>
              <a:t>against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standard</a:t>
            </a:r>
            <a:r>
              <a:rPr lang="tr-TR" dirty="0" smtClean="0"/>
              <a:t> </a:t>
            </a:r>
            <a:r>
              <a:rPr lang="tr-TR" dirty="0" err="1" smtClean="0"/>
              <a:t>though</a:t>
            </a:r>
            <a:r>
              <a:rPr lang="tr-TR" dirty="0" smtClean="0"/>
              <a:t>); </a:t>
            </a:r>
            <a:r>
              <a:rPr lang="tr-TR" dirty="0" err="1" smtClean="0"/>
              <a:t>however</a:t>
            </a:r>
            <a:r>
              <a:rPr lang="tr-TR" dirty="0" smtClean="0"/>
              <a:t>,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try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join</a:t>
            </a:r>
            <a:r>
              <a:rPr lang="tr-TR" dirty="0" smtClean="0"/>
              <a:t> on a </a:t>
            </a:r>
            <a:r>
              <a:rPr lang="tr-TR" dirty="0" err="1" smtClean="0"/>
              <a:t>thread</a:t>
            </a:r>
            <a:r>
              <a:rPr lang="tr-TR" dirty="0" smtClean="0"/>
              <a:t> inside </a:t>
            </a:r>
            <a:r>
              <a:rPr lang="tr-TR" dirty="0" err="1" smtClean="0"/>
              <a:t>itself</a:t>
            </a:r>
            <a:r>
              <a:rPr lang="tr-TR" dirty="0" smtClean="0"/>
              <a:t>, </a:t>
            </a:r>
            <a:r>
              <a:rPr lang="tr-TR" dirty="0" err="1" smtClean="0"/>
              <a:t>your</a:t>
            </a:r>
            <a:r>
              <a:rPr lang="tr-TR" dirty="0" smtClean="0"/>
              <a:t> program </a:t>
            </a:r>
            <a:r>
              <a:rPr lang="tr-TR" dirty="0" err="1" smtClean="0"/>
              <a:t>crashes</a:t>
            </a:r>
            <a:r>
              <a:rPr lang="tr-TR" dirty="0" smtClean="0"/>
              <a:t>. </a:t>
            </a:r>
            <a:endParaRPr lang="en-US" dirty="0" smtClean="0"/>
          </a:p>
          <a:p>
            <a:r>
              <a:rPr lang="en-US" dirty="0" smtClean="0"/>
              <a:t>Let us see some of the cases that cause crash and use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joinable()</a:t>
            </a:r>
            <a:r>
              <a:rPr lang="en-US" dirty="0" smtClean="0"/>
              <a:t> in threads4.cpp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36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freedom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a </a:t>
            </a:r>
            <a:r>
              <a:rPr lang="tr-TR" dirty="0" err="1" smtClean="0"/>
              <a:t>thread</a:t>
            </a:r>
            <a:r>
              <a:rPr lang="tr-TR" dirty="0" smtClean="0"/>
              <a:t> -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6019800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Sometimes</a:t>
            </a:r>
            <a:r>
              <a:rPr lang="tr-TR" dirty="0" smtClean="0"/>
              <a:t> (but not </a:t>
            </a:r>
            <a:r>
              <a:rPr lang="tr-TR" dirty="0" err="1" smtClean="0"/>
              <a:t>often</a:t>
            </a:r>
            <a:r>
              <a:rPr lang="tr-TR" dirty="0" smtClean="0"/>
              <a:t>)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want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child</a:t>
            </a:r>
            <a:r>
              <a:rPr lang="tr-TR" dirty="0" smtClean="0"/>
              <a:t> threads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become</a:t>
            </a:r>
            <a:r>
              <a:rPr lang="tr-TR" dirty="0" smtClean="0"/>
              <a:t> </a:t>
            </a:r>
            <a:r>
              <a:rPr lang="tr-TR" dirty="0" err="1" smtClean="0"/>
              <a:t>independent</a:t>
            </a:r>
            <a:r>
              <a:rPr lang="tr-TR" dirty="0" smtClean="0"/>
              <a:t> of </a:t>
            </a:r>
            <a:r>
              <a:rPr lang="tr-TR" dirty="0" err="1" smtClean="0"/>
              <a:t>parent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r>
              <a:rPr lang="tr-TR" dirty="0" smtClean="0"/>
              <a:t>,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child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is </a:t>
            </a:r>
            <a:r>
              <a:rPr lang="tr-TR" dirty="0" err="1" smtClean="0"/>
              <a:t>performing</a:t>
            </a:r>
            <a:r>
              <a:rPr lang="tr-TR" dirty="0" smtClean="0"/>
              <a:t> a </a:t>
            </a:r>
            <a:r>
              <a:rPr lang="tr-TR" dirty="0" err="1" smtClean="0"/>
              <a:t>long</a:t>
            </a:r>
            <a:r>
              <a:rPr lang="tr-TR" dirty="0" smtClean="0"/>
              <a:t> </a:t>
            </a:r>
            <a:r>
              <a:rPr lang="tr-TR" dirty="0" err="1" smtClean="0"/>
              <a:t>task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main </a:t>
            </a:r>
            <a:r>
              <a:rPr lang="tr-TR" dirty="0" err="1" smtClean="0"/>
              <a:t>does</a:t>
            </a:r>
            <a:r>
              <a:rPr lang="tr-TR" dirty="0" smtClean="0"/>
              <a:t> not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anything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child</a:t>
            </a:r>
            <a:r>
              <a:rPr lang="tr-TR" dirty="0" smtClean="0"/>
              <a:t>. </a:t>
            </a:r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of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d</a:t>
            </a:r>
            <a:r>
              <a:rPr lang="en-US" dirty="0" err="1" smtClean="0"/>
              <a:t>etaches</a:t>
            </a:r>
            <a:r>
              <a:rPr lang="en-US" dirty="0" smtClean="0"/>
              <a:t> the thread </a:t>
            </a:r>
            <a:r>
              <a:rPr lang="tr-TR" dirty="0" smtClean="0"/>
              <a:t>on </a:t>
            </a:r>
            <a:r>
              <a:rPr lang="tr-TR" dirty="0" err="1" smtClean="0"/>
              <a:t>which</a:t>
            </a:r>
            <a:r>
              <a:rPr lang="tr-TR" dirty="0" smtClean="0"/>
              <a:t> it is </a:t>
            </a:r>
            <a:r>
              <a:rPr lang="tr-TR" dirty="0" err="1" smtClean="0"/>
              <a:t>called</a:t>
            </a:r>
            <a:r>
              <a:rPr lang="en-US" dirty="0" smtClean="0"/>
              <a:t> from the calling</a:t>
            </a:r>
            <a:r>
              <a:rPr lang="tr-TR" dirty="0" smtClean="0"/>
              <a:t> (</a:t>
            </a:r>
            <a:r>
              <a:rPr lang="tr-TR" dirty="0" err="1" smtClean="0"/>
              <a:t>parent</a:t>
            </a:r>
            <a:r>
              <a:rPr lang="tr-TR" dirty="0" smtClean="0"/>
              <a:t>)</a:t>
            </a:r>
            <a:r>
              <a:rPr lang="en-US" dirty="0" smtClean="0"/>
              <a:t> thread, allowing them to execute independently from each other.</a:t>
            </a:r>
            <a:endParaRPr lang="tr-TR" dirty="0" smtClean="0"/>
          </a:p>
          <a:p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calling</a:t>
            </a:r>
            <a:r>
              <a:rPr lang="tr-TR" dirty="0" smtClean="0"/>
              <a:t>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tr-TR" dirty="0" smtClean="0"/>
              <a:t>, </a:t>
            </a:r>
            <a:r>
              <a:rPr lang="tr-TR" dirty="0"/>
              <a:t>b</a:t>
            </a:r>
            <a:r>
              <a:rPr lang="en-US" dirty="0" err="1" smtClean="0"/>
              <a:t>oth</a:t>
            </a:r>
            <a:r>
              <a:rPr lang="en-US" dirty="0" smtClean="0"/>
              <a:t> threads continue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run</a:t>
            </a:r>
            <a:r>
              <a:rPr lang="tr-TR" dirty="0" smtClean="0"/>
              <a:t> in </a:t>
            </a:r>
            <a:r>
              <a:rPr lang="tr-TR" dirty="0" err="1" smtClean="0"/>
              <a:t>parallel</a:t>
            </a:r>
            <a:r>
              <a:rPr lang="en-US" dirty="0" smtClean="0"/>
              <a:t>. Note that when either one ends execution, its resources are released.</a:t>
            </a:r>
            <a:endParaRPr lang="tr-TR" dirty="0" smtClean="0"/>
          </a:p>
          <a:p>
            <a:r>
              <a:rPr lang="en-US" dirty="0" smtClean="0"/>
              <a:t>After a call to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the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en-US" dirty="0" smtClean="0"/>
              <a:t>object becomes </a:t>
            </a:r>
            <a:r>
              <a:rPr lang="en-US" i="1" dirty="0" smtClean="0"/>
              <a:t>non-</a:t>
            </a:r>
            <a:r>
              <a:rPr lang="tr-TR" i="1" dirty="0" err="1" smtClean="0"/>
              <a:t>joinable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main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finishes</a:t>
            </a:r>
            <a:r>
              <a:rPr lang="tr-TR" dirty="0" smtClean="0"/>
              <a:t>,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incomplete</a:t>
            </a:r>
            <a:r>
              <a:rPr lang="tr-TR" dirty="0" smtClean="0"/>
              <a:t> </a:t>
            </a:r>
            <a:r>
              <a:rPr lang="tr-TR" dirty="0" err="1" smtClean="0"/>
              <a:t>detached</a:t>
            </a:r>
            <a:r>
              <a:rPr lang="tr-TR" dirty="0" smtClean="0"/>
              <a:t> threads </a:t>
            </a:r>
            <a:r>
              <a:rPr lang="tr-TR" dirty="0" err="1" smtClean="0"/>
              <a:t>continue</a:t>
            </a:r>
            <a:r>
              <a:rPr lang="tr-TR" dirty="0" smtClean="0"/>
              <a:t>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execution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background. </a:t>
            </a:r>
          </a:p>
          <a:p>
            <a:pPr lvl="1"/>
            <a:r>
              <a:rPr lang="tr-TR" dirty="0" err="1" smtClean="0"/>
              <a:t>So</a:t>
            </a:r>
            <a:r>
              <a:rPr lang="tr-TR" dirty="0" smtClean="0"/>
              <a:t> you </a:t>
            </a:r>
            <a:r>
              <a:rPr lang="tr-TR" dirty="0" err="1" smtClean="0"/>
              <a:t>may</a:t>
            </a:r>
            <a:r>
              <a:rPr lang="tr-TR" dirty="0" smtClean="0"/>
              <a:t> not </a:t>
            </a:r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some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outputs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detached</a:t>
            </a:r>
            <a:r>
              <a:rPr lang="tr-TR" dirty="0" smtClean="0"/>
              <a:t> threads on </a:t>
            </a:r>
            <a:r>
              <a:rPr lang="tr-TR" dirty="0" err="1" smtClean="0"/>
              <a:t>screen</a:t>
            </a:r>
            <a:r>
              <a:rPr lang="tr-TR" dirty="0" smtClean="0"/>
              <a:t> (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ones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would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been</a:t>
            </a:r>
            <a:r>
              <a:rPr lang="tr-TR" dirty="0" smtClean="0"/>
              <a:t> </a:t>
            </a:r>
            <a:r>
              <a:rPr lang="tr-TR" dirty="0" err="1" smtClean="0"/>
              <a:t>displayed</a:t>
            </a:r>
            <a:r>
              <a:rPr lang="tr-TR" dirty="0" smtClean="0"/>
              <a:t> </a:t>
            </a:r>
            <a:r>
              <a:rPr lang="tr-TR" dirty="0" err="1" smtClean="0"/>
              <a:t>after</a:t>
            </a:r>
            <a:r>
              <a:rPr lang="tr-TR" dirty="0" smtClean="0"/>
              <a:t> main </a:t>
            </a:r>
            <a:r>
              <a:rPr lang="tr-TR" dirty="0" err="1" smtClean="0"/>
              <a:t>ends</a:t>
            </a:r>
            <a:r>
              <a:rPr lang="tr-TR" dirty="0" smtClean="0"/>
              <a:t>).</a:t>
            </a:r>
          </a:p>
          <a:p>
            <a:pPr lvl="1"/>
            <a:r>
              <a:rPr lang="tr-TR" dirty="0" err="1" smtClean="0"/>
              <a:t>Thus</a:t>
            </a:r>
            <a:r>
              <a:rPr lang="tr-TR" dirty="0" smtClean="0"/>
              <a:t> you </a:t>
            </a:r>
            <a:r>
              <a:rPr lang="tr-TR" dirty="0" err="1" smtClean="0"/>
              <a:t>may</a:t>
            </a:r>
            <a:r>
              <a:rPr lang="tr-TR" dirty="0" smtClean="0"/>
              <a:t> say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tr-TR" dirty="0" smtClean="0"/>
              <a:t>is not </a:t>
            </a:r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useful</a:t>
            </a:r>
            <a:r>
              <a:rPr lang="tr-TR" dirty="0" smtClean="0"/>
              <a:t>, </a:t>
            </a:r>
            <a:r>
              <a:rPr lang="tr-TR" dirty="0" err="1" smtClean="0"/>
              <a:t>and</a:t>
            </a:r>
            <a:r>
              <a:rPr lang="tr-TR" dirty="0" smtClean="0"/>
              <a:t> I </a:t>
            </a:r>
            <a:r>
              <a:rPr lang="tr-TR" dirty="0" err="1" smtClean="0"/>
              <a:t>agree</a:t>
            </a:r>
            <a:r>
              <a:rPr lang="tr-TR" dirty="0" smtClean="0"/>
              <a:t>. </a:t>
            </a:r>
          </a:p>
          <a:p>
            <a:pPr marL="0" indent="0">
              <a:buNone/>
            </a:pPr>
            <a:r>
              <a:rPr lang="tr-TR" dirty="0" err="1" smtClean="0"/>
              <a:t>L</a:t>
            </a:r>
            <a:r>
              <a:rPr lang="tr-TR" sz="2600" dirty="0" err="1" smtClean="0"/>
              <a:t>et</a:t>
            </a:r>
            <a:r>
              <a:rPr lang="tr-TR" sz="2600" dirty="0" smtClean="0"/>
              <a:t> us </a:t>
            </a:r>
            <a:r>
              <a:rPr lang="tr-TR" sz="2600" dirty="0" err="1" smtClean="0"/>
              <a:t>see</a:t>
            </a:r>
            <a:r>
              <a:rPr lang="tr-TR" sz="2600" dirty="0" smtClean="0"/>
              <a:t> threads5.cpp </a:t>
            </a:r>
            <a:r>
              <a:rPr lang="tr-TR" sz="2600" dirty="0" err="1" smtClean="0"/>
              <a:t>for</a:t>
            </a:r>
            <a:r>
              <a:rPr lang="tr-TR" sz="2600" dirty="0" smtClean="0"/>
              <a:t> an </a:t>
            </a:r>
            <a:r>
              <a:rPr lang="tr-TR" sz="2600" dirty="0" err="1" smtClean="0"/>
              <a:t>example</a:t>
            </a:r>
            <a:r>
              <a:rPr lang="tr-TR" sz="2600" dirty="0" smtClean="0"/>
              <a:t> of </a:t>
            </a:r>
            <a:r>
              <a:rPr lang="tr-TR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tr-TR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tr-TR" sz="2600" dirty="0" err="1" smtClean="0"/>
              <a:t>use</a:t>
            </a:r>
            <a:r>
              <a:rPr lang="tr-TR" dirty="0" smtClean="0"/>
              <a:t>.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18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r-TR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tr-TR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This namespace </a:t>
            </a:r>
            <a:r>
              <a:rPr lang="tr-TR" dirty="0" err="1" smtClean="0"/>
              <a:t>contains</a:t>
            </a:r>
            <a:r>
              <a:rPr lang="tr-TR" dirty="0" smtClean="0"/>
              <a:t> </a:t>
            </a:r>
            <a:r>
              <a:rPr lang="en-US" dirty="0" smtClean="0"/>
              <a:t>a set of functions that access the </a:t>
            </a:r>
            <a:r>
              <a:rPr lang="en-US" i="1" dirty="0" smtClean="0"/>
              <a:t>current</a:t>
            </a:r>
            <a:r>
              <a:rPr lang="en-US" dirty="0" smtClean="0"/>
              <a:t> thread.</a:t>
            </a:r>
            <a:endParaRPr lang="tr-TR" dirty="0" smtClean="0"/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b="1" dirty="0" err="1" smtClean="0">
                <a:hlinkClick r:id="rId2"/>
              </a:rPr>
              <a:t>get_id</a:t>
            </a:r>
            <a:r>
              <a:rPr lang="tr-TR" b="1" dirty="0" smtClean="0"/>
              <a:t> – </a:t>
            </a:r>
            <a:r>
              <a:rPr lang="tr-TR" dirty="0" err="1" smtClean="0"/>
              <a:t>Returns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thread id</a:t>
            </a:r>
            <a:r>
              <a:rPr lang="tr-TR" dirty="0" smtClean="0"/>
              <a:t>. No </a:t>
            </a:r>
            <a:r>
              <a:rPr lang="tr-TR" dirty="0" err="1" smtClean="0"/>
              <a:t>parameters</a:t>
            </a:r>
            <a:endParaRPr lang="tr-TR" dirty="0" smtClean="0"/>
          </a:p>
          <a:p>
            <a:pPr lvl="1"/>
            <a:r>
              <a:rPr lang="tr-TR" b="1" dirty="0" smtClean="0">
                <a:hlinkClick r:id="rId3"/>
              </a:rPr>
              <a:t>y</a:t>
            </a:r>
            <a:r>
              <a:rPr lang="en-US" b="1" dirty="0" err="1" smtClean="0">
                <a:hlinkClick r:id="rId3"/>
              </a:rPr>
              <a:t>ield</a:t>
            </a:r>
            <a:r>
              <a:rPr lang="tr-TR" b="1" dirty="0" smtClean="0"/>
              <a:t> - </a:t>
            </a:r>
            <a:r>
              <a:rPr lang="en-US" dirty="0" smtClean="0"/>
              <a:t>Yield</a:t>
            </a:r>
            <a:r>
              <a:rPr lang="tr-TR" dirty="0" smtClean="0"/>
              <a:t>s</a:t>
            </a:r>
            <a:r>
              <a:rPr lang="en-US" dirty="0" smtClean="0"/>
              <a:t> to other threads</a:t>
            </a:r>
            <a:r>
              <a:rPr lang="tr-TR" dirty="0" smtClean="0"/>
              <a:t> (</a:t>
            </a:r>
            <a:r>
              <a:rPr lang="tr-TR" dirty="0" err="1" smtClean="0"/>
              <a:t>i.e</a:t>
            </a:r>
            <a:r>
              <a:rPr lang="tr-TR" dirty="0" smtClean="0"/>
              <a:t>. </a:t>
            </a:r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does</a:t>
            </a:r>
            <a:r>
              <a:rPr lang="tr-TR" dirty="0" smtClean="0"/>
              <a:t> not </a:t>
            </a:r>
            <a:r>
              <a:rPr lang="tr-TR" dirty="0" err="1" smtClean="0"/>
              <a:t>work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scheduled</a:t>
            </a:r>
            <a:r>
              <a:rPr lang="tr-TR" dirty="0" smtClean="0"/>
              <a:t> </a:t>
            </a:r>
            <a:r>
              <a:rPr lang="tr-TR" dirty="0" err="1" smtClean="0"/>
              <a:t>duration</a:t>
            </a:r>
            <a:r>
              <a:rPr lang="tr-TR" dirty="0" smtClean="0"/>
              <a:t>). No </a:t>
            </a:r>
            <a:r>
              <a:rPr lang="tr-TR" dirty="0" err="1" smtClean="0"/>
              <a:t>parameters</a:t>
            </a:r>
            <a:r>
              <a:rPr lang="tr-TR" dirty="0" smtClean="0"/>
              <a:t>.</a:t>
            </a:r>
          </a:p>
          <a:p>
            <a:pPr lvl="2"/>
            <a:r>
              <a:rPr lang="tr-TR" dirty="0" err="1" smtClean="0"/>
              <a:t>Kind</a:t>
            </a:r>
            <a:r>
              <a:rPr lang="tr-TR" dirty="0" smtClean="0"/>
              <a:t> of </a:t>
            </a:r>
            <a:r>
              <a:rPr lang="tr-TR" dirty="0" err="1" smtClean="0"/>
              <a:t>advanced</a:t>
            </a:r>
            <a:r>
              <a:rPr lang="tr-TR" dirty="0" smtClean="0"/>
              <a:t> </a:t>
            </a:r>
            <a:r>
              <a:rPr lang="tr-TR" dirty="0" err="1" smtClean="0"/>
              <a:t>issue</a:t>
            </a:r>
            <a:r>
              <a:rPr lang="tr-TR" dirty="0" smtClean="0"/>
              <a:t>,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skip</a:t>
            </a:r>
            <a:r>
              <a:rPr lang="tr-TR" dirty="0" smtClean="0"/>
              <a:t>.</a:t>
            </a:r>
          </a:p>
          <a:p>
            <a:pPr lvl="1"/>
            <a:r>
              <a:rPr lang="en-US" b="1" dirty="0" smtClean="0">
                <a:hlinkClick r:id="rId4"/>
              </a:rPr>
              <a:t>sleep_until</a:t>
            </a:r>
            <a:r>
              <a:rPr lang="tr-TR" b="1" dirty="0" smtClean="0"/>
              <a:t> - </a:t>
            </a:r>
            <a:r>
              <a:rPr lang="en-US" dirty="0" smtClean="0"/>
              <a:t>Sleep until </a:t>
            </a:r>
            <a:r>
              <a:rPr lang="tr-TR" dirty="0" smtClean="0"/>
              <a:t>a </a:t>
            </a:r>
            <a:r>
              <a:rPr lang="en-US" dirty="0" smtClean="0"/>
              <a:t>time point </a:t>
            </a:r>
            <a:r>
              <a:rPr lang="tr-TR" dirty="0" err="1" smtClean="0"/>
              <a:t>given</a:t>
            </a:r>
            <a:r>
              <a:rPr lang="tr-TR" dirty="0" smtClean="0"/>
              <a:t> as </a:t>
            </a:r>
            <a:r>
              <a:rPr lang="tr-TR" dirty="0" err="1" smtClean="0"/>
              <a:t>parameter</a:t>
            </a:r>
            <a:endParaRPr lang="tr-TR" dirty="0" smtClean="0"/>
          </a:p>
          <a:p>
            <a:pPr lvl="1"/>
            <a:r>
              <a:rPr lang="en-US" b="1" dirty="0" err="1" smtClean="0">
                <a:hlinkClick r:id="rId5"/>
              </a:rPr>
              <a:t>sleep_for</a:t>
            </a:r>
            <a:r>
              <a:rPr lang="tr-TR" b="1" dirty="0" smtClean="0"/>
              <a:t> - </a:t>
            </a:r>
            <a:r>
              <a:rPr lang="en-US" dirty="0" smtClean="0"/>
              <a:t>Sleep for </a:t>
            </a:r>
            <a:r>
              <a:rPr lang="tr-TR" dirty="0" smtClean="0"/>
              <a:t>a </a:t>
            </a: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duration</a:t>
            </a:r>
            <a:r>
              <a:rPr lang="tr-TR" dirty="0" smtClean="0"/>
              <a:t> </a:t>
            </a:r>
            <a:r>
              <a:rPr lang="tr-TR" dirty="0" err="1" smtClean="0"/>
              <a:t>given</a:t>
            </a:r>
            <a:r>
              <a:rPr lang="tr-TR" dirty="0" smtClean="0"/>
              <a:t> as </a:t>
            </a:r>
            <a:r>
              <a:rPr lang="tr-TR" dirty="0" err="1" smtClean="0"/>
              <a:t>parameter</a:t>
            </a:r>
            <a:endParaRPr lang="tr-TR" dirty="0" smtClean="0"/>
          </a:p>
          <a:p>
            <a:r>
              <a:rPr lang="tr-TR" dirty="0" err="1" smtClean="0"/>
              <a:t>Usage</a:t>
            </a:r>
            <a:endParaRPr lang="tr-TR" dirty="0" smtClean="0"/>
          </a:p>
          <a:p>
            <a:pPr marL="457200" lvl="1" indent="0">
              <a:buNone/>
            </a:pP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tr-TR" b="1" i="1" dirty="0" err="1" smtClean="0">
                <a:solidFill>
                  <a:srgbClr val="0000FF"/>
                </a:solidFill>
              </a:rPr>
              <a:t>function_name</a:t>
            </a:r>
            <a:r>
              <a:rPr lang="tr-TR" dirty="0" smtClean="0"/>
              <a:t> 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b="1" i="1" dirty="0" err="1">
                <a:solidFill>
                  <a:srgbClr val="0000FF"/>
                </a:solidFill>
              </a:rPr>
              <a:t>arguments_if_any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tr-TR" dirty="0" err="1" smtClean="0"/>
              <a:t>Terminology</a:t>
            </a:r>
            <a:endParaRPr lang="en-US" dirty="0" smtClean="0"/>
          </a:p>
          <a:p>
            <a:pPr lvl="1"/>
            <a:r>
              <a:rPr lang="en-US" dirty="0" smtClean="0"/>
              <a:t>Process</a:t>
            </a:r>
            <a:r>
              <a:rPr lang="tr-TR" dirty="0" smtClean="0"/>
              <a:t>es</a:t>
            </a:r>
            <a:endParaRPr lang="en-US" dirty="0" smtClean="0"/>
          </a:p>
          <a:p>
            <a:pPr lvl="1"/>
            <a:r>
              <a:rPr lang="en-US" dirty="0" smtClean="0"/>
              <a:t>Thread</a:t>
            </a:r>
            <a:r>
              <a:rPr lang="tr-TR" dirty="0" smtClean="0"/>
              <a:t>s</a:t>
            </a:r>
            <a:endParaRPr lang="en-US" dirty="0" smtClean="0"/>
          </a:p>
          <a:p>
            <a:pPr lvl="1"/>
            <a:r>
              <a:rPr lang="en-US" dirty="0" smtClean="0"/>
              <a:t>Multithread</a:t>
            </a:r>
            <a:r>
              <a:rPr lang="tr-TR" dirty="0" err="1" smtClean="0"/>
              <a:t>ing</a:t>
            </a:r>
            <a:endParaRPr lang="en-US" dirty="0" smtClean="0"/>
          </a:p>
          <a:p>
            <a:r>
              <a:rPr lang="en-US" dirty="0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synchronization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synchronization</a:t>
            </a:r>
            <a:r>
              <a:rPr lang="tr-TR" dirty="0" smtClean="0"/>
              <a:t> </a:t>
            </a:r>
            <a:r>
              <a:rPr lang="tr-TR" dirty="0" err="1" smtClean="0"/>
              <a:t>conflicts</a:t>
            </a:r>
            <a:endParaRPr lang="tr-TR" dirty="0" smtClean="0"/>
          </a:p>
          <a:p>
            <a:pPr lvl="1"/>
            <a:r>
              <a:rPr lang="tr-TR" dirty="0" smtClean="0"/>
              <a:t>How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resolve</a:t>
            </a:r>
            <a:r>
              <a:rPr lang="tr-TR" dirty="0" smtClean="0"/>
              <a:t> </a:t>
            </a:r>
            <a:r>
              <a:rPr lang="tr-TR" dirty="0" err="1" smtClean="0"/>
              <a:t>them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dirty="0" err="1" smtClean="0"/>
              <a:t>Multithreading</a:t>
            </a:r>
            <a:r>
              <a:rPr lang="tr-TR" dirty="0" smtClean="0"/>
              <a:t> in C++ (standart </a:t>
            </a:r>
            <a:r>
              <a:rPr lang="tr-TR" dirty="0" err="1" smtClean="0"/>
              <a:t>classes</a:t>
            </a:r>
            <a:r>
              <a:rPr lang="tr-TR" dirty="0" smtClean="0"/>
              <a:t>/</a:t>
            </a:r>
            <a:r>
              <a:rPr lang="tr-TR" dirty="0" err="1" smtClean="0"/>
              <a:t>functions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582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772400" cy="903000"/>
          </a:xfrm>
        </p:spPr>
        <p:txBody>
          <a:bodyPr>
            <a:normAutofit/>
          </a:bodyPr>
          <a:lstStyle/>
          <a:p>
            <a:r>
              <a:rPr lang="tr-TR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r-TR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tr-TR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tr-TR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tr-TR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tr-TR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tr-TR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762000"/>
            <a:ext cx="4343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hello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order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order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this_thread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get_id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threads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[5];</a:t>
            </a:r>
          </a:p>
          <a:p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(i=0; i &lt; 5; i++)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tr-T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threads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(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hello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i));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(i=0; i &lt; 5; i++)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tr-T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threads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join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0600" y="2362200"/>
            <a:ext cx="3962400" cy="1295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0 85203 2 2676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4 5284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tr-T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480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7360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0" y="3733800"/>
            <a:ext cx="3962400" cy="137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0 5316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1 3 2936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3616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2 9212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4 2952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5257800"/>
            <a:ext cx="632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Same</a:t>
            </a:r>
            <a:r>
              <a:rPr lang="tr-TR" dirty="0" smtClean="0"/>
              <a:t> program, but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executions</a:t>
            </a:r>
            <a:r>
              <a:rPr lang="tr-TR" dirty="0" smtClean="0"/>
              <a:t>.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reason</a:t>
            </a:r>
            <a:r>
              <a:rPr lang="tr-TR" dirty="0" smtClean="0"/>
              <a:t> is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thread_ids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at </a:t>
            </a:r>
            <a:r>
              <a:rPr lang="tr-TR" dirty="0" err="1" smtClean="0"/>
              <a:t>each</a:t>
            </a:r>
            <a:r>
              <a:rPr lang="tr-TR" dirty="0" smtClean="0"/>
              <a:t> program </a:t>
            </a:r>
            <a:r>
              <a:rPr lang="tr-TR" dirty="0" err="1" smtClean="0"/>
              <a:t>run</a:t>
            </a:r>
            <a:r>
              <a:rPr lang="tr-TR" dirty="0" smtClean="0"/>
              <a:t>. 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reason</a:t>
            </a:r>
            <a:r>
              <a:rPr lang="tr-TR" dirty="0" smtClean="0"/>
              <a:t> is </a:t>
            </a:r>
            <a:r>
              <a:rPr lang="tr-TR" dirty="0" err="1" smtClean="0"/>
              <a:t>multithreading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difference</a:t>
            </a:r>
            <a:r>
              <a:rPr lang="tr-TR" dirty="0" smtClean="0"/>
              <a:t> in </a:t>
            </a:r>
            <a:r>
              <a:rPr lang="tr-TR" dirty="0" err="1" smtClean="0"/>
              <a:t>scheduling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reason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outputs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mixed</a:t>
            </a:r>
            <a:r>
              <a:rPr lang="tr-TR" dirty="0" smtClean="0"/>
              <a:t> </a:t>
            </a:r>
            <a:r>
              <a:rPr lang="tr-TR" dirty="0" err="1" smtClean="0"/>
              <a:t>up</a:t>
            </a:r>
            <a:r>
              <a:rPr lang="tr-TR" dirty="0" smtClean="0"/>
              <a:t> is </a:t>
            </a:r>
            <a:r>
              <a:rPr lang="tr-TR" dirty="0" err="1" smtClean="0"/>
              <a:t>interleaved</a:t>
            </a:r>
            <a:r>
              <a:rPr lang="tr-TR" dirty="0" smtClean="0"/>
              <a:t> </a:t>
            </a:r>
            <a:r>
              <a:rPr lang="tr-TR" dirty="0" err="1" smtClean="0"/>
              <a:t>execution</a:t>
            </a:r>
            <a:r>
              <a:rPr lang="tr-TR" dirty="0" smtClean="0"/>
              <a:t> of threads </a:t>
            </a:r>
            <a:r>
              <a:rPr lang="tr-TR" dirty="0" err="1" smtClean="0"/>
              <a:t>even</a:t>
            </a:r>
            <a:r>
              <a:rPr lang="tr-TR" dirty="0" smtClean="0"/>
              <a:t> </a:t>
            </a:r>
            <a:r>
              <a:rPr lang="tr-TR" dirty="0" err="1" smtClean="0"/>
              <a:t>during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cout</a:t>
            </a:r>
            <a:r>
              <a:rPr lang="tr-TR" dirty="0" smtClean="0"/>
              <a:t> </a:t>
            </a:r>
            <a:r>
              <a:rPr lang="tr-TR" dirty="0" err="1" smtClean="0"/>
              <a:t>statement</a:t>
            </a:r>
            <a:r>
              <a:rPr lang="tr-TR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990600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Returns the </a:t>
            </a:r>
            <a:r>
              <a:rPr lang="en-US" sz="2000" i="1" dirty="0" smtClean="0">
                <a:hlinkClick r:id="rId2"/>
              </a:rPr>
              <a:t>thread id</a:t>
            </a:r>
            <a:r>
              <a:rPr lang="en-US" sz="2000" dirty="0" smtClean="0"/>
              <a:t> of the calling thread.</a:t>
            </a:r>
            <a:r>
              <a:rPr lang="tr-TR" sz="2000" dirty="0" smtClean="0"/>
              <a:t> </a:t>
            </a:r>
            <a:r>
              <a:rPr lang="en-US" sz="2000" dirty="0" smtClean="0"/>
              <a:t>This value uniquely identifies the thread.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6400" y="1981200"/>
            <a:ext cx="2590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Outputs</a:t>
            </a:r>
            <a:r>
              <a:rPr lang="tr-TR" sz="2000" dirty="0" smtClean="0"/>
              <a:t> of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executions</a:t>
            </a:r>
            <a:endParaRPr lang="tr-TR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20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385864" y="6271200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See</a:t>
            </a:r>
            <a:r>
              <a:rPr lang="tr-TR" dirty="0" smtClean="0"/>
              <a:t> threads6.cpp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85800"/>
            <a:ext cx="8610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tr-T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tr-T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tr-T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</a:p>
          <a:p>
            <a:r>
              <a:rPr lang="tr-T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tr-T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chrono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tr-T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tr-T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tr-T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timing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pause_thread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this_thread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sleep_for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chrono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seconds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(2*</a:t>
            </a:r>
            <a:r>
              <a:rPr lang="tr-TR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"thread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is here\n"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"Spawning 2 threads...\n"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t1 (pause_thread,1);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t2 (pause_thread,2);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"Done spawning threads.\n"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"Now waiting for them to join:\n"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t1.join();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t2.join();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"Bye from main!\n"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5181600" y="2959640"/>
            <a:ext cx="3810000" cy="1840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Spawning 2 threads...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 spawning threads.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Now waiting for them to join: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 1 is here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 2 is here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Bye from main!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001000" cy="685800"/>
          </a:xfrm>
        </p:spPr>
        <p:txBody>
          <a:bodyPr>
            <a:normAutofit/>
          </a:bodyPr>
          <a:lstStyle/>
          <a:p>
            <a:r>
              <a:rPr lang="tr-TR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tr-TR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tr-TR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tr-TR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tr-TR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4876800" y="914400"/>
            <a:ext cx="398145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tr-TR" dirty="0" err="1" smtClean="0"/>
              <a:t>means</a:t>
            </a:r>
            <a:r>
              <a:rPr lang="tr-TR" dirty="0" smtClean="0"/>
              <a:t> 2*n </a:t>
            </a:r>
            <a:r>
              <a:rPr lang="tr-TR" dirty="0" err="1" smtClean="0"/>
              <a:t>seconds</a:t>
            </a:r>
            <a:r>
              <a:rPr lang="tr-TR" dirty="0" smtClean="0"/>
              <a:t>.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about</a:t>
            </a:r>
            <a:r>
              <a:rPr lang="tr-TR" dirty="0" smtClean="0"/>
              <a:t> </a:t>
            </a:r>
            <a:r>
              <a:rPr lang="tr-TR" dirty="0" err="1" smtClean="0"/>
              <a:t>chrono</a:t>
            </a:r>
            <a:r>
              <a:rPr lang="tr-TR" dirty="0" smtClean="0"/>
              <a:t> </a:t>
            </a:r>
            <a:r>
              <a:rPr lang="tr-TR" dirty="0" err="1" smtClean="0"/>
              <a:t>namespace</a:t>
            </a:r>
            <a:r>
              <a:rPr lang="tr-TR" dirty="0" smtClean="0"/>
              <a:t> </a:t>
            </a:r>
            <a:r>
              <a:rPr lang="tr-TR" dirty="0" err="1" smtClean="0"/>
              <a:t>later</a:t>
            </a:r>
            <a:r>
              <a:rPr lang="tr-TR" dirty="0" smtClean="0"/>
              <a:t>.</a:t>
            </a:r>
          </a:p>
          <a:p>
            <a:pPr algn="just"/>
            <a:r>
              <a:rPr lang="tr-TR" dirty="0" err="1" smtClean="0"/>
              <a:t>You</a:t>
            </a:r>
            <a:r>
              <a:rPr lang="tr-TR" dirty="0" smtClean="0"/>
              <a:t> can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minutes</a:t>
            </a:r>
            <a:r>
              <a:rPr lang="tr-TR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longer</a:t>
            </a:r>
            <a:r>
              <a:rPr lang="tr-TR" dirty="0" smtClean="0"/>
              <a:t>, </a:t>
            </a:r>
            <a:r>
              <a:rPr lang="tr-T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milliseconds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microseconds</a:t>
            </a:r>
            <a:r>
              <a:rPr lang="tr-T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for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shorter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durations</a:t>
            </a:r>
            <a:r>
              <a:rPr lang="tr-TR" dirty="0" smtClean="0"/>
              <a:t>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91000" y="1524000"/>
            <a:ext cx="685800" cy="91440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7600" y="5181600"/>
            <a:ext cx="520065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Here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always</a:t>
            </a:r>
            <a:r>
              <a:rPr lang="tr-TR" dirty="0" smtClean="0"/>
              <a:t> </a:t>
            </a:r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output</a:t>
            </a:r>
            <a:r>
              <a:rPr lang="tr-TR" dirty="0" smtClean="0"/>
              <a:t>. </a:t>
            </a:r>
            <a:r>
              <a:rPr lang="tr-TR" dirty="0" err="1" smtClean="0"/>
              <a:t>This</a:t>
            </a:r>
            <a:r>
              <a:rPr lang="tr-TR" dirty="0" smtClean="0"/>
              <a:t> is </a:t>
            </a:r>
            <a:r>
              <a:rPr lang="tr-TR" dirty="0" err="1" smtClean="0"/>
              <a:t>due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waiting</a:t>
            </a:r>
            <a:r>
              <a:rPr lang="tr-TR" dirty="0" smtClean="0"/>
              <a:t> </a:t>
            </a:r>
            <a:r>
              <a:rPr lang="tr-TR" dirty="0" err="1" smtClean="0"/>
              <a:t>times</a:t>
            </a:r>
            <a:r>
              <a:rPr lang="tr-TR" dirty="0" smtClean="0"/>
              <a:t> in threads. </a:t>
            </a:r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way</a:t>
            </a:r>
            <a:r>
              <a:rPr lang="tr-TR" dirty="0" smtClean="0"/>
              <a:t>, </a:t>
            </a:r>
            <a:r>
              <a:rPr lang="tr-TR" dirty="0" err="1" smtClean="0"/>
              <a:t>one</a:t>
            </a:r>
            <a:r>
              <a:rPr lang="tr-TR" dirty="0" smtClean="0"/>
              <a:t> of </a:t>
            </a:r>
            <a:r>
              <a:rPr lang="tr-TR" dirty="0" err="1" smtClean="0"/>
              <a:t>them</a:t>
            </a:r>
            <a:r>
              <a:rPr lang="tr-TR" dirty="0" smtClean="0"/>
              <a:t> </a:t>
            </a:r>
            <a:r>
              <a:rPr lang="tr-TR" dirty="0" err="1" smtClean="0"/>
              <a:t>returns</a:t>
            </a:r>
            <a:r>
              <a:rPr lang="tr-TR" dirty="0" smtClean="0"/>
              <a:t> </a:t>
            </a: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is </a:t>
            </a:r>
            <a:r>
              <a:rPr lang="tr-TR" dirty="0" err="1" smtClean="0"/>
              <a:t>still</a:t>
            </a:r>
            <a:r>
              <a:rPr lang="tr-TR" dirty="0" smtClean="0"/>
              <a:t> </a:t>
            </a:r>
            <a:r>
              <a:rPr lang="tr-TR" dirty="0" err="1" smtClean="0"/>
              <a:t>waiting</a:t>
            </a:r>
            <a:r>
              <a:rPr lang="tr-T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Try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waiting</a:t>
            </a:r>
            <a:r>
              <a:rPr lang="tr-TR" dirty="0" smtClean="0"/>
              <a:t> time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output</a:t>
            </a:r>
            <a:r>
              <a:rPr lang="tr-TR" dirty="0" smtClean="0"/>
              <a:t> </a:t>
            </a:r>
            <a:r>
              <a:rPr lang="tr-TR" dirty="0" err="1" smtClean="0"/>
              <a:t>again</a:t>
            </a:r>
            <a:r>
              <a:rPr lang="tr-TR" dirty="0" smtClean="0"/>
              <a:t> </a:t>
            </a:r>
            <a:r>
              <a:rPr lang="tr-TR" dirty="0" err="1" smtClean="0"/>
              <a:t>becomes</a:t>
            </a:r>
            <a:r>
              <a:rPr lang="tr-TR" dirty="0" smtClean="0"/>
              <a:t> </a:t>
            </a:r>
            <a:r>
              <a:rPr lang="tr-TR" dirty="0" err="1" smtClean="0"/>
              <a:t>garbled</a:t>
            </a:r>
            <a:r>
              <a:rPr lang="tr-TR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63088" y="6271200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See</a:t>
            </a:r>
            <a:r>
              <a:rPr lang="tr-TR" dirty="0" smtClean="0"/>
              <a:t> threads7.cpp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839200" cy="1143000"/>
          </a:xfrm>
        </p:spPr>
        <p:txBody>
          <a:bodyPr>
            <a:noAutofit/>
          </a:bodyPr>
          <a:lstStyle/>
          <a:p>
            <a:r>
              <a:rPr lang="tr-T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tr-T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tr-T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tr-T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_time)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Blocks the calling thread until </a:t>
            </a:r>
            <a:r>
              <a:rPr lang="en-US" i="1" dirty="0" smtClean="0"/>
              <a:t>abs_time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other threads may continue to work. </a:t>
            </a:r>
          </a:p>
          <a:p>
            <a:pPr lvl="1"/>
            <a:r>
              <a:rPr lang="en-US" i="1" dirty="0" smtClean="0"/>
              <a:t>abs_time</a:t>
            </a:r>
            <a:r>
              <a:rPr lang="en-US" dirty="0" smtClean="0"/>
              <a:t> is of a data type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dirty="0" smtClean="0"/>
              <a:t> namespace of C++.</a:t>
            </a:r>
          </a:p>
          <a:p>
            <a:pPr lvl="2"/>
            <a:r>
              <a:rPr lang="en-US" dirty="0" smtClean="0"/>
              <a:t>No need to understand the details of time structures</a:t>
            </a:r>
            <a:r>
              <a:rPr lang="tr-TR" dirty="0" smtClean="0"/>
              <a:t>,</a:t>
            </a:r>
            <a:r>
              <a:rPr lang="en-US" dirty="0" smtClean="0"/>
              <a:t> but you should be able to apply the basics by using analogy from the examples below.</a:t>
            </a:r>
          </a:p>
          <a:p>
            <a:r>
              <a:rPr lang="en-US" dirty="0" smtClean="0"/>
              <a:t>Example: race</a:t>
            </a:r>
            <a:r>
              <a:rPr lang="tr-TR" dirty="0" smtClean="0"/>
              <a:t> of 10 </a:t>
            </a:r>
            <a:r>
              <a:rPr lang="tr-TR" dirty="0" err="1" smtClean="0"/>
              <a:t>threads</a:t>
            </a:r>
            <a:endParaRPr lang="en-US" dirty="0" smtClean="0"/>
          </a:p>
          <a:p>
            <a:pPr lvl="1"/>
            <a:r>
              <a:rPr lang="en-US" dirty="0" smtClean="0"/>
              <a:t>All threads will start at the same time (beginning o</a:t>
            </a:r>
            <a:r>
              <a:rPr lang="tr-TR" dirty="0" smtClean="0"/>
              <a:t>f</a:t>
            </a:r>
            <a:r>
              <a:rPr lang="en-US" dirty="0" smtClean="0"/>
              <a:t> the next minute).</a:t>
            </a:r>
          </a:p>
          <a:p>
            <a:pPr lvl="1"/>
            <a:r>
              <a:rPr lang="en-US" dirty="0" smtClean="0"/>
              <a:t>In the thread function (count1m), an empty loop will iterate 1 million times.  Actually this is the race (counting to 1 million). </a:t>
            </a:r>
          </a:p>
          <a:p>
            <a:pPr lvl="1"/>
            <a:r>
              <a:rPr lang="en-US" dirty="0" smtClean="0"/>
              <a:t>With sleep_until, the order of threads finishing the loop looks random  (try several runs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Without sleep_until, the threads starting first (0, 1, 2, ..) are more likely to finish first (try several runs by commenting out sleep_until.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See the code in the next slide and in threads8.cpp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839200" cy="914400"/>
          </a:xfrm>
        </p:spPr>
        <p:txBody>
          <a:bodyPr>
            <a:noAutofit/>
          </a:bodyPr>
          <a:lstStyle/>
          <a:p>
            <a:r>
              <a:rPr lang="tr-T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tr-T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tr-T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tr-T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_time)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109" y="716234"/>
            <a:ext cx="87240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</a:p>
          <a:p>
            <a:r>
              <a:rPr lang="tr-T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iomanip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put_time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tr-T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chrono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chrono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system_clock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ctime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for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time_t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tm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localtime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mktime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count1m(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ptm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this_thread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::sleep_until(chrono::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system_clock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from_time_t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mktime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ptm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))); </a:t>
            </a:r>
            <a:endParaRPr lang="tr-TR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i=0; i &lt; 1000000; ++i) 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{}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tr-T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9755" y="3103126"/>
            <a:ext cx="5444245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 () 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time_t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chrono::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system_clock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to_time_t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tr-TR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chrono::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system_clock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::now());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localtime_s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"Time is now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put_time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"%X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)&lt;&lt;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tm_min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 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time is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the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next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min</a:t>
            </a:r>
            <a:endParaRPr lang="en-US" sz="14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ptm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tm_sec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=0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"Race will start at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put_time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"%X"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[10];</a:t>
            </a: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i=0; i&lt;10; i++)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threads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(count1m, i,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ptm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i=0; i&lt;10; i++)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threads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join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5110" y="5791200"/>
            <a:ext cx="354249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 is now 11:29:17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Race will start at 11:30:00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6574392180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23</a:t>
            </a:fld>
            <a:endParaRPr lang="tr-TR"/>
          </a:p>
        </p:txBody>
      </p:sp>
      <p:sp>
        <p:nvSpPr>
          <p:cNvPr id="5" name="TextBox 4"/>
          <p:cNvSpPr txBox="1"/>
          <p:nvPr/>
        </p:nvSpPr>
        <p:spPr>
          <a:xfrm>
            <a:off x="5410200" y="695741"/>
            <a:ext cx="342899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ptm</a:t>
            </a:r>
            <a:r>
              <a:rPr lang="en-US" dirty="0">
                <a:highlight>
                  <a:srgbClr val="FFFFFF"/>
                </a:highlight>
              </a:rPr>
              <a:t> is the name of the </a:t>
            </a:r>
            <a:r>
              <a:rPr lang="en-US" dirty="0" smtClean="0">
                <a:highlight>
                  <a:srgbClr val="FFFFFF"/>
                </a:highlight>
              </a:rPr>
              <a:t>parameter. </a:t>
            </a:r>
            <a:r>
              <a:rPr lang="en-US" dirty="0">
                <a:highlight>
                  <a:srgbClr val="FFFFFF"/>
                </a:highlight>
              </a:rPr>
              <a:t>The others </a:t>
            </a:r>
            <a:r>
              <a:rPr lang="en-US" dirty="0" smtClean="0">
                <a:highlight>
                  <a:srgbClr val="FFFFFF"/>
                </a:highlight>
              </a:rPr>
              <a:t>are </a:t>
            </a:r>
            <a:r>
              <a:rPr lang="en-US" dirty="0">
                <a:highlight>
                  <a:srgbClr val="FFFFFF"/>
                </a:highlight>
              </a:rPr>
              <a:t>fixed code</a:t>
            </a:r>
            <a:endParaRPr lang="tr-TR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410200" y="1342072"/>
            <a:ext cx="457200" cy="1306057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0" y="1447800"/>
            <a:ext cx="297179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Comment out sleep_until </a:t>
            </a:r>
            <a:r>
              <a:rPr lang="tr-TR" dirty="0"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line </a:t>
            </a:r>
            <a:r>
              <a:rPr lang="en-US" dirty="0"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to see the pattern of thread completion order is similar to the creating order.</a:t>
            </a:r>
            <a:endParaRPr lang="tr-TR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1" y="4050268"/>
            <a:ext cx="2286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FF"/>
                </a:highlight>
                <a:cs typeface="Courier New" panose="02070309020205020404" pitchFamily="49" charset="0"/>
              </a:rPr>
              <a:t>gets the current time</a:t>
            </a:r>
            <a:endParaRPr lang="tr-TR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590800" y="3728616"/>
            <a:ext cx="1295399" cy="506318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3132" y="4643123"/>
            <a:ext cx="274319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FF"/>
                </a:highlight>
                <a:cs typeface="Courier New" panose="02070309020205020404" pitchFamily="49" charset="0"/>
              </a:rPr>
              <a:t>creating the time </a:t>
            </a:r>
            <a:r>
              <a:rPr lang="en-US" dirty="0" err="1">
                <a:highlight>
                  <a:srgbClr val="FFFFFF"/>
                </a:highlight>
                <a:cs typeface="Courier New" panose="02070309020205020404" pitchFamily="49" charset="0"/>
              </a:rPr>
              <a:t>struct</a:t>
            </a:r>
            <a:r>
              <a:rPr lang="en-US" dirty="0">
                <a:highlight>
                  <a:srgbClr val="FFFFFF"/>
                </a:highlight>
                <a:cs typeface="Courier New" panose="02070309020205020404" pitchFamily="49" charset="0"/>
              </a:rPr>
              <a:t> to be used in thread</a:t>
            </a:r>
            <a:endParaRPr lang="tr-TR" dirty="0"/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 flipV="1">
            <a:off x="3256331" y="4142017"/>
            <a:ext cx="629869" cy="824272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8094" y="5355715"/>
            <a:ext cx="30702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FF"/>
                </a:highlight>
                <a:cs typeface="Courier New" panose="02070309020205020404" pitchFamily="49" charset="0"/>
              </a:rPr>
              <a:t>converting the time structures</a:t>
            </a:r>
            <a:endParaRPr lang="tr-TR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381171" y="4419600"/>
            <a:ext cx="508273" cy="926068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-335279" y="4935598"/>
            <a:ext cx="119747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highlight>
                  <a:srgbClr val="FFFFFF"/>
                </a:highlight>
                <a:cs typeface="Courier New" panose="02070309020205020404" pitchFamily="49" charset="0"/>
              </a:rPr>
              <a:t>see threads8.cpp for </a:t>
            </a:r>
            <a:r>
              <a:rPr lang="en-US" sz="1000" dirty="0" err="1" smtClean="0">
                <a:highlight>
                  <a:srgbClr val="FFFFFF"/>
                </a:highlight>
                <a:cs typeface="Courier New" panose="02070309020205020404" pitchFamily="49" charset="0"/>
              </a:rPr>
              <a:t>xcode</a:t>
            </a:r>
            <a:r>
              <a:rPr lang="en-US" sz="1000" dirty="0" smtClean="0">
                <a:highlight>
                  <a:srgbClr val="FFFFFF"/>
                </a:highlight>
                <a:cs typeface="Courier New" panose="02070309020205020404" pitchFamily="49" charset="0"/>
              </a:rPr>
              <a:t> solution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15123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Re-</a:t>
            </a:r>
            <a:r>
              <a:rPr lang="tr-TR" dirty="0" err="1" smtClean="0"/>
              <a:t>initialization</a:t>
            </a:r>
            <a:r>
              <a:rPr lang="tr-TR" dirty="0" smtClean="0"/>
              <a:t> of a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tr-TR" dirty="0" smtClean="0"/>
              <a:t> Object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799"/>
            <a:ext cx="8967281" cy="552756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 existing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dirty="0" smtClean="0"/>
              <a:t> object can be re-</a:t>
            </a:r>
            <a:r>
              <a:rPr lang="en-US" dirty="0" err="1" smtClean="0"/>
              <a:t>initiliazed</a:t>
            </a:r>
            <a:r>
              <a:rPr lang="en-US" dirty="0" smtClean="0"/>
              <a:t> to run as another thread after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</a:p>
          <a:p>
            <a:pPr lvl="1"/>
            <a:r>
              <a:rPr lang="en-US" dirty="0" smtClean="0"/>
              <a:t>To do so, you just assign </a:t>
            </a:r>
            <a:r>
              <a:rPr lang="en-US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i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func_name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i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arguments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dirty="0" smtClean="0"/>
              <a:t> object.</a:t>
            </a:r>
          </a:p>
          <a:p>
            <a:pPr lvl="1"/>
            <a:r>
              <a:rPr lang="en-US" dirty="0" smtClean="0"/>
              <a:t>If you reassign/reinitialize a thread object wit</a:t>
            </a:r>
            <a:r>
              <a:rPr lang="tr-TR" dirty="0" smtClean="0"/>
              <a:t>h</a:t>
            </a:r>
            <a:r>
              <a:rPr lang="en-US" dirty="0" smtClean="0"/>
              <a:t>out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 smtClean="0"/>
              <a:t>, then your program crashes.</a:t>
            </a:r>
          </a:p>
          <a:p>
            <a:r>
              <a:rPr lang="en-US" dirty="0" smtClean="0"/>
              <a:t>In this way, you can have multiple threads in your program using a single thread object.</a:t>
            </a:r>
          </a:p>
          <a:p>
            <a:pPr lvl="1"/>
            <a:r>
              <a:rPr lang="en-US" dirty="0" smtClean="0"/>
              <a:t>If you 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 smtClean="0"/>
              <a:t> between reassignment, threads work consecutively (i.e. one ends and the other starts)</a:t>
            </a:r>
          </a:p>
          <a:p>
            <a:pPr lvl="1"/>
            <a:r>
              <a:rPr lang="en-US" dirty="0" smtClean="0"/>
              <a:t>If you 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 smtClean="0"/>
              <a:t> between reassignments, several threads may work concurrently</a:t>
            </a:r>
            <a:endParaRPr lang="tr-TR" dirty="0" smtClean="0"/>
          </a:p>
          <a:p>
            <a:pPr lvl="1"/>
            <a:r>
              <a:rPr lang="tr-TR" dirty="0" err="1" smtClean="0"/>
              <a:t>Moreover</a:t>
            </a:r>
            <a:r>
              <a:rPr lang="tr-TR" dirty="0" smtClean="0"/>
              <a:t>, </a:t>
            </a:r>
            <a:r>
              <a:rPr lang="tr-TR" dirty="0" err="1" smtClean="0"/>
              <a:t>if</a:t>
            </a:r>
            <a:r>
              <a:rPr lang="tr-TR" dirty="0" smtClean="0"/>
              <a:t> you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/>
              <a:t> </a:t>
            </a:r>
            <a:r>
              <a:rPr lang="tr-TR" dirty="0" smtClean="0"/>
              <a:t>you </a:t>
            </a:r>
            <a:r>
              <a:rPr lang="tr-TR" dirty="0" err="1" smtClean="0"/>
              <a:t>may</a:t>
            </a:r>
            <a:r>
              <a:rPr lang="tr-TR" dirty="0" smtClean="0"/>
              <a:t> not </a:t>
            </a:r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outputs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child</a:t>
            </a:r>
            <a:r>
              <a:rPr lang="tr-TR" dirty="0" smtClean="0"/>
              <a:t> threads</a:t>
            </a:r>
            <a:r>
              <a:rPr lang="tr-TR" dirty="0"/>
              <a:t> </a:t>
            </a:r>
            <a:r>
              <a:rPr lang="tr-TR" dirty="0" smtClean="0"/>
              <a:t>(since </a:t>
            </a:r>
            <a:r>
              <a:rPr lang="tr-TR" dirty="0" err="1" smtClean="0"/>
              <a:t>the</a:t>
            </a:r>
            <a:r>
              <a:rPr lang="tr-TR" dirty="0" smtClean="0"/>
              <a:t> main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may</a:t>
            </a:r>
            <a:r>
              <a:rPr lang="tr-TR" dirty="0" smtClean="0"/>
              <a:t> </a:t>
            </a:r>
            <a:r>
              <a:rPr lang="tr-TR" dirty="0" err="1" smtClean="0"/>
              <a:t>end</a:t>
            </a:r>
            <a:r>
              <a:rPr lang="tr-TR" dirty="0" smtClean="0"/>
              <a:t> </a:t>
            </a:r>
            <a:r>
              <a:rPr lang="tr-TR" dirty="0" err="1" smtClean="0"/>
              <a:t>before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child</a:t>
            </a:r>
            <a:r>
              <a:rPr lang="tr-TR" dirty="0" smtClean="0"/>
              <a:t> threads). As a </a:t>
            </a:r>
            <a:r>
              <a:rPr lang="tr-TR" dirty="0" err="1" smtClean="0"/>
              <a:t>remedy</a:t>
            </a:r>
            <a:r>
              <a:rPr lang="tr-TR" dirty="0" smtClean="0"/>
              <a:t>, you </a:t>
            </a:r>
            <a:r>
              <a:rPr lang="tr-TR" dirty="0" err="1" smtClean="0"/>
              <a:t>may</a:t>
            </a:r>
            <a:r>
              <a:rPr lang="tr-TR" dirty="0" smtClean="0"/>
              <a:t> </a:t>
            </a:r>
            <a:r>
              <a:rPr lang="tr-TR" dirty="0" err="1" smtClean="0"/>
              <a:t>sleep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main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a </a:t>
            </a:r>
            <a:r>
              <a:rPr lang="tr-TR" dirty="0" err="1" smtClean="0"/>
              <a:t>while</a:t>
            </a:r>
            <a:r>
              <a:rPr lang="tr-TR" dirty="0" smtClean="0"/>
              <a:t> at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end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24</a:t>
            </a:fld>
            <a:endParaRPr lang="tr-TR"/>
          </a:p>
        </p:txBody>
      </p:sp>
      <p:sp>
        <p:nvSpPr>
          <p:cNvPr id="5" name="TextBox 4"/>
          <p:cNvSpPr txBox="1"/>
          <p:nvPr/>
        </p:nvSpPr>
        <p:spPr>
          <a:xfrm>
            <a:off x="4267200" y="6198801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See</a:t>
            </a:r>
            <a:r>
              <a:rPr lang="tr-TR" dirty="0" smtClean="0"/>
              <a:t> threads9.cpp  </a:t>
            </a:r>
            <a:r>
              <a:rPr lang="tr-TR" dirty="0" err="1" smtClean="0"/>
              <a:t>for</a:t>
            </a:r>
            <a:r>
              <a:rPr lang="tr-TR" dirty="0" smtClean="0"/>
              <a:t> an </a:t>
            </a:r>
            <a:r>
              <a:rPr lang="tr-TR" dirty="0" err="1" smtClean="0"/>
              <a:t>example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4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Sharing</a:t>
            </a:r>
            <a:r>
              <a:rPr lang="tr-TR" dirty="0" smtClean="0"/>
              <a:t> </a:t>
            </a:r>
            <a:r>
              <a:rPr lang="tr-TR" dirty="0" err="1" smtClean="0"/>
              <a:t>among</a:t>
            </a:r>
            <a:r>
              <a:rPr lang="tr-TR" dirty="0" smtClean="0"/>
              <a:t>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98" y="1295400"/>
            <a:ext cx="8229600" cy="1219199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examples</a:t>
            </a:r>
            <a:r>
              <a:rPr lang="tr-TR" dirty="0" smtClean="0"/>
              <a:t>, threads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working</a:t>
            </a:r>
            <a:r>
              <a:rPr lang="tr-TR" dirty="0" smtClean="0"/>
              <a:t> </a:t>
            </a:r>
            <a:r>
              <a:rPr lang="tr-TR" dirty="0" err="1" smtClean="0"/>
              <a:t>concurrently</a:t>
            </a:r>
            <a:endParaRPr lang="tr-TR" dirty="0" smtClean="0"/>
          </a:p>
          <a:p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threads</a:t>
            </a:r>
            <a:r>
              <a:rPr lang="tr-TR" dirty="0" smtClean="0"/>
              <a:t> </a:t>
            </a:r>
            <a:r>
              <a:rPr lang="tr-TR" dirty="0" err="1" smtClean="0"/>
              <a:t>modif</a:t>
            </a:r>
            <a:r>
              <a:rPr lang="en-US" dirty="0" smtClean="0"/>
              <a:t>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variable</a:t>
            </a:r>
            <a:r>
              <a:rPr lang="tr-TR" dirty="0" smtClean="0"/>
              <a:t>?</a:t>
            </a:r>
          </a:p>
          <a:p>
            <a:pPr lvl="1"/>
            <a:r>
              <a:rPr lang="tr-TR" dirty="0" err="1" smtClean="0"/>
              <a:t>Let</a:t>
            </a:r>
            <a:r>
              <a:rPr lang="tr-TR" dirty="0" smtClean="0"/>
              <a:t> us </a:t>
            </a:r>
            <a:r>
              <a:rPr lang="tr-TR" dirty="0" err="1" smtClean="0"/>
              <a:t>see</a:t>
            </a:r>
            <a:r>
              <a:rPr lang="tr-TR" dirty="0" smtClean="0"/>
              <a:t> in an </a:t>
            </a:r>
            <a:r>
              <a:rPr lang="tr-TR" dirty="0" err="1" smtClean="0"/>
              <a:t>example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6" name="Rectangle 5"/>
          <p:cNvSpPr/>
          <p:nvPr/>
        </p:nvSpPr>
        <p:spPr>
          <a:xfrm>
            <a:off x="213198" y="4963538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Thread</a:t>
            </a:r>
            <a:r>
              <a:rPr lang="tr-TR" dirty="0" smtClean="0"/>
              <a:t>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56398" y="4963538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Thread</a:t>
            </a:r>
            <a:r>
              <a:rPr lang="tr-TR" dirty="0" smtClean="0"/>
              <a:t>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398" y="3526982"/>
            <a:ext cx="3581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increments</a:t>
            </a:r>
            <a:r>
              <a:rPr lang="tr-TR" dirty="0" smtClean="0"/>
              <a:t> global </a:t>
            </a:r>
            <a:r>
              <a:rPr lang="tr-TR" dirty="0" err="1" smtClean="0"/>
              <a:t>value</a:t>
            </a:r>
            <a:r>
              <a:rPr lang="tr-TR" dirty="0" smtClean="0"/>
              <a:t> 100</a:t>
            </a:r>
            <a:r>
              <a:rPr lang="en-US" dirty="0" smtClean="0"/>
              <a:t>0</a:t>
            </a:r>
            <a:r>
              <a:rPr lang="tr-TR" dirty="0" smtClean="0"/>
              <a:t>000 </a:t>
            </a:r>
            <a:r>
              <a:rPr lang="tr-TR" dirty="0" err="1" smtClean="0"/>
              <a:t>times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1013298" y="4060382"/>
            <a:ext cx="952500" cy="903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727798" y="4060382"/>
            <a:ext cx="1295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5598" y="5801738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/>
              <a:t>What</a:t>
            </a:r>
            <a:r>
              <a:rPr lang="tr-TR" sz="2400" dirty="0" smtClean="0"/>
              <a:t> is </a:t>
            </a:r>
            <a:r>
              <a:rPr lang="tr-TR" sz="2400" dirty="0" err="1" smtClean="0"/>
              <a:t>the</a:t>
            </a:r>
            <a:r>
              <a:rPr lang="tr-TR" sz="2400" dirty="0" smtClean="0"/>
              <a:t> final </a:t>
            </a:r>
            <a:r>
              <a:rPr lang="tr-TR" sz="2400" dirty="0" err="1" smtClean="0"/>
              <a:t>value</a:t>
            </a:r>
            <a:r>
              <a:rPr lang="tr-TR" sz="2400" dirty="0" smtClean="0"/>
              <a:t> of </a:t>
            </a:r>
            <a:r>
              <a:rPr lang="tr-TR" sz="2400" b="1" dirty="0" err="1" smtClean="0"/>
              <a:t>value</a:t>
            </a:r>
            <a:r>
              <a:rPr lang="tr-TR" sz="2400" b="1" dirty="0" smtClean="0"/>
              <a:t> </a:t>
            </a:r>
            <a:r>
              <a:rPr lang="tr-TR" sz="2400" dirty="0" err="1" smtClean="0"/>
              <a:t>after</a:t>
            </a:r>
            <a:r>
              <a:rPr lang="tr-TR" sz="2400" dirty="0" smtClean="0"/>
              <a:t> </a:t>
            </a:r>
            <a:r>
              <a:rPr lang="tr-TR" sz="2400" dirty="0" err="1" smtClean="0"/>
              <a:t>they</a:t>
            </a:r>
            <a:r>
              <a:rPr lang="tr-TR" sz="2400" dirty="0" smtClean="0"/>
              <a:t> </a:t>
            </a:r>
            <a:r>
              <a:rPr lang="tr-TR" sz="2400" dirty="0" err="1" smtClean="0"/>
              <a:t>join</a:t>
            </a:r>
            <a:r>
              <a:rPr lang="tr-TR" sz="2400" dirty="0" smtClean="0"/>
              <a:t> in main?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25</a:t>
            </a:fld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36337" y="2829938"/>
            <a:ext cx="2720161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Declare</a:t>
            </a:r>
            <a:r>
              <a:rPr lang="tr-TR" dirty="0" smtClean="0"/>
              <a:t> a global </a:t>
            </a:r>
            <a:r>
              <a:rPr lang="tr-TR" dirty="0" err="1" smtClean="0"/>
              <a:t>value</a:t>
            </a:r>
            <a:r>
              <a:rPr lang="tr-TR" dirty="0" smtClean="0"/>
              <a:t> = 0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876800" y="2454559"/>
            <a:ext cx="41148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You can </a:t>
            </a:r>
            <a:r>
              <a:rPr lang="tr-TR" dirty="0" err="1"/>
              <a:t>never</a:t>
            </a:r>
            <a:r>
              <a:rPr lang="tr-TR" dirty="0"/>
              <a:t> </a:t>
            </a:r>
            <a:r>
              <a:rPr lang="tr-TR" dirty="0" err="1"/>
              <a:t>know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answer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/>
              <a:t>rarely</a:t>
            </a:r>
            <a:r>
              <a:rPr lang="tr-TR" dirty="0"/>
              <a:t> </a:t>
            </a:r>
            <a:r>
              <a:rPr lang="tr-TR" dirty="0" err="1"/>
              <a:t>becomes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expected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of </a:t>
            </a:r>
            <a:r>
              <a:rPr lang="tr-TR" dirty="0" smtClean="0"/>
              <a:t>2000</a:t>
            </a:r>
            <a:r>
              <a:rPr lang="en-US" dirty="0" smtClean="0"/>
              <a:t>0</a:t>
            </a:r>
            <a:r>
              <a:rPr lang="tr-TR" dirty="0" smtClean="0"/>
              <a:t>00</a:t>
            </a:r>
            <a:r>
              <a:rPr lang="tr-TR" dirty="0"/>
              <a:t>.  </a:t>
            </a:r>
            <a:endParaRPr lang="tr-TR" dirty="0" smtClean="0"/>
          </a:p>
          <a:p>
            <a:pPr lvl="1"/>
            <a:r>
              <a:rPr lang="tr-TR" dirty="0" err="1" smtClean="0"/>
              <a:t>Mostly</a:t>
            </a:r>
            <a:r>
              <a:rPr lang="tr-TR" dirty="0" smtClean="0"/>
              <a:t> </a:t>
            </a:r>
            <a:r>
              <a:rPr lang="tr-TR" dirty="0"/>
              <a:t>it is </a:t>
            </a:r>
            <a:r>
              <a:rPr lang="tr-TR" dirty="0" err="1"/>
              <a:t>below</a:t>
            </a:r>
            <a:r>
              <a:rPr lang="tr-TR" dirty="0"/>
              <a:t> </a:t>
            </a:r>
            <a:r>
              <a:rPr lang="tr-TR" dirty="0" smtClean="0"/>
              <a:t>2000</a:t>
            </a:r>
            <a:r>
              <a:rPr lang="en-US" dirty="0" smtClean="0"/>
              <a:t>0</a:t>
            </a:r>
            <a:r>
              <a:rPr lang="tr-TR" dirty="0" smtClean="0"/>
              <a:t>00</a:t>
            </a:r>
            <a:r>
              <a:rPr lang="tr-TR" dirty="0"/>
              <a:t>.  </a:t>
            </a:r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reason</a:t>
            </a:r>
            <a:r>
              <a:rPr lang="tr-TR" dirty="0"/>
              <a:t> is at </a:t>
            </a:r>
            <a:r>
              <a:rPr lang="tr-TR" dirty="0" err="1"/>
              <a:t>scheduling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threads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middle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increment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on </a:t>
            </a:r>
            <a:r>
              <a:rPr lang="tr-TR" dirty="0" err="1"/>
              <a:t>this</a:t>
            </a:r>
            <a:r>
              <a:rPr lang="tr-TR" dirty="0"/>
              <a:t> problem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solutions</a:t>
            </a:r>
            <a:r>
              <a:rPr lang="tr-TR" dirty="0"/>
              <a:t>. But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basics</a:t>
            </a:r>
            <a:r>
              <a:rPr lang="tr-TR" dirty="0"/>
              <a:t>. </a:t>
            </a:r>
            <a:endParaRPr lang="en-US" dirty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Sharing</a:t>
            </a:r>
            <a:r>
              <a:rPr lang="tr-TR" dirty="0" smtClean="0"/>
              <a:t> </a:t>
            </a:r>
            <a:r>
              <a:rPr lang="tr-TR" dirty="0" err="1" smtClean="0"/>
              <a:t>among</a:t>
            </a:r>
            <a:r>
              <a:rPr lang="tr-TR" dirty="0" smtClean="0"/>
              <a:t> threads: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Scheduling is a key concept in computer </a:t>
            </a:r>
            <a:r>
              <a:rPr lang="en-US" dirty="0" smtClean="0"/>
              <a:t>multitasking and multiprocessing </a:t>
            </a:r>
            <a:r>
              <a:rPr lang="en-US" dirty="0"/>
              <a:t>operating system </a:t>
            </a:r>
            <a:r>
              <a:rPr lang="en-US" dirty="0" smtClean="0"/>
              <a:t>designs</a:t>
            </a:r>
            <a:endParaRPr lang="en-US" dirty="0"/>
          </a:p>
          <a:p>
            <a:r>
              <a:rPr lang="en-US" dirty="0"/>
              <a:t>Scheduling refers to the </a:t>
            </a:r>
            <a:r>
              <a:rPr lang="tr-TR" dirty="0" err="1" smtClean="0"/>
              <a:t>mechanism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processes </a:t>
            </a:r>
            <a:r>
              <a:rPr lang="en-US" dirty="0"/>
              <a:t>are assigned to run on the available CPUs, since there are typically many more processes running than </a:t>
            </a:r>
            <a:r>
              <a:rPr lang="en-US" dirty="0" smtClean="0"/>
              <a:t>number of available </a:t>
            </a:r>
            <a:r>
              <a:rPr lang="en-US" dirty="0"/>
              <a:t>CPUs. </a:t>
            </a:r>
          </a:p>
          <a:p>
            <a:r>
              <a:rPr lang="en-US" dirty="0"/>
              <a:t>This assignment is carried out by software known as a </a:t>
            </a:r>
            <a:r>
              <a:rPr lang="en-US" b="1" dirty="0"/>
              <a:t>scheduler </a:t>
            </a:r>
            <a:r>
              <a:rPr lang="en-US" dirty="0"/>
              <a:t>and </a:t>
            </a:r>
            <a:r>
              <a:rPr lang="en-US" b="1" dirty="0"/>
              <a:t>dispatcher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14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868362"/>
          </a:xfrm>
        </p:spPr>
        <p:txBody>
          <a:bodyPr>
            <a:normAutofit/>
          </a:bodyPr>
          <a:lstStyle/>
          <a:p>
            <a:r>
              <a:rPr lang="tr-TR" dirty="0" err="1" smtClean="0"/>
              <a:t>Sharing</a:t>
            </a:r>
            <a:r>
              <a:rPr lang="tr-TR" dirty="0" smtClean="0"/>
              <a:t> </a:t>
            </a:r>
            <a:r>
              <a:rPr lang="tr-TR" dirty="0" err="1" smtClean="0"/>
              <a:t>among</a:t>
            </a:r>
            <a:r>
              <a:rPr lang="tr-TR" dirty="0" smtClean="0"/>
              <a:t> threads: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304" y="3738065"/>
            <a:ext cx="8777591" cy="298341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Facts about scheduling!</a:t>
            </a:r>
          </a:p>
          <a:p>
            <a:pPr lvl="1"/>
            <a:r>
              <a:rPr lang="en-US" dirty="0" smtClean="0"/>
              <a:t>Multiple threads share the same process resources</a:t>
            </a:r>
          </a:p>
          <a:p>
            <a:pPr lvl="1"/>
            <a:r>
              <a:rPr lang="en-US" dirty="0" smtClean="0"/>
              <a:t>Scheduler schedules them according to </a:t>
            </a:r>
            <a:r>
              <a:rPr lang="tr-TR" dirty="0" smtClean="0"/>
              <a:t>"</a:t>
            </a:r>
            <a:r>
              <a:rPr lang="en-US" dirty="0" smtClean="0"/>
              <a:t>some</a:t>
            </a:r>
            <a:r>
              <a:rPr lang="tr-TR" dirty="0" smtClean="0"/>
              <a:t>"</a:t>
            </a:r>
            <a:r>
              <a:rPr lang="en-US" dirty="0" smtClean="0"/>
              <a:t> algorithm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 OS </a:t>
            </a:r>
            <a:r>
              <a:rPr lang="tr-TR" dirty="0" err="1" smtClean="0"/>
              <a:t>knows</a:t>
            </a:r>
            <a:r>
              <a:rPr lang="tr-TR" dirty="0" smtClean="0"/>
              <a:t> (</a:t>
            </a:r>
            <a:r>
              <a:rPr lang="tr-TR" dirty="0" err="1" smtClean="0"/>
              <a:t>i.e</a:t>
            </a:r>
            <a:r>
              <a:rPr lang="tr-TR" dirty="0" smtClean="0"/>
              <a:t>.</a:t>
            </a:r>
            <a:r>
              <a:rPr lang="tr-TR" b="1" dirty="0" smtClean="0"/>
              <a:t> you </a:t>
            </a:r>
            <a:r>
              <a:rPr lang="tr-TR" b="1" dirty="0" err="1" smtClean="0"/>
              <a:t>cannot</a:t>
            </a:r>
            <a:r>
              <a:rPr lang="tr-TR" b="1" dirty="0" smtClean="0"/>
              <a:t> </a:t>
            </a:r>
            <a:r>
              <a:rPr lang="tr-TR" b="1" dirty="0" err="1" smtClean="0"/>
              <a:t>control</a:t>
            </a:r>
            <a:r>
              <a:rPr lang="tr-TR" b="1" dirty="0" smtClean="0"/>
              <a:t> </a:t>
            </a:r>
            <a:r>
              <a:rPr lang="tr-TR" b="1" dirty="0" err="1" smtClean="0"/>
              <a:t>scheduling</a:t>
            </a:r>
            <a:r>
              <a:rPr lang="tr-TR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The sequence of scheduling can create conflicts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problems</a:t>
            </a:r>
            <a:endParaRPr lang="en-US" dirty="0" smtClean="0"/>
          </a:p>
          <a:p>
            <a:pPr lvl="2"/>
            <a:r>
              <a:rPr lang="en-US" sz="2800" dirty="0" smtClean="0"/>
              <a:t>Read-write conflicts</a:t>
            </a:r>
            <a:r>
              <a:rPr lang="tr-TR" sz="2800" dirty="0" smtClean="0"/>
              <a:t>  (not I/O </a:t>
            </a:r>
            <a:r>
              <a:rPr lang="tr-TR" sz="2800" dirty="0" err="1" smtClean="0"/>
              <a:t>type</a:t>
            </a:r>
            <a:r>
              <a:rPr lang="tr-TR" sz="2800" dirty="0" smtClean="0"/>
              <a:t> of </a:t>
            </a:r>
            <a:r>
              <a:rPr lang="tr-TR" sz="2800" dirty="0" err="1" smtClean="0"/>
              <a:t>read-write</a:t>
            </a:r>
            <a:r>
              <a:rPr lang="tr-TR" sz="2800" dirty="0" smtClean="0"/>
              <a:t>;  </a:t>
            </a:r>
            <a:r>
              <a:rPr lang="tr-TR" sz="2800" dirty="0" err="1" smtClean="0"/>
              <a:t>we</a:t>
            </a:r>
            <a:r>
              <a:rPr lang="tr-TR" sz="2800" dirty="0" smtClean="0"/>
              <a:t> </a:t>
            </a:r>
            <a:r>
              <a:rPr lang="tr-TR" sz="2800" dirty="0" err="1" smtClean="0"/>
              <a:t>mean</a:t>
            </a:r>
            <a:r>
              <a:rPr lang="tr-TR" sz="2800" dirty="0" smtClean="0"/>
              <a:t> </a:t>
            </a:r>
            <a:r>
              <a:rPr lang="tr-TR" sz="2800" dirty="0" err="1" smtClean="0"/>
              <a:t>reading</a:t>
            </a:r>
            <a:r>
              <a:rPr lang="tr-TR" sz="2800" dirty="0" smtClean="0"/>
              <a:t>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writing</a:t>
            </a:r>
            <a:r>
              <a:rPr lang="tr-TR" sz="2800" dirty="0" smtClean="0"/>
              <a:t> </a:t>
            </a:r>
            <a:r>
              <a:rPr lang="tr-TR" sz="2800" dirty="0" err="1" smtClean="0"/>
              <a:t>from</a:t>
            </a:r>
            <a:r>
              <a:rPr lang="tr-TR" sz="2800" dirty="0" smtClean="0"/>
              <a:t>/</a:t>
            </a:r>
            <a:r>
              <a:rPr lang="tr-TR" sz="2800" dirty="0" err="1" smtClean="0"/>
              <a:t>to</a:t>
            </a:r>
            <a:r>
              <a:rPr lang="tr-TR" sz="2800" dirty="0" smtClean="0"/>
              <a:t> </a:t>
            </a:r>
            <a:r>
              <a:rPr lang="tr-TR" sz="2800" dirty="0" err="1" smtClean="0"/>
              <a:t>memory</a:t>
            </a:r>
            <a:r>
              <a:rPr lang="tr-TR" sz="2800" dirty="0" smtClean="0"/>
              <a:t>)</a:t>
            </a:r>
            <a:endParaRPr lang="en-US" sz="2800" dirty="0" smtClean="0"/>
          </a:p>
          <a:p>
            <a:pPr lvl="2"/>
            <a:r>
              <a:rPr lang="en-US" sz="2800" dirty="0" smtClean="0"/>
              <a:t>Deadlocks</a:t>
            </a:r>
          </a:p>
          <a:p>
            <a:pPr lvl="2"/>
            <a:r>
              <a:rPr lang="en-US" sz="2800" dirty="0" smtClean="0"/>
              <a:t>In general, race conditions / synchronization conflicts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27</a:t>
            </a:fld>
            <a:endParaRPr lang="tr-TR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331197"/>
              </p:ext>
            </p:extLst>
          </p:nvPr>
        </p:nvGraphicFramePr>
        <p:xfrm>
          <a:off x="3040704" y="1066800"/>
          <a:ext cx="602297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1" name="Picture" r:id="rId3" imgW="6858000" imgH="6400800" progId="Word.Picture.8">
                  <p:embed/>
                </p:oleObj>
              </mc:Choice>
              <mc:Fallback>
                <p:oleObj name="Picture" r:id="rId3" imgW="6858000" imgH="6400800" progId="Word.Picture.8">
                  <p:embed/>
                  <p:pic>
                    <p:nvPicPr>
                      <p:cNvPr id="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-1067" t="19858" r="42267" b="61858"/>
                      <a:stretch>
                        <a:fillRect/>
                      </a:stretch>
                    </p:blipFill>
                    <p:spPr bwMode="auto">
                      <a:xfrm>
                        <a:off x="3040704" y="1066800"/>
                        <a:ext cx="6022975" cy="1749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1304" y="1155970"/>
            <a:ext cx="3352800" cy="25545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tr-TR" sz="2000" dirty="0" err="1" smtClean="0"/>
              <a:t>Example</a:t>
            </a:r>
            <a:r>
              <a:rPr lang="tr-TR" sz="2000" dirty="0" smtClean="0"/>
              <a:t>: Three </a:t>
            </a:r>
            <a:r>
              <a:rPr lang="en-US" sz="2000" dirty="0" smtClean="0"/>
              <a:t>threads </a:t>
            </a:r>
            <a:r>
              <a:rPr lang="en-US" sz="2000" dirty="0"/>
              <a:t>sharing a single </a:t>
            </a:r>
            <a:r>
              <a:rPr lang="en-US" sz="2000" dirty="0" smtClean="0"/>
              <a:t>CPU</a:t>
            </a:r>
            <a:endParaRPr lang="tr-T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 smtClean="0"/>
              <a:t>Actually</a:t>
            </a:r>
            <a:r>
              <a:rPr lang="tr-TR" sz="2000" dirty="0" smtClean="0"/>
              <a:t> </a:t>
            </a:r>
            <a:r>
              <a:rPr lang="tr-TR" sz="2000" dirty="0" err="1" smtClean="0"/>
              <a:t>this</a:t>
            </a:r>
            <a:r>
              <a:rPr lang="tr-TR" sz="2000" dirty="0" smtClean="0"/>
              <a:t> is a </a:t>
            </a:r>
            <a:r>
              <a:rPr lang="tr-TR" sz="2000" dirty="0" err="1" smtClean="0"/>
              <a:t>simplified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ideal </a:t>
            </a:r>
            <a:r>
              <a:rPr lang="tr-TR" sz="2000" dirty="0" err="1" smtClean="0"/>
              <a:t>scheduling</a:t>
            </a:r>
            <a:r>
              <a:rPr lang="tr-TR" sz="2000" dirty="0" smtClean="0"/>
              <a:t>. </a:t>
            </a:r>
            <a:r>
              <a:rPr lang="tr-TR" sz="2000" dirty="0" err="1" smtClean="0"/>
              <a:t>Normally</a:t>
            </a:r>
            <a:r>
              <a:rPr lang="tr-TR" sz="2000" dirty="0" smtClean="0"/>
              <a:t> </a:t>
            </a:r>
            <a:r>
              <a:rPr lang="tr-TR" sz="2000" dirty="0" err="1" smtClean="0"/>
              <a:t>scheduling</a:t>
            </a:r>
            <a:r>
              <a:rPr lang="tr-TR" sz="2000" dirty="0" smtClean="0"/>
              <a:t> </a:t>
            </a:r>
            <a:r>
              <a:rPr lang="tr-TR" sz="2000" dirty="0" err="1" smtClean="0"/>
              <a:t>may</a:t>
            </a:r>
            <a:r>
              <a:rPr lang="tr-TR" sz="2000" dirty="0" smtClean="0"/>
              <a:t> not be </a:t>
            </a:r>
            <a:r>
              <a:rPr lang="tr-TR" sz="2000" dirty="0" err="1" smtClean="0"/>
              <a:t>round</a:t>
            </a:r>
            <a:r>
              <a:rPr lang="tr-TR" sz="2000" dirty="0" err="1"/>
              <a:t>-</a:t>
            </a:r>
            <a:r>
              <a:rPr lang="tr-TR" sz="2000" dirty="0" err="1" smtClean="0"/>
              <a:t>robin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allocated</a:t>
            </a:r>
            <a:r>
              <a:rPr lang="tr-TR" sz="2000" dirty="0" smtClean="0"/>
              <a:t> </a:t>
            </a:r>
            <a:r>
              <a:rPr lang="tr-TR" sz="2000" dirty="0" err="1" smtClean="0"/>
              <a:t>durations</a:t>
            </a:r>
            <a:r>
              <a:rPr lang="tr-TR" sz="2000" dirty="0" smtClean="0"/>
              <a:t> </a:t>
            </a:r>
            <a:r>
              <a:rPr lang="tr-TR" sz="2000" dirty="0" err="1" smtClean="0"/>
              <a:t>may</a:t>
            </a:r>
            <a:r>
              <a:rPr lang="tr-TR" sz="2000" dirty="0" smtClean="0"/>
              <a:t> </a:t>
            </a:r>
            <a:r>
              <a:rPr lang="tr-TR" sz="2000" dirty="0" err="1" smtClean="0"/>
              <a:t>vary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24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190" y="1225689"/>
            <a:ext cx="89008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THREADS_NUM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2</a:t>
            </a:r>
          </a:p>
          <a:p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increment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i=0; i &lt;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1000000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tr-T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</a:t>
            </a:r>
            <a:r>
              <a:rPr lang="tr-T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"At the beginning of main value is: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value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threads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tr-T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THREADS_NUM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(i=0; i &lt; </a:t>
            </a:r>
            <a:r>
              <a:rPr lang="tr-T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THREADS_NUM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threads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 </a:t>
            </a:r>
            <a:r>
              <a:rPr lang="tr-T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increment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(i=0; i &lt; </a:t>
            </a:r>
            <a:r>
              <a:rPr lang="tr-T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THREADS_NUM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threads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join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"At the end of main value is: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value &lt;&lt;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0;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9067800" cy="762000"/>
          </a:xfrm>
        </p:spPr>
        <p:txBody>
          <a:bodyPr>
            <a:noAutofit/>
          </a:bodyPr>
          <a:lstStyle/>
          <a:p>
            <a:pPr algn="l"/>
            <a:r>
              <a:rPr lang="tr-TR" sz="3400" dirty="0" err="1" smtClean="0"/>
              <a:t>Sharing</a:t>
            </a:r>
            <a:r>
              <a:rPr lang="tr-TR" sz="3400" dirty="0" smtClean="0"/>
              <a:t> </a:t>
            </a:r>
            <a:r>
              <a:rPr lang="tr-TR" sz="3400" dirty="0" err="1" smtClean="0"/>
              <a:t>among</a:t>
            </a:r>
            <a:r>
              <a:rPr lang="tr-TR" sz="3400" dirty="0" smtClean="0"/>
              <a:t> threads: </a:t>
            </a:r>
            <a:r>
              <a:rPr lang="tr-TR" sz="3400" dirty="0" err="1" smtClean="0"/>
              <a:t>Synchronization</a:t>
            </a:r>
            <a:r>
              <a:rPr lang="tr-TR" sz="3400" dirty="0" smtClean="0"/>
              <a:t> </a:t>
            </a:r>
            <a:r>
              <a:rPr lang="en-US" sz="3400" dirty="0" smtClean="0"/>
              <a:t>Conflicts</a:t>
            </a:r>
            <a:r>
              <a:rPr lang="tr-TR" sz="3400" dirty="0" smtClean="0"/>
              <a:t/>
            </a:r>
            <a:br>
              <a:rPr lang="tr-TR" sz="3400" dirty="0" smtClean="0"/>
            </a:br>
            <a:r>
              <a:rPr lang="tr-TR" sz="2400" dirty="0" err="1" smtClean="0"/>
              <a:t>Let</a:t>
            </a:r>
            <a:r>
              <a:rPr lang="tr-TR" sz="2400" dirty="0" smtClean="0"/>
              <a:t> us </a:t>
            </a:r>
            <a:r>
              <a:rPr lang="tr-TR" sz="2400" dirty="0" err="1" smtClean="0"/>
              <a:t>go</a:t>
            </a:r>
            <a:r>
              <a:rPr lang="tr-TR" sz="2400" dirty="0" smtClean="0"/>
              <a:t> </a:t>
            </a:r>
            <a:r>
              <a:rPr lang="tr-TR" sz="2400" dirty="0" err="1" smtClean="0"/>
              <a:t>back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increment</a:t>
            </a:r>
            <a:r>
              <a:rPr lang="tr-TR" sz="2400" dirty="0" smtClean="0"/>
              <a:t> problem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28</a:t>
            </a:fld>
            <a:endParaRPr lang="tr-TR" dirty="0"/>
          </a:p>
        </p:txBody>
      </p:sp>
      <p:sp>
        <p:nvSpPr>
          <p:cNvPr id="9" name="TextBox 8"/>
          <p:cNvSpPr txBox="1"/>
          <p:nvPr/>
        </p:nvSpPr>
        <p:spPr>
          <a:xfrm>
            <a:off x="3669742" y="1200834"/>
            <a:ext cx="39502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>
                <a:highlight>
                  <a:srgbClr val="FFFFFF"/>
                </a:highlight>
              </a:rPr>
              <a:t>Global </a:t>
            </a:r>
            <a:r>
              <a:rPr lang="tr-TR" dirty="0" err="1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to</a:t>
            </a:r>
            <a:r>
              <a:rPr lang="tr-TR" dirty="0" smtClean="0">
                <a:highlight>
                  <a:srgbClr val="FFFFFF"/>
                </a:highlight>
              </a:rPr>
              <a:t> be </a:t>
            </a:r>
            <a:r>
              <a:rPr lang="tr-TR" dirty="0" err="1" smtClean="0">
                <a:highlight>
                  <a:srgbClr val="FFFFFF"/>
                </a:highlight>
              </a:rPr>
              <a:t>shared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by</a:t>
            </a:r>
            <a:r>
              <a:rPr lang="tr-TR" dirty="0" smtClean="0">
                <a:highlight>
                  <a:srgbClr val="FFFFFF"/>
                </a:highlight>
              </a:rPr>
              <a:t> threads</a:t>
            </a:r>
            <a:endParaRPr lang="tr-T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286000" y="1385500"/>
            <a:ext cx="1383742" cy="6230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52800" y="1722566"/>
            <a:ext cx="457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err="1" smtClean="0">
                <a:highlight>
                  <a:srgbClr val="FFFFFF"/>
                </a:highlight>
              </a:rPr>
              <a:t>Each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thread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increments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tr-TR" dirty="0" smtClean="0">
                <a:highlight>
                  <a:srgbClr val="FFFFFF"/>
                </a:highlight>
              </a:rPr>
              <a:t> 100</a:t>
            </a:r>
            <a:r>
              <a:rPr lang="en-US" dirty="0" smtClean="0">
                <a:highlight>
                  <a:srgbClr val="FFFFFF"/>
                </a:highlight>
              </a:rPr>
              <a:t>0</a:t>
            </a:r>
            <a:r>
              <a:rPr lang="tr-TR" dirty="0" smtClean="0">
                <a:highlight>
                  <a:srgbClr val="FFFFFF"/>
                </a:highlight>
              </a:rPr>
              <a:t>000 </a:t>
            </a:r>
            <a:r>
              <a:rPr lang="tr-TR" dirty="0" err="1" smtClean="0">
                <a:highlight>
                  <a:srgbClr val="FFFFFF"/>
                </a:highlight>
              </a:rPr>
              <a:t>times</a:t>
            </a:r>
            <a:endParaRPr lang="tr-TR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2438400" y="1907232"/>
            <a:ext cx="914400" cy="302568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93594" y="2133600"/>
            <a:ext cx="4239567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err="1" smtClean="0">
                <a:highlight>
                  <a:srgbClr val="FFFFFF"/>
                </a:highlight>
              </a:rPr>
              <a:t>The</a:t>
            </a:r>
            <a:r>
              <a:rPr lang="tr-TR" dirty="0" smtClean="0">
                <a:highlight>
                  <a:srgbClr val="FFFFFF"/>
                </a:highlight>
              </a:rPr>
              <a:t> final </a:t>
            </a:r>
            <a:r>
              <a:rPr lang="tr-TR" dirty="0" err="1" smtClean="0">
                <a:highlight>
                  <a:srgbClr val="FFFFFF"/>
                </a:highlight>
              </a:rPr>
              <a:t>value</a:t>
            </a:r>
            <a:r>
              <a:rPr lang="tr-TR" dirty="0" smtClean="0">
                <a:highlight>
                  <a:srgbClr val="FFFFFF"/>
                </a:highlight>
              </a:rPr>
              <a:t> of </a:t>
            </a:r>
            <a:r>
              <a:rPr lang="tr-TR" dirty="0" err="1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does</a:t>
            </a:r>
            <a:r>
              <a:rPr lang="tr-TR" dirty="0" smtClean="0">
                <a:highlight>
                  <a:srgbClr val="FFFFFF"/>
                </a:highlight>
              </a:rPr>
              <a:t> not </a:t>
            </a:r>
            <a:r>
              <a:rPr lang="tr-TR" dirty="0" err="1" smtClean="0">
                <a:highlight>
                  <a:srgbClr val="FFFFFF"/>
                </a:highlight>
              </a:rPr>
              <a:t>reach</a:t>
            </a:r>
            <a:r>
              <a:rPr lang="tr-TR" dirty="0" smtClean="0">
                <a:highlight>
                  <a:srgbClr val="FFFFFF"/>
                </a:highlight>
              </a:rPr>
              <a:t> 200</a:t>
            </a:r>
            <a:r>
              <a:rPr lang="en-US" dirty="0" smtClean="0">
                <a:highlight>
                  <a:srgbClr val="FFFFFF"/>
                </a:highlight>
              </a:rPr>
              <a:t>0</a:t>
            </a:r>
            <a:r>
              <a:rPr lang="tr-TR" dirty="0" smtClean="0">
                <a:highlight>
                  <a:srgbClr val="FFFFFF"/>
                </a:highlight>
              </a:rPr>
              <a:t>000 </a:t>
            </a:r>
            <a:r>
              <a:rPr lang="tr-TR" dirty="0" err="1" smtClean="0">
                <a:highlight>
                  <a:srgbClr val="FFFFFF"/>
                </a:highlight>
              </a:rPr>
              <a:t>for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most</a:t>
            </a:r>
            <a:r>
              <a:rPr lang="tr-TR" dirty="0" smtClean="0">
                <a:highlight>
                  <a:srgbClr val="FFFFFF"/>
                </a:highlight>
              </a:rPr>
              <a:t> of </a:t>
            </a:r>
            <a:r>
              <a:rPr lang="tr-TR" dirty="0" err="1" smtClean="0">
                <a:highlight>
                  <a:srgbClr val="FFFFFF"/>
                </a:highlight>
              </a:rPr>
              <a:t>the</a:t>
            </a:r>
            <a:r>
              <a:rPr lang="tr-TR" dirty="0" smtClean="0">
                <a:highlight>
                  <a:srgbClr val="FFFFFF"/>
                </a:highlight>
              </a:rPr>
              <a:t> time (it </a:t>
            </a:r>
            <a:r>
              <a:rPr lang="tr-TR" dirty="0" err="1" smtClean="0">
                <a:highlight>
                  <a:srgbClr val="FFFFFF"/>
                </a:highlight>
              </a:rPr>
              <a:t>may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rarely</a:t>
            </a:r>
            <a:r>
              <a:rPr lang="tr-TR" dirty="0" smtClean="0">
                <a:highlight>
                  <a:srgbClr val="FFFFFF"/>
                </a:highlight>
              </a:rPr>
              <a:t> be 200</a:t>
            </a:r>
            <a:r>
              <a:rPr lang="en-US" dirty="0" smtClean="0">
                <a:highlight>
                  <a:srgbClr val="FFFFFF"/>
                </a:highlight>
              </a:rPr>
              <a:t>0</a:t>
            </a:r>
            <a:r>
              <a:rPr lang="tr-TR" dirty="0" smtClean="0">
                <a:highlight>
                  <a:srgbClr val="FFFFFF"/>
                </a:highlight>
              </a:rPr>
              <a:t>000).  </a:t>
            </a:r>
            <a:r>
              <a:rPr lang="tr-TR" dirty="0" err="1" smtClean="0">
                <a:highlight>
                  <a:srgbClr val="FFFFFF"/>
                </a:highlight>
              </a:rPr>
              <a:t>Let</a:t>
            </a:r>
            <a:r>
              <a:rPr lang="tr-TR" dirty="0" smtClean="0">
                <a:highlight>
                  <a:srgbClr val="FFFFFF"/>
                </a:highlight>
              </a:rPr>
              <a:t> us </a:t>
            </a:r>
            <a:r>
              <a:rPr lang="tr-TR" dirty="0" err="1" smtClean="0">
                <a:highlight>
                  <a:srgbClr val="FFFFFF"/>
                </a:highlight>
              </a:rPr>
              <a:t>see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this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by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running</a:t>
            </a:r>
            <a:r>
              <a:rPr lang="tr-TR" dirty="0" smtClean="0">
                <a:highlight>
                  <a:srgbClr val="FFFFFF"/>
                </a:highlight>
              </a:rPr>
              <a:t> threads10.cpp.</a:t>
            </a:r>
          </a:p>
          <a:p>
            <a:endParaRPr lang="tr-TR" sz="600" dirty="0">
              <a:highlight>
                <a:srgbClr val="FFFFFF"/>
              </a:highlight>
            </a:endParaRPr>
          </a:p>
          <a:p>
            <a:r>
              <a:rPr lang="tr-TR" dirty="0" err="1" smtClean="0">
                <a:highlight>
                  <a:srgbClr val="FFFFFF"/>
                </a:highlight>
              </a:rPr>
              <a:t>The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reason</a:t>
            </a:r>
            <a:r>
              <a:rPr lang="tr-TR" dirty="0" smtClean="0">
                <a:highlight>
                  <a:srgbClr val="FFFFFF"/>
                </a:highlight>
              </a:rPr>
              <a:t> of </a:t>
            </a:r>
            <a:r>
              <a:rPr lang="tr-TR" dirty="0" err="1" smtClean="0">
                <a:highlight>
                  <a:srgbClr val="FFFFFF"/>
                </a:highlight>
              </a:rPr>
              <a:t>this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unexpected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behavior</a:t>
            </a:r>
            <a:r>
              <a:rPr lang="tr-TR" dirty="0" smtClean="0">
                <a:highlight>
                  <a:srgbClr val="FFFFFF"/>
                </a:highlight>
              </a:rPr>
              <a:t> is </a:t>
            </a:r>
            <a:r>
              <a:rPr lang="tr-TR" dirty="0" err="1" smtClean="0">
                <a:highlight>
                  <a:srgbClr val="FFFFFF"/>
                </a:highlight>
              </a:rPr>
              <a:t>explained</a:t>
            </a:r>
            <a:r>
              <a:rPr lang="tr-TR" dirty="0" smtClean="0">
                <a:highlight>
                  <a:srgbClr val="FFFFFF"/>
                </a:highlight>
              </a:rPr>
              <a:t> in </a:t>
            </a:r>
            <a:r>
              <a:rPr lang="tr-TR" dirty="0" err="1" smtClean="0">
                <a:highlight>
                  <a:srgbClr val="FFFFFF"/>
                </a:highlight>
              </a:rPr>
              <a:t>the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next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slide</a:t>
            </a:r>
            <a:r>
              <a:rPr lang="tr-TR" dirty="0" smtClean="0">
                <a:highlight>
                  <a:srgbClr val="FFFFFF"/>
                </a:highlight>
              </a:rPr>
              <a:t>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2565" y="5134974"/>
            <a:ext cx="613113" cy="52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1769" y="5088705"/>
            <a:ext cx="693259" cy="61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Synchronization</a:t>
            </a:r>
            <a:r>
              <a:rPr lang="tr-TR" dirty="0" smtClean="0"/>
              <a:t> </a:t>
            </a:r>
            <a:r>
              <a:rPr lang="tr-TR" dirty="0" err="1" smtClean="0"/>
              <a:t>Conflict</a:t>
            </a:r>
            <a:r>
              <a:rPr lang="tr-TR" dirty="0" smtClean="0"/>
              <a:t>: </a:t>
            </a:r>
            <a:r>
              <a:rPr lang="tr-TR" dirty="0" err="1" smtClean="0"/>
              <a:t>Why</a:t>
            </a:r>
            <a:r>
              <a:rPr lang="tr-TR" dirty="0" smtClean="0"/>
              <a:t> </a:t>
            </a:r>
            <a:r>
              <a:rPr lang="tr-TR" dirty="0" err="1" smtClean="0"/>
              <a:t>Happens</a:t>
            </a:r>
            <a:r>
              <a:rPr lang="tr-TR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93" y="1060315"/>
            <a:ext cx="8534400" cy="2216285"/>
          </a:xfrm>
        </p:spPr>
        <p:txBody>
          <a:bodyPr>
            <a:normAutofit fontScale="70000" lnSpcReduction="20000"/>
          </a:bodyPr>
          <a:lstStyle/>
          <a:p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tr-TR" b="1" dirty="0" smtClean="0"/>
              <a:t>  </a:t>
            </a:r>
            <a:r>
              <a:rPr lang="tr-TR" dirty="0" smtClean="0"/>
              <a:t>has </a:t>
            </a:r>
            <a:r>
              <a:rPr lang="tr-TR" dirty="0" err="1" smtClean="0"/>
              <a:t>three</a:t>
            </a:r>
            <a:r>
              <a:rPr lang="tr-TR" dirty="0" smtClean="0"/>
              <a:t> </a:t>
            </a:r>
            <a:r>
              <a:rPr lang="tr-TR" dirty="0" err="1" smtClean="0"/>
              <a:t>internal</a:t>
            </a:r>
            <a:r>
              <a:rPr lang="tr-TR" dirty="0" smtClean="0"/>
              <a:t> </a:t>
            </a:r>
            <a:r>
              <a:rPr lang="tr-TR" dirty="0" err="1" smtClean="0"/>
              <a:t>steps</a:t>
            </a:r>
            <a:r>
              <a:rPr lang="tr-TR" dirty="0" smtClean="0"/>
              <a:t> (</a:t>
            </a:r>
            <a:r>
              <a:rPr lang="tr-TR" dirty="0" err="1" smtClean="0"/>
              <a:t>we</a:t>
            </a:r>
            <a:r>
              <a:rPr lang="tr-TR" dirty="0" smtClean="0"/>
              <a:t> do not </a:t>
            </a:r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in program, but </a:t>
            </a:r>
            <a:r>
              <a:rPr lang="tr-TR" dirty="0" err="1" smtClean="0"/>
              <a:t>internally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happen</a:t>
            </a:r>
            <a:r>
              <a:rPr lang="tr-TR" dirty="0" smtClean="0"/>
              <a:t>). </a:t>
            </a:r>
          </a:p>
          <a:p>
            <a:pPr lvl="1"/>
            <a:r>
              <a:rPr lang="tr-TR" dirty="0" smtClean="0"/>
              <a:t>First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of 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tr-TR" dirty="0" smtClean="0"/>
              <a:t> is </a:t>
            </a:r>
            <a:r>
              <a:rPr lang="tr-TR" dirty="0" err="1" smtClean="0"/>
              <a:t>read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endParaRPr lang="tr-TR" dirty="0" smtClean="0"/>
          </a:p>
          <a:p>
            <a:pPr lvl="1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increments</a:t>
            </a:r>
            <a:r>
              <a:rPr lang="tr-TR" dirty="0" smtClean="0"/>
              <a:t> it.</a:t>
            </a:r>
          </a:p>
          <a:p>
            <a:pPr lvl="1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writes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of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tr-TR" dirty="0" smtClean="0"/>
              <a:t>  </a:t>
            </a:r>
            <a:r>
              <a:rPr lang="tr-TR" dirty="0" err="1" smtClean="0"/>
              <a:t>back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Scheduling</a:t>
            </a:r>
            <a:r>
              <a:rPr lang="tr-TR" dirty="0" smtClean="0"/>
              <a:t> </a:t>
            </a:r>
            <a:r>
              <a:rPr lang="tr-TR" dirty="0" err="1" smtClean="0"/>
              <a:t>may</a:t>
            </a:r>
            <a:r>
              <a:rPr lang="tr-TR" dirty="0" smtClean="0"/>
              <a:t> </a:t>
            </a:r>
            <a:r>
              <a:rPr lang="tr-TR" dirty="0" err="1" smtClean="0"/>
              <a:t>happen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middle</a:t>
            </a:r>
            <a:r>
              <a:rPr lang="tr-TR" dirty="0" smtClean="0"/>
              <a:t> of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three</a:t>
            </a:r>
            <a:r>
              <a:rPr lang="tr-TR" dirty="0" smtClean="0"/>
              <a:t> </a:t>
            </a:r>
            <a:r>
              <a:rPr lang="tr-TR" dirty="0" err="1" smtClean="0"/>
              <a:t>steps</a:t>
            </a:r>
            <a:r>
              <a:rPr lang="tr-TR" dirty="0" smtClean="0"/>
              <a:t>. </a:t>
            </a:r>
          </a:p>
          <a:p>
            <a:r>
              <a:rPr lang="en-US" dirty="0" smtClean="0"/>
              <a:t>Example </a:t>
            </a:r>
            <a:r>
              <a:rPr lang="tr-TR" dirty="0" smtClean="0"/>
              <a:t>s</a:t>
            </a:r>
            <a:r>
              <a:rPr lang="en-US" dirty="0" err="1" smtClean="0"/>
              <a:t>cenario</a:t>
            </a:r>
            <a:r>
              <a:rPr lang="tr-TR" dirty="0" smtClean="0"/>
              <a:t>s (</a:t>
            </a:r>
            <a:r>
              <a:rPr lang="tr-TR" dirty="0" err="1" smtClean="0"/>
              <a:t>switching</a:t>
            </a:r>
            <a:r>
              <a:rPr lang="tr-TR" dirty="0" smtClean="0"/>
              <a:t> </a:t>
            </a:r>
            <a:r>
              <a:rPr lang="tr-TR" dirty="0" err="1" smtClean="0"/>
              <a:t>occurs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arrow</a:t>
            </a:r>
            <a:r>
              <a:rPr lang="tr-TR" dirty="0" smtClean="0"/>
              <a:t> </a:t>
            </a:r>
            <a:r>
              <a:rPr lang="tr-TR" dirty="0" err="1" smtClean="0"/>
              <a:t>points</a:t>
            </a:r>
            <a:r>
              <a:rPr lang="tr-TR" dirty="0" smtClean="0"/>
              <a:t>)</a:t>
            </a:r>
            <a:r>
              <a:rPr lang="en-US" dirty="0" smtClean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8078" y="3397824"/>
            <a:ext cx="2597285" cy="167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87313" lvl="1">
              <a:buNone/>
            </a:pPr>
            <a:r>
              <a:rPr lang="en-US" dirty="0" smtClean="0"/>
              <a:t>Thread</a:t>
            </a:r>
            <a:r>
              <a:rPr lang="tr-TR" dirty="0" smtClean="0"/>
              <a:t> 1</a:t>
            </a:r>
            <a:r>
              <a:rPr lang="en-US" dirty="0" smtClean="0"/>
              <a:t> reads </a:t>
            </a:r>
            <a:r>
              <a:rPr lang="tr-TR" b="1" dirty="0" err="1" smtClean="0"/>
              <a:t>value</a:t>
            </a:r>
            <a:endParaRPr lang="en-US" b="1" dirty="0" smtClean="0"/>
          </a:p>
          <a:p>
            <a:pPr marL="87313" lvl="1"/>
            <a:r>
              <a:rPr lang="en-US" dirty="0" smtClean="0"/>
              <a:t>Thread</a:t>
            </a:r>
            <a:r>
              <a:rPr lang="tr-TR" dirty="0" smtClean="0"/>
              <a:t> 2</a:t>
            </a:r>
            <a:r>
              <a:rPr lang="en-US" dirty="0" smtClean="0"/>
              <a:t> reads </a:t>
            </a:r>
            <a:r>
              <a:rPr lang="tr-TR" b="1" dirty="0" err="1" smtClean="0"/>
              <a:t>value</a:t>
            </a:r>
            <a:endParaRPr lang="en-US" b="1" dirty="0" smtClean="0"/>
          </a:p>
          <a:p>
            <a:pPr marL="87313" lvl="1"/>
            <a:r>
              <a:rPr lang="tr-TR" dirty="0" err="1"/>
              <a:t>Thread</a:t>
            </a:r>
            <a:r>
              <a:rPr lang="tr-TR" dirty="0"/>
              <a:t> </a:t>
            </a:r>
            <a:r>
              <a:rPr lang="tr-TR" dirty="0" smtClean="0"/>
              <a:t>2 </a:t>
            </a:r>
            <a:r>
              <a:rPr lang="tr-TR" dirty="0" err="1" smtClean="0"/>
              <a:t>increments</a:t>
            </a:r>
            <a:endParaRPr lang="tr-TR" dirty="0" smtClean="0"/>
          </a:p>
          <a:p>
            <a:pPr marL="87313" lvl="1"/>
            <a:r>
              <a:rPr lang="en-US" dirty="0" smtClean="0"/>
              <a:t>Thread </a:t>
            </a:r>
            <a:r>
              <a:rPr lang="tr-TR" dirty="0" smtClean="0"/>
              <a:t>2 </a:t>
            </a:r>
            <a:r>
              <a:rPr lang="en-US" dirty="0" smtClean="0"/>
              <a:t>writes to </a:t>
            </a:r>
            <a:r>
              <a:rPr lang="tr-TR" b="1" dirty="0" err="1" smtClean="0"/>
              <a:t>value</a:t>
            </a:r>
            <a:endParaRPr lang="tr-TR" b="1" dirty="0" smtClean="0"/>
          </a:p>
          <a:p>
            <a:pPr marL="87313" lvl="1"/>
            <a:r>
              <a:rPr lang="tr-TR" dirty="0" err="1"/>
              <a:t>Thread</a:t>
            </a:r>
            <a:r>
              <a:rPr lang="tr-TR" dirty="0"/>
              <a:t> 1 </a:t>
            </a:r>
            <a:r>
              <a:rPr lang="tr-TR" dirty="0" err="1" smtClean="0"/>
              <a:t>increments</a:t>
            </a:r>
            <a:endParaRPr lang="tr-TR" dirty="0" smtClean="0"/>
          </a:p>
          <a:p>
            <a:pPr marL="87313" lvl="1"/>
            <a:r>
              <a:rPr lang="en-US" dirty="0" smtClean="0"/>
              <a:t>Thread</a:t>
            </a:r>
            <a:r>
              <a:rPr lang="tr-TR" dirty="0" smtClean="0"/>
              <a:t> </a:t>
            </a:r>
            <a:r>
              <a:rPr lang="tr-TR" dirty="0"/>
              <a:t>1</a:t>
            </a:r>
            <a:r>
              <a:rPr lang="en-US" dirty="0"/>
              <a:t> writes to </a:t>
            </a:r>
            <a:r>
              <a:rPr lang="tr-TR" b="1" dirty="0" err="1" smtClean="0"/>
              <a:t>value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66800" y="3405930"/>
            <a:ext cx="2819400" cy="167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87313" lvl="1">
              <a:buNone/>
            </a:pPr>
            <a:r>
              <a:rPr lang="en-US" dirty="0" smtClean="0"/>
              <a:t>Thread</a:t>
            </a:r>
            <a:r>
              <a:rPr lang="tr-TR" dirty="0" smtClean="0"/>
              <a:t> 1</a:t>
            </a:r>
            <a:r>
              <a:rPr lang="en-US" dirty="0" smtClean="0"/>
              <a:t> reads </a:t>
            </a:r>
            <a:r>
              <a:rPr lang="tr-TR" b="1" dirty="0" err="1" smtClean="0"/>
              <a:t>value</a:t>
            </a:r>
            <a:endParaRPr lang="tr-TR" b="1" dirty="0" smtClean="0"/>
          </a:p>
          <a:p>
            <a:pPr marL="87313" lvl="1">
              <a:buNone/>
            </a:pPr>
            <a:r>
              <a:rPr lang="tr-TR" dirty="0" err="1" smtClean="0"/>
              <a:t>Thread</a:t>
            </a:r>
            <a:r>
              <a:rPr lang="tr-TR" dirty="0" smtClean="0"/>
              <a:t> 1 </a:t>
            </a:r>
            <a:r>
              <a:rPr lang="tr-TR" dirty="0" err="1" smtClean="0"/>
              <a:t>increments</a:t>
            </a:r>
            <a:endParaRPr lang="en-US" dirty="0" smtClean="0"/>
          </a:p>
          <a:p>
            <a:pPr marL="87313" lvl="1"/>
            <a:r>
              <a:rPr lang="en-US" dirty="0" smtClean="0"/>
              <a:t>Thread</a:t>
            </a:r>
            <a:r>
              <a:rPr lang="tr-TR" dirty="0" smtClean="0"/>
              <a:t> 1</a:t>
            </a:r>
            <a:r>
              <a:rPr lang="en-US" dirty="0" smtClean="0"/>
              <a:t> </a:t>
            </a:r>
            <a:r>
              <a:rPr lang="tr-TR" dirty="0" err="1" smtClean="0"/>
              <a:t>writes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b="1" dirty="0" err="1" smtClean="0"/>
              <a:t>value</a:t>
            </a:r>
            <a:endParaRPr lang="en-US" b="1" dirty="0" smtClean="0"/>
          </a:p>
          <a:p>
            <a:pPr marL="87313" lvl="1"/>
            <a:r>
              <a:rPr lang="en-US" dirty="0" smtClean="0"/>
              <a:t>Thread</a:t>
            </a:r>
            <a:r>
              <a:rPr lang="tr-TR" dirty="0" smtClean="0"/>
              <a:t> 2</a:t>
            </a:r>
            <a:r>
              <a:rPr lang="en-US" dirty="0" smtClean="0"/>
              <a:t> </a:t>
            </a:r>
            <a:r>
              <a:rPr lang="tr-TR" dirty="0" err="1" smtClean="0"/>
              <a:t>reads</a:t>
            </a:r>
            <a:r>
              <a:rPr lang="tr-TR" dirty="0" smtClean="0"/>
              <a:t> </a:t>
            </a:r>
            <a:r>
              <a:rPr lang="tr-TR" b="1" dirty="0" err="1" smtClean="0"/>
              <a:t>value</a:t>
            </a:r>
            <a:endParaRPr lang="tr-TR" b="1" dirty="0" smtClean="0"/>
          </a:p>
          <a:p>
            <a:pPr marL="87313" lvl="1"/>
            <a:r>
              <a:rPr lang="tr-TR" dirty="0" err="1"/>
              <a:t>Thread</a:t>
            </a:r>
            <a:r>
              <a:rPr lang="tr-TR" dirty="0"/>
              <a:t> </a:t>
            </a:r>
            <a:r>
              <a:rPr lang="tr-TR" dirty="0" smtClean="0"/>
              <a:t>2 </a:t>
            </a:r>
            <a:r>
              <a:rPr lang="tr-TR" dirty="0" err="1" smtClean="0"/>
              <a:t>increments</a:t>
            </a:r>
            <a:endParaRPr lang="en-US" b="1" dirty="0" smtClean="0"/>
          </a:p>
          <a:p>
            <a:pPr marL="87313" lvl="1"/>
            <a:r>
              <a:rPr lang="en-US" dirty="0" smtClean="0"/>
              <a:t>Thread</a:t>
            </a:r>
            <a:r>
              <a:rPr lang="tr-TR" dirty="0" smtClean="0"/>
              <a:t> 2 </a:t>
            </a:r>
            <a:r>
              <a:rPr lang="tr-TR" dirty="0" err="1" smtClean="0"/>
              <a:t>writes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tr-TR" b="1" dirty="0" err="1" smtClean="0"/>
              <a:t>value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62368"/>
            <a:ext cx="2133600" cy="365125"/>
          </a:xfrm>
        </p:spPr>
        <p:txBody>
          <a:bodyPr/>
          <a:lstStyle/>
          <a:p>
            <a:fld id="{196725AB-5FC2-4CA3-ABF7-BBE69F9B7C96}" type="slidenum">
              <a:rPr lang="tr-TR" smtClean="0"/>
              <a:pPr/>
              <a:t>29</a:t>
            </a:fld>
            <a:endParaRPr lang="tr-TR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5706070"/>
            <a:ext cx="26639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dirty="0" err="1" smtClean="0">
                <a:highlight>
                  <a:srgbClr val="FFFFFF"/>
                </a:highlight>
              </a:rPr>
              <a:t>This</a:t>
            </a:r>
            <a:r>
              <a:rPr lang="tr-TR" dirty="0" smtClean="0">
                <a:highlight>
                  <a:srgbClr val="FFFFFF"/>
                </a:highlight>
              </a:rPr>
              <a:t> is </a:t>
            </a:r>
            <a:r>
              <a:rPr lang="tr-TR" dirty="0" err="1" smtClean="0">
                <a:highlight>
                  <a:srgbClr val="FFFFFF"/>
                </a:highlight>
              </a:rPr>
              <a:t>correct</a:t>
            </a:r>
            <a:r>
              <a:rPr lang="tr-TR" dirty="0" smtClean="0">
                <a:highlight>
                  <a:srgbClr val="FFFFFF"/>
                </a:highlight>
              </a:rPr>
              <a:t> since </a:t>
            </a:r>
            <a:r>
              <a:rPr lang="tr-TR" dirty="0" err="1" smtClean="0">
                <a:highlight>
                  <a:srgbClr val="FFFFFF"/>
                </a:highlight>
              </a:rPr>
              <a:t>value</a:t>
            </a:r>
            <a:r>
              <a:rPr lang="tr-TR" dirty="0" smtClean="0">
                <a:highlight>
                  <a:srgbClr val="FFFFFF"/>
                </a:highlight>
              </a:rPr>
              <a:t> is </a:t>
            </a:r>
            <a:r>
              <a:rPr lang="tr-TR" dirty="0" err="1" smtClean="0">
                <a:highlight>
                  <a:srgbClr val="FFFFFF"/>
                </a:highlight>
              </a:rPr>
              <a:t>incremented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twice</a:t>
            </a:r>
            <a:endParaRPr lang="tr-TR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8600" y="4244130"/>
            <a:ext cx="1066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645165" y="3710730"/>
            <a:ext cx="1066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45165" y="4472730"/>
            <a:ext cx="1066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6200" y="5551463"/>
            <a:ext cx="51816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dirty="0" err="1" smtClean="0">
                <a:highlight>
                  <a:srgbClr val="FFFFFF"/>
                </a:highlight>
              </a:rPr>
              <a:t>This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yields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wrong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value</a:t>
            </a:r>
            <a:r>
              <a:rPr lang="tr-TR" dirty="0" smtClean="0">
                <a:highlight>
                  <a:srgbClr val="FFFFFF"/>
                </a:highlight>
              </a:rPr>
              <a:t> since </a:t>
            </a:r>
            <a:r>
              <a:rPr lang="tr-TR" dirty="0" err="1" smtClean="0">
                <a:highlight>
                  <a:srgbClr val="FFFFFF"/>
                </a:highlight>
              </a:rPr>
              <a:t>both</a:t>
            </a:r>
            <a:r>
              <a:rPr lang="tr-TR" dirty="0" smtClean="0">
                <a:highlight>
                  <a:srgbClr val="FFFFFF"/>
                </a:highlight>
              </a:rPr>
              <a:t> threads </a:t>
            </a:r>
            <a:r>
              <a:rPr lang="tr-TR" dirty="0" err="1" smtClean="0">
                <a:highlight>
                  <a:srgbClr val="FFFFFF"/>
                </a:highlight>
              </a:rPr>
              <a:t>increment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the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same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value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and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value</a:t>
            </a:r>
            <a:r>
              <a:rPr lang="tr-TR" dirty="0" smtClean="0">
                <a:highlight>
                  <a:srgbClr val="FFFFFF"/>
                </a:highlight>
              </a:rPr>
              <a:t> is </a:t>
            </a:r>
            <a:r>
              <a:rPr lang="tr-TR" dirty="0" err="1" smtClean="0">
                <a:highlight>
                  <a:srgbClr val="FFFFFF"/>
                </a:highlight>
              </a:rPr>
              <a:t>incremented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only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once</a:t>
            </a:r>
            <a:r>
              <a:rPr lang="tr-TR" dirty="0" smtClean="0">
                <a:highlight>
                  <a:srgbClr val="FFFFFF"/>
                </a:highlight>
              </a:rPr>
              <a:t>, </a:t>
            </a:r>
            <a:r>
              <a:rPr lang="tr-TR" dirty="0" err="1" smtClean="0">
                <a:highlight>
                  <a:srgbClr val="FFFFFF"/>
                </a:highlight>
              </a:rPr>
              <a:t>although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we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think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that</a:t>
            </a:r>
            <a:r>
              <a:rPr lang="tr-TR" dirty="0" smtClean="0">
                <a:highlight>
                  <a:srgbClr val="FFFFFF"/>
                </a:highlight>
              </a:rPr>
              <a:t> it is </a:t>
            </a:r>
            <a:r>
              <a:rPr lang="tr-TR" dirty="0" err="1" smtClean="0">
                <a:highlight>
                  <a:srgbClr val="FFFFFF"/>
                </a:highlight>
              </a:rPr>
              <a:t>incremented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twice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</a:t>
            </a:r>
            <a:r>
              <a:rPr lang="tr-TR" dirty="0" smtClean="0"/>
              <a:t>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638800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What</a:t>
            </a:r>
            <a:r>
              <a:rPr lang="tr-TR" dirty="0" smtClean="0"/>
              <a:t> is a</a:t>
            </a:r>
            <a:r>
              <a:rPr lang="en-US" dirty="0" smtClean="0"/>
              <a:t> </a:t>
            </a:r>
            <a:r>
              <a:rPr lang="tr-TR" dirty="0" smtClean="0"/>
              <a:t>"</a:t>
            </a:r>
            <a:r>
              <a:rPr lang="en-US" dirty="0" smtClean="0"/>
              <a:t>process</a:t>
            </a:r>
            <a:r>
              <a:rPr lang="tr-TR" dirty="0" smtClean="0"/>
              <a:t>"?</a:t>
            </a:r>
            <a:endParaRPr lang="tr-TR" dirty="0"/>
          </a:p>
          <a:p>
            <a:pPr lvl="1"/>
            <a:r>
              <a:rPr lang="en-US" dirty="0" smtClean="0"/>
              <a:t>For the sake of simplicity, let us </a:t>
            </a:r>
            <a:r>
              <a:rPr lang="tr-TR" dirty="0" smtClean="0"/>
              <a:t>define </a:t>
            </a:r>
            <a:r>
              <a:rPr lang="en-US" dirty="0" smtClean="0"/>
              <a:t>that </a:t>
            </a:r>
            <a:r>
              <a:rPr lang="tr-TR" dirty="0" smtClean="0"/>
              <a:t>a </a:t>
            </a:r>
            <a:r>
              <a:rPr lang="tr-TR" i="1" dirty="0" err="1" smtClean="0"/>
              <a:t>process</a:t>
            </a:r>
            <a:r>
              <a:rPr lang="tr-TR" dirty="0" smtClean="0"/>
              <a:t> </a:t>
            </a:r>
            <a:r>
              <a:rPr lang="en-US" dirty="0" smtClean="0"/>
              <a:t>is a running program/</a:t>
            </a:r>
            <a:r>
              <a:rPr lang="en-US" dirty="0" err="1" smtClean="0"/>
              <a:t>applicatio</a:t>
            </a:r>
            <a:r>
              <a:rPr lang="tr-TR" dirty="0" smtClean="0"/>
              <a:t>n in a </a:t>
            </a:r>
            <a:r>
              <a:rPr lang="tr-TR" dirty="0" err="1" smtClean="0"/>
              <a:t>computer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.</a:t>
            </a:r>
          </a:p>
          <a:p>
            <a:pPr lvl="2"/>
            <a:r>
              <a:rPr lang="en-US" dirty="0" smtClean="0"/>
              <a:t>But sometimes</a:t>
            </a:r>
            <a:r>
              <a:rPr lang="tr-TR" dirty="0" smtClean="0"/>
              <a:t>,</a:t>
            </a:r>
            <a:r>
              <a:rPr lang="en-US" dirty="0" smtClean="0"/>
              <a:t> a program may have more than one process</a:t>
            </a:r>
            <a:r>
              <a:rPr lang="tr-TR" dirty="0" smtClean="0"/>
              <a:t>.</a:t>
            </a:r>
          </a:p>
          <a:p>
            <a:pPr lvl="2"/>
            <a:r>
              <a:rPr lang="en-US" dirty="0" smtClean="0"/>
              <a:t>But always, each application has at least one process</a:t>
            </a:r>
            <a:r>
              <a:rPr lang="tr-TR" dirty="0" smtClean="0"/>
              <a:t>.</a:t>
            </a:r>
          </a:p>
          <a:p>
            <a:r>
              <a:rPr lang="tr-TR" dirty="0" smtClean="0"/>
              <a:t>A </a:t>
            </a:r>
            <a:r>
              <a:rPr lang="tr-TR" dirty="0" err="1" smtClean="0"/>
              <a:t>process</a:t>
            </a:r>
            <a:r>
              <a:rPr lang="tr-TR" dirty="0" smtClean="0"/>
              <a:t> </a:t>
            </a:r>
            <a:r>
              <a:rPr lang="en-US" dirty="0" smtClean="0"/>
              <a:t>has </a:t>
            </a:r>
            <a:r>
              <a:rPr lang="en-US" u="sng" dirty="0" smtClean="0"/>
              <a:t>self-contained</a:t>
            </a:r>
            <a:r>
              <a:rPr lang="en-US" dirty="0" smtClean="0"/>
              <a:t> execution environment</a:t>
            </a:r>
            <a:r>
              <a:rPr lang="tr-TR" dirty="0" smtClean="0"/>
              <a:t>.</a:t>
            </a:r>
          </a:p>
          <a:p>
            <a:pPr lvl="1"/>
            <a:r>
              <a:rPr lang="tr-TR" dirty="0"/>
              <a:t>i</a:t>
            </a:r>
            <a:r>
              <a:rPr lang="en-US" dirty="0" smtClean="0"/>
              <a:t>t has own code, data</a:t>
            </a:r>
            <a:r>
              <a:rPr lang="tr-TR" dirty="0" smtClean="0"/>
              <a:t>, </a:t>
            </a:r>
            <a:r>
              <a:rPr lang="en-US" dirty="0" smtClean="0"/>
              <a:t>address space in the memory</a:t>
            </a:r>
            <a:r>
              <a:rPr lang="tr-TR" dirty="0" smtClean="0"/>
              <a:t>,</a:t>
            </a:r>
            <a:r>
              <a:rPr lang="en-US" dirty="0" smtClean="0"/>
              <a:t> and some other resources</a:t>
            </a:r>
            <a:r>
              <a:rPr lang="tr-TR" dirty="0" smtClean="0"/>
              <a:t> (</a:t>
            </a:r>
            <a:r>
              <a:rPr lang="tr-TR" dirty="0" err="1" smtClean="0"/>
              <a:t>some</a:t>
            </a:r>
            <a:r>
              <a:rPr lang="tr-TR" dirty="0" smtClean="0"/>
              <a:t> of </a:t>
            </a:r>
            <a:r>
              <a:rPr lang="tr-TR" dirty="0" err="1" smtClean="0"/>
              <a:t>them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shared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processes</a:t>
            </a:r>
            <a:r>
              <a:rPr lang="tr-TR" dirty="0" smtClean="0"/>
              <a:t>).</a:t>
            </a:r>
          </a:p>
          <a:p>
            <a:pPr lvl="1"/>
            <a:r>
              <a:rPr lang="en-US" dirty="0" smtClean="0"/>
              <a:t>The </a:t>
            </a:r>
            <a:r>
              <a:rPr lang="tr-TR" dirty="0" smtClean="0"/>
              <a:t>Operating </a:t>
            </a:r>
            <a:r>
              <a:rPr lang="tr-TR" dirty="0" err="1" smtClean="0"/>
              <a:t>System</a:t>
            </a:r>
            <a:r>
              <a:rPr lang="tr-TR" dirty="0" smtClean="0"/>
              <a:t>  (OS), </a:t>
            </a:r>
            <a:r>
              <a:rPr lang="tr-TR" dirty="0" err="1" smtClean="0"/>
              <a:t>such</a:t>
            </a:r>
            <a:r>
              <a:rPr lang="tr-TR" dirty="0" smtClean="0"/>
              <a:t> as MS Windows, </a:t>
            </a:r>
            <a:r>
              <a:rPr lang="en-US" dirty="0" err="1" smtClean="0"/>
              <a:t>macOS</a:t>
            </a:r>
            <a:r>
              <a:rPr lang="en-US" dirty="0" smtClean="0"/>
              <a:t>, </a:t>
            </a:r>
            <a:r>
              <a:rPr lang="tr-TR" dirty="0" smtClean="0"/>
              <a:t>LINUX, </a:t>
            </a:r>
            <a:r>
              <a:rPr lang="tr-TR" dirty="0" err="1" smtClean="0"/>
              <a:t>Android</a:t>
            </a:r>
            <a:r>
              <a:rPr lang="tr-TR" dirty="0" smtClean="0"/>
              <a:t>, </a:t>
            </a:r>
            <a:r>
              <a:rPr lang="tr-TR" dirty="0" err="1" smtClean="0"/>
              <a:t>iOS</a:t>
            </a:r>
            <a:r>
              <a:rPr lang="tr-TR" dirty="0" smtClean="0"/>
              <a:t>, </a:t>
            </a:r>
            <a:r>
              <a:rPr lang="tr-TR" dirty="0" err="1" smtClean="0"/>
              <a:t>etc</a:t>
            </a:r>
            <a:r>
              <a:rPr lang="tr-TR" dirty="0" smtClean="0"/>
              <a:t>. </a:t>
            </a:r>
            <a:r>
              <a:rPr lang="en-US" dirty="0" smtClean="0"/>
              <a:t>facilitates sharing of computer resources by many processes </a:t>
            </a:r>
            <a:r>
              <a:rPr lang="en-US" u="sng" dirty="0" smtClean="0"/>
              <a:t>concurrently</a:t>
            </a:r>
            <a:r>
              <a:rPr lang="en-US" dirty="0" smtClean="0"/>
              <a:t> </a:t>
            </a:r>
            <a:r>
              <a:rPr lang="tr-TR" dirty="0" smtClean="0"/>
              <a:t>.</a:t>
            </a:r>
          </a:p>
          <a:p>
            <a:pPr lvl="1"/>
            <a:r>
              <a:rPr lang="en-US" dirty="0" smtClean="0"/>
              <a:t>To give the illusion that many processes are executing concurrently, the CPU switches between processes</a:t>
            </a:r>
            <a:r>
              <a:rPr lang="tr-TR" dirty="0" smtClean="0"/>
              <a:t> </a:t>
            </a:r>
            <a:r>
              <a:rPr lang="tr-TR" dirty="0" err="1" smtClean="0"/>
              <a:t>fastly</a:t>
            </a:r>
            <a:r>
              <a:rPr lang="tr-TR" dirty="0" smtClean="0"/>
              <a:t>: </a:t>
            </a:r>
            <a:r>
              <a:rPr lang="tr-TR" dirty="0" err="1" smtClean="0"/>
              <a:t>this</a:t>
            </a:r>
            <a:r>
              <a:rPr lang="tr-TR" dirty="0" smtClean="0"/>
              <a:t> is </a:t>
            </a:r>
            <a:r>
              <a:rPr lang="tr-TR" dirty="0" err="1" smtClean="0"/>
              <a:t>called</a:t>
            </a:r>
            <a:r>
              <a:rPr lang="tr-TR" dirty="0" smtClean="0"/>
              <a:t> </a:t>
            </a:r>
            <a:r>
              <a:rPr lang="tr-TR" b="1" dirty="0" err="1" smtClean="0"/>
              <a:t>context</a:t>
            </a:r>
            <a:r>
              <a:rPr lang="tr-TR" b="1" dirty="0" smtClean="0"/>
              <a:t> </a:t>
            </a:r>
            <a:r>
              <a:rPr lang="tr-TR" b="1" dirty="0" err="1" smtClean="0"/>
              <a:t>switching</a:t>
            </a:r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processes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work </a:t>
            </a:r>
            <a:r>
              <a:rPr lang="en-US" dirty="0" smtClean="0"/>
              <a:t>independently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cooperating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communicating</a:t>
            </a:r>
            <a:r>
              <a:rPr lang="tr-T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other </a:t>
            </a:r>
            <a:r>
              <a:rPr lang="en-US" dirty="0" smtClean="0"/>
              <a:t>processes</a:t>
            </a:r>
            <a:endParaRPr lang="tr-TR" dirty="0" smtClean="0"/>
          </a:p>
          <a:p>
            <a:pPr lvl="1"/>
            <a:r>
              <a:rPr lang="tr-TR" dirty="0" err="1" smtClean="0"/>
              <a:t>Cooperation</a:t>
            </a:r>
            <a:r>
              <a:rPr lang="tr-TR" dirty="0" smtClean="0"/>
              <a:t>/</a:t>
            </a:r>
            <a:r>
              <a:rPr lang="tr-TR" dirty="0" err="1" smtClean="0"/>
              <a:t>communication</a:t>
            </a:r>
            <a:r>
              <a:rPr lang="tr-TR" dirty="0" smtClean="0"/>
              <a:t> </a:t>
            </a:r>
            <a:r>
              <a:rPr lang="tr-TR" dirty="0" err="1" smtClean="0"/>
              <a:t>among</a:t>
            </a:r>
            <a:r>
              <a:rPr lang="tr-TR" dirty="0" smtClean="0"/>
              <a:t> </a:t>
            </a:r>
            <a:r>
              <a:rPr lang="tr-TR" dirty="0" err="1" smtClean="0"/>
              <a:t>processes</a:t>
            </a:r>
            <a:r>
              <a:rPr lang="tr-TR" dirty="0" smtClean="0"/>
              <a:t> is not in CS204 </a:t>
            </a:r>
            <a:r>
              <a:rPr lang="tr-TR" dirty="0" err="1" smtClean="0"/>
              <a:t>scope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624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Synchronization</a:t>
            </a:r>
            <a:r>
              <a:rPr lang="tr-TR" dirty="0" smtClean="0"/>
              <a:t> </a:t>
            </a:r>
            <a:r>
              <a:rPr lang="tr-TR" dirty="0" err="1" smtClean="0"/>
              <a:t>Conflict</a:t>
            </a:r>
            <a:r>
              <a:rPr lang="tr-TR" dirty="0" smtClean="0"/>
              <a:t>: </a:t>
            </a:r>
            <a:r>
              <a:rPr lang="tr-TR" dirty="0" err="1" smtClean="0"/>
              <a:t>Why</a:t>
            </a:r>
            <a:r>
              <a:rPr lang="tr-TR" dirty="0" smtClean="0"/>
              <a:t> </a:t>
            </a:r>
            <a:r>
              <a:rPr lang="tr-TR" dirty="0" err="1" smtClean="0"/>
              <a:t>Happens</a:t>
            </a:r>
            <a:r>
              <a:rPr lang="tr-TR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188085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The</a:t>
            </a:r>
            <a:r>
              <a:rPr lang="tr-TR" dirty="0" smtClean="0"/>
              <a:t> problem </a:t>
            </a:r>
            <a:r>
              <a:rPr lang="tr-TR" dirty="0" err="1" smtClean="0"/>
              <a:t>explained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previous</a:t>
            </a:r>
            <a:r>
              <a:rPr lang="tr-TR" dirty="0" smtClean="0"/>
              <a:t> </a:t>
            </a:r>
            <a:r>
              <a:rPr lang="tr-TR" dirty="0" err="1" smtClean="0"/>
              <a:t>slide</a:t>
            </a:r>
            <a:r>
              <a:rPr lang="tr-TR" dirty="0" smtClean="0"/>
              <a:t> </a:t>
            </a:r>
            <a:r>
              <a:rPr lang="tr-TR" dirty="0" err="1" smtClean="0"/>
              <a:t>may</a:t>
            </a:r>
            <a:r>
              <a:rPr lang="tr-TR" dirty="0" smtClean="0"/>
              <a:t> </a:t>
            </a:r>
            <a:r>
              <a:rPr lang="tr-TR" dirty="0" err="1" smtClean="0"/>
              <a:t>happen</a:t>
            </a:r>
            <a:r>
              <a:rPr lang="tr-TR" dirty="0" smtClean="0"/>
              <a:t> </a:t>
            </a:r>
            <a:r>
              <a:rPr lang="tr-TR" dirty="0" err="1" smtClean="0"/>
              <a:t>several</a:t>
            </a:r>
            <a:r>
              <a:rPr lang="tr-TR" dirty="0" smtClean="0"/>
              <a:t> </a:t>
            </a:r>
            <a:r>
              <a:rPr lang="tr-TR" dirty="0" err="1" smtClean="0"/>
              <a:t>times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(threads10.cpp).</a:t>
            </a:r>
          </a:p>
          <a:p>
            <a:r>
              <a:rPr lang="tr-TR" dirty="0" err="1" smtClean="0"/>
              <a:t>This</a:t>
            </a:r>
            <a:r>
              <a:rPr lang="tr-TR" dirty="0" smtClean="0"/>
              <a:t> problem is a </a:t>
            </a:r>
            <a:r>
              <a:rPr lang="tr-TR" i="1" dirty="0" err="1" smtClean="0"/>
              <a:t>read-write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tr-TR" dirty="0" smtClean="0"/>
              <a:t> of </a:t>
            </a:r>
            <a:r>
              <a:rPr lang="tr-TR" dirty="0" err="1" smtClean="0"/>
              <a:t>synchronization</a:t>
            </a:r>
            <a:r>
              <a:rPr lang="tr-TR" dirty="0" smtClean="0"/>
              <a:t> </a:t>
            </a:r>
            <a:r>
              <a:rPr lang="tr-TR" dirty="0" err="1" smtClean="0"/>
              <a:t>conflict</a:t>
            </a:r>
            <a:endParaRPr lang="tr-TR" dirty="0" smtClean="0"/>
          </a:p>
          <a:p>
            <a:pPr lvl="1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object</a:t>
            </a:r>
            <a:r>
              <a:rPr lang="tr-TR" dirty="0" smtClean="0"/>
              <a:t> is </a:t>
            </a:r>
            <a:r>
              <a:rPr lang="tr-TR" dirty="0" err="1" smtClean="0"/>
              <a:t>read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before</a:t>
            </a:r>
            <a:r>
              <a:rPr lang="tr-TR" dirty="0" smtClean="0"/>
              <a:t> </a:t>
            </a:r>
            <a:r>
              <a:rPr lang="tr-TR" dirty="0" err="1" smtClean="0"/>
              <a:t>having</a:t>
            </a:r>
            <a:r>
              <a:rPr lang="tr-TR" dirty="0" smtClean="0"/>
              <a:t> a </a:t>
            </a:r>
            <a:r>
              <a:rPr lang="tr-TR" dirty="0" err="1" smtClean="0"/>
              <a:t>chance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write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updated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, </a:t>
            </a:r>
            <a:r>
              <a:rPr lang="tr-TR" dirty="0" err="1" smtClean="0"/>
              <a:t>another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reads</a:t>
            </a:r>
            <a:r>
              <a:rPr lang="tr-TR" dirty="0" smtClean="0"/>
              <a:t> it. </a:t>
            </a:r>
          </a:p>
          <a:p>
            <a:pPr lvl="1"/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order</a:t>
            </a:r>
            <a:r>
              <a:rPr lang="tr-TR" dirty="0" smtClean="0"/>
              <a:t> not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allow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, </a:t>
            </a:r>
            <a:r>
              <a:rPr lang="tr-TR" dirty="0" err="1" smtClean="0"/>
              <a:t>read-process-write</a:t>
            </a:r>
            <a:r>
              <a:rPr lang="tr-TR" dirty="0" smtClean="0"/>
              <a:t> </a:t>
            </a:r>
            <a:r>
              <a:rPr lang="tr-TR" dirty="0" err="1" smtClean="0"/>
              <a:t>operations</a:t>
            </a:r>
            <a:r>
              <a:rPr lang="tr-TR" dirty="0" smtClean="0"/>
              <a:t> </a:t>
            </a:r>
            <a:r>
              <a:rPr lang="tr-TR" dirty="0" err="1" smtClean="0"/>
              <a:t>must</a:t>
            </a:r>
            <a:r>
              <a:rPr lang="tr-TR" dirty="0" smtClean="0"/>
              <a:t> be done </a:t>
            </a:r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switching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another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.</a:t>
            </a:r>
            <a:endParaRPr lang="en-US" dirty="0" smtClean="0"/>
          </a:p>
          <a:p>
            <a:r>
              <a:rPr lang="en-US" dirty="0" smtClean="0"/>
              <a:t>Read-write conflict is an example of the general concept of </a:t>
            </a:r>
            <a:r>
              <a:rPr lang="en-US" i="1" dirty="0" smtClean="0"/>
              <a:t>race condition</a:t>
            </a:r>
          </a:p>
          <a:p>
            <a:pPr lvl="1"/>
            <a:r>
              <a:rPr lang="en-US" dirty="0" smtClean="0"/>
              <a:t>Order of execution of the threads in a </a:t>
            </a:r>
            <a:r>
              <a:rPr lang="en-US" i="1" dirty="0" smtClean="0"/>
              <a:t>critical section </a:t>
            </a:r>
            <a:r>
              <a:rPr lang="en-US" dirty="0" smtClean="0"/>
              <a:t>of a code makes the result wrong</a:t>
            </a:r>
            <a:endParaRPr lang="tr-TR" dirty="0" smtClean="0"/>
          </a:p>
          <a:p>
            <a:r>
              <a:rPr lang="tr-TR" dirty="0" smtClean="0"/>
              <a:t>As </a:t>
            </a:r>
            <a:r>
              <a:rPr lang="tr-TR" dirty="0" err="1" smtClean="0"/>
              <a:t>said</a:t>
            </a:r>
            <a:r>
              <a:rPr lang="tr-TR" dirty="0" smtClean="0"/>
              <a:t> </a:t>
            </a:r>
            <a:r>
              <a:rPr lang="tr-TR" dirty="0" err="1" smtClean="0"/>
              <a:t>before</a:t>
            </a:r>
            <a:r>
              <a:rPr lang="tr-TR" dirty="0" smtClean="0"/>
              <a:t>,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switching</a:t>
            </a:r>
            <a:r>
              <a:rPr lang="tr-TR" dirty="0" smtClean="0"/>
              <a:t> </a:t>
            </a:r>
            <a:r>
              <a:rPr lang="tr-TR" dirty="0" err="1" smtClean="0"/>
              <a:t>may</a:t>
            </a:r>
            <a:r>
              <a:rPr lang="tr-TR" dirty="0" smtClean="0"/>
              <a:t> </a:t>
            </a:r>
            <a:r>
              <a:rPr lang="tr-TR" dirty="0" err="1" smtClean="0"/>
              <a:t>occur</a:t>
            </a:r>
            <a:r>
              <a:rPr lang="tr-TR" dirty="0" smtClean="0"/>
              <a:t> </a:t>
            </a:r>
            <a:r>
              <a:rPr lang="tr-TR" dirty="0" err="1" smtClean="0"/>
              <a:t>any</a:t>
            </a:r>
            <a:r>
              <a:rPr lang="tr-TR" dirty="0" smtClean="0"/>
              <a:t> time </a:t>
            </a:r>
            <a:r>
              <a:rPr lang="tr-TR" dirty="0" err="1" smtClean="0"/>
              <a:t>during</a:t>
            </a:r>
            <a:r>
              <a:rPr lang="tr-TR" dirty="0" smtClean="0"/>
              <a:t> </a:t>
            </a:r>
            <a:r>
              <a:rPr lang="tr-TR" dirty="0" err="1" smtClean="0"/>
              <a:t>scheduling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cannot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tr-TR" dirty="0" smtClean="0"/>
              <a:t> </a:t>
            </a:r>
            <a:r>
              <a:rPr lang="tr-TR" dirty="0" err="1" smtClean="0"/>
              <a:t>scheduling</a:t>
            </a:r>
            <a:r>
              <a:rPr lang="tr-TR" dirty="0" smtClean="0"/>
              <a:t>. </a:t>
            </a:r>
          </a:p>
          <a:p>
            <a:pPr lvl="1"/>
            <a:r>
              <a:rPr lang="tr-TR" dirty="0" err="1" smtClean="0"/>
              <a:t>Thus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mechanisms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avoid</a:t>
            </a:r>
            <a:r>
              <a:rPr lang="tr-TR" dirty="0" smtClean="0"/>
              <a:t> </a:t>
            </a:r>
            <a:r>
              <a:rPr lang="tr-TR" dirty="0" err="1" smtClean="0"/>
              <a:t>read-write</a:t>
            </a:r>
            <a:r>
              <a:rPr lang="tr-TR" dirty="0" smtClean="0"/>
              <a:t> </a:t>
            </a:r>
            <a:r>
              <a:rPr lang="tr-TR" dirty="0" err="1" smtClean="0"/>
              <a:t>conflicts</a:t>
            </a:r>
            <a:r>
              <a:rPr lang="tr-TR" dirty="0" smtClean="0"/>
              <a:t>. </a:t>
            </a:r>
            <a:r>
              <a:rPr lang="tr-TR" dirty="0" err="1" smtClean="0"/>
              <a:t>Fortunately</a:t>
            </a:r>
            <a:r>
              <a:rPr lang="tr-TR" dirty="0" smtClean="0"/>
              <a:t>, </a:t>
            </a: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ways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handle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problems</a:t>
            </a:r>
            <a:r>
              <a:rPr lang="tr-TR" dirty="0" smtClean="0"/>
              <a:t> as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seen</a:t>
            </a:r>
            <a:r>
              <a:rPr lang="tr-TR" dirty="0" smtClean="0"/>
              <a:t> </a:t>
            </a:r>
            <a:r>
              <a:rPr lang="tr-TR" dirty="0" err="1" smtClean="0"/>
              <a:t>later</a:t>
            </a:r>
            <a:r>
              <a:rPr lang="tr-TR" dirty="0" smtClean="0"/>
              <a:t>.  </a:t>
            </a:r>
          </a:p>
          <a:p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62368"/>
            <a:ext cx="2133600" cy="365125"/>
          </a:xfrm>
        </p:spPr>
        <p:txBody>
          <a:bodyPr/>
          <a:lstStyle/>
          <a:p>
            <a:fld id="{196725AB-5FC2-4CA3-ABF7-BBE69F9B7C96}" type="slidenum">
              <a:rPr lang="tr-TR" smtClean="0"/>
              <a:pPr/>
              <a:t>30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00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550208"/>
          </a:xfrm>
        </p:spPr>
        <p:txBody>
          <a:bodyPr>
            <a:noAutofit/>
          </a:bodyPr>
          <a:lstStyle/>
          <a:p>
            <a:r>
              <a:rPr lang="en-US" sz="3600" dirty="0" smtClean="0"/>
              <a:t>Synchronization</a:t>
            </a:r>
            <a:r>
              <a:rPr lang="tr-TR" sz="3600" dirty="0" smtClean="0"/>
              <a:t> </a:t>
            </a:r>
            <a:r>
              <a:rPr lang="en-US" sz="3600" dirty="0" smtClean="0"/>
              <a:t>Conflicts</a:t>
            </a:r>
            <a:r>
              <a:rPr lang="tr-TR" sz="3600" dirty="0" smtClean="0"/>
              <a:t>: </a:t>
            </a:r>
            <a:r>
              <a:rPr lang="tr-TR" sz="3600" dirty="0" err="1" smtClean="0"/>
              <a:t>Another</a:t>
            </a:r>
            <a:r>
              <a:rPr lang="tr-TR" sz="3600" dirty="0" smtClean="0"/>
              <a:t> </a:t>
            </a:r>
            <a:r>
              <a:rPr lang="tr-TR" sz="3600" dirty="0" err="1" smtClean="0"/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027" y="993120"/>
            <a:ext cx="8610600" cy="1600199"/>
          </a:xfrm>
        </p:spPr>
        <p:txBody>
          <a:bodyPr>
            <a:normAutofit fontScale="85000" lnSpcReduction="20000"/>
          </a:bodyPr>
          <a:lstStyle/>
          <a:p>
            <a:r>
              <a:rPr lang="tr-TR" dirty="0" err="1" smtClean="0"/>
              <a:t>Typical</a:t>
            </a:r>
            <a:r>
              <a:rPr lang="tr-TR" dirty="0" smtClean="0"/>
              <a:t> </a:t>
            </a:r>
            <a:r>
              <a:rPr lang="en-US" dirty="0" smtClean="0"/>
              <a:t>example:</a:t>
            </a:r>
            <a:r>
              <a:rPr lang="tr-TR" dirty="0" smtClean="0"/>
              <a:t> Producer-Consumer Problem</a:t>
            </a:r>
          </a:p>
          <a:p>
            <a:pPr lvl="1"/>
            <a:r>
              <a:rPr lang="tr-TR" dirty="0" err="1" smtClean="0"/>
              <a:t>Shared</a:t>
            </a:r>
            <a:r>
              <a:rPr lang="tr-TR" dirty="0" smtClean="0"/>
              <a:t> </a:t>
            </a:r>
            <a:r>
              <a:rPr lang="tr-TR" dirty="0" err="1" smtClean="0"/>
              <a:t>queue</a:t>
            </a:r>
            <a:r>
              <a:rPr lang="tr-TR" dirty="0" smtClean="0"/>
              <a:t> of </a:t>
            </a:r>
            <a:r>
              <a:rPr lang="tr-TR" dirty="0" err="1" smtClean="0"/>
              <a:t>items</a:t>
            </a:r>
            <a:endParaRPr lang="tr-TR" dirty="0"/>
          </a:p>
          <a:p>
            <a:pPr lvl="1"/>
            <a:r>
              <a:rPr lang="tr-TR" dirty="0" smtClean="0"/>
              <a:t>Producer </a:t>
            </a:r>
            <a:r>
              <a:rPr lang="tr-TR" dirty="0" err="1" smtClean="0"/>
              <a:t>thread</a:t>
            </a:r>
            <a:r>
              <a:rPr lang="tr-TR" dirty="0" smtClean="0"/>
              <a:t>(s) </a:t>
            </a:r>
            <a:r>
              <a:rPr lang="tr-TR" dirty="0" err="1" smtClean="0"/>
              <a:t>add</a:t>
            </a:r>
            <a:r>
              <a:rPr lang="tr-TR" dirty="0" smtClean="0"/>
              <a:t> </a:t>
            </a:r>
            <a:r>
              <a:rPr lang="tr-TR" dirty="0" err="1" smtClean="0"/>
              <a:t>items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queue</a:t>
            </a:r>
            <a:endParaRPr lang="tr-TR" dirty="0" smtClean="0"/>
          </a:p>
          <a:p>
            <a:pPr lvl="1"/>
            <a:r>
              <a:rPr lang="tr-TR" dirty="0" smtClean="0"/>
              <a:t>Consumer </a:t>
            </a:r>
            <a:r>
              <a:rPr lang="tr-TR" dirty="0" err="1" smtClean="0"/>
              <a:t>thread</a:t>
            </a:r>
            <a:r>
              <a:rPr lang="tr-TR" dirty="0" smtClean="0"/>
              <a:t>(s) </a:t>
            </a:r>
            <a:r>
              <a:rPr lang="tr-TR" dirty="0" err="1" smtClean="0"/>
              <a:t>remove</a:t>
            </a:r>
            <a:r>
              <a:rPr lang="tr-TR" dirty="0" smtClean="0"/>
              <a:t> </a:t>
            </a:r>
            <a:r>
              <a:rPr lang="tr-TR" dirty="0" err="1" smtClean="0"/>
              <a:t>items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queue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3400" y="2546388"/>
            <a:ext cx="381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IntQueue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dataQ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tr-TR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tr-TR" sz="1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producer()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(!dataQ.is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Full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()) {</a:t>
            </a:r>
            <a:endParaRPr lang="tr-TR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ProduceData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dataQ.enqueue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0327" y="2746443"/>
            <a:ext cx="38571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consumer() {</a:t>
            </a: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(!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dataQ.is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mpty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dataQ.dequeue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ConsumeData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(d)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31</a:t>
            </a:fld>
            <a:endParaRPr lang="tr-TR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4800600"/>
            <a:ext cx="8839200" cy="1828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Suppose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3 </a:t>
            </a:r>
            <a:r>
              <a:rPr lang="tr-TR" dirty="0" smtClean="0"/>
              <a:t>t</a:t>
            </a:r>
            <a:r>
              <a:rPr lang="en-US" dirty="0" err="1" smtClean="0"/>
              <a:t>hreads</a:t>
            </a:r>
            <a:r>
              <a:rPr lang="en-US" dirty="0" smtClean="0"/>
              <a:t>:</a:t>
            </a:r>
          </a:p>
          <a:p>
            <a:pPr lvl="2"/>
            <a:r>
              <a:rPr lang="tr-TR" dirty="0" smtClean="0"/>
              <a:t>thread1</a:t>
            </a:r>
            <a:r>
              <a:rPr lang="en-US" dirty="0" smtClean="0"/>
              <a:t>: Produces data and puts it into a queue</a:t>
            </a:r>
          </a:p>
          <a:p>
            <a:pPr lvl="2"/>
            <a:r>
              <a:rPr lang="tr-TR" dirty="0" smtClean="0"/>
              <a:t>thread2</a:t>
            </a:r>
            <a:r>
              <a:rPr lang="en-US" dirty="0" smtClean="0"/>
              <a:t>: Checks the queue and if there is a data removes and consumes it</a:t>
            </a:r>
          </a:p>
          <a:p>
            <a:pPr lvl="2"/>
            <a:r>
              <a:rPr lang="tr-TR" dirty="0" smtClean="0"/>
              <a:t>thread3</a:t>
            </a:r>
            <a:r>
              <a:rPr lang="en-US" dirty="0" smtClean="0"/>
              <a:t>: Checks the queue and if there is a data removes and consumes it</a:t>
            </a:r>
          </a:p>
          <a:p>
            <a:r>
              <a:rPr lang="en-US" dirty="0" smtClean="0"/>
              <a:t>How can things go wrong in this </a:t>
            </a:r>
            <a:r>
              <a:rPr lang="tr-TR" dirty="0" err="1" smtClean="0"/>
              <a:t>producer-consumer</a:t>
            </a:r>
            <a:r>
              <a:rPr lang="tr-TR" dirty="0" smtClean="0"/>
              <a:t> </a:t>
            </a:r>
            <a:r>
              <a:rPr lang="en-US" dirty="0" smtClean="0"/>
              <a:t>example?</a:t>
            </a:r>
            <a:r>
              <a:rPr lang="tr-T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Problematic </a:t>
            </a:r>
            <a:r>
              <a:rPr lang="tr-TR" dirty="0" smtClean="0"/>
              <a:t>s</a:t>
            </a:r>
            <a:r>
              <a:rPr lang="en-US" dirty="0" err="1" smtClean="0"/>
              <a:t>cheduling</a:t>
            </a:r>
            <a:r>
              <a:rPr lang="en-US" dirty="0" smtClean="0"/>
              <a:t> :</a:t>
            </a:r>
          </a:p>
          <a:p>
            <a:pPr lvl="1"/>
            <a:r>
              <a:rPr lang="tr-TR" dirty="0" err="1" smtClean="0"/>
              <a:t>Suppose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o</a:t>
            </a:r>
            <a:r>
              <a:rPr lang="en-US" dirty="0" err="1" smtClean="0"/>
              <a:t>nly</a:t>
            </a:r>
            <a:r>
              <a:rPr lang="en-US" dirty="0" smtClean="0"/>
              <a:t> </a:t>
            </a:r>
            <a:r>
              <a:rPr lang="tr-TR" dirty="0" err="1" smtClean="0"/>
              <a:t>one</a:t>
            </a:r>
            <a:r>
              <a:rPr lang="en-US" dirty="0" smtClean="0"/>
              <a:t> data left in queue</a:t>
            </a:r>
          </a:p>
          <a:p>
            <a:pPr lvl="2"/>
            <a:r>
              <a:rPr lang="tr-TR" dirty="0" smtClean="0"/>
              <a:t>thread2(</a:t>
            </a:r>
            <a:r>
              <a:rPr lang="tr-TR" dirty="0" err="1" smtClean="0"/>
              <a:t>consumer</a:t>
            </a:r>
            <a:r>
              <a:rPr lang="tr-TR" dirty="0" smtClean="0"/>
              <a:t>) </a:t>
            </a:r>
            <a:r>
              <a:rPr lang="en-US" dirty="0" smtClean="0"/>
              <a:t>checks for empty and receives false and enters the if-statement</a:t>
            </a:r>
          </a:p>
          <a:p>
            <a:pPr lvl="2"/>
            <a:r>
              <a:rPr lang="tr-TR" dirty="0" smtClean="0"/>
              <a:t>thread3(</a:t>
            </a:r>
            <a:r>
              <a:rPr lang="tr-TR" dirty="0" err="1" smtClean="0"/>
              <a:t>consumer</a:t>
            </a:r>
            <a:r>
              <a:rPr lang="tr-TR" dirty="0" smtClean="0"/>
              <a:t>) </a:t>
            </a:r>
            <a:r>
              <a:rPr lang="en-US" dirty="0" smtClean="0"/>
              <a:t>checks </a:t>
            </a:r>
            <a:r>
              <a:rPr lang="en-US" dirty="0"/>
              <a:t>for empty and receives false and enters the </a:t>
            </a:r>
            <a:r>
              <a:rPr lang="en-US" dirty="0" smtClean="0"/>
              <a:t>if-statement</a:t>
            </a:r>
          </a:p>
          <a:p>
            <a:pPr lvl="2"/>
            <a:r>
              <a:rPr lang="tr-TR" dirty="0" smtClean="0"/>
              <a:t>thread3</a:t>
            </a:r>
            <a:r>
              <a:rPr lang="en-US" dirty="0" smtClean="0"/>
              <a:t> </a:t>
            </a:r>
            <a:r>
              <a:rPr lang="en-US" dirty="0" err="1" smtClean="0"/>
              <a:t>dequeues</a:t>
            </a:r>
            <a:r>
              <a:rPr lang="en-US" dirty="0" smtClean="0"/>
              <a:t> and consumes</a:t>
            </a:r>
          </a:p>
          <a:p>
            <a:pPr lvl="2"/>
            <a:r>
              <a:rPr lang="tr-TR" dirty="0" smtClean="0"/>
              <a:t>thread2</a:t>
            </a:r>
            <a:r>
              <a:rPr lang="en-US" dirty="0" smtClean="0"/>
              <a:t> tries to </a:t>
            </a:r>
            <a:r>
              <a:rPr lang="en-US" dirty="0" err="1" smtClean="0"/>
              <a:t>dequeue</a:t>
            </a:r>
            <a:r>
              <a:rPr lang="en-US" dirty="0" smtClean="0"/>
              <a:t> an empty queue and crashes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gives</a:t>
            </a:r>
            <a:r>
              <a:rPr lang="tr-TR" dirty="0" smtClean="0"/>
              <a:t> </a:t>
            </a:r>
            <a:r>
              <a:rPr lang="en-US" dirty="0" smtClean="0"/>
              <a:t>error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queue</a:t>
            </a:r>
            <a:r>
              <a:rPr lang="tr-TR" dirty="0" smtClean="0"/>
              <a:t> is size-</a:t>
            </a:r>
            <a:r>
              <a:rPr lang="tr-TR" dirty="0" err="1" smtClean="0"/>
              <a:t>limited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producers</a:t>
            </a:r>
            <a:r>
              <a:rPr lang="tr-TR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A </a:t>
            </a:r>
            <a:r>
              <a:rPr lang="tr-TR" dirty="0" err="1" smtClean="0"/>
              <a:t>similar</a:t>
            </a:r>
            <a:r>
              <a:rPr lang="tr-TR" dirty="0" smtClean="0"/>
              <a:t> </a:t>
            </a:r>
            <a:r>
              <a:rPr lang="tr-TR" dirty="0" err="1" smtClean="0"/>
              <a:t>scheduling</a:t>
            </a:r>
            <a:r>
              <a:rPr lang="tr-TR" dirty="0" smtClean="0"/>
              <a:t> problem </a:t>
            </a:r>
            <a:r>
              <a:rPr lang="tr-TR" dirty="0" err="1" smtClean="0"/>
              <a:t>may</a:t>
            </a:r>
            <a:r>
              <a:rPr lang="tr-TR" dirty="0" smtClean="0"/>
              <a:t> </a:t>
            </a:r>
            <a:r>
              <a:rPr lang="tr-TR" dirty="0" err="1" smtClean="0"/>
              <a:t>occur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 smtClean="0"/>
              <a:t> is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empty</a:t>
            </a:r>
            <a:r>
              <a:rPr lang="tr-TR" dirty="0" smtClean="0"/>
              <a:t> spot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producer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checks</a:t>
            </a:r>
            <a:r>
              <a:rPr lang="tr-TR" dirty="0" smtClean="0"/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tr-TR" dirty="0" smtClean="0"/>
              <a:t> </a:t>
            </a:r>
            <a:r>
              <a:rPr lang="tr-TR" dirty="0" err="1" smtClean="0"/>
              <a:t>before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enqueues</a:t>
            </a:r>
            <a:r>
              <a:rPr lang="tr-TR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04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</a:t>
            </a:r>
            <a:r>
              <a:rPr lang="tr-TR" dirty="0" smtClean="0"/>
              <a:t>r</a:t>
            </a:r>
            <a:r>
              <a:rPr lang="en-US" dirty="0" err="1" smtClean="0"/>
              <a:t>onization</a:t>
            </a:r>
            <a:r>
              <a:rPr lang="tr-TR" dirty="0" smtClean="0"/>
              <a:t> </a:t>
            </a:r>
            <a:r>
              <a:rPr lang="tr-TR" dirty="0" err="1" smtClean="0"/>
              <a:t>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several solutions to </a:t>
            </a:r>
            <a:r>
              <a:rPr lang="tr-TR" dirty="0" err="1" smtClean="0"/>
              <a:t>remedy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synchronization</a:t>
            </a:r>
            <a:r>
              <a:rPr lang="tr-TR" dirty="0" smtClean="0"/>
              <a:t> </a:t>
            </a:r>
            <a:r>
              <a:rPr lang="tr-TR" dirty="0" err="1" smtClean="0"/>
              <a:t>conflicts</a:t>
            </a:r>
            <a:r>
              <a:rPr lang="en-US" dirty="0" smtClean="0"/>
              <a:t> / race conditions</a:t>
            </a:r>
          </a:p>
          <a:p>
            <a:pPr lvl="1"/>
            <a:r>
              <a:rPr lang="en-US" dirty="0" smtClean="0"/>
              <a:t>Semaphores</a:t>
            </a:r>
          </a:p>
          <a:p>
            <a:pPr lvl="1"/>
            <a:r>
              <a:rPr lang="en-US" dirty="0" smtClean="0"/>
              <a:t>Atomic references</a:t>
            </a:r>
          </a:p>
          <a:p>
            <a:pPr lvl="1"/>
            <a:r>
              <a:rPr lang="en-US" dirty="0" smtClean="0"/>
              <a:t>Monitors</a:t>
            </a:r>
          </a:p>
          <a:p>
            <a:pPr lvl="1"/>
            <a:r>
              <a:rPr lang="en-US" dirty="0" smtClean="0"/>
              <a:t>Condition variables</a:t>
            </a:r>
          </a:p>
          <a:p>
            <a:pPr lvl="1"/>
            <a:r>
              <a:rPr lang="en-US" dirty="0" smtClean="0"/>
              <a:t>Compare and swap</a:t>
            </a:r>
          </a:p>
          <a:p>
            <a:pPr lvl="1"/>
            <a:r>
              <a:rPr lang="tr-TR" dirty="0" err="1" smtClean="0"/>
              <a:t>etc</a:t>
            </a:r>
            <a:r>
              <a:rPr lang="tr-TR" dirty="0" smtClean="0"/>
              <a:t>.</a:t>
            </a:r>
            <a:endParaRPr lang="en-US" dirty="0" smtClean="0"/>
          </a:p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course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en-US" dirty="0" smtClean="0"/>
              <a:t> will </a:t>
            </a:r>
            <a:r>
              <a:rPr lang="tr-TR" dirty="0" err="1" smtClean="0"/>
              <a:t>see</a:t>
            </a:r>
            <a:r>
              <a:rPr lang="tr-TR" dirty="0" smtClean="0"/>
              <a:t> a </a:t>
            </a:r>
            <a:r>
              <a:rPr lang="tr-TR" dirty="0" err="1" smtClean="0"/>
              <a:t>specific</a:t>
            </a:r>
            <a:r>
              <a:rPr lang="tr-TR" dirty="0" smtClean="0"/>
              <a:t> </a:t>
            </a:r>
            <a:r>
              <a:rPr lang="tr-TR" dirty="0" err="1" smtClean="0"/>
              <a:t>semaphore</a:t>
            </a:r>
            <a:r>
              <a:rPr lang="tr-TR" dirty="0" smtClean="0"/>
              <a:t> </a:t>
            </a:r>
            <a:r>
              <a:rPr lang="tr-TR" dirty="0" err="1" smtClean="0"/>
              <a:t>called</a:t>
            </a:r>
            <a:r>
              <a:rPr lang="tr-TR" dirty="0" smtClean="0"/>
              <a:t> </a:t>
            </a:r>
            <a:r>
              <a:rPr lang="tr-TR" b="1" dirty="0"/>
              <a:t>"</a:t>
            </a:r>
            <a:r>
              <a:rPr lang="en-US" b="1" dirty="0" smtClean="0"/>
              <a:t>mutex</a:t>
            </a:r>
            <a:r>
              <a:rPr lang="tr-TR" b="1" dirty="0" smtClean="0"/>
              <a:t>"</a:t>
            </a:r>
          </a:p>
          <a:p>
            <a:pPr lvl="1"/>
            <a:r>
              <a:rPr lang="tr-TR" dirty="0" err="1" smtClean="0"/>
              <a:t>This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most</a:t>
            </a:r>
            <a:r>
              <a:rPr lang="tr-TR" dirty="0" smtClean="0"/>
              <a:t> general </a:t>
            </a:r>
            <a:r>
              <a:rPr lang="tr-TR" dirty="0" err="1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28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mutex (short for </a:t>
            </a:r>
            <a:r>
              <a:rPr lang="en-US" b="1" i="1" dirty="0"/>
              <a:t>mut</a:t>
            </a:r>
            <a:r>
              <a:rPr lang="en-US" dirty="0"/>
              <a:t>ual </a:t>
            </a:r>
            <a:r>
              <a:rPr lang="en-US" b="1" i="1" dirty="0"/>
              <a:t>ex</a:t>
            </a:r>
            <a:r>
              <a:rPr lang="en-US" dirty="0"/>
              <a:t>clusion) is a way of </a:t>
            </a:r>
            <a:r>
              <a:rPr lang="en-US" dirty="0" err="1" smtClean="0"/>
              <a:t>communicati</a:t>
            </a:r>
            <a:r>
              <a:rPr lang="tr-TR" dirty="0" smtClean="0"/>
              <a:t>on</a:t>
            </a:r>
            <a:r>
              <a:rPr lang="en-US" dirty="0" smtClean="0"/>
              <a:t> </a:t>
            </a:r>
            <a:r>
              <a:rPr lang="en-US" dirty="0"/>
              <a:t>among threads or processes that are executing </a:t>
            </a:r>
            <a:r>
              <a:rPr lang="tr-TR" dirty="0" err="1" smtClean="0"/>
              <a:t>concurrently</a:t>
            </a:r>
            <a:r>
              <a:rPr lang="en-US" dirty="0" smtClean="0"/>
              <a:t>. </a:t>
            </a:r>
          </a:p>
          <a:p>
            <a:r>
              <a:rPr lang="en-US" dirty="0"/>
              <a:t>This communication is usually used to coordinate the activities of multiple threads or processes, typically by controlling access to a shared resource </a:t>
            </a:r>
            <a:r>
              <a:rPr lang="en-US" dirty="0" smtClean="0"/>
              <a:t>(or a critical section of the code) by </a:t>
            </a:r>
            <a:r>
              <a:rPr lang="en-US" dirty="0"/>
              <a:t>"locking" and "unlocking" the </a:t>
            </a:r>
            <a:r>
              <a:rPr lang="en-US" i="1" dirty="0" err="1" smtClean="0"/>
              <a:t>mutex</a:t>
            </a:r>
            <a:r>
              <a:rPr lang="en-US" dirty="0" smtClean="0"/>
              <a:t>.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036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1"/>
            <a:ext cx="8839200" cy="5943600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Actually</a:t>
            </a:r>
            <a:r>
              <a:rPr lang="tr-TR" dirty="0" smtClean="0"/>
              <a:t> </a:t>
            </a:r>
            <a:r>
              <a:rPr lang="en-US" dirty="0" smtClean="0"/>
              <a:t>a mutex </a:t>
            </a:r>
            <a:r>
              <a:rPr lang="tr-TR" dirty="0" smtClean="0"/>
              <a:t>can be </a:t>
            </a:r>
            <a:r>
              <a:rPr lang="tr-TR" dirty="0" err="1" smtClean="0"/>
              <a:t>thought</a:t>
            </a:r>
            <a:r>
              <a:rPr lang="tr-TR" dirty="0" smtClean="0"/>
              <a:t> as</a:t>
            </a:r>
            <a:r>
              <a:rPr lang="en-US" dirty="0" smtClean="0"/>
              <a:t> a binary counter</a:t>
            </a:r>
          </a:p>
          <a:p>
            <a:pPr lvl="1"/>
            <a:r>
              <a:rPr lang="en-US" dirty="0" smtClean="0"/>
              <a:t>To </a:t>
            </a:r>
            <a:r>
              <a:rPr lang="en-US" b="1" dirty="0" smtClean="0"/>
              <a:t>lock</a:t>
            </a:r>
            <a:r>
              <a:rPr lang="en-US" dirty="0" smtClean="0"/>
              <a:t> a mutex you </a:t>
            </a:r>
            <a:r>
              <a:rPr lang="tr-TR" dirty="0" smtClean="0"/>
              <a:t>"</a:t>
            </a:r>
            <a:r>
              <a:rPr lang="en-US" dirty="0" smtClean="0"/>
              <a:t>up</a:t>
            </a:r>
            <a:r>
              <a:rPr lang="tr-TR" dirty="0" smtClean="0"/>
              <a:t>"</a:t>
            </a:r>
            <a:r>
              <a:rPr lang="en-US" dirty="0" smtClean="0"/>
              <a:t> its value</a:t>
            </a:r>
          </a:p>
          <a:p>
            <a:pPr lvl="1"/>
            <a:r>
              <a:rPr lang="en-US" dirty="0" smtClean="0"/>
              <a:t>To </a:t>
            </a:r>
            <a:r>
              <a:rPr lang="tr-TR" b="1" dirty="0" err="1" smtClean="0"/>
              <a:t>unlock</a:t>
            </a:r>
            <a:r>
              <a:rPr lang="tr-TR" b="1" dirty="0" smtClean="0"/>
              <a:t>/</a:t>
            </a:r>
            <a:r>
              <a:rPr lang="tr-TR" b="1" dirty="0" err="1" smtClean="0"/>
              <a:t>release</a:t>
            </a:r>
            <a:r>
              <a:rPr lang="tr-TR" dirty="0" smtClean="0"/>
              <a:t> </a:t>
            </a:r>
            <a:r>
              <a:rPr lang="en-US" dirty="0" smtClean="0"/>
              <a:t>a mutex you </a:t>
            </a:r>
            <a:r>
              <a:rPr lang="tr-TR" dirty="0" smtClean="0"/>
              <a:t>"</a:t>
            </a:r>
            <a:r>
              <a:rPr lang="en-US" dirty="0" smtClean="0"/>
              <a:t>down</a:t>
            </a:r>
            <a:r>
              <a:rPr lang="tr-TR" dirty="0" smtClean="0"/>
              <a:t>"</a:t>
            </a:r>
            <a:r>
              <a:rPr lang="en-US" dirty="0" smtClean="0"/>
              <a:t> its value</a:t>
            </a:r>
          </a:p>
          <a:p>
            <a:r>
              <a:rPr lang="en-US" dirty="0" smtClean="0"/>
              <a:t>Once a mutex is </a:t>
            </a:r>
            <a:r>
              <a:rPr lang="tr-TR" dirty="0" err="1" smtClean="0"/>
              <a:t>locked</a:t>
            </a:r>
            <a:r>
              <a:rPr lang="tr-TR" dirty="0" smtClean="0"/>
              <a:t>,</a:t>
            </a:r>
            <a:r>
              <a:rPr lang="en-US" dirty="0" smtClean="0"/>
              <a:t> only </a:t>
            </a:r>
            <a:r>
              <a:rPr lang="tr-TR" dirty="0" err="1" smtClean="0"/>
              <a:t>unlock</a:t>
            </a:r>
            <a:r>
              <a:rPr lang="en-US" dirty="0" smtClean="0"/>
              <a:t> operation is allowed</a:t>
            </a:r>
            <a:r>
              <a:rPr lang="tr-TR" dirty="0" smtClean="0"/>
              <a:t> on it.</a:t>
            </a:r>
          </a:p>
          <a:p>
            <a:pPr lvl="1"/>
            <a:r>
              <a:rPr lang="tr-TR" dirty="0" err="1"/>
              <a:t>I</a:t>
            </a:r>
            <a:r>
              <a:rPr lang="tr-TR" dirty="0" err="1" smtClean="0"/>
              <a:t>f</a:t>
            </a:r>
            <a:r>
              <a:rPr lang="tr-TR" dirty="0" smtClean="0"/>
              <a:t> </a:t>
            </a:r>
            <a:r>
              <a:rPr lang="tr-TR" dirty="0" err="1" smtClean="0"/>
              <a:t>another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wants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lock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mutex, it </a:t>
            </a:r>
            <a:r>
              <a:rPr lang="tr-TR" dirty="0" err="1" smtClean="0"/>
              <a:t>should</a:t>
            </a:r>
            <a:r>
              <a:rPr lang="tr-TR" dirty="0" smtClean="0"/>
              <a:t> </a:t>
            </a:r>
            <a:r>
              <a:rPr lang="tr-TR" dirty="0" err="1" smtClean="0"/>
              <a:t>wait</a:t>
            </a:r>
            <a:r>
              <a:rPr lang="tr-TR" dirty="0" smtClean="0"/>
              <a:t> </a:t>
            </a:r>
            <a:r>
              <a:rPr lang="tr-TR" dirty="0" err="1" smtClean="0"/>
              <a:t>until</a:t>
            </a:r>
            <a:r>
              <a:rPr lang="tr-TR" dirty="0" smtClean="0"/>
              <a:t> it is </a:t>
            </a:r>
            <a:r>
              <a:rPr lang="tr-TR" dirty="0" err="1" smtClean="0"/>
              <a:t>unlocked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locking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However</a:t>
            </a:r>
            <a:r>
              <a:rPr lang="tr-TR" dirty="0" smtClean="0"/>
              <a:t>,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locking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tries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lock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mutex </a:t>
            </a:r>
            <a:r>
              <a:rPr lang="tr-TR" dirty="0" err="1" smtClean="0"/>
              <a:t>again</a:t>
            </a:r>
            <a:r>
              <a:rPr lang="tr-TR" dirty="0" smtClean="0"/>
              <a:t> </a:t>
            </a:r>
            <a:r>
              <a:rPr lang="tr-TR" dirty="0" err="1" smtClean="0"/>
              <a:t>before</a:t>
            </a:r>
            <a:r>
              <a:rPr lang="tr-TR" dirty="0" smtClean="0"/>
              <a:t> </a:t>
            </a:r>
            <a:r>
              <a:rPr lang="tr-TR" dirty="0" err="1" smtClean="0"/>
              <a:t>unlocking</a:t>
            </a:r>
            <a:r>
              <a:rPr lang="tr-TR" dirty="0" smtClean="0"/>
              <a:t> it, 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program </a:t>
            </a:r>
            <a:r>
              <a:rPr lang="tr-TR" dirty="0" err="1" smtClean="0"/>
              <a:t>crashes</a:t>
            </a:r>
            <a:r>
              <a:rPr lang="tr-TR" dirty="0" smtClean="0"/>
              <a:t>/</a:t>
            </a:r>
            <a:r>
              <a:rPr lang="tr-TR" dirty="0" err="1" smtClean="0"/>
              <a:t>behaves</a:t>
            </a:r>
            <a:r>
              <a:rPr lang="tr-TR" dirty="0" smtClean="0"/>
              <a:t> </a:t>
            </a:r>
            <a:r>
              <a:rPr lang="tr-TR" dirty="0" err="1" smtClean="0"/>
              <a:t>unexpectedly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If</a:t>
            </a:r>
            <a:r>
              <a:rPr lang="tr-TR" dirty="0" smtClean="0"/>
              <a:t> an </a:t>
            </a:r>
            <a:r>
              <a:rPr lang="tr-TR" dirty="0" err="1" smtClean="0"/>
              <a:t>unlocked</a:t>
            </a:r>
            <a:r>
              <a:rPr lang="tr-TR" dirty="0" smtClean="0"/>
              <a:t> mutex is (</a:t>
            </a:r>
            <a:r>
              <a:rPr lang="tr-TR" dirty="0" err="1" smtClean="0"/>
              <a:t>somehow</a:t>
            </a:r>
            <a:r>
              <a:rPr lang="tr-TR" dirty="0" smtClean="0"/>
              <a:t>) </a:t>
            </a:r>
            <a:r>
              <a:rPr lang="tr-TR" dirty="0" err="1" smtClean="0"/>
              <a:t>unlocked</a:t>
            </a:r>
            <a:r>
              <a:rPr lang="tr-TR" dirty="0" smtClean="0"/>
              <a:t> </a:t>
            </a:r>
            <a:r>
              <a:rPr lang="tr-TR" dirty="0" err="1" smtClean="0"/>
              <a:t>again</a:t>
            </a:r>
            <a:r>
              <a:rPr lang="tr-TR" dirty="0" smtClean="0"/>
              <a:t>,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generally</a:t>
            </a:r>
            <a:r>
              <a:rPr lang="tr-TR" dirty="0" smtClean="0"/>
              <a:t> </a:t>
            </a:r>
            <a:r>
              <a:rPr lang="tr-TR" dirty="0" err="1" smtClean="0"/>
              <a:t>causes</a:t>
            </a:r>
            <a:r>
              <a:rPr lang="tr-TR" dirty="0" smtClean="0"/>
              <a:t> a </a:t>
            </a:r>
            <a:r>
              <a:rPr lang="tr-TR" dirty="0" err="1" smtClean="0"/>
              <a:t>crash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unexpected</a:t>
            </a:r>
            <a:r>
              <a:rPr lang="tr-TR" dirty="0" smtClean="0"/>
              <a:t> </a:t>
            </a:r>
            <a:r>
              <a:rPr lang="tr-TR" dirty="0" err="1" smtClean="0"/>
              <a:t>results</a:t>
            </a:r>
            <a:r>
              <a:rPr lang="tr-TR" dirty="0" smtClean="0"/>
              <a:t>. </a:t>
            </a:r>
            <a:r>
              <a:rPr lang="tr-TR" dirty="0" err="1" smtClean="0"/>
              <a:t>Thus</a:t>
            </a:r>
            <a:r>
              <a:rPr lang="tr-TR" dirty="0" smtClean="0"/>
              <a:t> you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manage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lock</a:t>
            </a:r>
            <a:r>
              <a:rPr lang="tr-TR" dirty="0" smtClean="0"/>
              <a:t>/</a:t>
            </a:r>
            <a:r>
              <a:rPr lang="tr-TR" dirty="0" err="1" smtClean="0"/>
              <a:t>unlock</a:t>
            </a:r>
            <a:r>
              <a:rPr lang="tr-TR" dirty="0" smtClean="0"/>
              <a:t> </a:t>
            </a:r>
            <a:r>
              <a:rPr lang="tr-TR" dirty="0" err="1" smtClean="0"/>
              <a:t>sequences</a:t>
            </a:r>
            <a:r>
              <a:rPr lang="tr-TR" dirty="0" smtClean="0"/>
              <a:t> </a:t>
            </a:r>
            <a:r>
              <a:rPr lang="tr-TR" dirty="0" err="1" smtClean="0"/>
              <a:t>carefully</a:t>
            </a:r>
            <a:r>
              <a:rPr lang="tr-TR" dirty="0" smtClean="0"/>
              <a:t>.</a:t>
            </a:r>
          </a:p>
          <a:p>
            <a:r>
              <a:rPr lang="tr-TR" sz="3100" dirty="0" err="1" smtClean="0"/>
              <a:t>Generally</a:t>
            </a:r>
            <a:r>
              <a:rPr lang="tr-TR" sz="3100" dirty="0" smtClean="0"/>
              <a:t>, mutex </a:t>
            </a:r>
            <a:r>
              <a:rPr lang="tr-TR" sz="3100" dirty="0" err="1" smtClean="0"/>
              <a:t>objects</a:t>
            </a:r>
            <a:r>
              <a:rPr lang="tr-TR" sz="3100" dirty="0" smtClean="0"/>
              <a:t> </a:t>
            </a:r>
            <a:r>
              <a:rPr lang="tr-TR" sz="3100" dirty="0" err="1" smtClean="0"/>
              <a:t>are</a:t>
            </a:r>
            <a:r>
              <a:rPr lang="tr-TR" sz="3100" dirty="0" smtClean="0"/>
              <a:t> </a:t>
            </a:r>
            <a:r>
              <a:rPr lang="tr-TR" sz="3100" dirty="0" err="1" smtClean="0"/>
              <a:t>created</a:t>
            </a:r>
            <a:r>
              <a:rPr lang="tr-TR" sz="3100" dirty="0" smtClean="0"/>
              <a:t> as global </a:t>
            </a:r>
            <a:r>
              <a:rPr lang="tr-TR" sz="3100" dirty="0" err="1" smtClean="0"/>
              <a:t>to</a:t>
            </a:r>
            <a:r>
              <a:rPr lang="tr-TR" sz="3100" dirty="0" smtClean="0"/>
              <a:t> be </a:t>
            </a:r>
            <a:r>
              <a:rPr lang="tr-TR" sz="3100" dirty="0" err="1" smtClean="0"/>
              <a:t>shared</a:t>
            </a:r>
            <a:r>
              <a:rPr lang="tr-TR" sz="3100" dirty="0" smtClean="0"/>
              <a:t> </a:t>
            </a:r>
            <a:r>
              <a:rPr lang="tr-TR" sz="3100" dirty="0" err="1" smtClean="0"/>
              <a:t>by</a:t>
            </a:r>
            <a:r>
              <a:rPr lang="tr-TR" sz="3100" dirty="0" smtClean="0"/>
              <a:t> </a:t>
            </a:r>
            <a:r>
              <a:rPr lang="tr-TR" sz="3100" dirty="0" err="1" smtClean="0"/>
              <a:t>many</a:t>
            </a:r>
            <a:r>
              <a:rPr lang="tr-TR" sz="3100" dirty="0" smtClean="0"/>
              <a:t> </a:t>
            </a:r>
            <a:r>
              <a:rPr lang="tr-TR" sz="3100" dirty="0" err="1" smtClean="0"/>
              <a:t>thread</a:t>
            </a:r>
            <a:r>
              <a:rPr lang="tr-TR" sz="3100" dirty="0" smtClean="0"/>
              <a:t> </a:t>
            </a:r>
            <a:r>
              <a:rPr lang="tr-TR" sz="3100" dirty="0" err="1" smtClean="0"/>
              <a:t>functions</a:t>
            </a:r>
            <a:r>
              <a:rPr lang="tr-TR" sz="3100" dirty="0" smtClean="0"/>
              <a:t> (</a:t>
            </a:r>
            <a:r>
              <a:rPr lang="tr-TR" sz="3100" dirty="0" err="1" smtClean="0"/>
              <a:t>when</a:t>
            </a:r>
            <a:r>
              <a:rPr lang="tr-TR" sz="3100" dirty="0" smtClean="0"/>
              <a:t> </a:t>
            </a:r>
            <a:r>
              <a:rPr lang="tr-TR" sz="3100" dirty="0" err="1" smtClean="0"/>
              <a:t>created</a:t>
            </a:r>
            <a:r>
              <a:rPr lang="tr-TR" sz="3100" dirty="0" smtClean="0"/>
              <a:t>, </a:t>
            </a:r>
            <a:r>
              <a:rPr lang="tr-TR" sz="3100" dirty="0" err="1" smtClean="0"/>
              <a:t>initially</a:t>
            </a:r>
            <a:r>
              <a:rPr lang="tr-TR" sz="3100" dirty="0" smtClean="0"/>
              <a:t> in </a:t>
            </a:r>
            <a:r>
              <a:rPr lang="tr-TR" sz="3100" dirty="0" err="1" smtClean="0"/>
              <a:t>unlocked</a:t>
            </a:r>
            <a:r>
              <a:rPr lang="tr-TR" sz="3100" dirty="0" smtClean="0"/>
              <a:t> </a:t>
            </a:r>
            <a:r>
              <a:rPr lang="tr-TR" sz="3100" dirty="0" err="1" smtClean="0"/>
              <a:t>state</a:t>
            </a:r>
            <a:r>
              <a:rPr lang="tr-TR" sz="3100" dirty="0" smtClean="0"/>
              <a:t>).</a:t>
            </a:r>
          </a:p>
          <a:p>
            <a:pPr lvl="1"/>
            <a:r>
              <a:rPr lang="tr-TR" dirty="0" err="1" smtClean="0"/>
              <a:t>However</a:t>
            </a:r>
            <a:r>
              <a:rPr lang="tr-TR" dirty="0" smtClean="0"/>
              <a:t>,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locking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can </a:t>
            </a:r>
            <a:r>
              <a:rPr lang="tr-TR" dirty="0" err="1" smtClean="0"/>
              <a:t>unlock</a:t>
            </a:r>
            <a:r>
              <a:rPr lang="tr-TR" dirty="0" smtClean="0"/>
              <a:t> it </a:t>
            </a:r>
            <a:r>
              <a:rPr lang="tr-TR" dirty="0" err="1" smtClean="0"/>
              <a:t>later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If</a:t>
            </a:r>
            <a:r>
              <a:rPr lang="tr-TR" dirty="0" smtClean="0"/>
              <a:t> a mutex is in </a:t>
            </a:r>
            <a:r>
              <a:rPr lang="tr-TR" dirty="0" err="1" smtClean="0"/>
              <a:t>unlocked</a:t>
            </a:r>
            <a:r>
              <a:rPr lang="tr-TR" dirty="0" smtClean="0"/>
              <a:t> </a:t>
            </a:r>
            <a:r>
              <a:rPr lang="tr-TR" dirty="0" err="1" smtClean="0"/>
              <a:t>state</a:t>
            </a:r>
            <a:r>
              <a:rPr lang="tr-TR" dirty="0" smtClean="0"/>
              <a:t>, 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can </a:t>
            </a:r>
            <a:r>
              <a:rPr lang="tr-TR" dirty="0" err="1" smtClean="0"/>
              <a:t>lock</a:t>
            </a:r>
            <a:r>
              <a:rPr lang="tr-TR" dirty="0" smtClean="0"/>
              <a:t> it (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threads).</a:t>
            </a:r>
          </a:p>
          <a:p>
            <a:pPr lvl="1"/>
            <a:r>
              <a:rPr lang="tr-TR" dirty="0" smtClean="0"/>
              <a:t>A mutex can be </a:t>
            </a:r>
            <a:r>
              <a:rPr lang="tr-TR" dirty="0" err="1" smtClean="0"/>
              <a:t>locked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unlocked</a:t>
            </a:r>
            <a:r>
              <a:rPr lang="tr-TR" dirty="0" smtClean="0"/>
              <a:t> </a:t>
            </a:r>
            <a:r>
              <a:rPr lang="tr-TR" dirty="0" err="1" smtClean="0"/>
              <a:t>several</a:t>
            </a:r>
            <a:r>
              <a:rPr lang="tr-TR" dirty="0" smtClean="0"/>
              <a:t> </a:t>
            </a:r>
            <a:r>
              <a:rPr lang="tr-TR" dirty="0" err="1" smtClean="0"/>
              <a:t>times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several</a:t>
            </a:r>
            <a:r>
              <a:rPr lang="tr-TR" dirty="0" smtClean="0"/>
              <a:t> threads.</a:t>
            </a:r>
          </a:p>
          <a:p>
            <a:r>
              <a:rPr lang="tr-TR" sz="2600" dirty="0" err="1" smtClean="0"/>
              <a:t>Lets</a:t>
            </a:r>
            <a:r>
              <a:rPr lang="tr-TR" sz="2600" dirty="0" smtClean="0"/>
              <a:t> </a:t>
            </a:r>
            <a:r>
              <a:rPr lang="tr-TR" sz="2600" dirty="0" err="1" smtClean="0"/>
              <a:t>see</a:t>
            </a:r>
            <a:r>
              <a:rPr lang="tr-TR" sz="2600" dirty="0" smtClean="0"/>
              <a:t> how do </a:t>
            </a:r>
            <a:r>
              <a:rPr lang="tr-TR" sz="2600" dirty="0" err="1" smtClean="0"/>
              <a:t>we</a:t>
            </a:r>
            <a:r>
              <a:rPr lang="tr-TR" sz="2600" dirty="0" smtClean="0"/>
              <a:t> </a:t>
            </a:r>
            <a:r>
              <a:rPr lang="tr-TR" sz="2600" dirty="0" err="1" smtClean="0"/>
              <a:t>use</a:t>
            </a:r>
            <a:r>
              <a:rPr lang="tr-TR" sz="2600" dirty="0" smtClean="0"/>
              <a:t> mutex in C++</a:t>
            </a:r>
            <a:r>
              <a:rPr lang="tr-TR" sz="2600" dirty="0"/>
              <a:t> </a:t>
            </a:r>
            <a:r>
              <a:rPr lang="tr-TR" sz="2600" dirty="0" smtClean="0"/>
              <a:t>in </a:t>
            </a:r>
            <a:r>
              <a:rPr lang="tr-TR" sz="2600" dirty="0" err="1" smtClean="0"/>
              <a:t>the</a:t>
            </a:r>
            <a:r>
              <a:rPr lang="tr-TR" sz="2600" dirty="0" smtClean="0"/>
              <a:t> </a:t>
            </a:r>
            <a:r>
              <a:rPr lang="tr-TR" sz="2600" dirty="0" err="1" smtClean="0"/>
              <a:t>next</a:t>
            </a:r>
            <a:r>
              <a:rPr lang="tr-TR" sz="2600" dirty="0" smtClean="0"/>
              <a:t> </a:t>
            </a:r>
            <a:r>
              <a:rPr lang="tr-TR" sz="2600" dirty="0" err="1" smtClean="0"/>
              <a:t>slide</a:t>
            </a:r>
            <a:r>
              <a:rPr lang="tr-TR" sz="2600" dirty="0" smtClean="0"/>
              <a:t> </a:t>
            </a:r>
            <a:r>
              <a:rPr lang="tr-TR" sz="2600" dirty="0" err="1" smtClean="0"/>
              <a:t>and</a:t>
            </a:r>
            <a:r>
              <a:rPr lang="tr-TR" sz="2600" dirty="0" smtClean="0"/>
              <a:t> in threads11.cpp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73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190" y="1060487"/>
            <a:ext cx="890081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. . </a:t>
            </a:r>
            <a:r>
              <a:rPr lang="tr-T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.</a:t>
            </a:r>
          </a:p>
          <a:p>
            <a:r>
              <a:rPr lang="tr-T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tr-T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&lt;mutex&gt;</a:t>
            </a:r>
          </a:p>
          <a:p>
            <a:r>
              <a:rPr lang="tr-T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mutex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tr-TR" sz="16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tr-T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THREADS_NUM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2</a:t>
            </a:r>
            <a:endParaRPr lang="tr-TR" sz="16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increment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</a:t>
            </a:r>
            <a:r>
              <a:rPr lang="nn-NO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i=0; i &lt;</a:t>
            </a:r>
            <a:r>
              <a:rPr lang="nn-NO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1000000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</a:t>
            </a:r>
            <a:r>
              <a:rPr lang="nn-NO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  <a:endParaRPr lang="tr-TR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     </a:t>
            </a:r>
            <a:r>
              <a:rPr lang="tr-T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myMutex.lock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	</a:t>
            </a:r>
            <a:endParaRPr lang="nn-NO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tr-T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myMutex.unlock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</a:t>
            </a:r>
            <a:r>
              <a:rPr lang="tr-T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"At the beginning of main value is: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value &lt;&lt;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threads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tr-TR" sz="16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THREADS_NUM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(i=0; i &lt; </a:t>
            </a:r>
            <a:r>
              <a:rPr lang="tr-TR" sz="16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THREADS_NUM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threads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increment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tr-TR" sz="16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(i=0; i &lt; </a:t>
            </a:r>
            <a:r>
              <a:rPr lang="tr-TR" sz="16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THREADS_NUM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threads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join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"At the end of main value is: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value &lt;&lt;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tr-TR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9067800" cy="762000"/>
          </a:xfrm>
        </p:spPr>
        <p:txBody>
          <a:bodyPr>
            <a:noAutofit/>
          </a:bodyPr>
          <a:lstStyle/>
          <a:p>
            <a:pPr algn="l"/>
            <a:r>
              <a:rPr lang="tr-TR" sz="3400" dirty="0" err="1" smtClean="0"/>
              <a:t>Solving</a:t>
            </a:r>
            <a:r>
              <a:rPr lang="tr-TR" sz="3400" dirty="0" smtClean="0"/>
              <a:t> </a:t>
            </a:r>
            <a:r>
              <a:rPr lang="tr-TR" sz="3400" dirty="0" err="1" smtClean="0"/>
              <a:t>Synchronization</a:t>
            </a:r>
            <a:r>
              <a:rPr lang="tr-TR" sz="3400" dirty="0" smtClean="0"/>
              <a:t> </a:t>
            </a:r>
            <a:r>
              <a:rPr lang="en-US" sz="3400" dirty="0" smtClean="0"/>
              <a:t>Conflicts</a:t>
            </a:r>
            <a:r>
              <a:rPr lang="tr-TR" sz="3400" dirty="0" smtClean="0"/>
              <a:t> </a:t>
            </a:r>
            <a:r>
              <a:rPr lang="tr-TR" sz="3400" dirty="0" err="1" smtClean="0"/>
              <a:t>using</a:t>
            </a:r>
            <a:r>
              <a:rPr lang="tr-TR" sz="3400" dirty="0"/>
              <a:t> </a:t>
            </a:r>
            <a:r>
              <a:rPr lang="tr-TR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tr-TR" sz="3400" dirty="0" smtClean="0"/>
              <a:t/>
            </a:r>
            <a:br>
              <a:rPr lang="tr-TR" sz="3400" dirty="0" smtClean="0"/>
            </a:br>
            <a:r>
              <a:rPr lang="tr-TR" sz="2400" dirty="0" err="1" smtClean="0"/>
              <a:t>Revisiting</a:t>
            </a:r>
            <a:r>
              <a:rPr lang="tr-TR" sz="2400" dirty="0" smtClean="0"/>
              <a:t> </a:t>
            </a:r>
            <a:r>
              <a:rPr lang="tr-TR" sz="2400" dirty="0" err="1" smtClean="0"/>
              <a:t>increment</a:t>
            </a:r>
            <a:r>
              <a:rPr lang="tr-TR" sz="2400" dirty="0" smtClean="0"/>
              <a:t> problem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36</a:t>
            </a:fld>
            <a:endParaRPr lang="tr-TR" dirty="0"/>
          </a:p>
        </p:txBody>
      </p:sp>
      <p:sp>
        <p:nvSpPr>
          <p:cNvPr id="9" name="TextBox 8"/>
          <p:cNvSpPr txBox="1"/>
          <p:nvPr/>
        </p:nvSpPr>
        <p:spPr>
          <a:xfrm>
            <a:off x="4120871" y="866089"/>
            <a:ext cx="39502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>
                <a:highlight>
                  <a:srgbClr val="FFFFFF"/>
                </a:highlight>
              </a:rPr>
              <a:t>A </a:t>
            </a:r>
            <a:r>
              <a:rPr lang="tr-TR" dirty="0" err="1" smtClean="0">
                <a:highlight>
                  <a:srgbClr val="FFFFFF"/>
                </a:highlight>
              </a:rPr>
              <a:t>new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header</a:t>
            </a:r>
            <a:r>
              <a:rPr lang="tr-TR" dirty="0" smtClean="0">
                <a:highlight>
                  <a:srgbClr val="FFFFFF"/>
                </a:highlight>
              </a:rPr>
              <a:t> file </a:t>
            </a:r>
            <a:r>
              <a:rPr lang="tr-TR" dirty="0" err="1" smtClean="0">
                <a:highlight>
                  <a:srgbClr val="FFFFFF"/>
                </a:highlight>
              </a:rPr>
              <a:t>for</a:t>
            </a:r>
            <a:r>
              <a:rPr lang="tr-TR" dirty="0" smtClean="0">
                <a:highlight>
                  <a:srgbClr val="FFFFFF"/>
                </a:highlight>
              </a:rPr>
              <a:t> mutex </a:t>
            </a:r>
            <a:r>
              <a:rPr lang="tr-TR" dirty="0" err="1" smtClean="0">
                <a:highlight>
                  <a:srgbClr val="FFFFFF"/>
                </a:highlight>
              </a:rPr>
              <a:t>use</a:t>
            </a:r>
            <a:endParaRPr lang="tr-TR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286000" y="1050755"/>
            <a:ext cx="1834871" cy="625645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42426" y="1363577"/>
            <a:ext cx="457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>
                <a:highlight>
                  <a:srgbClr val="FFFFFF"/>
                </a:highlight>
              </a:rPr>
              <a:t>Global mutex </a:t>
            </a:r>
            <a:r>
              <a:rPr lang="tr-TR" dirty="0" err="1" smtClean="0">
                <a:highlight>
                  <a:srgbClr val="FFFFFF"/>
                </a:highlight>
              </a:rPr>
              <a:t>object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created</a:t>
            </a:r>
            <a:endParaRPr lang="tr-TR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1981200" y="1548243"/>
            <a:ext cx="1861226" cy="356757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52800" y="3581400"/>
            <a:ext cx="56387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err="1" smtClean="0">
                <a:highlight>
                  <a:srgbClr val="FFFFFF"/>
                </a:highlight>
              </a:rPr>
              <a:t>The</a:t>
            </a:r>
            <a:r>
              <a:rPr lang="tr-TR" dirty="0" smtClean="0">
                <a:highlight>
                  <a:srgbClr val="FFFFFF"/>
                </a:highlight>
              </a:rPr>
              <a:t> final </a:t>
            </a:r>
            <a:r>
              <a:rPr lang="tr-TR" dirty="0" err="1" smtClean="0">
                <a:highlight>
                  <a:srgbClr val="FFFFFF"/>
                </a:highlight>
              </a:rPr>
              <a:t>value</a:t>
            </a:r>
            <a:r>
              <a:rPr lang="tr-TR" dirty="0" smtClean="0">
                <a:highlight>
                  <a:srgbClr val="FFFFFF"/>
                </a:highlight>
              </a:rPr>
              <a:t> of </a:t>
            </a:r>
            <a:r>
              <a:rPr lang="tr-TR" dirty="0" err="1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now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reaches</a:t>
            </a:r>
            <a:r>
              <a:rPr lang="tr-TR" dirty="0" smtClean="0">
                <a:highlight>
                  <a:srgbClr val="FFFFFF"/>
                </a:highlight>
              </a:rPr>
              <a:t> 200</a:t>
            </a:r>
            <a:r>
              <a:rPr lang="en-US" dirty="0" smtClean="0">
                <a:highlight>
                  <a:srgbClr val="FFFFFF"/>
                </a:highlight>
              </a:rPr>
              <a:t>0</a:t>
            </a:r>
            <a:r>
              <a:rPr lang="tr-TR" dirty="0" smtClean="0">
                <a:highlight>
                  <a:srgbClr val="FFFFFF"/>
                </a:highlight>
              </a:rPr>
              <a:t>000 since at a </a:t>
            </a:r>
            <a:r>
              <a:rPr lang="tr-TR" dirty="0" err="1" smtClean="0">
                <a:highlight>
                  <a:srgbClr val="FFFFFF"/>
                </a:highlight>
              </a:rPr>
              <a:t>given</a:t>
            </a:r>
            <a:r>
              <a:rPr lang="tr-TR" dirty="0" smtClean="0">
                <a:highlight>
                  <a:srgbClr val="FFFFFF"/>
                </a:highlight>
              </a:rPr>
              <a:t> time </a:t>
            </a:r>
            <a:r>
              <a:rPr lang="tr-TR" dirty="0" err="1" smtClean="0">
                <a:highlight>
                  <a:srgbClr val="FFFFFF"/>
                </a:highlight>
              </a:rPr>
              <a:t>the</a:t>
            </a:r>
            <a:r>
              <a:rPr lang="tr-TR" dirty="0" smtClean="0">
                <a:highlight>
                  <a:srgbClr val="FFFFFF"/>
                </a:highlight>
              </a:rPr>
              <a:t> ++ </a:t>
            </a:r>
            <a:r>
              <a:rPr lang="tr-TR" dirty="0" err="1" smtClean="0">
                <a:highlight>
                  <a:srgbClr val="FFFFFF"/>
                </a:highlight>
              </a:rPr>
              <a:t>operation</a:t>
            </a:r>
            <a:r>
              <a:rPr lang="tr-TR" dirty="0" smtClean="0">
                <a:highlight>
                  <a:srgbClr val="FFFFFF"/>
                </a:highlight>
              </a:rPr>
              <a:t> on </a:t>
            </a:r>
            <a:r>
              <a:rPr lang="tr-TR" dirty="0" err="1" smtClean="0">
                <a:highlight>
                  <a:srgbClr val="FFFFFF"/>
                </a:highlight>
              </a:rPr>
              <a:t>value</a:t>
            </a:r>
            <a:r>
              <a:rPr lang="tr-TR" dirty="0" smtClean="0">
                <a:highlight>
                  <a:srgbClr val="FFFFFF"/>
                </a:highlight>
              </a:rPr>
              <a:t> can be </a:t>
            </a:r>
            <a:r>
              <a:rPr lang="tr-TR" dirty="0" err="1" smtClean="0">
                <a:highlight>
                  <a:srgbClr val="FFFFFF"/>
                </a:highlight>
              </a:rPr>
              <a:t>executed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by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only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one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thread</a:t>
            </a:r>
            <a:r>
              <a:rPr lang="tr-TR" dirty="0" smtClean="0">
                <a:highlight>
                  <a:srgbClr val="FFFFFF"/>
                </a:highlight>
              </a:rPr>
              <a:t>.  </a:t>
            </a:r>
            <a:r>
              <a:rPr lang="tr-TR" dirty="0" err="1" smtClean="0">
                <a:highlight>
                  <a:srgbClr val="FFFFFF"/>
                </a:highlight>
              </a:rPr>
              <a:t>Let</a:t>
            </a:r>
            <a:r>
              <a:rPr lang="tr-TR" dirty="0" smtClean="0">
                <a:highlight>
                  <a:srgbClr val="FFFFFF"/>
                </a:highlight>
              </a:rPr>
              <a:t> us </a:t>
            </a:r>
            <a:r>
              <a:rPr lang="tr-TR" dirty="0" err="1" smtClean="0">
                <a:highlight>
                  <a:srgbClr val="FFFFFF"/>
                </a:highlight>
              </a:rPr>
              <a:t>see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this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by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running</a:t>
            </a:r>
            <a:r>
              <a:rPr lang="tr-TR" dirty="0" smtClean="0">
                <a:highlight>
                  <a:srgbClr val="FFFFFF"/>
                </a:highlight>
              </a:rPr>
              <a:t> threads11.cpp.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67200" y="1905000"/>
            <a:ext cx="4572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>
                <a:highlight>
                  <a:srgbClr val="FFFFFF"/>
                </a:highlight>
              </a:rPr>
              <a:t>mutex is </a:t>
            </a:r>
            <a:r>
              <a:rPr lang="tr-TR" dirty="0" err="1" smtClean="0">
                <a:highlight>
                  <a:srgbClr val="FFFFFF"/>
                </a:highlight>
              </a:rPr>
              <a:t>locked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before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value</a:t>
            </a:r>
            <a:r>
              <a:rPr lang="tr-TR" dirty="0" smtClean="0">
                <a:highlight>
                  <a:srgbClr val="FFFFFF"/>
                </a:highlight>
              </a:rPr>
              <a:t>++; </a:t>
            </a:r>
            <a:r>
              <a:rPr lang="tr-TR" dirty="0" err="1" smtClean="0">
                <a:highlight>
                  <a:srgbClr val="FFFFFF"/>
                </a:highlight>
              </a:rPr>
              <a:t>so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that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no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other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thread</a:t>
            </a:r>
            <a:r>
              <a:rPr lang="tr-TR" dirty="0" smtClean="0">
                <a:highlight>
                  <a:srgbClr val="FFFFFF"/>
                </a:highlight>
              </a:rPr>
              <a:t> can </a:t>
            </a:r>
            <a:r>
              <a:rPr lang="tr-TR" dirty="0" err="1" smtClean="0">
                <a:highlight>
                  <a:srgbClr val="FFFFFF"/>
                </a:highlight>
              </a:rPr>
              <a:t>attempt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to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increment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value</a:t>
            </a:r>
            <a:endParaRPr lang="tr-TR" dirty="0"/>
          </a:p>
        </p:txBody>
      </p:sp>
      <p:sp>
        <p:nvSpPr>
          <p:cNvPr id="23" name="Freeform 22"/>
          <p:cNvSpPr/>
          <p:nvPr/>
        </p:nvSpPr>
        <p:spPr>
          <a:xfrm>
            <a:off x="3112851" y="2198061"/>
            <a:ext cx="1147864" cy="769265"/>
          </a:xfrm>
          <a:custGeom>
            <a:avLst/>
            <a:gdLst>
              <a:gd name="connsiteX0" fmla="*/ 1147864 w 1147864"/>
              <a:gd name="connsiteY0" fmla="*/ 390 h 769265"/>
              <a:gd name="connsiteX1" fmla="*/ 943583 w 1147864"/>
              <a:gd name="connsiteY1" fmla="*/ 107394 h 769265"/>
              <a:gd name="connsiteX2" fmla="*/ 894945 w 1147864"/>
              <a:gd name="connsiteY2" fmla="*/ 661871 h 769265"/>
              <a:gd name="connsiteX3" fmla="*/ 0 w 1147864"/>
              <a:gd name="connsiteY3" fmla="*/ 768875 h 76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769265">
                <a:moveTo>
                  <a:pt x="1147864" y="390"/>
                </a:moveTo>
                <a:cubicBezTo>
                  <a:pt x="1066800" y="-1232"/>
                  <a:pt x="985736" y="-2853"/>
                  <a:pt x="943583" y="107394"/>
                </a:cubicBezTo>
                <a:cubicBezTo>
                  <a:pt x="901430" y="217641"/>
                  <a:pt x="1052209" y="551624"/>
                  <a:pt x="894945" y="661871"/>
                </a:cubicBezTo>
                <a:cubicBezTo>
                  <a:pt x="737681" y="772118"/>
                  <a:pt x="368840" y="770496"/>
                  <a:pt x="0" y="768875"/>
                </a:cubicBezTo>
              </a:path>
            </a:pathLst>
          </a:cu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4260715" y="2644160"/>
            <a:ext cx="4572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>
                <a:highlight>
                  <a:srgbClr val="FFFFFF"/>
                </a:highlight>
              </a:rPr>
              <a:t>mutex is </a:t>
            </a:r>
            <a:r>
              <a:rPr lang="tr-TR" dirty="0" err="1" smtClean="0">
                <a:highlight>
                  <a:srgbClr val="FFFFFF"/>
                </a:highlight>
              </a:rPr>
              <a:t>unlocked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aftervalue</a:t>
            </a:r>
            <a:r>
              <a:rPr lang="tr-TR" dirty="0" smtClean="0">
                <a:highlight>
                  <a:srgbClr val="FFFFFF"/>
                </a:highlight>
              </a:rPr>
              <a:t>++; </a:t>
            </a:r>
            <a:r>
              <a:rPr lang="tr-TR" dirty="0" err="1" smtClean="0">
                <a:highlight>
                  <a:srgbClr val="FFFFFF"/>
                </a:highlight>
              </a:rPr>
              <a:t>so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that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other</a:t>
            </a:r>
            <a:r>
              <a:rPr lang="tr-TR" dirty="0" smtClean="0">
                <a:highlight>
                  <a:srgbClr val="FFFFFF"/>
                </a:highlight>
              </a:rPr>
              <a:t> threads can </a:t>
            </a:r>
            <a:r>
              <a:rPr lang="tr-TR" dirty="0" err="1" smtClean="0">
                <a:highlight>
                  <a:srgbClr val="FFFFFF"/>
                </a:highlight>
              </a:rPr>
              <a:t>increment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value</a:t>
            </a:r>
            <a:endParaRPr lang="tr-TR" dirty="0"/>
          </a:p>
        </p:txBody>
      </p:sp>
      <p:sp>
        <p:nvSpPr>
          <p:cNvPr id="25" name="Freeform 24"/>
          <p:cNvSpPr/>
          <p:nvPr/>
        </p:nvSpPr>
        <p:spPr>
          <a:xfrm>
            <a:off x="3352800" y="2905859"/>
            <a:ext cx="914400" cy="523142"/>
          </a:xfrm>
          <a:custGeom>
            <a:avLst/>
            <a:gdLst>
              <a:gd name="connsiteX0" fmla="*/ 1147864 w 1147864"/>
              <a:gd name="connsiteY0" fmla="*/ 390 h 769265"/>
              <a:gd name="connsiteX1" fmla="*/ 943583 w 1147864"/>
              <a:gd name="connsiteY1" fmla="*/ 107394 h 769265"/>
              <a:gd name="connsiteX2" fmla="*/ 894945 w 1147864"/>
              <a:gd name="connsiteY2" fmla="*/ 661871 h 769265"/>
              <a:gd name="connsiteX3" fmla="*/ 0 w 1147864"/>
              <a:gd name="connsiteY3" fmla="*/ 768875 h 76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769265">
                <a:moveTo>
                  <a:pt x="1147864" y="390"/>
                </a:moveTo>
                <a:cubicBezTo>
                  <a:pt x="1066800" y="-1232"/>
                  <a:pt x="985736" y="-2853"/>
                  <a:pt x="943583" y="107394"/>
                </a:cubicBezTo>
                <a:cubicBezTo>
                  <a:pt x="901430" y="217641"/>
                  <a:pt x="1052209" y="551624"/>
                  <a:pt x="894945" y="661871"/>
                </a:cubicBezTo>
                <a:cubicBezTo>
                  <a:pt x="737681" y="772118"/>
                  <a:pt x="368840" y="770496"/>
                  <a:pt x="0" y="768875"/>
                </a:cubicBezTo>
              </a:path>
            </a:pathLst>
          </a:cu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TextBox 25"/>
          <p:cNvSpPr txBox="1"/>
          <p:nvPr/>
        </p:nvSpPr>
        <p:spPr>
          <a:xfrm>
            <a:off x="4878421" y="4953000"/>
            <a:ext cx="4036979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>
                <a:highlight>
                  <a:srgbClr val="FFFFFF"/>
                </a:highlight>
              </a:rPr>
              <a:t>Also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see</a:t>
            </a:r>
            <a:r>
              <a:rPr lang="tr-TR" dirty="0" smtClean="0">
                <a:highlight>
                  <a:srgbClr val="FFFFFF"/>
                </a:highlight>
              </a:rPr>
              <a:t> threads11.cpp </a:t>
            </a:r>
            <a:r>
              <a:rPr lang="tr-TR" dirty="0" err="1" smtClean="0">
                <a:highlight>
                  <a:srgbClr val="FFFFFF"/>
                </a:highlight>
              </a:rPr>
              <a:t>for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some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special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cases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related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with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lock</a:t>
            </a:r>
            <a:r>
              <a:rPr lang="tr-TR" dirty="0" smtClean="0">
                <a:highlight>
                  <a:srgbClr val="FFFFFF"/>
                </a:highlight>
              </a:rPr>
              <a:t>/</a:t>
            </a:r>
            <a:r>
              <a:rPr lang="tr-TR" dirty="0" err="1" smtClean="0">
                <a:highlight>
                  <a:srgbClr val="FFFFFF"/>
                </a:highlight>
              </a:rPr>
              <a:t>unlock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sequences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00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9067800" cy="762000"/>
          </a:xfrm>
        </p:spPr>
        <p:txBody>
          <a:bodyPr>
            <a:noAutofit/>
          </a:bodyPr>
          <a:lstStyle/>
          <a:p>
            <a:pPr algn="l"/>
            <a:r>
              <a:rPr lang="tr-TR" sz="3400" dirty="0" err="1" smtClean="0"/>
              <a:t>Solving</a:t>
            </a:r>
            <a:r>
              <a:rPr lang="tr-TR" sz="3400" dirty="0" smtClean="0"/>
              <a:t> </a:t>
            </a:r>
            <a:r>
              <a:rPr lang="tr-TR" sz="3400" dirty="0" err="1" smtClean="0"/>
              <a:t>Synchronization</a:t>
            </a:r>
            <a:r>
              <a:rPr lang="tr-TR" sz="3400" dirty="0" smtClean="0"/>
              <a:t> </a:t>
            </a:r>
            <a:r>
              <a:rPr lang="en-US" sz="3400" dirty="0" smtClean="0"/>
              <a:t>Conflicts</a:t>
            </a:r>
            <a:r>
              <a:rPr lang="tr-TR" sz="3400" dirty="0" smtClean="0"/>
              <a:t> </a:t>
            </a:r>
            <a:r>
              <a:rPr lang="tr-TR" sz="3400" dirty="0" err="1" smtClean="0"/>
              <a:t>using</a:t>
            </a:r>
            <a:r>
              <a:rPr lang="tr-TR" sz="3400" dirty="0"/>
              <a:t> </a:t>
            </a:r>
            <a:r>
              <a:rPr lang="tr-TR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tr-TR" sz="3400" dirty="0" smtClean="0"/>
              <a:t/>
            </a:r>
            <a:br>
              <a:rPr lang="tr-TR" sz="3400" dirty="0" smtClean="0"/>
            </a:br>
            <a:r>
              <a:rPr lang="tr-TR" sz="2400" dirty="0" err="1" smtClean="0"/>
              <a:t>Revisiting</a:t>
            </a:r>
            <a:r>
              <a:rPr lang="tr-TR" sz="2400" dirty="0" smtClean="0"/>
              <a:t> </a:t>
            </a:r>
            <a:r>
              <a:rPr lang="tr-TR" sz="2400" dirty="0" err="1" smtClean="0"/>
              <a:t>producer-consumer</a:t>
            </a:r>
            <a:r>
              <a:rPr lang="tr-TR" sz="2400" dirty="0" smtClean="0"/>
              <a:t> problem: </a:t>
            </a:r>
            <a:r>
              <a:rPr lang="tr-TR" sz="2400" dirty="0" err="1" smtClean="0"/>
              <a:t>just</a:t>
            </a:r>
            <a:r>
              <a:rPr lang="tr-TR" sz="2400" dirty="0" smtClean="0"/>
              <a:t> a </a:t>
            </a:r>
            <a:r>
              <a:rPr lang="tr-TR" sz="2400" dirty="0" err="1" smtClean="0"/>
              <a:t>sketch</a:t>
            </a:r>
            <a:r>
              <a:rPr lang="tr-TR" sz="2400" dirty="0" smtClean="0"/>
              <a:t> here; </a:t>
            </a:r>
            <a:r>
              <a:rPr lang="tr-TR" sz="2400" dirty="0" err="1" smtClean="0"/>
              <a:t>more</a:t>
            </a:r>
            <a:r>
              <a:rPr lang="tr-TR" sz="2400" dirty="0" smtClean="0"/>
              <a:t> in </a:t>
            </a:r>
            <a:r>
              <a:rPr lang="tr-TR" sz="2400" dirty="0" err="1" smtClean="0"/>
              <a:t>labs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err="1" smtClean="0"/>
              <a:t>Question</a:t>
            </a:r>
            <a:r>
              <a:rPr lang="tr-TR" sz="2400" dirty="0" smtClean="0"/>
              <a:t>: </a:t>
            </a:r>
            <a:r>
              <a:rPr lang="tr-TR" sz="2400" dirty="0" err="1" smtClean="0"/>
              <a:t>where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lock</a:t>
            </a:r>
            <a:r>
              <a:rPr lang="tr-TR" sz="2400" dirty="0" smtClean="0"/>
              <a:t>/</a:t>
            </a:r>
            <a:r>
              <a:rPr lang="tr-TR" sz="2400" dirty="0" err="1" smtClean="0"/>
              <a:t>unlock</a:t>
            </a:r>
            <a:r>
              <a:rPr lang="tr-TR" sz="2400" dirty="0" smtClean="0"/>
              <a:t> </a:t>
            </a:r>
            <a:r>
              <a:rPr lang="tr-T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myMutex</a:t>
            </a:r>
            <a:r>
              <a:rPr lang="tr-TR" sz="2400" dirty="0"/>
              <a:t>?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37</a:t>
            </a:fld>
            <a:endParaRPr lang="tr-TR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0" y="5904637"/>
            <a:ext cx="5791200" cy="8771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r-TR" sz="1700" dirty="0" err="1" smtClean="0">
                <a:highlight>
                  <a:srgbClr val="FFFFFF"/>
                </a:highlight>
              </a:rPr>
              <a:t>locking</a:t>
            </a:r>
            <a:r>
              <a:rPr lang="tr-TR" sz="1700" dirty="0" smtClean="0">
                <a:highlight>
                  <a:srgbClr val="FFFFFF"/>
                </a:highlight>
              </a:rPr>
              <a:t>/</a:t>
            </a:r>
            <a:r>
              <a:rPr lang="tr-TR" sz="1700" dirty="0" err="1" smtClean="0">
                <a:highlight>
                  <a:srgbClr val="FFFFFF"/>
                </a:highlight>
              </a:rPr>
              <a:t>unlocking</a:t>
            </a:r>
            <a:r>
              <a:rPr lang="tr-TR" sz="1700" dirty="0" smtClean="0">
                <a:highlight>
                  <a:srgbClr val="FFFFFF"/>
                </a:highlight>
              </a:rPr>
              <a:t> </a:t>
            </a:r>
            <a:r>
              <a:rPr lang="tr-TR" sz="1700" dirty="0" err="1" smtClean="0">
                <a:highlight>
                  <a:srgbClr val="FFFFFF"/>
                </a:highlight>
              </a:rPr>
              <a:t>to</a:t>
            </a:r>
            <a:r>
              <a:rPr lang="tr-TR" sz="1700" dirty="0" smtClean="0">
                <a:highlight>
                  <a:srgbClr val="FFFFFF"/>
                </a:highlight>
              </a:rPr>
              <a:t> </a:t>
            </a:r>
            <a:r>
              <a:rPr lang="tr-TR" sz="1700" dirty="0" err="1" smtClean="0">
                <a:highlight>
                  <a:srgbClr val="FFFFFF"/>
                </a:highlight>
              </a:rPr>
              <a:t>encapsulate</a:t>
            </a:r>
            <a:r>
              <a:rPr lang="tr-TR" sz="1700" dirty="0" smtClean="0">
                <a:highlight>
                  <a:srgbClr val="FFFFFF"/>
                </a:highlight>
              </a:rPr>
              <a:t> </a:t>
            </a:r>
            <a:r>
              <a:rPr lang="tr-TR" sz="1700" dirty="0" err="1" smtClean="0">
                <a:highlight>
                  <a:srgbClr val="FFFFFF"/>
                </a:highlight>
              </a:rPr>
              <a:t>only</a:t>
            </a:r>
            <a:r>
              <a:rPr lang="tr-TR" sz="1700" dirty="0" smtClean="0">
                <a:highlight>
                  <a:srgbClr val="FFFFFF"/>
                </a:highlight>
              </a:rPr>
              <a:t> </a:t>
            </a:r>
            <a:r>
              <a:rPr lang="tr-TR" sz="1700" dirty="0" err="1" smtClean="0">
                <a:highlight>
                  <a:srgbClr val="FFFFFF"/>
                </a:highlight>
              </a:rPr>
              <a:t>enqueue</a:t>
            </a:r>
            <a:r>
              <a:rPr lang="tr-TR" sz="1700" dirty="0" smtClean="0">
                <a:highlight>
                  <a:srgbClr val="FFFFFF"/>
                </a:highlight>
              </a:rPr>
              <a:t> </a:t>
            </a:r>
            <a:r>
              <a:rPr lang="tr-TR" sz="1700" dirty="0" err="1" smtClean="0">
                <a:highlight>
                  <a:srgbClr val="FFFFFF"/>
                </a:highlight>
              </a:rPr>
              <a:t>and</a:t>
            </a:r>
            <a:r>
              <a:rPr lang="tr-TR" sz="1700" dirty="0" smtClean="0">
                <a:highlight>
                  <a:srgbClr val="FFFFFF"/>
                </a:highlight>
              </a:rPr>
              <a:t> </a:t>
            </a:r>
            <a:r>
              <a:rPr lang="tr-TR" sz="1700" dirty="0" err="1" smtClean="0">
                <a:highlight>
                  <a:srgbClr val="FFFFFF"/>
                </a:highlight>
              </a:rPr>
              <a:t>dequeue</a:t>
            </a:r>
            <a:r>
              <a:rPr lang="tr-TR" sz="1700" dirty="0" smtClean="0">
                <a:highlight>
                  <a:srgbClr val="FFFFFF"/>
                </a:highlight>
              </a:rPr>
              <a:t> is not a </a:t>
            </a:r>
            <a:r>
              <a:rPr lang="tr-TR" sz="1700" dirty="0" err="1" smtClean="0">
                <a:highlight>
                  <a:srgbClr val="FFFFFF"/>
                </a:highlight>
              </a:rPr>
              <a:t>correct</a:t>
            </a:r>
            <a:r>
              <a:rPr lang="tr-TR" sz="1700" dirty="0" smtClean="0">
                <a:highlight>
                  <a:srgbClr val="FFFFFF"/>
                </a:highlight>
              </a:rPr>
              <a:t> </a:t>
            </a:r>
            <a:r>
              <a:rPr lang="tr-TR" sz="1700" dirty="0" err="1" smtClean="0">
                <a:highlight>
                  <a:srgbClr val="FFFFFF"/>
                </a:highlight>
              </a:rPr>
              <a:t>solution</a:t>
            </a:r>
            <a:r>
              <a:rPr lang="tr-TR" sz="1700" dirty="0" smtClean="0">
                <a:highlight>
                  <a:srgbClr val="FFFFFF"/>
                </a:highlight>
              </a:rPr>
              <a:t> since </a:t>
            </a:r>
            <a:r>
              <a:rPr lang="tr-TR" sz="1700" dirty="0" err="1" smtClean="0">
                <a:highlight>
                  <a:srgbClr val="FFFFFF"/>
                </a:highlight>
              </a:rPr>
              <a:t>two</a:t>
            </a:r>
            <a:r>
              <a:rPr lang="tr-TR" sz="1700" dirty="0" smtClean="0">
                <a:highlight>
                  <a:srgbClr val="FFFFFF"/>
                </a:highlight>
              </a:rPr>
              <a:t> threads can </a:t>
            </a:r>
            <a:r>
              <a:rPr lang="tr-TR" sz="1700" dirty="0" err="1" smtClean="0">
                <a:highlight>
                  <a:srgbClr val="FFFFFF"/>
                </a:highlight>
              </a:rPr>
              <a:t>concurrently</a:t>
            </a:r>
            <a:r>
              <a:rPr lang="tr-TR" sz="1700" dirty="0" smtClean="0">
                <a:highlight>
                  <a:srgbClr val="FFFFFF"/>
                </a:highlight>
              </a:rPr>
              <a:t> </a:t>
            </a:r>
            <a:r>
              <a:rPr lang="tr-TR" sz="1700" dirty="0" err="1" smtClean="0">
                <a:highlight>
                  <a:srgbClr val="FFFFFF"/>
                </a:highlight>
              </a:rPr>
              <a:t>check</a:t>
            </a:r>
            <a:r>
              <a:rPr lang="tr-TR" sz="1700" dirty="0" smtClean="0">
                <a:highlight>
                  <a:srgbClr val="FFFFFF"/>
                </a:highlight>
              </a:rPr>
              <a:t> </a:t>
            </a:r>
            <a:r>
              <a:rPr lang="tr-TR" sz="1700" dirty="0" err="1" smtClean="0">
                <a:highlight>
                  <a:srgbClr val="FFFFFF"/>
                </a:highlight>
              </a:rPr>
              <a:t>emptiness</a:t>
            </a:r>
            <a:r>
              <a:rPr lang="tr-TR" sz="1700" dirty="0" smtClean="0">
                <a:highlight>
                  <a:srgbClr val="FFFFFF"/>
                </a:highlight>
              </a:rPr>
              <a:t>/</a:t>
            </a:r>
            <a:r>
              <a:rPr lang="tr-TR" sz="1700" dirty="0" err="1" smtClean="0">
                <a:highlight>
                  <a:srgbClr val="FFFFFF"/>
                </a:highlight>
              </a:rPr>
              <a:t>fullness</a:t>
            </a:r>
            <a:r>
              <a:rPr lang="tr-TR" sz="1700" dirty="0" smtClean="0">
                <a:highlight>
                  <a:srgbClr val="FFFFFF"/>
                </a:highlight>
              </a:rPr>
              <a:t>, </a:t>
            </a:r>
            <a:r>
              <a:rPr lang="tr-TR" sz="1700" dirty="0" err="1" smtClean="0">
                <a:highlight>
                  <a:srgbClr val="FFFFFF"/>
                </a:highlight>
              </a:rPr>
              <a:t>which</a:t>
            </a:r>
            <a:r>
              <a:rPr lang="tr-TR" sz="1700" dirty="0" smtClean="0">
                <a:highlight>
                  <a:srgbClr val="FFFFFF"/>
                </a:highlight>
              </a:rPr>
              <a:t> </a:t>
            </a:r>
            <a:r>
              <a:rPr lang="tr-TR" sz="1700" dirty="0" err="1" smtClean="0">
                <a:highlight>
                  <a:srgbClr val="FFFFFF"/>
                </a:highlight>
              </a:rPr>
              <a:t>yields</a:t>
            </a:r>
            <a:r>
              <a:rPr lang="tr-TR" sz="1700" dirty="0" smtClean="0">
                <a:highlight>
                  <a:srgbClr val="FFFFFF"/>
                </a:highlight>
              </a:rPr>
              <a:t> </a:t>
            </a:r>
            <a:r>
              <a:rPr lang="tr-TR" sz="1700" dirty="0" err="1" smtClean="0">
                <a:highlight>
                  <a:srgbClr val="FFFFFF"/>
                </a:highlight>
              </a:rPr>
              <a:t>wrong</a:t>
            </a:r>
            <a:r>
              <a:rPr lang="tr-TR" sz="1700" dirty="0" smtClean="0">
                <a:highlight>
                  <a:srgbClr val="FFFFFF"/>
                </a:highlight>
              </a:rPr>
              <a:t> </a:t>
            </a:r>
            <a:r>
              <a:rPr lang="tr-TR" sz="1700" dirty="0" err="1" smtClean="0">
                <a:highlight>
                  <a:srgbClr val="FFFFFF"/>
                </a:highlight>
              </a:rPr>
              <a:t>results</a:t>
            </a:r>
            <a:r>
              <a:rPr lang="tr-TR" sz="1700" dirty="0" smtClean="0">
                <a:highlight>
                  <a:srgbClr val="FFFFFF"/>
                </a:highlight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7858" y="1371600"/>
            <a:ext cx="38669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IntQueue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dataQ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tr-TR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mutex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tr-TR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tr-TR" sz="8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producer() 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(!dataQ.is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tr-T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ProduceData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dataQ.enqueue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(d);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08523" y="1367627"/>
            <a:ext cx="41104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consumer() 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(!dataQ.is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mpty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dataQ.dequeue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ConsumeData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(d)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2527" y="4128187"/>
            <a:ext cx="3955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producer() 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myMutex.lock</a:t>
            </a:r>
            <a:r>
              <a:rPr lang="tr-T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(!dataQ.is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tr-T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ProduceData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dataQ.enqueue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(d);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myMutex.unlock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5" name="Down Arrow 4"/>
          <p:cNvSpPr/>
          <p:nvPr/>
        </p:nvSpPr>
        <p:spPr>
          <a:xfrm>
            <a:off x="1752600" y="3628994"/>
            <a:ext cx="304800" cy="43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TextBox 20"/>
          <p:cNvSpPr txBox="1"/>
          <p:nvPr/>
        </p:nvSpPr>
        <p:spPr>
          <a:xfrm>
            <a:off x="4308523" y="3124200"/>
            <a:ext cx="41841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consumer() 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myMutex.lock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(!dataQ.is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mpty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dataQ.dequeue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tr-TR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myMutex.unlock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ConsumeData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(d)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else </a:t>
            </a:r>
          </a:p>
          <a:p>
            <a:r>
              <a:rPr lang="tr-T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tr-TR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myMutex.unlock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5715000" y="2667000"/>
            <a:ext cx="304800" cy="43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939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5" grpId="0" animBg="1"/>
      <p:bldP spid="21" grpId="0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190" y="4038600"/>
            <a:ext cx="8900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hello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order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coutMutex.lock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order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this_thread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get_id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&lt;&lt;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coutMutex.unlock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9067800" cy="762000"/>
          </a:xfrm>
        </p:spPr>
        <p:txBody>
          <a:bodyPr>
            <a:noAutofit/>
          </a:bodyPr>
          <a:lstStyle/>
          <a:p>
            <a:pPr algn="l"/>
            <a:r>
              <a:rPr lang="tr-TR" sz="3400" dirty="0" err="1" smtClean="0"/>
              <a:t>Solving</a:t>
            </a:r>
            <a:r>
              <a:rPr lang="tr-TR" sz="3400" dirty="0" smtClean="0"/>
              <a:t> </a:t>
            </a:r>
            <a:r>
              <a:rPr lang="tr-TR" sz="3400" dirty="0" err="1" smtClean="0"/>
              <a:t>Output</a:t>
            </a:r>
            <a:r>
              <a:rPr lang="tr-TR" sz="3400" dirty="0" smtClean="0"/>
              <a:t> </a:t>
            </a:r>
            <a:r>
              <a:rPr lang="tr-TR" sz="3400" dirty="0" err="1" smtClean="0"/>
              <a:t>Tidiness</a:t>
            </a:r>
            <a:r>
              <a:rPr lang="tr-TR" sz="3400" dirty="0" smtClean="0"/>
              <a:t> Problem </a:t>
            </a:r>
            <a:r>
              <a:rPr lang="tr-TR" sz="3400" dirty="0" err="1" smtClean="0"/>
              <a:t>using</a:t>
            </a:r>
            <a:r>
              <a:rPr lang="tr-TR" sz="3400" dirty="0" smtClean="0"/>
              <a:t> </a:t>
            </a:r>
            <a:r>
              <a:rPr lang="tr-TR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38</a:t>
            </a:fld>
            <a:endParaRPr lang="tr-T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667001" y="4724400"/>
            <a:ext cx="3386848" cy="906891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819400" y="5257800"/>
            <a:ext cx="3268495" cy="37349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67848" y="5631290"/>
            <a:ext cx="4572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FF"/>
                </a:highlight>
              </a:rPr>
              <a:t>try with and without lock/unlock to see the difference in the output format</a:t>
            </a:r>
            <a:endParaRPr lang="tr-TR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83203" y="1065896"/>
            <a:ext cx="8359304" cy="2948385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some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previous</a:t>
            </a:r>
            <a:r>
              <a:rPr lang="tr-TR" dirty="0" smtClean="0"/>
              <a:t> </a:t>
            </a:r>
            <a:r>
              <a:rPr lang="tr-TR" dirty="0" err="1" smtClean="0"/>
              <a:t>examples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outputs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threads </a:t>
            </a:r>
            <a:r>
              <a:rPr lang="tr-TR" dirty="0" err="1" smtClean="0"/>
              <a:t>were</a:t>
            </a:r>
            <a:r>
              <a:rPr lang="tr-TR" dirty="0" smtClean="0"/>
              <a:t> not </a:t>
            </a:r>
            <a:r>
              <a:rPr lang="tr-TR" dirty="0" err="1" smtClean="0"/>
              <a:t>tidy</a:t>
            </a:r>
            <a:r>
              <a:rPr lang="tr-TR" dirty="0" smtClean="0"/>
              <a:t>. </a:t>
            </a:r>
          </a:p>
          <a:p>
            <a:pPr lvl="1"/>
            <a:r>
              <a:rPr lang="tr-TR" sz="2200" dirty="0" err="1" smtClean="0"/>
              <a:t>The</a:t>
            </a:r>
            <a:r>
              <a:rPr lang="tr-TR" sz="2200" dirty="0" smtClean="0"/>
              <a:t> </a:t>
            </a:r>
            <a:r>
              <a:rPr lang="tr-TR" sz="2200" dirty="0" err="1" smtClean="0"/>
              <a:t>reason</a:t>
            </a:r>
            <a:r>
              <a:rPr lang="tr-TR" sz="2200" dirty="0" smtClean="0"/>
              <a:t> </a:t>
            </a:r>
            <a:r>
              <a:rPr lang="tr-TR" sz="2200" dirty="0" err="1" smtClean="0"/>
              <a:t>was</a:t>
            </a:r>
            <a:r>
              <a:rPr lang="tr-TR" sz="2200" dirty="0" smtClean="0"/>
              <a:t> </a:t>
            </a:r>
            <a:r>
              <a:rPr lang="tr-TR" sz="2200" dirty="0" err="1" smtClean="0"/>
              <a:t>thread</a:t>
            </a:r>
            <a:r>
              <a:rPr lang="tr-TR" sz="2200" dirty="0" smtClean="0"/>
              <a:t> </a:t>
            </a:r>
            <a:r>
              <a:rPr lang="tr-TR" sz="2200" dirty="0" err="1" smtClean="0"/>
              <a:t>scheduling</a:t>
            </a:r>
            <a:r>
              <a:rPr lang="tr-TR" sz="2200" dirty="0" smtClean="0"/>
              <a:t> in </a:t>
            </a:r>
            <a:r>
              <a:rPr lang="tr-TR" sz="2200" dirty="0" err="1" smtClean="0"/>
              <a:t>the</a:t>
            </a:r>
            <a:r>
              <a:rPr lang="tr-TR" sz="2200" dirty="0" smtClean="0"/>
              <a:t> </a:t>
            </a:r>
            <a:r>
              <a:rPr lang="tr-TR" sz="2200" dirty="0" err="1" smtClean="0"/>
              <a:t>middle</a:t>
            </a:r>
            <a:r>
              <a:rPr lang="tr-TR" sz="2200" dirty="0" smtClean="0"/>
              <a:t> of </a:t>
            </a:r>
            <a:r>
              <a:rPr lang="tr-TR" sz="2200" dirty="0" err="1" smtClean="0"/>
              <a:t>cout</a:t>
            </a:r>
            <a:r>
              <a:rPr lang="tr-TR" sz="2200" dirty="0" smtClean="0"/>
              <a:t>.</a:t>
            </a:r>
          </a:p>
          <a:p>
            <a:pPr lvl="1"/>
            <a:r>
              <a:rPr lang="tr-TR" sz="2200" dirty="0" err="1" smtClean="0"/>
              <a:t>We</a:t>
            </a:r>
            <a:r>
              <a:rPr lang="tr-TR" sz="2200" dirty="0" smtClean="0"/>
              <a:t> </a:t>
            </a:r>
            <a:r>
              <a:rPr lang="tr-TR" sz="2200" dirty="0" err="1" smtClean="0"/>
              <a:t>somehow</a:t>
            </a:r>
            <a:r>
              <a:rPr lang="tr-TR" sz="2200" dirty="0" smtClean="0"/>
              <a:t> </a:t>
            </a:r>
            <a:r>
              <a:rPr lang="tr-TR" sz="2200" dirty="0" err="1" smtClean="0"/>
              <a:t>solved</a:t>
            </a:r>
            <a:r>
              <a:rPr lang="tr-TR" sz="2200" dirty="0" smtClean="0"/>
              <a:t> it </a:t>
            </a:r>
            <a:r>
              <a:rPr lang="tr-TR" sz="2200" dirty="0" err="1" smtClean="0"/>
              <a:t>using</a:t>
            </a:r>
            <a:r>
              <a:rPr lang="tr-TR" sz="2200" dirty="0" smtClean="0"/>
              <a:t> </a:t>
            </a:r>
            <a:r>
              <a:rPr lang="tr-TR" sz="2200" dirty="0" err="1" smtClean="0"/>
              <a:t>ostringstream</a:t>
            </a:r>
            <a:r>
              <a:rPr lang="tr-TR" sz="2200" dirty="0" smtClean="0"/>
              <a:t> but </a:t>
            </a:r>
            <a:r>
              <a:rPr lang="tr-TR" sz="2200" dirty="0" err="1" smtClean="0"/>
              <a:t>there</a:t>
            </a:r>
            <a:r>
              <a:rPr lang="tr-TR" sz="2200" dirty="0" smtClean="0"/>
              <a:t> is </a:t>
            </a:r>
            <a:r>
              <a:rPr lang="tr-TR" sz="2200" dirty="0" err="1" smtClean="0"/>
              <a:t>no</a:t>
            </a:r>
            <a:r>
              <a:rPr lang="tr-TR" sz="2200" dirty="0" smtClean="0"/>
              <a:t> </a:t>
            </a:r>
            <a:r>
              <a:rPr lang="tr-TR" sz="2200" dirty="0" err="1" smtClean="0"/>
              <a:t>guarantee</a:t>
            </a:r>
            <a:r>
              <a:rPr lang="tr-TR" sz="2200" dirty="0" smtClean="0"/>
              <a:t> </a:t>
            </a:r>
            <a:r>
              <a:rPr lang="tr-TR" sz="2200" dirty="0" err="1" smtClean="0"/>
              <a:t>that</a:t>
            </a:r>
            <a:r>
              <a:rPr lang="tr-TR" sz="2200" dirty="0" smtClean="0"/>
              <a:t> a string </a:t>
            </a:r>
            <a:r>
              <a:rPr lang="tr-TR" sz="2200" dirty="0" err="1" smtClean="0"/>
              <a:t>will</a:t>
            </a:r>
            <a:r>
              <a:rPr lang="tr-TR" sz="2200" dirty="0" smtClean="0"/>
              <a:t> be </a:t>
            </a:r>
            <a:r>
              <a:rPr lang="tr-TR" sz="2200" dirty="0" err="1" smtClean="0"/>
              <a:t>displayed</a:t>
            </a:r>
            <a:r>
              <a:rPr lang="tr-TR" sz="2200" dirty="0" smtClean="0"/>
              <a:t> ot </a:t>
            </a:r>
            <a:r>
              <a:rPr lang="tr-TR" sz="2200" dirty="0" err="1" smtClean="0"/>
              <a:t>once</a:t>
            </a:r>
            <a:r>
              <a:rPr lang="tr-TR" sz="2200" dirty="0" smtClean="0"/>
              <a:t>.</a:t>
            </a:r>
          </a:p>
          <a:p>
            <a:pPr lvl="1"/>
            <a:r>
              <a:rPr lang="tr-TR" sz="2200" dirty="0" smtClean="0"/>
              <a:t>A </a:t>
            </a:r>
            <a:r>
              <a:rPr lang="tr-TR" sz="2200" dirty="0" err="1" smtClean="0"/>
              <a:t>guaranteed</a:t>
            </a:r>
            <a:r>
              <a:rPr lang="tr-TR" sz="2200" dirty="0" smtClean="0"/>
              <a:t> </a:t>
            </a:r>
            <a:r>
              <a:rPr lang="tr-TR" sz="2200" dirty="0" err="1" smtClean="0"/>
              <a:t>way</a:t>
            </a:r>
            <a:r>
              <a:rPr lang="tr-TR" sz="2200" dirty="0" smtClean="0"/>
              <a:t> </a:t>
            </a:r>
            <a:r>
              <a:rPr lang="tr-TR" sz="2200" dirty="0" err="1" smtClean="0"/>
              <a:t>to</a:t>
            </a:r>
            <a:r>
              <a:rPr lang="tr-TR" sz="2200" dirty="0" smtClean="0"/>
              <a:t> </a:t>
            </a:r>
            <a:r>
              <a:rPr lang="tr-TR" sz="2200" dirty="0" err="1" smtClean="0"/>
              <a:t>have</a:t>
            </a:r>
            <a:r>
              <a:rPr lang="tr-TR" sz="2200" dirty="0" smtClean="0"/>
              <a:t> a </a:t>
            </a:r>
            <a:r>
              <a:rPr lang="tr-TR" sz="2200" dirty="0" err="1" smtClean="0"/>
              <a:t>tidy</a:t>
            </a:r>
            <a:r>
              <a:rPr lang="tr-TR" sz="2200" dirty="0" smtClean="0"/>
              <a:t> </a:t>
            </a:r>
            <a:r>
              <a:rPr lang="tr-TR" sz="2200" dirty="0" err="1" smtClean="0"/>
              <a:t>output</a:t>
            </a:r>
            <a:r>
              <a:rPr lang="tr-TR" sz="2200" dirty="0" smtClean="0"/>
              <a:t> is </a:t>
            </a:r>
            <a:r>
              <a:rPr lang="tr-TR" sz="2200" dirty="0" err="1" smtClean="0"/>
              <a:t>to</a:t>
            </a:r>
            <a:r>
              <a:rPr lang="tr-TR" sz="2200" dirty="0" smtClean="0"/>
              <a:t> </a:t>
            </a:r>
            <a:r>
              <a:rPr lang="tr-TR" sz="2200" dirty="0" err="1" smtClean="0"/>
              <a:t>use</a:t>
            </a:r>
            <a:r>
              <a:rPr lang="tr-TR" sz="2200" dirty="0" smtClean="0"/>
              <a:t> a mutex </a:t>
            </a:r>
            <a:r>
              <a:rPr lang="tr-TR" sz="2200" dirty="0" err="1" smtClean="0"/>
              <a:t>before</a:t>
            </a:r>
            <a:r>
              <a:rPr lang="tr-TR" sz="2200" dirty="0" smtClean="0"/>
              <a:t> </a:t>
            </a:r>
            <a:r>
              <a:rPr lang="tr-TR" sz="2200" dirty="0" err="1" smtClean="0"/>
              <a:t>and</a:t>
            </a:r>
            <a:r>
              <a:rPr lang="tr-TR" sz="2200" dirty="0" smtClean="0"/>
              <a:t> </a:t>
            </a:r>
            <a:r>
              <a:rPr lang="tr-TR" sz="2200" dirty="0" err="1" smtClean="0"/>
              <a:t>after</a:t>
            </a:r>
            <a:r>
              <a:rPr lang="tr-TR" sz="2200" dirty="0" smtClean="0"/>
              <a:t> </a:t>
            </a:r>
            <a:r>
              <a:rPr lang="tr-TR" sz="2200" dirty="0" err="1" smtClean="0"/>
              <a:t>cout</a:t>
            </a:r>
            <a:endParaRPr lang="tr-TR" sz="2200" dirty="0"/>
          </a:p>
          <a:p>
            <a:pPr lvl="1"/>
            <a:r>
              <a:rPr lang="tr-TR" sz="2200" dirty="0" err="1" smtClean="0"/>
              <a:t>See</a:t>
            </a:r>
            <a:r>
              <a:rPr lang="tr-TR" sz="2200" dirty="0" smtClean="0"/>
              <a:t> </a:t>
            </a:r>
            <a:r>
              <a:rPr lang="tr-TR" sz="2200" dirty="0" err="1" smtClean="0"/>
              <a:t>the</a:t>
            </a:r>
            <a:r>
              <a:rPr lang="tr-TR" sz="2200" dirty="0" smtClean="0"/>
              <a:t> </a:t>
            </a:r>
            <a:r>
              <a:rPr lang="tr-TR" sz="2200" dirty="0" err="1" smtClean="0"/>
              <a:t>code</a:t>
            </a:r>
            <a:r>
              <a:rPr lang="tr-TR" sz="2200" dirty="0" smtClean="0"/>
              <a:t> </a:t>
            </a:r>
            <a:r>
              <a:rPr lang="tr-TR" sz="2200" dirty="0" err="1" smtClean="0"/>
              <a:t>below</a:t>
            </a:r>
            <a:r>
              <a:rPr lang="tr-TR" sz="2200" dirty="0" smtClean="0"/>
              <a:t> </a:t>
            </a:r>
            <a:r>
              <a:rPr lang="tr-TR" sz="2200" dirty="0" err="1" smtClean="0"/>
              <a:t>and</a:t>
            </a:r>
            <a:r>
              <a:rPr lang="tr-TR" sz="2200" dirty="0" smtClean="0"/>
              <a:t> threads13.cpp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2493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Non-blocking</a:t>
            </a:r>
            <a:r>
              <a:rPr lang="tr-TR" dirty="0" smtClean="0"/>
              <a:t> </a:t>
            </a:r>
            <a:r>
              <a:rPr lang="tr-TR" dirty="0" err="1" smtClean="0"/>
              <a:t>lock</a:t>
            </a:r>
            <a:r>
              <a:rPr lang="tr-TR" dirty="0" smtClean="0"/>
              <a:t> </a:t>
            </a:r>
            <a:r>
              <a:rPr lang="tr-TR" dirty="0" err="1" smtClean="0"/>
              <a:t>trial</a:t>
            </a:r>
            <a:r>
              <a:rPr lang="tr-TR" dirty="0" smtClean="0"/>
              <a:t>: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try_lock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838200"/>
            <a:ext cx="4572000" cy="5943600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Normally</a:t>
            </a:r>
            <a:r>
              <a:rPr lang="tr-TR" dirty="0" smtClean="0"/>
              <a:t>, a </a:t>
            </a:r>
            <a:r>
              <a:rPr lang="tr-TR" dirty="0" err="1" smtClean="0"/>
              <a:t>thread</a:t>
            </a:r>
            <a:r>
              <a:rPr lang="tr-TR" dirty="0" smtClean="0"/>
              <a:t>, </a:t>
            </a:r>
            <a:r>
              <a:rPr lang="tr-TR" dirty="0" err="1" smtClean="0"/>
              <a:t>which</a:t>
            </a:r>
            <a:r>
              <a:rPr lang="tr-TR" dirty="0" smtClean="0"/>
              <a:t> is </a:t>
            </a:r>
            <a:r>
              <a:rPr lang="tr-TR" dirty="0" err="1" smtClean="0"/>
              <a:t>trying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lock</a:t>
            </a:r>
            <a:r>
              <a:rPr lang="tr-TR" dirty="0" smtClean="0"/>
              <a:t> a mutex, </a:t>
            </a:r>
            <a:r>
              <a:rPr lang="tr-TR" dirty="0" err="1" smtClean="0"/>
              <a:t>waits</a:t>
            </a:r>
            <a:r>
              <a:rPr lang="tr-TR" dirty="0" smtClean="0"/>
              <a:t> </a:t>
            </a:r>
            <a:r>
              <a:rPr lang="tr-TR" dirty="0" err="1" smtClean="0"/>
              <a:t>idle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it has </a:t>
            </a:r>
            <a:r>
              <a:rPr lang="tr-TR" dirty="0" err="1" smtClean="0"/>
              <a:t>been</a:t>
            </a:r>
            <a:r>
              <a:rPr lang="tr-TR" dirty="0" smtClean="0"/>
              <a:t> </a:t>
            </a:r>
            <a:r>
              <a:rPr lang="tr-TR" dirty="0" err="1" smtClean="0"/>
              <a:t>locked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another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.</a:t>
            </a:r>
          </a:p>
          <a:p>
            <a:r>
              <a:rPr lang="en-US" dirty="0" smtClean="0"/>
              <a:t>Sometimes, you want a thread </a:t>
            </a:r>
            <a:r>
              <a:rPr lang="tr-TR" dirty="0" smtClean="0"/>
              <a:t>not </a:t>
            </a:r>
            <a:r>
              <a:rPr lang="en-US" dirty="0" smtClean="0"/>
              <a:t>to </a:t>
            </a:r>
            <a:r>
              <a:rPr lang="tr-TR" dirty="0" err="1" smtClean="0"/>
              <a:t>remain</a:t>
            </a:r>
            <a:r>
              <a:rPr lang="tr-TR" dirty="0" smtClean="0"/>
              <a:t> </a:t>
            </a:r>
            <a:r>
              <a:rPr lang="tr-TR" dirty="0" err="1" smtClean="0"/>
              <a:t>idle</a:t>
            </a:r>
            <a:r>
              <a:rPr lang="tr-TR" dirty="0" smtClean="0"/>
              <a:t> </a:t>
            </a: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waiting</a:t>
            </a:r>
            <a:r>
              <a:rPr lang="tr-TR" dirty="0" smtClean="0"/>
              <a:t> </a:t>
            </a:r>
            <a:r>
              <a:rPr lang="en-US" dirty="0" smtClean="0"/>
              <a:t>for a </a:t>
            </a:r>
            <a:r>
              <a:rPr lang="en-US" dirty="0" err="1" smtClean="0"/>
              <a:t>mutex</a:t>
            </a:r>
            <a:r>
              <a:rPr lang="en-US" dirty="0" smtClean="0"/>
              <a:t>. </a:t>
            </a:r>
            <a:endParaRPr lang="tr-TR" dirty="0" smtClean="0"/>
          </a:p>
          <a:p>
            <a:pPr lvl="1"/>
            <a:r>
              <a:rPr lang="tr-TR" dirty="0" smtClean="0"/>
              <a:t>but</a:t>
            </a:r>
            <a:r>
              <a:rPr lang="en-US" dirty="0" smtClean="0"/>
              <a:t> do something else when waiting for </a:t>
            </a:r>
            <a:r>
              <a:rPr lang="tr-TR" dirty="0" smtClean="0"/>
              <a:t>it.</a:t>
            </a:r>
          </a:p>
          <a:p>
            <a:r>
              <a:rPr lang="tr-TR" dirty="0" err="1" smtClean="0"/>
              <a:t>There</a:t>
            </a:r>
            <a:r>
              <a:rPr lang="tr-TR" dirty="0" smtClean="0"/>
              <a:t> is a </a:t>
            </a:r>
            <a:r>
              <a:rPr lang="tr-TR" dirty="0" err="1" smtClean="0"/>
              <a:t>member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of mutex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purpose</a:t>
            </a:r>
            <a:r>
              <a:rPr lang="tr-TR" dirty="0" smtClean="0"/>
              <a:t>: </a:t>
            </a:r>
            <a:r>
              <a:rPr 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try_lock</a:t>
            </a:r>
            <a:r>
              <a:rPr 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tr-TR" dirty="0" smtClean="0"/>
          </a:p>
          <a:p>
            <a:pPr lvl="1"/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successfully</a:t>
            </a:r>
            <a:r>
              <a:rPr lang="tr-TR" dirty="0" smtClean="0"/>
              <a:t> </a:t>
            </a:r>
            <a:r>
              <a:rPr lang="tr-TR" dirty="0" err="1" smtClean="0"/>
              <a:t>locks</a:t>
            </a:r>
            <a:r>
              <a:rPr lang="tr-TR" dirty="0" smtClean="0"/>
              <a:t> mutex, 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try_lock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tr-TR" sz="2900" dirty="0" err="1"/>
              <a:t>returns</a:t>
            </a:r>
            <a:r>
              <a:rPr lang="tr-TR" sz="2900" dirty="0"/>
              <a:t> </a:t>
            </a:r>
            <a:r>
              <a:rPr lang="tr-TR" sz="2900" dirty="0" err="1" smtClean="0"/>
              <a:t>true</a:t>
            </a:r>
            <a:r>
              <a:rPr lang="tr-TR" sz="2900" dirty="0" smtClean="0"/>
              <a:t>; </a:t>
            </a:r>
            <a:r>
              <a:rPr lang="tr-TR" sz="2900" dirty="0" err="1" smtClean="0"/>
              <a:t>otherwise</a:t>
            </a:r>
            <a:r>
              <a:rPr lang="tr-TR" sz="2900" dirty="0" smtClean="0"/>
              <a:t>, </a:t>
            </a:r>
            <a:r>
              <a:rPr lang="tr-TR" sz="2900" dirty="0" err="1" smtClean="0"/>
              <a:t>returns</a:t>
            </a:r>
            <a:r>
              <a:rPr lang="tr-TR" sz="2900" dirty="0" smtClean="0"/>
              <a:t> </a:t>
            </a:r>
            <a:r>
              <a:rPr lang="tr-TR" sz="2900" dirty="0" err="1" smtClean="0"/>
              <a:t>false</a:t>
            </a:r>
            <a:r>
              <a:rPr lang="tr-TR" sz="2900" dirty="0" smtClean="0"/>
              <a:t>. </a:t>
            </a:r>
          </a:p>
          <a:p>
            <a:pPr lvl="1"/>
            <a:r>
              <a:rPr lang="tr-TR" sz="2900" dirty="0" err="1" smtClean="0"/>
              <a:t>We</a:t>
            </a:r>
            <a:r>
              <a:rPr lang="tr-TR" sz="2900" dirty="0" smtClean="0"/>
              <a:t> can </a:t>
            </a:r>
            <a:r>
              <a:rPr lang="tr-TR" sz="2900" dirty="0" err="1" smtClean="0"/>
              <a:t>check</a:t>
            </a:r>
            <a:r>
              <a:rPr lang="tr-TR" sz="2900" dirty="0" smtClean="0"/>
              <a:t> </a:t>
            </a:r>
            <a:r>
              <a:rPr lang="tr-TR" sz="2900" dirty="0" err="1" smtClean="0"/>
              <a:t>this</a:t>
            </a:r>
            <a:r>
              <a:rPr lang="tr-TR" sz="2900" dirty="0" smtClean="0"/>
              <a:t> </a:t>
            </a:r>
            <a:r>
              <a:rPr lang="tr-TR" sz="2900" dirty="0" err="1" smtClean="0"/>
              <a:t>returned</a:t>
            </a:r>
            <a:r>
              <a:rPr lang="tr-TR" sz="2900" dirty="0" smtClean="0"/>
              <a:t> </a:t>
            </a:r>
            <a:r>
              <a:rPr lang="tr-TR" sz="2900" dirty="0" err="1" smtClean="0"/>
              <a:t>value</a:t>
            </a:r>
            <a:r>
              <a:rPr lang="tr-TR" sz="2900" dirty="0" smtClean="0"/>
              <a:t> </a:t>
            </a:r>
            <a:r>
              <a:rPr lang="tr-TR" sz="2900" dirty="0" err="1" smtClean="0"/>
              <a:t>to</a:t>
            </a:r>
            <a:r>
              <a:rPr lang="tr-TR" sz="2900" dirty="0" smtClean="0"/>
              <a:t> </a:t>
            </a:r>
            <a:r>
              <a:rPr lang="tr-TR" sz="2900" dirty="0" err="1" smtClean="0"/>
              <a:t>get</a:t>
            </a:r>
            <a:r>
              <a:rPr lang="tr-TR" sz="2900" dirty="0" smtClean="0"/>
              <a:t> </a:t>
            </a:r>
            <a:r>
              <a:rPr lang="tr-TR" sz="2900" dirty="0" err="1" smtClean="0"/>
              <a:t>into</a:t>
            </a:r>
            <a:r>
              <a:rPr lang="tr-TR" sz="2900" dirty="0" smtClean="0"/>
              <a:t> </a:t>
            </a:r>
            <a:r>
              <a:rPr lang="tr-TR" sz="2900" dirty="0" err="1" smtClean="0"/>
              <a:t>the</a:t>
            </a:r>
            <a:r>
              <a:rPr lang="tr-TR" sz="2900" dirty="0" smtClean="0"/>
              <a:t> </a:t>
            </a:r>
            <a:r>
              <a:rPr lang="tr-TR" sz="2900" dirty="0" err="1" smtClean="0"/>
              <a:t>critical</a:t>
            </a:r>
            <a:r>
              <a:rPr lang="tr-TR" sz="2900" dirty="0" smtClean="0"/>
              <a:t> </a:t>
            </a:r>
            <a:r>
              <a:rPr lang="tr-TR" sz="2900" dirty="0" err="1" smtClean="0"/>
              <a:t>section</a:t>
            </a:r>
            <a:r>
              <a:rPr lang="tr-TR" sz="2900" dirty="0" smtClean="0"/>
              <a:t> </a:t>
            </a:r>
            <a:r>
              <a:rPr lang="tr-TR" sz="2900" dirty="0" err="1" smtClean="0"/>
              <a:t>or</a:t>
            </a:r>
            <a:r>
              <a:rPr lang="tr-TR" sz="2900" dirty="0" smtClean="0"/>
              <a:t> </a:t>
            </a:r>
            <a:r>
              <a:rPr lang="tr-TR" sz="2900" dirty="0" err="1" smtClean="0"/>
              <a:t>doing</a:t>
            </a:r>
            <a:r>
              <a:rPr lang="tr-TR" sz="2900" dirty="0" smtClean="0"/>
              <a:t> </a:t>
            </a:r>
            <a:r>
              <a:rPr lang="tr-TR" sz="2900" dirty="0" err="1" smtClean="0"/>
              <a:t>something</a:t>
            </a:r>
            <a:r>
              <a:rPr lang="tr-TR" sz="2900" dirty="0" smtClean="0"/>
              <a:t> else</a:t>
            </a:r>
            <a:endParaRPr lang="tr-TR" sz="2900" dirty="0"/>
          </a:p>
          <a:p>
            <a:pPr lvl="1">
              <a:buNone/>
            </a:pPr>
            <a:endParaRPr lang="tr-T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0" y="914400"/>
            <a:ext cx="4495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increment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unsuccessfulLock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i=0; i &lt;10000; i++)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tr-T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isLocked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tr-T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isLocked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myMutex.try_lock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tr-T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isLocked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tr-T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tr-T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myMutex.unlock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unsuccessfulLock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"Unsuccessful Lock: 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unsuccessfulLock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39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4686300" y="6322379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See</a:t>
            </a:r>
            <a:r>
              <a:rPr lang="tr-TR" dirty="0" smtClean="0"/>
              <a:t> threads12.cpp 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full</a:t>
            </a:r>
            <a:r>
              <a:rPr lang="tr-TR" dirty="0" smtClean="0"/>
              <a:t> </a:t>
            </a:r>
            <a:r>
              <a:rPr lang="tr-TR" dirty="0" err="1" smtClean="0"/>
              <a:t>sample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4572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14464"/>
            <a:ext cx="8915400" cy="6248400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Actually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en-US" dirty="0" smtClean="0"/>
              <a:t> </a:t>
            </a:r>
            <a:r>
              <a:rPr lang="tr-TR" dirty="0" smtClean="0"/>
              <a:t>p</a:t>
            </a:r>
            <a:r>
              <a:rPr lang="en-US" dirty="0" err="1" smtClean="0"/>
              <a:t>rocess</a:t>
            </a:r>
            <a:r>
              <a:rPr lang="tr-TR" dirty="0" err="1" smtClean="0"/>
              <a:t>or</a:t>
            </a:r>
            <a:r>
              <a:rPr lang="tr-TR" dirty="0" smtClean="0"/>
              <a:t> (CPU) </a:t>
            </a:r>
            <a:r>
              <a:rPr lang="tr-TR" dirty="0" err="1" smtClean="0"/>
              <a:t>does</a:t>
            </a:r>
            <a:r>
              <a:rPr lang="tr-TR" dirty="0" smtClean="0"/>
              <a:t> not </a:t>
            </a:r>
            <a:r>
              <a:rPr lang="tr-TR" dirty="0" err="1" smtClean="0"/>
              <a:t>execute</a:t>
            </a:r>
            <a:r>
              <a:rPr lang="tr-TR" dirty="0" smtClean="0"/>
              <a:t> </a:t>
            </a:r>
            <a:r>
              <a:rPr lang="tr-TR" dirty="0" err="1" smtClean="0"/>
              <a:t>processes</a:t>
            </a:r>
            <a:r>
              <a:rPr lang="tr-TR" dirty="0" smtClean="0"/>
              <a:t>, but </a:t>
            </a:r>
            <a:r>
              <a:rPr lang="tr-TR" dirty="0" err="1" smtClean="0"/>
              <a:t>executes</a:t>
            </a:r>
            <a:r>
              <a:rPr lang="tr-TR" dirty="0" smtClean="0"/>
              <a:t> </a:t>
            </a:r>
            <a:r>
              <a:rPr lang="tr-TR" b="1" i="1" dirty="0" smtClean="0"/>
              <a:t>threads</a:t>
            </a:r>
          </a:p>
          <a:p>
            <a:r>
              <a:rPr lang="tr-TR" dirty="0" smtClean="0"/>
              <a:t>A </a:t>
            </a:r>
            <a:r>
              <a:rPr lang="tr-TR" dirty="0" err="1" smtClean="0"/>
              <a:t>process</a:t>
            </a:r>
            <a:r>
              <a:rPr lang="tr-TR" dirty="0" smtClean="0"/>
              <a:t> is </a:t>
            </a:r>
            <a:r>
              <a:rPr lang="tr-TR" dirty="0" err="1" smtClean="0"/>
              <a:t>composed</a:t>
            </a:r>
            <a:r>
              <a:rPr lang="tr-TR" dirty="0" smtClean="0"/>
              <a:t> of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threads</a:t>
            </a:r>
          </a:p>
          <a:p>
            <a:r>
              <a:rPr lang="tr-TR" dirty="0" smtClean="0"/>
              <a:t>A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en-US" dirty="0" smtClean="0"/>
              <a:t>is a </a:t>
            </a:r>
            <a:r>
              <a:rPr lang="tr-TR" dirty="0" smtClean="0"/>
              <a:t>"</a:t>
            </a:r>
            <a:r>
              <a:rPr lang="en-US" i="1" dirty="0" smtClean="0"/>
              <a:t>path of execution</a:t>
            </a:r>
            <a:r>
              <a:rPr lang="tr-TR" dirty="0" smtClean="0"/>
              <a:t>"</a:t>
            </a:r>
            <a:r>
              <a:rPr lang="en-US" dirty="0" smtClean="0"/>
              <a:t> in a process</a:t>
            </a:r>
            <a:endParaRPr lang="tr-TR" dirty="0" smtClean="0"/>
          </a:p>
          <a:p>
            <a:pPr lvl="1"/>
            <a:r>
              <a:rPr lang="tr-TR" dirty="0" smtClean="0"/>
              <a:t>it is a s</a:t>
            </a:r>
            <a:r>
              <a:rPr lang="en-US" dirty="0" smtClean="0"/>
              <a:t>ingle sequential flow of control within a pro</a:t>
            </a:r>
            <a:r>
              <a:rPr lang="tr-TR" dirty="0" err="1" smtClean="0"/>
              <a:t>cess</a:t>
            </a:r>
            <a:endParaRPr lang="tr-TR" dirty="0" smtClean="0"/>
          </a:p>
          <a:p>
            <a:pPr lvl="1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resources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process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shared</a:t>
            </a:r>
            <a:r>
              <a:rPr lang="tr-TR" dirty="0" smtClean="0"/>
              <a:t> </a:t>
            </a:r>
            <a:r>
              <a:rPr lang="tr-TR" dirty="0" err="1" smtClean="0"/>
              <a:t>among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threads (</a:t>
            </a:r>
            <a:r>
              <a:rPr lang="tr-TR" dirty="0" err="1" smtClean="0"/>
              <a:t>including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files</a:t>
            </a:r>
            <a:r>
              <a:rPr lang="tr-TR" dirty="0" smtClean="0"/>
              <a:t>)</a:t>
            </a:r>
          </a:p>
          <a:p>
            <a:pPr lvl="2"/>
            <a:r>
              <a:rPr lang="tr-TR" dirty="0" err="1" smtClean="0"/>
              <a:t>Although</a:t>
            </a:r>
            <a:r>
              <a:rPr lang="tr-TR" dirty="0" smtClean="0"/>
              <a:t> a </a:t>
            </a:r>
            <a:r>
              <a:rPr lang="tr-TR" dirty="0" err="1" smtClean="0"/>
              <a:t>particular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may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own</a:t>
            </a:r>
            <a:r>
              <a:rPr lang="tr-TR" dirty="0" smtClean="0"/>
              <a:t> </a:t>
            </a:r>
            <a:r>
              <a:rPr lang="tr-TR" dirty="0" err="1" smtClean="0"/>
              <a:t>variables</a:t>
            </a:r>
            <a:r>
              <a:rPr lang="tr-TR" dirty="0" smtClean="0"/>
              <a:t>/</a:t>
            </a:r>
            <a:r>
              <a:rPr lang="tr-TR" dirty="0" err="1" smtClean="0"/>
              <a:t>objects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resources</a:t>
            </a:r>
            <a:endParaRPr lang="tr-TR" dirty="0" smtClean="0"/>
          </a:p>
          <a:p>
            <a:r>
              <a:rPr lang="tr-TR" dirty="0" smtClean="0"/>
              <a:t>As you can </a:t>
            </a:r>
            <a:r>
              <a:rPr lang="tr-TR" dirty="0" err="1" smtClean="0"/>
              <a:t>see</a:t>
            </a:r>
            <a:r>
              <a:rPr lang="tr-TR" dirty="0" smtClean="0"/>
              <a:t>, threads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similar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processes</a:t>
            </a:r>
            <a:endParaRPr lang="tr-TR" dirty="0" smtClean="0"/>
          </a:p>
          <a:p>
            <a:pPr lvl="1"/>
            <a:r>
              <a:rPr lang="tr-TR" dirty="0" smtClean="0"/>
              <a:t>But threads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flexible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cooperatively</a:t>
            </a:r>
            <a:r>
              <a:rPr lang="tr-TR" dirty="0" smtClean="0"/>
              <a:t> since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share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resources</a:t>
            </a:r>
            <a:r>
              <a:rPr lang="tr-TR" dirty="0" smtClean="0"/>
              <a:t> </a:t>
            </a:r>
            <a:r>
              <a:rPr lang="tr-TR" dirty="0" err="1" smtClean="0"/>
              <a:t>within</a:t>
            </a:r>
            <a:r>
              <a:rPr lang="tr-TR" dirty="0" smtClean="0"/>
              <a:t> a </a:t>
            </a:r>
            <a:r>
              <a:rPr lang="tr-TR" dirty="0" err="1" smtClean="0"/>
              <a:t>process</a:t>
            </a:r>
            <a:r>
              <a:rPr lang="tr-TR" dirty="0" smtClean="0"/>
              <a:t>/program</a:t>
            </a:r>
          </a:p>
          <a:p>
            <a:pPr lvl="1"/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programming</a:t>
            </a:r>
            <a:r>
              <a:rPr lang="tr-TR" dirty="0" smtClean="0"/>
              <a:t> </a:t>
            </a:r>
            <a:r>
              <a:rPr lang="tr-TR" dirty="0" err="1" smtClean="0"/>
              <a:t>languages</a:t>
            </a:r>
            <a:r>
              <a:rPr lang="tr-TR" dirty="0" smtClean="0"/>
              <a:t>, </a:t>
            </a:r>
            <a:r>
              <a:rPr lang="tr-TR" dirty="0" err="1" smtClean="0"/>
              <a:t>there</a:t>
            </a:r>
            <a:r>
              <a:rPr lang="tr-TR" dirty="0" smtClean="0"/>
              <a:t> is </a:t>
            </a:r>
            <a:r>
              <a:rPr lang="tr-TR" dirty="0" err="1" smtClean="0"/>
              <a:t>support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program </a:t>
            </a:r>
            <a:r>
              <a:rPr lang="tr-TR" dirty="0" err="1" smtClean="0"/>
              <a:t>with</a:t>
            </a:r>
            <a:r>
              <a:rPr lang="tr-TR" dirty="0" smtClean="0"/>
              <a:t> threads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starting</a:t>
            </a:r>
            <a:r>
              <a:rPr lang="tr-TR" dirty="0" smtClean="0"/>
              <a:t> </a:t>
            </a:r>
            <a:r>
              <a:rPr lang="tr-TR" dirty="0" err="1" smtClean="0"/>
              <a:t>today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see</a:t>
            </a:r>
            <a:r>
              <a:rPr lang="tr-TR" dirty="0" smtClean="0"/>
              <a:t> how </a:t>
            </a:r>
            <a:r>
              <a:rPr lang="tr-TR" dirty="0" err="1" smtClean="0"/>
              <a:t>to</a:t>
            </a:r>
            <a:r>
              <a:rPr lang="tr-TR" dirty="0" smtClean="0"/>
              <a:t> do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standard</a:t>
            </a:r>
            <a:r>
              <a:rPr lang="tr-TR" dirty="0" smtClean="0"/>
              <a:t> C++ </a:t>
            </a:r>
            <a:r>
              <a:rPr lang="tr-TR" dirty="0" err="1" smtClean="0"/>
              <a:t>techniques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Several</a:t>
            </a:r>
            <a:r>
              <a:rPr lang="tr-TR" dirty="0" smtClean="0"/>
              <a:t> threads of a </a:t>
            </a:r>
            <a:r>
              <a:rPr lang="tr-TR" dirty="0" err="1" smtClean="0"/>
              <a:t>process</a:t>
            </a:r>
            <a:r>
              <a:rPr lang="tr-TR" dirty="0" smtClean="0"/>
              <a:t>/program </a:t>
            </a:r>
            <a:r>
              <a:rPr lang="tr-TR" dirty="0" err="1" smtClean="0"/>
              <a:t>work</a:t>
            </a:r>
            <a:r>
              <a:rPr lang="tr-TR" dirty="0" smtClean="0"/>
              <a:t> </a:t>
            </a:r>
            <a:r>
              <a:rPr lang="tr-TR" dirty="0" err="1" smtClean="0"/>
              <a:t>concurrently</a:t>
            </a:r>
            <a:endParaRPr lang="tr-TR" dirty="0" smtClean="0"/>
          </a:p>
          <a:p>
            <a:pPr lvl="1"/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seems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r>
              <a:rPr lang="tr-TR" dirty="0" smtClean="0"/>
              <a:t> in </a:t>
            </a:r>
            <a:r>
              <a:rPr lang="tr-TR" dirty="0" err="1" smtClean="0"/>
              <a:t>parallel</a:t>
            </a:r>
            <a:r>
              <a:rPr lang="tr-TR" dirty="0" smtClean="0"/>
              <a:t>, but </a:t>
            </a:r>
            <a:r>
              <a:rPr lang="tr-TR" dirty="0" err="1" smtClean="0"/>
              <a:t>actually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 smtClean="0"/>
              <a:t> is </a:t>
            </a:r>
            <a:r>
              <a:rPr lang="tr-TR" dirty="0" err="1" smtClean="0"/>
              <a:t>context</a:t>
            </a:r>
            <a:r>
              <a:rPr lang="tr-TR" dirty="0" smtClean="0"/>
              <a:t> </a:t>
            </a:r>
            <a:r>
              <a:rPr lang="tr-TR" dirty="0" err="1" smtClean="0"/>
              <a:t>switching</a:t>
            </a:r>
            <a:endParaRPr lang="tr-TR" dirty="0" smtClean="0"/>
          </a:p>
          <a:p>
            <a:pPr lvl="1"/>
            <a:r>
              <a:rPr lang="tr-TR" dirty="0" err="1" smtClean="0"/>
              <a:t>Every</a:t>
            </a:r>
            <a:r>
              <a:rPr lang="tr-TR" dirty="0" smtClean="0"/>
              <a:t> </a:t>
            </a:r>
            <a:r>
              <a:rPr lang="tr-TR" dirty="0" err="1" smtClean="0"/>
              <a:t>process</a:t>
            </a:r>
            <a:r>
              <a:rPr lang="tr-TR" dirty="0" smtClean="0"/>
              <a:t> has </a:t>
            </a:r>
            <a:r>
              <a:rPr lang="tr-TR" b="1" dirty="0" smtClean="0"/>
              <a:t>at </a:t>
            </a:r>
            <a:r>
              <a:rPr lang="tr-TR" b="1" dirty="0" err="1" smtClean="0"/>
              <a:t>least</a:t>
            </a:r>
            <a:r>
              <a:rPr lang="tr-TR" b="1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(</a:t>
            </a:r>
            <a:r>
              <a:rPr lang="tr-TR" dirty="0" err="1" smtClean="0"/>
              <a:t>called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b="1" dirty="0" smtClean="0"/>
              <a:t>main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)</a:t>
            </a:r>
          </a:p>
          <a:p>
            <a:pPr lvl="2"/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 in CS201/CS204 </a:t>
            </a:r>
            <a:r>
              <a:rPr lang="tr-TR" dirty="0" err="1" smtClean="0"/>
              <a:t>so</a:t>
            </a:r>
            <a:r>
              <a:rPr lang="tr-TR" dirty="0" smtClean="0"/>
              <a:t> far (</a:t>
            </a:r>
            <a:r>
              <a:rPr lang="tr-TR" dirty="0" err="1" smtClean="0"/>
              <a:t>having</a:t>
            </a:r>
            <a:r>
              <a:rPr lang="tr-TR" dirty="0" smtClean="0"/>
              <a:t> a </a:t>
            </a:r>
            <a:r>
              <a:rPr lang="tr-TR" dirty="0" err="1" smtClean="0"/>
              <a:t>single</a:t>
            </a:r>
            <a:r>
              <a:rPr lang="tr-TR" dirty="0" smtClean="0"/>
              <a:t> main </a:t>
            </a:r>
            <a:r>
              <a:rPr lang="tr-TR" dirty="0" err="1" smtClean="0"/>
              <a:t>thread</a:t>
            </a:r>
            <a:r>
              <a:rPr lang="tr-TR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196725AB-5FC2-4CA3-ABF7-BBE69F9B7C96}" type="slidenum">
              <a:rPr lang="tr-TR" smtClean="0"/>
              <a:pPr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624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Remaining</a:t>
            </a:r>
            <a:r>
              <a:rPr lang="tr-TR" dirty="0" smtClean="0"/>
              <a:t> Problem: </a:t>
            </a:r>
            <a:r>
              <a:rPr lang="tr-TR" b="1" dirty="0" err="1" smtClean="0"/>
              <a:t>Deadlock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91600" cy="3886200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A </a:t>
            </a:r>
            <a:r>
              <a:rPr lang="tr-TR" dirty="0" err="1" smtClean="0"/>
              <a:t>catastrophic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occurs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a </a:t>
            </a:r>
            <a:r>
              <a:rPr lang="tr-TR" dirty="0" err="1" smtClean="0"/>
              <a:t>thread</a:t>
            </a:r>
            <a:r>
              <a:rPr lang="tr-TR" dirty="0" smtClean="0"/>
              <a:t>, say </a:t>
            </a:r>
            <a:r>
              <a:rPr lang="tr-TR" i="1" dirty="0" smtClean="0"/>
              <a:t>thread1</a:t>
            </a:r>
            <a:r>
              <a:rPr lang="tr-TR" dirty="0" smtClean="0"/>
              <a:t>, </a:t>
            </a:r>
            <a:r>
              <a:rPr lang="tr-TR" dirty="0" err="1" smtClean="0"/>
              <a:t>waits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a </a:t>
            </a:r>
            <a:r>
              <a:rPr lang="tr-TR" i="1" dirty="0" smtClean="0"/>
              <a:t>mutex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unlocked</a:t>
            </a:r>
            <a:r>
              <a:rPr lang="tr-TR" dirty="0" smtClean="0"/>
              <a:t>,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never</a:t>
            </a:r>
            <a:r>
              <a:rPr lang="tr-TR" dirty="0" smtClean="0"/>
              <a:t> be </a:t>
            </a:r>
            <a:r>
              <a:rPr lang="tr-TR" dirty="0" err="1" smtClean="0"/>
              <a:t>unlocked</a:t>
            </a:r>
            <a:endParaRPr lang="tr-TR" dirty="0"/>
          </a:p>
          <a:p>
            <a:pPr lvl="1"/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reason</a:t>
            </a:r>
            <a:r>
              <a:rPr lang="tr-TR" dirty="0" smtClean="0"/>
              <a:t> is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i="1" dirty="0" smtClean="0"/>
              <a:t>mutex</a:t>
            </a:r>
            <a:r>
              <a:rPr lang="tr-TR" dirty="0" smtClean="0"/>
              <a:t> has </a:t>
            </a:r>
            <a:r>
              <a:rPr lang="tr-TR" dirty="0" err="1" smtClean="0"/>
              <a:t>been</a:t>
            </a:r>
            <a:r>
              <a:rPr lang="tr-TR" dirty="0" smtClean="0"/>
              <a:t> </a:t>
            </a:r>
            <a:r>
              <a:rPr lang="tr-TR" dirty="0" err="1" smtClean="0"/>
              <a:t>locked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another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corresponding</a:t>
            </a:r>
            <a:r>
              <a:rPr lang="tr-TR" dirty="0" smtClean="0"/>
              <a:t> </a:t>
            </a:r>
            <a:r>
              <a:rPr lang="tr-TR" dirty="0" err="1" smtClean="0"/>
              <a:t>unlock</a:t>
            </a:r>
            <a:r>
              <a:rPr lang="tr-TR" dirty="0" smtClean="0"/>
              <a:t> has </a:t>
            </a:r>
            <a:r>
              <a:rPr lang="tr-TR" dirty="0" err="1" smtClean="0"/>
              <a:t>been</a:t>
            </a:r>
            <a:r>
              <a:rPr lang="tr-TR" dirty="0" smtClean="0"/>
              <a:t> </a:t>
            </a:r>
            <a:r>
              <a:rPr lang="tr-TR" dirty="0" err="1" smtClean="0"/>
              <a:t>forgotten</a:t>
            </a:r>
            <a:endParaRPr lang="tr-TR" dirty="0" smtClean="0"/>
          </a:p>
          <a:p>
            <a:pPr lvl="2"/>
            <a:r>
              <a:rPr lang="tr-TR" dirty="0" smtClean="0"/>
              <a:t>Solution: do not </a:t>
            </a:r>
            <a:r>
              <a:rPr lang="tr-TR" dirty="0" err="1" smtClean="0"/>
              <a:t>forget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unlock</a:t>
            </a:r>
            <a:r>
              <a:rPr lang="tr-TR" dirty="0" smtClean="0"/>
              <a:t>!</a:t>
            </a:r>
          </a:p>
          <a:p>
            <a:pPr lvl="1"/>
            <a:r>
              <a:rPr lang="tr-TR" dirty="0" err="1" smtClean="0"/>
              <a:t>Another</a:t>
            </a:r>
            <a:r>
              <a:rPr lang="tr-TR" dirty="0" smtClean="0"/>
              <a:t> </a:t>
            </a:r>
            <a:r>
              <a:rPr lang="tr-TR" dirty="0" err="1" smtClean="0"/>
              <a:t>reason</a:t>
            </a:r>
            <a:r>
              <a:rPr lang="tr-TR" dirty="0" smtClean="0"/>
              <a:t> is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has </a:t>
            </a:r>
            <a:r>
              <a:rPr lang="tr-TR" dirty="0" err="1" smtClean="0"/>
              <a:t>locked</a:t>
            </a:r>
            <a:r>
              <a:rPr lang="tr-TR" dirty="0" smtClean="0"/>
              <a:t> </a:t>
            </a:r>
            <a:r>
              <a:rPr lang="tr-TR" i="1" dirty="0" smtClean="0"/>
              <a:t>mutex</a:t>
            </a:r>
            <a:r>
              <a:rPr lang="tr-TR" dirty="0" smtClean="0"/>
              <a:t>, say </a:t>
            </a:r>
            <a:r>
              <a:rPr lang="tr-TR" i="1" dirty="0" smtClean="0"/>
              <a:t>thread2</a:t>
            </a:r>
            <a:r>
              <a:rPr lang="tr-TR" dirty="0" smtClean="0"/>
              <a:t>,has </a:t>
            </a:r>
            <a:r>
              <a:rPr lang="tr-TR" dirty="0" err="1" smtClean="0"/>
              <a:t>been</a:t>
            </a:r>
            <a:r>
              <a:rPr lang="tr-TR" dirty="0" smtClean="0"/>
              <a:t> </a:t>
            </a:r>
            <a:r>
              <a:rPr lang="tr-TR" dirty="0" err="1" smtClean="0"/>
              <a:t>blocked</a:t>
            </a:r>
            <a:r>
              <a:rPr lang="tr-TR" dirty="0" smtClean="0"/>
              <a:t> since it is </a:t>
            </a:r>
            <a:r>
              <a:rPr lang="tr-TR" dirty="0" err="1" smtClean="0"/>
              <a:t>waiting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another</a:t>
            </a:r>
            <a:r>
              <a:rPr lang="tr-TR" dirty="0" smtClean="0"/>
              <a:t> mutex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unlocked</a:t>
            </a:r>
            <a:r>
              <a:rPr lang="tr-TR" dirty="0" smtClean="0"/>
              <a:t> 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mutex has </a:t>
            </a:r>
            <a:r>
              <a:rPr lang="tr-TR" dirty="0" err="1" smtClean="0"/>
              <a:t>been</a:t>
            </a:r>
            <a:r>
              <a:rPr lang="tr-TR" dirty="0" smtClean="0"/>
              <a:t> </a:t>
            </a:r>
            <a:r>
              <a:rPr lang="tr-TR" dirty="0" err="1" smtClean="0"/>
              <a:t>locked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i="1" dirty="0" smtClean="0"/>
              <a:t>thread1</a:t>
            </a:r>
            <a:r>
              <a:rPr lang="tr-TR" dirty="0" smtClean="0"/>
              <a:t>.</a:t>
            </a:r>
          </a:p>
          <a:p>
            <a:pPr lvl="2"/>
            <a:r>
              <a:rPr lang="tr-TR" dirty="0" smtClean="0"/>
              <a:t>Solution: </a:t>
            </a:r>
            <a:r>
              <a:rPr lang="tr-TR" dirty="0" err="1" smtClean="0"/>
              <a:t>if</a:t>
            </a:r>
            <a:r>
              <a:rPr lang="tr-TR" dirty="0" smtClean="0"/>
              <a:t> you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multiple</a:t>
            </a:r>
            <a:r>
              <a:rPr lang="tr-TR" dirty="0" smtClean="0"/>
              <a:t> </a:t>
            </a:r>
            <a:r>
              <a:rPr lang="tr-TR" dirty="0" err="1" smtClean="0"/>
              <a:t>mutexes</a:t>
            </a:r>
            <a:r>
              <a:rPr lang="tr-TR" dirty="0" smtClean="0"/>
              <a:t>, </a:t>
            </a:r>
            <a:r>
              <a:rPr lang="tr-TR" dirty="0" err="1" smtClean="0"/>
              <a:t>lock</a:t>
            </a:r>
            <a:r>
              <a:rPr lang="tr-TR" dirty="0" smtClean="0"/>
              <a:t> </a:t>
            </a:r>
            <a:r>
              <a:rPr lang="tr-TR" dirty="0" err="1" smtClean="0"/>
              <a:t>them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order</a:t>
            </a:r>
            <a:r>
              <a:rPr lang="tr-TR" dirty="0" smtClean="0"/>
              <a:t> in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r>
              <a:rPr lang="tr-TR" dirty="0" smtClean="0"/>
              <a:t>.</a:t>
            </a:r>
          </a:p>
          <a:p>
            <a:pPr lvl="2"/>
            <a:r>
              <a:rPr lang="tr-TR" dirty="0" err="1" smtClean="0"/>
              <a:t>Let</a:t>
            </a:r>
            <a:r>
              <a:rPr lang="tr-TR" dirty="0" smtClean="0"/>
              <a:t> us </a:t>
            </a:r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problem </a:t>
            </a:r>
            <a:r>
              <a:rPr lang="tr-TR" dirty="0" err="1" smtClean="0"/>
              <a:t>below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solution</a:t>
            </a:r>
            <a:r>
              <a:rPr lang="tr-TR" dirty="0" smtClean="0"/>
              <a:t> in threads14.cpp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40</a:t>
            </a:fld>
            <a:endParaRPr lang="tr-TR"/>
          </a:p>
        </p:txBody>
      </p:sp>
      <p:sp>
        <p:nvSpPr>
          <p:cNvPr id="5" name="TextBox 4"/>
          <p:cNvSpPr txBox="1"/>
          <p:nvPr/>
        </p:nvSpPr>
        <p:spPr>
          <a:xfrm>
            <a:off x="4495800" y="4648200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thread_func2()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myMutex2.lock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myMutex1.lock();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myMutex1.unlock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myMutex2.unlock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648200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thread_func1()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myMutex1.lock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myMutex2.lock();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myMutex2.unlock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myMutex1.unlock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639762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Passing</a:t>
            </a:r>
            <a:r>
              <a:rPr lang="tr-TR" dirty="0" smtClean="0"/>
              <a:t> </a:t>
            </a:r>
            <a:r>
              <a:rPr lang="tr-TR" dirty="0" err="1" smtClean="0"/>
              <a:t>reference</a:t>
            </a:r>
            <a:r>
              <a:rPr lang="tr-TR" dirty="0" smtClean="0"/>
              <a:t> </a:t>
            </a:r>
            <a:r>
              <a:rPr lang="tr-TR" dirty="0" err="1" smtClean="0"/>
              <a:t>parameters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threads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2286000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Since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r>
              <a:rPr lang="tr-TR" dirty="0" smtClean="0"/>
              <a:t> </a:t>
            </a:r>
            <a:r>
              <a:rPr lang="tr-TR" dirty="0" err="1" smtClean="0"/>
              <a:t>associated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threads </a:t>
            </a:r>
            <a:r>
              <a:rPr lang="tr-TR" dirty="0" err="1" smtClean="0"/>
              <a:t>are</a:t>
            </a:r>
            <a:r>
              <a:rPr lang="tr-TR" dirty="0" smtClean="0"/>
              <a:t> not </a:t>
            </a:r>
            <a:r>
              <a:rPr lang="tr-TR" dirty="0" err="1" smtClean="0"/>
              <a:t>directly</a:t>
            </a:r>
            <a:r>
              <a:rPr lang="tr-TR" dirty="0" smtClean="0"/>
              <a:t> </a:t>
            </a:r>
            <a:r>
              <a:rPr lang="tr-TR" dirty="0" err="1" smtClean="0"/>
              <a:t>called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is </a:t>
            </a:r>
            <a:r>
              <a:rPr lang="tr-TR" dirty="0" err="1" smtClean="0"/>
              <a:t>initialized</a:t>
            </a:r>
            <a:r>
              <a:rPr lang="tr-TR" dirty="0" smtClean="0"/>
              <a:t>, </a:t>
            </a:r>
            <a:r>
              <a:rPr lang="tr-TR" dirty="0" err="1" smtClean="0"/>
              <a:t>actually</a:t>
            </a:r>
            <a:r>
              <a:rPr lang="tr-TR" dirty="0" smtClean="0"/>
              <a:t> a </a:t>
            </a:r>
            <a:r>
              <a:rPr lang="tr-TR" dirty="0" err="1" smtClean="0"/>
              <a:t>copy</a:t>
            </a:r>
            <a:r>
              <a:rPr lang="tr-TR" dirty="0" smtClean="0"/>
              <a:t> is </a:t>
            </a:r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even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corresponding</a:t>
            </a:r>
            <a:r>
              <a:rPr lang="tr-TR" dirty="0" smtClean="0"/>
              <a:t> </a:t>
            </a:r>
            <a:r>
              <a:rPr lang="tr-TR" dirty="0" err="1" smtClean="0"/>
              <a:t>parameter</a:t>
            </a:r>
            <a:r>
              <a:rPr lang="tr-TR" dirty="0" smtClean="0"/>
              <a:t> is </a:t>
            </a:r>
            <a:r>
              <a:rPr lang="tr-TR" dirty="0" err="1" smtClean="0"/>
              <a:t>reference</a:t>
            </a:r>
            <a:r>
              <a:rPr lang="tr-TR" dirty="0" smtClean="0"/>
              <a:t> </a:t>
            </a:r>
            <a:r>
              <a:rPr lang="tr-TR" dirty="0" err="1" smtClean="0"/>
              <a:t>parameter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Thus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updates</a:t>
            </a:r>
            <a:r>
              <a:rPr lang="tr-TR" dirty="0" smtClean="0"/>
              <a:t> in </a:t>
            </a:r>
            <a:r>
              <a:rPr lang="tr-TR" dirty="0" err="1" smtClean="0"/>
              <a:t>function</a:t>
            </a:r>
            <a:r>
              <a:rPr lang="tr-TR" dirty="0" smtClean="0"/>
              <a:t> is not </a:t>
            </a:r>
            <a:r>
              <a:rPr lang="tr-TR" dirty="0" err="1" smtClean="0"/>
              <a:t>reflected</a:t>
            </a:r>
            <a:r>
              <a:rPr lang="tr-TR" dirty="0" smtClean="0"/>
              <a:t> </a:t>
            </a:r>
            <a:r>
              <a:rPr lang="tr-TR" dirty="0" err="1" smtClean="0"/>
              <a:t>back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parent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. </a:t>
            </a:r>
            <a:r>
              <a:rPr lang="tr-TR" dirty="0" err="1" smtClean="0"/>
              <a:t>This</a:t>
            </a:r>
            <a:r>
              <a:rPr lang="tr-TR" dirty="0" smtClean="0"/>
              <a:t> is a problem.</a:t>
            </a:r>
          </a:p>
          <a:p>
            <a:pPr lvl="1"/>
            <a:r>
              <a:rPr lang="tr-TR" dirty="0" smtClean="0"/>
              <a:t>Solution is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i="1" dirty="0" err="1" smtClean="0"/>
              <a:t>argument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r-TR" dirty="0" smtClean="0"/>
              <a:t> </a:t>
            </a:r>
            <a:r>
              <a:rPr lang="tr-TR" dirty="0" err="1" smtClean="0"/>
              <a:t>instead</a:t>
            </a:r>
            <a:r>
              <a:rPr lang="tr-TR" dirty="0" smtClean="0"/>
              <a:t> of </a:t>
            </a:r>
            <a:r>
              <a:rPr lang="tr-TR" dirty="0" err="1" smtClean="0"/>
              <a:t>just</a:t>
            </a:r>
            <a:r>
              <a:rPr lang="tr-TR" dirty="0" smtClean="0"/>
              <a:t> </a:t>
            </a:r>
            <a:r>
              <a:rPr lang="tr-TR" i="1" dirty="0" err="1" smtClean="0"/>
              <a:t>argument</a:t>
            </a:r>
            <a:r>
              <a:rPr lang="tr-TR" dirty="0" smtClean="0"/>
              <a:t> </a:t>
            </a: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initiliazing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41</a:t>
            </a:fld>
            <a:endParaRPr lang="tr-TR"/>
          </a:p>
        </p:txBody>
      </p:sp>
      <p:sp>
        <p:nvSpPr>
          <p:cNvPr id="5" name="TextBox 4"/>
          <p:cNvSpPr txBox="1"/>
          <p:nvPr/>
        </p:nvSpPr>
        <p:spPr>
          <a:xfrm>
            <a:off x="152400" y="3282077"/>
            <a:ext cx="40386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increment</a:t>
            </a:r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tr-T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 </a:t>
            </a:r>
            <a:r>
              <a:rPr lang="tr-TR" sz="17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i=0; i &lt;</a:t>
            </a:r>
            <a:r>
              <a:rPr lang="nn-NO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1000000; </a:t>
            </a:r>
            <a:r>
              <a:rPr lang="nn-NO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i++)</a:t>
            </a:r>
          </a:p>
          <a:p>
            <a:r>
              <a:rPr lang="tr-T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  <a:endParaRPr lang="tr-TR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tr-TR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myMutex.lock</a:t>
            </a:r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sz="17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tr-TR" sz="17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</a:p>
          <a:p>
            <a:r>
              <a:rPr lang="tr-T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tr-TR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myMutex.unlock</a:t>
            </a:r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tr-TR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700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3108213"/>
            <a:ext cx="4724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counter</a:t>
            </a:r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tr-TR" sz="17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myThread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increment,counter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endParaRPr lang="tr-TR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myThread.join</a:t>
            </a:r>
            <a:r>
              <a:rPr lang="tr-T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tr-TR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counter &lt;&lt;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7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5486400"/>
            <a:ext cx="63754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err="1" smtClean="0"/>
              <a:t>Output</a:t>
            </a:r>
            <a:r>
              <a:rPr lang="tr-TR" dirty="0" smtClean="0"/>
              <a:t> is </a:t>
            </a:r>
            <a:r>
              <a:rPr lang="tr-TR" dirty="0" err="1" smtClean="0"/>
              <a:t>unexpectedly</a:t>
            </a:r>
            <a:r>
              <a:rPr lang="tr-TR" dirty="0" smtClean="0"/>
              <a:t> 0. Solution is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change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line</a:t>
            </a:r>
            <a:r>
              <a:rPr lang="tr-TR" dirty="0" smtClean="0"/>
              <a:t> as</a:t>
            </a:r>
          </a:p>
          <a:p>
            <a:r>
              <a:rPr lang="tr-T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myThread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increment,</a:t>
            </a:r>
            <a:r>
              <a:rPr lang="tr-TR" u="sng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tr-TR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counter</a:t>
            </a:r>
            <a:r>
              <a:rPr lang="tr-TR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tr-TR" dirty="0" smtClean="0"/>
          </a:p>
          <a:p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, </a:t>
            </a:r>
            <a:r>
              <a:rPr lang="tr-TR" dirty="0" err="1" smtClean="0"/>
              <a:t>output</a:t>
            </a:r>
            <a:r>
              <a:rPr lang="tr-TR" dirty="0" smtClean="0"/>
              <a:t> </a:t>
            </a:r>
            <a:r>
              <a:rPr lang="tr-TR" dirty="0" err="1" smtClean="0"/>
              <a:t>becomes</a:t>
            </a:r>
            <a:r>
              <a:rPr lang="tr-TR" dirty="0" smtClean="0"/>
              <a:t> 100</a:t>
            </a:r>
            <a:r>
              <a:rPr lang="en-US" dirty="0" smtClean="0"/>
              <a:t>0000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err="1" smtClean="0"/>
              <a:t>See</a:t>
            </a:r>
            <a:r>
              <a:rPr lang="tr-TR" dirty="0" smtClean="0"/>
              <a:t> threads15.cpp 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full</a:t>
            </a:r>
            <a:r>
              <a:rPr lang="tr-TR" dirty="0" smtClean="0"/>
              <a:t> </a:t>
            </a:r>
            <a:r>
              <a:rPr lang="tr-TR" dirty="0" err="1" smtClean="0"/>
              <a:t>sample</a:t>
            </a:r>
            <a:r>
              <a:rPr lang="tr-TR" dirty="0" smtClean="0"/>
              <a:t>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792162"/>
          </a:xfrm>
        </p:spPr>
        <p:txBody>
          <a:bodyPr>
            <a:noAutofit/>
          </a:bodyPr>
          <a:lstStyle/>
          <a:p>
            <a:r>
              <a:rPr lang="tr-TR" sz="3400" dirty="0" err="1" smtClean="0"/>
              <a:t>Creating</a:t>
            </a:r>
            <a:r>
              <a:rPr lang="tr-TR" sz="3400" dirty="0" smtClean="0"/>
              <a:t> </a:t>
            </a:r>
            <a:r>
              <a:rPr lang="tr-TR" sz="3400" dirty="0" err="1" smtClean="0"/>
              <a:t>Random</a:t>
            </a:r>
            <a:r>
              <a:rPr lang="tr-TR" sz="3400" dirty="0" smtClean="0"/>
              <a:t> </a:t>
            </a:r>
            <a:r>
              <a:rPr lang="tr-TR" sz="3400" dirty="0" err="1" smtClean="0"/>
              <a:t>Numbers</a:t>
            </a:r>
            <a:r>
              <a:rPr lang="tr-TR" sz="3400" dirty="0" smtClean="0"/>
              <a:t> </a:t>
            </a:r>
            <a:r>
              <a:rPr lang="tr-TR" sz="3400" dirty="0" err="1" smtClean="0"/>
              <a:t>via</a:t>
            </a:r>
            <a:r>
              <a:rPr lang="tr-TR" sz="3400" dirty="0" smtClean="0"/>
              <a:t> </a:t>
            </a:r>
            <a:r>
              <a:rPr lang="tr-TR" sz="3400" dirty="0" err="1" smtClean="0"/>
              <a:t>Multiple</a:t>
            </a:r>
            <a:r>
              <a:rPr lang="tr-TR" sz="3400" dirty="0" smtClean="0"/>
              <a:t> </a:t>
            </a:r>
            <a:r>
              <a:rPr lang="tr-TR" sz="3400" dirty="0" err="1" smtClean="0"/>
              <a:t>Threads</a:t>
            </a:r>
            <a:endParaRPr lang="tr-TR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4191000"/>
          </a:xfrm>
        </p:spPr>
        <p:txBody>
          <a:bodyPr>
            <a:normAutofit fontScale="85000" lnSpcReduction="10000"/>
          </a:bodyPr>
          <a:lstStyle/>
          <a:p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famous</a:t>
            </a:r>
            <a:r>
              <a:rPr lang="tr-TR" dirty="0" smtClean="0"/>
              <a:t>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RandGen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uses</a:t>
            </a:r>
            <a:r>
              <a:rPr lang="tr-TR" dirty="0" smtClean="0"/>
              <a:t> </a:t>
            </a:r>
            <a:r>
              <a:rPr lang="tr-TR" dirty="0" err="1" smtClean="0"/>
              <a:t>standard</a:t>
            </a:r>
            <a:r>
              <a:rPr lang="tr-TR" dirty="0" smtClean="0"/>
              <a:t>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generate</a:t>
            </a:r>
            <a:r>
              <a:rPr lang="tr-TR" dirty="0" smtClean="0"/>
              <a:t> 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</a:t>
            </a:r>
            <a:r>
              <a:rPr lang="tr-TR" dirty="0" err="1" smtClean="0"/>
              <a:t>sequences</a:t>
            </a:r>
            <a:endParaRPr lang="tr-TR" dirty="0" smtClean="0"/>
          </a:p>
          <a:p>
            <a:pPr lvl="1"/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tr-TR" dirty="0" smtClean="0"/>
              <a:t> is not a re-</a:t>
            </a:r>
            <a:r>
              <a:rPr lang="tr-TR" dirty="0" err="1" smtClean="0"/>
              <a:t>entrant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thread-safe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endParaRPr lang="tr-TR" dirty="0" smtClean="0"/>
          </a:p>
          <a:p>
            <a:pPr lvl="2"/>
            <a:r>
              <a:rPr lang="en-US" dirty="0" smtClean="0"/>
              <a:t>Technically more complex, but can be simply defined as having/manipulating static and/or global data</a:t>
            </a:r>
            <a:endParaRPr lang="tr-TR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ffect of this in </a:t>
            </a:r>
            <a:r>
              <a:rPr lang="tr-TR" dirty="0" err="1" smtClean="0"/>
              <a:t>RandGen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tr-TR" dirty="0" smtClean="0"/>
              <a:t>in a </a:t>
            </a:r>
            <a:r>
              <a:rPr lang="tr-TR" dirty="0" err="1" smtClean="0"/>
              <a:t>multithreaded</a:t>
            </a:r>
            <a:r>
              <a:rPr lang="tr-TR" dirty="0" smtClean="0"/>
              <a:t> program, </a:t>
            </a:r>
            <a:r>
              <a:rPr lang="tr-TR" dirty="0" err="1" smtClean="0"/>
              <a:t>threads</a:t>
            </a:r>
            <a:r>
              <a:rPr lang="tr-TR" dirty="0" smtClean="0"/>
              <a:t> </a:t>
            </a:r>
            <a:r>
              <a:rPr lang="tr-TR" dirty="0" err="1" smtClean="0"/>
              <a:t>generate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sequence</a:t>
            </a:r>
            <a:r>
              <a:rPr lang="tr-TR" dirty="0" smtClean="0"/>
              <a:t>. (</a:t>
            </a:r>
            <a:r>
              <a:rPr lang="tr-TR" dirty="0" err="1" smtClean="0"/>
              <a:t>see</a:t>
            </a:r>
            <a:r>
              <a:rPr lang="tr-TR" dirty="0" smtClean="0"/>
              <a:t> threads16.ppt)</a:t>
            </a:r>
          </a:p>
          <a:p>
            <a:r>
              <a:rPr lang="tr-TR" dirty="0" err="1" smtClean="0"/>
              <a:t>Luckily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thread-safe</a:t>
            </a:r>
            <a:r>
              <a:rPr lang="tr-TR" dirty="0" smtClean="0"/>
              <a:t> 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</a:t>
            </a:r>
            <a:r>
              <a:rPr lang="tr-TR" dirty="0" err="1" smtClean="0"/>
              <a:t>generators</a:t>
            </a:r>
            <a:r>
              <a:rPr lang="tr-TR" dirty="0" smtClean="0"/>
              <a:t>.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following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instead</a:t>
            </a:r>
            <a:r>
              <a:rPr lang="tr-TR" dirty="0" smtClean="0"/>
              <a:t> of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RandGen</a:t>
            </a:r>
            <a:r>
              <a:rPr lang="tr-TR" dirty="0" smtClean="0"/>
              <a:t> in </a:t>
            </a:r>
            <a:r>
              <a:rPr lang="tr-TR" dirty="0" err="1" smtClean="0"/>
              <a:t>multithreaded</a:t>
            </a:r>
            <a:r>
              <a:rPr lang="tr-TR" dirty="0" smtClean="0"/>
              <a:t> </a:t>
            </a:r>
            <a:r>
              <a:rPr lang="tr-TR" dirty="0" err="1" smtClean="0"/>
              <a:t>programs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tr-TR" dirty="0" smtClean="0"/>
              <a:t> at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beginning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program. </a:t>
            </a:r>
            <a:r>
              <a:rPr lang="tr-TR" dirty="0"/>
              <a:t>(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smtClean="0"/>
              <a:t>threads16.</a:t>
            </a:r>
            <a:r>
              <a:rPr lang="en-US" dirty="0" err="1" smtClean="0"/>
              <a:t>cpp</a:t>
            </a:r>
            <a:r>
              <a:rPr lang="tr-TR" dirty="0" smtClean="0"/>
              <a:t>)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42</a:t>
            </a:fld>
            <a:endParaRPr lang="tr-TR"/>
          </a:p>
        </p:txBody>
      </p:sp>
      <p:sp>
        <p:nvSpPr>
          <p:cNvPr id="5" name="Rectangle 4"/>
          <p:cNvSpPr/>
          <p:nvPr/>
        </p:nvSpPr>
        <p:spPr>
          <a:xfrm>
            <a:off x="1219200" y="5105400"/>
            <a:ext cx="7467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random_range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 </a:t>
            </a:r>
            <a:r>
              <a:rPr lang="tr-T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min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 </a:t>
            </a:r>
            <a:r>
              <a:rPr lang="tr-T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mt19937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generator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(time(0));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uniform_int_distribution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distribution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tr-T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min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tr-T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distribution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generator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84676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Processes</a:t>
            </a:r>
            <a:r>
              <a:rPr lang="tr-TR" dirty="0" smtClean="0"/>
              <a:t> &amp; Threads</a:t>
            </a:r>
            <a:endParaRPr lang="en-US" dirty="0"/>
          </a:p>
        </p:txBody>
      </p:sp>
      <p:pic>
        <p:nvPicPr>
          <p:cNvPr id="101378" name="Picture 2" descr="http://www.javamex.com/tutorials/threads/Thread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76400"/>
            <a:ext cx="6019800" cy="4650296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Story</a:t>
            </a:r>
            <a:r>
              <a:rPr lang="tr-TR" dirty="0" smtClean="0"/>
              <a:t> </a:t>
            </a:r>
            <a:r>
              <a:rPr lang="tr-TR" dirty="0" err="1" smtClean="0"/>
              <a:t>So</a:t>
            </a:r>
            <a:r>
              <a:rPr lang="tr-TR" dirty="0" smtClean="0"/>
              <a:t> Far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1828800"/>
            <a:ext cx="152400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Your</a:t>
            </a:r>
            <a:r>
              <a:rPr lang="tr-TR" sz="1600" dirty="0" smtClean="0"/>
              <a:t> </a:t>
            </a:r>
            <a:r>
              <a:rPr lang="tr-TR" sz="1600" b="1" dirty="0" err="1" smtClean="0"/>
              <a:t>process</a:t>
            </a:r>
            <a:r>
              <a:rPr lang="tr-TR" sz="1600" dirty="0" smtClean="0"/>
              <a:t> </a:t>
            </a:r>
            <a:r>
              <a:rPr lang="tr-TR" sz="1600" dirty="0" err="1" smtClean="0"/>
              <a:t>starts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2895600"/>
            <a:ext cx="12192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b="1" dirty="0" err="1" smtClean="0"/>
              <a:t>main</a:t>
            </a:r>
            <a:r>
              <a:rPr lang="tr-TR" sz="1600" dirty="0" smtClean="0"/>
              <a:t> </a:t>
            </a:r>
            <a:r>
              <a:rPr lang="tr-TR" sz="1600" dirty="0" err="1" smtClean="0"/>
              <a:t>thread</a:t>
            </a:r>
            <a:r>
              <a:rPr lang="tr-TR" sz="1600" dirty="0" smtClean="0"/>
              <a:t> is </a:t>
            </a:r>
            <a:r>
              <a:rPr lang="tr-TR" sz="1600" dirty="0" err="1" smtClean="0"/>
              <a:t>located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2886670"/>
            <a:ext cx="251460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instructions</a:t>
            </a:r>
            <a:r>
              <a:rPr lang="tr-TR" sz="1600" dirty="0" smtClean="0"/>
              <a:t> </a:t>
            </a:r>
            <a:r>
              <a:rPr lang="tr-TR" sz="1600" dirty="0" err="1" smtClean="0"/>
              <a:t>are</a:t>
            </a:r>
            <a:r>
              <a:rPr lang="tr-TR" sz="1600" dirty="0" smtClean="0"/>
              <a:t> </a:t>
            </a:r>
            <a:r>
              <a:rPr lang="tr-TR" sz="1600" dirty="0" err="1" smtClean="0"/>
              <a:t>executed</a:t>
            </a:r>
            <a:r>
              <a:rPr lang="tr-TR" sz="1600" dirty="0" smtClean="0"/>
              <a:t> </a:t>
            </a:r>
            <a:r>
              <a:rPr lang="tr-TR" sz="1600" b="1" dirty="0" err="1" smtClean="0"/>
              <a:t>sequentially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4191000"/>
            <a:ext cx="25146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Instructions</a:t>
            </a:r>
            <a:r>
              <a:rPr lang="tr-TR" sz="1600" dirty="0" smtClean="0"/>
              <a:t> </a:t>
            </a:r>
            <a:r>
              <a:rPr lang="tr-TR" sz="1600" dirty="0" err="1" smtClean="0"/>
              <a:t>finish</a:t>
            </a:r>
            <a:r>
              <a:rPr lang="tr-TR" sz="1600" dirty="0" smtClean="0"/>
              <a:t>,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b="1" dirty="0" err="1" smtClean="0"/>
              <a:t>main</a:t>
            </a:r>
            <a:r>
              <a:rPr lang="tr-TR" sz="1600" dirty="0" smtClean="0"/>
              <a:t> </a:t>
            </a:r>
            <a:r>
              <a:rPr lang="tr-TR" sz="1600" dirty="0" err="1" smtClean="0"/>
              <a:t>thread</a:t>
            </a:r>
            <a:r>
              <a:rPr lang="tr-TR" sz="1600" dirty="0" smtClean="0"/>
              <a:t> </a:t>
            </a:r>
            <a:r>
              <a:rPr lang="tr-TR" sz="1600" dirty="0" err="1" smtClean="0"/>
              <a:t>returns</a:t>
            </a:r>
            <a:r>
              <a:rPr lang="tr-TR" sz="1600" dirty="0" smtClean="0"/>
              <a:t> 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your</a:t>
            </a:r>
            <a:r>
              <a:rPr lang="tr-TR" sz="1600" dirty="0" smtClean="0"/>
              <a:t> </a:t>
            </a:r>
            <a:r>
              <a:rPr lang="tr-TR" sz="1600" dirty="0" err="1" smtClean="0"/>
              <a:t>process</a:t>
            </a:r>
            <a:r>
              <a:rPr lang="tr-TR" sz="1600" dirty="0" smtClean="0"/>
              <a:t> </a:t>
            </a:r>
            <a:r>
              <a:rPr lang="tr-TR" sz="1600" dirty="0" err="1" smtClean="0"/>
              <a:t>ends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648200" y="2438400"/>
            <a:ext cx="2362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4648200" y="3179058"/>
            <a:ext cx="1143000" cy="1320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>
            <a:off x="7048500" y="3471445"/>
            <a:ext cx="0" cy="7195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4210" name="Picture 2" descr="https://www.rockvalleycollege.edu/Business/images/iStock_000006064678X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912326"/>
            <a:ext cx="2845800" cy="1888273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2971800" y="1828800"/>
            <a:ext cx="182880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You</a:t>
            </a:r>
            <a:r>
              <a:rPr lang="tr-TR" sz="1600" dirty="0" smtClean="0"/>
              <a:t> </a:t>
            </a:r>
            <a:r>
              <a:rPr lang="tr-TR" sz="1600" dirty="0" err="1" smtClean="0"/>
              <a:t>compile</a:t>
            </a:r>
            <a:r>
              <a:rPr lang="tr-TR" sz="1600" dirty="0" smtClean="0"/>
              <a:t>, </a:t>
            </a:r>
            <a:r>
              <a:rPr lang="tr-TR" sz="1600" dirty="0" err="1" smtClean="0"/>
              <a:t>build</a:t>
            </a:r>
            <a:r>
              <a:rPr lang="tr-TR" sz="1600" dirty="0" smtClean="0"/>
              <a:t> </a:t>
            </a:r>
            <a:r>
              <a:rPr lang="tr-TR" sz="1600" dirty="0" err="1" smtClean="0"/>
              <a:t>your</a:t>
            </a:r>
            <a:r>
              <a:rPr lang="tr-TR" sz="1600" dirty="0" smtClean="0"/>
              <a:t> </a:t>
            </a:r>
            <a:r>
              <a:rPr lang="tr-TR" sz="1600" dirty="0" err="1" smtClean="0"/>
              <a:t>code</a:t>
            </a:r>
            <a:r>
              <a:rPr lang="tr-TR" sz="1600" dirty="0" smtClean="0"/>
              <a:t> </a:t>
            </a:r>
            <a:r>
              <a:rPr lang="tr-TR" sz="1600" dirty="0" smtClean="0">
                <a:sym typeface="Wingdings" panose="05000000000000000000" pitchFamily="2" charset="2"/>
              </a:rPr>
              <a:t> .</a:t>
            </a:r>
            <a:r>
              <a:rPr lang="tr-TR" sz="1600" dirty="0" err="1" smtClean="0">
                <a:sym typeface="Wingdings" panose="05000000000000000000" pitchFamily="2" charset="2"/>
              </a:rPr>
              <a:t>exe</a:t>
            </a:r>
            <a:endParaRPr lang="en-US" sz="1600" dirty="0"/>
          </a:p>
        </p:txBody>
      </p:sp>
      <p:cxnSp>
        <p:nvCxnSpPr>
          <p:cNvPr id="30" name="Straight Arrow Connector 29"/>
          <p:cNvCxnSpPr>
            <a:stCxn id="29" idx="3"/>
            <a:endCxn id="32" idx="1"/>
          </p:cNvCxnSpPr>
          <p:nvPr/>
        </p:nvCxnSpPr>
        <p:spPr>
          <a:xfrm>
            <a:off x="4800600" y="212118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81600" y="1828800"/>
            <a:ext cx="129540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You </a:t>
            </a:r>
            <a:r>
              <a:rPr lang="tr-TR" sz="1600" dirty="0" err="1" smtClean="0"/>
              <a:t>run</a:t>
            </a:r>
            <a:r>
              <a:rPr lang="tr-TR" sz="1600" dirty="0" smtClean="0"/>
              <a:t> </a:t>
            </a:r>
            <a:r>
              <a:rPr lang="tr-TR" sz="1600" dirty="0" err="1" smtClean="0"/>
              <a:t>your</a:t>
            </a:r>
            <a:r>
              <a:rPr lang="tr-TR" sz="1600" dirty="0" smtClean="0"/>
              <a:t> </a:t>
            </a:r>
            <a:r>
              <a:rPr lang="tr-TR" sz="1600" dirty="0" err="1" smtClean="0"/>
              <a:t>executable</a:t>
            </a:r>
            <a:endParaRPr lang="en-US" sz="1600" dirty="0"/>
          </a:p>
        </p:txBody>
      </p:sp>
      <p:cxnSp>
        <p:nvCxnSpPr>
          <p:cNvPr id="39" name="Straight Arrow Connector 38"/>
          <p:cNvCxnSpPr>
            <a:stCxn id="32" idx="3"/>
            <a:endCxn id="4" idx="1"/>
          </p:cNvCxnSpPr>
          <p:nvPr/>
        </p:nvCxnSpPr>
        <p:spPr>
          <a:xfrm>
            <a:off x="6477000" y="2121188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Now</a:t>
            </a:r>
            <a:r>
              <a:rPr lang="tr-TR" dirty="0" smtClean="0"/>
              <a:t>!   </a:t>
            </a:r>
            <a:r>
              <a:rPr lang="tr-TR" dirty="0" err="1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You </a:t>
            </a:r>
            <a:r>
              <a:rPr lang="tr-TR" dirty="0" err="1" smtClean="0"/>
              <a:t>still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b="1" dirty="0" smtClean="0"/>
              <a:t>main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, but </a:t>
            </a: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going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threads </a:t>
            </a:r>
            <a:r>
              <a:rPr lang="tr-TR" dirty="0" err="1" smtClean="0"/>
              <a:t>working</a:t>
            </a:r>
            <a:r>
              <a:rPr lang="tr-TR" dirty="0" smtClean="0"/>
              <a:t> </a:t>
            </a:r>
            <a:r>
              <a:rPr lang="tr-TR" dirty="0" err="1" smtClean="0"/>
              <a:t>concurrently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process</a:t>
            </a:r>
            <a:endParaRPr lang="tr-TR" dirty="0" smtClean="0"/>
          </a:p>
          <a:p>
            <a:r>
              <a:rPr lang="tr-TR" dirty="0" err="1" smtClean="0"/>
              <a:t>Why</a:t>
            </a:r>
            <a:r>
              <a:rPr lang="tr-TR" dirty="0" smtClean="0"/>
              <a:t> </a:t>
            </a:r>
            <a:r>
              <a:rPr lang="en-US" dirty="0" smtClean="0"/>
              <a:t>multithreading</a:t>
            </a:r>
            <a:r>
              <a:rPr lang="tr-TR" dirty="0" smtClean="0"/>
              <a:t>?</a:t>
            </a:r>
          </a:p>
          <a:p>
            <a:pPr lvl="1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answer</a:t>
            </a:r>
            <a:r>
              <a:rPr lang="tr-TR" dirty="0" smtClean="0"/>
              <a:t> is </a:t>
            </a:r>
            <a:r>
              <a:rPr lang="tr-TR" dirty="0" err="1" smtClean="0"/>
              <a:t>already</a:t>
            </a:r>
            <a:r>
              <a:rPr lang="tr-TR" dirty="0" smtClean="0"/>
              <a:t> </a:t>
            </a:r>
            <a:r>
              <a:rPr lang="tr-TR" dirty="0" err="1" smtClean="0"/>
              <a:t>given</a:t>
            </a:r>
            <a:r>
              <a:rPr lang="tr-TR" dirty="0" smtClean="0"/>
              <a:t>.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b="1" dirty="0" err="1" smtClean="0"/>
              <a:t>concurrency</a:t>
            </a:r>
            <a:r>
              <a:rPr lang="tr-TR" b="1" dirty="0" smtClean="0"/>
              <a:t> </a:t>
            </a:r>
            <a:r>
              <a:rPr lang="tr-TR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multitasking</a:t>
            </a:r>
            <a:r>
              <a:rPr lang="tr-TR" b="1" dirty="0" smtClean="0"/>
              <a:t> </a:t>
            </a:r>
            <a:r>
              <a:rPr lang="tr-TR" dirty="0" smtClean="0"/>
              <a:t>in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cases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A </a:t>
            </a:r>
            <a:r>
              <a:rPr lang="tr-TR" dirty="0" err="1" smtClean="0"/>
              <a:t>typical</a:t>
            </a:r>
            <a:r>
              <a:rPr lang="tr-TR" dirty="0" smtClean="0"/>
              <a:t> </a:t>
            </a:r>
            <a:r>
              <a:rPr lang="tr-TR" dirty="0" err="1" smtClean="0"/>
              <a:t>application</a:t>
            </a:r>
            <a:r>
              <a:rPr lang="tr-TR" dirty="0" smtClean="0"/>
              <a:t> has </a:t>
            </a:r>
            <a:r>
              <a:rPr lang="tr-TR" dirty="0" err="1" smtClean="0"/>
              <a:t>many</a:t>
            </a:r>
            <a:r>
              <a:rPr lang="tr-TR" dirty="0" smtClean="0"/>
              <a:t> </a:t>
            </a:r>
            <a:r>
              <a:rPr lang="tr-TR" dirty="0" err="1" smtClean="0"/>
              <a:t>tasks</a:t>
            </a:r>
            <a:endParaRPr lang="tr-TR" dirty="0" smtClean="0"/>
          </a:p>
          <a:p>
            <a:pPr lvl="2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real</a:t>
            </a:r>
            <a:r>
              <a:rPr lang="tr-TR" dirty="0" smtClean="0"/>
              <a:t> </a:t>
            </a:r>
            <a:r>
              <a:rPr lang="tr-TR" dirty="0" err="1" smtClean="0"/>
              <a:t>computation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data </a:t>
            </a:r>
            <a:r>
              <a:rPr lang="tr-TR" dirty="0" err="1" smtClean="0"/>
              <a:t>processing</a:t>
            </a:r>
            <a:endParaRPr lang="tr-TR" dirty="0" smtClean="0"/>
          </a:p>
          <a:p>
            <a:pPr lvl="3"/>
            <a:r>
              <a:rPr lang="tr-TR" dirty="0" err="1" smtClean="0"/>
              <a:t>Sometimes</a:t>
            </a:r>
            <a:r>
              <a:rPr lang="tr-TR" dirty="0" smtClean="0"/>
              <a:t> </a:t>
            </a:r>
            <a:r>
              <a:rPr lang="tr-TR" dirty="0" err="1" smtClean="0"/>
              <a:t>several</a:t>
            </a:r>
            <a:r>
              <a:rPr lang="tr-TR" dirty="0" smtClean="0"/>
              <a:t> </a:t>
            </a:r>
            <a:r>
              <a:rPr lang="tr-TR" dirty="0" err="1" smtClean="0"/>
              <a:t>objects</a:t>
            </a:r>
            <a:r>
              <a:rPr lang="tr-TR" dirty="0" smtClean="0"/>
              <a:t> </a:t>
            </a:r>
            <a:r>
              <a:rPr lang="tr-TR" dirty="0" err="1" smtClean="0"/>
              <a:t>working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shared</a:t>
            </a:r>
            <a:r>
              <a:rPr lang="tr-TR" dirty="0" smtClean="0"/>
              <a:t> </a:t>
            </a:r>
            <a:r>
              <a:rPr lang="tr-TR" dirty="0" err="1" smtClean="0"/>
              <a:t>resource</a:t>
            </a:r>
            <a:r>
              <a:rPr lang="tr-TR" dirty="0" smtClean="0"/>
              <a:t> in </a:t>
            </a:r>
            <a:r>
              <a:rPr lang="tr-TR" dirty="0" err="1" smtClean="0"/>
              <a:t>parallel</a:t>
            </a:r>
            <a:r>
              <a:rPr lang="tr-TR" dirty="0" smtClean="0"/>
              <a:t>. </a:t>
            </a:r>
          </a:p>
          <a:p>
            <a:pPr lvl="2"/>
            <a:r>
              <a:rPr lang="tr-TR" dirty="0" err="1" smtClean="0"/>
              <a:t>Interacting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user</a:t>
            </a:r>
            <a:r>
              <a:rPr lang="tr-TR" dirty="0" smtClean="0"/>
              <a:t> </a:t>
            </a:r>
            <a:r>
              <a:rPr lang="tr-TR" dirty="0" err="1" smtClean="0"/>
              <a:t>via</a:t>
            </a:r>
            <a:r>
              <a:rPr lang="tr-TR" dirty="0" smtClean="0"/>
              <a:t> a </a:t>
            </a:r>
            <a:r>
              <a:rPr lang="tr-TR" dirty="0" err="1" smtClean="0"/>
              <a:t>Graphical</a:t>
            </a:r>
            <a:r>
              <a:rPr lang="tr-TR" dirty="0" smtClean="0"/>
              <a:t> </a:t>
            </a:r>
            <a:r>
              <a:rPr lang="tr-TR" dirty="0" err="1" smtClean="0"/>
              <a:t>User</a:t>
            </a:r>
            <a:r>
              <a:rPr lang="tr-TR" dirty="0" smtClean="0"/>
              <a:t> </a:t>
            </a:r>
            <a:r>
              <a:rPr lang="tr-TR" dirty="0" err="1" smtClean="0"/>
              <a:t>Interface</a:t>
            </a:r>
            <a:r>
              <a:rPr lang="tr-TR" dirty="0" smtClean="0"/>
              <a:t> (GUI)</a:t>
            </a:r>
          </a:p>
          <a:p>
            <a:pPr lvl="2"/>
            <a:r>
              <a:rPr lang="tr-TR" dirty="0" err="1" smtClean="0"/>
              <a:t>Input</a:t>
            </a:r>
            <a:r>
              <a:rPr lang="tr-TR" dirty="0" smtClean="0"/>
              <a:t>/</a:t>
            </a:r>
            <a:r>
              <a:rPr lang="tr-TR" dirty="0" err="1" smtClean="0"/>
              <a:t>Output</a:t>
            </a:r>
            <a:r>
              <a:rPr lang="tr-TR" dirty="0" smtClean="0"/>
              <a:t> (I/O) </a:t>
            </a:r>
            <a:r>
              <a:rPr lang="tr-TR" dirty="0" err="1" smtClean="0"/>
              <a:t>operations</a:t>
            </a:r>
            <a:endParaRPr lang="tr-TR" dirty="0" smtClean="0"/>
          </a:p>
          <a:p>
            <a:pPr lvl="2"/>
            <a:r>
              <a:rPr lang="tr-TR" dirty="0" err="1" smtClean="0"/>
              <a:t>etc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tasks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better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handled</a:t>
            </a:r>
            <a:r>
              <a:rPr lang="tr-TR" dirty="0" smtClean="0"/>
              <a:t> </a:t>
            </a:r>
            <a:r>
              <a:rPr lang="tr-TR" dirty="0" err="1" smtClean="0"/>
              <a:t>concurrently</a:t>
            </a:r>
            <a:endParaRPr lang="tr-TR" dirty="0" smtClean="0"/>
          </a:p>
          <a:p>
            <a:pPr lvl="2"/>
            <a:r>
              <a:rPr lang="tr-TR" dirty="0" err="1" smtClean="0"/>
              <a:t>Wouldn't</a:t>
            </a:r>
            <a:r>
              <a:rPr lang="tr-TR" dirty="0" smtClean="0"/>
              <a:t> it be </a:t>
            </a:r>
            <a:r>
              <a:rPr lang="tr-TR" dirty="0" err="1" smtClean="0"/>
              <a:t>great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computation</a:t>
            </a:r>
            <a:r>
              <a:rPr lang="tr-TR" dirty="0" smtClean="0"/>
              <a:t> </a:t>
            </a:r>
            <a:r>
              <a:rPr lang="tr-TR" dirty="0" err="1" smtClean="0"/>
              <a:t>continues</a:t>
            </a:r>
            <a:r>
              <a:rPr lang="tr-TR" dirty="0" smtClean="0"/>
              <a:t> </a:t>
            </a: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waiting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input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user</a:t>
            </a:r>
            <a:r>
              <a:rPr lang="tr-TR" dirty="0" smtClean="0"/>
              <a:t>?</a:t>
            </a:r>
          </a:p>
          <a:p>
            <a:pPr lvl="2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reeform 2"/>
          <p:cNvSpPr>
            <a:spLocks noChangeAspect="1"/>
          </p:cNvSpPr>
          <p:nvPr/>
        </p:nvSpPr>
        <p:spPr bwMode="auto">
          <a:xfrm>
            <a:off x="2655887" y="3163887"/>
            <a:ext cx="157163" cy="933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200"/>
              </a:cxn>
              <a:cxn ang="0">
                <a:pos x="24" y="392"/>
              </a:cxn>
              <a:cxn ang="0">
                <a:pos x="248" y="560"/>
              </a:cxn>
              <a:cxn ang="0">
                <a:pos x="48" y="768"/>
              </a:cxn>
              <a:cxn ang="0">
                <a:pos x="248" y="872"/>
              </a:cxn>
              <a:cxn ang="0">
                <a:pos x="88" y="1048"/>
              </a:cxn>
              <a:cxn ang="0">
                <a:pos x="256" y="1176"/>
              </a:cxn>
              <a:cxn ang="0">
                <a:pos x="72" y="1384"/>
              </a:cxn>
              <a:cxn ang="0">
                <a:pos x="272" y="1536"/>
              </a:cxn>
              <a:cxn ang="0">
                <a:pos x="104" y="1664"/>
              </a:cxn>
            </a:cxnLst>
            <a:rect l="0" t="0" r="r" b="b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2655887" y="4121150"/>
            <a:ext cx="157163" cy="546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4756" name="Freeform 4"/>
          <p:cNvSpPr>
            <a:spLocks noChangeAspect="1"/>
          </p:cNvSpPr>
          <p:nvPr/>
        </p:nvSpPr>
        <p:spPr bwMode="auto">
          <a:xfrm>
            <a:off x="2655887" y="4675187"/>
            <a:ext cx="157163" cy="933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200"/>
              </a:cxn>
              <a:cxn ang="0">
                <a:pos x="24" y="392"/>
              </a:cxn>
              <a:cxn ang="0">
                <a:pos x="248" y="560"/>
              </a:cxn>
              <a:cxn ang="0">
                <a:pos x="48" y="768"/>
              </a:cxn>
              <a:cxn ang="0">
                <a:pos x="248" y="872"/>
              </a:cxn>
              <a:cxn ang="0">
                <a:pos x="88" y="1048"/>
              </a:cxn>
              <a:cxn ang="0">
                <a:pos x="256" y="1176"/>
              </a:cxn>
              <a:cxn ang="0">
                <a:pos x="72" y="1384"/>
              </a:cxn>
              <a:cxn ang="0">
                <a:pos x="272" y="1536"/>
              </a:cxn>
              <a:cxn ang="0">
                <a:pos x="104" y="1664"/>
              </a:cxn>
            </a:cxnLst>
            <a:rect l="0" t="0" r="r" b="b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959100" y="3378200"/>
            <a:ext cx="922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compute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971800" y="5170487"/>
            <a:ext cx="922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compute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3005137" y="4089400"/>
            <a:ext cx="420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I/O</a:t>
            </a:r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2211387" y="5259387"/>
            <a:ext cx="44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1295400" y="4953000"/>
            <a:ext cx="1069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I/O result</a:t>
            </a:r>
          </a:p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Needed     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1701800" y="5905500"/>
            <a:ext cx="2270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(a) Sequential process    </a:t>
            </a:r>
          </a:p>
        </p:txBody>
      </p:sp>
      <p:sp>
        <p:nvSpPr>
          <p:cNvPr id="74763" name="Freeform 11"/>
          <p:cNvSpPr>
            <a:spLocks noChangeAspect="1"/>
          </p:cNvSpPr>
          <p:nvPr/>
        </p:nvSpPr>
        <p:spPr bwMode="auto">
          <a:xfrm>
            <a:off x="5883275" y="3762375"/>
            <a:ext cx="155575" cy="933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200"/>
              </a:cxn>
              <a:cxn ang="0">
                <a:pos x="24" y="392"/>
              </a:cxn>
              <a:cxn ang="0">
                <a:pos x="248" y="560"/>
              </a:cxn>
              <a:cxn ang="0">
                <a:pos x="48" y="768"/>
              </a:cxn>
              <a:cxn ang="0">
                <a:pos x="248" y="872"/>
              </a:cxn>
              <a:cxn ang="0">
                <a:pos x="88" y="1048"/>
              </a:cxn>
              <a:cxn ang="0">
                <a:pos x="256" y="1176"/>
              </a:cxn>
              <a:cxn ang="0">
                <a:pos x="72" y="1384"/>
              </a:cxn>
              <a:cxn ang="0">
                <a:pos x="272" y="1536"/>
              </a:cxn>
              <a:cxn ang="0">
                <a:pos x="104" y="1664"/>
              </a:cxn>
            </a:cxnLst>
            <a:rect l="0" t="0" r="r" b="b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7216775" y="4567237"/>
            <a:ext cx="155575" cy="546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4765" name="Freeform 13"/>
          <p:cNvSpPr>
            <a:spLocks noChangeAspect="1"/>
          </p:cNvSpPr>
          <p:nvPr/>
        </p:nvSpPr>
        <p:spPr bwMode="auto">
          <a:xfrm>
            <a:off x="5895975" y="4714875"/>
            <a:ext cx="155575" cy="933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200"/>
              </a:cxn>
              <a:cxn ang="0">
                <a:pos x="24" y="392"/>
              </a:cxn>
              <a:cxn ang="0">
                <a:pos x="248" y="560"/>
              </a:cxn>
              <a:cxn ang="0">
                <a:pos x="48" y="768"/>
              </a:cxn>
              <a:cxn ang="0">
                <a:pos x="248" y="872"/>
              </a:cxn>
              <a:cxn ang="0">
                <a:pos x="88" y="1048"/>
              </a:cxn>
              <a:cxn ang="0">
                <a:pos x="256" y="1176"/>
              </a:cxn>
              <a:cxn ang="0">
                <a:pos x="72" y="1384"/>
              </a:cxn>
              <a:cxn ang="0">
                <a:pos x="272" y="1536"/>
              </a:cxn>
              <a:cxn ang="0">
                <a:pos x="104" y="1664"/>
              </a:cxn>
            </a:cxnLst>
            <a:rect l="0" t="0" r="r" b="b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5154612" y="3189287"/>
            <a:ext cx="1069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dirty="0">
                <a:latin typeface="Arial" charset="0"/>
                <a:cs typeface="Arial" charset="0"/>
              </a:rPr>
              <a:t>compute   </a:t>
            </a:r>
          </a:p>
          <a:p>
            <a:pPr eaLnBrk="1" hangingPunct="1"/>
            <a:r>
              <a:rPr lang="en-US" sz="1400" b="1" dirty="0">
                <a:latin typeface="Arial" charset="0"/>
                <a:cs typeface="Arial" charset="0"/>
              </a:rPr>
              <a:t>thread  </a:t>
            </a:r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5451475" y="5299075"/>
            <a:ext cx="44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4533900" y="4992687"/>
            <a:ext cx="1069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I/O result</a:t>
            </a:r>
          </a:p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Needed     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4991100" y="5907087"/>
            <a:ext cx="25447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(b) Multithreaded process    </a:t>
            </a:r>
          </a:p>
        </p:txBody>
      </p:sp>
      <p:sp>
        <p:nvSpPr>
          <p:cNvPr id="74770" name="Freeform 18"/>
          <p:cNvSpPr>
            <a:spLocks noChangeAspect="1"/>
          </p:cNvSpPr>
          <p:nvPr/>
        </p:nvSpPr>
        <p:spPr bwMode="auto">
          <a:xfrm>
            <a:off x="7237412" y="4567237"/>
            <a:ext cx="93663" cy="554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200"/>
              </a:cxn>
              <a:cxn ang="0">
                <a:pos x="24" y="392"/>
              </a:cxn>
              <a:cxn ang="0">
                <a:pos x="248" y="560"/>
              </a:cxn>
              <a:cxn ang="0">
                <a:pos x="48" y="768"/>
              </a:cxn>
              <a:cxn ang="0">
                <a:pos x="248" y="872"/>
              </a:cxn>
              <a:cxn ang="0">
                <a:pos x="88" y="1048"/>
              </a:cxn>
              <a:cxn ang="0">
                <a:pos x="256" y="1176"/>
              </a:cxn>
              <a:cxn ang="0">
                <a:pos x="72" y="1384"/>
              </a:cxn>
              <a:cxn ang="0">
                <a:pos x="272" y="1536"/>
              </a:cxn>
              <a:cxn ang="0">
                <a:pos x="104" y="1664"/>
              </a:cxn>
            </a:cxnLst>
            <a:rect l="0" t="0" r="r" b="b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5980112" y="4229100"/>
            <a:ext cx="1257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I/O request   </a:t>
            </a:r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6000750" y="4840287"/>
            <a:ext cx="1247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I/O complete</a:t>
            </a:r>
          </a:p>
        </p:txBody>
      </p:sp>
      <p:sp>
        <p:nvSpPr>
          <p:cNvPr id="74773" name="Text Box 21"/>
          <p:cNvSpPr txBox="1">
            <a:spLocks noChangeArrowheads="1"/>
          </p:cNvSpPr>
          <p:nvPr/>
        </p:nvSpPr>
        <p:spPr bwMode="auto">
          <a:xfrm>
            <a:off x="6997700" y="3451225"/>
            <a:ext cx="8239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I/O   </a:t>
            </a:r>
          </a:p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thread  </a:t>
            </a:r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5980112" y="4567237"/>
            <a:ext cx="1236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H="1">
            <a:off x="6051550" y="5121275"/>
            <a:ext cx="119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4776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Multithreading</a:t>
            </a:r>
            <a:r>
              <a:rPr lang="tr-TR" dirty="0" smtClean="0"/>
              <a:t>: a </a:t>
            </a:r>
            <a:r>
              <a:rPr lang="tr-TR" dirty="0" err="1" smtClean="0"/>
              <a:t>simple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r>
              <a:rPr lang="tr-TR" dirty="0" smtClean="0"/>
              <a:t>  </a:t>
            </a:r>
            <a:endParaRPr lang="en-US" sz="4000" dirty="0"/>
          </a:p>
        </p:txBody>
      </p:sp>
      <p:sp>
        <p:nvSpPr>
          <p:cNvPr id="25" name="Rectangle 24"/>
          <p:cNvSpPr/>
          <p:nvPr/>
        </p:nvSpPr>
        <p:spPr>
          <a:xfrm>
            <a:off x="914400" y="15240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Starting from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en-US" sz="2400" b="1" dirty="0" smtClean="0"/>
              <a:t>main</a:t>
            </a:r>
            <a:r>
              <a:rPr lang="en-US" sz="2400" dirty="0" smtClean="0"/>
              <a:t> thread you can spawn </a:t>
            </a:r>
            <a:r>
              <a:rPr lang="tr-TR" sz="2400" dirty="0" smtClean="0"/>
              <a:t>"</a:t>
            </a:r>
            <a:r>
              <a:rPr lang="en-US" sz="2400" dirty="0" smtClean="0"/>
              <a:t>child</a:t>
            </a:r>
            <a:r>
              <a:rPr lang="tr-TR" sz="2400" dirty="0" smtClean="0"/>
              <a:t>" </a:t>
            </a:r>
            <a:r>
              <a:rPr lang="en-US" sz="2400" dirty="0" smtClean="0"/>
              <a:t>threads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Child thread : The spawned thread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Parent thread: the thread that spawned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</a:t>
            </a:r>
            <a:r>
              <a:rPr lang="tr-TR" dirty="0" smtClean="0"/>
              <a:t>ed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N</a:t>
            </a:r>
            <a:r>
              <a:rPr lang="en-US" dirty="0" smtClean="0"/>
              <a:t>o set standard in C++ for </a:t>
            </a:r>
            <a:r>
              <a:rPr lang="tr-TR" dirty="0" smtClean="0"/>
              <a:t>m</a:t>
            </a:r>
            <a:r>
              <a:rPr lang="en-US" dirty="0" err="1" smtClean="0"/>
              <a:t>ultithread</a:t>
            </a:r>
            <a:r>
              <a:rPr lang="tr-TR" dirty="0" smtClean="0"/>
              <a:t>ed</a:t>
            </a:r>
            <a:r>
              <a:rPr lang="en-US" dirty="0" smtClean="0"/>
              <a:t> programming</a:t>
            </a:r>
            <a:r>
              <a:rPr lang="tr-TR" dirty="0" smtClean="0"/>
              <a:t> </a:t>
            </a:r>
            <a:r>
              <a:rPr lang="tr-TR" dirty="0" err="1" smtClean="0"/>
              <a:t>until</a:t>
            </a:r>
            <a:r>
              <a:rPr lang="tr-TR" dirty="0" smtClean="0"/>
              <a:t> </a:t>
            </a:r>
            <a:r>
              <a:rPr lang="en-US" dirty="0" smtClean="0"/>
              <a:t>C</a:t>
            </a:r>
            <a:r>
              <a:rPr lang="en-US" dirty="0"/>
              <a:t>++</a:t>
            </a:r>
            <a:r>
              <a:rPr lang="en-US" dirty="0" smtClean="0"/>
              <a:t>11</a:t>
            </a:r>
            <a:r>
              <a:rPr lang="tr-TR" dirty="0" smtClean="0"/>
              <a:t> (11th </a:t>
            </a:r>
            <a:r>
              <a:rPr lang="tr-TR" dirty="0" err="1" smtClean="0"/>
              <a:t>version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C++ </a:t>
            </a:r>
            <a:r>
              <a:rPr lang="tr-TR" dirty="0" err="1" smtClean="0"/>
              <a:t>standards</a:t>
            </a:r>
            <a:r>
              <a:rPr lang="tr-TR" dirty="0"/>
              <a:t>)</a:t>
            </a:r>
            <a:endParaRPr lang="en-US" dirty="0" smtClean="0"/>
          </a:p>
          <a:p>
            <a:r>
              <a:rPr lang="en-US" dirty="0" smtClean="0"/>
              <a:t>Every library or framework implements threads in a different way</a:t>
            </a:r>
          </a:p>
          <a:p>
            <a:pPr lvl="1"/>
            <a:r>
              <a:rPr lang="en-US" dirty="0" err="1" smtClean="0"/>
              <a:t>Pthreads</a:t>
            </a:r>
            <a:r>
              <a:rPr lang="en-US" dirty="0" smtClean="0"/>
              <a:t> for *NIX</a:t>
            </a:r>
          </a:p>
          <a:p>
            <a:pPr lvl="1"/>
            <a:r>
              <a:rPr lang="en-US" dirty="0" smtClean="0"/>
              <a:t>Windows Threads</a:t>
            </a:r>
          </a:p>
          <a:p>
            <a:pPr lvl="1"/>
            <a:r>
              <a:rPr lang="en-US" dirty="0" smtClean="0"/>
              <a:t>Higher Level Libraries:</a:t>
            </a:r>
          </a:p>
          <a:p>
            <a:pPr lvl="2"/>
            <a:r>
              <a:rPr lang="en-US" dirty="0" err="1" smtClean="0"/>
              <a:t>Boost:thread</a:t>
            </a:r>
            <a:endParaRPr lang="en-US" dirty="0" smtClean="0"/>
          </a:p>
          <a:p>
            <a:pPr lvl="2"/>
            <a:r>
              <a:rPr lang="en-US" dirty="0" smtClean="0"/>
              <a:t>Intel’s Thread Building blocks</a:t>
            </a:r>
          </a:p>
          <a:p>
            <a:pPr lvl="2"/>
            <a:r>
              <a:rPr lang="en-US" dirty="0" err="1" smtClean="0"/>
              <a:t>OpenMP</a:t>
            </a:r>
            <a:endParaRPr lang="en-US" dirty="0" smtClean="0"/>
          </a:p>
          <a:p>
            <a:pPr lvl="2"/>
            <a:r>
              <a:rPr lang="en-US" dirty="0" smtClean="0"/>
              <a:t>Ting : </a:t>
            </a:r>
            <a:r>
              <a:rPr lang="en-US" b="1" dirty="0" err="1" smtClean="0"/>
              <a:t>T</a:t>
            </a:r>
            <a:r>
              <a:rPr lang="en-US" dirty="0" err="1" smtClean="0"/>
              <a:t>hread</a:t>
            </a:r>
            <a:r>
              <a:rPr lang="en-US" b="1" dirty="0" err="1" smtClean="0"/>
              <a:t>ING</a:t>
            </a:r>
            <a:r>
              <a:rPr lang="en-US" dirty="0" smtClean="0"/>
              <a:t> (</a:t>
            </a:r>
            <a:r>
              <a:rPr lang="en-US" dirty="0" err="1" smtClean="0"/>
              <a:t>Multiplatfrom</a:t>
            </a:r>
            <a:r>
              <a:rPr lang="en-US" dirty="0" smtClean="0"/>
              <a:t> library win/</a:t>
            </a:r>
            <a:r>
              <a:rPr lang="en-US" dirty="0" err="1" smtClean="0"/>
              <a:t>linux</a:t>
            </a:r>
            <a:r>
              <a:rPr lang="en-US" dirty="0" smtClean="0"/>
              <a:t>/OSX/Android)</a:t>
            </a:r>
          </a:p>
          <a:p>
            <a:r>
              <a:rPr lang="en-US" dirty="0" smtClean="0"/>
              <a:t>Every OS has a different thread implementation.</a:t>
            </a:r>
          </a:p>
          <a:p>
            <a:r>
              <a:rPr lang="tr-TR" dirty="0" err="1" smtClean="0"/>
              <a:t>In</a:t>
            </a:r>
            <a:r>
              <a:rPr lang="tr-TR" dirty="0" smtClean="0"/>
              <a:t> CS204, </a:t>
            </a:r>
            <a:r>
              <a:rPr lang="en-US" dirty="0" smtClean="0"/>
              <a:t>we will </a:t>
            </a:r>
            <a:r>
              <a:rPr lang="tr-TR" dirty="0" err="1" smtClean="0"/>
              <a:t>use</a:t>
            </a:r>
            <a:r>
              <a:rPr lang="en-US" dirty="0" smtClean="0"/>
              <a:t> </a:t>
            </a:r>
            <a:r>
              <a:rPr lang="tr-TR" dirty="0" err="1" smtClean="0"/>
              <a:t>standard</a:t>
            </a:r>
            <a:r>
              <a:rPr lang="tr-TR" dirty="0" smtClean="0"/>
              <a:t> C++ threads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74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19776</TotalTime>
  <Words>5382</Words>
  <Application>Microsoft Office PowerPoint</Application>
  <PresentationFormat>On-screen Show (4:3)</PresentationFormat>
  <Paragraphs>722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Wingdings</vt:lpstr>
      <vt:lpstr>Office Theme</vt:lpstr>
      <vt:lpstr>Picture</vt:lpstr>
      <vt:lpstr>Multithreading in C++</vt:lpstr>
      <vt:lpstr>Overview</vt:lpstr>
      <vt:lpstr>Processes</vt:lpstr>
      <vt:lpstr>Threads</vt:lpstr>
      <vt:lpstr>Processes &amp; Threads</vt:lpstr>
      <vt:lpstr>The Story So Far</vt:lpstr>
      <vt:lpstr>Now!   Multithreading</vt:lpstr>
      <vt:lpstr>Multithreading: a simple example  </vt:lpstr>
      <vt:lpstr>Multithreaded Programming</vt:lpstr>
      <vt:lpstr>Multithreading in C++</vt:lpstr>
      <vt:lpstr>A simple multithreaded example</vt:lpstr>
      <vt:lpstr>Another multithreading example</vt:lpstr>
      <vt:lpstr>Some syntax</vt:lpstr>
      <vt:lpstr>join</vt:lpstr>
      <vt:lpstr>More on join </vt:lpstr>
      <vt:lpstr>More on join </vt:lpstr>
      <vt:lpstr>More on join </vt:lpstr>
      <vt:lpstr>freedom for a thread - detach </vt:lpstr>
      <vt:lpstr>this_thread</vt:lpstr>
      <vt:lpstr>this_thread::get_id</vt:lpstr>
      <vt:lpstr>this_thread::sleep_for</vt:lpstr>
      <vt:lpstr>this_thread::sleep_until (abs_time)</vt:lpstr>
      <vt:lpstr>this_thread::sleep_until (abs_time)</vt:lpstr>
      <vt:lpstr>Re-initialization of a thread Object</vt:lpstr>
      <vt:lpstr>Sharing among threads</vt:lpstr>
      <vt:lpstr>Sharing among threads: Scheduling</vt:lpstr>
      <vt:lpstr>Sharing among threads: Scheduling</vt:lpstr>
      <vt:lpstr>Sharing among threads: Synchronization Conflicts Let us go back to increment problem</vt:lpstr>
      <vt:lpstr>Synchronization Conflict: Why Happens? </vt:lpstr>
      <vt:lpstr>Synchronization Conflict: Why Happens? </vt:lpstr>
      <vt:lpstr>Synchronization Conflicts: Another Example</vt:lpstr>
      <vt:lpstr>Synchronization Conflicts</vt:lpstr>
      <vt:lpstr>Synchronization Conflicts</vt:lpstr>
      <vt:lpstr>Mutex</vt:lpstr>
      <vt:lpstr>Mutex</vt:lpstr>
      <vt:lpstr>Solving Synchronization Conflicts using mutex Revisiting increment problem</vt:lpstr>
      <vt:lpstr>Solving Synchronization Conflicts using mutex Revisiting producer-consumer problem: just a sketch here; more in labs Question: where to lock/unlock myMutex?</vt:lpstr>
      <vt:lpstr>Solving Output Tidiness Problem using mutex</vt:lpstr>
      <vt:lpstr>Non-blocking lock trial: try_lock()</vt:lpstr>
      <vt:lpstr>The Remaining Problem: Deadlock</vt:lpstr>
      <vt:lpstr>Passing reference parameters to threads</vt:lpstr>
      <vt:lpstr>Creating Random Numbers via Multiple Threads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ismailfatih</dc:creator>
  <cp:lastModifiedBy>Albert Levi</cp:lastModifiedBy>
  <cp:revision>1245</cp:revision>
  <dcterms:created xsi:type="dcterms:W3CDTF">2011-08-08T14:56:56Z</dcterms:created>
  <dcterms:modified xsi:type="dcterms:W3CDTF">2020-04-28T10:29:14Z</dcterms:modified>
</cp:coreProperties>
</file>