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27" r:id="rId3"/>
    <p:sldId id="362" r:id="rId4"/>
    <p:sldId id="353" r:id="rId5"/>
    <p:sldId id="351" r:id="rId6"/>
    <p:sldId id="332" r:id="rId7"/>
    <p:sldId id="363" r:id="rId8"/>
    <p:sldId id="281" r:id="rId9"/>
    <p:sldId id="282" r:id="rId10"/>
    <p:sldId id="260" r:id="rId11"/>
    <p:sldId id="266" r:id="rId12"/>
    <p:sldId id="284" r:id="rId13"/>
    <p:sldId id="294" r:id="rId14"/>
    <p:sldId id="285" r:id="rId15"/>
    <p:sldId id="267" r:id="rId16"/>
    <p:sldId id="269" r:id="rId17"/>
    <p:sldId id="271" r:id="rId18"/>
    <p:sldId id="364" r:id="rId19"/>
    <p:sldId id="365" r:id="rId20"/>
    <p:sldId id="366" r:id="rId21"/>
    <p:sldId id="293" r:id="rId22"/>
    <p:sldId id="367" r:id="rId23"/>
    <p:sldId id="286" r:id="rId24"/>
    <p:sldId id="368" r:id="rId25"/>
    <p:sldId id="311" r:id="rId26"/>
    <p:sldId id="314" r:id="rId27"/>
    <p:sldId id="315" r:id="rId28"/>
    <p:sldId id="369" r:id="rId29"/>
    <p:sldId id="291" r:id="rId30"/>
    <p:sldId id="292" r:id="rId31"/>
    <p:sldId id="370" r:id="rId32"/>
    <p:sldId id="296" r:id="rId33"/>
    <p:sldId id="297" r:id="rId34"/>
    <p:sldId id="299" r:id="rId35"/>
    <p:sldId id="300" r:id="rId36"/>
    <p:sldId id="301" r:id="rId37"/>
    <p:sldId id="303" r:id="rId38"/>
    <p:sldId id="304" r:id="rId39"/>
    <p:sldId id="307" r:id="rId40"/>
    <p:sldId id="305" r:id="rId41"/>
    <p:sldId id="317" r:id="rId42"/>
    <p:sldId id="371" r:id="rId43"/>
    <p:sldId id="306" r:id="rId44"/>
    <p:sldId id="372" r:id="rId45"/>
    <p:sldId id="373" r:id="rId46"/>
    <p:sldId id="308" r:id="rId47"/>
    <p:sldId id="313" r:id="rId48"/>
    <p:sldId id="374" r:id="rId49"/>
    <p:sldId id="375" r:id="rId50"/>
    <p:sldId id="376" r:id="rId51"/>
    <p:sldId id="377" r:id="rId52"/>
    <p:sldId id="378" r:id="rId53"/>
    <p:sldId id="295" r:id="rId54"/>
    <p:sldId id="379" r:id="rId55"/>
    <p:sldId id="380" r:id="rId56"/>
    <p:sldId id="298" r:id="rId57"/>
    <p:sldId id="381" r:id="rId58"/>
    <p:sldId id="382" r:id="rId59"/>
    <p:sldId id="383" r:id="rId6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57E19-33F5-4CF2-AEA0-85BF2938C47C}"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76225-9A6D-485F-897E-45F7F7088368}" type="slidenum">
              <a:rPr lang="en-US" smtClean="0"/>
              <a:t>‹#›</a:t>
            </a:fld>
            <a:endParaRPr lang="en-US"/>
          </a:p>
        </p:txBody>
      </p:sp>
    </p:spTree>
    <p:extLst>
      <p:ext uri="{BB962C8B-B14F-4D97-AF65-F5344CB8AC3E}">
        <p14:creationId xmlns:p14="http://schemas.microsoft.com/office/powerpoint/2010/main" val="6936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A660B2B3-A631-5F4C-A0DB-695B01A996A7}" type="slidenum">
              <a:rPr lang="tr-TR" smtClean="0"/>
              <a:t>26</a:t>
            </a:fld>
            <a:endParaRPr lang="tr-TR"/>
          </a:p>
        </p:txBody>
      </p:sp>
    </p:spTree>
    <p:extLst>
      <p:ext uri="{BB962C8B-B14F-4D97-AF65-F5344CB8AC3E}">
        <p14:creationId xmlns:p14="http://schemas.microsoft.com/office/powerpoint/2010/main" val="22157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BFE5A01-659A-8E43-9BF5-AC8A2555837E}" type="slidenum">
              <a:rPr lang="tr-TR" smtClean="0"/>
              <a:t>58</a:t>
            </a:fld>
            <a:endParaRPr lang="tr-TR"/>
          </a:p>
        </p:txBody>
      </p:sp>
    </p:spTree>
    <p:extLst>
      <p:ext uri="{BB962C8B-B14F-4D97-AF65-F5344CB8AC3E}">
        <p14:creationId xmlns:p14="http://schemas.microsoft.com/office/powerpoint/2010/main" val="35493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0AA0-22C1-4488-9445-314D0B38C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1B77E-9220-41E2-9E7A-379A303F4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95463-47C9-464A-8362-CDB97B8326EC}"/>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7D588F56-FFC0-4D5B-90D1-5B9492249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8D6D8-88B0-4CD8-BEBD-8FB3477F6689}"/>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96120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4F09-FDE0-4BBE-A186-19E386CF87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A11E8-00FE-41F8-98E8-7D35A71CB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4EA65-4E72-4D9A-A452-1446974AA812}"/>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06814D8B-2063-4E73-A151-605741EF5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5488B-0893-431B-8CA0-D6CD692C2D77}"/>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23686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E4F63-60BF-42A7-9AAE-DB9340D1D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C1FA29-C676-473E-83A7-C6FF51BC5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C36D0-09B5-4215-B115-DD13131968BE}"/>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9F8BAFF3-C065-491E-8990-220D5E2D3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32340-B2BB-4A98-8DE4-919F45B77548}"/>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145324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988C-5EA3-422A-BEED-E1C3C15F66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BA543-4DC3-4919-B4A5-520BAF7FC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CD1FC-2BF1-485B-8278-B190C0BDE1FF}"/>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BEF53B1D-897A-4737-A30B-3398144F5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8BB5C-BDA4-4C58-A44C-014994FB5726}"/>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6980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0E4C-237E-4350-9C43-F139A970A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4A06EB-807C-48B8-862A-C79B8375E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A2478-6BB8-4BA4-B8BD-1DADC8974086}"/>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17BB1509-73DC-41DF-8A8C-BCB646F36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9F67D-6CE7-4B42-88CF-6583C03AC4D6}"/>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88032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E2C2-D687-4DE3-8177-2DD7B9168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251AF-55D3-4359-B8F5-C2915002A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22E0A-296B-49E8-8076-9B8645272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4327C-A592-4B8E-A3BB-FA491BE8CD63}"/>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6" name="Footer Placeholder 5">
            <a:extLst>
              <a:ext uri="{FF2B5EF4-FFF2-40B4-BE49-F238E27FC236}">
                <a16:creationId xmlns:a16="http://schemas.microsoft.com/office/drawing/2014/main" id="{45C6BD34-1A41-428A-87FE-D8736206E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ECCD-72A1-4BD9-88A7-9F7333414EB4}"/>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08353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D745-524D-4935-BBF8-5789EA5B85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0DFD8-2C44-407B-AB5D-114691C7B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E8529B-72AC-4D00-972D-8C9E0E24C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495138-8FA5-4A99-BFDF-04629875A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A5695-83CC-4C18-AFFE-241E9A9CE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13DC64-CFF4-4070-A33E-89276D59FB30}"/>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8" name="Footer Placeholder 7">
            <a:extLst>
              <a:ext uri="{FF2B5EF4-FFF2-40B4-BE49-F238E27FC236}">
                <a16:creationId xmlns:a16="http://schemas.microsoft.com/office/drawing/2014/main" id="{485775DA-DF9A-47F0-9643-3C39D4BEF0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BAFD0B-FE5F-472A-A06E-E70D9DDF93F3}"/>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226507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705E-DB0C-48F2-AC2A-D953334A5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2BEF3D-11DE-458E-B6C4-5009904C16CD}"/>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4" name="Footer Placeholder 3">
            <a:extLst>
              <a:ext uri="{FF2B5EF4-FFF2-40B4-BE49-F238E27FC236}">
                <a16:creationId xmlns:a16="http://schemas.microsoft.com/office/drawing/2014/main" id="{3346C8F3-8BCF-49E1-AF7D-4F0126BA9E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E4C48-D37A-44CF-AA72-6423E1E93475}"/>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89902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F3EEE-CEAA-4392-99CA-C857070AB2D3}"/>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3" name="Footer Placeholder 2">
            <a:extLst>
              <a:ext uri="{FF2B5EF4-FFF2-40B4-BE49-F238E27FC236}">
                <a16:creationId xmlns:a16="http://schemas.microsoft.com/office/drawing/2014/main" id="{362D44CD-E7CF-4156-9B4E-22D2E0E10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26EBA-F030-4609-A154-FE4336163F30}"/>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6382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B30C-15E6-4702-A9D9-CFA5FA5BF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93EEF-15FB-4429-BCC6-FBDE317B0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C07E85-7D95-485D-8E05-CBF46DCD0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8B377-C9BB-4E10-B746-EC688A76939F}"/>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6" name="Footer Placeholder 5">
            <a:extLst>
              <a:ext uri="{FF2B5EF4-FFF2-40B4-BE49-F238E27FC236}">
                <a16:creationId xmlns:a16="http://schemas.microsoft.com/office/drawing/2014/main" id="{0DF07142-A500-4439-B70D-751C936B4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8CA95E-B568-43A3-AD20-773AD76C8BE3}"/>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91213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94AC-C196-4669-9285-D2338DAF6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56F2BF-8C14-44AF-97A1-17326613B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703D98-BB80-49D2-9389-4681B70EA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6B672-3794-4CAE-B3DC-003B95308BC6}"/>
              </a:ext>
            </a:extLst>
          </p:cNvPr>
          <p:cNvSpPr>
            <a:spLocks noGrp="1"/>
          </p:cNvSpPr>
          <p:nvPr>
            <p:ph type="dt" sz="half" idx="10"/>
          </p:nvPr>
        </p:nvSpPr>
        <p:spPr/>
        <p:txBody>
          <a:bodyPr/>
          <a:lstStyle/>
          <a:p>
            <a:fld id="{FBB27C4A-C68F-4CD1-8D95-E324F9D9FF36}" type="datetimeFigureOut">
              <a:rPr lang="en-US" smtClean="0"/>
              <a:t>11/18/2021</a:t>
            </a:fld>
            <a:endParaRPr lang="en-US"/>
          </a:p>
        </p:txBody>
      </p:sp>
      <p:sp>
        <p:nvSpPr>
          <p:cNvPr id="6" name="Footer Placeholder 5">
            <a:extLst>
              <a:ext uri="{FF2B5EF4-FFF2-40B4-BE49-F238E27FC236}">
                <a16:creationId xmlns:a16="http://schemas.microsoft.com/office/drawing/2014/main" id="{E115BC2B-7678-417D-AFF1-F8D3DC114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4600B-B1EC-45F0-8F6E-C4B518816BCE}"/>
              </a:ext>
            </a:extLst>
          </p:cNvPr>
          <p:cNvSpPr>
            <a:spLocks noGrp="1"/>
          </p:cNvSpPr>
          <p:nvPr>
            <p:ph type="sldNum" sz="quarter" idx="12"/>
          </p:nvPr>
        </p:nvSpPr>
        <p:spPr/>
        <p:txBody>
          <a:bodyPr/>
          <a:lstStyle/>
          <a:p>
            <a:fld id="{98504AFE-CC7E-4D79-8F23-FA3DA9FFA04F}" type="slidenum">
              <a:rPr lang="en-US" smtClean="0"/>
              <a:t>‹#›</a:t>
            </a:fld>
            <a:endParaRPr lang="en-US"/>
          </a:p>
        </p:txBody>
      </p:sp>
    </p:spTree>
    <p:extLst>
      <p:ext uri="{BB962C8B-B14F-4D97-AF65-F5344CB8AC3E}">
        <p14:creationId xmlns:p14="http://schemas.microsoft.com/office/powerpoint/2010/main" val="390074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C8A88-F7F9-4FD3-9DE9-D36CD228C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18966-0EA2-438B-B6C7-598AA6872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8D4DC-9A2F-49FD-B69B-67874C52C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27C4A-C68F-4CD1-8D95-E324F9D9FF36}" type="datetimeFigureOut">
              <a:rPr lang="en-US" smtClean="0"/>
              <a:t>11/18/2021</a:t>
            </a:fld>
            <a:endParaRPr lang="en-US"/>
          </a:p>
        </p:txBody>
      </p:sp>
      <p:sp>
        <p:nvSpPr>
          <p:cNvPr id="5" name="Footer Placeholder 4">
            <a:extLst>
              <a:ext uri="{FF2B5EF4-FFF2-40B4-BE49-F238E27FC236}">
                <a16:creationId xmlns:a16="http://schemas.microsoft.com/office/drawing/2014/main" id="{B9D2D6B3-682A-4A10-8ABA-0B17FE140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15909F-51C6-4AD4-89AC-D80534427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4AFE-CC7E-4D79-8F23-FA3DA9FFA04F}" type="slidenum">
              <a:rPr lang="en-US" smtClean="0"/>
              <a:t>‹#›</a:t>
            </a:fld>
            <a:endParaRPr lang="en-US"/>
          </a:p>
        </p:txBody>
      </p:sp>
    </p:spTree>
    <p:extLst>
      <p:ext uri="{BB962C8B-B14F-4D97-AF65-F5344CB8AC3E}">
        <p14:creationId xmlns:p14="http://schemas.microsoft.com/office/powerpoint/2010/main" val="1034631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AFB7-C4DD-4495-B97D-9F1D70076041}"/>
              </a:ext>
            </a:extLst>
          </p:cNvPr>
          <p:cNvSpPr>
            <a:spLocks noGrp="1"/>
          </p:cNvSpPr>
          <p:nvPr>
            <p:ph type="ctrTitle"/>
          </p:nvPr>
        </p:nvSpPr>
        <p:spPr/>
        <p:txBody>
          <a:bodyPr/>
          <a:lstStyle/>
          <a:p>
            <a:r>
              <a:rPr lang="tr-TR" dirty="0"/>
              <a:t>week1: modern </a:t>
            </a:r>
            <a:r>
              <a:rPr lang="tr-TR" dirty="0" err="1"/>
              <a:t>state</a:t>
            </a:r>
            <a:br>
              <a:rPr lang="tr-TR" dirty="0"/>
            </a:br>
            <a:endParaRPr lang="en-US" dirty="0"/>
          </a:p>
        </p:txBody>
      </p:sp>
      <p:sp>
        <p:nvSpPr>
          <p:cNvPr id="3" name="Subtitle 2">
            <a:extLst>
              <a:ext uri="{FF2B5EF4-FFF2-40B4-BE49-F238E27FC236}">
                <a16:creationId xmlns:a16="http://schemas.microsoft.com/office/drawing/2014/main" id="{7D6BB575-DCC5-47A2-91A5-61F13B60FE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171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Hart’s objections to Austin’s account</a:t>
            </a:r>
            <a:endParaRPr lang="en-US" dirty="0"/>
          </a:p>
        </p:txBody>
      </p:sp>
      <p:sp>
        <p:nvSpPr>
          <p:cNvPr id="18434" name="Rectangle 3"/>
          <p:cNvSpPr>
            <a:spLocks noGrp="1" noChangeArrowheads="1"/>
          </p:cNvSpPr>
          <p:nvPr>
            <p:ph idx="1"/>
          </p:nvPr>
        </p:nvSpPr>
        <p:spPr>
          <a:xfrm>
            <a:off x="3130046" y="2638046"/>
            <a:ext cx="5937755" cy="3686555"/>
          </a:xfrm>
        </p:spPr>
        <p:txBody>
          <a:bodyPr>
            <a:normAutofit fontScale="77500" lnSpcReduction="20000"/>
          </a:bodyPr>
          <a:lstStyle/>
          <a:p>
            <a:pPr marL="342900" indent="-342900">
              <a:buFont typeface="+mj-lt"/>
              <a:buAutoNum type="arabicPeriod"/>
            </a:pPr>
            <a:r>
              <a:rPr lang="en-US" altLang="en-US" dirty="0"/>
              <a:t>Not all laws are commands. Some laws are facilities conferring legal powers on individuals.</a:t>
            </a:r>
          </a:p>
          <a:p>
            <a:pPr marL="342900" indent="-342900">
              <a:buFont typeface="+mj-lt"/>
              <a:buAutoNum type="arabicPeriod"/>
            </a:pPr>
            <a:r>
              <a:rPr lang="en-US" altLang="en-US" dirty="0"/>
              <a:t>Austin’s account is unable to account for very basic facts about sovereignty. </a:t>
            </a:r>
          </a:p>
          <a:p>
            <a:pPr lvl="1"/>
            <a:r>
              <a:rPr lang="en-US" altLang="en-US"/>
              <a:t>It </a:t>
            </a:r>
            <a:r>
              <a:rPr lang="en-US" altLang="en-US" dirty="0"/>
              <a:t>cannot account for the continuity of law. Austin’s account fails, because sovereignty is a partly legal notion. The sovereign is someone who has the legal right to make rules. Ultimately, we want to say that the sovereign is a product of laws rather than the laws being explained by the sovereign.</a:t>
            </a:r>
          </a:p>
          <a:p>
            <a:pPr lvl="1"/>
            <a:r>
              <a:rPr lang="en-US" altLang="en-US" dirty="0"/>
              <a:t>It also cannot make sense of limits on sovereignty, including legal acts whereby the sovereign makes commitments through law.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Hart’s account</a:t>
            </a:r>
            <a:endParaRPr lang="tr-TR" dirty="0"/>
          </a:p>
        </p:txBody>
      </p:sp>
      <p:sp>
        <p:nvSpPr>
          <p:cNvPr id="19458" name="Rectangle 3"/>
          <p:cNvSpPr>
            <a:spLocks noGrp="1" noChangeArrowheads="1"/>
          </p:cNvSpPr>
          <p:nvPr>
            <p:ph idx="1"/>
          </p:nvPr>
        </p:nvSpPr>
        <p:spPr/>
        <p:txBody>
          <a:bodyPr/>
          <a:lstStyle/>
          <a:p>
            <a:pPr marL="0" indent="0">
              <a:buNone/>
            </a:pPr>
            <a:r>
              <a:rPr lang="en-US" altLang="en-US" dirty="0"/>
              <a:t>The distinction between social habits and social rules</a:t>
            </a:r>
          </a:p>
          <a:p>
            <a:r>
              <a:rPr lang="en-US" altLang="en-US" dirty="0"/>
              <a:t>All that is required for a social habit is people engaging in the same kind of activities. </a:t>
            </a:r>
          </a:p>
          <a:p>
            <a:r>
              <a:rPr lang="en-US" altLang="en-US" dirty="0"/>
              <a:t>Following a rule is a richer notion that necessarily refers to the beliefs and attitudes of the people who follow the rule. When a group is following a social rule they see the rule as a general standard to be followed. </a:t>
            </a:r>
          </a:p>
          <a:p>
            <a:r>
              <a:rPr lang="en-US" altLang="en-US" dirty="0"/>
              <a:t>We need social rules rather than habits to account for the law.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Hart’s account</a:t>
            </a:r>
            <a:endParaRPr lang="tr-TR" dirty="0"/>
          </a:p>
        </p:txBody>
      </p:sp>
      <p:sp>
        <p:nvSpPr>
          <p:cNvPr id="20482" name="Rectangle 3"/>
          <p:cNvSpPr>
            <a:spLocks noGrp="1" noChangeArrowheads="1"/>
          </p:cNvSpPr>
          <p:nvPr>
            <p:ph idx="1"/>
          </p:nvPr>
        </p:nvSpPr>
        <p:spPr/>
        <p:txBody>
          <a:bodyPr/>
          <a:lstStyle/>
          <a:p>
            <a:pPr marL="0" indent="0">
              <a:buNone/>
            </a:pPr>
            <a:r>
              <a:rPr lang="en-US" altLang="en-US" b="1" dirty="0"/>
              <a:t>Primary rules </a:t>
            </a:r>
          </a:p>
          <a:p>
            <a:pPr marL="0" indent="0">
              <a:buNone/>
            </a:pPr>
            <a:r>
              <a:rPr lang="en-US" altLang="en-US" dirty="0"/>
              <a:t>Rules requiring and prohibiting certain actions such as rules prohibiting violence, theft, and deception</a:t>
            </a:r>
          </a:p>
          <a:p>
            <a:pPr marL="0" indent="0">
              <a:buNone/>
            </a:pPr>
            <a:r>
              <a:rPr lang="en-US" altLang="en-US" dirty="0"/>
              <a:t> </a:t>
            </a:r>
          </a:p>
          <a:p>
            <a:pPr marL="0" indent="0">
              <a:buNone/>
            </a:pPr>
            <a:r>
              <a:rPr lang="en-US" altLang="en-US" dirty="0"/>
              <a:t>All societies have primary rules. In their absence a society cannot survive.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30046" y="964692"/>
            <a:ext cx="5937755" cy="1188720"/>
          </a:xfrm>
        </p:spPr>
        <p:txBody>
          <a:bodyPr>
            <a:normAutofit/>
          </a:bodyPr>
          <a:lstStyle/>
          <a:p>
            <a:r>
              <a:rPr lang="en-US" dirty="0"/>
              <a:t>Hart’s account</a:t>
            </a:r>
            <a:endParaRPr lang="tr-TR" dirty="0"/>
          </a:p>
        </p:txBody>
      </p:sp>
      <p:sp>
        <p:nvSpPr>
          <p:cNvPr id="20482" name="Rectangle 3"/>
          <p:cNvSpPr>
            <a:spLocks noGrp="1" noChangeArrowheads="1"/>
          </p:cNvSpPr>
          <p:nvPr>
            <p:ph idx="1"/>
          </p:nvPr>
        </p:nvSpPr>
        <p:spPr>
          <a:xfrm>
            <a:off x="3130046" y="2638046"/>
            <a:ext cx="5937755" cy="3101983"/>
          </a:xfrm>
        </p:spPr>
        <p:txBody>
          <a:bodyPr>
            <a:normAutofit lnSpcReduction="10000"/>
          </a:bodyPr>
          <a:lstStyle/>
          <a:p>
            <a:r>
              <a:rPr lang="en-US" altLang="en-US" dirty="0"/>
              <a:t>But a society with only primary rules will have certain problems.</a:t>
            </a:r>
          </a:p>
          <a:p>
            <a:r>
              <a:rPr lang="en-US" altLang="en-US" i="1" dirty="0"/>
              <a:t>Uncertainty</a:t>
            </a:r>
            <a:r>
              <a:rPr lang="en-US" altLang="en-US" dirty="0"/>
              <a:t> about which rules are valid</a:t>
            </a:r>
          </a:p>
          <a:p>
            <a:r>
              <a:rPr lang="en-US" altLang="en-US" i="1" dirty="0"/>
              <a:t>Static rules </a:t>
            </a:r>
            <a:r>
              <a:rPr lang="en-US" altLang="en-US" dirty="0"/>
              <a:t>slow to respond to change</a:t>
            </a:r>
          </a:p>
          <a:p>
            <a:r>
              <a:rPr lang="en-US" altLang="en-US" i="1" dirty="0"/>
              <a:t>Inefficiency</a:t>
            </a:r>
            <a:r>
              <a:rPr lang="en-US" altLang="en-US" dirty="0"/>
              <a:t> in settling disputes about rule violations and enforcing the rules</a:t>
            </a:r>
          </a:p>
        </p:txBody>
      </p:sp>
    </p:spTree>
    <p:extLst>
      <p:ext uri="{BB962C8B-B14F-4D97-AF65-F5344CB8AC3E}">
        <p14:creationId xmlns:p14="http://schemas.microsoft.com/office/powerpoint/2010/main" val="96551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Hart’s account</a:t>
            </a:r>
            <a:endParaRPr lang="tr-TR" dirty="0"/>
          </a:p>
        </p:txBody>
      </p:sp>
      <p:sp>
        <p:nvSpPr>
          <p:cNvPr id="21506" name="Rectangle 3"/>
          <p:cNvSpPr>
            <a:spLocks noGrp="1" noChangeArrowheads="1"/>
          </p:cNvSpPr>
          <p:nvPr>
            <p:ph idx="1"/>
          </p:nvPr>
        </p:nvSpPr>
        <p:spPr/>
        <p:txBody>
          <a:bodyPr/>
          <a:lstStyle/>
          <a:p>
            <a:pPr marL="0" indent="0">
              <a:buNone/>
            </a:pPr>
            <a:r>
              <a:rPr lang="en-US" altLang="en-US" b="1" dirty="0"/>
              <a:t>Secondary rules</a:t>
            </a:r>
            <a:r>
              <a:rPr lang="en-US" altLang="en-US" dirty="0"/>
              <a:t> (Rules about rules)   </a:t>
            </a:r>
          </a:p>
          <a:p>
            <a:pPr marL="0" indent="0">
              <a:buNone/>
            </a:pPr>
            <a:r>
              <a:rPr lang="en-US" altLang="en-US" i="1" dirty="0"/>
              <a:t>Rules of recognition </a:t>
            </a:r>
            <a:r>
              <a:rPr lang="en-US" altLang="en-US" dirty="0"/>
              <a:t>determine which rules are valid in a given community. Example: ‘If the rule is stated in the Official Gazette and has been passed by the parliament which was elected according to certain rules…..it is a valid rule’.</a:t>
            </a:r>
          </a:p>
          <a:p>
            <a:pPr marL="0" indent="0">
              <a:buNone/>
            </a:pPr>
            <a:r>
              <a:rPr lang="en-US" altLang="en-US" i="1" dirty="0"/>
              <a:t>Rules of change </a:t>
            </a:r>
            <a:r>
              <a:rPr lang="en-US" altLang="en-US" dirty="0"/>
              <a:t>set out how rules are to be changed.</a:t>
            </a:r>
          </a:p>
          <a:p>
            <a:pPr marL="0" indent="0">
              <a:buNone/>
            </a:pPr>
            <a:r>
              <a:rPr lang="en-US" altLang="en-US" i="1" dirty="0"/>
              <a:t>Rules of adjudication </a:t>
            </a:r>
            <a:r>
              <a:rPr lang="en-US" altLang="en-US" dirty="0"/>
              <a:t>determine who shall adjudicate cases and what kind of procedures they are required to follow.  (Essentially, these rules set up the court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dirty="0"/>
              <a:t>Hart’s account</a:t>
            </a:r>
          </a:p>
        </p:txBody>
      </p:sp>
      <p:sp>
        <p:nvSpPr>
          <p:cNvPr id="22530" name="Rectangle 3"/>
          <p:cNvSpPr>
            <a:spLocks noGrp="1" noChangeArrowheads="1"/>
          </p:cNvSpPr>
          <p:nvPr>
            <p:ph idx="1"/>
          </p:nvPr>
        </p:nvSpPr>
        <p:spPr/>
        <p:txBody>
          <a:bodyPr/>
          <a:lstStyle/>
          <a:p>
            <a:pPr marL="0" indent="0">
              <a:buNone/>
            </a:pPr>
            <a:r>
              <a:rPr lang="en-US" altLang="en-US" dirty="0"/>
              <a:t>Law is the union of primary and secondary rules. </a:t>
            </a:r>
          </a:p>
          <a:p>
            <a:pPr marL="0" indent="0">
              <a:buNone/>
            </a:pPr>
            <a:r>
              <a:rPr lang="en-US" altLang="en-US" dirty="0"/>
              <a:t>A legal system exists when the population at large obeys the primary rules that are valid according to the secondary rules, and the secondary rules are effectively accepted and adhered to by the officials of the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One appealing aspect of </a:t>
            </a:r>
            <a:br>
              <a:rPr lang="en-US" dirty="0"/>
            </a:br>
            <a:r>
              <a:rPr lang="en-US" dirty="0"/>
              <a:t>Hart’s account </a:t>
            </a:r>
            <a:endParaRPr lang="tr-TR" dirty="0"/>
          </a:p>
        </p:txBody>
      </p:sp>
      <p:sp>
        <p:nvSpPr>
          <p:cNvPr id="25602" name="Rectangle 3"/>
          <p:cNvSpPr>
            <a:spLocks noGrp="1" noChangeArrowheads="1"/>
          </p:cNvSpPr>
          <p:nvPr>
            <p:ph idx="1"/>
          </p:nvPr>
        </p:nvSpPr>
        <p:spPr/>
        <p:txBody>
          <a:bodyPr>
            <a:normAutofit lnSpcReduction="10000"/>
          </a:bodyPr>
          <a:lstStyle/>
          <a:p>
            <a:pPr marL="0" indent="0">
              <a:buNone/>
            </a:pPr>
            <a:r>
              <a:rPr lang="en-US" altLang="en-US" dirty="0"/>
              <a:t>On Austin’s model, the sovereign is a </a:t>
            </a:r>
            <a:r>
              <a:rPr lang="en-US" altLang="en-US" dirty="0" err="1"/>
              <a:t>centre</a:t>
            </a:r>
            <a:r>
              <a:rPr lang="en-US" altLang="en-US" dirty="0"/>
              <a:t> of power. The sovereign must be unlimited, because if there is someone else he is obeying, then that person is the sovereign. This makes the possibility of limits on the sovereign puzzling.</a:t>
            </a:r>
          </a:p>
          <a:p>
            <a:pPr marL="0" indent="0">
              <a:buNone/>
            </a:pPr>
            <a:r>
              <a:rPr lang="en-US" altLang="en-US" dirty="0"/>
              <a:t> </a:t>
            </a:r>
          </a:p>
          <a:p>
            <a:pPr marL="0" indent="0">
              <a:buNone/>
            </a:pPr>
            <a:r>
              <a:rPr lang="en-US" altLang="en-US" dirty="0"/>
              <a:t>On Hart’s model, the sovereign is a product of secondary rules. These rules can limit the sovereign. </a:t>
            </a:r>
          </a:p>
          <a:p>
            <a:pPr marL="0" indent="0">
              <a:buNone/>
            </a:pPr>
            <a:endParaRPr lang="en-US" altLang="en-US" dirty="0"/>
          </a:p>
          <a:p>
            <a:pPr marL="0" indent="0">
              <a:buNone/>
            </a:pPr>
            <a:r>
              <a:rPr lang="en-US" altLang="en-US" dirty="0"/>
              <a:t>The rule of recognition, for instance, can say that any law that violates the basic liberties of citizens is legally invalid.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The functions of law</a:t>
            </a:r>
          </a:p>
        </p:txBody>
      </p:sp>
      <p:sp>
        <p:nvSpPr>
          <p:cNvPr id="27650" name="Rectangle 3"/>
          <p:cNvSpPr>
            <a:spLocks noGrp="1" noChangeArrowheads="1"/>
          </p:cNvSpPr>
          <p:nvPr>
            <p:ph idx="1"/>
          </p:nvPr>
        </p:nvSpPr>
        <p:spPr/>
        <p:txBody>
          <a:bodyPr>
            <a:normAutofit/>
          </a:bodyPr>
          <a:lstStyle/>
          <a:p>
            <a:pPr marL="0" indent="0">
              <a:buNone/>
            </a:pPr>
            <a:r>
              <a:rPr lang="en-US" altLang="en-US" dirty="0"/>
              <a:t>The law</a:t>
            </a:r>
          </a:p>
          <a:p>
            <a:r>
              <a:rPr lang="en-US" altLang="en-US" dirty="0"/>
              <a:t>Prevents and encourages certain behaviors</a:t>
            </a:r>
          </a:p>
          <a:p>
            <a:r>
              <a:rPr lang="en-US" altLang="en-US" dirty="0"/>
              <a:t>Provides facilities for private arrangements between individuals. </a:t>
            </a:r>
          </a:p>
          <a:p>
            <a:r>
              <a:rPr lang="en-US" altLang="en-US" dirty="0"/>
              <a:t>Provides services and redistributes goods (National defense, health service, education, and other public goods)</a:t>
            </a:r>
          </a:p>
          <a:p>
            <a:r>
              <a:rPr lang="en-US" altLang="en-US" dirty="0"/>
              <a:t>Settles disputes through courts.</a:t>
            </a:r>
          </a:p>
          <a:p>
            <a:r>
              <a:rPr lang="en-US" altLang="en-US" dirty="0"/>
              <a:t>‘regulates its own creation and its own application’ through setting up bodies for changing, administering and enforcing the law.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1B7B-43CF-40BA-88CD-595854EF9C37}"/>
              </a:ext>
            </a:extLst>
          </p:cNvPr>
          <p:cNvSpPr>
            <a:spLocks noGrp="1"/>
          </p:cNvSpPr>
          <p:nvPr>
            <p:ph type="title"/>
          </p:nvPr>
        </p:nvSpPr>
        <p:spPr/>
        <p:txBody>
          <a:bodyPr/>
          <a:lstStyle/>
          <a:p>
            <a:r>
              <a:rPr lang="tr-TR" dirty="0"/>
              <a:t>week4: </a:t>
            </a:r>
            <a:r>
              <a:rPr lang="tr-TR" dirty="0" err="1"/>
              <a:t>rule</a:t>
            </a:r>
            <a:r>
              <a:rPr lang="tr-TR" dirty="0"/>
              <a:t> of </a:t>
            </a:r>
            <a:r>
              <a:rPr lang="tr-TR" dirty="0" err="1"/>
              <a:t>law</a:t>
            </a:r>
            <a:endParaRPr lang="en-US" dirty="0"/>
          </a:p>
        </p:txBody>
      </p:sp>
      <p:sp>
        <p:nvSpPr>
          <p:cNvPr id="3" name="Content Placeholder 2">
            <a:extLst>
              <a:ext uri="{FF2B5EF4-FFF2-40B4-BE49-F238E27FC236}">
                <a16:creationId xmlns:a16="http://schemas.microsoft.com/office/drawing/2014/main" id="{D9617595-301D-453D-A9F8-DEB2741BAA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541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130046" y="533400"/>
            <a:ext cx="5937755" cy="940308"/>
          </a:xfrm>
        </p:spPr>
        <p:txBody>
          <a:bodyPr>
            <a:normAutofit fontScale="90000"/>
          </a:bodyPr>
          <a:lstStyle/>
          <a:p>
            <a:r>
              <a:rPr lang="en-US" dirty="0"/>
              <a:t>the rule of law: The key ideas </a:t>
            </a:r>
            <a:endParaRPr lang="tr-TR" dirty="0"/>
          </a:p>
        </p:txBody>
      </p:sp>
      <p:sp>
        <p:nvSpPr>
          <p:cNvPr id="22531" name="Rectangle 3"/>
          <p:cNvSpPr>
            <a:spLocks noGrp="1" noChangeArrowheads="1"/>
          </p:cNvSpPr>
          <p:nvPr>
            <p:ph idx="1"/>
          </p:nvPr>
        </p:nvSpPr>
        <p:spPr>
          <a:xfrm>
            <a:off x="3130045" y="1600200"/>
            <a:ext cx="5937755" cy="4876800"/>
          </a:xfrm>
        </p:spPr>
        <p:txBody>
          <a:bodyPr>
            <a:noAutofit/>
          </a:bodyPr>
          <a:lstStyle/>
          <a:p>
            <a:pPr marL="342900" indent="-342900">
              <a:buFont typeface="+mj-lt"/>
              <a:buAutoNum type="arabicPeriod"/>
            </a:pPr>
            <a:r>
              <a:rPr lang="en-US" altLang="en-US" sz="1600" dirty="0"/>
              <a:t>Everyone including state officials are bound by law and everyone is equal before the law. </a:t>
            </a:r>
          </a:p>
          <a:p>
            <a:pPr marL="228600" lvl="1" indent="0">
              <a:buNone/>
            </a:pPr>
            <a:r>
              <a:rPr lang="en-US" altLang="en-US" sz="1400" dirty="0"/>
              <a:t>“...[T]he relationships among legal rules are themselves legally ruled, and that there is no moment in which the whim of a given actor may justifiably cancel or suspend the rules that govern his or her actions. No one, including the most highly placed official, is above the law. In contrast, the hallmark of all forms of authoritarian rule, even those that are highly institutionalized and legally formalized, is that at their apex sits some person or entity (a king, a junta, a party committee) that is sovereign in the classic sense of being able to make decisions unconstrained by law when the sovereign judges that there is a need to do so.” (O’Donnell) </a:t>
            </a:r>
          </a:p>
          <a:p>
            <a:pPr marL="342900" indent="-342900">
              <a:buFont typeface="+mj-lt"/>
              <a:buAutoNum type="arabicPeriod"/>
            </a:pPr>
            <a:r>
              <a:rPr lang="en-US" altLang="en-US" sz="1600" dirty="0"/>
              <a:t>If there is to be rule of law, laws should satisfy the conditions necessary for guiding the conduct of individuals. If people are going to be ruled by law, they should be able to obey the laws.</a:t>
            </a:r>
          </a:p>
          <a:p>
            <a:pPr marL="342900" indent="-342900">
              <a:buFont typeface="+mj-lt"/>
              <a:buAutoNum type="arabicPeriod"/>
            </a:pPr>
            <a:r>
              <a:rPr lang="en-US" altLang="en-US" sz="1600" dirty="0"/>
              <a:t>There should be the necessary institutional framework for ensuring the impartial administration of the laws.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modern state</a:t>
            </a:r>
          </a:p>
        </p:txBody>
      </p:sp>
      <p:sp>
        <p:nvSpPr>
          <p:cNvPr id="3" name="Content Placeholder 2"/>
          <p:cNvSpPr>
            <a:spLocks noGrp="1"/>
          </p:cNvSpPr>
          <p:nvPr>
            <p:ph idx="1"/>
          </p:nvPr>
        </p:nvSpPr>
        <p:spPr/>
        <p:txBody>
          <a:bodyPr/>
          <a:lstStyle/>
          <a:p>
            <a:pPr marL="0" indent="0">
              <a:buNone/>
            </a:pPr>
            <a:r>
              <a:rPr lang="en-US" dirty="0"/>
              <a:t>Max Weber’s (1864-1920) definition of state</a:t>
            </a:r>
          </a:p>
          <a:p>
            <a:pPr marL="0" indent="0">
              <a:buNone/>
            </a:pPr>
            <a:r>
              <a:rPr lang="en-US" dirty="0"/>
              <a:t>“…[A] state is a  human community that (successfully) claims the monopoly of the legitimate use of physical force within a given territory” </a:t>
            </a:r>
          </a:p>
          <a:p>
            <a:pPr marL="0" indent="0">
              <a:buNone/>
            </a:pPr>
            <a:r>
              <a:rPr lang="en-US" dirty="0"/>
              <a:t>Note that, prior to the modern era, few states managed to enjoy such monopoly: (a)  People living in their territories were themselves armed and used violence frequently; (b)  Rulers had to engage in various forms of power-sharing.  </a:t>
            </a:r>
          </a:p>
        </p:txBody>
      </p:sp>
    </p:spTree>
    <p:extLst>
      <p:ext uri="{BB962C8B-B14F-4D97-AF65-F5344CB8AC3E}">
        <p14:creationId xmlns:p14="http://schemas.microsoft.com/office/powerpoint/2010/main" val="90879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3555" name="Rectangle 3"/>
          <p:cNvSpPr>
            <a:spLocks noGrp="1" noChangeArrowheads="1"/>
          </p:cNvSpPr>
          <p:nvPr>
            <p:ph idx="1"/>
          </p:nvPr>
        </p:nvSpPr>
        <p:spPr/>
        <p:txBody>
          <a:bodyPr>
            <a:normAutofit/>
          </a:bodyPr>
          <a:lstStyle/>
          <a:p>
            <a:r>
              <a:rPr lang="en-US" altLang="en-US" dirty="0"/>
              <a:t>The laws should be properly publicized, clear and understandable. </a:t>
            </a:r>
          </a:p>
          <a:p>
            <a:r>
              <a:rPr lang="en-US" altLang="en-US" dirty="0"/>
              <a:t>The actions the law require you to do should be things that are possible to do, and the law should recognize ‘impossibility of performance as a defense’.</a:t>
            </a:r>
          </a:p>
          <a:p>
            <a:r>
              <a:rPr lang="en-US" altLang="en-US" dirty="0"/>
              <a:t>The laws should be relatively stable. </a:t>
            </a:r>
          </a:p>
          <a:p>
            <a:r>
              <a:rPr lang="en-US" altLang="en-US" dirty="0"/>
              <a:t> The laws should not be retrospective. </a:t>
            </a:r>
          </a:p>
          <a:p>
            <a:r>
              <a:rPr lang="en-US" altLang="en-US" dirty="0"/>
              <a:t> The laws should not be contradictory. </a:t>
            </a:r>
          </a:p>
          <a:p>
            <a:r>
              <a:rPr lang="en-US" altLang="en-US" dirty="0"/>
              <a:t> The laws should be general.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0483" name="Rectangle 3"/>
          <p:cNvSpPr>
            <a:spLocks noGrp="1" noChangeArrowheads="1"/>
          </p:cNvSpPr>
          <p:nvPr>
            <p:ph idx="1"/>
          </p:nvPr>
        </p:nvSpPr>
        <p:spPr/>
        <p:txBody>
          <a:bodyPr/>
          <a:lstStyle/>
          <a:p>
            <a:r>
              <a:rPr lang="en-US" altLang="en-US" dirty="0"/>
              <a:t>There should be ‘congruence between the rules as announced and their actual administration’.</a:t>
            </a:r>
          </a:p>
          <a:p>
            <a:r>
              <a:rPr lang="en-US" altLang="en-US" dirty="0"/>
              <a:t>The judiciary should be independent.</a:t>
            </a:r>
          </a:p>
          <a:p>
            <a:r>
              <a:rPr lang="en-US" altLang="en-US" dirty="0"/>
              <a:t> The judges should be guided by a professional ethos that sees the impartial application of the law as their main professional duty.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1507" name="Rectangle 3"/>
          <p:cNvSpPr>
            <a:spLocks noGrp="1" noChangeArrowheads="1"/>
          </p:cNvSpPr>
          <p:nvPr>
            <p:ph idx="1"/>
          </p:nvPr>
        </p:nvSpPr>
        <p:spPr/>
        <p:txBody>
          <a:bodyPr>
            <a:normAutofit/>
          </a:bodyPr>
          <a:lstStyle/>
          <a:p>
            <a:r>
              <a:rPr lang="en-US" altLang="en-US" dirty="0"/>
              <a:t>The principles of natural justice (the conditions necessary for procedural fairness in courts) should be observed. </a:t>
            </a:r>
          </a:p>
          <a:p>
            <a:pPr lvl="1"/>
            <a:r>
              <a:rPr lang="en-US" altLang="en-US" dirty="0"/>
              <a:t>The judges should not be biased towards those on trial and should not have any interests in the case that may cause them to be biased. </a:t>
            </a:r>
          </a:p>
          <a:p>
            <a:pPr lvl="1"/>
            <a:r>
              <a:rPr lang="en-US" altLang="en-US" dirty="0"/>
              <a:t>Everyone should get a fair hearing. Each  party should know about the case against them and they should be able to present their own case. Each side must have equal access to the judge, legal representation and the evidence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a:t>RequIrements of Rule of Law</a:t>
            </a:r>
            <a:endParaRPr lang="tr-TR" dirty="0"/>
          </a:p>
        </p:txBody>
      </p:sp>
      <p:sp>
        <p:nvSpPr>
          <p:cNvPr id="26627" name="Rectangle 3"/>
          <p:cNvSpPr>
            <a:spLocks noGrp="1" noChangeArrowheads="1"/>
          </p:cNvSpPr>
          <p:nvPr>
            <p:ph idx="1"/>
          </p:nvPr>
        </p:nvSpPr>
        <p:spPr/>
        <p:txBody>
          <a:bodyPr>
            <a:normAutofit/>
          </a:bodyPr>
          <a:lstStyle/>
          <a:p>
            <a:r>
              <a:rPr lang="en-US" altLang="en-US"/>
              <a:t>There needs to be courts for appeal </a:t>
            </a:r>
          </a:p>
          <a:p>
            <a:r>
              <a:rPr lang="en-US" altLang="en-US"/>
              <a:t>The courts should be accessible</a:t>
            </a:r>
          </a:p>
          <a:p>
            <a:r>
              <a:rPr lang="en-US" altLang="en-US"/>
              <a:t>The actions of the police force should be governed by law</a:t>
            </a:r>
          </a:p>
          <a:p>
            <a:r>
              <a:rPr lang="en-US" altLang="en-US"/>
              <a:t>There should be courts that have the power to review new legislation to make sure that new laws satisfy the other requirements of the rule  of law.</a:t>
            </a:r>
          </a:p>
          <a:p>
            <a:r>
              <a:rPr lang="en-US" altLang="en-US"/>
              <a:t>The powers of the executive and the bureaucracy it heads should be ‘guided by open, stable, clear and general rules’. </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4579" name="Rectangle 3"/>
          <p:cNvSpPr>
            <a:spLocks noGrp="1" noChangeArrowheads="1"/>
          </p:cNvSpPr>
          <p:nvPr>
            <p:ph idx="1"/>
          </p:nvPr>
        </p:nvSpPr>
        <p:spPr/>
        <p:txBody>
          <a:bodyPr/>
          <a:lstStyle/>
          <a:p>
            <a:r>
              <a:rPr lang="en-US" altLang="en-US" dirty="0"/>
              <a:t>A necessary condition for the effectiveness of existing laws. </a:t>
            </a:r>
          </a:p>
          <a:p>
            <a:r>
              <a:rPr lang="en-US" altLang="en-US" dirty="0"/>
              <a:t> Just laws that are well-formulated and impartially administered secure the rights and liberties of all citizens. </a:t>
            </a:r>
          </a:p>
          <a:p>
            <a:r>
              <a:rPr lang="en-US" altLang="en-US" dirty="0"/>
              <a:t> Promotes freedom from arbitrary power and provides predictability – but compatible with repressive laws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5603" name="Rectangle 3"/>
          <p:cNvSpPr>
            <a:spLocks noGrp="1" noChangeArrowheads="1"/>
          </p:cNvSpPr>
          <p:nvPr>
            <p:ph idx="1"/>
          </p:nvPr>
        </p:nvSpPr>
        <p:spPr>
          <a:xfrm>
            <a:off x="3130046" y="2638046"/>
            <a:ext cx="5937755" cy="3686555"/>
          </a:xfrm>
        </p:spPr>
        <p:txBody>
          <a:bodyPr/>
          <a:lstStyle/>
          <a:p>
            <a:r>
              <a:rPr lang="en-US" altLang="en-US" dirty="0"/>
              <a:t>Recognizes citizens as people capable of rationally planning their lives</a:t>
            </a:r>
          </a:p>
          <a:p>
            <a:r>
              <a:rPr lang="en-US" altLang="en-US" sz="1800" dirty="0"/>
              <a:t>As Fuller puts it, every departure from the rule of law: </a:t>
            </a:r>
          </a:p>
          <a:p>
            <a:pPr marL="228600" lvl="1" indent="0">
              <a:buNone/>
            </a:pPr>
            <a:r>
              <a:rPr lang="en-US" altLang="en-US" sz="1800" dirty="0"/>
              <a:t>‘is an affront to man’s dignity as a responsible agent. To judge his actions by unpublished or retrospective laws, to order him to do an act that is impossible, is to convey to him your indifference to his powers of self-determination.’</a:t>
            </a:r>
          </a:p>
          <a:p>
            <a:pPr marL="0" indent="0">
              <a:buNone/>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5603" name="Rectangle 3"/>
          <p:cNvSpPr>
            <a:spLocks noGrp="1" noChangeArrowheads="1"/>
          </p:cNvSpPr>
          <p:nvPr>
            <p:ph idx="1"/>
          </p:nvPr>
        </p:nvSpPr>
        <p:spPr>
          <a:xfrm>
            <a:off x="3130046" y="2362201"/>
            <a:ext cx="5937755" cy="4343399"/>
          </a:xfrm>
        </p:spPr>
        <p:txBody>
          <a:bodyPr>
            <a:noAutofit/>
          </a:bodyPr>
          <a:lstStyle/>
          <a:p>
            <a:pPr marL="0" indent="0">
              <a:buNone/>
            </a:pPr>
            <a:r>
              <a:rPr lang="en-US" altLang="en-US" sz="1600" b="1" dirty="0"/>
              <a:t>Rule of law and the economy</a:t>
            </a:r>
          </a:p>
          <a:p>
            <a:r>
              <a:rPr lang="en-US" altLang="en-US" sz="1600" dirty="0"/>
              <a:t>Order and absence of endemic violence preconditions for economic growth </a:t>
            </a:r>
          </a:p>
          <a:p>
            <a:r>
              <a:rPr lang="en-US" altLang="en-US" sz="1600" dirty="0"/>
              <a:t>Provides citizens with predictability that they need to make long term investments</a:t>
            </a:r>
          </a:p>
          <a:p>
            <a:r>
              <a:rPr lang="en-US" altLang="en-US" sz="1600" dirty="0"/>
              <a:t>The enforcement of contracts enable individuals to engage in complex transactions, “which require the ability to make and receive promises about future actions” (Haggard et al. 2008) </a:t>
            </a:r>
          </a:p>
          <a:p>
            <a:r>
              <a:rPr lang="en-US" altLang="en-US" sz="1600" dirty="0"/>
              <a:t>Secure property rights provide incentives to invest</a:t>
            </a:r>
          </a:p>
          <a:p>
            <a:r>
              <a:rPr lang="en-US" altLang="en-US" sz="1600" dirty="0"/>
              <a:t>Well-defined property rights enable trade</a:t>
            </a:r>
          </a:p>
          <a:p>
            <a:r>
              <a:rPr lang="en-US" altLang="en-US" sz="1600" dirty="0"/>
              <a:t>Corrupt courts lead to costly enforcement mechanisms</a:t>
            </a:r>
          </a:p>
          <a:p>
            <a:r>
              <a:rPr lang="en-US" altLang="en-US" sz="1600" dirty="0"/>
              <a:t>Corruption encourages economically inefficient activities</a:t>
            </a:r>
          </a:p>
        </p:txBody>
      </p:sp>
    </p:spTree>
    <p:extLst>
      <p:ext uri="{BB962C8B-B14F-4D97-AF65-F5344CB8AC3E}">
        <p14:creationId xmlns:p14="http://schemas.microsoft.com/office/powerpoint/2010/main" val="91203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The value of the rule of law </a:t>
            </a:r>
            <a:endParaRPr lang="tr-TR" dirty="0"/>
          </a:p>
        </p:txBody>
      </p:sp>
      <p:sp>
        <p:nvSpPr>
          <p:cNvPr id="25603" name="Rectangle 3"/>
          <p:cNvSpPr>
            <a:spLocks noGrp="1" noChangeArrowheads="1"/>
          </p:cNvSpPr>
          <p:nvPr>
            <p:ph idx="1"/>
          </p:nvPr>
        </p:nvSpPr>
        <p:spPr>
          <a:xfrm>
            <a:off x="3130046" y="2638046"/>
            <a:ext cx="5937755" cy="3101983"/>
          </a:xfrm>
        </p:spPr>
        <p:txBody>
          <a:bodyPr>
            <a:normAutofit fontScale="62500" lnSpcReduction="20000"/>
          </a:bodyPr>
          <a:lstStyle/>
          <a:p>
            <a:pPr marL="0" indent="0">
              <a:buNone/>
            </a:pPr>
            <a:r>
              <a:rPr lang="en-US" altLang="en-US" b="1" dirty="0"/>
              <a:t>Rule of law and democracy</a:t>
            </a:r>
          </a:p>
          <a:p>
            <a:pPr marL="0" indent="0">
              <a:buNone/>
            </a:pPr>
            <a:r>
              <a:rPr lang="en-US" altLang="en-US" dirty="0"/>
              <a:t>Democracy requires (a) certain liberties, such as freedom of expression and assembly, and (b) free &amp; fair elections; both depend on the rule of law</a:t>
            </a:r>
          </a:p>
          <a:p>
            <a:pPr marL="0" indent="0">
              <a:buNone/>
            </a:pPr>
            <a:r>
              <a:rPr lang="en-US" altLang="en-US" dirty="0"/>
              <a:t>If the laws passed by the parliament aren’t implemented then this undermines democracy as well as democratic accountability </a:t>
            </a:r>
          </a:p>
          <a:p>
            <a:pPr marL="0" indent="0">
              <a:buNone/>
            </a:pPr>
            <a:r>
              <a:rPr lang="en-US" altLang="en-US" dirty="0"/>
              <a:t>Provides citizens with information and public knowledge</a:t>
            </a:r>
          </a:p>
          <a:p>
            <a:pPr marL="0" indent="0">
              <a:buNone/>
            </a:pPr>
            <a:r>
              <a:rPr lang="en-US" altLang="en-US" dirty="0"/>
              <a:t>Bulwark against the piecemeal breakdown of democracy – (has a domestic and international component) </a:t>
            </a:r>
          </a:p>
        </p:txBody>
      </p:sp>
    </p:spTree>
    <p:extLst>
      <p:ext uri="{BB962C8B-B14F-4D97-AF65-F5344CB8AC3E}">
        <p14:creationId xmlns:p14="http://schemas.microsoft.com/office/powerpoint/2010/main" val="1136785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904C-CC39-45DB-A7F9-8A2328E85962}"/>
              </a:ext>
            </a:extLst>
          </p:cNvPr>
          <p:cNvSpPr>
            <a:spLocks noGrp="1"/>
          </p:cNvSpPr>
          <p:nvPr>
            <p:ph type="title"/>
          </p:nvPr>
        </p:nvSpPr>
        <p:spPr/>
        <p:txBody>
          <a:bodyPr/>
          <a:lstStyle/>
          <a:p>
            <a:r>
              <a:rPr lang="tr-TR" dirty="0"/>
              <a:t>week6: liberal </a:t>
            </a:r>
            <a:r>
              <a:rPr lang="tr-TR" dirty="0" err="1"/>
              <a:t>democracy</a:t>
            </a:r>
            <a:endParaRPr lang="en-US" dirty="0"/>
          </a:p>
        </p:txBody>
      </p:sp>
      <p:sp>
        <p:nvSpPr>
          <p:cNvPr id="3" name="Content Placeholder 2">
            <a:extLst>
              <a:ext uri="{FF2B5EF4-FFF2-40B4-BE49-F238E27FC236}">
                <a16:creationId xmlns:a16="http://schemas.microsoft.com/office/drawing/2014/main" id="{8474894C-7BD3-4B4E-B8D1-FC91CD4D88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8571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p>
        </p:txBody>
      </p:sp>
      <p:sp>
        <p:nvSpPr>
          <p:cNvPr id="16387" name="Content Placeholder 2"/>
          <p:cNvSpPr>
            <a:spLocks noGrp="1"/>
          </p:cNvSpPr>
          <p:nvPr>
            <p:ph idx="1"/>
          </p:nvPr>
        </p:nvSpPr>
        <p:spPr/>
        <p:txBody>
          <a:bodyPr/>
          <a:lstStyle/>
          <a:p>
            <a:r>
              <a:rPr lang="en-US" altLang="en-US" dirty="0"/>
              <a:t>In a society that has rule of law, even if the laws are unjust, the people will be free from the exercise of arbitrary power and will be able to make plans about the future with the guarantee that if they take the laws into account their plans will not be frustrated by the power of the state.</a:t>
            </a:r>
          </a:p>
          <a:p>
            <a:r>
              <a:rPr lang="en-US" altLang="en-US" dirty="0"/>
              <a:t>Rule of law is a precondition of democracy and contributes to the well-functioning of the economy.</a:t>
            </a:r>
          </a:p>
          <a:p>
            <a:r>
              <a:rPr lang="en-US" altLang="en-US" dirty="0"/>
              <a:t>However, unjust laws are compatible with the rule of law.</a:t>
            </a: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modern state</a:t>
            </a:r>
          </a:p>
        </p:txBody>
      </p:sp>
      <p:sp>
        <p:nvSpPr>
          <p:cNvPr id="3" name="Content Placeholder 2"/>
          <p:cNvSpPr>
            <a:spLocks noGrp="1"/>
          </p:cNvSpPr>
          <p:nvPr>
            <p:ph idx="1"/>
          </p:nvPr>
        </p:nvSpPr>
        <p:spPr>
          <a:xfrm>
            <a:off x="3130046" y="2638046"/>
            <a:ext cx="5937755" cy="3534155"/>
          </a:xfrm>
        </p:spPr>
        <p:txBody>
          <a:bodyPr>
            <a:normAutofit fontScale="62500" lnSpcReduction="20000"/>
          </a:bodyPr>
          <a:lstStyle/>
          <a:p>
            <a:pPr marL="0" indent="0">
              <a:buNone/>
            </a:pPr>
            <a:r>
              <a:rPr lang="en-US" dirty="0"/>
              <a:t>In addition to establishing monopoly over the use of coercion, modern states are “centralized, differentiated, and autonomous structures” Charles Tilly (1929-2008) </a:t>
            </a:r>
          </a:p>
          <a:p>
            <a:pPr marL="0" indent="0">
              <a:buNone/>
            </a:pPr>
            <a:r>
              <a:rPr lang="en-US" b="1" dirty="0"/>
              <a:t>Differentiated:</a:t>
            </a:r>
            <a:r>
              <a:rPr lang="en-US" dirty="0"/>
              <a:t> States monopolize certain functions and refrain from taking on certain functions. That is, there is a domain of activities that are taken to belong only to the state* e.g. tax-collecting, administering justice &amp; a domain of activities that the state is not directly involved in </a:t>
            </a:r>
          </a:p>
          <a:p>
            <a:pPr marL="0" indent="0">
              <a:buNone/>
            </a:pPr>
            <a:r>
              <a:rPr lang="en-US" b="1" dirty="0"/>
              <a:t>Centralized:</a:t>
            </a:r>
            <a:r>
              <a:rPr lang="en-US" dirty="0"/>
              <a:t> (a) They engage in direct rule without having to rely on local intermediaries like local notables or tribe leaders; (b) Political (and coercive power) is exercised legitimately only by the agents of the state </a:t>
            </a:r>
          </a:p>
          <a:p>
            <a:pPr marL="0" indent="0">
              <a:buNone/>
            </a:pPr>
            <a:r>
              <a:rPr lang="en-US" b="1" dirty="0"/>
              <a:t>Autonomous:</a:t>
            </a:r>
            <a:r>
              <a:rPr lang="en-US" dirty="0"/>
              <a:t> The state is sovereign in the sense that it “owes to no other power its control over” its population.  </a:t>
            </a:r>
          </a:p>
          <a:p>
            <a:pPr marL="0" indent="0">
              <a:buNone/>
            </a:pPr>
            <a:r>
              <a:rPr lang="en-US" sz="1500" dirty="0"/>
              <a:t>*Note that this is a matter of degree.</a:t>
            </a:r>
          </a:p>
        </p:txBody>
      </p:sp>
    </p:spTree>
    <p:extLst>
      <p:ext uri="{BB962C8B-B14F-4D97-AF65-F5344CB8AC3E}">
        <p14:creationId xmlns:p14="http://schemas.microsoft.com/office/powerpoint/2010/main" val="598632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minimalist ACCOUNT</a:t>
            </a:r>
          </a:p>
        </p:txBody>
      </p:sp>
      <p:sp>
        <p:nvSpPr>
          <p:cNvPr id="19459" name="Content Placeholder 2"/>
          <p:cNvSpPr>
            <a:spLocks noGrp="1"/>
          </p:cNvSpPr>
          <p:nvPr>
            <p:ph idx="1"/>
          </p:nvPr>
        </p:nvSpPr>
        <p:spPr/>
        <p:txBody>
          <a:bodyPr/>
          <a:lstStyle/>
          <a:p>
            <a:pPr marL="0" indent="0">
              <a:buNone/>
            </a:pPr>
            <a:r>
              <a:rPr lang="en-US" altLang="en-US" b="1" dirty="0"/>
              <a:t>Schumpeter’s minimalist definition of democracy </a:t>
            </a:r>
          </a:p>
          <a:p>
            <a:r>
              <a:rPr lang="en-US" altLang="en-US" dirty="0"/>
              <a:t>`…[T]he democratic method is that institutional arrangement for arriving at political decisions in which individuals acquire the power to decide by means of a competitive struggle for the people’s vote.’ </a:t>
            </a:r>
          </a:p>
          <a:p>
            <a:r>
              <a:rPr lang="en-US" altLang="en-US" dirty="0"/>
              <a:t>Procedural: `Free competition for a free vote’</a:t>
            </a:r>
          </a:p>
          <a:p>
            <a:r>
              <a:rPr lang="en-US" altLang="en-US" dirty="0"/>
              <a:t>Limited participation – The function of the democratic process is just to determine who will get to exercise political power, `competition for leadership’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8973E-D4B0-4341-AC59-362C4C6C4A91}"/>
              </a:ext>
            </a:extLst>
          </p:cNvPr>
          <p:cNvSpPr>
            <a:spLocks noGrp="1"/>
          </p:cNvSpPr>
          <p:nvPr>
            <p:ph type="title"/>
          </p:nvPr>
        </p:nvSpPr>
        <p:spPr/>
        <p:txBody>
          <a:bodyPr>
            <a:normAutofit/>
          </a:bodyPr>
          <a:lstStyle/>
          <a:p>
            <a:r>
              <a:rPr lang="en-US" dirty="0"/>
              <a:t>A defense of The minimalist ACCOUNT</a:t>
            </a:r>
          </a:p>
        </p:txBody>
      </p:sp>
      <p:sp>
        <p:nvSpPr>
          <p:cNvPr id="16387" name="Content Placeholder 2"/>
          <p:cNvSpPr>
            <a:spLocks noGrp="1"/>
          </p:cNvSpPr>
          <p:nvPr>
            <p:ph idx="1"/>
          </p:nvPr>
        </p:nvSpPr>
        <p:spPr/>
        <p:txBody>
          <a:bodyPr/>
          <a:lstStyle/>
          <a:p>
            <a:pPr marL="0" indent="0" algn="just">
              <a:buNone/>
            </a:pPr>
            <a:r>
              <a:rPr lang="en-US" altLang="en-US"/>
              <a:t>`Being able to change governments by voting has consequences of its own.’ </a:t>
            </a:r>
          </a:p>
          <a:p>
            <a:pPr marL="0" indent="0" algn="just">
              <a:buNone/>
            </a:pPr>
            <a:endParaRPr lang="en-US" altLang="en-US"/>
          </a:p>
          <a:p>
            <a:pPr marL="0" indent="0" algn="just">
              <a:buNone/>
            </a:pPr>
            <a:r>
              <a:rPr lang="en-US" altLang="en-US"/>
              <a:t>Elections `inform the losers—“Here is the distribution of force: if you disobey the instructions conveyed by the results of the election, I will be more likely to beat you than you will be able to beat me in a violent confrontation”—and the winners—“If you do not hold elections again or if you grab too much, I will be able to put up a forbidding resistance.”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3555" name="Content Placeholder 2"/>
          <p:cNvSpPr>
            <a:spLocks noGrp="1"/>
          </p:cNvSpPr>
          <p:nvPr>
            <p:ph idx="1"/>
          </p:nvPr>
        </p:nvSpPr>
        <p:spPr/>
        <p:txBody>
          <a:bodyPr/>
          <a:lstStyle/>
          <a:p>
            <a:pPr marL="0" indent="0">
              <a:buNone/>
            </a:pPr>
            <a:r>
              <a:rPr lang="en-US" altLang="en-US" b="1"/>
              <a:t>Some considerations that </a:t>
            </a:r>
            <a:r>
              <a:rPr lang="en-US" altLang="en-US" b="1" err="1"/>
              <a:t>Przeworski</a:t>
            </a:r>
            <a:r>
              <a:rPr lang="en-US" altLang="en-US" b="1"/>
              <a:t> leaves out </a:t>
            </a:r>
          </a:p>
          <a:p>
            <a:r>
              <a:rPr lang="en-US" altLang="en-US"/>
              <a:t>Those who rule are not identical to those who vote for them: (a) Protections for citizens from abuses of government power; (b) means of communicating with the government</a:t>
            </a:r>
          </a:p>
          <a:p>
            <a:r>
              <a:rPr lang="en-US" altLang="en-US"/>
              <a:t>The need for information (a) to supervise the government; (b) to make up one’s mind; (c) to form alliances</a:t>
            </a:r>
          </a:p>
          <a:p>
            <a:r>
              <a:rPr lang="en-US" altLang="en-US"/>
              <a:t>Persistent minorities who need guarantees   </a:t>
            </a:r>
          </a:p>
          <a:p>
            <a:endParaRPr lang="en-US" altLang="en-US"/>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4579" name="Content Placeholder 2"/>
          <p:cNvSpPr>
            <a:spLocks noGrp="1"/>
          </p:cNvSpPr>
          <p:nvPr>
            <p:ph idx="1"/>
          </p:nvPr>
        </p:nvSpPr>
        <p:spPr/>
        <p:txBody>
          <a:bodyPr/>
          <a:lstStyle/>
          <a:p>
            <a:pPr marL="0" indent="0">
              <a:buNone/>
            </a:pPr>
            <a:r>
              <a:rPr lang="en-US" altLang="en-US"/>
              <a:t>1. Control of the state and its key decisions and allocations lies with elected officials</a:t>
            </a:r>
          </a:p>
          <a:p>
            <a:pPr marL="0" indent="0">
              <a:buNone/>
            </a:pPr>
            <a:r>
              <a:rPr lang="en-US" altLang="en-US"/>
              <a:t>	</a:t>
            </a:r>
          </a:p>
          <a:p>
            <a:pPr marL="0" indent="0">
              <a:buNone/>
            </a:pPr>
            <a:r>
              <a:rPr lang="en-US" altLang="en-US"/>
              <a:t>If this is not the case, then elections are a sham, and those who are really in power are not subject to change. Hence violence is a viable option.</a:t>
            </a:r>
          </a:p>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5603" name="Content Placeholder 2"/>
          <p:cNvSpPr>
            <a:spLocks noGrp="1"/>
          </p:cNvSpPr>
          <p:nvPr>
            <p:ph idx="1"/>
          </p:nvPr>
        </p:nvSpPr>
        <p:spPr>
          <a:xfrm>
            <a:off x="3130046" y="2133601"/>
            <a:ext cx="5937755" cy="3962399"/>
          </a:xfrm>
        </p:spPr>
        <p:txBody>
          <a:bodyPr>
            <a:normAutofit fontScale="77500" lnSpcReduction="20000"/>
          </a:bodyPr>
          <a:lstStyle/>
          <a:p>
            <a:pPr marL="0" indent="0">
              <a:buNone/>
            </a:pPr>
            <a:r>
              <a:rPr lang="en-US" altLang="en-US" sz="1900"/>
              <a:t>2. Executive power is constrained… by the autonomous power of other government institutions (such as an independent judiciary, parliament, and other mechanisms of horizontal accountability). (Horizontal accountability)</a:t>
            </a:r>
          </a:p>
          <a:p>
            <a:r>
              <a:rPr lang="en-US" altLang="en-US"/>
              <a:t>Since those who elect the government are not the same as those who govern, the ‘winners’ need some mechanisms for making sure that the government they have elected do their part. </a:t>
            </a:r>
          </a:p>
          <a:p>
            <a:r>
              <a:rPr lang="en-US" altLang="en-US"/>
              <a:t>This also benefits the ‘losers’, because these mechanisms assure them that (a) they will have a second chance; and (b) gives them some power through the parliament. </a:t>
            </a:r>
          </a:p>
          <a:p>
            <a:r>
              <a:rPr lang="en-US" altLang="en-US"/>
              <a:t>All benefit from making sure that the government will not abuse its powers.    </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br>
              <a:rPr lang="en-US" dirty="0"/>
            </a:br>
            <a:endParaRPr lang="en-US" dirty="0"/>
          </a:p>
        </p:txBody>
      </p:sp>
      <p:sp>
        <p:nvSpPr>
          <p:cNvPr id="26627" name="Content Placeholder 2"/>
          <p:cNvSpPr>
            <a:spLocks noGrp="1"/>
          </p:cNvSpPr>
          <p:nvPr>
            <p:ph idx="1"/>
          </p:nvPr>
        </p:nvSpPr>
        <p:spPr>
          <a:xfrm>
            <a:off x="3130046" y="2133600"/>
            <a:ext cx="5937755" cy="4191000"/>
          </a:xfrm>
        </p:spPr>
        <p:txBody>
          <a:bodyPr>
            <a:normAutofit fontScale="70000" lnSpcReduction="20000"/>
          </a:bodyPr>
          <a:lstStyle/>
          <a:p>
            <a:pPr marL="0" indent="0">
              <a:buNone/>
            </a:pPr>
            <a:r>
              <a:rPr lang="en-US" altLang="en-US"/>
              <a:t>3. Not only are electoral outcomes uncertain, with a significant opposition vote and the presumption of party alternation in government, but no group that adheres to constitutional principles is denied the right to form a party and contest elections... (Participation)</a:t>
            </a:r>
          </a:p>
          <a:p>
            <a:r>
              <a:rPr lang="en-US" altLang="en-US"/>
              <a:t>This gives the `losers’ reasons to be hopeful, and accept the existing government. By being offered non-violent means of bringing about change, the losers are willing to adhere to non-violent procedures. </a:t>
            </a:r>
          </a:p>
          <a:p>
            <a:r>
              <a:rPr lang="en-US" altLang="en-US"/>
              <a:t>The absence of violence also benefits the `winners. It gives the `winners’ continuing power over their government. If the government knows that it will definitely win the next elections, it doesn’t have incentives to keep its promises to its voters.</a:t>
            </a:r>
          </a:p>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7651" name="Content Placeholder 2"/>
          <p:cNvSpPr>
            <a:spLocks noGrp="1"/>
          </p:cNvSpPr>
          <p:nvPr>
            <p:ph idx="1"/>
          </p:nvPr>
        </p:nvSpPr>
        <p:spPr/>
        <p:txBody>
          <a:bodyPr/>
          <a:lstStyle/>
          <a:p>
            <a:pPr marL="0" indent="0">
              <a:buNone/>
            </a:pPr>
            <a:r>
              <a:rPr lang="en-US" altLang="en-US"/>
              <a:t>4. Cultural, ethnic, religious, and other minority groups… are not prohibited (legally or in practice) from expressing their interests in the political process or from speaking their language or practicing their culture. (Minority rights)</a:t>
            </a:r>
          </a:p>
          <a:p>
            <a:pPr lvl="1"/>
            <a:r>
              <a:rPr lang="en-US" altLang="en-US"/>
              <a:t>Persistent minorities can’t count on being winners the next time. Unless they have certain guarantees they will not have much of an incentives to stick to the rules of the game and not resort to violence.</a:t>
            </a:r>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29699" name="Content Placeholder 2"/>
          <p:cNvSpPr>
            <a:spLocks noGrp="1"/>
          </p:cNvSpPr>
          <p:nvPr>
            <p:ph idx="1"/>
          </p:nvPr>
        </p:nvSpPr>
        <p:spPr>
          <a:xfrm>
            <a:off x="3130046" y="2133600"/>
            <a:ext cx="5937755" cy="4572000"/>
          </a:xfrm>
        </p:spPr>
        <p:txBody>
          <a:bodyPr>
            <a:normAutofit fontScale="70000" lnSpcReduction="20000"/>
          </a:bodyPr>
          <a:lstStyle/>
          <a:p>
            <a:pPr marL="0" indent="0">
              <a:buNone/>
            </a:pPr>
            <a:r>
              <a:rPr lang="en-US" altLang="en-US"/>
              <a:t>5. Beyond parties and elections, citizens have multiple, ongoing channels for expression and representation of their interests and values, including diverse, independent associations and movements, which they have the freedom to form and join. (Civil society)</a:t>
            </a:r>
          </a:p>
          <a:p>
            <a:pPr marL="0" indent="0">
              <a:buNone/>
            </a:pPr>
            <a:r>
              <a:rPr lang="en-US" altLang="en-US"/>
              <a:t>6. There are alternative sources of information (including independent media) to which citizens have (politically) unfettered access.</a:t>
            </a:r>
          </a:p>
          <a:p>
            <a:pPr marL="0" indent="0">
              <a:buNone/>
            </a:pPr>
            <a:r>
              <a:rPr lang="en-US" altLang="en-US"/>
              <a:t>7. Individuals also have substantial freedom of belief, opinion, discussion, speech, publication, assembly, demonstration, and petition.</a:t>
            </a:r>
          </a:p>
          <a:p>
            <a:pPr lvl="1"/>
            <a:r>
              <a:rPr lang="en-US" altLang="en-US"/>
              <a:t>These help both losers and winners to (a) monitor the government; (b) make their wishes heard in ways that are more specific than merely voting; (c) signal the intensity of their wishes; (d) form well-informed opinions. </a:t>
            </a:r>
          </a:p>
          <a:p>
            <a:pPr lvl="1"/>
            <a:r>
              <a:rPr lang="en-US" altLang="en-US"/>
              <a:t>By giving the losers the chance to influence the opinions of others, they also provide the losers with the hope of becoming winners the next time, and provide them with means within their reach for influencing public opinion. </a:t>
            </a:r>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0723" name="Content Placeholder 2"/>
          <p:cNvSpPr>
            <a:spLocks noGrp="1"/>
          </p:cNvSpPr>
          <p:nvPr>
            <p:ph idx="1"/>
          </p:nvPr>
        </p:nvSpPr>
        <p:spPr/>
        <p:txBody>
          <a:bodyPr>
            <a:normAutofit/>
          </a:bodyPr>
          <a:lstStyle/>
          <a:p>
            <a:pPr marL="0" indent="0">
              <a:buNone/>
            </a:pPr>
            <a:r>
              <a:rPr lang="en-US" altLang="en-US"/>
              <a:t>8. Citizens are politically equal under the law… (Equality before the law)</a:t>
            </a:r>
          </a:p>
          <a:p>
            <a:pPr marL="0" indent="0">
              <a:buNone/>
            </a:pPr>
            <a:r>
              <a:rPr lang="en-US" altLang="en-US"/>
              <a:t>9. Individual and group liberties are effectively protected by an independent, nondiscriminatory judiciary, whose decisions are enforced and respected by other centers of power. (Independent judiciary) </a:t>
            </a:r>
          </a:p>
          <a:p>
            <a:pPr marL="0" indent="0">
              <a:buNone/>
            </a:pPr>
            <a:r>
              <a:rPr lang="en-US" altLang="en-US"/>
              <a:t>10. The rule of law protects citizens from unjustified detention, exile, terror, torture, and undue interference in their personal lives not only by the state but also by organized </a:t>
            </a:r>
            <a:r>
              <a:rPr lang="en-US" altLang="en-US" err="1"/>
              <a:t>nonstate</a:t>
            </a:r>
            <a:r>
              <a:rPr lang="en-US" altLang="en-US"/>
              <a:t> or </a:t>
            </a:r>
            <a:r>
              <a:rPr lang="en-US" altLang="en-US" err="1"/>
              <a:t>antistate</a:t>
            </a:r>
            <a:r>
              <a:rPr lang="en-US" altLang="en-US"/>
              <a:t> forces. (Rule of law)</a:t>
            </a:r>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1747" name="Content Placeholder 2"/>
          <p:cNvSpPr>
            <a:spLocks noGrp="1"/>
          </p:cNvSpPr>
          <p:nvPr>
            <p:ph idx="1"/>
          </p:nvPr>
        </p:nvSpPr>
        <p:spPr/>
        <p:txBody>
          <a:bodyPr>
            <a:normAutofit/>
          </a:bodyPr>
          <a:lstStyle/>
          <a:p>
            <a:r>
              <a:rPr lang="en-US" altLang="en-US" dirty="0"/>
              <a:t>These are guarantees for both the winners and losers, since any individual within both groups is vulnerable. </a:t>
            </a:r>
          </a:p>
          <a:p>
            <a:r>
              <a:rPr lang="en-US" altLang="en-US" dirty="0"/>
              <a:t>A guarantee that the political process will give everyone an opportunity to take part in it. It guarantees to the losers of elections that they will not be excluded from the political process by a judiciary that serves the interests of the government, or creates an uneven playing field. </a:t>
            </a:r>
          </a:p>
          <a:p>
            <a:r>
              <a:rPr lang="en-US" altLang="en-US" dirty="0"/>
              <a:t>Guaranteeing everyone a certain minimum whether they lose or win, it lowers the stakes of politics and makes violence less likely.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Capacity </a:t>
            </a:r>
          </a:p>
        </p:txBody>
      </p:sp>
      <p:sp>
        <p:nvSpPr>
          <p:cNvPr id="3" name="Content Placeholder 2"/>
          <p:cNvSpPr>
            <a:spLocks noGrp="1"/>
          </p:cNvSpPr>
          <p:nvPr>
            <p:ph idx="1"/>
          </p:nvPr>
        </p:nvSpPr>
        <p:spPr>
          <a:xfrm>
            <a:off x="3130046" y="2638046"/>
            <a:ext cx="5937755" cy="3534155"/>
          </a:xfrm>
        </p:spPr>
        <p:txBody>
          <a:bodyPr>
            <a:normAutofit fontScale="70000" lnSpcReduction="20000"/>
          </a:bodyPr>
          <a:lstStyle/>
          <a:p>
            <a:pPr marL="0" indent="0">
              <a:buNone/>
            </a:pPr>
            <a:r>
              <a:rPr lang="en-US" b="1" dirty="0"/>
              <a:t>State capacity</a:t>
            </a:r>
            <a:r>
              <a:rPr lang="en-US" dirty="0"/>
              <a:t> “the ability of state institutions to effectively implement official goals” (Hanson and </a:t>
            </a:r>
            <a:r>
              <a:rPr lang="en-US" dirty="0" err="1"/>
              <a:t>Sigman</a:t>
            </a:r>
            <a:r>
              <a:rPr lang="en-US" dirty="0"/>
              <a:t> 2013) </a:t>
            </a:r>
          </a:p>
          <a:p>
            <a:pPr marL="0" indent="0">
              <a:buNone/>
            </a:pPr>
            <a:r>
              <a:rPr lang="en-US" b="1" dirty="0"/>
              <a:t>Extractive capacity </a:t>
            </a:r>
            <a:r>
              <a:rPr lang="en-US" dirty="0"/>
              <a:t>The capacity of the state to raise revenues through taxation  </a:t>
            </a:r>
          </a:p>
          <a:p>
            <a:pPr marL="0" indent="0">
              <a:buNone/>
            </a:pPr>
            <a:r>
              <a:rPr lang="en-US" b="1" dirty="0"/>
              <a:t>Coercive capacity</a:t>
            </a:r>
            <a:r>
              <a:rPr lang="en-US" dirty="0"/>
              <a:t> The capacity to deploy physical force </a:t>
            </a:r>
          </a:p>
          <a:p>
            <a:pPr marL="0" indent="0">
              <a:buNone/>
            </a:pPr>
            <a:r>
              <a:rPr lang="en-US" b="1" dirty="0"/>
              <a:t>Administrative capacity</a:t>
            </a:r>
            <a:r>
              <a:rPr lang="en-US" dirty="0"/>
              <a:t> The capacity to effectively and efficiently provide services to the public (administering justice, maintaining the institutional underpinnings of and regulating the economy, providing education and health services, protecting the environment, providing infrastructure, providing social insurance, promoting distributive justice)  </a:t>
            </a:r>
          </a:p>
        </p:txBody>
      </p:sp>
    </p:spTree>
    <p:extLst>
      <p:ext uri="{BB962C8B-B14F-4D97-AF65-F5344CB8AC3E}">
        <p14:creationId xmlns:p14="http://schemas.microsoft.com/office/powerpoint/2010/main" val="1829458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2771" name="Content Placeholder 2"/>
          <p:cNvSpPr>
            <a:spLocks noGrp="1"/>
          </p:cNvSpPr>
          <p:nvPr>
            <p:ph idx="1"/>
          </p:nvPr>
        </p:nvSpPr>
        <p:spPr/>
        <p:txBody>
          <a:bodyPr/>
          <a:lstStyle/>
          <a:p>
            <a:pPr marL="0" indent="0">
              <a:buNone/>
            </a:pPr>
            <a:r>
              <a:rPr lang="en-US" altLang="en-US" dirty="0"/>
              <a:t>11. A constitution that is supreme to ensure that political authority is constrained and balanced, individual and minority rights are protected, and a rule of law is assured </a:t>
            </a:r>
          </a:p>
          <a:p>
            <a:pPr lvl="1"/>
            <a:r>
              <a:rPr lang="en-US" altLang="en-US" dirty="0"/>
              <a:t>The constitution acts as a public guarantee to all that the rules of the game won’t change midcourse. This will make it more likely that everyone follows the rules of the game. Furthermore, the constitution acts as a guarantee that the previous conditions will not be violated by those in power.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democracy</a:t>
            </a:r>
          </a:p>
        </p:txBody>
      </p:sp>
      <p:sp>
        <p:nvSpPr>
          <p:cNvPr id="32771" name="Content Placeholder 2"/>
          <p:cNvSpPr>
            <a:spLocks noGrp="1"/>
          </p:cNvSpPr>
          <p:nvPr>
            <p:ph idx="1"/>
          </p:nvPr>
        </p:nvSpPr>
        <p:spPr/>
        <p:txBody>
          <a:bodyPr>
            <a:normAutofit/>
          </a:bodyPr>
          <a:lstStyle/>
          <a:p>
            <a:pPr marL="0" indent="0">
              <a:buNone/>
            </a:pPr>
            <a:r>
              <a:rPr lang="en-US" altLang="en-US" b="1" dirty="0"/>
              <a:t>Rule of law and democracy</a:t>
            </a:r>
          </a:p>
          <a:p>
            <a:pPr marL="0" indent="0">
              <a:buNone/>
            </a:pPr>
            <a:r>
              <a:rPr lang="en-US" altLang="en-US" dirty="0"/>
              <a:t>Democracy requires (a) certain liberties, such as freedom of expression and assembly, and (b) free &amp; fair elections; both depend on the rule of law</a:t>
            </a:r>
          </a:p>
          <a:p>
            <a:pPr marL="0" indent="0">
              <a:buNone/>
            </a:pPr>
            <a:r>
              <a:rPr lang="en-US" altLang="en-US" dirty="0"/>
              <a:t>If the laws passed by the parliament aren’t implemented then this undermines democracy as well as democratic accountability </a:t>
            </a:r>
          </a:p>
          <a:p>
            <a:pPr marL="0" indent="0">
              <a:buNone/>
            </a:pPr>
            <a:r>
              <a:rPr lang="en-US" altLang="en-US" dirty="0"/>
              <a:t>Provides citizens with information and public knowledge</a:t>
            </a:r>
          </a:p>
          <a:p>
            <a:pPr marL="0" indent="0">
              <a:buNone/>
            </a:pPr>
            <a:r>
              <a:rPr lang="en-US" altLang="en-US" dirty="0"/>
              <a:t>Bulwark against the piecemeal breakdown of democracy – (has a domestic and international component) </a:t>
            </a:r>
          </a:p>
          <a:p>
            <a:pPr marL="0" indent="0">
              <a:buNone/>
            </a:pPr>
            <a:endParaRPr lang="en-US" altLang="en-US" dirty="0"/>
          </a:p>
        </p:txBody>
      </p:sp>
    </p:spTree>
    <p:extLst>
      <p:ext uri="{BB962C8B-B14F-4D97-AF65-F5344CB8AC3E}">
        <p14:creationId xmlns:p14="http://schemas.microsoft.com/office/powerpoint/2010/main" val="2516524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6E2F-3DDC-46A7-A794-934CA487A6F2}"/>
              </a:ext>
            </a:extLst>
          </p:cNvPr>
          <p:cNvSpPr>
            <a:spLocks noGrp="1"/>
          </p:cNvSpPr>
          <p:nvPr>
            <p:ph type="title"/>
          </p:nvPr>
        </p:nvSpPr>
        <p:spPr/>
        <p:txBody>
          <a:bodyPr/>
          <a:lstStyle/>
          <a:p>
            <a:r>
              <a:rPr lang="tr-TR" dirty="0"/>
              <a:t>week7: </a:t>
            </a:r>
            <a:r>
              <a:rPr lang="tr-TR" dirty="0" err="1"/>
              <a:t>hybrid</a:t>
            </a:r>
            <a:r>
              <a:rPr lang="tr-TR" dirty="0"/>
              <a:t> </a:t>
            </a:r>
            <a:r>
              <a:rPr lang="tr-TR" dirty="0" err="1"/>
              <a:t>regimes</a:t>
            </a:r>
            <a:endParaRPr lang="en-US" dirty="0"/>
          </a:p>
        </p:txBody>
      </p:sp>
      <p:sp>
        <p:nvSpPr>
          <p:cNvPr id="3" name="Content Placeholder 2">
            <a:extLst>
              <a:ext uri="{FF2B5EF4-FFF2-40B4-BE49-F238E27FC236}">
                <a16:creationId xmlns:a16="http://schemas.microsoft.com/office/drawing/2014/main" id="{DF42947F-96E1-48B9-84D6-DDDA687360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623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260" y="213678"/>
            <a:ext cx="7269480" cy="700722"/>
          </a:xfrm>
          <a:ln>
            <a:miter lim="800000"/>
            <a:headEnd/>
            <a:tailEnd/>
          </a:ln>
        </p:spPr>
        <p:txBody>
          <a:bodyPr rtlCol="0">
            <a:normAutofit/>
            <a:scene3d>
              <a:camera prst="orthographicFront"/>
              <a:lightRig rig="threePt" dir="t">
                <a:rot lat="0" lon="0" rev="4800000"/>
              </a:lightRig>
            </a:scene3d>
            <a:sp3d prstMaterial="matte">
              <a:bevelT w="50800" h="10160"/>
            </a:sp3d>
          </a:bodyPr>
          <a:lstStyle/>
          <a:p>
            <a:pPr>
              <a:defRPr/>
            </a:pPr>
            <a:r>
              <a:rPr lang="en-US" dirty="0">
                <a:solidFill>
                  <a:schemeClr val="tx1"/>
                </a:solidFill>
                <a:ea typeface="+mj-ea"/>
                <a:cs typeface="+mj-cs"/>
              </a:rPr>
              <a:t>Recap</a:t>
            </a:r>
            <a:r>
              <a:rPr lang="en-US" dirty="0">
                <a:solidFill>
                  <a:schemeClr val="accent1">
                    <a:satMod val="150000"/>
                  </a:schemeClr>
                </a:solidFill>
                <a:ea typeface="+mj-ea"/>
                <a:cs typeface="+mj-cs"/>
              </a:rPr>
              <a:t>	</a:t>
            </a:r>
          </a:p>
        </p:txBody>
      </p:sp>
      <p:sp>
        <p:nvSpPr>
          <p:cNvPr id="15363" name="Content Placeholder 2"/>
          <p:cNvSpPr>
            <a:spLocks noGrp="1"/>
          </p:cNvSpPr>
          <p:nvPr>
            <p:ph idx="1"/>
          </p:nvPr>
        </p:nvSpPr>
        <p:spPr>
          <a:xfrm>
            <a:off x="1752601" y="1219200"/>
            <a:ext cx="3467889" cy="5486400"/>
          </a:xfrm>
        </p:spPr>
        <p:txBody>
          <a:bodyPr numCol="1">
            <a:normAutofit/>
          </a:bodyPr>
          <a:lstStyle/>
          <a:p>
            <a:pPr marL="342900" indent="-342900">
              <a:lnSpc>
                <a:spcPct val="150000"/>
              </a:lnSpc>
              <a:spcBef>
                <a:spcPts val="0"/>
              </a:spcBef>
              <a:buFont typeface="+mj-lt"/>
              <a:buAutoNum type="alphaLcPeriod"/>
            </a:pPr>
            <a:r>
              <a:rPr lang="en-US" altLang="en-US" sz="1600" dirty="0"/>
              <a:t>Elected representatives</a:t>
            </a:r>
          </a:p>
          <a:p>
            <a:pPr marL="342900" indent="-342900">
              <a:lnSpc>
                <a:spcPct val="150000"/>
              </a:lnSpc>
              <a:spcBef>
                <a:spcPts val="0"/>
              </a:spcBef>
              <a:buFont typeface="+mj-lt"/>
              <a:buAutoNum type="alphaLcPeriod"/>
            </a:pPr>
            <a:r>
              <a:rPr lang="en-US" altLang="en-US" sz="1600" dirty="0"/>
              <a:t>Free, fair and frequent elections</a:t>
            </a:r>
          </a:p>
          <a:p>
            <a:pPr marL="342900" indent="-342900">
              <a:lnSpc>
                <a:spcPct val="150000"/>
              </a:lnSpc>
              <a:spcBef>
                <a:spcPts val="0"/>
              </a:spcBef>
              <a:buFont typeface="+mj-lt"/>
              <a:buAutoNum type="alphaLcPeriod"/>
            </a:pPr>
            <a:r>
              <a:rPr lang="en-US" altLang="en-US" sz="1600" dirty="0"/>
              <a:t>Universal suffrage </a:t>
            </a:r>
          </a:p>
          <a:p>
            <a:pPr marL="342900" indent="-342900">
              <a:lnSpc>
                <a:spcPct val="150000"/>
              </a:lnSpc>
              <a:spcBef>
                <a:spcPts val="0"/>
              </a:spcBef>
              <a:buFont typeface="+mj-lt"/>
              <a:buAutoNum type="alphaLcPeriod"/>
            </a:pPr>
            <a:r>
              <a:rPr lang="en-US" altLang="en-US" sz="1600" dirty="0"/>
              <a:t>Freedom of  expression</a:t>
            </a:r>
          </a:p>
          <a:p>
            <a:pPr marL="342900" indent="-342900">
              <a:lnSpc>
                <a:spcPct val="150000"/>
              </a:lnSpc>
              <a:spcBef>
                <a:spcPts val="0"/>
              </a:spcBef>
              <a:buFont typeface="+mj-lt"/>
              <a:buAutoNum type="alphaLcPeriod"/>
            </a:pPr>
            <a:r>
              <a:rPr lang="en-US" altLang="en-US" sz="1600" dirty="0"/>
              <a:t>Alternative sources of information</a:t>
            </a:r>
          </a:p>
          <a:p>
            <a:pPr marL="342900" indent="-342900">
              <a:lnSpc>
                <a:spcPct val="150000"/>
              </a:lnSpc>
              <a:spcBef>
                <a:spcPts val="0"/>
              </a:spcBef>
              <a:buFont typeface="+mj-lt"/>
              <a:buAutoNum type="alphaLcPeriod"/>
            </a:pPr>
            <a:r>
              <a:rPr lang="en-US" altLang="en-US" sz="1600" dirty="0"/>
              <a:t>Freedom of association</a:t>
            </a:r>
          </a:p>
          <a:p>
            <a:pPr marL="342900" indent="-342900">
              <a:lnSpc>
                <a:spcPct val="150000"/>
              </a:lnSpc>
              <a:spcBef>
                <a:spcPts val="0"/>
              </a:spcBef>
              <a:buFont typeface="+mj-lt"/>
              <a:buAutoNum type="alphaLcPeriod"/>
            </a:pPr>
            <a:r>
              <a:rPr lang="en-US" altLang="en-US" sz="1600" dirty="0"/>
              <a:t>Institutions and mechanisms for holding to account, limiting and checking political power, and ensuring horizontal accountability</a:t>
            </a:r>
          </a:p>
          <a:p>
            <a:pPr marL="342900" indent="-342900">
              <a:lnSpc>
                <a:spcPct val="150000"/>
              </a:lnSpc>
              <a:spcBef>
                <a:spcPts val="0"/>
              </a:spcBef>
              <a:buFont typeface="+mj-lt"/>
              <a:buAutoNum type="alphaLcPeriod"/>
            </a:pPr>
            <a:r>
              <a:rPr lang="en-US" altLang="en-US" sz="1600" dirty="0"/>
              <a:t>Protection of basic rights for all including minorities</a:t>
            </a:r>
            <a:endParaRPr lang="en-US" altLang="en-US" dirty="0"/>
          </a:p>
        </p:txBody>
      </p:sp>
      <p:sp>
        <p:nvSpPr>
          <p:cNvPr id="3" name="Right Brace 2"/>
          <p:cNvSpPr/>
          <p:nvPr/>
        </p:nvSpPr>
        <p:spPr>
          <a:xfrm>
            <a:off x="4416447" y="1295400"/>
            <a:ext cx="231753" cy="94171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648200" y="1498451"/>
            <a:ext cx="1219200" cy="738664"/>
          </a:xfrm>
          <a:prstGeom prst="rect">
            <a:avLst/>
          </a:prstGeom>
          <a:noFill/>
        </p:spPr>
        <p:txBody>
          <a:bodyPr wrap="square" rtlCol="0">
            <a:spAutoFit/>
          </a:bodyPr>
          <a:lstStyle/>
          <a:p>
            <a:r>
              <a:rPr lang="en-US" sz="1400" dirty="0"/>
              <a:t>Schumpeter’s </a:t>
            </a:r>
            <a:r>
              <a:rPr lang="en-US" sz="1400"/>
              <a:t>minimalist </a:t>
            </a:r>
          </a:p>
          <a:p>
            <a:r>
              <a:rPr lang="en-US" sz="1400" dirty="0"/>
              <a:t>account</a:t>
            </a:r>
          </a:p>
        </p:txBody>
      </p:sp>
      <p:sp>
        <p:nvSpPr>
          <p:cNvPr id="9" name="Right Brace 8"/>
          <p:cNvSpPr/>
          <p:nvPr/>
        </p:nvSpPr>
        <p:spPr>
          <a:xfrm>
            <a:off x="5334000" y="1081722"/>
            <a:ext cx="838200" cy="23472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96000" y="2444372"/>
            <a:ext cx="914400" cy="523220"/>
          </a:xfrm>
          <a:prstGeom prst="rect">
            <a:avLst/>
          </a:prstGeom>
          <a:noFill/>
        </p:spPr>
        <p:txBody>
          <a:bodyPr wrap="square" rtlCol="0">
            <a:spAutoFit/>
          </a:bodyPr>
          <a:lstStyle/>
          <a:p>
            <a:r>
              <a:rPr lang="en-US" sz="1400" dirty="0"/>
              <a:t>Polyarchy</a:t>
            </a:r>
          </a:p>
          <a:p>
            <a:r>
              <a:rPr lang="en-US" sz="1400" dirty="0"/>
              <a:t>(Dahl)</a:t>
            </a:r>
          </a:p>
        </p:txBody>
      </p:sp>
      <p:sp>
        <p:nvSpPr>
          <p:cNvPr id="11" name="Right Brace 10"/>
          <p:cNvSpPr/>
          <p:nvPr/>
        </p:nvSpPr>
        <p:spPr>
          <a:xfrm>
            <a:off x="6705600" y="914400"/>
            <a:ext cx="682648" cy="401781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45596" y="2862591"/>
            <a:ext cx="1311321" cy="954107"/>
          </a:xfrm>
          <a:prstGeom prst="rect">
            <a:avLst/>
          </a:prstGeom>
          <a:noFill/>
        </p:spPr>
        <p:txBody>
          <a:bodyPr wrap="none" rtlCol="0">
            <a:spAutoFit/>
          </a:bodyPr>
          <a:lstStyle/>
          <a:p>
            <a:r>
              <a:rPr lang="en-US" sz="1400" dirty="0"/>
              <a:t>Representative</a:t>
            </a:r>
          </a:p>
          <a:p>
            <a:r>
              <a:rPr lang="en-US" sz="1400" dirty="0"/>
              <a:t>Democracy </a:t>
            </a:r>
          </a:p>
          <a:p>
            <a:r>
              <a:rPr lang="en-US" sz="1400" dirty="0"/>
              <a:t>(in </a:t>
            </a:r>
            <a:r>
              <a:rPr lang="en-US" sz="1400" dirty="0" err="1"/>
              <a:t>O’Donnel’s</a:t>
            </a:r>
            <a:r>
              <a:rPr lang="en-US" sz="1400" dirty="0"/>
              <a:t> </a:t>
            </a:r>
          </a:p>
          <a:p>
            <a:r>
              <a:rPr lang="en-US" sz="1400" dirty="0"/>
              <a:t>sense)</a:t>
            </a:r>
          </a:p>
        </p:txBody>
      </p:sp>
      <p:sp>
        <p:nvSpPr>
          <p:cNvPr id="13" name="Right Brace 12"/>
          <p:cNvSpPr/>
          <p:nvPr/>
        </p:nvSpPr>
        <p:spPr>
          <a:xfrm>
            <a:off x="8305801" y="990600"/>
            <a:ext cx="614855" cy="467129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915400" y="3352800"/>
            <a:ext cx="984116" cy="523220"/>
          </a:xfrm>
          <a:prstGeom prst="rect">
            <a:avLst/>
          </a:prstGeom>
          <a:noFill/>
        </p:spPr>
        <p:txBody>
          <a:bodyPr wrap="none" rtlCol="0">
            <a:spAutoFit/>
          </a:bodyPr>
          <a:lstStyle/>
          <a:p>
            <a:r>
              <a:rPr lang="en-US" sz="1400" dirty="0"/>
              <a:t>Liberal </a:t>
            </a:r>
          </a:p>
          <a:p>
            <a:r>
              <a:rPr lang="en-US" sz="1400" dirty="0"/>
              <a:t>democracy</a:t>
            </a:r>
          </a:p>
        </p:txBody>
      </p:sp>
    </p:spTree>
    <p:extLst>
      <p:ext uri="{BB962C8B-B14F-4D97-AF65-F5344CB8AC3E}">
        <p14:creationId xmlns:p14="http://schemas.microsoft.com/office/powerpoint/2010/main" val="45082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Delegative</a:t>
            </a:r>
            <a:r>
              <a:rPr lang="en-US" dirty="0"/>
              <a:t> democracy</a:t>
            </a:r>
            <a:br>
              <a:rPr lang="en-US" dirty="0"/>
            </a:br>
            <a:r>
              <a:rPr lang="en-US" sz="1800" dirty="0"/>
              <a:t>Definition</a:t>
            </a:r>
            <a:r>
              <a:rPr lang="en-US" dirty="0"/>
              <a:t>	</a:t>
            </a:r>
          </a:p>
        </p:txBody>
      </p:sp>
      <p:sp>
        <p:nvSpPr>
          <p:cNvPr id="20483" name="Content Placeholder 2"/>
          <p:cNvSpPr>
            <a:spLocks noGrp="1"/>
          </p:cNvSpPr>
          <p:nvPr>
            <p:ph idx="1"/>
          </p:nvPr>
        </p:nvSpPr>
        <p:spPr>
          <a:xfrm>
            <a:off x="3130046" y="2638046"/>
            <a:ext cx="5937755" cy="3610355"/>
          </a:xfrm>
        </p:spPr>
        <p:txBody>
          <a:bodyPr>
            <a:normAutofit fontScale="70000" lnSpcReduction="20000"/>
          </a:bodyPr>
          <a:lstStyle/>
          <a:p>
            <a:pPr marL="0" indent="0">
              <a:buNone/>
            </a:pPr>
            <a:r>
              <a:rPr lang="en-US" altLang="en-US" b="1" dirty="0"/>
              <a:t>Delegative democracies </a:t>
            </a:r>
          </a:p>
          <a:p>
            <a:r>
              <a:rPr lang="en-US" altLang="en-US" dirty="0"/>
              <a:t>Meet Dahl’s criteria for polyarchy (free and fair elections, full adult suffrage, protection of civil liberties, absence of tutelary institutions) </a:t>
            </a:r>
          </a:p>
          <a:p>
            <a:r>
              <a:rPr lang="en-US" altLang="en-US" dirty="0"/>
              <a:t>Are not representative (liberal) democracies</a:t>
            </a:r>
          </a:p>
          <a:p>
            <a:r>
              <a:rPr lang="en-US" altLang="en-US" dirty="0"/>
              <a:t>Are not institutionalized democracies, even though they may be enduring regimes</a:t>
            </a:r>
          </a:p>
          <a:p>
            <a:r>
              <a:rPr lang="en-US" altLang="en-US" dirty="0"/>
              <a:t>Are characterized by centralization of power in a leader and the absence of horizontal accountability</a:t>
            </a:r>
          </a:p>
          <a:p>
            <a:r>
              <a:rPr lang="en-US" altLang="en-US" dirty="0"/>
              <a:t>Based on Latin American countries going through economic crises in the 90’s, which is why O’Donnell refers to presidential regimes, but there can be delegative democracies that are parliamentarian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Delegative</a:t>
            </a:r>
            <a:r>
              <a:rPr lang="en-US" dirty="0"/>
              <a:t> democracy</a:t>
            </a:r>
            <a:br>
              <a:rPr lang="en-US" dirty="0"/>
            </a:br>
            <a:r>
              <a:rPr lang="en-US" sz="1800" dirty="0"/>
              <a:t>Horizontal accountability</a:t>
            </a:r>
          </a:p>
        </p:txBody>
      </p:sp>
      <p:sp>
        <p:nvSpPr>
          <p:cNvPr id="21507" name="Content Placeholder 2"/>
          <p:cNvSpPr>
            <a:spLocks noGrp="1"/>
          </p:cNvSpPr>
          <p:nvPr>
            <p:ph idx="1"/>
          </p:nvPr>
        </p:nvSpPr>
        <p:spPr/>
        <p:txBody>
          <a:bodyPr/>
          <a:lstStyle/>
          <a:p>
            <a:pPr marL="0" indent="0">
              <a:buNone/>
            </a:pPr>
            <a:r>
              <a:rPr lang="en-US" altLang="en-US" dirty="0"/>
              <a:t>State agencies can prevent, cancel, redress and punish the actions of other state agencies</a:t>
            </a:r>
          </a:p>
          <a:p>
            <a:r>
              <a:rPr lang="en-US" altLang="en-US" dirty="0"/>
              <a:t>when they trespass upon the lawful authority of another; </a:t>
            </a:r>
          </a:p>
          <a:p>
            <a:r>
              <a:rPr lang="en-US" altLang="en-US" dirty="0"/>
              <a:t>when a public official obtains illegal advantages, whether for personal use or for the benefit of associates</a:t>
            </a:r>
            <a:endParaRPr lang="en-US" dirty="0"/>
          </a:p>
        </p:txBody>
      </p:sp>
    </p:spTree>
    <p:extLst>
      <p:ext uri="{BB962C8B-B14F-4D97-AF65-F5344CB8AC3E}">
        <p14:creationId xmlns:p14="http://schemas.microsoft.com/office/powerpoint/2010/main" val="34048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Delegative democracy</a:t>
            </a:r>
            <a:br>
              <a:rPr lang="en-US" dirty="0"/>
            </a:br>
            <a:r>
              <a:rPr lang="en-US" sz="1800" dirty="0"/>
              <a:t>Horizontal accountability</a:t>
            </a:r>
          </a:p>
        </p:txBody>
      </p:sp>
      <p:sp>
        <p:nvSpPr>
          <p:cNvPr id="3" name="Content Placeholder 2"/>
          <p:cNvSpPr>
            <a:spLocks noGrp="1"/>
          </p:cNvSpPr>
          <p:nvPr>
            <p:ph idx="1"/>
          </p:nvPr>
        </p:nvSpPr>
        <p:spPr/>
        <p:txBody>
          <a:bodyPr/>
          <a:lstStyle/>
          <a:p>
            <a:r>
              <a:rPr lang="en-US"/>
              <a:t>HA needs state agencies that are authorized and willing to oversee, control, redress, and sanction unlawful actions by other state agencies with legal authority and autonomy </a:t>
            </a:r>
          </a:p>
          <a:p>
            <a:r>
              <a:rPr lang="en-US"/>
              <a:t>Includes the executive, legislative, and judicial branches, ombudsmen, accounting offices, and the like. </a:t>
            </a:r>
          </a:p>
          <a:p>
            <a:r>
              <a:rPr lang="en-US"/>
              <a:t>Can involve removing someone from office, and applying civil and criminal penalties</a:t>
            </a:r>
          </a:p>
          <a:p>
            <a:endParaRPr lang="en-US" dirty="0"/>
          </a:p>
        </p:txBody>
      </p:sp>
    </p:spTree>
    <p:extLst>
      <p:ext uri="{BB962C8B-B14F-4D97-AF65-F5344CB8AC3E}">
        <p14:creationId xmlns:p14="http://schemas.microsoft.com/office/powerpoint/2010/main" val="1771084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Delegative</a:t>
            </a:r>
            <a:r>
              <a:rPr lang="en-US" dirty="0"/>
              <a:t> democracy</a:t>
            </a:r>
            <a:br>
              <a:rPr lang="en-US" dirty="0"/>
            </a:br>
            <a:r>
              <a:rPr lang="en-US" sz="1800" dirty="0"/>
              <a:t>Horizontal accountability</a:t>
            </a:r>
          </a:p>
        </p:txBody>
      </p:sp>
      <p:sp>
        <p:nvSpPr>
          <p:cNvPr id="3" name="Content Placeholder 2"/>
          <p:cNvSpPr>
            <a:spLocks noGrp="1"/>
          </p:cNvSpPr>
          <p:nvPr>
            <p:ph idx="1"/>
          </p:nvPr>
        </p:nvSpPr>
        <p:spPr/>
        <p:txBody>
          <a:bodyPr/>
          <a:lstStyle/>
          <a:p>
            <a:pPr marL="0" indent="0">
              <a:buNone/>
            </a:pPr>
            <a:r>
              <a:rPr lang="en-US" dirty="0"/>
              <a:t>Effectiveness of institutions of HA depends on </a:t>
            </a:r>
          </a:p>
          <a:p>
            <a:pPr marL="342900" indent="-342900">
              <a:buAutoNum type="alphaLcParenBoth"/>
            </a:pPr>
            <a:r>
              <a:rPr lang="en-US" dirty="0"/>
              <a:t>a network of agencies working together and committed to upholding the rule of law-especially the court system; </a:t>
            </a:r>
          </a:p>
          <a:p>
            <a:pPr marL="342900" indent="-342900">
              <a:buAutoNum type="alphaLcParenBoth"/>
            </a:pPr>
            <a:r>
              <a:rPr lang="en-US" dirty="0"/>
              <a:t>“well-organized society, and a media that does not shy away from reporting cases of encroachment and corruption, provide crucial information, support, and political incentives for the often uphill battles that agencies of horizontal accountability may wage against powerful transgressors”</a:t>
            </a:r>
          </a:p>
        </p:txBody>
      </p:sp>
    </p:spTree>
    <p:extLst>
      <p:ext uri="{BB962C8B-B14F-4D97-AF65-F5344CB8AC3E}">
        <p14:creationId xmlns:p14="http://schemas.microsoft.com/office/powerpoint/2010/main" val="2513460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Delegative</a:t>
            </a:r>
            <a:r>
              <a:rPr lang="en-US" dirty="0"/>
              <a:t> democracy</a:t>
            </a:r>
            <a:br>
              <a:rPr lang="en-US" dirty="0"/>
            </a:br>
            <a:r>
              <a:rPr lang="en-US" sz="1700" dirty="0"/>
              <a:t>Basic premise and its implications </a:t>
            </a:r>
            <a:r>
              <a:rPr lang="en-US" dirty="0"/>
              <a:t>	</a:t>
            </a:r>
          </a:p>
        </p:txBody>
      </p:sp>
      <p:sp>
        <p:nvSpPr>
          <p:cNvPr id="23555" name="Content Placeholder 2"/>
          <p:cNvSpPr>
            <a:spLocks noGrp="1"/>
          </p:cNvSpPr>
          <p:nvPr>
            <p:ph idx="1"/>
          </p:nvPr>
        </p:nvSpPr>
        <p:spPr/>
        <p:txBody>
          <a:bodyPr/>
          <a:lstStyle/>
          <a:p>
            <a:pPr marL="0" indent="0">
              <a:buNone/>
            </a:pPr>
            <a:r>
              <a:rPr lang="en-US" altLang="en-US" dirty="0"/>
              <a:t>“Elections in DDs are a very emotional and high-stakes event: candidates compete for a chance to rule virtually free of all constraints save those imposed by naked, noninstitutionalized power relations.”</a:t>
            </a:r>
          </a:p>
          <a:p>
            <a:pPr marL="0" indent="0">
              <a:buNone/>
            </a:pPr>
            <a:endParaRPr lang="en-US" altLang="en-US" dirty="0"/>
          </a:p>
          <a:p>
            <a:pPr marL="0" indent="0">
              <a:buNone/>
            </a:pPr>
            <a:r>
              <a:rPr lang="en-US" altLang="en-US" dirty="0"/>
              <a:t>“After the election, voters/delegators are expected to become a passive but cheering audience of what the president does.”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sp>
        <p:nvSpPr>
          <p:cNvPr id="27651" name="Content Placeholder 2"/>
          <p:cNvSpPr>
            <a:spLocks noGrp="1"/>
          </p:cNvSpPr>
          <p:nvPr>
            <p:ph idx="1"/>
          </p:nvPr>
        </p:nvSpPr>
        <p:spPr>
          <a:xfrm>
            <a:off x="3130046" y="2561846"/>
            <a:ext cx="5937755" cy="3838955"/>
          </a:xfrm>
        </p:spPr>
        <p:txBody>
          <a:bodyPr>
            <a:normAutofit fontScale="55000" lnSpcReduction="20000"/>
          </a:bodyPr>
          <a:lstStyle/>
          <a:p>
            <a:pPr marL="0" indent="0">
              <a:buNone/>
            </a:pPr>
            <a:r>
              <a:rPr lang="en-US" altLang="en-US" b="1" dirty="0"/>
              <a:t>Democracy</a:t>
            </a:r>
          </a:p>
          <a:p>
            <a:r>
              <a:rPr lang="en-US" altLang="en-US" dirty="0"/>
              <a:t>Free, fair, and competitive elections; </a:t>
            </a:r>
          </a:p>
          <a:p>
            <a:r>
              <a:rPr lang="en-US" altLang="en-US" dirty="0"/>
              <a:t>Full adult suffrage; </a:t>
            </a:r>
          </a:p>
          <a:p>
            <a:r>
              <a:rPr lang="en-US" altLang="en-US" dirty="0"/>
              <a:t>Broad protection of civil liberties, including freedom of speech, press, and association; </a:t>
            </a:r>
          </a:p>
          <a:p>
            <a:r>
              <a:rPr lang="en-US" altLang="en-US" dirty="0"/>
              <a:t>The absence of nonelected “tutelary” authorities (e.g., militaries, monarchies, or religious bodies) that limit elected officials’ power to govern.</a:t>
            </a:r>
          </a:p>
          <a:p>
            <a:r>
              <a:rPr lang="en-US" altLang="en-US" dirty="0"/>
              <a:t>A reasonably level playing field between incumbents and opposition</a:t>
            </a:r>
          </a:p>
          <a:p>
            <a:endParaRPr lang="en-US" altLang="en-US" dirty="0"/>
          </a:p>
          <a:p>
            <a:pPr marL="0" indent="0">
              <a:buNone/>
            </a:pPr>
            <a:r>
              <a:rPr lang="en-US" altLang="en-US" b="1" dirty="0"/>
              <a:t>Full authoritarianism</a:t>
            </a:r>
            <a:r>
              <a:rPr lang="en-US" altLang="en-US" dirty="0"/>
              <a:t>: “regime in which no viable channels exist for opposition to contest legally for executive power”. Includes regimes with no elections (China, Saudi Arabia), and regimes with pretend elections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modern state</a:t>
            </a:r>
          </a:p>
        </p:txBody>
      </p:sp>
      <p:sp>
        <p:nvSpPr>
          <p:cNvPr id="3" name="Content Placeholder 2"/>
          <p:cNvSpPr>
            <a:spLocks noGrp="1"/>
          </p:cNvSpPr>
          <p:nvPr>
            <p:ph idx="1"/>
          </p:nvPr>
        </p:nvSpPr>
        <p:spPr/>
        <p:txBody>
          <a:bodyPr>
            <a:noAutofit/>
          </a:bodyPr>
          <a:lstStyle/>
          <a:p>
            <a:pPr marL="0" indent="0">
              <a:buNone/>
            </a:pPr>
            <a:r>
              <a:rPr lang="en-US" sz="1400" dirty="0"/>
              <a:t>The modern state’s ability to collect taxes, maintain law and order, and offer services depends on the modern bureaucracy. </a:t>
            </a:r>
          </a:p>
          <a:p>
            <a:r>
              <a:rPr lang="en-US" sz="1400" dirty="0"/>
              <a:t>According to Weber, a bureaucracy consists of staff who are selected on the basis of their technical competence and enter into their position freely. </a:t>
            </a:r>
          </a:p>
          <a:p>
            <a:r>
              <a:rPr lang="en-US" sz="1400" dirty="0"/>
              <a:t>Positions are hierarchically organized and  every official has a clearly defined sphere of authority. </a:t>
            </a:r>
          </a:p>
          <a:p>
            <a:r>
              <a:rPr lang="en-US" sz="1400" dirty="0"/>
              <a:t>State officials’ office is their main occupation and they are remunerated by fixed salaries in money. </a:t>
            </a:r>
          </a:p>
          <a:p>
            <a:r>
              <a:rPr lang="en-US" sz="1400" dirty="0"/>
              <a:t>There is a pre-determined career-path. Officials are subject to oversight by their superiors and promoted in light of their evaluations. </a:t>
            </a:r>
          </a:p>
          <a:p>
            <a:r>
              <a:rPr lang="en-US" sz="1400" dirty="0"/>
              <a:t>The conduct of members of the bureaucracy is guided by “</a:t>
            </a:r>
            <a:r>
              <a:rPr lang="en-US" sz="1400" u="sng" dirty="0"/>
              <a:t>obedience to the legally established impersonal order</a:t>
            </a:r>
            <a:r>
              <a:rPr lang="en-US" sz="1400" dirty="0"/>
              <a:t>”. </a:t>
            </a:r>
          </a:p>
        </p:txBody>
      </p:sp>
    </p:spTree>
    <p:extLst>
      <p:ext uri="{BB962C8B-B14F-4D97-AF65-F5344CB8AC3E}">
        <p14:creationId xmlns:p14="http://schemas.microsoft.com/office/powerpoint/2010/main" val="1229966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sp>
        <p:nvSpPr>
          <p:cNvPr id="28675" name="Content Placeholder 2"/>
          <p:cNvSpPr>
            <a:spLocks noGrp="1"/>
          </p:cNvSpPr>
          <p:nvPr>
            <p:ph idx="1"/>
          </p:nvPr>
        </p:nvSpPr>
        <p:spPr>
          <a:xfrm>
            <a:off x="3130046" y="2638046"/>
            <a:ext cx="5937755" cy="3534155"/>
          </a:xfrm>
        </p:spPr>
        <p:txBody>
          <a:bodyPr>
            <a:normAutofit fontScale="70000" lnSpcReduction="20000"/>
          </a:bodyPr>
          <a:lstStyle/>
          <a:p>
            <a:pPr marL="0" indent="0">
              <a:buNone/>
            </a:pPr>
            <a:r>
              <a:rPr lang="en-US" altLang="en-US" b="1" dirty="0"/>
              <a:t>Competitive authoritarianism </a:t>
            </a:r>
          </a:p>
          <a:p>
            <a:r>
              <a:rPr lang="en-US" altLang="en-US" dirty="0"/>
              <a:t>“formal democratic institutions exist and are widely viewed as the primary means of gaining power,” </a:t>
            </a:r>
          </a:p>
          <a:p>
            <a:pPr marL="0" indent="0">
              <a:buNone/>
            </a:pPr>
            <a:r>
              <a:rPr lang="en-US" altLang="en-US" dirty="0"/>
              <a:t>But </a:t>
            </a:r>
          </a:p>
          <a:p>
            <a:r>
              <a:rPr lang="en-US" altLang="en-US" dirty="0"/>
              <a:t>“incumbents’ abuse of the state places them at a significant advantage vis-a-vis their opponents”. </a:t>
            </a:r>
          </a:p>
          <a:p>
            <a:endParaRPr lang="en-US" altLang="en-US" dirty="0"/>
          </a:p>
          <a:p>
            <a:pPr marL="0" indent="0">
              <a:buNone/>
            </a:pPr>
            <a:r>
              <a:rPr lang="en-US" altLang="en-US" dirty="0"/>
              <a:t>“Such regimes are competitive in that opposition parties use democratic institutions to contest seriously for power, but they are not democratic because the playing field is heavily skewed in favor of incumbents. Competition is thus real but unfair.”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pic>
        <p:nvPicPr>
          <p:cNvPr id="29699" name="Content Placeholder 4" descr="levitsky-1.ep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045" y="2514600"/>
            <a:ext cx="5890846" cy="38862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Competitive Authoritarianism</a:t>
            </a:r>
            <a:endParaRPr lang="en-US" dirty="0"/>
          </a:p>
        </p:txBody>
      </p:sp>
      <p:sp>
        <p:nvSpPr>
          <p:cNvPr id="30723" name="Content Placeholder 2"/>
          <p:cNvSpPr>
            <a:spLocks noGrp="1"/>
          </p:cNvSpPr>
          <p:nvPr>
            <p:ph idx="1"/>
          </p:nvPr>
        </p:nvSpPr>
        <p:spPr>
          <a:xfrm>
            <a:off x="3130046" y="2638046"/>
            <a:ext cx="5937755" cy="3686555"/>
          </a:xfrm>
        </p:spPr>
        <p:txBody>
          <a:bodyPr>
            <a:normAutofit fontScale="92500" lnSpcReduction="20000"/>
          </a:bodyPr>
          <a:lstStyle/>
          <a:p>
            <a:pPr marL="0" indent="0">
              <a:buNone/>
            </a:pPr>
            <a:r>
              <a:rPr lang="en-US" altLang="en-US" dirty="0"/>
              <a:t> 1. The criteria for full authoritarianism are not met.</a:t>
            </a:r>
          </a:p>
          <a:p>
            <a:pPr marL="0" indent="0">
              <a:buNone/>
            </a:pPr>
            <a:r>
              <a:rPr lang="en-US" altLang="en-US" dirty="0"/>
              <a:t> 2. There exists broad adult suffrage.</a:t>
            </a:r>
          </a:p>
          <a:p>
            <a:pPr marL="0" indent="0">
              <a:buNone/>
            </a:pPr>
            <a:r>
              <a:rPr lang="en-US" altLang="en-US" dirty="0"/>
              <a:t> 3. The authority of elected governments is not seriously restricted by unelected “tutelary” powers.</a:t>
            </a:r>
          </a:p>
          <a:p>
            <a:pPr marL="0" indent="0">
              <a:buNone/>
            </a:pPr>
            <a:r>
              <a:rPr lang="en-US" altLang="en-US" dirty="0"/>
              <a:t> 4. At least one of the following criteria is met: </a:t>
            </a:r>
          </a:p>
          <a:p>
            <a:pPr marL="628650" lvl="1" indent="-400050">
              <a:buFont typeface="+mj-lt"/>
              <a:buAutoNum type="romanLcPeriod"/>
            </a:pPr>
            <a:r>
              <a:rPr lang="en-US" altLang="en-US" dirty="0"/>
              <a:t>Unfair Elections</a:t>
            </a:r>
          </a:p>
          <a:p>
            <a:pPr marL="628650" lvl="1" indent="-400050">
              <a:buFont typeface="+mj-lt"/>
              <a:buAutoNum type="romanLcPeriod"/>
            </a:pPr>
            <a:r>
              <a:rPr lang="en-US" altLang="en-US" dirty="0"/>
              <a:t>Violation of Civil Liberties </a:t>
            </a:r>
          </a:p>
          <a:p>
            <a:pPr marL="628650" lvl="1" indent="-400050">
              <a:buFont typeface="+mj-lt"/>
              <a:buAutoNum type="romanLcPeriod"/>
            </a:pPr>
            <a:r>
              <a:rPr lang="en-US" altLang="en-US" dirty="0"/>
              <a:t>Uneven Playing Field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Unfaır</a:t>
            </a:r>
            <a:r>
              <a:rPr lang="en-US" dirty="0"/>
              <a:t> </a:t>
            </a:r>
            <a:r>
              <a:rPr lang="en-US" dirty="0" err="1"/>
              <a:t>electıons</a:t>
            </a:r>
            <a:endParaRPr lang="en-US" dirty="0"/>
          </a:p>
        </p:txBody>
      </p:sp>
      <p:sp>
        <p:nvSpPr>
          <p:cNvPr id="31747" name="Content Placeholder 2"/>
          <p:cNvSpPr>
            <a:spLocks noGrp="1"/>
          </p:cNvSpPr>
          <p:nvPr>
            <p:ph idx="1"/>
          </p:nvPr>
        </p:nvSpPr>
        <p:spPr/>
        <p:txBody>
          <a:bodyPr>
            <a:normAutofit/>
          </a:bodyPr>
          <a:lstStyle/>
          <a:p>
            <a:r>
              <a:rPr lang="en-US" altLang="en-US" dirty="0"/>
              <a:t>Banned candidates</a:t>
            </a:r>
          </a:p>
          <a:p>
            <a:r>
              <a:rPr lang="en-US" altLang="en-US" dirty="0"/>
              <a:t>Electoral abuse</a:t>
            </a:r>
          </a:p>
          <a:p>
            <a:r>
              <a:rPr lang="en-US" altLang="en-US" dirty="0"/>
              <a:t>Uneven electoral playing field –media, resources, electoral authorities</a:t>
            </a:r>
          </a:p>
          <a:p>
            <a:r>
              <a:rPr lang="en-US" altLang="en-US" dirty="0"/>
              <a:t>Impediments to the opposition’s campaigning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32771" name="Content Placeholder 2"/>
          <p:cNvSpPr>
            <a:spLocks noGrp="1"/>
          </p:cNvSpPr>
          <p:nvPr>
            <p:ph idx="1"/>
          </p:nvPr>
        </p:nvSpPr>
        <p:spPr/>
        <p:txBody>
          <a:bodyPr>
            <a:normAutofit/>
          </a:bodyPr>
          <a:lstStyle/>
          <a:p>
            <a:pPr marL="0" indent="0">
              <a:buNone/>
            </a:pPr>
            <a:r>
              <a:rPr lang="en-US" altLang="en-US" dirty="0"/>
              <a:t>1. Frequent harassment of independent media for political reasons. </a:t>
            </a:r>
          </a:p>
          <a:p>
            <a:pPr lvl="1"/>
            <a:r>
              <a:rPr lang="en-US" altLang="en-US" dirty="0"/>
              <a:t>Censorship</a:t>
            </a:r>
          </a:p>
          <a:p>
            <a:pPr lvl="1"/>
            <a:r>
              <a:rPr lang="en-US" altLang="en-US" dirty="0"/>
              <a:t>Legal harassment</a:t>
            </a:r>
          </a:p>
          <a:p>
            <a:pPr lvl="1"/>
            <a:r>
              <a:rPr lang="en-US" altLang="en-US" dirty="0"/>
              <a:t>Rewarding / punishing private media through discretionary measures</a:t>
            </a:r>
          </a:p>
          <a:p>
            <a:pPr lvl="1"/>
            <a:r>
              <a:rPr lang="en-US" altLang="en-US" dirty="0"/>
              <a:t>Threats and physical attacks on persons and property</a:t>
            </a:r>
          </a:p>
          <a:p>
            <a:pPr lvl="1"/>
            <a:r>
              <a:rPr lang="en-US" altLang="en-US" dirty="0"/>
              <a:t>Government pressure to fire journalists/cancel programs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14339" name="Content Placeholder 2"/>
          <p:cNvSpPr>
            <a:spLocks noGrp="1"/>
          </p:cNvSpPr>
          <p:nvPr>
            <p:ph idx="1"/>
          </p:nvPr>
        </p:nvSpPr>
        <p:spPr>
          <a:xfrm>
            <a:off x="3130046" y="2638046"/>
            <a:ext cx="5937755" cy="3610355"/>
          </a:xfrm>
        </p:spPr>
        <p:txBody>
          <a:bodyPr>
            <a:normAutofit fontScale="92500"/>
          </a:bodyPr>
          <a:lstStyle/>
          <a:p>
            <a:pPr marL="0" indent="0">
              <a:buNone/>
            </a:pPr>
            <a:r>
              <a:rPr lang="en-US" altLang="en-US" dirty="0"/>
              <a:t>2. Any serious political attack on the media within a one-year period that can reasonably be expected to have a “chilling effect” on independent media activity. </a:t>
            </a:r>
          </a:p>
          <a:p>
            <a:pPr lvl="1"/>
            <a:r>
              <a:rPr lang="en-US" altLang="en-US" dirty="0"/>
              <a:t>Closure, suspension, eviction etc. of a major media outlet</a:t>
            </a:r>
          </a:p>
          <a:p>
            <a:pPr lvl="1"/>
            <a:r>
              <a:rPr lang="en-US" altLang="en-US" dirty="0"/>
              <a:t>Imprisonment, killing, or exile of journalist/editor of a major media outlet </a:t>
            </a:r>
          </a:p>
          <a:p>
            <a:pPr lvl="1"/>
            <a:r>
              <a:rPr lang="en-US" altLang="en-US" dirty="0"/>
              <a:t>“Legal” actions (e.g., large fines) that have a crippling effect on a major media outlet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34819" name="Content Placeholder 2"/>
          <p:cNvSpPr>
            <a:spLocks noGrp="1"/>
          </p:cNvSpPr>
          <p:nvPr>
            <p:ph idx="1"/>
          </p:nvPr>
        </p:nvSpPr>
        <p:spPr/>
        <p:txBody>
          <a:bodyPr>
            <a:normAutofit/>
          </a:bodyPr>
          <a:lstStyle/>
          <a:p>
            <a:pPr marL="0" indent="0">
              <a:buNone/>
            </a:pPr>
            <a:r>
              <a:rPr lang="en-US" altLang="en-US" dirty="0"/>
              <a:t>3. Engaging in or </a:t>
            </a:r>
            <a:r>
              <a:rPr lang="en-US" altLang="en-US"/>
              <a:t>tolerating actions </a:t>
            </a:r>
            <a:r>
              <a:rPr lang="en-US" altLang="en-US" dirty="0"/>
              <a:t>that restrict freedom of political association or speech. </a:t>
            </a:r>
          </a:p>
          <a:p>
            <a:r>
              <a:rPr lang="en-US" altLang="en-US" dirty="0"/>
              <a:t>Police raids on opposition and civic-association offices</a:t>
            </a:r>
          </a:p>
          <a:p>
            <a:r>
              <a:rPr lang="en-US" altLang="en-US" dirty="0"/>
              <a:t>Enforcement of repressive laws that inhibit speech and association</a:t>
            </a:r>
          </a:p>
          <a:p>
            <a:r>
              <a:rPr lang="en-US" altLang="en-US" dirty="0"/>
              <a:t>Political detentions or arrests</a:t>
            </a:r>
          </a:p>
          <a:p>
            <a:r>
              <a:rPr lang="en-US" altLang="en-US" dirty="0"/>
              <a:t>Frequent use of legal or tax system to harass critics</a:t>
            </a:r>
          </a:p>
          <a:p>
            <a:r>
              <a:rPr lang="en-US" altLang="en-US" dirty="0"/>
              <a:t>Physical attacks on government critics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Violation of civil liberties</a:t>
            </a:r>
          </a:p>
        </p:txBody>
      </p:sp>
      <p:sp>
        <p:nvSpPr>
          <p:cNvPr id="35843" name="Content Placeholder 2"/>
          <p:cNvSpPr>
            <a:spLocks noGrp="1"/>
          </p:cNvSpPr>
          <p:nvPr>
            <p:ph idx="1"/>
          </p:nvPr>
        </p:nvSpPr>
        <p:spPr>
          <a:xfrm>
            <a:off x="3130046" y="2638046"/>
            <a:ext cx="5937755" cy="3305555"/>
          </a:xfrm>
        </p:spPr>
        <p:txBody>
          <a:bodyPr>
            <a:normAutofit fontScale="77500" lnSpcReduction="20000"/>
          </a:bodyPr>
          <a:lstStyle/>
          <a:p>
            <a:pPr marL="0" indent="0">
              <a:buNone/>
            </a:pPr>
            <a:r>
              <a:rPr lang="en-US" altLang="en-US" dirty="0"/>
              <a:t>4. Attacks on opposition figures that can have a chilling effect</a:t>
            </a:r>
          </a:p>
          <a:p>
            <a:r>
              <a:rPr lang="en-US" altLang="en-US" dirty="0"/>
              <a:t>Imprisonment, attempted assassination, killing, or exile of a major politician or civic leader</a:t>
            </a:r>
          </a:p>
          <a:p>
            <a:r>
              <a:rPr lang="en-US" altLang="en-US" dirty="0"/>
              <a:t>Effective </a:t>
            </a:r>
            <a:r>
              <a:rPr lang="en-US" altLang="en-US" dirty="0" err="1"/>
              <a:t>delegalization</a:t>
            </a:r>
            <a:r>
              <a:rPr lang="en-US" altLang="en-US" dirty="0"/>
              <a:t> or crippling of a mainstream political organization</a:t>
            </a:r>
          </a:p>
          <a:p>
            <a:r>
              <a:rPr lang="en-US" altLang="en-US" dirty="0"/>
              <a:t>Suspensions of basic civil and political rights (e.g., states of emergency) that target or seriously affect opposition activity</a:t>
            </a:r>
          </a:p>
          <a:p>
            <a:r>
              <a:rPr lang="en-US" altLang="en-US" dirty="0"/>
              <a:t>Large-scale physical repression of civic or opposition groups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Uneven playing field</a:t>
            </a:r>
          </a:p>
        </p:txBody>
      </p:sp>
      <p:sp>
        <p:nvSpPr>
          <p:cNvPr id="36867" name="Content Placeholder 2"/>
          <p:cNvSpPr>
            <a:spLocks noGrp="1"/>
          </p:cNvSpPr>
          <p:nvPr>
            <p:ph idx="1"/>
          </p:nvPr>
        </p:nvSpPr>
        <p:spPr>
          <a:xfrm>
            <a:off x="3130046" y="2638046"/>
            <a:ext cx="5937755" cy="3762755"/>
          </a:xfrm>
        </p:spPr>
        <p:txBody>
          <a:bodyPr>
            <a:normAutofit/>
          </a:bodyPr>
          <a:lstStyle/>
          <a:p>
            <a:pPr marL="0" indent="0">
              <a:buNone/>
            </a:pPr>
            <a:r>
              <a:rPr lang="en-US" altLang="en-US" dirty="0"/>
              <a:t>Distinct from unfair elections because has an impact between elections as well, </a:t>
            </a:r>
          </a:p>
          <a:p>
            <a:pPr marL="0" indent="0">
              <a:buNone/>
            </a:pPr>
            <a:r>
              <a:rPr lang="en-US" altLang="en-US" dirty="0"/>
              <a:t>and </a:t>
            </a:r>
          </a:p>
          <a:p>
            <a:pPr marL="0" indent="0">
              <a:buNone/>
            </a:pPr>
            <a:r>
              <a:rPr lang="en-US" altLang="en-US" dirty="0"/>
              <a:t>distinct from violation of civil liberties because some actions that make the playing field uneven do not involve violation of civil liberties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Competitive Authoritarianism</a:t>
            </a:r>
            <a:br>
              <a:rPr lang="en-US"/>
            </a:br>
            <a:r>
              <a:rPr lang="en-US"/>
              <a:t>Uneven playing field</a:t>
            </a:r>
            <a:endParaRPr lang="en-US" dirty="0"/>
          </a:p>
        </p:txBody>
      </p:sp>
      <p:sp>
        <p:nvSpPr>
          <p:cNvPr id="37891" name="Content Placeholder 2"/>
          <p:cNvSpPr>
            <a:spLocks noGrp="1"/>
          </p:cNvSpPr>
          <p:nvPr>
            <p:ph idx="1"/>
          </p:nvPr>
        </p:nvSpPr>
        <p:spPr/>
        <p:txBody>
          <a:bodyPr>
            <a:normAutofit/>
          </a:bodyPr>
          <a:lstStyle/>
          <a:p>
            <a:pPr marL="0" indent="0">
              <a:buNone/>
            </a:pPr>
            <a:r>
              <a:rPr lang="en-US" altLang="en-US" dirty="0"/>
              <a:t>1. State institutions are widely politicized and deployed frequently by the incumbent in ways that limit the opposition’s ability to compete on reasonably equal footing</a:t>
            </a:r>
          </a:p>
          <a:p>
            <a:pPr marL="0" indent="0">
              <a:buNone/>
            </a:pPr>
            <a:r>
              <a:rPr lang="en-US" altLang="en-US" dirty="0"/>
              <a:t>2. Uneven media access</a:t>
            </a:r>
          </a:p>
          <a:p>
            <a:pPr marL="0" indent="0">
              <a:buNone/>
            </a:pPr>
            <a:r>
              <a:rPr lang="en-US" altLang="en-US" dirty="0"/>
              <a:t>3. Uneven access to resources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C61B99-BDDE-2243-86E3-288975614CB4}"/>
              </a:ext>
            </a:extLst>
          </p:cNvPr>
          <p:cNvSpPr>
            <a:spLocks noGrp="1"/>
          </p:cNvSpPr>
          <p:nvPr>
            <p:ph type="title"/>
          </p:nvPr>
        </p:nvSpPr>
        <p:spPr>
          <a:xfrm>
            <a:off x="2060603" y="2681105"/>
            <a:ext cx="2297430" cy="1495794"/>
          </a:xfrm>
          <a:solidFill>
            <a:schemeClr val="bg1"/>
          </a:solidFill>
          <a:ln>
            <a:solidFill>
              <a:schemeClr val="tx1"/>
            </a:solidFill>
          </a:ln>
        </p:spPr>
        <p:txBody>
          <a:bodyPr>
            <a:normAutofit/>
          </a:bodyPr>
          <a:lstStyle/>
          <a:p>
            <a:r>
              <a:rPr lang="en-US" sz="1600"/>
              <a:t>The organization of the modern state</a:t>
            </a:r>
            <a:br>
              <a:rPr lang="en-US" sz="1600"/>
            </a:br>
            <a:endParaRPr lang="en-GB" sz="1600"/>
          </a:p>
        </p:txBody>
      </p:sp>
      <p:graphicFrame>
        <p:nvGraphicFramePr>
          <p:cNvPr id="17" name="Content Placeholder 3"/>
          <p:cNvGraphicFramePr>
            <a:graphicFrameLocks noGrp="1"/>
          </p:cNvGraphicFramePr>
          <p:nvPr>
            <p:ph idx="1"/>
          </p:nvPr>
        </p:nvGraphicFramePr>
        <p:xfrm>
          <a:off x="5279232" y="1570170"/>
          <a:ext cx="4416029" cy="3720841"/>
        </p:xfrm>
        <a:graphic>
          <a:graphicData uri="http://schemas.openxmlformats.org/drawingml/2006/table">
            <a:tbl>
              <a:tblPr firstRow="1" bandRow="1">
                <a:noFill/>
                <a:tableStyleId>{073A0DAA-6AF3-43AB-8588-CEC1D06C72B9}</a:tableStyleId>
              </a:tblPr>
              <a:tblGrid>
                <a:gridCol w="2180893">
                  <a:extLst>
                    <a:ext uri="{9D8B030D-6E8A-4147-A177-3AD203B41FA5}">
                      <a16:colId xmlns:a16="http://schemas.microsoft.com/office/drawing/2014/main" val="20000"/>
                    </a:ext>
                  </a:extLst>
                </a:gridCol>
                <a:gridCol w="2235136">
                  <a:extLst>
                    <a:ext uri="{9D8B030D-6E8A-4147-A177-3AD203B41FA5}">
                      <a16:colId xmlns:a16="http://schemas.microsoft.com/office/drawing/2014/main" val="20001"/>
                    </a:ext>
                  </a:extLst>
                </a:gridCol>
              </a:tblGrid>
              <a:tr h="667479">
                <a:tc>
                  <a:txBody>
                    <a:bodyPr/>
                    <a:lstStyle/>
                    <a:p>
                      <a:r>
                        <a:rPr lang="en-US" sz="1400">
                          <a:solidFill>
                            <a:schemeClr val="tx1">
                              <a:lumMod val="75000"/>
                              <a:lumOff val="25000"/>
                            </a:schemeClr>
                          </a:solidFill>
                        </a:rPr>
                        <a:t>Patrimonial administration</a:t>
                      </a:r>
                    </a:p>
                  </a:txBody>
                  <a:tcPr marL="177521" marR="106512" marT="106512" marB="10651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400">
                          <a:solidFill>
                            <a:schemeClr val="tx1">
                              <a:lumMod val="75000"/>
                              <a:lumOff val="25000"/>
                            </a:schemeClr>
                          </a:solidFill>
                        </a:rPr>
                        <a:t>Modern bureaucracy</a:t>
                      </a:r>
                    </a:p>
                  </a:txBody>
                  <a:tcPr marL="177521" marR="106512" marT="106512" marB="10651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000"/>
                  </a:ext>
                </a:extLst>
              </a:tr>
              <a:tr h="378712">
                <a:tc>
                  <a:txBody>
                    <a:bodyPr/>
                    <a:lstStyle/>
                    <a:p>
                      <a:r>
                        <a:rPr lang="en-US" sz="1100">
                          <a:solidFill>
                            <a:schemeClr val="tx1">
                              <a:lumMod val="75000"/>
                              <a:lumOff val="25000"/>
                            </a:schemeClr>
                          </a:solidFill>
                        </a:rPr>
                        <a:t>Personal </a:t>
                      </a:r>
                    </a:p>
                  </a:txBody>
                  <a:tcPr marL="177521" marR="92311" marT="92311" marB="923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lumMod val="75000"/>
                              <a:lumOff val="25000"/>
                            </a:schemeClr>
                          </a:solidFill>
                        </a:rPr>
                        <a:t>Impersonal</a:t>
                      </a:r>
                    </a:p>
                  </a:txBody>
                  <a:tcPr marL="177521" marR="92311" marT="92311" marB="923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1"/>
                  </a:ext>
                </a:extLst>
              </a:tr>
              <a:tr h="875770">
                <a:tc>
                  <a:txBody>
                    <a:bodyPr/>
                    <a:lstStyle/>
                    <a:p>
                      <a:r>
                        <a:rPr lang="en-US" sz="1100" dirty="0">
                          <a:solidFill>
                            <a:schemeClr val="tx1">
                              <a:lumMod val="75000"/>
                              <a:lumOff val="25000"/>
                            </a:schemeClr>
                          </a:solidFill>
                        </a:rPr>
                        <a:t>Employment and promotion on the basis of personal ties and loyalty</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lumMod val="75000"/>
                              <a:lumOff val="25000"/>
                            </a:schemeClr>
                          </a:solidFill>
                        </a:rPr>
                        <a:t>Employment and promotion on the basis of technical competence</a:t>
                      </a:r>
                    </a:p>
                    <a:p>
                      <a:endParaRPr lang="en-US" sz="1100">
                        <a:solidFill>
                          <a:schemeClr val="tx1">
                            <a:lumMod val="75000"/>
                            <a:lumOff val="25000"/>
                          </a:schemeClr>
                        </a:solidFill>
                      </a:endParaRP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2"/>
                  </a:ext>
                </a:extLst>
              </a:tr>
              <a:tr h="378712">
                <a:tc>
                  <a:txBody>
                    <a:bodyPr/>
                    <a:lstStyle/>
                    <a:p>
                      <a:r>
                        <a:rPr lang="en-US" sz="1100">
                          <a:solidFill>
                            <a:schemeClr val="tx1">
                              <a:lumMod val="75000"/>
                              <a:lumOff val="25000"/>
                            </a:schemeClr>
                          </a:solidFill>
                        </a:rPr>
                        <a:t>Obedience to persons</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lumMod val="75000"/>
                              <a:lumOff val="25000"/>
                            </a:schemeClr>
                          </a:solidFill>
                        </a:rPr>
                        <a:t>Obedience to impersonal rules</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3"/>
                  </a:ext>
                </a:extLst>
              </a:tr>
              <a:tr h="875770">
                <a:tc>
                  <a:txBody>
                    <a:bodyPr/>
                    <a:lstStyle/>
                    <a:p>
                      <a:r>
                        <a:rPr lang="en-US" sz="1100">
                          <a:solidFill>
                            <a:schemeClr val="tx1">
                              <a:lumMod val="75000"/>
                              <a:lumOff val="25000"/>
                            </a:schemeClr>
                          </a:solidFill>
                        </a:rPr>
                        <a:t>Ill-defined and ad hoc borders of authority</a:t>
                      </a: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lumMod val="75000"/>
                              <a:lumOff val="25000"/>
                            </a:schemeClr>
                          </a:solidFill>
                        </a:rPr>
                        <a:t>Clearly defined areas of competence and hierarchical authority structure </a:t>
                      </a:r>
                    </a:p>
                    <a:p>
                      <a:endParaRPr lang="en-US" sz="1100">
                        <a:solidFill>
                          <a:schemeClr val="tx1">
                            <a:lumMod val="75000"/>
                            <a:lumOff val="25000"/>
                          </a:schemeClr>
                        </a:solidFill>
                      </a:endParaRPr>
                    </a:p>
                  </a:txBody>
                  <a:tcPr marL="177521" marR="92311" marT="92311" marB="923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0004"/>
                  </a:ext>
                </a:extLst>
              </a:tr>
              <a:tr h="544398">
                <a:tc>
                  <a:txBody>
                    <a:bodyPr/>
                    <a:lstStyle/>
                    <a:p>
                      <a:r>
                        <a:rPr lang="en-US" sz="1100">
                          <a:solidFill>
                            <a:schemeClr val="tx1">
                              <a:lumMod val="75000"/>
                              <a:lumOff val="25000"/>
                            </a:schemeClr>
                          </a:solidFill>
                        </a:rPr>
                        <a:t>Arbitrariness and personal </a:t>
                      </a:r>
                      <a:r>
                        <a:rPr lang="en-US" sz="1100" err="1">
                          <a:solidFill>
                            <a:schemeClr val="tx1">
                              <a:lumMod val="75000"/>
                              <a:lumOff val="25000"/>
                            </a:schemeClr>
                          </a:solidFill>
                        </a:rPr>
                        <a:t>favours</a:t>
                      </a:r>
                      <a:r>
                        <a:rPr lang="en-US" sz="1100">
                          <a:solidFill>
                            <a:schemeClr val="tx1">
                              <a:lumMod val="75000"/>
                              <a:lumOff val="25000"/>
                            </a:schemeClr>
                          </a:solidFill>
                        </a:rPr>
                        <a:t> </a:t>
                      </a:r>
                    </a:p>
                  </a:txBody>
                  <a:tcPr marL="177521" marR="92311" marT="92311" marB="92311">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1100" dirty="0">
                          <a:solidFill>
                            <a:schemeClr val="tx1">
                              <a:lumMod val="75000"/>
                              <a:lumOff val="25000"/>
                            </a:schemeClr>
                          </a:solidFill>
                        </a:rPr>
                        <a:t>Uniform rule application and predictability </a:t>
                      </a:r>
                    </a:p>
                  </a:txBody>
                  <a:tcPr marL="177521" marR="92311" marT="92311" marB="92311">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644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C907-755E-41A5-9E8A-9D8F161DA6C6}"/>
              </a:ext>
            </a:extLst>
          </p:cNvPr>
          <p:cNvSpPr>
            <a:spLocks noGrp="1"/>
          </p:cNvSpPr>
          <p:nvPr>
            <p:ph type="title"/>
          </p:nvPr>
        </p:nvSpPr>
        <p:spPr/>
        <p:txBody>
          <a:bodyPr/>
          <a:lstStyle/>
          <a:p>
            <a:r>
              <a:rPr lang="tr-TR" dirty="0"/>
              <a:t>week2: </a:t>
            </a:r>
            <a:r>
              <a:rPr lang="tr-TR" dirty="0" err="1"/>
              <a:t>the</a:t>
            </a:r>
            <a:r>
              <a:rPr lang="tr-TR" dirty="0"/>
              <a:t> </a:t>
            </a:r>
            <a:r>
              <a:rPr lang="tr-TR" dirty="0" err="1"/>
              <a:t>law</a:t>
            </a:r>
            <a:endParaRPr lang="en-US" dirty="0"/>
          </a:p>
        </p:txBody>
      </p:sp>
      <p:sp>
        <p:nvSpPr>
          <p:cNvPr id="3" name="Content Placeholder 2">
            <a:extLst>
              <a:ext uri="{FF2B5EF4-FFF2-40B4-BE49-F238E27FC236}">
                <a16:creationId xmlns:a16="http://schemas.microsoft.com/office/drawing/2014/main" id="{C2688683-BAE6-4FEF-A416-208E996829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34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Austin’s account of law</a:t>
            </a:r>
            <a:endParaRPr lang="en-US" dirty="0"/>
          </a:p>
        </p:txBody>
      </p:sp>
      <p:sp>
        <p:nvSpPr>
          <p:cNvPr id="15362" name="Content Placeholder 2"/>
          <p:cNvSpPr>
            <a:spLocks noGrp="1"/>
          </p:cNvSpPr>
          <p:nvPr>
            <p:ph idx="1"/>
          </p:nvPr>
        </p:nvSpPr>
        <p:spPr/>
        <p:txBody>
          <a:bodyPr/>
          <a:lstStyle/>
          <a:p>
            <a:pPr marL="0" indent="0">
              <a:buNone/>
            </a:pPr>
            <a:r>
              <a:rPr lang="en-US" altLang="en-US" dirty="0"/>
              <a:t>Laws are the commands of a sovereign</a:t>
            </a:r>
          </a:p>
          <a:p>
            <a:pPr marL="0" indent="0">
              <a:buNone/>
            </a:pPr>
            <a:endParaRPr lang="en-US" altLang="en-US" dirty="0"/>
          </a:p>
          <a:p>
            <a:pPr marL="0" indent="0">
              <a:buNone/>
            </a:pPr>
            <a:r>
              <a:rPr lang="en-US" altLang="en-US" dirty="0"/>
              <a:t>Commands on Austin’s use of the term: I command you to do a certain act if (a) I intend to harm you if you don’t comply, (b) I have power to harm you, and (c) you are aware of my intention to harm you if you don’t do as I say.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Austin’s account of law</a:t>
            </a:r>
          </a:p>
        </p:txBody>
      </p:sp>
      <p:sp>
        <p:nvSpPr>
          <p:cNvPr id="16386" name="Content Placeholder 2"/>
          <p:cNvSpPr>
            <a:spLocks noGrp="1"/>
          </p:cNvSpPr>
          <p:nvPr>
            <p:ph idx="1"/>
          </p:nvPr>
        </p:nvSpPr>
        <p:spPr/>
        <p:txBody>
          <a:bodyPr/>
          <a:lstStyle/>
          <a:p>
            <a:r>
              <a:rPr lang="en-US" altLang="en-US" dirty="0"/>
              <a:t>Essentially, by commands Austin means ‘orders backed by threats’.</a:t>
            </a:r>
          </a:p>
          <a:p>
            <a:r>
              <a:rPr lang="en-US" altLang="en-US" dirty="0"/>
              <a:t>Only general commands issued by the sovereign can be laws.</a:t>
            </a:r>
          </a:p>
          <a:p>
            <a:r>
              <a:rPr lang="en-US" altLang="en-US" dirty="0"/>
              <a:t>The sovereign: Someone or a group of persons are the sovereign if and only if they receive ‘habitual obedience from the bulk of a given society’ and they do not habitually obey someone else.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4383</Words>
  <Application>Microsoft Office PowerPoint</Application>
  <PresentationFormat>Widescreen</PresentationFormat>
  <Paragraphs>302</Paragraphs>
  <Slides>59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week1: modern state </vt:lpstr>
      <vt:lpstr>The modern state</vt:lpstr>
      <vt:lpstr>The modern state</vt:lpstr>
      <vt:lpstr>State Capacity </vt:lpstr>
      <vt:lpstr>The organization of the modern state</vt:lpstr>
      <vt:lpstr>The organization of the modern state </vt:lpstr>
      <vt:lpstr>week2: the law</vt:lpstr>
      <vt:lpstr>Austin’s account of law</vt:lpstr>
      <vt:lpstr>Austin’s account of law</vt:lpstr>
      <vt:lpstr>Hart’s objections to Austin’s account</vt:lpstr>
      <vt:lpstr>Hart’s account</vt:lpstr>
      <vt:lpstr>Hart’s account</vt:lpstr>
      <vt:lpstr>Hart’s account</vt:lpstr>
      <vt:lpstr>Hart’s account</vt:lpstr>
      <vt:lpstr>Hart’s account</vt:lpstr>
      <vt:lpstr>One appealing aspect of  Hart’s account </vt:lpstr>
      <vt:lpstr>The functions of law</vt:lpstr>
      <vt:lpstr>week4: rule of law</vt:lpstr>
      <vt:lpstr>the rule of law: The key ideas </vt:lpstr>
      <vt:lpstr>RequIrements of Rule of Law</vt:lpstr>
      <vt:lpstr>RequIrements of Rule of Law</vt:lpstr>
      <vt:lpstr>RequIrements of Rule of Law</vt:lpstr>
      <vt:lpstr>RequIrements of Rule of Law</vt:lpstr>
      <vt:lpstr>The value of the rule of law </vt:lpstr>
      <vt:lpstr>The value of the rule of law </vt:lpstr>
      <vt:lpstr>The value of the rule of law </vt:lpstr>
      <vt:lpstr>The value of the rule of law </vt:lpstr>
      <vt:lpstr>week6: liberal democracy</vt:lpstr>
      <vt:lpstr>Recap</vt:lpstr>
      <vt:lpstr>The minimalist ACCOUNT</vt:lpstr>
      <vt:lpstr>A defense of The minimalist ACCOUNT</vt:lpstr>
      <vt:lpstr>liberal democracy</vt:lpstr>
      <vt:lpstr>liberal democracy</vt:lpstr>
      <vt:lpstr>liberal democracy</vt:lpstr>
      <vt:lpstr>liberal democracy </vt:lpstr>
      <vt:lpstr>liberal democracy</vt:lpstr>
      <vt:lpstr>liberal democracy</vt:lpstr>
      <vt:lpstr>liberal democracy</vt:lpstr>
      <vt:lpstr>liberal democracy</vt:lpstr>
      <vt:lpstr>liberal democracy</vt:lpstr>
      <vt:lpstr>liberal democracy</vt:lpstr>
      <vt:lpstr>week7: hybrid regimes</vt:lpstr>
      <vt:lpstr>Recap </vt:lpstr>
      <vt:lpstr>Delegative democracy Definition </vt:lpstr>
      <vt:lpstr>Delegative democracy Horizontal accountability</vt:lpstr>
      <vt:lpstr>Delegative democracy Horizontal accountability</vt:lpstr>
      <vt:lpstr>Delegative democracy Horizontal accountability</vt:lpstr>
      <vt:lpstr>Delegative democracy Basic premise and its implications  </vt:lpstr>
      <vt:lpstr>Competitive Authoritarianism</vt:lpstr>
      <vt:lpstr>Competitive Authoritarianism</vt:lpstr>
      <vt:lpstr>Competitive Authoritarianism</vt:lpstr>
      <vt:lpstr>Competitive Authoritarianism</vt:lpstr>
      <vt:lpstr>Unfaır electıons</vt:lpstr>
      <vt:lpstr>Violation of civil liberties</vt:lpstr>
      <vt:lpstr>Violation of civil liberties</vt:lpstr>
      <vt:lpstr>Violation of civil liberties</vt:lpstr>
      <vt:lpstr>Violation of civil liberties</vt:lpstr>
      <vt:lpstr>Uneven playing field</vt:lpstr>
      <vt:lpstr>Competitive Authoritarianism Uneven playing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modern state </dc:title>
  <dc:creator>Elif Cemre DURGUT</dc:creator>
  <cp:lastModifiedBy>Elif Cemre DURGUT</cp:lastModifiedBy>
  <cp:revision>3</cp:revision>
  <dcterms:created xsi:type="dcterms:W3CDTF">2021-11-17T18:37:48Z</dcterms:created>
  <dcterms:modified xsi:type="dcterms:W3CDTF">2021-11-18T12:20:45Z</dcterms:modified>
</cp:coreProperties>
</file>