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60" r:id="rId5"/>
    <p:sldId id="267" r:id="rId6"/>
    <p:sldId id="27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60822-88B7-4D5F-B95F-284F64CCE43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BAA8-27D5-41BE-A88C-174E37D7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6BAA8-27D5-41BE-A88C-174E37D7B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6BAA8-27D5-41BE-A88C-174E37D7B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6BAA8-27D5-41BE-A88C-174E37D7B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28AE-DCC6-23AC-DF81-6C142F06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59BD8-A092-88F6-BAD9-98BFCD58B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EDAF-75E3-5F3A-8277-809FFA3F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0005-6624-4D66-813A-89B9D563B39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BD8E-69CA-760C-79B2-628F2891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B67B-9BB4-E516-D7F7-0E420D7E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C7B0-2680-3953-84E1-0BD3F0C1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E229-825B-17A8-252B-7981EED2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91C5-9251-3061-64B6-852D54ED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74F8-E86C-44DD-A20C-5BF276C5DF9E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C845-FDC3-BDA5-FE6A-C316CAA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5870-B35A-7CCC-24DF-8E3068FB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B4D82-A61D-3870-553A-58742C104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1FF4-5E8C-9B77-01A3-8230CA0E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EBC1-E8AD-77A0-77CC-F86920A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0E8C-027E-48C5-9391-9D102420DFC7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C0FD-A1D7-43E7-B730-F3CDD7B8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34F9-3848-EFF2-33E6-686665F3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FEB1-2157-B0F7-E8DA-34F009A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A508-EC67-B41A-86C7-756BD516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6DEF-02B5-82A6-F0DC-5FEF56A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24A1-AA5D-668B-8854-F67BF847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2593-B6FD-95CD-E3C5-4E423DC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A023-BB87-D7FA-FB31-A9DA9B4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1B4A-5FC4-1F18-2A40-524A1070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E440-50F8-A0B8-D0C3-8831BEA5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F0F4-6B82-43B7-A25B-A263E531753D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07E2-38B1-6436-8FEE-2ECA180F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5649-EA3A-5636-E3CE-20510D6D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0D20-28B4-7226-D799-7CDB398A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B7B0-BB61-65FA-3945-71444400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7F8DC-DDB5-60CE-8746-029DAD77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0296-542C-60EB-E590-35EA666B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D3BF-1C25-44CC-B46E-7ED1A43BE056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448B-1AEF-7D66-666C-40EA4BD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5591C-E2B0-F193-C75B-64ED9F03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2F0-80E2-22FE-B8E7-AC99E14E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8765-373F-8306-CD0C-5E0E704DD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CF52C-83CA-72AE-2B28-FF02E709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1E46E-7E28-0110-4B46-2079F938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A83B0-0F86-B642-E4B2-167DDB66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A8773-B4EB-5161-9724-DC269D50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344-74B1-4273-8798-7F05F824B04F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C442D-A31B-C2BF-8649-ED0E661C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DC7C-6D1E-5846-5283-57F83E4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2462-391F-E14B-10A3-F1D7A6E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84D-52ED-B375-1ACD-5897A57C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FA9F-2E77-4F6F-B2EA-D52DEC9C4490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0E6C-B213-02B8-3288-735E126F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22FF-E921-AC6D-E46A-62591E7C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E5BB8-F2A1-3D2C-9737-0CD18D33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DFBF-07FD-4373-AD5E-99A70C934618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2DA1B-C55E-51FD-CDFC-6881295F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5BD1-9908-744F-63D0-E1C3A848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AF60-C760-3B3D-B776-8D7BEC94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68EC-540B-B4B6-3501-7A3EF79D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BAE1-87B9-BEEA-FA96-9FD891F9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C78A9-6285-B691-FF86-9A1FC05B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FF9-CE16-4D84-B779-DE861B287CB5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2F07-CDD9-3528-EBDE-0ACA44A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18BC-AAA6-9FDC-B7D5-94E380D2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FEBA-87C5-0FF3-331E-39E5F68E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95A33-324A-0994-9991-81675D16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7215-F9EA-9ACC-E89E-A2E602C0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FAD32-DFA2-123C-BF89-51558247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DFFA-C8B0-4D99-8112-285D8C3284F3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9F254-93AD-D047-F6F8-4DA9E838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9855-61D6-EC08-F13A-845BFC13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6F93F-3B53-AFFA-0CAC-0E99ACA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38AE-BB33-B2C1-B6C3-76F09D7D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6930-6E4E-1744-587C-16CBCB3C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B458-135C-448A-A87B-7194D2D21BB6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423D-2EA7-CEF3-37AC-536F18637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CBBD-660B-3852-A071-E530F1D7E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7A82-3A53-408C-B361-EDFE8A62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ser-user-collaborative-filtering-for-jokes-%20recommendation-b6b1e4ec864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gx101.gitbook.io/sgx101/" TargetMode="External"/><Relationship Id="rId4" Type="http://schemas.openxmlformats.org/officeDocument/2006/relationships/hyperlink" Target="https://www.intel.com/content/www/us/en/developer/articles/training/intel-software-guard-extensions-tutorial-part-1-founda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elifcemre/sgx-recommender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B38FA67D-F5E7-2C6F-3BF8-06E3BA2D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AF016-0880-FE1F-D16C-A14DCD6C6812}"/>
              </a:ext>
            </a:extLst>
          </p:cNvPr>
          <p:cNvSpPr txBox="1"/>
          <p:nvPr/>
        </p:nvSpPr>
        <p:spPr>
          <a:xfrm>
            <a:off x="1893454" y="701964"/>
            <a:ext cx="7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CS395 INTERNSHIP PROJECT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PRESENTATION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SECURE AND PRIVATE </a:t>
            </a:r>
            <a:r>
              <a:rPr lang="tr-TR" b="1" dirty="0">
                <a:latin typeface="Times New Roman" panose="02020603050405020304" pitchFamily="18" charset="0"/>
                <a:ea typeface="Calibri" panose="020F0502020204030204" pitchFamily="34" charset="0"/>
              </a:rPr>
              <a:t>USER-BASED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KNN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RECOMMENDER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704DE-346B-31AA-1BAC-EF7E78223CE3}"/>
              </a:ext>
            </a:extLst>
          </p:cNvPr>
          <p:cNvSpPr txBox="1"/>
          <p:nvPr/>
        </p:nvSpPr>
        <p:spPr>
          <a:xfrm>
            <a:off x="2512290" y="1625294"/>
            <a:ext cx="6096000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Elif Cemre Durgut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Sabancı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University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 of Engineering and Natural Sciences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Science &amp; Engineering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0026493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by Albert Levi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9F051-4B7B-C038-8ACB-EDD9846CE8D8}"/>
              </a:ext>
            </a:extLst>
          </p:cNvPr>
          <p:cNvSpPr txBox="1"/>
          <p:nvPr/>
        </p:nvSpPr>
        <p:spPr>
          <a:xfrm>
            <a:off x="2512290" y="4596397"/>
            <a:ext cx="6096000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EPFL – Scalable Computing Systems Laboratory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 by Rafael Pires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13/06/2022-26/08/2022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221DCBA-AA07-1A81-5C79-67BD84D8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52B5-A04D-4D2E-9CA6-A74F8D388E2C}" type="datetime1">
              <a:rPr lang="en-US" smtClean="0"/>
              <a:t>10/13/2022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3A2FD74-50DE-1BDF-FCCB-4D951A12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1</a:t>
            </a:fld>
            <a:endParaRPr lang="en-US"/>
          </a:p>
        </p:txBody>
      </p:sp>
      <p:pic>
        <p:nvPicPr>
          <p:cNvPr id="16" name="image4.jpg" descr="Institutional Brand Guidelines | Sabancı University">
            <a:extLst>
              <a:ext uri="{FF2B5EF4-FFF2-40B4-BE49-F238E27FC236}">
                <a16:creationId xmlns:a16="http://schemas.microsoft.com/office/drawing/2014/main" id="{5B998BAF-E5D1-4D77-BD53-4B3DEA2520F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938635" y="2141526"/>
            <a:ext cx="1666875" cy="717550"/>
          </a:xfrm>
          <a:prstGeom prst="rect">
            <a:avLst/>
          </a:prstGeom>
          <a:ln/>
        </p:spPr>
      </p:pic>
      <p:pic>
        <p:nvPicPr>
          <p:cNvPr id="17" name="image1.png" descr="Identity ‒ Overview ‐ EPFL">
            <a:extLst>
              <a:ext uri="{FF2B5EF4-FFF2-40B4-BE49-F238E27FC236}">
                <a16:creationId xmlns:a16="http://schemas.microsoft.com/office/drawing/2014/main" id="{39B04664-1852-369F-364B-11FBFCA82292}"/>
              </a:ext>
            </a:extLst>
          </p:cNvPr>
          <p:cNvPicPr/>
          <p:nvPr/>
        </p:nvPicPr>
        <p:blipFill>
          <a:blip r:embed="rId4"/>
          <a:srcRect l="13756" t="29865" r="14021" b="29454"/>
          <a:stretch>
            <a:fillRect/>
          </a:stretch>
        </p:blipFill>
        <p:spPr>
          <a:xfrm>
            <a:off x="8944350" y="5160654"/>
            <a:ext cx="1661160" cy="5264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169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ow To Keep Your Data Secure In The Cloud">
            <a:extLst>
              <a:ext uri="{FF2B5EF4-FFF2-40B4-BE49-F238E27FC236}">
                <a16:creationId xmlns:a16="http://schemas.microsoft.com/office/drawing/2014/main" id="{C74FA0E2-7D9E-9C49-042E-3B92C8CC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82E2-E506-9087-04DE-C52EA796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tr-TR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Anand A. (2020). </a:t>
            </a:r>
            <a:r>
              <a:rPr lang="en-US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User-User Collaborative Filtering For Jokes Recommendation</a:t>
            </a:r>
            <a:r>
              <a:rPr lang="tr-TR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r>
              <a:rPr lang="tr-TR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02/10/2022 from </a:t>
            </a: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https://towardsdatascience.com/user-user-collaborative-filtering-for-jokes- recommendation-b6b1e4ec8642</a:t>
            </a: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Mechalas J. P., Odom B. J. (2016). 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r>
              <a:rPr lang="tr-TR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02/10/2022 from </a:t>
            </a: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https://www.intel.com/content/www/us/en/developer/articles/training/intel-software-guard-extensions-tutorial-part-1-foundation.html</a:t>
            </a: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Taesoo, K. SGX 101. </a:t>
            </a:r>
            <a:r>
              <a:rPr lang="tr-TR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r>
              <a:rPr lang="tr-TR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02/10/2022 from </a:t>
            </a: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https://sgx101.gitbook.io/sgx101/</a:t>
            </a: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87A0-1A4A-B5E7-3323-05F7D09D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1A5C-1270-B6B0-297D-93EBBEB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47CDE-3124-BCB8-42DE-0E4AD3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87620-FE1C-7AD5-17F4-0C868D47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B562E-6CB1-6F46-68FD-A929CB91C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52"/>
          <a:stretch/>
        </p:blipFill>
        <p:spPr>
          <a:xfrm>
            <a:off x="3946187" y="887769"/>
            <a:ext cx="7005536" cy="2322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E1CBB-D434-455C-FC72-0F5A1F89B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17"/>
          <a:stretch/>
        </p:blipFill>
        <p:spPr>
          <a:xfrm>
            <a:off x="3946187" y="3734275"/>
            <a:ext cx="7005536" cy="2322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307BB0-0E76-CF07-56BD-852B4DBF0D21}"/>
              </a:ext>
            </a:extLst>
          </p:cNvPr>
          <p:cNvSpPr txBox="1"/>
          <p:nvPr/>
        </p:nvSpPr>
        <p:spPr>
          <a:xfrm>
            <a:off x="648511" y="869851"/>
            <a:ext cx="2821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 systems play an important role in terms of increasing the profit of commercial websites and helping customers to pick what they want to buy, watch, or eat.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91982-EE17-8B38-EE06-F6A0980611A4}"/>
              </a:ext>
            </a:extLst>
          </p:cNvPr>
          <p:cNvSpPr txBox="1"/>
          <p:nvPr/>
        </p:nvSpPr>
        <p:spPr>
          <a:xfrm>
            <a:off x="5497748" y="6180633"/>
            <a:ext cx="517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recommendations taken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Amazon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063B4F4-1567-DCB0-E25F-3DEE25C6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3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r-User Collaborative Filtering For Jokes Recommendation | by Abhijeet  Anand | Towards Data Science">
            <a:extLst>
              <a:ext uri="{FF2B5EF4-FFF2-40B4-BE49-F238E27FC236}">
                <a16:creationId xmlns:a16="http://schemas.microsoft.com/office/drawing/2014/main" id="{09762C0D-4642-7E27-483F-AE03E3DC9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71500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ow To Keep Your Data Secure In The Cloud">
            <a:extLst>
              <a:ext uri="{FF2B5EF4-FFF2-40B4-BE49-F238E27FC236}">
                <a16:creationId xmlns:a16="http://schemas.microsoft.com/office/drawing/2014/main" id="{C7ACA857-F5BF-79B3-9C71-49F8F6A9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FFA5-8E41-C052-24F0-3E6A4AF7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376E-7811-E2F1-55BC-A0D3B2F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DB5FF-540C-6ECE-69C7-7C46626FDF2B}"/>
              </a:ext>
            </a:extLst>
          </p:cNvPr>
          <p:cNvSpPr txBox="1"/>
          <p:nvPr/>
        </p:nvSpPr>
        <p:spPr>
          <a:xfrm>
            <a:off x="3404680" y="6444476"/>
            <a:ext cx="5787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comparison between collaborative and content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filtering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2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FFA5-8E41-C052-24F0-3E6A4AF7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C376E-7811-E2F1-55BC-A0D3B2F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7A254-2A28-6643-3CE5-33DB9E29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895060"/>
            <a:ext cx="8487475" cy="4710791"/>
          </a:xfrm>
          <a:prstGeom prst="rect">
            <a:avLst/>
          </a:prstGeom>
        </p:spPr>
      </p:pic>
      <p:pic>
        <p:nvPicPr>
          <p:cNvPr id="10" name="Picture 4" descr="How To Keep Your Data Secure In The Cloud">
            <a:extLst>
              <a:ext uri="{FF2B5EF4-FFF2-40B4-BE49-F238E27FC236}">
                <a16:creationId xmlns:a16="http://schemas.microsoft.com/office/drawing/2014/main" id="{B522E862-91D6-91CB-29DD-9F5C2FA9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948330-930F-6067-A7E6-47E576E7488C}"/>
              </a:ext>
            </a:extLst>
          </p:cNvPr>
          <p:cNvSpPr txBox="1"/>
          <p:nvPr/>
        </p:nvSpPr>
        <p:spPr>
          <a:xfrm>
            <a:off x="3861880" y="6444476"/>
            <a:ext cx="517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and movies matrix with movie rating entries</a:t>
            </a:r>
          </a:p>
        </p:txBody>
      </p:sp>
    </p:spTree>
    <p:extLst>
      <p:ext uri="{BB962C8B-B14F-4D97-AF65-F5344CB8AC3E}">
        <p14:creationId xmlns:p14="http://schemas.microsoft.com/office/powerpoint/2010/main" val="292199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4 Most Common Ways Departing Employees Steal Data | SoftActivity">
            <a:extLst>
              <a:ext uri="{FF2B5EF4-FFF2-40B4-BE49-F238E27FC236}">
                <a16:creationId xmlns:a16="http://schemas.microsoft.com/office/drawing/2014/main" id="{77E73EAF-371D-90DE-F4B7-F9F9FB84C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6" r="-1" b="22778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A355D7-AE98-EB72-5D2F-DE3F81844C98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recommenders involves the access to sensitive data in the form of user profiles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this poses a privacy threat.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DDA1-F4FA-0735-A31A-EF1C3D5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669AF56-EECC-4527-AF0E-892A6AA3B74A}" type="datetime1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10/13/2022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1F755-0CA8-F911-C545-CCF0C62D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8D07A82-3A53-408C-B361-EDFE8A62FDDF}" type="slidenum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877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F994-5E33-D97A-4F7A-BC92E25F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0CB9A-9479-283E-D5E5-B6FBF027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4" descr="How To Keep Your Data Secure In The Cloud">
            <a:extLst>
              <a:ext uri="{FF2B5EF4-FFF2-40B4-BE49-F238E27FC236}">
                <a16:creationId xmlns:a16="http://schemas.microsoft.com/office/drawing/2014/main" id="{18BBC3C1-3B1B-F26B-BF53-A60E342D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CA6F9-EA82-AFA5-E282-9ED6E1D44CE9}"/>
              </a:ext>
            </a:extLst>
          </p:cNvPr>
          <p:cNvSpPr txBox="1"/>
          <p:nvPr/>
        </p:nvSpPr>
        <p:spPr>
          <a:xfrm>
            <a:off x="550328" y="421859"/>
            <a:ext cx="96928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z="18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</a:p>
          <a:p>
            <a:pPr marL="0" indent="0">
              <a:buNone/>
            </a:pPr>
            <a:endParaRPr lang="tr-TR" sz="18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To build a user-based Knn movie recommender using SGX which keeps the user profiles private and secure from attacks</a:t>
            </a:r>
          </a:p>
          <a:p>
            <a:pPr marL="0" indent="0">
              <a:buNone/>
            </a:pPr>
            <a:r>
              <a:rPr lang="tr-TR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To test the system with SGX in different scenarios where the clients send 10, 100 and 1000 requests at a time</a:t>
            </a:r>
          </a:p>
          <a:p>
            <a:pPr marL="0" indent="0">
              <a:buNone/>
            </a:pP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To measure the overhead of using SGX compared to non-SGX system</a:t>
            </a:r>
            <a:endParaRPr lang="tr-TR" sz="1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C9509-8A58-D016-265D-6BC63BFB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04" y="2691580"/>
            <a:ext cx="6832391" cy="3782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D638A5-D3F4-5A64-F6BB-39BB0F25AA36}"/>
              </a:ext>
            </a:extLst>
          </p:cNvPr>
          <p:cNvSpPr txBox="1"/>
          <p:nvPr/>
        </p:nvSpPr>
        <p:spPr>
          <a:xfrm>
            <a:off x="6785732" y="6462843"/>
            <a:ext cx="517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SGX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Mechalas&amp;Odom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5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032" name="Picture 8" descr="ZeroMQ Reviews 2022: Details, Pricing, &amp; Features | G2">
            <a:extLst>
              <a:ext uri="{FF2B5EF4-FFF2-40B4-BE49-F238E27FC236}">
                <a16:creationId xmlns:a16="http://schemas.microsoft.com/office/drawing/2014/main" id="{FBFAEF4A-6E88-6EB8-CAC3-37BA6A5B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1546" y="532806"/>
            <a:ext cx="2256431" cy="118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- Wikiversity">
            <a:extLst>
              <a:ext uri="{FF2B5EF4-FFF2-40B4-BE49-F238E27FC236}">
                <a16:creationId xmlns:a16="http://schemas.microsoft.com/office/drawing/2014/main" id="{2A09A49E-9FA6-E0E3-B195-1AE2101B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374" y="3783326"/>
            <a:ext cx="2256431" cy="22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++ - Wikipedia">
            <a:extLst>
              <a:ext uri="{FF2B5EF4-FFF2-40B4-BE49-F238E27FC236}">
                <a16:creationId xmlns:a16="http://schemas.microsoft.com/office/drawing/2014/main" id="{4BA50336-FECF-7B60-9460-8E575E4C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8316" y="1361033"/>
            <a:ext cx="1746914" cy="19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® Software Guard Extensions">
            <a:extLst>
              <a:ext uri="{FF2B5EF4-FFF2-40B4-BE49-F238E27FC236}">
                <a16:creationId xmlns:a16="http://schemas.microsoft.com/office/drawing/2014/main" id="{4C8C9946-F3F2-EBCF-FE73-057EB1B03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3" t="14275" r="29951" b="14028"/>
          <a:stretch/>
        </p:blipFill>
        <p:spPr bwMode="auto">
          <a:xfrm>
            <a:off x="9594376" y="451209"/>
            <a:ext cx="2183642" cy="22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87A0-1A4A-B5E7-3323-05F7D09D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69AF56-EECC-4527-AF0E-892A6AA3B74A}" type="datetime1">
              <a:rPr lang="en-US" smtClean="0"/>
              <a:pPr>
                <a:spcAft>
                  <a:spcPts val="600"/>
                </a:spcAft>
              </a:pPr>
              <a:t>10/13/2022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82E2-E506-9087-04DE-C52EA796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977" y="3814247"/>
            <a:ext cx="7750040" cy="232809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sz="7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METHODS &amp; TOOLS</a:t>
            </a:r>
          </a:p>
          <a:p>
            <a:pPr marL="0" indent="0">
              <a:lnSpc>
                <a:spcPct val="120000"/>
              </a:lnSpc>
              <a:buNone/>
            </a:pPr>
            <a:endParaRPr lang="tr-TR" sz="7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r-TR" sz="7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MovieLens dataset has been used.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7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 Intel SGX was used to protect users’ privacy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7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 ZeroMQ was used for the communication between the server and the clients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7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 Development was made using C, C++ and Python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7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 The scenarios were tested on machines at EPFL IC Clusters</a:t>
            </a:r>
          </a:p>
          <a:p>
            <a:pPr marL="0" indent="0">
              <a:buNone/>
            </a:pPr>
            <a:endParaRPr lang="en-US" sz="8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1A5C-1270-B6B0-297D-93EBBEB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D07A82-3A53-408C-B361-EDFE8A62FDD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Lab.org / GitLab · GitLab">
            <a:extLst>
              <a:ext uri="{FF2B5EF4-FFF2-40B4-BE49-F238E27FC236}">
                <a16:creationId xmlns:a16="http://schemas.microsoft.com/office/drawing/2014/main" id="{BB5A8E50-8160-AD9D-2543-541B6608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341" y="392349"/>
            <a:ext cx="3036651" cy="30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ow To Keep Your Data Secure In The Cloud">
            <a:extLst>
              <a:ext uri="{FF2B5EF4-FFF2-40B4-BE49-F238E27FC236}">
                <a16:creationId xmlns:a16="http://schemas.microsoft.com/office/drawing/2014/main" id="{0EDB5394-7DC6-1A35-837D-40236DC8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82E2-E506-9087-04DE-C52EA796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361"/>
            <a:ext cx="10515600" cy="25712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OUTCOME &amp; DELIVERABLES </a:t>
            </a:r>
          </a:p>
          <a:p>
            <a:pPr marL="0" indent="0">
              <a:buNone/>
            </a:pPr>
            <a:endParaRPr lang="tr-TR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succesfully completed and shared on </a:t>
            </a: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are achieved with the help of Intel SGX that keeps user neighbors graph secure and operates on user profiles privately.</a:t>
            </a:r>
          </a:p>
          <a:p>
            <a:pPr marL="0" indent="0">
              <a:buNone/>
            </a:pPr>
            <a:r>
              <a:rPr lang="tr-TR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 I presented what I have done to my supervisor in the end. </a:t>
            </a:r>
          </a:p>
          <a:p>
            <a:pPr marL="0" indent="0">
              <a:buNone/>
            </a:pP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87A0-1A4A-B5E7-3323-05F7D09D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1A5C-1270-B6B0-297D-93EBBEB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ow To Keep Your Data Secure In The Cloud">
            <a:extLst>
              <a:ext uri="{FF2B5EF4-FFF2-40B4-BE49-F238E27FC236}">
                <a16:creationId xmlns:a16="http://schemas.microsoft.com/office/drawing/2014/main" id="{1494AFD9-444E-13D5-8488-B345929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82E2-E506-9087-04DE-C52EA796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619395"/>
            <a:ext cx="10515600" cy="1744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endParaRPr lang="tr-TR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recommender system without SGX has been tested with 10, 100 and 1000 requests. The average time taken per request increases as the total number of requests increases.  </a:t>
            </a:r>
          </a:p>
          <a:p>
            <a:pPr>
              <a:buFontTx/>
              <a:buChar char="-"/>
            </a:pPr>
            <a:r>
              <a:rPr lang="tr-TR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recommder system with SGX is completed but the tests are ongoing. </a:t>
            </a:r>
          </a:p>
          <a:p>
            <a:pPr>
              <a:buFontTx/>
              <a:buChar char="-"/>
            </a:pP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87A0-1A4A-B5E7-3323-05F7D09D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AF56-EECC-4527-AF0E-892A6AA3B74A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1A5C-1270-B6B0-297D-93EBBEB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7A82-3A53-408C-B361-EDFE8A62FDDF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59AA21B5-6D39-85B4-61E2-37ED036C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05" y="2820735"/>
            <a:ext cx="4615231" cy="3346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BC94B-88BB-C8F1-FACF-BBC7591DE512}"/>
              </a:ext>
            </a:extLst>
          </p:cNvPr>
          <p:cNvSpPr txBox="1"/>
          <p:nvPr/>
        </p:nvSpPr>
        <p:spPr>
          <a:xfrm>
            <a:off x="7072008" y="3147391"/>
            <a:ext cx="4464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sent between the server and the clients should be encrypted.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clients send private data, the attestation should be done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enclave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CD43A-CC41-B214-90CA-851A1AE005CF}"/>
              </a:ext>
            </a:extLst>
          </p:cNvPr>
          <p:cNvSpPr txBox="1"/>
          <p:nvPr/>
        </p:nvSpPr>
        <p:spPr>
          <a:xfrm>
            <a:off x="609599" y="6167624"/>
            <a:ext cx="594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Time(s)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100 and 1000 on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535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 Cemre DURGUT</dc:creator>
  <cp:lastModifiedBy>Elif Cemre DURGUT</cp:lastModifiedBy>
  <cp:revision>17</cp:revision>
  <dcterms:created xsi:type="dcterms:W3CDTF">2022-09-25T14:47:53Z</dcterms:created>
  <dcterms:modified xsi:type="dcterms:W3CDTF">2022-10-13T15:05:54Z</dcterms:modified>
</cp:coreProperties>
</file>