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Georgia" panose="02040502050405020303" pitchFamily="18" charset="0"/>
      <p:regular r:id="rId21"/>
      <p:bold r:id="rId22"/>
      <p:italic r:id="rId23"/>
      <p:boldItalic r:id="rId24"/>
    </p:embeddedFont>
    <p:embeddedFont>
      <p:font typeface="Verdana" panose="020B060403050404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C65434-B353-4D21-84C3-D35AF8014AFA}">
  <a:tblStyle styleId="{31C65434-B353-4D21-84C3-D35AF8014AF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300B6F-977A-4D03-BCD6-BD28CA8C343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60" d="100"/>
          <a:sy n="160" d="100"/>
        </p:scale>
        <p:origin x="27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a2568620d_0_707:notes"/>
          <p:cNvSpPr>
            <a:spLocks noGrp="1" noRot="1" noChangeAspect="1"/>
          </p:cNvSpPr>
          <p:nvPr>
            <p:ph type="sldImg" idx="2"/>
          </p:nvPr>
        </p:nvSpPr>
        <p:spPr>
          <a:xfrm>
            <a:off x="379413" y="684213"/>
            <a:ext cx="6099175" cy="3430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g35a2568620d_0_707:notes"/>
          <p:cNvSpPr txBox="1">
            <a:spLocks noGrp="1"/>
          </p:cNvSpPr>
          <p:nvPr>
            <p:ph type="body" idx="1"/>
          </p:nvPr>
        </p:nvSpPr>
        <p:spPr>
          <a:xfrm>
            <a:off x="685802" y="4343406"/>
            <a:ext cx="5486400" cy="4114800"/>
          </a:xfrm>
          <a:prstGeom prst="rect">
            <a:avLst/>
          </a:prstGeom>
          <a:noFill/>
          <a:ln>
            <a:noFill/>
          </a:ln>
        </p:spPr>
        <p:txBody>
          <a:bodyPr spcFirstLastPara="1" wrap="square" lIns="91550" tIns="45775" rIns="91550" bIns="45775" anchor="t" anchorCtr="0">
            <a:noAutofit/>
          </a:bodyPr>
          <a:lstStyle/>
          <a:p>
            <a:pPr marL="0" lvl="0" indent="0" algn="l" rtl="0">
              <a:spcBef>
                <a:spcPts val="0"/>
              </a:spcBef>
              <a:spcAft>
                <a:spcPts val="0"/>
              </a:spcAft>
              <a:buNone/>
            </a:pPr>
            <a:endParaRPr/>
          </a:p>
        </p:txBody>
      </p:sp>
      <p:sp>
        <p:nvSpPr>
          <p:cNvPr id="83" name="Google Shape;83;g35a2568620d_0_707:notes"/>
          <p:cNvSpPr txBox="1">
            <a:spLocks noGrp="1"/>
          </p:cNvSpPr>
          <p:nvPr>
            <p:ph type="sldNum" idx="12"/>
          </p:nvPr>
        </p:nvSpPr>
        <p:spPr>
          <a:xfrm>
            <a:off x="3884625" y="8685228"/>
            <a:ext cx="2971800" cy="457200"/>
          </a:xfrm>
          <a:prstGeom prst="rect">
            <a:avLst/>
          </a:prstGeom>
          <a:noFill/>
          <a:ln>
            <a:noFill/>
          </a:ln>
        </p:spPr>
        <p:txBody>
          <a:bodyPr spcFirstLastPara="1" wrap="square" lIns="91550" tIns="45775" rIns="91550" bIns="45775"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6adc8a8e4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6adc8a8e4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6adeea56b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6adeea56b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6adc8a8e4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6adc8a8e4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6adeea56be_0_47:notes"/>
          <p:cNvSpPr>
            <a:spLocks noGrp="1" noRot="1" noChangeAspect="1"/>
          </p:cNvSpPr>
          <p:nvPr>
            <p:ph type="sldImg" idx="2"/>
          </p:nvPr>
        </p:nvSpPr>
        <p:spPr>
          <a:xfrm>
            <a:off x="379413" y="684213"/>
            <a:ext cx="6099175" cy="3430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36adeea56be_0_47:notes"/>
          <p:cNvSpPr txBox="1">
            <a:spLocks noGrp="1"/>
          </p:cNvSpPr>
          <p:nvPr>
            <p:ph type="body" idx="1"/>
          </p:nvPr>
        </p:nvSpPr>
        <p:spPr>
          <a:xfrm>
            <a:off x="685802" y="4343406"/>
            <a:ext cx="5486400" cy="4114800"/>
          </a:xfrm>
          <a:prstGeom prst="rect">
            <a:avLst/>
          </a:prstGeom>
          <a:noFill/>
          <a:ln>
            <a:noFill/>
          </a:ln>
        </p:spPr>
        <p:txBody>
          <a:bodyPr spcFirstLastPara="1" wrap="square" lIns="91550" tIns="45775" rIns="91550" bIns="45775" anchor="t" anchorCtr="0">
            <a:noAutofit/>
          </a:bodyPr>
          <a:lstStyle/>
          <a:p>
            <a:pPr marL="0" lvl="0" indent="0" algn="l" rtl="0">
              <a:spcBef>
                <a:spcPts val="0"/>
              </a:spcBef>
              <a:spcAft>
                <a:spcPts val="0"/>
              </a:spcAft>
              <a:buNone/>
            </a:pPr>
            <a:endParaRPr/>
          </a:p>
        </p:txBody>
      </p:sp>
      <p:sp>
        <p:nvSpPr>
          <p:cNvPr id="226" name="Google Shape;226;g36adeea56be_0_47:notes"/>
          <p:cNvSpPr txBox="1">
            <a:spLocks noGrp="1"/>
          </p:cNvSpPr>
          <p:nvPr>
            <p:ph type="sldNum" idx="12"/>
          </p:nvPr>
        </p:nvSpPr>
        <p:spPr>
          <a:xfrm>
            <a:off x="3884625" y="8685228"/>
            <a:ext cx="2971800" cy="457200"/>
          </a:xfrm>
          <a:prstGeom prst="rect">
            <a:avLst/>
          </a:prstGeom>
          <a:noFill/>
          <a:ln>
            <a:noFill/>
          </a:ln>
        </p:spPr>
        <p:txBody>
          <a:bodyPr spcFirstLastPara="1" wrap="square" lIns="91550" tIns="45775" rIns="91550" bIns="45775"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6adc8a8e4e_0_56:notes"/>
          <p:cNvSpPr>
            <a:spLocks noGrp="1" noRot="1" noChangeAspect="1"/>
          </p:cNvSpPr>
          <p:nvPr>
            <p:ph type="sldImg" idx="2"/>
          </p:nvPr>
        </p:nvSpPr>
        <p:spPr>
          <a:xfrm>
            <a:off x="379413" y="684213"/>
            <a:ext cx="6099175" cy="3430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g36adc8a8e4e_0_56:notes"/>
          <p:cNvSpPr txBox="1">
            <a:spLocks noGrp="1"/>
          </p:cNvSpPr>
          <p:nvPr>
            <p:ph type="body" idx="1"/>
          </p:nvPr>
        </p:nvSpPr>
        <p:spPr>
          <a:xfrm>
            <a:off x="685802" y="4343406"/>
            <a:ext cx="5486400" cy="4114800"/>
          </a:xfrm>
          <a:prstGeom prst="rect">
            <a:avLst/>
          </a:prstGeom>
          <a:noFill/>
          <a:ln>
            <a:noFill/>
          </a:ln>
        </p:spPr>
        <p:txBody>
          <a:bodyPr spcFirstLastPara="1" wrap="square" lIns="91550" tIns="45775" rIns="91550" bIns="45775" anchor="t" anchorCtr="0">
            <a:noAutofit/>
          </a:bodyPr>
          <a:lstStyle/>
          <a:p>
            <a:pPr marL="0" lvl="0" indent="0" algn="l" rtl="0">
              <a:spcBef>
                <a:spcPts val="0"/>
              </a:spcBef>
              <a:spcAft>
                <a:spcPts val="0"/>
              </a:spcAft>
              <a:buNone/>
            </a:pPr>
            <a:endParaRPr/>
          </a:p>
        </p:txBody>
      </p:sp>
      <p:sp>
        <p:nvSpPr>
          <p:cNvPr id="236" name="Google Shape;236;g36adc8a8e4e_0_56:notes"/>
          <p:cNvSpPr txBox="1">
            <a:spLocks noGrp="1"/>
          </p:cNvSpPr>
          <p:nvPr>
            <p:ph type="sldNum" idx="12"/>
          </p:nvPr>
        </p:nvSpPr>
        <p:spPr>
          <a:xfrm>
            <a:off x="3884625" y="8685228"/>
            <a:ext cx="2971800" cy="457200"/>
          </a:xfrm>
          <a:prstGeom prst="rect">
            <a:avLst/>
          </a:prstGeom>
          <a:noFill/>
          <a:ln>
            <a:noFill/>
          </a:ln>
        </p:spPr>
        <p:txBody>
          <a:bodyPr spcFirstLastPara="1" wrap="square" lIns="91550" tIns="45775" rIns="91550" bIns="45775"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6adeea56b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6adeea56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adeea56be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6adeea56be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6adeea56be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6adeea56be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6adeea56be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6adeea56be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a2568620d_0_194:notes"/>
          <p:cNvSpPr>
            <a:spLocks noGrp="1" noRot="1" noChangeAspect="1"/>
          </p:cNvSpPr>
          <p:nvPr>
            <p:ph type="sldImg" idx="2"/>
          </p:nvPr>
        </p:nvSpPr>
        <p:spPr>
          <a:xfrm>
            <a:off x="379413" y="684213"/>
            <a:ext cx="6099175" cy="3430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g35a2568620d_0_194:notes"/>
          <p:cNvSpPr txBox="1">
            <a:spLocks noGrp="1"/>
          </p:cNvSpPr>
          <p:nvPr>
            <p:ph type="body" idx="1"/>
          </p:nvPr>
        </p:nvSpPr>
        <p:spPr>
          <a:xfrm>
            <a:off x="685802" y="4343406"/>
            <a:ext cx="5486400" cy="4114800"/>
          </a:xfrm>
          <a:prstGeom prst="rect">
            <a:avLst/>
          </a:prstGeom>
          <a:noFill/>
          <a:ln>
            <a:noFill/>
          </a:ln>
        </p:spPr>
        <p:txBody>
          <a:bodyPr spcFirstLastPara="1" wrap="square" lIns="91550" tIns="45775" rIns="91550" bIns="45775" anchor="t" anchorCtr="0">
            <a:noAutofit/>
          </a:bodyPr>
          <a:lstStyle/>
          <a:p>
            <a:pPr marL="0" lvl="0" indent="0" algn="l" rtl="0">
              <a:spcBef>
                <a:spcPts val="0"/>
              </a:spcBef>
              <a:spcAft>
                <a:spcPts val="0"/>
              </a:spcAft>
              <a:buNone/>
            </a:pPr>
            <a:endParaRPr/>
          </a:p>
        </p:txBody>
      </p:sp>
      <p:sp>
        <p:nvSpPr>
          <p:cNvPr id="91" name="Google Shape;91;g35a2568620d_0_194:notes"/>
          <p:cNvSpPr txBox="1">
            <a:spLocks noGrp="1"/>
          </p:cNvSpPr>
          <p:nvPr>
            <p:ph type="sldNum" idx="12"/>
          </p:nvPr>
        </p:nvSpPr>
        <p:spPr>
          <a:xfrm>
            <a:off x="3884625" y="8685228"/>
            <a:ext cx="2971800" cy="457200"/>
          </a:xfrm>
          <a:prstGeom prst="rect">
            <a:avLst/>
          </a:prstGeom>
          <a:noFill/>
          <a:ln>
            <a:noFill/>
          </a:ln>
        </p:spPr>
        <p:txBody>
          <a:bodyPr spcFirstLastPara="1" wrap="square" lIns="91550" tIns="45775" rIns="91550" bIns="45775"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6adeea56be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6adeea56b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a3036ebfa_0_22:notes"/>
          <p:cNvSpPr>
            <a:spLocks noGrp="1" noRot="1" noChangeAspect="1"/>
          </p:cNvSpPr>
          <p:nvPr>
            <p:ph type="sldImg" idx="2"/>
          </p:nvPr>
        </p:nvSpPr>
        <p:spPr>
          <a:xfrm>
            <a:off x="379413" y="684213"/>
            <a:ext cx="6099175" cy="3430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35a3036ebfa_0_22:notes"/>
          <p:cNvSpPr txBox="1">
            <a:spLocks noGrp="1"/>
          </p:cNvSpPr>
          <p:nvPr>
            <p:ph type="body" idx="1"/>
          </p:nvPr>
        </p:nvSpPr>
        <p:spPr>
          <a:xfrm>
            <a:off x="685802" y="4343406"/>
            <a:ext cx="5486400" cy="4114800"/>
          </a:xfrm>
          <a:prstGeom prst="rect">
            <a:avLst/>
          </a:prstGeom>
          <a:noFill/>
          <a:ln>
            <a:noFill/>
          </a:ln>
        </p:spPr>
        <p:txBody>
          <a:bodyPr spcFirstLastPara="1" wrap="square" lIns="91550" tIns="45775" rIns="91550" bIns="45775" anchor="t" anchorCtr="0">
            <a:noAutofit/>
          </a:bodyPr>
          <a:lstStyle/>
          <a:p>
            <a:pPr marL="0" lvl="0" indent="0" algn="l" rtl="0">
              <a:spcBef>
                <a:spcPts val="0"/>
              </a:spcBef>
              <a:spcAft>
                <a:spcPts val="0"/>
              </a:spcAft>
              <a:buNone/>
            </a:pPr>
            <a:endParaRPr/>
          </a:p>
        </p:txBody>
      </p:sp>
      <p:sp>
        <p:nvSpPr>
          <p:cNvPr id="110" name="Google Shape;110;g35a3036ebfa_0_22:notes"/>
          <p:cNvSpPr txBox="1">
            <a:spLocks noGrp="1"/>
          </p:cNvSpPr>
          <p:nvPr>
            <p:ph type="sldNum" idx="12"/>
          </p:nvPr>
        </p:nvSpPr>
        <p:spPr>
          <a:xfrm>
            <a:off x="3884625" y="8685228"/>
            <a:ext cx="2971800" cy="457200"/>
          </a:xfrm>
          <a:prstGeom prst="rect">
            <a:avLst/>
          </a:prstGeom>
          <a:noFill/>
          <a:ln>
            <a:noFill/>
          </a:ln>
        </p:spPr>
        <p:txBody>
          <a:bodyPr spcFirstLastPara="1" wrap="square" lIns="91550" tIns="45775" rIns="91550" bIns="45775"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a2568620d_0_1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a2568620d_0_1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6adeea56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6adeea56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6adeea56b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6adeea56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6adc8a8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6adc8a8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6adeea56b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6adeea56b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elfolie Bild 2">
  <p:cSld name="Titelfolie Bild 2">
    <p:bg>
      <p:bgPr>
        <a:blipFill>
          <a:blip r:embed="rId2">
            <a:alphaModFix/>
          </a:blip>
          <a:stretch>
            <a:fillRect/>
          </a:stretch>
        </a:blip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287338" y="542987"/>
            <a:ext cx="8552762" cy="1833840"/>
            <a:chOff x="287338" y="603319"/>
            <a:chExt cx="8552762" cy="2037600"/>
          </a:xfrm>
        </p:grpSpPr>
        <p:sp>
          <p:nvSpPr>
            <p:cNvPr id="52" name="Google Shape;52;p13"/>
            <p:cNvSpPr/>
            <p:nvPr/>
          </p:nvSpPr>
          <p:spPr>
            <a:xfrm>
              <a:off x="6192000" y="603319"/>
              <a:ext cx="2648100" cy="2037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53" name="Google Shape;53;p13"/>
            <p:cNvSpPr/>
            <p:nvPr/>
          </p:nvSpPr>
          <p:spPr>
            <a:xfrm>
              <a:off x="287338" y="603319"/>
              <a:ext cx="5904600" cy="2037600"/>
            </a:xfrm>
            <a:prstGeom prst="rect">
              <a:avLst/>
            </a:prstGeom>
            <a:solidFill>
              <a:srgbClr val="0096D3">
                <a:alpha val="8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grpSp>
      <p:sp>
        <p:nvSpPr>
          <p:cNvPr id="54" name="Google Shape;54;p13"/>
          <p:cNvSpPr txBox="1">
            <a:spLocks noGrp="1"/>
          </p:cNvSpPr>
          <p:nvPr>
            <p:ph type="body" idx="1"/>
          </p:nvPr>
        </p:nvSpPr>
        <p:spPr>
          <a:xfrm>
            <a:off x="287338" y="2647474"/>
            <a:ext cx="4284600" cy="558900"/>
          </a:xfrm>
          <a:prstGeom prst="rect">
            <a:avLst/>
          </a:prstGeom>
          <a:solidFill>
            <a:schemeClr val="lt1">
              <a:alpha val="89800"/>
            </a:schemeClr>
          </a:solidFill>
          <a:ln>
            <a:noFill/>
          </a:ln>
        </p:spPr>
        <p:txBody>
          <a:bodyPr spcFirstLastPara="1" wrap="square" lIns="324000" tIns="216000" rIns="324000" bIns="216000" anchor="t" anchorCtr="0">
            <a:spAutoFit/>
          </a:bodyPr>
          <a:lstStyle>
            <a:lvl1pPr marL="457200" lvl="0" indent="-228600" algn="l">
              <a:lnSpc>
                <a:spcPct val="100000"/>
              </a:lnSpc>
              <a:spcBef>
                <a:spcPts val="0"/>
              </a:spcBef>
              <a:spcAft>
                <a:spcPts val="0"/>
              </a:spcAft>
              <a:buSzPts val="1200"/>
              <a:buNone/>
              <a:defRPr sz="1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spcBef>
                <a:spcPts val="4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a:endParaRPr/>
          </a:p>
        </p:txBody>
      </p:sp>
      <p:sp>
        <p:nvSpPr>
          <p:cNvPr id="55" name="Google Shape;55;p13"/>
          <p:cNvSpPr txBox="1">
            <a:spLocks noGrp="1"/>
          </p:cNvSpPr>
          <p:nvPr>
            <p:ph type="body" idx="2"/>
          </p:nvPr>
        </p:nvSpPr>
        <p:spPr>
          <a:xfrm>
            <a:off x="457200" y="4884233"/>
            <a:ext cx="1638300" cy="219300"/>
          </a:xfrm>
          <a:prstGeom prst="rect">
            <a:avLst/>
          </a:prstGeom>
          <a:noFill/>
          <a:ln>
            <a:noFill/>
          </a:ln>
        </p:spPr>
        <p:txBody>
          <a:bodyPr spcFirstLastPara="1" wrap="square" lIns="0" tIns="45700" rIns="0" bIns="45700" anchor="t" anchorCtr="0">
            <a:noAutofit/>
          </a:bodyPr>
          <a:lstStyle>
            <a:lvl1pPr marL="457200" lvl="0" indent="-228600" algn="l">
              <a:lnSpc>
                <a:spcPct val="100000"/>
              </a:lnSpc>
              <a:spcBef>
                <a:spcPts val="0"/>
              </a:spcBef>
              <a:spcAft>
                <a:spcPts val="0"/>
              </a:spcAft>
              <a:buSzPts val="900"/>
              <a:buNone/>
              <a:defRPr sz="900" cap="none">
                <a:solidFill>
                  <a:schemeClr val="dk1"/>
                </a:solidFill>
              </a:defRPr>
            </a:lvl1pPr>
            <a:lvl2pPr marL="914400" lvl="1" indent="-228600" algn="l">
              <a:lnSpc>
                <a:spcPct val="100000"/>
              </a:lnSpc>
              <a:spcBef>
                <a:spcPts val="600"/>
              </a:spcBef>
              <a:spcAft>
                <a:spcPts val="0"/>
              </a:spcAft>
              <a:buSzPts val="1050"/>
              <a:buNone/>
              <a:defRPr sz="1050"/>
            </a:lvl2pPr>
            <a:lvl3pPr marL="1371600" lvl="2" indent="-228600" algn="l">
              <a:lnSpc>
                <a:spcPct val="100000"/>
              </a:lnSpc>
              <a:spcBef>
                <a:spcPts val="400"/>
              </a:spcBef>
              <a:spcAft>
                <a:spcPts val="0"/>
              </a:spcAft>
              <a:buSzPts val="1050"/>
              <a:buNone/>
              <a:defRPr sz="1050"/>
            </a:lvl3pPr>
            <a:lvl4pPr marL="1828800" lvl="3" indent="-228600" algn="l">
              <a:lnSpc>
                <a:spcPct val="100000"/>
              </a:lnSpc>
              <a:spcBef>
                <a:spcPts val="400"/>
              </a:spcBef>
              <a:spcAft>
                <a:spcPts val="0"/>
              </a:spcAft>
              <a:buSzPts val="1000"/>
              <a:buNone/>
              <a:defRPr sz="1000"/>
            </a:lvl4pPr>
            <a:lvl5pPr marL="2286000" lvl="4" indent="-228600" algn="l">
              <a:lnSpc>
                <a:spcPct val="100000"/>
              </a:lnSpc>
              <a:spcBef>
                <a:spcPts val="400"/>
              </a:spcBef>
              <a:spcAft>
                <a:spcPts val="0"/>
              </a:spcAft>
              <a:buSzPts val="1000"/>
              <a:buNone/>
              <a:defRPr sz="1000"/>
            </a:lvl5pPr>
            <a:lvl6pPr marL="2743200" lvl="5" indent="-342900" algn="l">
              <a:spcBef>
                <a:spcPts val="4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a:endParaRPr/>
          </a:p>
        </p:txBody>
      </p:sp>
      <p:sp>
        <p:nvSpPr>
          <p:cNvPr id="56" name="Google Shape;56;p13"/>
          <p:cNvSpPr txBox="1">
            <a:spLocks noGrp="1"/>
          </p:cNvSpPr>
          <p:nvPr>
            <p:ph type="ctrTitle"/>
          </p:nvPr>
        </p:nvSpPr>
        <p:spPr>
          <a:xfrm>
            <a:off x="605406" y="1171229"/>
            <a:ext cx="5436000" cy="9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3200"/>
              <a:buFont typeface="Georgia"/>
              <a:buNone/>
              <a:defRPr sz="3200" b="1" i="0">
                <a:solidFill>
                  <a:schemeClr val="lt1"/>
                </a:solidFill>
                <a:latin typeface="Georgia"/>
                <a:ea typeface="Georgia"/>
                <a:cs typeface="Georgia"/>
                <a:sym typeface="Georgi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7" name="Google Shape;57;p13"/>
          <p:cNvSpPr txBox="1">
            <a:spLocks noGrp="1"/>
          </p:cNvSpPr>
          <p:nvPr>
            <p:ph type="subTitle" idx="3"/>
          </p:nvPr>
        </p:nvSpPr>
        <p:spPr>
          <a:xfrm>
            <a:off x="605406" y="893772"/>
            <a:ext cx="5436000" cy="316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sz="1800" b="1" i="0">
                <a:solidFill>
                  <a:schemeClr val="dk1"/>
                </a:solidFill>
                <a:latin typeface="Verdana"/>
                <a:ea typeface="Verdana"/>
                <a:cs typeface="Verdana"/>
                <a:sym typeface="Verdana"/>
              </a:defRPr>
            </a:lvl1pPr>
            <a:lvl2pPr lvl="1" algn="ctr">
              <a:lnSpc>
                <a:spcPct val="100000"/>
              </a:lnSpc>
              <a:spcBef>
                <a:spcPts val="600"/>
              </a:spcBef>
              <a:spcAft>
                <a:spcPts val="0"/>
              </a:spcAft>
              <a:buSzPts val="1500"/>
              <a:buNone/>
              <a:defRPr>
                <a:solidFill>
                  <a:srgbClr val="888888"/>
                </a:solidFill>
              </a:defRPr>
            </a:lvl2pPr>
            <a:lvl3pPr lvl="2" algn="ctr">
              <a:lnSpc>
                <a:spcPct val="100000"/>
              </a:lnSpc>
              <a:spcBef>
                <a:spcPts val="400"/>
              </a:spcBef>
              <a:spcAft>
                <a:spcPts val="0"/>
              </a:spcAft>
              <a:buSzPts val="1400"/>
              <a:buNone/>
              <a:defRPr>
                <a:solidFill>
                  <a:srgbClr val="888888"/>
                </a:solidFill>
              </a:defRPr>
            </a:lvl3pPr>
            <a:lvl4pPr lvl="3" algn="ctr">
              <a:lnSpc>
                <a:spcPct val="100000"/>
              </a:lnSpc>
              <a:spcBef>
                <a:spcPts val="400"/>
              </a:spcBef>
              <a:spcAft>
                <a:spcPts val="0"/>
              </a:spcAft>
              <a:buSzPts val="1200"/>
              <a:buNone/>
              <a:defRPr>
                <a:solidFill>
                  <a:srgbClr val="888888"/>
                </a:solidFill>
              </a:defRPr>
            </a:lvl4pPr>
            <a:lvl5pPr lvl="4" algn="ctr">
              <a:lnSpc>
                <a:spcPct val="100000"/>
              </a:lnSpc>
              <a:spcBef>
                <a:spcPts val="400"/>
              </a:spcBef>
              <a:spcAft>
                <a:spcPts val="0"/>
              </a:spcAft>
              <a:buSzPts val="12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1200"/>
              </a:spcBef>
              <a:spcAft>
                <a:spcPts val="0"/>
              </a:spcAft>
              <a:buClr>
                <a:srgbClr val="888888"/>
              </a:buClr>
              <a:buSzPts val="2000"/>
              <a:buNone/>
              <a:defRPr>
                <a:solidFill>
                  <a:srgbClr val="888888"/>
                </a:solidFill>
              </a:defRPr>
            </a:lvl7pPr>
            <a:lvl8pPr lvl="7" algn="ctr">
              <a:spcBef>
                <a:spcPts val="1200"/>
              </a:spcBef>
              <a:spcAft>
                <a:spcPts val="0"/>
              </a:spcAft>
              <a:buClr>
                <a:srgbClr val="888888"/>
              </a:buClr>
              <a:buSzPts val="2000"/>
              <a:buNone/>
              <a:defRPr>
                <a:solidFill>
                  <a:srgbClr val="888888"/>
                </a:solidFill>
              </a:defRPr>
            </a:lvl8pPr>
            <a:lvl9pPr lvl="8" algn="ctr">
              <a:spcBef>
                <a:spcPts val="1200"/>
              </a:spcBef>
              <a:spcAft>
                <a:spcPts val="1200"/>
              </a:spcAft>
              <a:buClr>
                <a:srgbClr val="888888"/>
              </a:buClr>
              <a:buSzPts val="2000"/>
              <a:buNone/>
              <a:defRPr>
                <a:solidFill>
                  <a:srgbClr val="888888"/>
                </a:solidFill>
              </a:defRPr>
            </a:lvl9pPr>
          </a:lstStyle>
          <a:p>
            <a:endParaRPr/>
          </a:p>
        </p:txBody>
      </p:sp>
      <p:pic>
        <p:nvPicPr>
          <p:cNvPr id="58" name="Google Shape;58;p13"/>
          <p:cNvPicPr preferRelativeResize="0"/>
          <p:nvPr/>
        </p:nvPicPr>
        <p:blipFill rotWithShape="1">
          <a:blip r:embed="rId3">
            <a:alphaModFix/>
          </a:blip>
          <a:srcRect/>
          <a:stretch/>
        </p:blipFill>
        <p:spPr>
          <a:xfrm>
            <a:off x="6579375" y="959319"/>
            <a:ext cx="1664248" cy="878040"/>
          </a:xfrm>
          <a:prstGeom prst="rect">
            <a:avLst/>
          </a:prstGeom>
          <a:noFill/>
          <a:ln>
            <a:noFill/>
          </a:ln>
        </p:spPr>
      </p:pic>
      <p:pic>
        <p:nvPicPr>
          <p:cNvPr id="59" name="Google Shape;59;p13"/>
          <p:cNvPicPr preferRelativeResize="0"/>
          <p:nvPr/>
        </p:nvPicPr>
        <p:blipFill rotWithShape="1">
          <a:blip r:embed="rId4">
            <a:alphaModFix/>
          </a:blip>
          <a:srcRect/>
          <a:stretch/>
        </p:blipFill>
        <p:spPr>
          <a:xfrm>
            <a:off x="6615113" y="4626984"/>
            <a:ext cx="1652349" cy="265782"/>
          </a:xfrm>
          <a:prstGeom prst="rect">
            <a:avLst/>
          </a:prstGeom>
          <a:noFill/>
          <a:ln>
            <a:noFill/>
          </a:ln>
        </p:spPr>
      </p:pic>
      <p:sp>
        <p:nvSpPr>
          <p:cNvPr id="60" name="Google Shape;60;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el und Inhalt">
  <p:cSld name="Titel und Inhalt">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462019" y="1210152"/>
            <a:ext cx="7759500" cy="3468300"/>
          </a:xfrm>
          <a:prstGeom prst="rect">
            <a:avLst/>
          </a:prstGeom>
          <a:noFill/>
          <a:ln>
            <a:noFill/>
          </a:ln>
        </p:spPr>
        <p:txBody>
          <a:bodyPr spcFirstLastPara="1" wrap="square" lIns="0" tIns="45700" rIns="0" bIns="45700" anchor="t" anchorCtr="0">
            <a:normAutofit/>
          </a:bodyPr>
          <a:lstStyle>
            <a:lvl1pPr marL="457200" lvl="0" indent="-330200" algn="l">
              <a:lnSpc>
                <a:spcPct val="100000"/>
              </a:lnSpc>
              <a:spcBef>
                <a:spcPts val="0"/>
              </a:spcBef>
              <a:spcAft>
                <a:spcPts val="0"/>
              </a:spcAft>
              <a:buSzPts val="1600"/>
              <a:buChar char="●"/>
              <a:defRPr sz="1600"/>
            </a:lvl1pPr>
            <a:lvl2pPr marL="914400" lvl="1" indent="-323850" algn="l">
              <a:lnSpc>
                <a:spcPct val="100000"/>
              </a:lnSpc>
              <a:spcBef>
                <a:spcPts val="600"/>
              </a:spcBef>
              <a:spcAft>
                <a:spcPts val="0"/>
              </a:spcAft>
              <a:buSzPts val="1500"/>
              <a:buChar char="○"/>
              <a:defRPr sz="1500"/>
            </a:lvl2pPr>
            <a:lvl3pPr marL="1371600" lvl="2" indent="-317500" algn="l">
              <a:lnSpc>
                <a:spcPct val="100000"/>
              </a:lnSpc>
              <a:spcBef>
                <a:spcPts val="400"/>
              </a:spcBef>
              <a:spcAft>
                <a:spcPts val="0"/>
              </a:spcAft>
              <a:buSzPts val="1400"/>
              <a:buChar char="■"/>
              <a:defRPr sz="1400"/>
            </a:lvl3pPr>
            <a:lvl4pPr marL="1828800" lvl="3" indent="-304800" algn="l">
              <a:lnSpc>
                <a:spcPct val="100000"/>
              </a:lnSpc>
              <a:spcBef>
                <a:spcPts val="400"/>
              </a:spcBef>
              <a:spcAft>
                <a:spcPts val="0"/>
              </a:spcAft>
              <a:buSzPts val="1200"/>
              <a:buChar char="●"/>
              <a:defRPr sz="1200"/>
            </a:lvl4pPr>
            <a:lvl5pPr marL="2286000" lvl="4" indent="-304800" algn="l">
              <a:lnSpc>
                <a:spcPct val="100000"/>
              </a:lnSpc>
              <a:spcBef>
                <a:spcPts val="400"/>
              </a:spcBef>
              <a:spcAft>
                <a:spcPts val="0"/>
              </a:spcAft>
              <a:buSzPts val="1200"/>
              <a:buChar char="○"/>
              <a:defRPr sz="1200"/>
            </a:lvl5pPr>
            <a:lvl6pPr marL="2743200" lvl="5" indent="-342900" algn="l">
              <a:spcBef>
                <a:spcPts val="4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a:endParaRPr/>
          </a:p>
        </p:txBody>
      </p:sp>
      <p:sp>
        <p:nvSpPr>
          <p:cNvPr id="63" name="Google Shape;63;p14"/>
          <p:cNvSpPr txBox="1">
            <a:spLocks noGrp="1"/>
          </p:cNvSpPr>
          <p:nvPr>
            <p:ph type="dt" idx="10"/>
          </p:nvPr>
        </p:nvSpPr>
        <p:spPr>
          <a:xfrm>
            <a:off x="5745181" y="4870853"/>
            <a:ext cx="987300" cy="232200"/>
          </a:xfrm>
          <a:prstGeom prst="rect">
            <a:avLst/>
          </a:prstGeom>
          <a:noFill/>
          <a:ln>
            <a:noFill/>
          </a:ln>
        </p:spPr>
        <p:txBody>
          <a:bodyPr spcFirstLastPara="1" wrap="square" lIns="0" tIns="45700" rIns="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1354561" y="4870853"/>
            <a:ext cx="3217500" cy="232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462407" y="4870853"/>
            <a:ext cx="892200" cy="232200"/>
          </a:xfrm>
          <a:prstGeom prst="rect">
            <a:avLst/>
          </a:prstGeom>
          <a:noFill/>
          <a:ln>
            <a:noFill/>
          </a:ln>
        </p:spPr>
        <p:txBody>
          <a:bodyPr spcFirstLastPara="1" wrap="square" lIns="0" tIns="45700" rIns="0" bIns="45700" anchor="ctr" anchorCtr="0">
            <a:normAutofit lnSpcReduction="10000"/>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r>
              <a:rPr lang="en-GB"/>
              <a:t>SEITE </a:t>
            </a:r>
            <a:fld id="{00000000-1234-1234-1234-123412341234}" type="slidenum">
              <a:rPr lang="en-GB"/>
              <a:t>‹Nr.›</a:t>
            </a:fld>
            <a:endParaRPr/>
          </a:p>
        </p:txBody>
      </p:sp>
      <p:sp>
        <p:nvSpPr>
          <p:cNvPr id="66" name="Google Shape;66;p14"/>
          <p:cNvSpPr txBox="1">
            <a:spLocks noGrp="1"/>
          </p:cNvSpPr>
          <p:nvPr>
            <p:ph type="title"/>
          </p:nvPr>
        </p:nvSpPr>
        <p:spPr>
          <a:xfrm>
            <a:off x="462408" y="125730"/>
            <a:ext cx="6840000" cy="813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Zwei Inhalte">
  <p:cSld name="Zwei Inhalte">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462405" y="1210152"/>
            <a:ext cx="3960000" cy="3473400"/>
          </a:xfrm>
          <a:prstGeom prst="rect">
            <a:avLst/>
          </a:prstGeom>
          <a:noFill/>
          <a:ln>
            <a:noFill/>
          </a:ln>
        </p:spPr>
        <p:txBody>
          <a:bodyPr spcFirstLastPara="1" wrap="square" lIns="0" tIns="45700" rIns="0" bIns="45700" anchor="t" anchorCtr="0">
            <a:normAutofit/>
          </a:bodyPr>
          <a:lstStyle>
            <a:lvl1pPr marL="457200" lvl="0" indent="-330200" algn="l">
              <a:lnSpc>
                <a:spcPct val="100000"/>
              </a:lnSpc>
              <a:spcBef>
                <a:spcPts val="0"/>
              </a:spcBef>
              <a:spcAft>
                <a:spcPts val="0"/>
              </a:spcAft>
              <a:buSzPts val="1600"/>
              <a:buChar char="●"/>
              <a:defRPr sz="1600"/>
            </a:lvl1pPr>
            <a:lvl2pPr marL="914400" lvl="1" indent="-323850" algn="l">
              <a:lnSpc>
                <a:spcPct val="100000"/>
              </a:lnSpc>
              <a:spcBef>
                <a:spcPts val="600"/>
              </a:spcBef>
              <a:spcAft>
                <a:spcPts val="0"/>
              </a:spcAft>
              <a:buClr>
                <a:schemeClr val="accent1"/>
              </a:buClr>
              <a:buSzPts val="1500"/>
              <a:buFont typeface="Noto Sans Symbols"/>
              <a:buChar char="▪"/>
              <a:defRPr sz="1500"/>
            </a:lvl2pPr>
            <a:lvl3pPr marL="1371600" lvl="2" indent="-317500" algn="l">
              <a:lnSpc>
                <a:spcPct val="100000"/>
              </a:lnSpc>
              <a:spcBef>
                <a:spcPts val="400"/>
              </a:spcBef>
              <a:spcAft>
                <a:spcPts val="0"/>
              </a:spcAft>
              <a:buSzPts val="1400"/>
              <a:buChar char="■"/>
              <a:defRPr sz="1400"/>
            </a:lvl3pPr>
            <a:lvl4pPr marL="1828800" lvl="3" indent="-304800" algn="l">
              <a:lnSpc>
                <a:spcPct val="100000"/>
              </a:lnSpc>
              <a:spcBef>
                <a:spcPts val="400"/>
              </a:spcBef>
              <a:spcAft>
                <a:spcPts val="0"/>
              </a:spcAft>
              <a:buClr>
                <a:schemeClr val="accent1"/>
              </a:buClr>
              <a:buSzPts val="1200"/>
              <a:buChar char="●"/>
              <a:defRPr sz="1200"/>
            </a:lvl4pPr>
            <a:lvl5pPr marL="2286000" lvl="4" indent="-304800" algn="l">
              <a:lnSpc>
                <a:spcPct val="100000"/>
              </a:lnSpc>
              <a:spcBef>
                <a:spcPts val="400"/>
              </a:spcBef>
              <a:spcAft>
                <a:spcPts val="0"/>
              </a:spcAft>
              <a:buSzPts val="1200"/>
              <a:buChar char="○"/>
              <a:defRPr sz="1200"/>
            </a:lvl5pPr>
            <a:lvl6pPr marL="2743200" lvl="5" indent="-342900" algn="l">
              <a:spcBef>
                <a:spcPts val="400"/>
              </a:spcBef>
              <a:spcAft>
                <a:spcPts val="0"/>
              </a:spcAft>
              <a:buClr>
                <a:schemeClr val="dk1"/>
              </a:buClr>
              <a:buSzPts val="1800"/>
              <a:buChar char="■"/>
              <a:defRPr sz="1800"/>
            </a:lvl6pPr>
            <a:lvl7pPr marL="3200400" lvl="6" indent="-342900" algn="l">
              <a:spcBef>
                <a:spcPts val="1200"/>
              </a:spcBef>
              <a:spcAft>
                <a:spcPts val="0"/>
              </a:spcAft>
              <a:buClr>
                <a:schemeClr val="dk1"/>
              </a:buClr>
              <a:buSzPts val="1800"/>
              <a:buChar char="●"/>
              <a:defRPr sz="1800"/>
            </a:lvl7pPr>
            <a:lvl8pPr marL="3657600" lvl="7" indent="-342900" algn="l">
              <a:spcBef>
                <a:spcPts val="1200"/>
              </a:spcBef>
              <a:spcAft>
                <a:spcPts val="0"/>
              </a:spcAft>
              <a:buClr>
                <a:schemeClr val="dk1"/>
              </a:buClr>
              <a:buSzPts val="1800"/>
              <a:buChar char="○"/>
              <a:defRPr sz="1800"/>
            </a:lvl8pPr>
            <a:lvl9pPr marL="4114800" lvl="8" indent="-342900" algn="l">
              <a:spcBef>
                <a:spcPts val="1200"/>
              </a:spcBef>
              <a:spcAft>
                <a:spcPts val="1200"/>
              </a:spcAft>
              <a:buClr>
                <a:schemeClr val="dk1"/>
              </a:buClr>
              <a:buSzPts val="1800"/>
              <a:buChar char="■"/>
              <a:defRPr sz="1800"/>
            </a:lvl9pPr>
          </a:lstStyle>
          <a:p>
            <a:endParaRPr/>
          </a:p>
        </p:txBody>
      </p:sp>
      <p:sp>
        <p:nvSpPr>
          <p:cNvPr id="75" name="Google Shape;75;p16"/>
          <p:cNvSpPr txBox="1">
            <a:spLocks noGrp="1"/>
          </p:cNvSpPr>
          <p:nvPr>
            <p:ph type="body" idx="2"/>
          </p:nvPr>
        </p:nvSpPr>
        <p:spPr>
          <a:xfrm>
            <a:off x="4715688" y="1210152"/>
            <a:ext cx="3960000" cy="3473400"/>
          </a:xfrm>
          <a:prstGeom prst="rect">
            <a:avLst/>
          </a:prstGeom>
          <a:noFill/>
          <a:ln>
            <a:noFill/>
          </a:ln>
        </p:spPr>
        <p:txBody>
          <a:bodyPr spcFirstLastPara="1" wrap="square" lIns="0" tIns="45700" rIns="0" bIns="45700" anchor="t" anchorCtr="0">
            <a:normAutofit/>
          </a:bodyPr>
          <a:lstStyle>
            <a:lvl1pPr marL="457200" lvl="0" indent="-330200" algn="l">
              <a:lnSpc>
                <a:spcPct val="100000"/>
              </a:lnSpc>
              <a:spcBef>
                <a:spcPts val="0"/>
              </a:spcBef>
              <a:spcAft>
                <a:spcPts val="0"/>
              </a:spcAft>
              <a:buClr>
                <a:schemeClr val="accent1"/>
              </a:buClr>
              <a:buSzPts val="1600"/>
              <a:buChar char="●"/>
              <a:defRPr sz="1600"/>
            </a:lvl1pPr>
            <a:lvl2pPr marL="914400" lvl="1" indent="-323850" algn="l">
              <a:lnSpc>
                <a:spcPct val="100000"/>
              </a:lnSpc>
              <a:spcBef>
                <a:spcPts val="600"/>
              </a:spcBef>
              <a:spcAft>
                <a:spcPts val="0"/>
              </a:spcAft>
              <a:buClr>
                <a:schemeClr val="accent1"/>
              </a:buClr>
              <a:buSzPts val="1500"/>
              <a:buFont typeface="Noto Sans Symbols"/>
              <a:buChar char="▪"/>
              <a:defRPr sz="1500"/>
            </a:lvl2pPr>
            <a:lvl3pPr marL="1371600" lvl="2" indent="-317500" algn="l">
              <a:lnSpc>
                <a:spcPct val="100000"/>
              </a:lnSpc>
              <a:spcBef>
                <a:spcPts val="400"/>
              </a:spcBef>
              <a:spcAft>
                <a:spcPts val="0"/>
              </a:spcAft>
              <a:buSzPts val="1400"/>
              <a:buChar char="■"/>
              <a:defRPr sz="1400"/>
            </a:lvl3pPr>
            <a:lvl4pPr marL="1828800" lvl="3" indent="-304800" algn="l">
              <a:lnSpc>
                <a:spcPct val="100000"/>
              </a:lnSpc>
              <a:spcBef>
                <a:spcPts val="400"/>
              </a:spcBef>
              <a:spcAft>
                <a:spcPts val="0"/>
              </a:spcAft>
              <a:buClr>
                <a:schemeClr val="accent1"/>
              </a:buClr>
              <a:buSzPts val="1200"/>
              <a:buChar char="●"/>
              <a:defRPr sz="1200"/>
            </a:lvl4pPr>
            <a:lvl5pPr marL="2286000" lvl="4" indent="-304800" algn="l">
              <a:lnSpc>
                <a:spcPct val="100000"/>
              </a:lnSpc>
              <a:spcBef>
                <a:spcPts val="400"/>
              </a:spcBef>
              <a:spcAft>
                <a:spcPts val="0"/>
              </a:spcAft>
              <a:buClr>
                <a:schemeClr val="accent1"/>
              </a:buClr>
              <a:buSzPts val="1200"/>
              <a:buChar char="○"/>
              <a:defRPr sz="1200"/>
            </a:lvl5pPr>
            <a:lvl6pPr marL="2743200" lvl="5" indent="-342900" algn="l">
              <a:spcBef>
                <a:spcPts val="400"/>
              </a:spcBef>
              <a:spcAft>
                <a:spcPts val="0"/>
              </a:spcAft>
              <a:buClr>
                <a:schemeClr val="dk1"/>
              </a:buClr>
              <a:buSzPts val="1800"/>
              <a:buChar char="■"/>
              <a:defRPr sz="1800"/>
            </a:lvl6pPr>
            <a:lvl7pPr marL="3200400" lvl="6" indent="-342900" algn="l">
              <a:spcBef>
                <a:spcPts val="1200"/>
              </a:spcBef>
              <a:spcAft>
                <a:spcPts val="0"/>
              </a:spcAft>
              <a:buClr>
                <a:schemeClr val="dk1"/>
              </a:buClr>
              <a:buSzPts val="1800"/>
              <a:buChar char="●"/>
              <a:defRPr sz="1800"/>
            </a:lvl7pPr>
            <a:lvl8pPr marL="3657600" lvl="7" indent="-342900" algn="l">
              <a:spcBef>
                <a:spcPts val="1200"/>
              </a:spcBef>
              <a:spcAft>
                <a:spcPts val="0"/>
              </a:spcAft>
              <a:buClr>
                <a:schemeClr val="dk1"/>
              </a:buClr>
              <a:buSzPts val="1800"/>
              <a:buChar char="○"/>
              <a:defRPr sz="1800"/>
            </a:lvl8pPr>
            <a:lvl9pPr marL="4114800" lvl="8" indent="-342900" algn="l">
              <a:spcBef>
                <a:spcPts val="1200"/>
              </a:spcBef>
              <a:spcAft>
                <a:spcPts val="1200"/>
              </a:spcAft>
              <a:buClr>
                <a:schemeClr val="dk1"/>
              </a:buClr>
              <a:buSzPts val="1800"/>
              <a:buChar char="■"/>
              <a:defRPr sz="1800"/>
            </a:lvl9pPr>
          </a:lstStyle>
          <a:p>
            <a:endParaRPr/>
          </a:p>
        </p:txBody>
      </p:sp>
      <p:sp>
        <p:nvSpPr>
          <p:cNvPr id="76" name="Google Shape;76;p16"/>
          <p:cNvSpPr txBox="1">
            <a:spLocks noGrp="1"/>
          </p:cNvSpPr>
          <p:nvPr>
            <p:ph type="dt" idx="10"/>
          </p:nvPr>
        </p:nvSpPr>
        <p:spPr>
          <a:xfrm>
            <a:off x="5745181" y="4870853"/>
            <a:ext cx="987300" cy="232200"/>
          </a:xfrm>
          <a:prstGeom prst="rect">
            <a:avLst/>
          </a:prstGeom>
          <a:noFill/>
          <a:ln>
            <a:noFill/>
          </a:ln>
        </p:spPr>
        <p:txBody>
          <a:bodyPr spcFirstLastPara="1" wrap="square" lIns="0" tIns="45700" rIns="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ftr" idx="11"/>
          </p:nvPr>
        </p:nvSpPr>
        <p:spPr>
          <a:xfrm>
            <a:off x="1354561" y="4870853"/>
            <a:ext cx="3217500" cy="232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sldNum" idx="12"/>
          </p:nvPr>
        </p:nvSpPr>
        <p:spPr>
          <a:xfrm>
            <a:off x="462407" y="4870853"/>
            <a:ext cx="892200" cy="232200"/>
          </a:xfrm>
          <a:prstGeom prst="rect">
            <a:avLst/>
          </a:prstGeom>
          <a:noFill/>
          <a:ln>
            <a:noFill/>
          </a:ln>
        </p:spPr>
        <p:txBody>
          <a:bodyPr spcFirstLastPara="1" wrap="square" lIns="0" tIns="45700" rIns="0" bIns="45700" anchor="ctr" anchorCtr="0">
            <a:normAutofit lnSpcReduction="10000"/>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r>
              <a:rPr lang="en-GB"/>
              <a:t>SEITE </a:t>
            </a:r>
            <a:fld id="{00000000-1234-1234-1234-123412341234}" type="slidenum">
              <a:rPr lang="en-GB"/>
              <a:t>‹Nr.›</a:t>
            </a:fld>
            <a:endParaRPr/>
          </a:p>
        </p:txBody>
      </p:sp>
      <p:sp>
        <p:nvSpPr>
          <p:cNvPr id="79" name="Google Shape;79;p16"/>
          <p:cNvSpPr txBox="1">
            <a:spLocks noGrp="1"/>
          </p:cNvSpPr>
          <p:nvPr>
            <p:ph type="title"/>
          </p:nvPr>
        </p:nvSpPr>
        <p:spPr>
          <a:xfrm>
            <a:off x="462408" y="125730"/>
            <a:ext cx="6840000" cy="813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s://www.skoove.com/blog/music-gender-bias/" TargetMode="External"/><Relationship Id="rId3" Type="http://schemas.openxmlformats.org/officeDocument/2006/relationships/hyperlink" Target="https://doi.org/10.1145/3412841.3442123" TargetMode="External"/><Relationship Id="rId7" Type="http://schemas.openxmlformats.org/officeDocument/2006/relationships/hyperlink" Target="https://github.com/CPJKU/recommendation_systems_fairness"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hyperlink" Target="https://arxiv.org/abs/2306.01348" TargetMode="External"/><Relationship Id="rId5" Type="http://schemas.openxmlformats.org/officeDocument/2006/relationships/hyperlink" Target="https://doi.org/10.1145/3240323.3240373" TargetMode="External"/><Relationship Id="rId4" Type="http://schemas.openxmlformats.org/officeDocument/2006/relationships/hyperlink" Target="https://pudding.cool/2017/06/best-sellers/" TargetMode="External"/><Relationship Id="rId9" Type="http://schemas.openxmlformats.org/officeDocument/2006/relationships/hyperlink" Target="https://doi.org/10.1145/3477495.353190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hyperlink" Target="https://pudding.cool/2017/06/best-sell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harshal19t/lastfm-dataset"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kaggle.com/datasets/syedjaferk/book-crossing-dataset/dat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352200" y="3384800"/>
            <a:ext cx="8439600" cy="727500"/>
          </a:xfrm>
          <a:prstGeom prst="rect">
            <a:avLst/>
          </a:prstGeom>
          <a:solidFill>
            <a:schemeClr val="lt1">
              <a:alpha val="89800"/>
            </a:schemeClr>
          </a:solidFill>
          <a:ln>
            <a:noFill/>
          </a:ln>
        </p:spPr>
        <p:txBody>
          <a:bodyPr spcFirstLastPara="1" wrap="square" lIns="324000" tIns="108000" rIns="324000" bIns="216000" anchor="t" anchorCtr="0">
            <a:spAutoFit/>
          </a:bodyPr>
          <a:lstStyle/>
          <a:p>
            <a:pPr marL="0" lvl="0" indent="0" algn="l" rtl="0">
              <a:lnSpc>
                <a:spcPct val="100000"/>
              </a:lnSpc>
              <a:spcBef>
                <a:spcPts val="0"/>
              </a:spcBef>
              <a:spcAft>
                <a:spcPts val="0"/>
              </a:spcAft>
              <a:buSzPts val="1100"/>
              <a:buNone/>
            </a:pPr>
            <a:r>
              <a:rPr lang="en-GB" sz="1300" b="1"/>
              <a:t>Team 2:	 </a:t>
            </a:r>
            <a:r>
              <a:rPr lang="en-GB" sz="1300"/>
              <a:t>Elif Deger</a:t>
            </a:r>
            <a:endParaRPr sz="1300"/>
          </a:p>
          <a:p>
            <a:pPr marL="0" lvl="0" indent="0" algn="l" rtl="0">
              <a:lnSpc>
                <a:spcPct val="100000"/>
              </a:lnSpc>
              <a:spcBef>
                <a:spcPts val="0"/>
              </a:spcBef>
              <a:spcAft>
                <a:spcPts val="0"/>
              </a:spcAft>
              <a:buSzPts val="1100"/>
              <a:buNone/>
            </a:pPr>
            <a:r>
              <a:rPr lang="en-GB" sz="1300" b="1"/>
              <a:t>                 </a:t>
            </a:r>
            <a:r>
              <a:rPr lang="en-GB" sz="1300"/>
              <a:t>Nataliya Kharitonova</a:t>
            </a:r>
            <a:endParaRPr sz="1300"/>
          </a:p>
        </p:txBody>
      </p:sp>
      <p:sp>
        <p:nvSpPr>
          <p:cNvPr id="86" name="Google Shape;86;p17"/>
          <p:cNvSpPr txBox="1">
            <a:spLocks noGrp="1"/>
          </p:cNvSpPr>
          <p:nvPr>
            <p:ph type="ctrTitle"/>
          </p:nvPr>
        </p:nvSpPr>
        <p:spPr>
          <a:xfrm>
            <a:off x="457200" y="781300"/>
            <a:ext cx="5408100" cy="16245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1200"/>
              </a:spcBef>
              <a:spcAft>
                <a:spcPts val="0"/>
              </a:spcAft>
              <a:buClr>
                <a:schemeClr val="dk1"/>
              </a:buClr>
              <a:buSzPts val="1100"/>
              <a:buFont typeface="Arial"/>
              <a:buNone/>
            </a:pPr>
            <a:r>
              <a:rPr lang="en-GB" sz="2000">
                <a:latin typeface="Arial"/>
                <a:ea typeface="Arial"/>
                <a:cs typeface="Arial"/>
                <a:sym typeface="Arial"/>
              </a:rPr>
              <a:t>Reproducing Popularity and Gender Bias in Music Recommenders with Cross-Domain Extension to Books</a:t>
            </a:r>
            <a:endParaRPr sz="2000">
              <a:latin typeface="Arial"/>
              <a:ea typeface="Arial"/>
              <a:cs typeface="Arial"/>
              <a:sym typeface="Arial"/>
            </a:endParaRPr>
          </a:p>
          <a:p>
            <a:pPr marL="0" lvl="0" indent="0" algn="l" rtl="0">
              <a:lnSpc>
                <a:spcPct val="100000"/>
              </a:lnSpc>
              <a:spcBef>
                <a:spcPts val="1200"/>
              </a:spcBef>
              <a:spcAft>
                <a:spcPts val="0"/>
              </a:spcAft>
              <a:buClr>
                <a:schemeClr val="lt1"/>
              </a:buClr>
              <a:buSzPts val="3600"/>
              <a:buFont typeface="Georgia"/>
              <a:buNone/>
            </a:pPr>
            <a:endParaRPr sz="2000"/>
          </a:p>
        </p:txBody>
      </p:sp>
      <p:sp>
        <p:nvSpPr>
          <p:cNvPr id="87" name="Google Shape;87;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62408" y="125730"/>
            <a:ext cx="6840000" cy="8136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GB" sz="2500">
                <a:latin typeface="Georgia"/>
                <a:ea typeface="Georgia"/>
                <a:cs typeface="Georgia"/>
                <a:sym typeface="Georgia"/>
              </a:rPr>
              <a:t>Results - Book dataset</a:t>
            </a:r>
            <a:endParaRPr sz="2500">
              <a:latin typeface="Georgia"/>
              <a:ea typeface="Georgia"/>
              <a:cs typeface="Georgia"/>
              <a:sym typeface="Georgia"/>
            </a:endParaRPr>
          </a:p>
        </p:txBody>
      </p:sp>
      <p:pic>
        <p:nvPicPr>
          <p:cNvPr id="183" name="Google Shape;183;p26"/>
          <p:cNvPicPr preferRelativeResize="0"/>
          <p:nvPr/>
        </p:nvPicPr>
        <p:blipFill rotWithShape="1">
          <a:blip r:embed="rId3">
            <a:alphaModFix/>
          </a:blip>
          <a:srcRect t="8517"/>
          <a:stretch/>
        </p:blipFill>
        <p:spPr>
          <a:xfrm>
            <a:off x="143550" y="1334800"/>
            <a:ext cx="6273300" cy="3567252"/>
          </a:xfrm>
          <a:prstGeom prst="rect">
            <a:avLst/>
          </a:prstGeom>
          <a:noFill/>
          <a:ln>
            <a:noFill/>
          </a:ln>
        </p:spPr>
      </p:pic>
      <p:sp>
        <p:nvSpPr>
          <p:cNvPr id="184" name="Google Shape;184;p26"/>
          <p:cNvSpPr txBox="1"/>
          <p:nvPr/>
        </p:nvSpPr>
        <p:spPr>
          <a:xfrm>
            <a:off x="6204625" y="2161375"/>
            <a:ext cx="2871900" cy="3393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Both highly biased, favours males (in contrast to LFM 2)</a:t>
            </a:r>
            <a:endParaRPr sz="900">
              <a:solidFill>
                <a:schemeClr val="dk1"/>
              </a:solidFill>
              <a:latin typeface="Verdana"/>
              <a:ea typeface="Verdana"/>
              <a:cs typeface="Verdana"/>
              <a:sym typeface="Verdana"/>
            </a:endParaRPr>
          </a:p>
        </p:txBody>
      </p:sp>
      <p:sp>
        <p:nvSpPr>
          <p:cNvPr id="185" name="Google Shape;185;p26"/>
          <p:cNvSpPr txBox="1"/>
          <p:nvPr/>
        </p:nvSpPr>
        <p:spPr>
          <a:xfrm>
            <a:off x="6204625" y="1674100"/>
            <a:ext cx="2871900" cy="3393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No visible gender bias (similarly to LFM 2)</a:t>
            </a:r>
            <a:endParaRPr sz="900">
              <a:solidFill>
                <a:schemeClr val="dk1"/>
              </a:solidFill>
              <a:latin typeface="Verdana"/>
              <a:ea typeface="Verdana"/>
              <a:cs typeface="Verdana"/>
              <a:sym typeface="Verdana"/>
            </a:endParaRPr>
          </a:p>
        </p:txBody>
      </p:sp>
      <p:sp>
        <p:nvSpPr>
          <p:cNvPr id="186" name="Google Shape;186;p26"/>
          <p:cNvSpPr/>
          <p:nvPr/>
        </p:nvSpPr>
        <p:spPr>
          <a:xfrm>
            <a:off x="1496125" y="2056625"/>
            <a:ext cx="454800" cy="461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87" name="Google Shape;187;p26"/>
          <p:cNvSpPr txBox="1"/>
          <p:nvPr/>
        </p:nvSpPr>
        <p:spPr>
          <a:xfrm>
            <a:off x="6204625" y="2571775"/>
            <a:ext cx="2871900" cy="3393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Higher overall bias, favours males (similarly to LFM 2)</a:t>
            </a:r>
            <a:endParaRPr sz="900">
              <a:solidFill>
                <a:schemeClr val="dk1"/>
              </a:solidFill>
              <a:latin typeface="Verdana"/>
              <a:ea typeface="Verdana"/>
              <a:cs typeface="Verdana"/>
              <a:sym typeface="Verdana"/>
            </a:endParaRPr>
          </a:p>
        </p:txBody>
      </p:sp>
      <p:sp>
        <p:nvSpPr>
          <p:cNvPr id="188" name="Google Shape;188;p26"/>
          <p:cNvSpPr/>
          <p:nvPr/>
        </p:nvSpPr>
        <p:spPr>
          <a:xfrm>
            <a:off x="1534775" y="1624425"/>
            <a:ext cx="416100" cy="1572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89" name="Google Shape;189;p26"/>
          <p:cNvSpPr txBox="1"/>
          <p:nvPr/>
        </p:nvSpPr>
        <p:spPr>
          <a:xfrm>
            <a:off x="6204625" y="3531850"/>
            <a:ext cx="3000000" cy="4617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Clr>
                <a:schemeClr val="dk1"/>
              </a:buClr>
              <a:buSzPts val="900"/>
              <a:buChar char="-"/>
            </a:pPr>
            <a:r>
              <a:rPr lang="en-GB" sz="900">
                <a:solidFill>
                  <a:schemeClr val="dk1"/>
                </a:solidFill>
                <a:latin typeface="Verdana"/>
                <a:ea typeface="Verdana"/>
                <a:cs typeface="Verdana"/>
                <a:sym typeface="Verdana"/>
              </a:rPr>
              <a:t>Weaker gender bias, near- random effect</a:t>
            </a:r>
            <a:endParaRPr sz="900">
              <a:solidFill>
                <a:schemeClr val="dk1"/>
              </a:solidFill>
              <a:latin typeface="Verdana"/>
              <a:ea typeface="Verdana"/>
              <a:cs typeface="Verdana"/>
              <a:sym typeface="Verdana"/>
            </a:endParaRPr>
          </a:p>
        </p:txBody>
      </p:sp>
      <p:sp>
        <p:nvSpPr>
          <p:cNvPr id="190" name="Google Shape;190;p26"/>
          <p:cNvSpPr/>
          <p:nvPr/>
        </p:nvSpPr>
        <p:spPr>
          <a:xfrm>
            <a:off x="1534775" y="3476375"/>
            <a:ext cx="416100" cy="1572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91" name="Google Shape;191;p26"/>
          <p:cNvSpPr/>
          <p:nvPr/>
        </p:nvSpPr>
        <p:spPr>
          <a:xfrm>
            <a:off x="1534775" y="2542925"/>
            <a:ext cx="416100" cy="413400"/>
          </a:xfrm>
          <a:prstGeom prst="rect">
            <a:avLst/>
          </a:prstGeom>
          <a:noFill/>
          <a:ln w="2857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92" name="Google Shape;192;p26"/>
          <p:cNvSpPr/>
          <p:nvPr/>
        </p:nvSpPr>
        <p:spPr>
          <a:xfrm>
            <a:off x="1534775" y="3126563"/>
            <a:ext cx="416100" cy="284100"/>
          </a:xfrm>
          <a:prstGeom prst="rect">
            <a:avLst/>
          </a:prstGeom>
          <a:noFill/>
          <a:ln w="28575" cap="flat" cmpd="sng">
            <a:solidFill>
              <a:srgbClr val="F295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93" name="Google Shape;193;p26"/>
          <p:cNvSpPr txBox="1"/>
          <p:nvPr/>
        </p:nvSpPr>
        <p:spPr>
          <a:xfrm>
            <a:off x="6204625" y="3991175"/>
            <a:ext cx="2871900" cy="3393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Similar popularity bias, favours males (similar to LFM 2)</a:t>
            </a:r>
            <a:endParaRPr sz="900">
              <a:solidFill>
                <a:schemeClr val="dk1"/>
              </a:solidFill>
              <a:latin typeface="Verdana"/>
              <a:ea typeface="Verdana"/>
              <a:cs typeface="Verdana"/>
              <a:sym typeface="Verdana"/>
            </a:endParaRPr>
          </a:p>
        </p:txBody>
      </p:sp>
      <p:sp>
        <p:nvSpPr>
          <p:cNvPr id="194" name="Google Shape;194;p26"/>
          <p:cNvSpPr txBox="1"/>
          <p:nvPr/>
        </p:nvSpPr>
        <p:spPr>
          <a:xfrm>
            <a:off x="6204625" y="3082025"/>
            <a:ext cx="3000000" cy="4617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Clr>
                <a:schemeClr val="dk1"/>
              </a:buClr>
              <a:buSzPts val="900"/>
              <a:buChar char="-"/>
            </a:pPr>
            <a:r>
              <a:rPr lang="en-GB" sz="900">
                <a:solidFill>
                  <a:schemeClr val="dk1"/>
                </a:solidFill>
                <a:latin typeface="Verdana"/>
                <a:ea typeface="Verdana"/>
                <a:cs typeface="Verdana"/>
                <a:sym typeface="Verdana"/>
              </a:rPr>
              <a:t>Both highly biased, favours males (in contrast to LFM 2)</a:t>
            </a:r>
            <a:endParaRPr sz="900">
              <a:solidFill>
                <a:schemeClr val="dk1"/>
              </a:solidFill>
              <a:latin typeface="Verdana"/>
              <a:ea typeface="Verdana"/>
              <a:cs typeface="Verdana"/>
              <a:sym typeface="Verdana"/>
            </a:endParaRPr>
          </a:p>
        </p:txBody>
      </p:sp>
      <p:sp>
        <p:nvSpPr>
          <p:cNvPr id="195" name="Google Shape;195;p26"/>
          <p:cNvSpPr/>
          <p:nvPr/>
        </p:nvSpPr>
        <p:spPr>
          <a:xfrm>
            <a:off x="1534775" y="3926500"/>
            <a:ext cx="416100" cy="4134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96" name="Google Shape;196;p26"/>
          <p:cNvSpPr/>
          <p:nvPr/>
        </p:nvSpPr>
        <p:spPr>
          <a:xfrm>
            <a:off x="1534775" y="4402055"/>
            <a:ext cx="416100" cy="410400"/>
          </a:xfrm>
          <a:prstGeom prst="rect">
            <a:avLst/>
          </a:prstGeom>
          <a:noFill/>
          <a:ln w="2857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97" name="Google Shape;197;p26"/>
          <p:cNvSpPr txBox="1"/>
          <p:nvPr/>
        </p:nvSpPr>
        <p:spPr>
          <a:xfrm>
            <a:off x="6204625" y="4437600"/>
            <a:ext cx="2871900" cy="3393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Similar to LFM 2 (No strong popularity trend or gender bias)</a:t>
            </a:r>
            <a:endParaRPr sz="900">
              <a:solidFill>
                <a:schemeClr val="dk1"/>
              </a:solidFill>
              <a:latin typeface="Verdana"/>
              <a:ea typeface="Verdana"/>
              <a:cs typeface="Verdana"/>
              <a:sym typeface="Verdana"/>
            </a:endParaRPr>
          </a:p>
        </p:txBody>
      </p:sp>
      <p:sp>
        <p:nvSpPr>
          <p:cNvPr id="198" name="Google Shape;198;p26"/>
          <p:cNvSpPr txBox="1"/>
          <p:nvPr/>
        </p:nvSpPr>
        <p:spPr>
          <a:xfrm>
            <a:off x="1904650" y="1050875"/>
            <a:ext cx="36705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dk1"/>
                </a:solidFill>
                <a:latin typeface="Georgia"/>
                <a:ea typeface="Georgia"/>
                <a:cs typeface="Georgia"/>
                <a:sym typeface="Georgia"/>
              </a:rPr>
              <a:t>Table 3: All Results for Book Crossing Dataset</a:t>
            </a:r>
            <a:endParaRPr sz="900">
              <a:solidFill>
                <a:schemeClr val="dk1"/>
              </a:solidFill>
              <a:latin typeface="Georgia"/>
              <a:ea typeface="Georgia"/>
              <a:cs typeface="Georgia"/>
              <a:sym typeface="Georgia"/>
            </a:endParaRPr>
          </a:p>
        </p:txBody>
      </p:sp>
      <p:sp>
        <p:nvSpPr>
          <p:cNvPr id="199" name="Google Shape;199;p26"/>
          <p:cNvSpPr txBox="1"/>
          <p:nvPr/>
        </p:nvSpPr>
        <p:spPr>
          <a:xfrm>
            <a:off x="6098950" y="1334800"/>
            <a:ext cx="3105600" cy="339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029" b="1">
                <a:solidFill>
                  <a:schemeClr val="dk1"/>
                </a:solidFill>
                <a:latin typeface="Verdana"/>
                <a:ea typeface="Verdana"/>
                <a:cs typeface="Verdana"/>
                <a:sym typeface="Verdana"/>
              </a:rPr>
              <a:t>Comparison to LFM-2b Results:</a:t>
            </a:r>
            <a:endParaRPr b="1">
              <a:solidFill>
                <a:schemeClr val="dk1"/>
              </a:solidFill>
              <a:latin typeface="Verdana"/>
              <a:ea typeface="Verdana"/>
              <a:cs typeface="Verdana"/>
              <a:sym typeface="Verdana"/>
            </a:endParaRPr>
          </a:p>
        </p:txBody>
      </p:sp>
      <p:cxnSp>
        <p:nvCxnSpPr>
          <p:cNvPr id="200" name="Google Shape;200;p26"/>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201" name="Google Shape;201;p26"/>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title"/>
          </p:nvPr>
        </p:nvSpPr>
        <p:spPr>
          <a:xfrm>
            <a:off x="462399" y="125725"/>
            <a:ext cx="7921200" cy="8136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GB" sz="2500">
                <a:latin typeface="Georgia"/>
                <a:ea typeface="Georgia"/>
                <a:cs typeface="Georgia"/>
                <a:sym typeface="Georgia"/>
              </a:rPr>
              <a:t>Comparison Summary: LFM-2b &amp; Book-Crossing</a:t>
            </a:r>
            <a:endParaRPr sz="2500">
              <a:latin typeface="Georgia"/>
              <a:ea typeface="Georgia"/>
              <a:cs typeface="Georgia"/>
              <a:sym typeface="Georgia"/>
            </a:endParaRPr>
          </a:p>
        </p:txBody>
      </p:sp>
      <p:sp>
        <p:nvSpPr>
          <p:cNvPr id="207" name="Google Shape;207;p27"/>
          <p:cNvSpPr txBox="1"/>
          <p:nvPr/>
        </p:nvSpPr>
        <p:spPr>
          <a:xfrm>
            <a:off x="416050" y="1210175"/>
            <a:ext cx="8838900" cy="323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a:solidFill>
                  <a:schemeClr val="dk1"/>
                </a:solidFill>
                <a:latin typeface="Georgia"/>
                <a:ea typeface="Georgia"/>
                <a:cs typeface="Georgia"/>
                <a:sym typeface="Georgia"/>
              </a:rPr>
              <a:t>Conclusion:</a:t>
            </a:r>
            <a:endParaRPr sz="1600" b="1">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endParaRPr sz="1600">
              <a:solidFill>
                <a:schemeClr val="dk1"/>
              </a:solidFill>
              <a:latin typeface="Georgia"/>
              <a:ea typeface="Georgia"/>
              <a:cs typeface="Georgia"/>
              <a:sym typeface="Georgia"/>
            </a:endParaRPr>
          </a:p>
          <a:p>
            <a:pPr marL="457200" lvl="0" indent="-330200" algn="l" rtl="0">
              <a:spcBef>
                <a:spcPts val="0"/>
              </a:spcBef>
              <a:spcAft>
                <a:spcPts val="0"/>
              </a:spcAft>
              <a:buClr>
                <a:schemeClr val="dk1"/>
              </a:buClr>
              <a:buSzPts val="1600"/>
              <a:buFont typeface="Georgia"/>
              <a:buChar char="●"/>
            </a:pPr>
            <a:r>
              <a:rPr lang="en-GB" sz="1600">
                <a:solidFill>
                  <a:schemeClr val="dk1"/>
                </a:solidFill>
                <a:latin typeface="Georgia"/>
                <a:ea typeface="Georgia"/>
                <a:cs typeface="Georgia"/>
                <a:sym typeface="Georgia"/>
              </a:rPr>
              <a:t>The original findings are only </a:t>
            </a:r>
            <a:r>
              <a:rPr lang="en-GB" sz="1600" b="1">
                <a:solidFill>
                  <a:schemeClr val="dk1"/>
                </a:solidFill>
                <a:latin typeface="Georgia"/>
                <a:ea typeface="Georgia"/>
                <a:cs typeface="Georgia"/>
                <a:sym typeface="Georgia"/>
              </a:rPr>
              <a:t>partially generalizable</a:t>
            </a:r>
            <a:endParaRPr sz="1600" b="1">
              <a:solidFill>
                <a:schemeClr val="dk1"/>
              </a:solidFill>
              <a:latin typeface="Georgia"/>
              <a:ea typeface="Georgia"/>
              <a:cs typeface="Georgia"/>
              <a:sym typeface="Georgia"/>
            </a:endParaRPr>
          </a:p>
          <a:p>
            <a:pPr marL="457200" lvl="0" indent="-330200" algn="l" rtl="0">
              <a:spcBef>
                <a:spcPts val="1000"/>
              </a:spcBef>
              <a:spcAft>
                <a:spcPts val="0"/>
              </a:spcAft>
              <a:buClr>
                <a:schemeClr val="dk1"/>
              </a:buClr>
              <a:buSzPts val="1600"/>
              <a:buFont typeface="Georgia"/>
              <a:buChar char="●"/>
            </a:pPr>
            <a:r>
              <a:rPr lang="en-GB" sz="1600">
                <a:solidFill>
                  <a:schemeClr val="dk1"/>
                </a:solidFill>
                <a:latin typeface="Georgia"/>
                <a:ea typeface="Georgia"/>
                <a:cs typeface="Georgia"/>
                <a:sym typeface="Georgia"/>
              </a:rPr>
              <a:t>While some trends (example: POP bias amplification, VAE's poor alignment with user history) are consistent, key differences (especially in variance, skew, and gender effects) suggest that popularity bias is </a:t>
            </a:r>
            <a:r>
              <a:rPr lang="en-GB" sz="1600" b="1">
                <a:solidFill>
                  <a:schemeClr val="dk1"/>
                </a:solidFill>
                <a:latin typeface="Georgia"/>
                <a:ea typeface="Georgia"/>
                <a:cs typeface="Georgia"/>
                <a:sym typeface="Georgia"/>
              </a:rPr>
              <a:t>domain-dependent</a:t>
            </a:r>
            <a:r>
              <a:rPr lang="en-GB" sz="1600">
                <a:solidFill>
                  <a:schemeClr val="dk1"/>
                </a:solidFill>
                <a:latin typeface="Georgia"/>
                <a:ea typeface="Georgia"/>
                <a:cs typeface="Georgia"/>
                <a:sym typeface="Georgia"/>
              </a:rPr>
              <a:t>. </a:t>
            </a:r>
            <a:endParaRPr sz="1600">
              <a:solidFill>
                <a:schemeClr val="dk1"/>
              </a:solidFill>
              <a:latin typeface="Georgia"/>
              <a:ea typeface="Georgia"/>
              <a:cs typeface="Georgia"/>
              <a:sym typeface="Georgia"/>
            </a:endParaRPr>
          </a:p>
          <a:p>
            <a:pPr marL="457200" lvl="0" indent="-330200" algn="l" rtl="0">
              <a:spcBef>
                <a:spcPts val="1000"/>
              </a:spcBef>
              <a:spcAft>
                <a:spcPts val="0"/>
              </a:spcAft>
              <a:buClr>
                <a:schemeClr val="dk1"/>
              </a:buClr>
              <a:buSzPts val="1600"/>
              <a:buFont typeface="Georgia"/>
              <a:buChar char="●"/>
            </a:pPr>
            <a:r>
              <a:rPr lang="en-GB" sz="1600">
                <a:solidFill>
                  <a:schemeClr val="dk1"/>
                </a:solidFill>
                <a:latin typeface="Georgia"/>
                <a:ea typeface="Georgia"/>
                <a:cs typeface="Georgia"/>
                <a:sym typeface="Georgia"/>
              </a:rPr>
              <a:t>The music domain shows stronger, more variable bias than books, </a:t>
            </a:r>
            <a:r>
              <a:rPr lang="en-GB" sz="1600" b="1">
                <a:solidFill>
                  <a:schemeClr val="dk1"/>
                </a:solidFill>
                <a:latin typeface="Georgia"/>
                <a:ea typeface="Georgia"/>
                <a:cs typeface="Georgia"/>
                <a:sym typeface="Georgia"/>
              </a:rPr>
              <a:t>limiting cross-domain generalization.</a:t>
            </a:r>
            <a:endParaRPr sz="1600" b="1">
              <a:solidFill>
                <a:schemeClr val="dk1"/>
              </a:solidFill>
              <a:latin typeface="Georgia"/>
              <a:ea typeface="Georgia"/>
              <a:cs typeface="Georgia"/>
              <a:sym typeface="Georgia"/>
            </a:endParaRPr>
          </a:p>
          <a:p>
            <a:pPr marL="0" lvl="0" indent="0" algn="l" rtl="0">
              <a:spcBef>
                <a:spcPts val="1000"/>
              </a:spcBef>
              <a:spcAft>
                <a:spcPts val="0"/>
              </a:spcAft>
              <a:buNone/>
            </a:pPr>
            <a:endParaRPr sz="1600" b="1">
              <a:solidFill>
                <a:schemeClr val="dk1"/>
              </a:solidFill>
              <a:latin typeface="Georgia"/>
              <a:ea typeface="Georgia"/>
              <a:cs typeface="Georgia"/>
              <a:sym typeface="Georgia"/>
            </a:endParaRPr>
          </a:p>
          <a:p>
            <a:pPr marL="0" lvl="0" indent="0" algn="l" rtl="0">
              <a:spcBef>
                <a:spcPts val="1000"/>
              </a:spcBef>
              <a:spcAft>
                <a:spcPts val="1000"/>
              </a:spcAft>
              <a:buNone/>
            </a:pPr>
            <a:endParaRPr sz="1600">
              <a:solidFill>
                <a:schemeClr val="dk1"/>
              </a:solidFill>
              <a:latin typeface="Georgia"/>
              <a:ea typeface="Georgia"/>
              <a:cs typeface="Georgia"/>
              <a:sym typeface="Georgia"/>
            </a:endParaRPr>
          </a:p>
        </p:txBody>
      </p:sp>
      <p:sp>
        <p:nvSpPr>
          <p:cNvPr id="208" name="Google Shape;208;p27"/>
          <p:cNvSpPr/>
          <p:nvPr/>
        </p:nvSpPr>
        <p:spPr>
          <a:xfrm>
            <a:off x="129425" y="4051000"/>
            <a:ext cx="8663100" cy="848700"/>
          </a:xfrm>
          <a:prstGeom prst="rect">
            <a:avLst/>
          </a:prstGeom>
          <a:noFill/>
          <a:ln w="28575" cap="flat" cmpd="sng">
            <a:solidFill>
              <a:srgbClr val="0096D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209" name="Google Shape;209;p27"/>
          <p:cNvSpPr txBox="1"/>
          <p:nvPr/>
        </p:nvSpPr>
        <p:spPr>
          <a:xfrm>
            <a:off x="129425" y="4051000"/>
            <a:ext cx="9144000" cy="80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Georgia"/>
                <a:ea typeface="Georgia"/>
                <a:cs typeface="Georgia"/>
                <a:sym typeface="Georgia"/>
              </a:rPr>
              <a:t>Question: </a:t>
            </a:r>
            <a:r>
              <a:rPr lang="en-GB" sz="1600">
                <a:solidFill>
                  <a:schemeClr val="dk1"/>
                </a:solidFill>
                <a:latin typeface="Georgia"/>
                <a:ea typeface="Georgia"/>
                <a:cs typeface="Georgia"/>
                <a:sym typeface="Georgia"/>
              </a:rPr>
              <a:t>Will Book Dataset follow the same popularity bias trend as LFM-2b, or surprise us?</a:t>
            </a:r>
            <a:endParaRPr sz="1600">
              <a:solidFill>
                <a:schemeClr val="dk1"/>
              </a:solidFill>
              <a:latin typeface="Georgia"/>
              <a:ea typeface="Georgia"/>
              <a:cs typeface="Georgia"/>
              <a:sym typeface="Georgia"/>
            </a:endParaRPr>
          </a:p>
          <a:p>
            <a:pPr marL="0" lvl="0" indent="0" algn="l" rtl="0">
              <a:spcBef>
                <a:spcPts val="1000"/>
              </a:spcBef>
              <a:spcAft>
                <a:spcPts val="1000"/>
              </a:spcAft>
              <a:buNone/>
            </a:pPr>
            <a:r>
              <a:rPr lang="en-GB" sz="1600" b="1">
                <a:solidFill>
                  <a:schemeClr val="dk1"/>
                </a:solidFill>
                <a:latin typeface="Georgia"/>
                <a:ea typeface="Georgia"/>
                <a:cs typeface="Georgia"/>
                <a:sym typeface="Georgia"/>
              </a:rPr>
              <a:t>Answer:</a:t>
            </a:r>
            <a:r>
              <a:rPr lang="en-GB" sz="1600">
                <a:solidFill>
                  <a:schemeClr val="dk1"/>
                </a:solidFill>
                <a:latin typeface="Georgia"/>
                <a:ea typeface="Georgia"/>
                <a:cs typeface="Georgia"/>
                <a:sym typeface="Georgia"/>
              </a:rPr>
              <a:t> Yes, it does surprise us - at least partially 😊</a:t>
            </a:r>
            <a:endParaRPr/>
          </a:p>
        </p:txBody>
      </p:sp>
      <p:cxnSp>
        <p:nvCxnSpPr>
          <p:cNvPr id="210" name="Google Shape;210;p27"/>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211" name="Google Shape;211;p27"/>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462408" y="125730"/>
            <a:ext cx="6840000" cy="8136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GB" sz="2500">
                <a:latin typeface="Georgia"/>
                <a:ea typeface="Georgia"/>
                <a:cs typeface="Georgia"/>
                <a:sym typeface="Georgia"/>
              </a:rPr>
              <a:t>Results - Book Dataset (Mitigation)</a:t>
            </a:r>
            <a:endParaRPr sz="2500">
              <a:latin typeface="Georgia"/>
              <a:ea typeface="Georgia"/>
              <a:cs typeface="Georgia"/>
              <a:sym typeface="Georgia"/>
            </a:endParaRPr>
          </a:p>
        </p:txBody>
      </p:sp>
      <p:pic>
        <p:nvPicPr>
          <p:cNvPr id="217" name="Google Shape;217;p28"/>
          <p:cNvPicPr preferRelativeResize="0"/>
          <p:nvPr/>
        </p:nvPicPr>
        <p:blipFill rotWithShape="1">
          <a:blip r:embed="rId3">
            <a:alphaModFix/>
          </a:blip>
          <a:srcRect t="23094"/>
          <a:stretch/>
        </p:blipFill>
        <p:spPr>
          <a:xfrm>
            <a:off x="573225" y="1608750"/>
            <a:ext cx="7761927" cy="1327150"/>
          </a:xfrm>
          <a:prstGeom prst="rect">
            <a:avLst/>
          </a:prstGeom>
          <a:noFill/>
          <a:ln>
            <a:noFill/>
          </a:ln>
        </p:spPr>
      </p:pic>
      <p:sp>
        <p:nvSpPr>
          <p:cNvPr id="218" name="Google Shape;218;p28"/>
          <p:cNvSpPr txBox="1"/>
          <p:nvPr/>
        </p:nvSpPr>
        <p:spPr>
          <a:xfrm>
            <a:off x="2043275" y="1368450"/>
            <a:ext cx="5159100" cy="24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dk1"/>
                </a:solidFill>
                <a:latin typeface="Georgia"/>
                <a:ea typeface="Georgia"/>
                <a:cs typeface="Georgia"/>
                <a:sym typeface="Georgia"/>
              </a:rPr>
              <a:t>Table 4: Bias Mitigation for Book Crossing Dataset</a:t>
            </a:r>
            <a:endParaRPr sz="900">
              <a:solidFill>
                <a:schemeClr val="dk1"/>
              </a:solidFill>
              <a:latin typeface="Georgia"/>
              <a:ea typeface="Georgia"/>
              <a:cs typeface="Georgia"/>
              <a:sym typeface="Georgia"/>
            </a:endParaRPr>
          </a:p>
        </p:txBody>
      </p:sp>
      <p:sp>
        <p:nvSpPr>
          <p:cNvPr id="219" name="Google Shape;219;p28"/>
          <p:cNvSpPr/>
          <p:nvPr/>
        </p:nvSpPr>
        <p:spPr>
          <a:xfrm>
            <a:off x="573225" y="2571750"/>
            <a:ext cx="7648500" cy="3363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cxnSp>
        <p:nvCxnSpPr>
          <p:cNvPr id="220" name="Google Shape;220;p28"/>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221" name="Google Shape;221;p28"/>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12</a:t>
            </a:fld>
            <a:endParaRPr/>
          </a:p>
        </p:txBody>
      </p:sp>
      <p:sp>
        <p:nvSpPr>
          <p:cNvPr id="222" name="Google Shape;222;p28"/>
          <p:cNvSpPr txBox="1"/>
          <p:nvPr/>
        </p:nvSpPr>
        <p:spPr>
          <a:xfrm>
            <a:off x="668350" y="3053950"/>
            <a:ext cx="8360100" cy="16710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Font typeface="Georgia"/>
              <a:buAutoNum type="arabicPeriod"/>
            </a:pPr>
            <a:r>
              <a:rPr lang="en-GB" sz="1100" b="1">
                <a:solidFill>
                  <a:srgbClr val="0096D3"/>
                </a:solidFill>
                <a:latin typeface="Georgia"/>
                <a:ea typeface="Georgia"/>
                <a:cs typeface="Georgia"/>
                <a:sym typeface="Georgia"/>
              </a:rPr>
              <a:t>VAE with Popularity-Weighted Loss</a:t>
            </a:r>
            <a:endParaRPr sz="1100" b="1">
              <a:solidFill>
                <a:srgbClr val="0096D3"/>
              </a:solidFill>
              <a:latin typeface="Georgia"/>
              <a:ea typeface="Georgia"/>
              <a:cs typeface="Georgia"/>
              <a:sym typeface="Georgia"/>
            </a:endParaRPr>
          </a:p>
          <a:p>
            <a:pPr marL="0" lvl="0" indent="0" algn="l" rtl="0">
              <a:lnSpc>
                <a:spcPct val="100000"/>
              </a:lnSpc>
              <a:spcBef>
                <a:spcPts val="1000"/>
              </a:spcBef>
              <a:spcAft>
                <a:spcPts val="0"/>
              </a:spcAft>
              <a:buNone/>
            </a:pPr>
            <a:r>
              <a:rPr lang="en-GB" sz="1100">
                <a:solidFill>
                  <a:schemeClr val="dk1"/>
                </a:solidFill>
                <a:latin typeface="Georgia"/>
                <a:ea typeface="Georgia"/>
                <a:cs typeface="Georgia"/>
                <a:sym typeface="Georgia"/>
              </a:rPr>
              <a:t>Popular items were down-weighted, and less popular items up-weighted based on their frequency</a:t>
            </a:r>
            <a:endParaRPr sz="1100" b="1">
              <a:solidFill>
                <a:srgbClr val="0096D3"/>
              </a:solidFill>
              <a:latin typeface="Georgia"/>
              <a:ea typeface="Georgia"/>
              <a:cs typeface="Georgia"/>
              <a:sym typeface="Georgia"/>
            </a:endParaRPr>
          </a:p>
          <a:p>
            <a:pPr marL="457200" lvl="0" indent="-298450" algn="l" rtl="0">
              <a:lnSpc>
                <a:spcPct val="100000"/>
              </a:lnSpc>
              <a:spcBef>
                <a:spcPts val="1000"/>
              </a:spcBef>
              <a:spcAft>
                <a:spcPts val="0"/>
              </a:spcAft>
              <a:buClr>
                <a:schemeClr val="dk1"/>
              </a:buClr>
              <a:buSzPts val="1100"/>
              <a:buFont typeface="Georgia"/>
              <a:buAutoNum type="arabicPeriod"/>
            </a:pPr>
            <a:r>
              <a:rPr lang="en-GB" sz="1100" b="1">
                <a:solidFill>
                  <a:srgbClr val="0096D3"/>
                </a:solidFill>
                <a:latin typeface="Georgia"/>
                <a:ea typeface="Georgia"/>
                <a:cs typeface="Georgia"/>
                <a:sym typeface="Georgia"/>
              </a:rPr>
              <a:t>Item-KNN with Popularity-Penalized Similarity</a:t>
            </a:r>
            <a:endParaRPr sz="1100" b="1">
              <a:solidFill>
                <a:srgbClr val="0096D3"/>
              </a:solidFill>
              <a:latin typeface="Georgia"/>
              <a:ea typeface="Georgia"/>
              <a:cs typeface="Georgia"/>
              <a:sym typeface="Georgia"/>
            </a:endParaRPr>
          </a:p>
          <a:p>
            <a:pPr marL="0" lvl="0" indent="0" algn="l" rtl="0">
              <a:lnSpc>
                <a:spcPct val="100000"/>
              </a:lnSpc>
              <a:spcBef>
                <a:spcPts val="1000"/>
              </a:spcBef>
              <a:spcAft>
                <a:spcPts val="0"/>
              </a:spcAft>
              <a:buNone/>
            </a:pPr>
            <a:r>
              <a:rPr lang="en-GB" sz="1100">
                <a:solidFill>
                  <a:schemeClr val="dk1"/>
                </a:solidFill>
                <a:latin typeface="Georgia"/>
                <a:ea typeface="Georgia"/>
                <a:cs typeface="Georgia"/>
                <a:sym typeface="Georgia"/>
              </a:rPr>
              <a:t>Scaled item similarity scores by the inverse log-frequency of item popularity =&gt; reduces the influence of highly popular items</a:t>
            </a:r>
            <a:endParaRPr sz="1100" b="1">
              <a:solidFill>
                <a:srgbClr val="0096D3"/>
              </a:solidFill>
              <a:latin typeface="Georgia"/>
              <a:ea typeface="Georgia"/>
              <a:cs typeface="Georgia"/>
              <a:sym typeface="Georgia"/>
            </a:endParaRPr>
          </a:p>
          <a:p>
            <a:pPr marL="457200" lvl="0" indent="-298450" algn="l" rtl="0">
              <a:lnSpc>
                <a:spcPct val="100000"/>
              </a:lnSpc>
              <a:spcBef>
                <a:spcPts val="1000"/>
              </a:spcBef>
              <a:spcAft>
                <a:spcPts val="0"/>
              </a:spcAft>
              <a:buClr>
                <a:schemeClr val="dk1"/>
              </a:buClr>
              <a:buSzPts val="1100"/>
              <a:buFont typeface="Georgia"/>
              <a:buAutoNum type="arabicPeriod"/>
            </a:pPr>
            <a:r>
              <a:rPr lang="en-GB" sz="1100" b="1">
                <a:solidFill>
                  <a:srgbClr val="0096D3"/>
                </a:solidFill>
                <a:latin typeface="Georgia"/>
                <a:ea typeface="Georgia"/>
                <a:cs typeface="Georgia"/>
                <a:sym typeface="Georgia"/>
              </a:rPr>
              <a:t>RAND with Inverse-Popularity Sampling</a:t>
            </a:r>
            <a:endParaRPr sz="1100" b="1">
              <a:solidFill>
                <a:srgbClr val="0096D3"/>
              </a:solidFill>
              <a:latin typeface="Georgia"/>
              <a:ea typeface="Georgia"/>
              <a:cs typeface="Georgia"/>
              <a:sym typeface="Georgia"/>
            </a:endParaRPr>
          </a:p>
          <a:p>
            <a:pPr marL="0" lvl="0" indent="0" algn="l" rtl="0">
              <a:lnSpc>
                <a:spcPct val="100000"/>
              </a:lnSpc>
              <a:spcBef>
                <a:spcPts val="1000"/>
              </a:spcBef>
              <a:spcAft>
                <a:spcPts val="1000"/>
              </a:spcAft>
              <a:buNone/>
            </a:pPr>
            <a:r>
              <a:rPr lang="en-GB" sz="1100">
                <a:solidFill>
                  <a:schemeClr val="dk1"/>
                </a:solidFill>
                <a:latin typeface="Georgia"/>
                <a:ea typeface="Georgia"/>
                <a:cs typeface="Georgia"/>
                <a:sym typeface="Georgia"/>
              </a:rPr>
              <a:t>Applied inverse-popularity sampling - items are selected with probabilities inversely proportional to their frequency</a:t>
            </a:r>
            <a:endParaRPr sz="1100">
              <a:solidFill>
                <a:schemeClr val="dk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462400" y="425150"/>
            <a:ext cx="6840000" cy="514200"/>
          </a:xfrm>
          <a:prstGeom prst="rect">
            <a:avLst/>
          </a:prstGeom>
          <a:noFill/>
          <a:ln>
            <a:noFill/>
          </a:ln>
        </p:spPr>
        <p:txBody>
          <a:bodyPr spcFirstLastPara="1" wrap="square" lIns="0" tIns="0" rIns="0" bIns="0" anchor="ctr" anchorCtr="0">
            <a:normAutofit fontScale="90000"/>
          </a:bodyPr>
          <a:lstStyle/>
          <a:p>
            <a:pPr marL="0" lvl="0" indent="0" algn="l" rtl="0">
              <a:lnSpc>
                <a:spcPct val="100000"/>
              </a:lnSpc>
              <a:spcBef>
                <a:spcPts val="0"/>
              </a:spcBef>
              <a:spcAft>
                <a:spcPts val="0"/>
              </a:spcAft>
              <a:buClr>
                <a:schemeClr val="dk1"/>
              </a:buClr>
              <a:buSzPct val="95154"/>
              <a:buFont typeface="Georgia"/>
              <a:buNone/>
            </a:pPr>
            <a:r>
              <a:rPr lang="en-GB" sz="2522">
                <a:latin typeface="Georgia"/>
                <a:ea typeface="Georgia"/>
                <a:cs typeface="Georgia"/>
                <a:sym typeface="Georgia"/>
              </a:rPr>
              <a:t>Answers to Research Question(s)</a:t>
            </a:r>
            <a:r>
              <a:rPr lang="en-GB" sz="3022">
                <a:latin typeface="Georgia"/>
                <a:ea typeface="Georgia"/>
                <a:cs typeface="Georgia"/>
                <a:sym typeface="Georgia"/>
              </a:rPr>
              <a:t> </a:t>
            </a:r>
            <a:endParaRPr sz="2142">
              <a:latin typeface="Georgia"/>
              <a:ea typeface="Georgia"/>
              <a:cs typeface="Georgia"/>
              <a:sym typeface="Georgia"/>
            </a:endParaRPr>
          </a:p>
          <a:p>
            <a:pPr marL="0" lvl="0" indent="0" algn="l" rtl="0">
              <a:lnSpc>
                <a:spcPct val="100000"/>
              </a:lnSpc>
              <a:spcBef>
                <a:spcPts val="0"/>
              </a:spcBef>
              <a:spcAft>
                <a:spcPts val="0"/>
              </a:spcAft>
              <a:buClr>
                <a:schemeClr val="dk1"/>
              </a:buClr>
              <a:buSzPct val="85714"/>
              <a:buFont typeface="Georgia"/>
              <a:buNone/>
            </a:pPr>
            <a:endParaRPr/>
          </a:p>
        </p:txBody>
      </p:sp>
      <p:graphicFrame>
        <p:nvGraphicFramePr>
          <p:cNvPr id="229" name="Google Shape;229;p29"/>
          <p:cNvGraphicFramePr/>
          <p:nvPr/>
        </p:nvGraphicFramePr>
        <p:xfrm>
          <a:off x="0" y="4226025"/>
          <a:ext cx="3000000" cy="3000000"/>
        </p:xfrm>
        <a:graphic>
          <a:graphicData uri="http://schemas.openxmlformats.org/drawingml/2006/table">
            <a:tbl>
              <a:tblPr>
                <a:noFill/>
                <a:tableStyleId>{31C65434-B353-4D21-84C3-D35AF8014AFA}</a:tableStyleId>
              </a:tblPr>
              <a:tblGrid>
                <a:gridCol w="8221675">
                  <a:extLst>
                    <a:ext uri="{9D8B030D-6E8A-4147-A177-3AD203B41FA5}">
                      <a16:colId xmlns:a16="http://schemas.microsoft.com/office/drawing/2014/main" val="20000"/>
                    </a:ext>
                  </a:extLst>
                </a:gridCol>
              </a:tblGrid>
              <a:tr h="47625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914400">
                <a:tc>
                  <a:txBody>
                    <a:bodyPr/>
                    <a:lstStyle/>
                    <a:p>
                      <a:pPr marL="0" lvl="0" indent="0" algn="l" rtl="0">
                        <a:lnSpc>
                          <a:spcPct val="124000"/>
                        </a:lnSpc>
                        <a:spcBef>
                          <a:spcPts val="0"/>
                        </a:spcBef>
                        <a:spcAft>
                          <a:spcPts val="0"/>
                        </a:spcAft>
                        <a:buNone/>
                      </a:pPr>
                      <a:endParaRPr sz="600">
                        <a:solidFill>
                          <a:srgbClr val="222222"/>
                        </a:solidFill>
                      </a:endParaRPr>
                    </a:p>
                  </a:txBody>
                  <a:tcPr marL="91425" marR="91425" marT="76200" marB="76200"/>
                </a:tc>
                <a:extLst>
                  <a:ext uri="{0D108BD9-81ED-4DB2-BD59-A6C34878D82A}">
                    <a16:rowId xmlns:a16="http://schemas.microsoft.com/office/drawing/2014/main" val="10001"/>
                  </a:ext>
                </a:extLst>
              </a:tr>
              <a:tr h="304800">
                <a:tc>
                  <a:txBody>
                    <a:bodyPr/>
                    <a:lstStyle/>
                    <a:p>
                      <a:pPr marL="0" lvl="0" indent="0" algn="l" rtl="0">
                        <a:spcBef>
                          <a:spcPts val="0"/>
                        </a:spcBef>
                        <a:spcAft>
                          <a:spcPts val="0"/>
                        </a:spcAft>
                        <a:buNone/>
                      </a:pPr>
                      <a:endParaRPr/>
                    </a:p>
                  </a:txBody>
                  <a:tcPr marL="91425" marR="91425" marT="76200" marB="76200"/>
                </a:tc>
                <a:extLst>
                  <a:ext uri="{0D108BD9-81ED-4DB2-BD59-A6C34878D82A}">
                    <a16:rowId xmlns:a16="http://schemas.microsoft.com/office/drawing/2014/main" val="10002"/>
                  </a:ext>
                </a:extLst>
              </a:tr>
            </a:tbl>
          </a:graphicData>
        </a:graphic>
      </p:graphicFrame>
      <p:graphicFrame>
        <p:nvGraphicFramePr>
          <p:cNvPr id="230" name="Google Shape;230;p29"/>
          <p:cNvGraphicFramePr/>
          <p:nvPr/>
        </p:nvGraphicFramePr>
        <p:xfrm>
          <a:off x="749100" y="1145425"/>
          <a:ext cx="3000000" cy="3000000"/>
        </p:xfrm>
        <a:graphic>
          <a:graphicData uri="http://schemas.openxmlformats.org/drawingml/2006/table">
            <a:tbl>
              <a:tblPr>
                <a:noFill/>
                <a:tableStyleId>{F0300B6F-977A-4D03-BCD6-BD28CA8C343B}</a:tableStyleId>
              </a:tblPr>
              <a:tblGrid>
                <a:gridCol w="3964900">
                  <a:extLst>
                    <a:ext uri="{9D8B030D-6E8A-4147-A177-3AD203B41FA5}">
                      <a16:colId xmlns:a16="http://schemas.microsoft.com/office/drawing/2014/main" val="20000"/>
                    </a:ext>
                  </a:extLst>
                </a:gridCol>
                <a:gridCol w="3964900">
                  <a:extLst>
                    <a:ext uri="{9D8B030D-6E8A-4147-A177-3AD203B41FA5}">
                      <a16:colId xmlns:a16="http://schemas.microsoft.com/office/drawing/2014/main" val="20001"/>
                    </a:ext>
                  </a:extLst>
                </a:gridCol>
              </a:tblGrid>
              <a:tr h="333650">
                <a:tc>
                  <a:txBody>
                    <a:bodyPr/>
                    <a:lstStyle/>
                    <a:p>
                      <a:pPr marL="0" lvl="0" indent="0" algn="ctr" rtl="0">
                        <a:lnSpc>
                          <a:spcPct val="115000"/>
                        </a:lnSpc>
                        <a:spcBef>
                          <a:spcPts val="0"/>
                        </a:spcBef>
                        <a:spcAft>
                          <a:spcPts val="0"/>
                        </a:spcAft>
                        <a:buNone/>
                      </a:pPr>
                      <a:r>
                        <a:rPr lang="en-GB" sz="1100" b="1">
                          <a:latin typeface="Georgia"/>
                          <a:ea typeface="Georgia"/>
                          <a:cs typeface="Georgia"/>
                          <a:sym typeface="Georgia"/>
                        </a:rPr>
                        <a:t>Research Focus</a:t>
                      </a:r>
                      <a:endParaRPr sz="1100" b="1">
                        <a:latin typeface="Georgia"/>
                        <a:ea typeface="Georgia"/>
                        <a:cs typeface="Georgia"/>
                        <a:sym typeface="Georgia"/>
                      </a:endParaRPr>
                    </a:p>
                  </a:txBody>
                  <a:tcPr marL="91425" marR="91425" marT="91425" marB="91425">
                    <a:lnL w="19050" cap="flat" cmpd="sng">
                      <a:solidFill>
                        <a:srgbClr val="0096D3"/>
                      </a:solidFill>
                      <a:prstDash val="solid"/>
                      <a:round/>
                      <a:headEnd type="none" w="sm" len="sm"/>
                      <a:tailEnd type="none" w="sm" len="sm"/>
                    </a:lnL>
                    <a:lnR w="19050" cap="flat" cmpd="sng">
                      <a:solidFill>
                        <a:srgbClr val="0096D3"/>
                      </a:solidFill>
                      <a:prstDash val="solid"/>
                      <a:round/>
                      <a:headEnd type="none" w="sm" len="sm"/>
                      <a:tailEnd type="none" w="sm" len="sm"/>
                    </a:lnR>
                    <a:lnT w="19050" cap="flat" cmpd="sng">
                      <a:solidFill>
                        <a:srgbClr val="0096D3"/>
                      </a:solidFill>
                      <a:prstDash val="solid"/>
                      <a:round/>
                      <a:headEnd type="none" w="sm" len="sm"/>
                      <a:tailEnd type="none" w="sm" len="sm"/>
                    </a:lnT>
                    <a:lnB w="19050" cap="flat" cmpd="sng">
                      <a:solidFill>
                        <a:srgbClr val="0096D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100" b="1">
                          <a:latin typeface="Georgia"/>
                          <a:ea typeface="Georgia"/>
                          <a:cs typeface="Georgia"/>
                          <a:sym typeface="Georgia"/>
                        </a:rPr>
                        <a:t>Answer / Conclusion</a:t>
                      </a:r>
                      <a:endParaRPr sz="1100" b="1">
                        <a:latin typeface="Georgia"/>
                        <a:ea typeface="Georgia"/>
                        <a:cs typeface="Georgia"/>
                        <a:sym typeface="Georgia"/>
                      </a:endParaRPr>
                    </a:p>
                  </a:txBody>
                  <a:tcPr marL="91425" marR="91425" marT="91425" marB="91425">
                    <a:lnL w="19050" cap="flat" cmpd="sng">
                      <a:solidFill>
                        <a:srgbClr val="0096D3"/>
                      </a:solidFill>
                      <a:prstDash val="solid"/>
                      <a:round/>
                      <a:headEnd type="none" w="sm" len="sm"/>
                      <a:tailEnd type="none" w="sm" len="sm"/>
                    </a:lnL>
                    <a:lnR w="19050" cap="flat" cmpd="sng">
                      <a:solidFill>
                        <a:srgbClr val="0096D3"/>
                      </a:solidFill>
                      <a:prstDash val="solid"/>
                      <a:round/>
                      <a:headEnd type="none" w="sm" len="sm"/>
                      <a:tailEnd type="none" w="sm" len="sm"/>
                    </a:lnR>
                    <a:lnT w="19050" cap="flat" cmpd="sng">
                      <a:solidFill>
                        <a:srgbClr val="0096D3"/>
                      </a:solidFill>
                      <a:prstDash val="solid"/>
                      <a:round/>
                      <a:headEnd type="none" w="sm" len="sm"/>
                      <a:tailEnd type="none" w="sm" len="sm"/>
                    </a:lnT>
                    <a:lnB w="19050" cap="flat" cmpd="sng">
                      <a:solidFill>
                        <a:srgbClr val="0096D3"/>
                      </a:solidFill>
                      <a:prstDash val="solid"/>
                      <a:round/>
                      <a:headEnd type="none" w="sm" len="sm"/>
                      <a:tailEnd type="none" w="sm" len="sm"/>
                    </a:lnB>
                  </a:tcPr>
                </a:tc>
                <a:extLst>
                  <a:ext uri="{0D108BD9-81ED-4DB2-BD59-A6C34878D82A}">
                    <a16:rowId xmlns:a16="http://schemas.microsoft.com/office/drawing/2014/main" val="10000"/>
                  </a:ext>
                </a:extLst>
              </a:tr>
              <a:tr h="880650">
                <a:tc>
                  <a:txBody>
                    <a:bodyPr/>
                    <a:lstStyle/>
                    <a:p>
                      <a:pPr marL="0" lvl="0" indent="0" algn="l" rtl="0">
                        <a:lnSpc>
                          <a:spcPct val="115000"/>
                        </a:lnSpc>
                        <a:spcBef>
                          <a:spcPts val="0"/>
                        </a:spcBef>
                        <a:spcAft>
                          <a:spcPts val="0"/>
                        </a:spcAft>
                        <a:buClr>
                          <a:schemeClr val="dk1"/>
                        </a:buClr>
                        <a:buSzPts val="1100"/>
                        <a:buFont typeface="Arial"/>
                        <a:buNone/>
                      </a:pPr>
                      <a:r>
                        <a:rPr lang="en-GB" sz="1100" b="1">
                          <a:solidFill>
                            <a:schemeClr val="dk1"/>
                          </a:solidFill>
                          <a:latin typeface="Georgia"/>
                          <a:ea typeface="Georgia"/>
                          <a:cs typeface="Georgia"/>
                          <a:sym typeface="Georgia"/>
                        </a:rPr>
                        <a:t>Sub-question 1:</a:t>
                      </a:r>
                      <a:endParaRPr sz="1100" b="1">
                        <a:solidFill>
                          <a:schemeClr val="dk1"/>
                        </a:solidFill>
                        <a:latin typeface="Georgia"/>
                        <a:ea typeface="Georgia"/>
                        <a:cs typeface="Georgia"/>
                        <a:sym typeface="Georgia"/>
                      </a:endParaRPr>
                    </a:p>
                    <a:p>
                      <a:pPr marL="0" lvl="0" indent="0" algn="l" rtl="0">
                        <a:spcBef>
                          <a:spcPts val="0"/>
                        </a:spcBef>
                        <a:spcAft>
                          <a:spcPts val="0"/>
                        </a:spcAft>
                        <a:buNone/>
                      </a:pPr>
                      <a:r>
                        <a:rPr lang="en-GB" sz="1100">
                          <a:solidFill>
                            <a:schemeClr val="dk1"/>
                          </a:solidFill>
                          <a:latin typeface="Georgia"/>
                          <a:ea typeface="Georgia"/>
                          <a:cs typeface="Georgia"/>
                          <a:sym typeface="Georgia"/>
                        </a:rPr>
                        <a:t>How consistent are the original findings when reproduced?</a:t>
                      </a:r>
                      <a:endParaRPr>
                        <a:latin typeface="Georgia"/>
                        <a:ea typeface="Georgia"/>
                        <a:cs typeface="Georgia"/>
                        <a:sym typeface="Georgia"/>
                      </a:endParaRPr>
                    </a:p>
                  </a:txBody>
                  <a:tcPr marL="91425" marR="91425" marT="91425" marB="91425">
                    <a:lnL w="19050" cap="flat" cmpd="sng">
                      <a:solidFill>
                        <a:srgbClr val="0096D3"/>
                      </a:solidFill>
                      <a:prstDash val="solid"/>
                      <a:round/>
                      <a:headEnd type="none" w="sm" len="sm"/>
                      <a:tailEnd type="none" w="sm" len="sm"/>
                    </a:lnL>
                    <a:lnR w="19050" cap="flat" cmpd="sng">
                      <a:solidFill>
                        <a:srgbClr val="0096D3"/>
                      </a:solidFill>
                      <a:prstDash val="solid"/>
                      <a:round/>
                      <a:headEnd type="none" w="sm" len="sm"/>
                      <a:tailEnd type="none" w="sm" len="sm"/>
                    </a:lnR>
                    <a:lnT w="19050" cap="flat" cmpd="sng">
                      <a:solidFill>
                        <a:srgbClr val="0096D3"/>
                      </a:solidFill>
                      <a:prstDash val="solid"/>
                      <a:round/>
                      <a:headEnd type="none" w="sm" len="sm"/>
                      <a:tailEnd type="none" w="sm" len="sm"/>
                    </a:lnT>
                    <a:lnB w="19050" cap="flat" cmpd="sng">
                      <a:solidFill>
                        <a:srgbClr val="0096D3"/>
                      </a:solidFill>
                      <a:prstDash val="solid"/>
                      <a:round/>
                      <a:headEnd type="none" w="sm" len="sm"/>
                      <a:tailEnd type="none" w="sm" len="sm"/>
                    </a:lnB>
                  </a:tcPr>
                </a:tc>
                <a:tc>
                  <a:txBody>
                    <a:bodyPr/>
                    <a:lstStyle/>
                    <a:p>
                      <a:pPr marL="0" lvl="0" indent="0" algn="l" rtl="0">
                        <a:spcBef>
                          <a:spcPts val="0"/>
                        </a:spcBef>
                        <a:spcAft>
                          <a:spcPts val="0"/>
                        </a:spcAft>
                        <a:buNone/>
                      </a:pPr>
                      <a:r>
                        <a:rPr lang="en-GB" sz="1100" b="1">
                          <a:solidFill>
                            <a:schemeClr val="dk1"/>
                          </a:solidFill>
                          <a:latin typeface="Georgia"/>
                          <a:ea typeface="Georgia"/>
                          <a:cs typeface="Georgia"/>
                          <a:sym typeface="Georgia"/>
                        </a:rPr>
                        <a:t>Partially consistent</a:t>
                      </a:r>
                      <a:r>
                        <a:rPr lang="en-GB" sz="1100">
                          <a:solidFill>
                            <a:schemeClr val="dk1"/>
                          </a:solidFill>
                          <a:latin typeface="Georgia"/>
                          <a:ea typeface="Georgia"/>
                          <a:cs typeface="Georgia"/>
                          <a:sym typeface="Georgia"/>
                        </a:rPr>
                        <a:t> - trends like RAND and POP reproduce well, but gender effects in ALS and SLIM vary, showing sensitivity to implementation and data handling.</a:t>
                      </a:r>
                      <a:endParaRPr>
                        <a:latin typeface="Georgia"/>
                        <a:ea typeface="Georgia"/>
                        <a:cs typeface="Georgia"/>
                        <a:sym typeface="Georgia"/>
                      </a:endParaRPr>
                    </a:p>
                  </a:txBody>
                  <a:tcPr marL="91425" marR="91425" marT="91425" marB="91425">
                    <a:lnL w="19050" cap="flat" cmpd="sng">
                      <a:solidFill>
                        <a:srgbClr val="0096D3"/>
                      </a:solidFill>
                      <a:prstDash val="solid"/>
                      <a:round/>
                      <a:headEnd type="none" w="sm" len="sm"/>
                      <a:tailEnd type="none" w="sm" len="sm"/>
                    </a:lnL>
                    <a:lnR w="19050" cap="flat" cmpd="sng">
                      <a:solidFill>
                        <a:srgbClr val="0096D3"/>
                      </a:solidFill>
                      <a:prstDash val="solid"/>
                      <a:round/>
                      <a:headEnd type="none" w="sm" len="sm"/>
                      <a:tailEnd type="none" w="sm" len="sm"/>
                    </a:lnR>
                    <a:lnT w="19050" cap="flat" cmpd="sng">
                      <a:solidFill>
                        <a:srgbClr val="0096D3"/>
                      </a:solidFill>
                      <a:prstDash val="solid"/>
                      <a:round/>
                      <a:headEnd type="none" w="sm" len="sm"/>
                      <a:tailEnd type="none" w="sm" len="sm"/>
                    </a:lnT>
                    <a:lnB w="19050" cap="flat" cmpd="sng">
                      <a:solidFill>
                        <a:srgbClr val="0096D3"/>
                      </a:solidFill>
                      <a:prstDash val="solid"/>
                      <a:round/>
                      <a:headEnd type="none" w="sm" len="sm"/>
                      <a:tailEnd type="none" w="sm" len="sm"/>
                    </a:lnB>
                  </a:tcPr>
                </a:tc>
                <a:extLst>
                  <a:ext uri="{0D108BD9-81ED-4DB2-BD59-A6C34878D82A}">
                    <a16:rowId xmlns:a16="http://schemas.microsoft.com/office/drawing/2014/main" val="10001"/>
                  </a:ext>
                </a:extLst>
              </a:tr>
              <a:tr h="736050">
                <a:tc>
                  <a:txBody>
                    <a:bodyPr/>
                    <a:lstStyle/>
                    <a:p>
                      <a:pPr marL="0" lvl="0" indent="0" algn="l" rtl="0">
                        <a:lnSpc>
                          <a:spcPct val="115000"/>
                        </a:lnSpc>
                        <a:spcBef>
                          <a:spcPts val="0"/>
                        </a:spcBef>
                        <a:spcAft>
                          <a:spcPts val="0"/>
                        </a:spcAft>
                        <a:buClr>
                          <a:schemeClr val="dk1"/>
                        </a:buClr>
                        <a:buSzPts val="1100"/>
                        <a:buFont typeface="Arial"/>
                        <a:buNone/>
                      </a:pPr>
                      <a:r>
                        <a:rPr lang="en-GB" sz="1100" b="1">
                          <a:solidFill>
                            <a:schemeClr val="dk1"/>
                          </a:solidFill>
                          <a:latin typeface="Georgia"/>
                          <a:ea typeface="Georgia"/>
                          <a:cs typeface="Georgia"/>
                          <a:sym typeface="Georgia"/>
                        </a:rPr>
                        <a:t>Sub-question 2:</a:t>
                      </a:r>
                      <a:endParaRPr sz="1100" b="1">
                        <a:solidFill>
                          <a:schemeClr val="dk1"/>
                        </a:solidFill>
                        <a:latin typeface="Georgia"/>
                        <a:ea typeface="Georgia"/>
                        <a:cs typeface="Georgia"/>
                        <a:sym typeface="Georgia"/>
                      </a:endParaRPr>
                    </a:p>
                    <a:p>
                      <a:pPr marL="0" lvl="0" indent="0" algn="l" rtl="0">
                        <a:spcBef>
                          <a:spcPts val="0"/>
                        </a:spcBef>
                        <a:spcAft>
                          <a:spcPts val="0"/>
                        </a:spcAft>
                        <a:buNone/>
                      </a:pPr>
                      <a:r>
                        <a:rPr lang="en-GB" sz="1100">
                          <a:solidFill>
                            <a:schemeClr val="dk1"/>
                          </a:solidFill>
                          <a:latin typeface="Georgia"/>
                          <a:ea typeface="Georgia"/>
                          <a:cs typeface="Georgia"/>
                          <a:sym typeface="Georgia"/>
                        </a:rPr>
                        <a:t>How do popularity and gender biases appear in books?</a:t>
                      </a:r>
                      <a:endParaRPr>
                        <a:latin typeface="Georgia"/>
                        <a:ea typeface="Georgia"/>
                        <a:cs typeface="Georgia"/>
                        <a:sym typeface="Georgia"/>
                      </a:endParaRPr>
                    </a:p>
                  </a:txBody>
                  <a:tcPr marL="91425" marR="91425" marT="91425" marB="91425">
                    <a:lnL w="19050" cap="flat" cmpd="sng">
                      <a:solidFill>
                        <a:srgbClr val="0096D3"/>
                      </a:solidFill>
                      <a:prstDash val="solid"/>
                      <a:round/>
                      <a:headEnd type="none" w="sm" len="sm"/>
                      <a:tailEnd type="none" w="sm" len="sm"/>
                    </a:lnL>
                    <a:lnR w="19050" cap="flat" cmpd="sng">
                      <a:solidFill>
                        <a:srgbClr val="0096D3"/>
                      </a:solidFill>
                      <a:prstDash val="solid"/>
                      <a:round/>
                      <a:headEnd type="none" w="sm" len="sm"/>
                      <a:tailEnd type="none" w="sm" len="sm"/>
                    </a:lnR>
                    <a:lnT w="19050" cap="flat" cmpd="sng">
                      <a:solidFill>
                        <a:srgbClr val="0096D3"/>
                      </a:solidFill>
                      <a:prstDash val="solid"/>
                      <a:round/>
                      <a:headEnd type="none" w="sm" len="sm"/>
                      <a:tailEnd type="none" w="sm" len="sm"/>
                    </a:lnT>
                    <a:lnB w="19050" cap="flat" cmpd="sng">
                      <a:solidFill>
                        <a:srgbClr val="0096D3"/>
                      </a:solidFill>
                      <a:prstDash val="solid"/>
                      <a:round/>
                      <a:headEnd type="none" w="sm" len="sm"/>
                      <a:tailEnd type="none" w="sm" len="sm"/>
                    </a:lnB>
                  </a:tcPr>
                </a:tc>
                <a:tc>
                  <a:txBody>
                    <a:bodyPr/>
                    <a:lstStyle/>
                    <a:p>
                      <a:pPr marL="0" lvl="0" indent="0" algn="l" rtl="0">
                        <a:spcBef>
                          <a:spcPts val="0"/>
                        </a:spcBef>
                        <a:spcAft>
                          <a:spcPts val="0"/>
                        </a:spcAft>
                        <a:buNone/>
                      </a:pPr>
                      <a:r>
                        <a:rPr lang="en-GB" sz="1100" b="1">
                          <a:solidFill>
                            <a:schemeClr val="dk1"/>
                          </a:solidFill>
                          <a:latin typeface="Georgia"/>
                          <a:ea typeface="Georgia"/>
                          <a:cs typeface="Georgia"/>
                          <a:sym typeface="Georgia"/>
                        </a:rPr>
                        <a:t>Biases are weaker and more stable</a:t>
                      </a:r>
                      <a:r>
                        <a:rPr lang="en-GB" sz="1100">
                          <a:solidFill>
                            <a:schemeClr val="dk1"/>
                          </a:solidFill>
                          <a:latin typeface="Georgia"/>
                          <a:ea typeface="Georgia"/>
                          <a:cs typeface="Georgia"/>
                          <a:sym typeface="Georgia"/>
                        </a:rPr>
                        <a:t> - popularity bias exists but with less variance, gender bias is minor or negligible across most algorithms.</a:t>
                      </a:r>
                      <a:endParaRPr>
                        <a:latin typeface="Georgia"/>
                        <a:ea typeface="Georgia"/>
                        <a:cs typeface="Georgia"/>
                        <a:sym typeface="Georgia"/>
                      </a:endParaRPr>
                    </a:p>
                  </a:txBody>
                  <a:tcPr marL="91425" marR="91425" marT="91425" marB="91425">
                    <a:lnL w="19050" cap="flat" cmpd="sng">
                      <a:solidFill>
                        <a:srgbClr val="0096D3"/>
                      </a:solidFill>
                      <a:prstDash val="solid"/>
                      <a:round/>
                      <a:headEnd type="none" w="sm" len="sm"/>
                      <a:tailEnd type="none" w="sm" len="sm"/>
                    </a:lnL>
                    <a:lnR w="19050" cap="flat" cmpd="sng">
                      <a:solidFill>
                        <a:srgbClr val="0096D3"/>
                      </a:solidFill>
                      <a:prstDash val="solid"/>
                      <a:round/>
                      <a:headEnd type="none" w="sm" len="sm"/>
                      <a:tailEnd type="none" w="sm" len="sm"/>
                    </a:lnR>
                    <a:lnT w="19050" cap="flat" cmpd="sng">
                      <a:solidFill>
                        <a:srgbClr val="0096D3"/>
                      </a:solidFill>
                      <a:prstDash val="solid"/>
                      <a:round/>
                      <a:headEnd type="none" w="sm" len="sm"/>
                      <a:tailEnd type="none" w="sm" len="sm"/>
                    </a:lnT>
                    <a:lnB w="19050" cap="flat" cmpd="sng">
                      <a:solidFill>
                        <a:srgbClr val="0096D3"/>
                      </a:solidFill>
                      <a:prstDash val="solid"/>
                      <a:round/>
                      <a:headEnd type="none" w="sm" len="sm"/>
                      <a:tailEnd type="none" w="sm" len="sm"/>
                    </a:lnB>
                  </a:tcPr>
                </a:tc>
                <a:extLst>
                  <a:ext uri="{0D108BD9-81ED-4DB2-BD59-A6C34878D82A}">
                    <a16:rowId xmlns:a16="http://schemas.microsoft.com/office/drawing/2014/main" val="10002"/>
                  </a:ext>
                </a:extLst>
              </a:tr>
              <a:tr h="736050">
                <a:tc>
                  <a:txBody>
                    <a:bodyPr/>
                    <a:lstStyle/>
                    <a:p>
                      <a:pPr marL="0" lvl="0" indent="0" algn="l" rtl="0">
                        <a:lnSpc>
                          <a:spcPct val="115000"/>
                        </a:lnSpc>
                        <a:spcBef>
                          <a:spcPts val="0"/>
                        </a:spcBef>
                        <a:spcAft>
                          <a:spcPts val="0"/>
                        </a:spcAft>
                        <a:buClr>
                          <a:schemeClr val="dk1"/>
                        </a:buClr>
                        <a:buSzPts val="1100"/>
                        <a:buFont typeface="Arial"/>
                        <a:buNone/>
                      </a:pPr>
                      <a:r>
                        <a:rPr lang="en-GB" sz="1100" b="1">
                          <a:solidFill>
                            <a:schemeClr val="dk1"/>
                          </a:solidFill>
                          <a:latin typeface="Georgia"/>
                          <a:ea typeface="Georgia"/>
                          <a:cs typeface="Georgia"/>
                          <a:sym typeface="Georgia"/>
                        </a:rPr>
                        <a:t>Sub-question 3:</a:t>
                      </a:r>
                      <a:endParaRPr sz="1100" b="1">
                        <a:solidFill>
                          <a:schemeClr val="dk1"/>
                        </a:solidFill>
                        <a:latin typeface="Georgia"/>
                        <a:ea typeface="Georgia"/>
                        <a:cs typeface="Georgia"/>
                        <a:sym typeface="Georgia"/>
                      </a:endParaRPr>
                    </a:p>
                    <a:p>
                      <a:pPr marL="0" lvl="0" indent="0" algn="l" rtl="0">
                        <a:spcBef>
                          <a:spcPts val="0"/>
                        </a:spcBef>
                        <a:spcAft>
                          <a:spcPts val="0"/>
                        </a:spcAft>
                        <a:buNone/>
                      </a:pPr>
                      <a:r>
                        <a:rPr lang="en-GB" sz="1100">
                          <a:solidFill>
                            <a:schemeClr val="dk1"/>
                          </a:solidFill>
                          <a:latin typeface="Georgia"/>
                          <a:ea typeface="Georgia"/>
                          <a:cs typeface="Georgia"/>
                          <a:sym typeface="Georgia"/>
                        </a:rPr>
                        <a:t>Are algorithmic bias patterns domain-specific?</a:t>
                      </a:r>
                      <a:endParaRPr>
                        <a:latin typeface="Georgia"/>
                        <a:ea typeface="Georgia"/>
                        <a:cs typeface="Georgia"/>
                        <a:sym typeface="Georgia"/>
                      </a:endParaRPr>
                    </a:p>
                  </a:txBody>
                  <a:tcPr marL="91425" marR="91425" marT="91425" marB="91425">
                    <a:lnL w="19050" cap="flat" cmpd="sng">
                      <a:solidFill>
                        <a:srgbClr val="0096D3"/>
                      </a:solidFill>
                      <a:prstDash val="solid"/>
                      <a:round/>
                      <a:headEnd type="none" w="sm" len="sm"/>
                      <a:tailEnd type="none" w="sm" len="sm"/>
                    </a:lnL>
                    <a:lnR w="19050" cap="flat" cmpd="sng">
                      <a:solidFill>
                        <a:srgbClr val="0096D3"/>
                      </a:solidFill>
                      <a:prstDash val="solid"/>
                      <a:round/>
                      <a:headEnd type="none" w="sm" len="sm"/>
                      <a:tailEnd type="none" w="sm" len="sm"/>
                    </a:lnR>
                    <a:lnT w="19050" cap="flat" cmpd="sng">
                      <a:solidFill>
                        <a:srgbClr val="0096D3"/>
                      </a:solidFill>
                      <a:prstDash val="solid"/>
                      <a:round/>
                      <a:headEnd type="none" w="sm" len="sm"/>
                      <a:tailEnd type="none" w="sm" len="sm"/>
                    </a:lnT>
                    <a:lnB w="19050" cap="flat" cmpd="sng">
                      <a:solidFill>
                        <a:srgbClr val="0096D3"/>
                      </a:solidFill>
                      <a:prstDash val="solid"/>
                      <a:round/>
                      <a:headEnd type="none" w="sm" len="sm"/>
                      <a:tailEnd type="none" w="sm" len="sm"/>
                    </a:lnB>
                  </a:tcPr>
                </a:tc>
                <a:tc>
                  <a:txBody>
                    <a:bodyPr/>
                    <a:lstStyle/>
                    <a:p>
                      <a:pPr marL="0" lvl="0" indent="0" algn="l" rtl="0">
                        <a:spcBef>
                          <a:spcPts val="0"/>
                        </a:spcBef>
                        <a:spcAft>
                          <a:spcPts val="0"/>
                        </a:spcAft>
                        <a:buNone/>
                      </a:pPr>
                      <a:r>
                        <a:rPr lang="en-GB" sz="1100" b="1">
                          <a:solidFill>
                            <a:schemeClr val="dk1"/>
                          </a:solidFill>
                          <a:latin typeface="Georgia"/>
                          <a:ea typeface="Georgia"/>
                          <a:cs typeface="Georgia"/>
                          <a:sym typeface="Georgia"/>
                        </a:rPr>
                        <a:t>Yes</a:t>
                      </a:r>
                      <a:r>
                        <a:rPr lang="en-GB" sz="1100">
                          <a:solidFill>
                            <a:schemeClr val="dk1"/>
                          </a:solidFill>
                          <a:latin typeface="Georgia"/>
                          <a:ea typeface="Georgia"/>
                          <a:cs typeface="Georgia"/>
                          <a:sym typeface="Georgia"/>
                        </a:rPr>
                        <a:t> - biases are </a:t>
                      </a:r>
                      <a:r>
                        <a:rPr lang="en-GB" sz="1100" b="1">
                          <a:solidFill>
                            <a:schemeClr val="dk1"/>
                          </a:solidFill>
                          <a:latin typeface="Georgia"/>
                          <a:ea typeface="Georgia"/>
                          <a:cs typeface="Georgia"/>
                          <a:sym typeface="Georgia"/>
                        </a:rPr>
                        <a:t>domain-dependent</a:t>
                      </a:r>
                      <a:r>
                        <a:rPr lang="en-GB" sz="1100">
                          <a:solidFill>
                            <a:schemeClr val="dk1"/>
                          </a:solidFill>
                          <a:latin typeface="Georgia"/>
                          <a:ea typeface="Georgia"/>
                          <a:cs typeface="Georgia"/>
                          <a:sym typeface="Georgia"/>
                        </a:rPr>
                        <a:t>. Music shows stronger, more variable biases; findings do </a:t>
                      </a:r>
                      <a:r>
                        <a:rPr lang="en-GB" sz="1100" b="1">
                          <a:solidFill>
                            <a:schemeClr val="dk1"/>
                          </a:solidFill>
                          <a:latin typeface="Georgia"/>
                          <a:ea typeface="Georgia"/>
                          <a:cs typeface="Georgia"/>
                          <a:sym typeface="Georgia"/>
                        </a:rPr>
                        <a:t>not fully generalize</a:t>
                      </a:r>
                      <a:r>
                        <a:rPr lang="en-GB" sz="1100">
                          <a:solidFill>
                            <a:schemeClr val="dk1"/>
                          </a:solidFill>
                          <a:latin typeface="Georgia"/>
                          <a:ea typeface="Georgia"/>
                          <a:cs typeface="Georgia"/>
                          <a:sym typeface="Georgia"/>
                        </a:rPr>
                        <a:t> to books.</a:t>
                      </a:r>
                      <a:endParaRPr sz="1100">
                        <a:solidFill>
                          <a:schemeClr val="dk1"/>
                        </a:solidFill>
                        <a:latin typeface="Georgia"/>
                        <a:ea typeface="Georgia"/>
                        <a:cs typeface="Georgia"/>
                        <a:sym typeface="Georgia"/>
                      </a:endParaRPr>
                    </a:p>
                  </a:txBody>
                  <a:tcPr marL="91425" marR="91425" marT="91425" marB="91425">
                    <a:lnL w="19050" cap="flat" cmpd="sng">
                      <a:solidFill>
                        <a:srgbClr val="0096D3"/>
                      </a:solidFill>
                      <a:prstDash val="solid"/>
                      <a:round/>
                      <a:headEnd type="none" w="sm" len="sm"/>
                      <a:tailEnd type="none" w="sm" len="sm"/>
                    </a:lnL>
                    <a:lnR w="19050" cap="flat" cmpd="sng">
                      <a:solidFill>
                        <a:srgbClr val="0096D3"/>
                      </a:solidFill>
                      <a:prstDash val="solid"/>
                      <a:round/>
                      <a:headEnd type="none" w="sm" len="sm"/>
                      <a:tailEnd type="none" w="sm" len="sm"/>
                    </a:lnR>
                    <a:lnT w="19050" cap="flat" cmpd="sng">
                      <a:solidFill>
                        <a:srgbClr val="0096D3"/>
                      </a:solidFill>
                      <a:prstDash val="solid"/>
                      <a:round/>
                      <a:headEnd type="none" w="sm" len="sm"/>
                      <a:tailEnd type="none" w="sm" len="sm"/>
                    </a:lnT>
                    <a:lnB w="19050" cap="flat" cmpd="sng">
                      <a:solidFill>
                        <a:srgbClr val="0096D3"/>
                      </a:solidFill>
                      <a:prstDash val="solid"/>
                      <a:round/>
                      <a:headEnd type="none" w="sm" len="sm"/>
                      <a:tailEnd type="none" w="sm" len="sm"/>
                    </a:lnB>
                  </a:tcPr>
                </a:tc>
                <a:extLst>
                  <a:ext uri="{0D108BD9-81ED-4DB2-BD59-A6C34878D82A}">
                    <a16:rowId xmlns:a16="http://schemas.microsoft.com/office/drawing/2014/main" val="10003"/>
                  </a:ext>
                </a:extLst>
              </a:tr>
              <a:tr h="967400">
                <a:tc>
                  <a:txBody>
                    <a:bodyPr/>
                    <a:lstStyle/>
                    <a:p>
                      <a:pPr marL="0" lvl="0" indent="0" algn="l" rtl="0">
                        <a:lnSpc>
                          <a:spcPct val="115000"/>
                        </a:lnSpc>
                        <a:spcBef>
                          <a:spcPts val="0"/>
                        </a:spcBef>
                        <a:spcAft>
                          <a:spcPts val="0"/>
                        </a:spcAft>
                        <a:buNone/>
                      </a:pPr>
                      <a:r>
                        <a:rPr lang="en-GB" sz="1100" b="1">
                          <a:solidFill>
                            <a:schemeClr val="dk1"/>
                          </a:solidFill>
                          <a:latin typeface="Georgia"/>
                          <a:ea typeface="Georgia"/>
                          <a:cs typeface="Georgia"/>
                          <a:sym typeface="Georgia"/>
                        </a:rPr>
                        <a:t>Main Research Question</a:t>
                      </a:r>
                      <a:endParaRPr sz="1100" b="1">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r>
                        <a:rPr lang="en-GB" sz="1100">
                          <a:solidFill>
                            <a:schemeClr val="dk1"/>
                          </a:solidFill>
                          <a:latin typeface="Georgia"/>
                          <a:ea typeface="Georgia"/>
                          <a:cs typeface="Georgia"/>
                          <a:sym typeface="Georgia"/>
                        </a:rPr>
                        <a:t>Reproducibility and generalizability of gender and popularity bias findings from music to books (Lesota et al., 2021)</a:t>
                      </a:r>
                      <a:endParaRPr sz="1100" b="1">
                        <a:solidFill>
                          <a:schemeClr val="dk1"/>
                        </a:solidFill>
                        <a:latin typeface="Georgia"/>
                        <a:ea typeface="Georgia"/>
                        <a:cs typeface="Georgia"/>
                        <a:sym typeface="Georgia"/>
                      </a:endParaRPr>
                    </a:p>
                  </a:txBody>
                  <a:tcPr marL="91425" marR="91425" marT="91425" marB="91425">
                    <a:lnL w="19050" cap="flat" cmpd="sng">
                      <a:solidFill>
                        <a:srgbClr val="0096D3"/>
                      </a:solidFill>
                      <a:prstDash val="solid"/>
                      <a:round/>
                      <a:headEnd type="none" w="sm" len="sm"/>
                      <a:tailEnd type="none" w="sm" len="sm"/>
                    </a:lnL>
                    <a:lnR w="19050" cap="flat" cmpd="sng">
                      <a:solidFill>
                        <a:srgbClr val="0096D3"/>
                      </a:solidFill>
                      <a:prstDash val="solid"/>
                      <a:round/>
                      <a:headEnd type="none" w="sm" len="sm"/>
                      <a:tailEnd type="none" w="sm" len="sm"/>
                    </a:lnR>
                    <a:lnT w="19050" cap="flat" cmpd="sng">
                      <a:solidFill>
                        <a:srgbClr val="0096D3"/>
                      </a:solidFill>
                      <a:prstDash val="solid"/>
                      <a:round/>
                      <a:headEnd type="none" w="sm" len="sm"/>
                      <a:tailEnd type="none" w="sm" len="sm"/>
                    </a:lnT>
                    <a:lnB w="19050" cap="flat" cmpd="sng">
                      <a:solidFill>
                        <a:srgbClr val="0096D3"/>
                      </a:solidFill>
                      <a:prstDash val="solid"/>
                      <a:round/>
                      <a:headEnd type="none" w="sm" len="sm"/>
                      <a:tailEnd type="none" w="sm" len="sm"/>
                    </a:lnB>
                  </a:tcPr>
                </a:tc>
                <a:tc>
                  <a:txBody>
                    <a:bodyPr/>
                    <a:lstStyle/>
                    <a:p>
                      <a:pPr marL="0" lvl="0" indent="0" algn="l" rtl="0">
                        <a:spcBef>
                          <a:spcPts val="0"/>
                        </a:spcBef>
                        <a:spcAft>
                          <a:spcPts val="0"/>
                        </a:spcAft>
                        <a:buNone/>
                      </a:pPr>
                      <a:r>
                        <a:rPr lang="en-GB" sz="1100">
                          <a:solidFill>
                            <a:schemeClr val="dk1"/>
                          </a:solidFill>
                          <a:latin typeface="Georgia"/>
                          <a:ea typeface="Georgia"/>
                          <a:cs typeface="Georgia"/>
                          <a:sym typeface="Georgia"/>
                        </a:rPr>
                        <a:t>Findings are </a:t>
                      </a:r>
                      <a:r>
                        <a:rPr lang="en-GB" sz="1100" b="1">
                          <a:solidFill>
                            <a:schemeClr val="dk1"/>
                          </a:solidFill>
                          <a:latin typeface="Georgia"/>
                          <a:ea typeface="Georgia"/>
                          <a:cs typeface="Georgia"/>
                          <a:sym typeface="Georgia"/>
                        </a:rPr>
                        <a:t>partially reproducible</a:t>
                      </a:r>
                      <a:r>
                        <a:rPr lang="en-GB" sz="1100">
                          <a:solidFill>
                            <a:schemeClr val="dk1"/>
                          </a:solidFill>
                          <a:latin typeface="Georgia"/>
                          <a:ea typeface="Georgia"/>
                          <a:cs typeface="Georgia"/>
                          <a:sym typeface="Georgia"/>
                        </a:rPr>
                        <a:t> and </a:t>
                      </a:r>
                      <a:r>
                        <a:rPr lang="en-GB" sz="1100" b="1">
                          <a:solidFill>
                            <a:schemeClr val="dk1"/>
                          </a:solidFill>
                          <a:latin typeface="Georgia"/>
                          <a:ea typeface="Georgia"/>
                          <a:cs typeface="Georgia"/>
                          <a:sym typeface="Georgia"/>
                        </a:rPr>
                        <a:t>only partially generalizable</a:t>
                      </a:r>
                      <a:r>
                        <a:rPr lang="en-GB" sz="1100">
                          <a:solidFill>
                            <a:schemeClr val="dk1"/>
                          </a:solidFill>
                          <a:latin typeface="Georgia"/>
                          <a:ea typeface="Georgia"/>
                          <a:cs typeface="Georgia"/>
                          <a:sym typeface="Georgia"/>
                        </a:rPr>
                        <a:t>, key patterns differ between music and book domains.</a:t>
                      </a:r>
                      <a:endParaRPr sz="1100" b="1">
                        <a:solidFill>
                          <a:schemeClr val="dk1"/>
                        </a:solidFill>
                        <a:latin typeface="Georgia"/>
                        <a:ea typeface="Georgia"/>
                        <a:cs typeface="Georgia"/>
                        <a:sym typeface="Georgia"/>
                      </a:endParaRPr>
                    </a:p>
                  </a:txBody>
                  <a:tcPr marL="91425" marR="91425" marT="91425" marB="91425">
                    <a:lnL w="19050" cap="flat" cmpd="sng">
                      <a:solidFill>
                        <a:srgbClr val="0096D3"/>
                      </a:solidFill>
                      <a:prstDash val="solid"/>
                      <a:round/>
                      <a:headEnd type="none" w="sm" len="sm"/>
                      <a:tailEnd type="none" w="sm" len="sm"/>
                    </a:lnL>
                    <a:lnR w="19050" cap="flat" cmpd="sng">
                      <a:solidFill>
                        <a:srgbClr val="0096D3"/>
                      </a:solidFill>
                      <a:prstDash val="solid"/>
                      <a:round/>
                      <a:headEnd type="none" w="sm" len="sm"/>
                      <a:tailEnd type="none" w="sm" len="sm"/>
                    </a:lnR>
                    <a:lnT w="19050" cap="flat" cmpd="sng">
                      <a:solidFill>
                        <a:srgbClr val="0096D3"/>
                      </a:solidFill>
                      <a:prstDash val="solid"/>
                      <a:round/>
                      <a:headEnd type="none" w="sm" len="sm"/>
                      <a:tailEnd type="none" w="sm" len="sm"/>
                    </a:lnT>
                    <a:lnB w="19050" cap="flat" cmpd="sng">
                      <a:solidFill>
                        <a:srgbClr val="0096D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231" name="Google Shape;231;p29"/>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232" name="Google Shape;232;p29"/>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13</a:t>
            </a:fld>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body" idx="2"/>
          </p:nvPr>
        </p:nvSpPr>
        <p:spPr>
          <a:xfrm>
            <a:off x="788413" y="1432100"/>
            <a:ext cx="7010400" cy="3473400"/>
          </a:xfrm>
          <a:prstGeom prst="rect">
            <a:avLst/>
          </a:prstGeom>
          <a:noFill/>
          <a:ln>
            <a:noFill/>
          </a:ln>
        </p:spPr>
        <p:txBody>
          <a:bodyPr spcFirstLastPara="1" wrap="square" lIns="0" tIns="45700" rIns="0"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229" b="1">
                <a:solidFill>
                  <a:srgbClr val="0096D3"/>
                </a:solidFill>
                <a:latin typeface="Georgia"/>
                <a:ea typeface="Georgia"/>
                <a:cs typeface="Georgia"/>
                <a:sym typeface="Georgia"/>
              </a:rPr>
              <a:t>Lack of Code Availability:</a:t>
            </a:r>
            <a:br>
              <a:rPr lang="en-GB" sz="1100">
                <a:latin typeface="Georgia"/>
                <a:ea typeface="Georgia"/>
                <a:cs typeface="Georgia"/>
                <a:sym typeface="Georgia"/>
              </a:rPr>
            </a:br>
            <a:r>
              <a:rPr lang="en-GB" sz="1229">
                <a:latin typeface="Georgia"/>
                <a:ea typeface="Georgia"/>
                <a:cs typeface="Georgia"/>
                <a:sym typeface="Georgia"/>
              </a:rPr>
              <a:t>The authors of original paper did not provide access to the source code, and the methodological descriptions were abstract and non-specific, limiting exact reproducibility.</a:t>
            </a:r>
            <a:br>
              <a:rPr lang="en-GB" sz="1229">
                <a:latin typeface="Georgia"/>
                <a:ea typeface="Georgia"/>
                <a:cs typeface="Georgia"/>
                <a:sym typeface="Georgia"/>
              </a:rPr>
            </a:br>
            <a:endParaRPr sz="1100">
              <a:latin typeface="Georgia"/>
              <a:ea typeface="Georgia"/>
              <a:cs typeface="Georgia"/>
              <a:sym typeface="Georgia"/>
            </a:endParaRPr>
          </a:p>
          <a:p>
            <a:pPr marL="0" lvl="0" indent="0" algn="l" rtl="0">
              <a:lnSpc>
                <a:spcPct val="150000"/>
              </a:lnSpc>
              <a:spcBef>
                <a:spcPts val="1200"/>
              </a:spcBef>
              <a:spcAft>
                <a:spcPts val="0"/>
              </a:spcAft>
              <a:buClr>
                <a:schemeClr val="dk1"/>
              </a:buClr>
              <a:buSzPts val="1100"/>
              <a:buFont typeface="Arial"/>
              <a:buNone/>
            </a:pPr>
            <a:r>
              <a:rPr lang="en-GB" sz="1229" b="1">
                <a:solidFill>
                  <a:srgbClr val="0096D3"/>
                </a:solidFill>
                <a:latin typeface="Georgia"/>
                <a:ea typeface="Georgia"/>
                <a:cs typeface="Georgia"/>
                <a:sym typeface="Georgia"/>
              </a:rPr>
              <a:t>Resource Constraints:</a:t>
            </a:r>
            <a:br>
              <a:rPr lang="en-GB" sz="1100">
                <a:latin typeface="Georgia"/>
                <a:ea typeface="Georgia"/>
                <a:cs typeface="Georgia"/>
                <a:sym typeface="Georgia"/>
              </a:rPr>
            </a:br>
            <a:r>
              <a:rPr lang="en-GB" sz="1229">
                <a:latin typeface="Georgia"/>
                <a:ea typeface="Georgia"/>
                <a:cs typeface="Georgia"/>
                <a:sym typeface="Georgia"/>
              </a:rPr>
              <a:t>Due to limited computational resources on local machines, it was not feasible to replicate all experimental steps described in the original study, especially those requiring large-scale training or tuning</a:t>
            </a:r>
            <a:endParaRPr sz="1100">
              <a:latin typeface="Georgia"/>
              <a:ea typeface="Georgia"/>
              <a:cs typeface="Georgia"/>
              <a:sym typeface="Georgia"/>
            </a:endParaRPr>
          </a:p>
          <a:p>
            <a:pPr marL="0" lvl="0" indent="0" algn="l" rtl="0">
              <a:lnSpc>
                <a:spcPct val="115000"/>
              </a:lnSpc>
              <a:spcBef>
                <a:spcPts val="1400"/>
              </a:spcBef>
              <a:spcAft>
                <a:spcPts val="0"/>
              </a:spcAft>
              <a:buClr>
                <a:schemeClr val="dk1"/>
              </a:buClr>
              <a:buSzPts val="1100"/>
              <a:buFont typeface="Arial"/>
              <a:buNone/>
            </a:pPr>
            <a:endParaRPr sz="1129"/>
          </a:p>
          <a:p>
            <a:pPr marL="457200" lvl="0" indent="0" algn="l" rtl="0">
              <a:lnSpc>
                <a:spcPct val="115000"/>
              </a:lnSpc>
              <a:spcBef>
                <a:spcPts val="400"/>
              </a:spcBef>
              <a:spcAft>
                <a:spcPts val="0"/>
              </a:spcAft>
              <a:buNone/>
            </a:pPr>
            <a:endParaRPr sz="1300"/>
          </a:p>
          <a:p>
            <a:pPr marL="0" lvl="0" indent="0" algn="l" rtl="0">
              <a:lnSpc>
                <a:spcPct val="115000"/>
              </a:lnSpc>
              <a:spcBef>
                <a:spcPts val="1200"/>
              </a:spcBef>
              <a:spcAft>
                <a:spcPts val="0"/>
              </a:spcAft>
              <a:buClr>
                <a:schemeClr val="dk1"/>
              </a:buClr>
              <a:buSzPts val="1100"/>
              <a:buFont typeface="Arial"/>
              <a:buNone/>
            </a:pPr>
            <a:endParaRPr sz="1300"/>
          </a:p>
          <a:p>
            <a:pPr marL="0" lvl="0" indent="0" algn="l" rtl="0">
              <a:lnSpc>
                <a:spcPct val="115000"/>
              </a:lnSpc>
              <a:spcBef>
                <a:spcPts val="1200"/>
              </a:spcBef>
              <a:spcAft>
                <a:spcPts val="0"/>
              </a:spcAft>
              <a:buClr>
                <a:schemeClr val="dk1"/>
              </a:buClr>
              <a:buSzPts val="1100"/>
              <a:buFont typeface="Arial"/>
              <a:buNone/>
            </a:pPr>
            <a:endParaRPr sz="1700">
              <a:latin typeface="Arial"/>
              <a:ea typeface="Arial"/>
              <a:cs typeface="Arial"/>
              <a:sym typeface="Arial"/>
            </a:endParaRPr>
          </a:p>
          <a:p>
            <a:pPr marL="266700" marR="0" lvl="0" indent="0" algn="l" rtl="0">
              <a:lnSpc>
                <a:spcPct val="115000"/>
              </a:lnSpc>
              <a:spcBef>
                <a:spcPts val="1200"/>
              </a:spcBef>
              <a:spcAft>
                <a:spcPts val="0"/>
              </a:spcAft>
              <a:buNone/>
            </a:pPr>
            <a:endParaRPr/>
          </a:p>
          <a:p>
            <a:pPr marL="0" marR="0" lvl="0" indent="0" algn="l" rtl="0">
              <a:lnSpc>
                <a:spcPct val="115000"/>
              </a:lnSpc>
              <a:spcBef>
                <a:spcPts val="0"/>
              </a:spcBef>
              <a:spcAft>
                <a:spcPts val="0"/>
              </a:spcAft>
              <a:buNone/>
            </a:pPr>
            <a:endParaRPr sz="1400"/>
          </a:p>
        </p:txBody>
      </p:sp>
      <p:sp>
        <p:nvSpPr>
          <p:cNvPr id="239" name="Google Shape;239;p30"/>
          <p:cNvSpPr txBox="1">
            <a:spLocks noGrp="1"/>
          </p:cNvSpPr>
          <p:nvPr>
            <p:ph type="title"/>
          </p:nvPr>
        </p:nvSpPr>
        <p:spPr>
          <a:xfrm>
            <a:off x="462400" y="327775"/>
            <a:ext cx="6840000" cy="5142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Georgia"/>
              <a:buNone/>
            </a:pPr>
            <a:r>
              <a:rPr lang="en-GB" sz="2500">
                <a:latin typeface="Georgia"/>
                <a:ea typeface="Georgia"/>
                <a:cs typeface="Georgia"/>
                <a:sym typeface="Georgia"/>
              </a:rPr>
              <a:t>Limitations</a:t>
            </a:r>
            <a:endParaRPr sz="3000">
              <a:latin typeface="Georgia"/>
              <a:ea typeface="Georgia"/>
              <a:cs typeface="Georgia"/>
              <a:sym typeface="Georgia"/>
            </a:endParaRPr>
          </a:p>
        </p:txBody>
      </p:sp>
      <p:graphicFrame>
        <p:nvGraphicFramePr>
          <p:cNvPr id="240" name="Google Shape;240;p30"/>
          <p:cNvGraphicFramePr/>
          <p:nvPr/>
        </p:nvGraphicFramePr>
        <p:xfrm>
          <a:off x="0" y="4226025"/>
          <a:ext cx="3000000" cy="3000000"/>
        </p:xfrm>
        <a:graphic>
          <a:graphicData uri="http://schemas.openxmlformats.org/drawingml/2006/table">
            <a:tbl>
              <a:tblPr>
                <a:noFill/>
                <a:tableStyleId>{31C65434-B353-4D21-84C3-D35AF8014AFA}</a:tableStyleId>
              </a:tblPr>
              <a:tblGrid>
                <a:gridCol w="8221675">
                  <a:extLst>
                    <a:ext uri="{9D8B030D-6E8A-4147-A177-3AD203B41FA5}">
                      <a16:colId xmlns:a16="http://schemas.microsoft.com/office/drawing/2014/main" val="20000"/>
                    </a:ext>
                  </a:extLst>
                </a:gridCol>
              </a:tblGrid>
              <a:tr h="304800">
                <a:tc>
                  <a:txBody>
                    <a:bodyPr/>
                    <a:lstStyle/>
                    <a:p>
                      <a:pPr marL="0" lvl="0" indent="0" algn="l" rtl="0">
                        <a:spcBef>
                          <a:spcPts val="0"/>
                        </a:spcBef>
                        <a:spcAft>
                          <a:spcPts val="0"/>
                        </a:spcAft>
                        <a:buNone/>
                      </a:pPr>
                      <a:endParaRPr/>
                    </a:p>
                  </a:txBody>
                  <a:tcPr marL="91425" marR="91425" marT="76200" marB="76200"/>
                </a:tc>
                <a:extLst>
                  <a:ext uri="{0D108BD9-81ED-4DB2-BD59-A6C34878D82A}">
                    <a16:rowId xmlns:a16="http://schemas.microsoft.com/office/drawing/2014/main" val="10000"/>
                  </a:ext>
                </a:extLst>
              </a:tr>
            </a:tbl>
          </a:graphicData>
        </a:graphic>
      </p:graphicFrame>
      <p:cxnSp>
        <p:nvCxnSpPr>
          <p:cNvPr id="241" name="Google Shape;241;p30"/>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242" name="Google Shape;242;p30"/>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14</a:t>
            </a:fld>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p:nvPr/>
        </p:nvSpPr>
        <p:spPr>
          <a:xfrm>
            <a:off x="2284500" y="1545050"/>
            <a:ext cx="4265700" cy="162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500">
                <a:solidFill>
                  <a:schemeClr val="dk1"/>
                </a:solidFill>
                <a:latin typeface="Georgia"/>
                <a:ea typeface="Georgia"/>
                <a:cs typeface="Georgia"/>
                <a:sym typeface="Georgia"/>
              </a:rPr>
              <a:t>Thank You!</a:t>
            </a:r>
            <a:endParaRPr sz="3500">
              <a:solidFill>
                <a:schemeClr val="dk1"/>
              </a:solidFill>
              <a:latin typeface="Georgia"/>
              <a:ea typeface="Georgia"/>
              <a:cs typeface="Georgia"/>
              <a:sym typeface="Georgia"/>
            </a:endParaRPr>
          </a:p>
          <a:p>
            <a:pPr marL="0" lvl="0" indent="0" algn="ctr" rtl="0">
              <a:spcBef>
                <a:spcPts val="0"/>
              </a:spcBef>
              <a:spcAft>
                <a:spcPts val="0"/>
              </a:spcAft>
              <a:buNone/>
            </a:pPr>
            <a:r>
              <a:rPr lang="en-GB" sz="3500">
                <a:solidFill>
                  <a:schemeClr val="dk1"/>
                </a:solidFill>
                <a:latin typeface="Georgia"/>
                <a:ea typeface="Georgia"/>
                <a:cs typeface="Georgia"/>
                <a:sym typeface="Georgia"/>
              </a:rPr>
              <a:t>Any Questions?</a:t>
            </a:r>
            <a:endParaRPr sz="3500">
              <a:solidFill>
                <a:schemeClr val="dk1"/>
              </a:solidFill>
              <a:latin typeface="Georgia"/>
              <a:ea typeface="Georgia"/>
              <a:cs typeface="Georgia"/>
              <a:sym typeface="Georgia"/>
            </a:endParaRPr>
          </a:p>
          <a:p>
            <a:pPr marL="1371600" lvl="0" indent="457200" algn="l" rtl="0">
              <a:spcBef>
                <a:spcPts val="0"/>
              </a:spcBef>
              <a:spcAft>
                <a:spcPts val="1000"/>
              </a:spcAft>
              <a:buClr>
                <a:schemeClr val="dk1"/>
              </a:buClr>
              <a:buSzPts val="1100"/>
              <a:buFont typeface="Arial"/>
              <a:buNone/>
            </a:pPr>
            <a:r>
              <a:rPr lang="en-GB" sz="3500">
                <a:solidFill>
                  <a:schemeClr val="dk1"/>
                </a:solidFill>
                <a:latin typeface="Georgia"/>
                <a:ea typeface="Georgia"/>
                <a:cs typeface="Georgia"/>
                <a:sym typeface="Georgia"/>
              </a:rPr>
              <a:t>😊</a:t>
            </a:r>
            <a:endParaRPr sz="5400">
              <a:solidFill>
                <a:schemeClr val="dk1"/>
              </a:solidFill>
              <a:latin typeface="Georgia"/>
              <a:ea typeface="Georgia"/>
              <a:cs typeface="Georgia"/>
              <a:sym typeface="Georgia"/>
            </a:endParaRPr>
          </a:p>
        </p:txBody>
      </p:sp>
      <p:sp>
        <p:nvSpPr>
          <p:cNvPr id="248" name="Google Shape;248;p31"/>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16</a:t>
            </a:fld>
            <a:endParaRPr/>
          </a:p>
        </p:txBody>
      </p:sp>
      <p:sp>
        <p:nvSpPr>
          <p:cNvPr id="254" name="Google Shape;254;p32"/>
          <p:cNvSpPr txBox="1">
            <a:spLocks noGrp="1"/>
          </p:cNvSpPr>
          <p:nvPr>
            <p:ph type="title"/>
          </p:nvPr>
        </p:nvSpPr>
        <p:spPr>
          <a:xfrm>
            <a:off x="462408" y="125730"/>
            <a:ext cx="6840000" cy="8136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GB" sz="2500"/>
              <a:t>References</a:t>
            </a:r>
            <a:endParaRPr sz="2500"/>
          </a:p>
        </p:txBody>
      </p:sp>
      <p:sp>
        <p:nvSpPr>
          <p:cNvPr id="255" name="Google Shape;255;p32"/>
          <p:cNvSpPr txBox="1"/>
          <p:nvPr/>
        </p:nvSpPr>
        <p:spPr>
          <a:xfrm>
            <a:off x="52150" y="770200"/>
            <a:ext cx="9181500" cy="444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600">
              <a:solidFill>
                <a:schemeClr val="dk1"/>
              </a:solidFill>
              <a:latin typeface="Georgia"/>
              <a:ea typeface="Georgia"/>
              <a:cs typeface="Georgia"/>
              <a:sym typeface="Georgia"/>
            </a:endParaRPr>
          </a:p>
          <a:p>
            <a:pPr marL="0" lvl="0" indent="0" algn="l" rtl="0">
              <a:lnSpc>
                <a:spcPct val="100000"/>
              </a:lnSpc>
              <a:spcBef>
                <a:spcPts val="1200"/>
              </a:spcBef>
              <a:spcAft>
                <a:spcPts val="0"/>
              </a:spcAft>
              <a:buNone/>
            </a:pPr>
            <a:r>
              <a:rPr lang="en-GB" sz="1000">
                <a:solidFill>
                  <a:schemeClr val="dk1"/>
                </a:solidFill>
                <a:latin typeface="Georgia"/>
                <a:ea typeface="Georgia"/>
                <a:cs typeface="Georgia"/>
                <a:sym typeface="Georgia"/>
              </a:rPr>
              <a:t>Borges, R., &amp; Stefanidis, K. (2021). On mitigating popularity bias in recommendations via variational autoencoders. In </a:t>
            </a:r>
            <a:r>
              <a:rPr lang="en-GB" sz="1000" i="1">
                <a:solidFill>
                  <a:schemeClr val="dk1"/>
                </a:solidFill>
                <a:latin typeface="Georgia"/>
                <a:ea typeface="Georgia"/>
                <a:cs typeface="Georgia"/>
                <a:sym typeface="Georgia"/>
              </a:rPr>
              <a:t>Proceedings of the 36th Annual ACM Symposium on Applied Computing (SAC '21)</a:t>
            </a:r>
            <a:r>
              <a:rPr lang="en-GB" sz="1000">
                <a:solidFill>
                  <a:schemeClr val="dk1"/>
                </a:solidFill>
                <a:latin typeface="Georgia"/>
                <a:ea typeface="Georgia"/>
                <a:cs typeface="Georgia"/>
                <a:sym typeface="Georgia"/>
              </a:rPr>
              <a:t> (pp. 1383–1389). Association for Computing Machinery. </a:t>
            </a:r>
            <a:r>
              <a:rPr lang="en-GB" sz="1000" u="sng">
                <a:solidFill>
                  <a:schemeClr val="hlink"/>
                </a:solidFill>
                <a:latin typeface="Georgia"/>
                <a:ea typeface="Georgia"/>
                <a:cs typeface="Georgia"/>
                <a:sym typeface="Georgia"/>
                <a:hlinkClick r:id="rId3"/>
              </a:rPr>
              <a:t>https://doi.org/10.1145/3412841.3442123</a:t>
            </a:r>
            <a:endParaRPr sz="1000" u="sng">
              <a:solidFill>
                <a:schemeClr val="hlink"/>
              </a:solidFill>
              <a:latin typeface="Georgia"/>
              <a:ea typeface="Georgia"/>
              <a:cs typeface="Georgia"/>
              <a:sym typeface="Georgia"/>
            </a:endParaRPr>
          </a:p>
          <a:p>
            <a:pPr marL="0" lvl="0" indent="0" algn="l" rtl="0">
              <a:lnSpc>
                <a:spcPct val="100000"/>
              </a:lnSpc>
              <a:spcBef>
                <a:spcPts val="1200"/>
              </a:spcBef>
              <a:spcAft>
                <a:spcPts val="0"/>
              </a:spcAft>
              <a:buNone/>
            </a:pPr>
            <a:r>
              <a:rPr lang="en-GB" sz="1000">
                <a:latin typeface="Georgia"/>
                <a:ea typeface="Georgia"/>
                <a:cs typeface="Georgia"/>
                <a:sym typeface="Georgia"/>
              </a:rPr>
              <a:t>Cima, R. (2017, June). Bias, she wrote: The gender balance of The New York Times best seller list. </a:t>
            </a:r>
            <a:r>
              <a:rPr lang="en-GB" sz="1000" i="1">
                <a:solidFill>
                  <a:schemeClr val="dk1"/>
                </a:solidFill>
                <a:latin typeface="Georgia"/>
                <a:ea typeface="Georgia"/>
                <a:cs typeface="Georgia"/>
                <a:sym typeface="Georgia"/>
              </a:rPr>
              <a:t>The Pudding.</a:t>
            </a:r>
            <a:r>
              <a:rPr lang="en-GB" sz="1000">
                <a:solidFill>
                  <a:schemeClr val="dk1"/>
                </a:solidFill>
                <a:latin typeface="Georgia"/>
                <a:ea typeface="Georgia"/>
                <a:cs typeface="Georgia"/>
                <a:sym typeface="Georgia"/>
              </a:rPr>
              <a:t>Retrieved June 26, 2025, from </a:t>
            </a:r>
            <a:r>
              <a:rPr lang="en-GB" sz="1000" u="sng">
                <a:solidFill>
                  <a:schemeClr val="hlink"/>
                </a:solidFill>
                <a:latin typeface="Georgia"/>
                <a:ea typeface="Georgia"/>
                <a:cs typeface="Georgia"/>
                <a:sym typeface="Georgia"/>
                <a:hlinkClick r:id="rId4"/>
              </a:rPr>
              <a:t>https://pudding.cool/2017/06/best-sellers/</a:t>
            </a:r>
            <a:endParaRPr sz="1000" u="sng">
              <a:solidFill>
                <a:schemeClr val="hlink"/>
              </a:solidFill>
              <a:latin typeface="Georgia"/>
              <a:ea typeface="Georgia"/>
              <a:cs typeface="Georgia"/>
              <a:sym typeface="Georgia"/>
            </a:endParaRPr>
          </a:p>
          <a:p>
            <a:pPr marL="0" lvl="0" indent="0" algn="l" rtl="0">
              <a:lnSpc>
                <a:spcPct val="100000"/>
              </a:lnSpc>
              <a:spcBef>
                <a:spcPts val="1200"/>
              </a:spcBef>
              <a:spcAft>
                <a:spcPts val="0"/>
              </a:spcAft>
              <a:buNone/>
            </a:pPr>
            <a:r>
              <a:rPr lang="en-GB" sz="1000">
                <a:solidFill>
                  <a:schemeClr val="dk1"/>
                </a:solidFill>
                <a:latin typeface="Georgia"/>
                <a:ea typeface="Georgia"/>
                <a:cs typeface="Georgia"/>
                <a:sym typeface="Georgia"/>
              </a:rPr>
              <a:t>Ekstrand, M. D., Tian, M., Kazi, M. R. I., Mehrpouyan, H., &amp; Kluver, D. (2018). Exploring author gender in book rating and recommendation. In </a:t>
            </a:r>
            <a:r>
              <a:rPr lang="en-GB" sz="1000" i="1">
                <a:solidFill>
                  <a:schemeClr val="dk1"/>
                </a:solidFill>
                <a:latin typeface="Georgia"/>
                <a:ea typeface="Georgia"/>
                <a:cs typeface="Georgia"/>
                <a:sym typeface="Georgia"/>
              </a:rPr>
              <a:t>Proceedings of the 12th ACM Conference on Recommender Systems (RecSys '18)</a:t>
            </a:r>
            <a:r>
              <a:rPr lang="en-GB" sz="1000">
                <a:solidFill>
                  <a:schemeClr val="dk1"/>
                </a:solidFill>
                <a:latin typeface="Georgia"/>
                <a:ea typeface="Georgia"/>
                <a:cs typeface="Georgia"/>
                <a:sym typeface="Georgia"/>
              </a:rPr>
              <a:t> (pp. 242–250). Association for Computing Machinery. </a:t>
            </a:r>
            <a:r>
              <a:rPr lang="en-GB" sz="1000" u="sng">
                <a:solidFill>
                  <a:schemeClr val="hlink"/>
                </a:solidFill>
                <a:latin typeface="Georgia"/>
                <a:ea typeface="Georgia"/>
                <a:cs typeface="Georgia"/>
                <a:sym typeface="Georgia"/>
                <a:hlinkClick r:id="rId5"/>
              </a:rPr>
              <a:t>https://doi.org/10.1145/3240323.3240373</a:t>
            </a:r>
            <a:endParaRPr sz="1000" u="sng">
              <a:solidFill>
                <a:schemeClr val="hlink"/>
              </a:solidFill>
              <a:latin typeface="Georgia"/>
              <a:ea typeface="Georgia"/>
              <a:cs typeface="Georgia"/>
              <a:sym typeface="Georgia"/>
            </a:endParaRPr>
          </a:p>
          <a:p>
            <a:pPr marL="0" lvl="0" indent="0" algn="l" rtl="0">
              <a:lnSpc>
                <a:spcPct val="100000"/>
              </a:lnSpc>
              <a:spcBef>
                <a:spcPts val="1200"/>
              </a:spcBef>
              <a:spcAft>
                <a:spcPts val="0"/>
              </a:spcAft>
              <a:buNone/>
            </a:pPr>
            <a:r>
              <a:rPr lang="en-GB" sz="1000">
                <a:solidFill>
                  <a:schemeClr val="dk1"/>
                </a:solidFill>
                <a:latin typeface="Georgia"/>
                <a:ea typeface="Georgia"/>
                <a:cs typeface="Georgia"/>
                <a:sym typeface="Georgia"/>
              </a:rPr>
              <a:t>Lesota, O., Melchiorre, A., Rekabsaz, N., Brandl, S., Kowald, D., Lex, E., &amp; Schedl, M. (2021, September). Analyzing item popularity bias of music recommender systems: Are different genders equally affected? In </a:t>
            </a:r>
            <a:r>
              <a:rPr lang="en-GB" sz="1000" i="1">
                <a:solidFill>
                  <a:schemeClr val="dk1"/>
                </a:solidFill>
                <a:latin typeface="Georgia"/>
                <a:ea typeface="Georgia"/>
                <a:cs typeface="Georgia"/>
                <a:sym typeface="Georgia"/>
              </a:rPr>
              <a:t>Proceedings of the 15th ACM conference on recommender systems</a:t>
            </a:r>
            <a:r>
              <a:rPr lang="en-GB" sz="1000">
                <a:solidFill>
                  <a:schemeClr val="dk1"/>
                </a:solidFill>
                <a:latin typeface="Georgia"/>
                <a:ea typeface="Georgia"/>
                <a:cs typeface="Georgia"/>
                <a:sym typeface="Georgia"/>
              </a:rPr>
              <a:t> (pp. 601–606).</a:t>
            </a:r>
            <a:endParaRPr sz="1000">
              <a:solidFill>
                <a:schemeClr val="dk1"/>
              </a:solidFill>
              <a:latin typeface="Georgia"/>
              <a:ea typeface="Georgia"/>
              <a:cs typeface="Georgia"/>
              <a:sym typeface="Georgia"/>
            </a:endParaRPr>
          </a:p>
          <a:p>
            <a:pPr marL="0" lvl="0" indent="0" algn="l" rtl="0">
              <a:lnSpc>
                <a:spcPct val="100000"/>
              </a:lnSpc>
              <a:spcBef>
                <a:spcPts val="1200"/>
              </a:spcBef>
              <a:spcAft>
                <a:spcPts val="0"/>
              </a:spcAft>
              <a:buNone/>
            </a:pPr>
            <a:r>
              <a:rPr lang="en-GB" sz="1000">
                <a:solidFill>
                  <a:schemeClr val="dk1"/>
                </a:solidFill>
                <a:latin typeface="Georgia"/>
                <a:ea typeface="Georgia"/>
                <a:cs typeface="Georgia"/>
                <a:sym typeface="Georgia"/>
              </a:rPr>
              <a:t>Liu, B., Chen, E., &amp; Wang, B. (2023). Reducing popularity bias in recommender systems through AUC-optimal negative sampling. </a:t>
            </a:r>
            <a:r>
              <a:rPr lang="en-GB" sz="1000" i="1">
                <a:solidFill>
                  <a:schemeClr val="dk1"/>
                </a:solidFill>
                <a:latin typeface="Georgia"/>
                <a:ea typeface="Georgia"/>
                <a:cs typeface="Georgia"/>
                <a:sym typeface="Georgia"/>
              </a:rPr>
              <a:t>arXiv preprint arXiv:2306.01348.</a:t>
            </a:r>
            <a:r>
              <a:rPr lang="en-GB" sz="1000">
                <a:solidFill>
                  <a:schemeClr val="dk1"/>
                </a:solidFill>
                <a:latin typeface="Georgia"/>
                <a:ea typeface="Georgia"/>
                <a:cs typeface="Georgia"/>
                <a:sym typeface="Georgia"/>
              </a:rPr>
              <a:t> </a:t>
            </a:r>
            <a:r>
              <a:rPr lang="en-GB" sz="1000" u="sng">
                <a:solidFill>
                  <a:schemeClr val="hlink"/>
                </a:solidFill>
                <a:latin typeface="Georgia"/>
                <a:ea typeface="Georgia"/>
                <a:cs typeface="Georgia"/>
                <a:sym typeface="Georgia"/>
                <a:hlinkClick r:id="rId6"/>
              </a:rPr>
              <a:t>https://arxiv.org/abs/2306.01348</a:t>
            </a:r>
            <a:endParaRPr sz="1000" u="sng">
              <a:solidFill>
                <a:schemeClr val="hlink"/>
              </a:solidFill>
              <a:latin typeface="Georgia"/>
              <a:ea typeface="Georgia"/>
              <a:cs typeface="Georgia"/>
              <a:sym typeface="Georgia"/>
            </a:endParaRPr>
          </a:p>
          <a:p>
            <a:pPr marL="0" lvl="0" indent="0" algn="l" rtl="0">
              <a:lnSpc>
                <a:spcPct val="100000"/>
              </a:lnSpc>
              <a:spcBef>
                <a:spcPts val="1200"/>
              </a:spcBef>
              <a:spcAft>
                <a:spcPts val="0"/>
              </a:spcAft>
              <a:buNone/>
            </a:pPr>
            <a:r>
              <a:rPr lang="en-GB" sz="1000">
                <a:solidFill>
                  <a:schemeClr val="dk1"/>
                </a:solidFill>
                <a:latin typeface="Georgia"/>
                <a:ea typeface="Georgia"/>
                <a:cs typeface="Georgia"/>
                <a:sym typeface="Georgia"/>
              </a:rPr>
              <a:t>Melchiorre, A. B., Rekabsaz, N., Parada-Cabaleiro, E., Brandl, S., Lesota, O., &amp; Schedl, M. (2025). Investigating gender fairness of recommendation algorithms in the music domain [GitHub repository]</a:t>
            </a:r>
            <a:r>
              <a:rPr lang="en-GB" sz="1000" u="sng">
                <a:solidFill>
                  <a:schemeClr val="hlink"/>
                </a:solidFill>
                <a:latin typeface="Georgia"/>
                <a:ea typeface="Georgia"/>
                <a:cs typeface="Georgia"/>
                <a:sym typeface="Georgia"/>
              </a:rPr>
              <a:t>. </a:t>
            </a:r>
            <a:r>
              <a:rPr lang="en-GB" sz="1000" u="sng">
                <a:solidFill>
                  <a:schemeClr val="hlink"/>
                </a:solidFill>
                <a:latin typeface="Georgia"/>
                <a:ea typeface="Georgia"/>
                <a:cs typeface="Georgia"/>
                <a:sym typeface="Georgia"/>
                <a:hlinkClick r:id="rId7"/>
              </a:rPr>
              <a:t>https://github.com/CPJKU/recommendation_systems_fairness</a:t>
            </a:r>
            <a:endParaRPr sz="1000" u="sng">
              <a:solidFill>
                <a:schemeClr val="hlink"/>
              </a:solidFill>
              <a:latin typeface="Georgia"/>
              <a:ea typeface="Georgia"/>
              <a:cs typeface="Georgia"/>
              <a:sym typeface="Georgia"/>
            </a:endParaRPr>
          </a:p>
          <a:p>
            <a:pPr marL="0" lvl="0" indent="0" algn="l" rtl="0">
              <a:lnSpc>
                <a:spcPct val="100000"/>
              </a:lnSpc>
              <a:spcBef>
                <a:spcPts val="1200"/>
              </a:spcBef>
              <a:spcAft>
                <a:spcPts val="0"/>
              </a:spcAft>
              <a:buNone/>
            </a:pPr>
            <a:r>
              <a:rPr lang="en-GB" sz="1000" u="sng">
                <a:solidFill>
                  <a:schemeClr val="dk1"/>
                </a:solidFill>
                <a:latin typeface="Georgia"/>
                <a:ea typeface="Georgia"/>
                <a:cs typeface="Georgia"/>
                <a:sym typeface="Georgia"/>
              </a:rPr>
              <a:t>Pérez Posada, S. (2025, March 13). Exposing the music industry’s gender bias. </a:t>
            </a:r>
            <a:r>
              <a:rPr lang="en-GB" sz="1000" i="1" u="sng">
                <a:solidFill>
                  <a:schemeClr val="dk1"/>
                </a:solidFill>
                <a:latin typeface="Georgia"/>
                <a:ea typeface="Georgia"/>
                <a:cs typeface="Georgia"/>
                <a:sym typeface="Georgia"/>
              </a:rPr>
              <a:t>S</a:t>
            </a:r>
            <a:r>
              <a:rPr lang="en-GB" sz="1000" i="1">
                <a:solidFill>
                  <a:schemeClr val="dk1"/>
                </a:solidFill>
                <a:latin typeface="Georgia"/>
                <a:ea typeface="Georgia"/>
                <a:cs typeface="Georgia"/>
                <a:sym typeface="Georgia"/>
              </a:rPr>
              <a:t>koove.</a:t>
            </a:r>
            <a:r>
              <a:rPr lang="en-GB" sz="1000" u="sng">
                <a:solidFill>
                  <a:schemeClr val="hlink"/>
                </a:solidFill>
                <a:latin typeface="Georgia"/>
                <a:ea typeface="Georgia"/>
                <a:cs typeface="Georgia"/>
                <a:sym typeface="Georgia"/>
                <a:hlinkClick r:id="rId8"/>
              </a:rPr>
              <a:t>https://www.skoove.com/blog/music-gender-bias/</a:t>
            </a:r>
            <a:endParaRPr sz="1000" u="sng">
              <a:solidFill>
                <a:schemeClr val="hlink"/>
              </a:solidFill>
              <a:latin typeface="Georgia"/>
              <a:ea typeface="Georgia"/>
              <a:cs typeface="Georgia"/>
              <a:sym typeface="Georgia"/>
            </a:endParaRPr>
          </a:p>
          <a:p>
            <a:pPr marL="0" lvl="0" indent="0" algn="l" rtl="0">
              <a:lnSpc>
                <a:spcPct val="100000"/>
              </a:lnSpc>
              <a:spcBef>
                <a:spcPts val="1200"/>
              </a:spcBef>
              <a:spcAft>
                <a:spcPts val="0"/>
              </a:spcAft>
              <a:buNone/>
            </a:pPr>
            <a:r>
              <a:rPr lang="en-GB" sz="1000" u="sng">
                <a:solidFill>
                  <a:schemeClr val="dk1"/>
                </a:solidFill>
                <a:latin typeface="Georgia"/>
                <a:ea typeface="Georgia"/>
                <a:cs typeface="Georgia"/>
                <a:sym typeface="Georgia"/>
              </a:rPr>
              <a:t>Xv, G., Lin, C., Li, H., Su, J., Ye, W., &amp; Chen, Y. (2022). Neutralizing popularity bias in recommendation models. In </a:t>
            </a:r>
            <a:r>
              <a:rPr lang="en-GB" sz="1000" i="1" u="sng">
                <a:solidFill>
                  <a:schemeClr val="dk1"/>
                </a:solidFill>
                <a:latin typeface="Georgia"/>
                <a:ea typeface="Georgia"/>
                <a:cs typeface="Georgia"/>
                <a:sym typeface="Georgia"/>
              </a:rPr>
              <a:t>P</a:t>
            </a:r>
            <a:r>
              <a:rPr lang="en-GB" sz="1000" i="1">
                <a:solidFill>
                  <a:schemeClr val="dk1"/>
                </a:solidFill>
                <a:latin typeface="Georgia"/>
                <a:ea typeface="Georgia"/>
                <a:cs typeface="Georgia"/>
                <a:sym typeface="Georgia"/>
              </a:rPr>
              <a:t>roceedings of the 45th International ACM SIGIR Conference on Research and Development in Information Retrieval (SIGIR '22)</a:t>
            </a:r>
            <a:r>
              <a:rPr lang="en-GB" sz="1000">
                <a:solidFill>
                  <a:schemeClr val="dk1"/>
                </a:solidFill>
                <a:latin typeface="Georgia"/>
                <a:ea typeface="Georgia"/>
                <a:cs typeface="Georgia"/>
                <a:sym typeface="Georgia"/>
              </a:rPr>
              <a:t> (pp. 2623–2628). Association for Computing Machinery. </a:t>
            </a:r>
            <a:r>
              <a:rPr lang="en-GB" sz="1000" u="sng">
                <a:solidFill>
                  <a:schemeClr val="hlink"/>
                </a:solidFill>
                <a:latin typeface="Georgia"/>
                <a:ea typeface="Georgia"/>
                <a:cs typeface="Georgia"/>
                <a:sym typeface="Georgia"/>
                <a:hlinkClick r:id="rId9"/>
              </a:rPr>
              <a:t>https://doi.org/10.1145/3477495.3531907</a:t>
            </a:r>
            <a:endParaRPr sz="1000" u="sng">
              <a:solidFill>
                <a:schemeClr val="hlink"/>
              </a:solidFill>
              <a:latin typeface="Georgia"/>
              <a:ea typeface="Georgia"/>
              <a:cs typeface="Georgia"/>
              <a:sym typeface="Georgia"/>
            </a:endParaRPr>
          </a:p>
          <a:p>
            <a:pPr marL="0" lvl="0" indent="0" algn="l" rtl="0">
              <a:lnSpc>
                <a:spcPct val="100000"/>
              </a:lnSpc>
              <a:spcBef>
                <a:spcPts val="1200"/>
              </a:spcBef>
              <a:spcAft>
                <a:spcPts val="1200"/>
              </a:spcAft>
              <a:buNone/>
            </a:pPr>
            <a:endParaRPr sz="1000" u="sng">
              <a:solidFill>
                <a:schemeClr val="hlink"/>
              </a:solidFill>
              <a:latin typeface="Georgia"/>
              <a:ea typeface="Georgia"/>
              <a:cs typeface="Georgia"/>
              <a:sym typeface="Georgia"/>
            </a:endParaRPr>
          </a:p>
        </p:txBody>
      </p:sp>
      <p:cxnSp>
        <p:nvCxnSpPr>
          <p:cNvPr id="256" name="Google Shape;256;p32"/>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462408" y="125730"/>
            <a:ext cx="6840000" cy="8136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GB" sz="2500">
                <a:latin typeface="Georgia"/>
                <a:ea typeface="Georgia"/>
                <a:cs typeface="Georgia"/>
                <a:sym typeface="Georgia"/>
              </a:rPr>
              <a:t>Appendix 1</a:t>
            </a:r>
            <a:endParaRPr sz="2500">
              <a:latin typeface="Georgia"/>
              <a:ea typeface="Georgia"/>
              <a:cs typeface="Georgia"/>
              <a:sym typeface="Georgia"/>
            </a:endParaRPr>
          </a:p>
        </p:txBody>
      </p:sp>
      <p:pic>
        <p:nvPicPr>
          <p:cNvPr id="262" name="Google Shape;262;p33"/>
          <p:cNvPicPr preferRelativeResize="0"/>
          <p:nvPr/>
        </p:nvPicPr>
        <p:blipFill>
          <a:blip r:embed="rId3">
            <a:alphaModFix/>
          </a:blip>
          <a:stretch>
            <a:fillRect/>
          </a:stretch>
        </p:blipFill>
        <p:spPr>
          <a:xfrm>
            <a:off x="898438" y="1196080"/>
            <a:ext cx="6977121" cy="3899371"/>
          </a:xfrm>
          <a:prstGeom prst="rect">
            <a:avLst/>
          </a:prstGeom>
          <a:noFill/>
          <a:ln>
            <a:noFill/>
          </a:ln>
        </p:spPr>
      </p:pic>
      <p:cxnSp>
        <p:nvCxnSpPr>
          <p:cNvPr id="263" name="Google Shape;263;p33"/>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264" name="Google Shape;264;p33"/>
          <p:cNvSpPr txBox="1"/>
          <p:nvPr/>
        </p:nvSpPr>
        <p:spPr>
          <a:xfrm>
            <a:off x="3098525" y="983525"/>
            <a:ext cx="4532700" cy="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dk1"/>
                </a:solidFill>
                <a:latin typeface="Georgia"/>
                <a:ea typeface="Georgia"/>
                <a:cs typeface="Georgia"/>
                <a:sym typeface="Georgia"/>
              </a:rPr>
              <a:t>Table 5: Results from Lesota et al.</a:t>
            </a:r>
            <a:endParaRPr sz="900">
              <a:solidFill>
                <a:schemeClr val="dk1"/>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4"/>
          <p:cNvSpPr txBox="1">
            <a:spLocks noGrp="1"/>
          </p:cNvSpPr>
          <p:nvPr>
            <p:ph type="body" idx="1"/>
          </p:nvPr>
        </p:nvSpPr>
        <p:spPr>
          <a:xfrm>
            <a:off x="462400" y="1142000"/>
            <a:ext cx="8426100" cy="3660300"/>
          </a:xfrm>
          <a:prstGeom prst="rect">
            <a:avLst/>
          </a:prstGeom>
        </p:spPr>
        <p:txBody>
          <a:bodyPr spcFirstLastPara="1" wrap="square" lIns="0" tIns="45700" rIns="0" bIns="45700" anchor="t" anchorCtr="0">
            <a:normAutofit fontScale="85000" lnSpcReduction="20000"/>
          </a:bodyPr>
          <a:lstStyle/>
          <a:p>
            <a:pPr marL="457200" lvl="0" indent="-293370" algn="l" rtl="0">
              <a:lnSpc>
                <a:spcPct val="115000"/>
              </a:lnSpc>
              <a:spcBef>
                <a:spcPts val="0"/>
              </a:spcBef>
              <a:spcAft>
                <a:spcPts val="0"/>
              </a:spcAft>
              <a:buClr>
                <a:schemeClr val="dk1"/>
              </a:buClr>
              <a:buSzPct val="100000"/>
              <a:buFont typeface="Georgia"/>
              <a:buChar char="●"/>
            </a:pPr>
            <a:r>
              <a:rPr lang="en-GB" sz="1200" b="1">
                <a:solidFill>
                  <a:schemeClr val="dk1"/>
                </a:solidFill>
                <a:latin typeface="Georgia"/>
                <a:ea typeface="Georgia"/>
                <a:cs typeface="Georgia"/>
                <a:sym typeface="Georgia"/>
              </a:rPr>
              <a:t>Random Item (RAND): </a:t>
            </a:r>
            <a:r>
              <a:rPr lang="en-GB" sz="1200">
                <a:solidFill>
                  <a:schemeClr val="dk1"/>
                </a:solidFill>
                <a:latin typeface="Georgia"/>
                <a:ea typeface="Georgia"/>
                <a:cs typeface="Georgia"/>
                <a:sym typeface="Georgia"/>
              </a:rPr>
              <a:t>A baseline algorithm that recommends for each user random items. It avoids recommending already consumed items.</a:t>
            </a:r>
            <a:endParaRPr sz="1200">
              <a:solidFill>
                <a:schemeClr val="dk1"/>
              </a:solidFill>
              <a:latin typeface="Georgia"/>
              <a:ea typeface="Georgia"/>
              <a:cs typeface="Georgia"/>
              <a:sym typeface="Georgia"/>
            </a:endParaRPr>
          </a:p>
          <a:p>
            <a:pPr marL="457200" lvl="0" indent="-293370" algn="l" rtl="0">
              <a:lnSpc>
                <a:spcPct val="115000"/>
              </a:lnSpc>
              <a:spcBef>
                <a:spcPts val="1000"/>
              </a:spcBef>
              <a:spcAft>
                <a:spcPts val="0"/>
              </a:spcAft>
              <a:buClr>
                <a:schemeClr val="dk1"/>
              </a:buClr>
              <a:buSzPct val="100000"/>
              <a:buFont typeface="Georgia"/>
              <a:buChar char="●"/>
            </a:pPr>
            <a:r>
              <a:rPr lang="en-GB" sz="1200" b="1">
                <a:solidFill>
                  <a:schemeClr val="dk1"/>
                </a:solidFill>
                <a:latin typeface="Georgia"/>
                <a:ea typeface="Georgia"/>
                <a:cs typeface="Georgia"/>
                <a:sym typeface="Georgia"/>
              </a:rPr>
              <a:t>Most Popular Items (POP):</a:t>
            </a:r>
            <a:r>
              <a:rPr lang="en-GB" sz="1200">
                <a:solidFill>
                  <a:schemeClr val="dk1"/>
                </a:solidFill>
                <a:latin typeface="Georgia"/>
                <a:ea typeface="Georgia"/>
                <a:cs typeface="Georgia"/>
                <a:sym typeface="Georgia"/>
              </a:rPr>
              <a:t> A baseline that implements a heuristic-based algorithm that recommends the same set of overall most popular items to each user.</a:t>
            </a:r>
            <a:endParaRPr sz="1200">
              <a:solidFill>
                <a:schemeClr val="dk1"/>
              </a:solidFill>
              <a:latin typeface="Georgia"/>
              <a:ea typeface="Georgia"/>
              <a:cs typeface="Georgia"/>
              <a:sym typeface="Georgia"/>
            </a:endParaRPr>
          </a:p>
          <a:p>
            <a:pPr marL="457200" lvl="0" indent="-293370" algn="l" rtl="0">
              <a:lnSpc>
                <a:spcPct val="115000"/>
              </a:lnSpc>
              <a:spcBef>
                <a:spcPts val="1000"/>
              </a:spcBef>
              <a:spcAft>
                <a:spcPts val="0"/>
              </a:spcAft>
              <a:buClr>
                <a:schemeClr val="dk1"/>
              </a:buClr>
              <a:buSzPct val="100000"/>
              <a:buFont typeface="Georgia"/>
              <a:buChar char="●"/>
            </a:pPr>
            <a:r>
              <a:rPr lang="en-GB" sz="1200">
                <a:solidFill>
                  <a:schemeClr val="dk1"/>
                </a:solidFill>
                <a:latin typeface="Georgia"/>
                <a:ea typeface="Georgia"/>
                <a:cs typeface="Georgia"/>
                <a:sym typeface="Georgia"/>
              </a:rPr>
              <a:t>I</a:t>
            </a:r>
            <a:r>
              <a:rPr lang="en-GB" sz="1200" b="1">
                <a:solidFill>
                  <a:schemeClr val="dk1"/>
                </a:solidFill>
                <a:latin typeface="Georgia"/>
                <a:ea typeface="Georgia"/>
                <a:cs typeface="Georgia"/>
                <a:sym typeface="Georgia"/>
              </a:rPr>
              <a:t>tem k-Nearest Neighbors (ItemKNN):</a:t>
            </a:r>
            <a:r>
              <a:rPr lang="en-GB" sz="1200">
                <a:solidFill>
                  <a:schemeClr val="dk1"/>
                </a:solidFill>
                <a:latin typeface="Georgia"/>
                <a:ea typeface="Georgia"/>
                <a:cs typeface="Georgia"/>
                <a:sym typeface="Georgia"/>
              </a:rPr>
              <a:t> A neighborhood-based algorithm that recommends items based on item-to-item similarity. Specifically, an item is recommended to a user if the item is similar to the items previously selected by the user. ItemKNN uses statistical measures to compute the item-to-item similarities.</a:t>
            </a:r>
            <a:endParaRPr sz="1200">
              <a:solidFill>
                <a:schemeClr val="dk1"/>
              </a:solidFill>
              <a:latin typeface="Georgia"/>
              <a:ea typeface="Georgia"/>
              <a:cs typeface="Georgia"/>
              <a:sym typeface="Georgia"/>
            </a:endParaRPr>
          </a:p>
          <a:p>
            <a:pPr marL="457200" lvl="0" indent="-293370" algn="l" rtl="0">
              <a:lnSpc>
                <a:spcPct val="115000"/>
              </a:lnSpc>
              <a:spcBef>
                <a:spcPts val="1000"/>
              </a:spcBef>
              <a:spcAft>
                <a:spcPts val="0"/>
              </a:spcAft>
              <a:buClr>
                <a:schemeClr val="dk1"/>
              </a:buClr>
              <a:buSzPct val="100000"/>
              <a:buFont typeface="Georgia"/>
              <a:buChar char="●"/>
            </a:pPr>
            <a:r>
              <a:rPr lang="en-GB" sz="1200" b="1">
                <a:solidFill>
                  <a:schemeClr val="dk1"/>
                </a:solidFill>
                <a:latin typeface="Georgia"/>
                <a:ea typeface="Georgia"/>
                <a:cs typeface="Georgia"/>
                <a:sym typeface="Georgia"/>
              </a:rPr>
              <a:t>Sparse Linear Method (SLIM) :</a:t>
            </a:r>
            <a:r>
              <a:rPr lang="en-GB" sz="1200">
                <a:solidFill>
                  <a:schemeClr val="dk1"/>
                </a:solidFill>
                <a:latin typeface="Georgia"/>
                <a:ea typeface="Georgia"/>
                <a:cs typeface="Georgia"/>
                <a:sym typeface="Georgia"/>
              </a:rPr>
              <a:t> Also a neighborhood-based algorithm, but instead of using predefined similarity metrics, the item-to-item similarity is learned directly from the data with a regression model.</a:t>
            </a:r>
            <a:endParaRPr sz="1200">
              <a:solidFill>
                <a:schemeClr val="dk1"/>
              </a:solidFill>
              <a:latin typeface="Georgia"/>
              <a:ea typeface="Georgia"/>
              <a:cs typeface="Georgia"/>
              <a:sym typeface="Georgia"/>
            </a:endParaRPr>
          </a:p>
          <a:p>
            <a:pPr marL="457200" lvl="0" indent="-293370" algn="l" rtl="0">
              <a:lnSpc>
                <a:spcPct val="115000"/>
              </a:lnSpc>
              <a:spcBef>
                <a:spcPts val="1000"/>
              </a:spcBef>
              <a:spcAft>
                <a:spcPts val="0"/>
              </a:spcAft>
              <a:buClr>
                <a:schemeClr val="dk1"/>
              </a:buClr>
              <a:buSzPct val="100000"/>
              <a:buFont typeface="Georgia"/>
              <a:buChar char="●"/>
            </a:pPr>
            <a:r>
              <a:rPr lang="en-GB" sz="1200" b="1">
                <a:solidFill>
                  <a:schemeClr val="dk1"/>
                </a:solidFill>
                <a:latin typeface="Georgia"/>
                <a:ea typeface="Georgia"/>
                <a:cs typeface="Georgia"/>
                <a:sym typeface="Georgia"/>
              </a:rPr>
              <a:t>Alternating Least Squares (ALS) : </a:t>
            </a:r>
            <a:r>
              <a:rPr lang="en-GB" sz="1200">
                <a:solidFill>
                  <a:schemeClr val="dk1"/>
                </a:solidFill>
                <a:latin typeface="Georgia"/>
                <a:ea typeface="Georgia"/>
                <a:cs typeface="Georgia"/>
                <a:sym typeface="Georgia"/>
              </a:rPr>
              <a:t>A matrix factorization approach that learns user and item embeddings such that the dot product of these two approximates the original user-item interaction matrix.</a:t>
            </a:r>
            <a:endParaRPr sz="1200">
              <a:solidFill>
                <a:schemeClr val="dk1"/>
              </a:solidFill>
              <a:latin typeface="Georgia"/>
              <a:ea typeface="Georgia"/>
              <a:cs typeface="Georgia"/>
              <a:sym typeface="Georgia"/>
            </a:endParaRPr>
          </a:p>
          <a:p>
            <a:pPr marL="457200" lvl="0" indent="-293370" algn="l" rtl="0">
              <a:lnSpc>
                <a:spcPct val="115000"/>
              </a:lnSpc>
              <a:spcBef>
                <a:spcPts val="1000"/>
              </a:spcBef>
              <a:spcAft>
                <a:spcPts val="0"/>
              </a:spcAft>
              <a:buClr>
                <a:schemeClr val="dk1"/>
              </a:buClr>
              <a:buSzPct val="100000"/>
              <a:buFont typeface="Georgia"/>
              <a:buChar char="●"/>
            </a:pPr>
            <a:r>
              <a:rPr lang="en-GB" sz="1200" b="1">
                <a:solidFill>
                  <a:schemeClr val="dk1"/>
                </a:solidFill>
                <a:latin typeface="Georgia"/>
                <a:ea typeface="Georgia"/>
                <a:cs typeface="Georgia"/>
                <a:sym typeface="Georgia"/>
              </a:rPr>
              <a:t>Matrix factorization with Bayesian Personalized Ranking (BPR) :</a:t>
            </a:r>
            <a:r>
              <a:rPr lang="en-GB" sz="1200">
                <a:solidFill>
                  <a:schemeClr val="dk1"/>
                </a:solidFill>
                <a:latin typeface="Georgia"/>
                <a:ea typeface="Georgia"/>
                <a:cs typeface="Georgia"/>
                <a:sym typeface="Georgia"/>
              </a:rPr>
              <a:t> Learns user and item embeddings, however, with an optimization function that aims to rank the items consumed by the users according to their preferences (hence, personalized ranking) instead of predicting the rating for a specific pair of user and item.</a:t>
            </a:r>
            <a:endParaRPr sz="1200">
              <a:solidFill>
                <a:schemeClr val="dk1"/>
              </a:solidFill>
              <a:latin typeface="Georgia"/>
              <a:ea typeface="Georgia"/>
              <a:cs typeface="Georgia"/>
              <a:sym typeface="Georgia"/>
            </a:endParaRPr>
          </a:p>
          <a:p>
            <a:pPr marL="457200" lvl="0" indent="-293370" algn="l" rtl="0">
              <a:lnSpc>
                <a:spcPct val="115000"/>
              </a:lnSpc>
              <a:spcBef>
                <a:spcPts val="1000"/>
              </a:spcBef>
              <a:spcAft>
                <a:spcPts val="0"/>
              </a:spcAft>
              <a:buClr>
                <a:schemeClr val="dk1"/>
              </a:buClr>
              <a:buSzPct val="100000"/>
              <a:buFont typeface="Georgia"/>
              <a:buChar char="●"/>
            </a:pPr>
            <a:r>
              <a:rPr lang="en-GB" sz="1200" b="1">
                <a:solidFill>
                  <a:schemeClr val="dk1"/>
                </a:solidFill>
                <a:latin typeface="Georgia"/>
                <a:ea typeface="Georgia"/>
                <a:cs typeface="Georgia"/>
                <a:sym typeface="Georgia"/>
              </a:rPr>
              <a:t>Variational Autoencoder (VAE) : </a:t>
            </a:r>
            <a:r>
              <a:rPr lang="en-GB" sz="1200">
                <a:solidFill>
                  <a:schemeClr val="dk1"/>
                </a:solidFill>
                <a:latin typeface="Georgia"/>
                <a:ea typeface="Georgia"/>
                <a:cs typeface="Georgia"/>
                <a:sym typeface="Georgia"/>
              </a:rPr>
              <a:t>An autoencoder-based algorithm that, given the user’s interaction vector, estimates a probability distribution over all the items using a variational autoencoder architecture.</a:t>
            </a:r>
            <a:endParaRPr sz="1200">
              <a:solidFill>
                <a:schemeClr val="dk1"/>
              </a:solidFill>
              <a:latin typeface="Georgia"/>
              <a:ea typeface="Georgia"/>
              <a:cs typeface="Georgia"/>
              <a:sym typeface="Georgia"/>
            </a:endParaRPr>
          </a:p>
          <a:p>
            <a:pPr marL="0" lvl="0" indent="0" algn="l" rtl="0">
              <a:spcBef>
                <a:spcPts val="1000"/>
              </a:spcBef>
              <a:spcAft>
                <a:spcPts val="600"/>
              </a:spcAft>
              <a:buNone/>
            </a:pPr>
            <a:endParaRPr/>
          </a:p>
        </p:txBody>
      </p:sp>
      <p:sp>
        <p:nvSpPr>
          <p:cNvPr id="270" name="Google Shape;270;p34"/>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18</a:t>
            </a:fld>
            <a:endParaRPr/>
          </a:p>
        </p:txBody>
      </p:sp>
      <p:sp>
        <p:nvSpPr>
          <p:cNvPr id="271" name="Google Shape;271;p34"/>
          <p:cNvSpPr txBox="1">
            <a:spLocks noGrp="1"/>
          </p:cNvSpPr>
          <p:nvPr>
            <p:ph type="title"/>
          </p:nvPr>
        </p:nvSpPr>
        <p:spPr>
          <a:xfrm>
            <a:off x="462408" y="125730"/>
            <a:ext cx="6840000" cy="8136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GB" sz="2500">
                <a:latin typeface="Georgia"/>
                <a:ea typeface="Georgia"/>
                <a:cs typeface="Georgia"/>
                <a:sym typeface="Georgia"/>
              </a:rPr>
              <a:t>Appendix 2</a:t>
            </a:r>
            <a:endParaRPr sz="2500">
              <a:latin typeface="Georgia"/>
              <a:ea typeface="Georgia"/>
              <a:cs typeface="Georgia"/>
              <a:sym typeface="Georgia"/>
            </a:endParaRPr>
          </a:p>
          <a:p>
            <a:pPr marL="0" lvl="0" indent="0" algn="l" rtl="0">
              <a:spcBef>
                <a:spcPts val="0"/>
              </a:spcBef>
              <a:spcAft>
                <a:spcPts val="0"/>
              </a:spcAft>
              <a:buNone/>
            </a:pPr>
            <a:r>
              <a:rPr lang="en-GB" sz="2066">
                <a:latin typeface="Georgia"/>
                <a:ea typeface="Georgia"/>
                <a:cs typeface="Georgia"/>
                <a:sym typeface="Georgia"/>
              </a:rPr>
              <a:t>Glossary</a:t>
            </a:r>
            <a:endParaRPr sz="2066">
              <a:latin typeface="Georgia"/>
              <a:ea typeface="Georgia"/>
              <a:cs typeface="Georgia"/>
              <a:sym typeface="Georgia"/>
            </a:endParaRPr>
          </a:p>
        </p:txBody>
      </p:sp>
      <p:cxnSp>
        <p:nvCxnSpPr>
          <p:cNvPr id="272" name="Google Shape;272;p34"/>
          <p:cNvCxnSpPr/>
          <p:nvPr/>
        </p:nvCxnSpPr>
        <p:spPr>
          <a:xfrm>
            <a:off x="750" y="939325"/>
            <a:ext cx="9142500" cy="17700"/>
          </a:xfrm>
          <a:prstGeom prst="straightConnector1">
            <a:avLst/>
          </a:prstGeom>
          <a:noFill/>
          <a:ln w="19050" cap="flat" cmpd="sng">
            <a:solidFill>
              <a:srgbClr val="0096D3"/>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462399" y="125725"/>
            <a:ext cx="7759200" cy="813600"/>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Clr>
                <a:schemeClr val="dk1"/>
              </a:buClr>
              <a:buSzPts val="990"/>
              <a:buFont typeface="Arial"/>
              <a:buNone/>
            </a:pPr>
            <a:r>
              <a:rPr lang="en-GB" sz="2520">
                <a:latin typeface="Georgia"/>
                <a:ea typeface="Georgia"/>
                <a:cs typeface="Georgia"/>
                <a:sym typeface="Georgia"/>
              </a:rPr>
              <a:t>Background </a:t>
            </a:r>
            <a:endParaRPr sz="2160">
              <a:latin typeface="Georgia"/>
              <a:ea typeface="Georgia"/>
              <a:cs typeface="Georgia"/>
              <a:sym typeface="Georgia"/>
            </a:endParaRPr>
          </a:p>
        </p:txBody>
      </p:sp>
      <p:pic>
        <p:nvPicPr>
          <p:cNvPr id="94" name="Google Shape;94;p18"/>
          <p:cNvPicPr preferRelativeResize="0"/>
          <p:nvPr/>
        </p:nvPicPr>
        <p:blipFill rotWithShape="1">
          <a:blip r:embed="rId3">
            <a:alphaModFix/>
          </a:blip>
          <a:srcRect b="38065"/>
          <a:stretch/>
        </p:blipFill>
        <p:spPr>
          <a:xfrm>
            <a:off x="176900" y="1391775"/>
            <a:ext cx="3651151" cy="3048052"/>
          </a:xfrm>
          <a:prstGeom prst="rect">
            <a:avLst/>
          </a:prstGeom>
          <a:noFill/>
          <a:ln>
            <a:noFill/>
          </a:ln>
        </p:spPr>
      </p:pic>
      <p:sp>
        <p:nvSpPr>
          <p:cNvPr id="95" name="Google Shape;95;p18"/>
          <p:cNvSpPr txBox="1"/>
          <p:nvPr/>
        </p:nvSpPr>
        <p:spPr>
          <a:xfrm>
            <a:off x="966175" y="4677650"/>
            <a:ext cx="76500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a:solidFill>
                  <a:srgbClr val="5E5E5E"/>
                </a:solidFill>
                <a:latin typeface="Verdana"/>
                <a:ea typeface="Verdana"/>
                <a:cs typeface="Verdana"/>
                <a:sym typeface="Verdana"/>
              </a:rPr>
              <a:t>Pérez Posada, S. (2025, March 13). </a:t>
            </a:r>
            <a:r>
              <a:rPr lang="en-GB" sz="700" i="1">
                <a:solidFill>
                  <a:srgbClr val="5E5E5E"/>
                </a:solidFill>
                <a:latin typeface="Verdana"/>
                <a:ea typeface="Verdana"/>
                <a:cs typeface="Verdana"/>
                <a:sym typeface="Verdana"/>
              </a:rPr>
              <a:t>Exposing the music industry’s gender bias</a:t>
            </a:r>
            <a:r>
              <a:rPr lang="en-GB" sz="700">
                <a:solidFill>
                  <a:srgbClr val="5E5E5E"/>
                </a:solidFill>
                <a:latin typeface="Verdana"/>
                <a:ea typeface="Verdana"/>
                <a:cs typeface="Verdana"/>
                <a:sym typeface="Verdana"/>
              </a:rPr>
              <a:t>. Skoove. https://www.skoove.com/blog/music-gender-bias/ </a:t>
            </a:r>
            <a:endParaRPr sz="700">
              <a:solidFill>
                <a:srgbClr val="5E5E5E"/>
              </a:solidFill>
              <a:latin typeface="Verdana"/>
              <a:ea typeface="Verdana"/>
              <a:cs typeface="Verdana"/>
              <a:sym typeface="Verdana"/>
            </a:endParaRPr>
          </a:p>
          <a:p>
            <a:pPr marL="0" lvl="0" indent="0" algn="l" rtl="0">
              <a:spcBef>
                <a:spcPts val="0"/>
              </a:spcBef>
              <a:spcAft>
                <a:spcPts val="0"/>
              </a:spcAft>
              <a:buNone/>
            </a:pPr>
            <a:r>
              <a:rPr lang="en-GB" sz="700">
                <a:solidFill>
                  <a:srgbClr val="5E5E5E"/>
                </a:solidFill>
                <a:latin typeface="Verdana"/>
                <a:ea typeface="Verdana"/>
                <a:cs typeface="Verdana"/>
                <a:sym typeface="Verdana"/>
              </a:rPr>
              <a:t>Rosie Cima,  </a:t>
            </a:r>
            <a:r>
              <a:rPr lang="en-GB" sz="700" u="sng">
                <a:solidFill>
                  <a:srgbClr val="5E5E5E"/>
                </a:solidFill>
                <a:hlinkClick r:id="rId4">
                  <a:extLst>
                    <a:ext uri="{A12FA001-AC4F-418D-AE19-62706E023703}">
                      <ahyp:hlinkClr xmlns:ahyp="http://schemas.microsoft.com/office/drawing/2018/hyperlinkcolor" val="tx"/>
                    </a:ext>
                  </a:extLst>
                </a:hlinkClick>
              </a:rPr>
              <a:t>https://pudding.cool/2017/06/best-sellers/</a:t>
            </a:r>
            <a:endParaRPr sz="700">
              <a:solidFill>
                <a:srgbClr val="5E5E5E"/>
              </a:solidFill>
              <a:latin typeface="Verdana"/>
              <a:ea typeface="Verdana"/>
              <a:cs typeface="Verdana"/>
              <a:sym typeface="Verdana"/>
            </a:endParaRPr>
          </a:p>
        </p:txBody>
      </p:sp>
      <p:pic>
        <p:nvPicPr>
          <p:cNvPr id="96" name="Google Shape;96;p18"/>
          <p:cNvPicPr preferRelativeResize="0"/>
          <p:nvPr/>
        </p:nvPicPr>
        <p:blipFill>
          <a:blip r:embed="rId5">
            <a:alphaModFix/>
          </a:blip>
          <a:stretch>
            <a:fillRect/>
          </a:stretch>
        </p:blipFill>
        <p:spPr>
          <a:xfrm>
            <a:off x="3980451" y="1276563"/>
            <a:ext cx="5011151" cy="3166503"/>
          </a:xfrm>
          <a:prstGeom prst="rect">
            <a:avLst/>
          </a:prstGeom>
          <a:noFill/>
          <a:ln>
            <a:noFill/>
          </a:ln>
        </p:spPr>
      </p:pic>
      <p:sp>
        <p:nvSpPr>
          <p:cNvPr id="97" name="Google Shape;97;p18"/>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2</a:t>
            </a:fld>
            <a:endParaRPr/>
          </a:p>
        </p:txBody>
      </p:sp>
      <p:cxnSp>
        <p:nvCxnSpPr>
          <p:cNvPr id="98" name="Google Shape;98;p18"/>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552708" y="127380"/>
            <a:ext cx="6840000" cy="8136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GB" sz="2500">
                <a:latin typeface="Georgia"/>
                <a:ea typeface="Georgia"/>
                <a:cs typeface="Georgia"/>
                <a:sym typeface="Georgia"/>
              </a:rPr>
              <a:t>Methodology</a:t>
            </a:r>
            <a:endParaRPr sz="2500">
              <a:latin typeface="Georgia"/>
              <a:ea typeface="Georgia"/>
              <a:cs typeface="Georgia"/>
              <a:sym typeface="Georgia"/>
            </a:endParaRPr>
          </a:p>
        </p:txBody>
      </p:sp>
      <p:sp>
        <p:nvSpPr>
          <p:cNvPr id="104" name="Google Shape;104;p19"/>
          <p:cNvSpPr txBox="1">
            <a:spLocks noGrp="1"/>
          </p:cNvSpPr>
          <p:nvPr>
            <p:ph type="body" idx="1"/>
          </p:nvPr>
        </p:nvSpPr>
        <p:spPr>
          <a:xfrm>
            <a:off x="468316" y="1210152"/>
            <a:ext cx="8210400" cy="3933300"/>
          </a:xfrm>
          <a:prstGeom prst="rect">
            <a:avLst/>
          </a:prstGeom>
        </p:spPr>
        <p:txBody>
          <a:bodyPr spcFirstLastPara="1" wrap="square" lIns="0" tIns="45700" rIns="0" bIns="45700" anchor="t" anchorCtr="0">
            <a:normAutofit/>
          </a:bodyPr>
          <a:lstStyle/>
          <a:p>
            <a:pPr marL="457200" lvl="0" indent="-330200" algn="l" rtl="0">
              <a:spcBef>
                <a:spcPts val="0"/>
              </a:spcBef>
              <a:spcAft>
                <a:spcPts val="0"/>
              </a:spcAft>
              <a:buSzPts val="1600"/>
              <a:buFont typeface="Georgia"/>
              <a:buChar char="●"/>
            </a:pPr>
            <a:r>
              <a:rPr lang="en-GB" sz="1229" b="1">
                <a:solidFill>
                  <a:srgbClr val="0096D3"/>
                </a:solidFill>
                <a:latin typeface="Georgia"/>
                <a:ea typeface="Georgia"/>
                <a:cs typeface="Georgia"/>
                <a:sym typeface="Georgia"/>
              </a:rPr>
              <a:t>Replicate the methodology of Lesote et al.</a:t>
            </a:r>
            <a:endParaRPr sz="1229" b="1">
              <a:solidFill>
                <a:srgbClr val="0096D3"/>
              </a:solidFill>
              <a:latin typeface="Georgia"/>
              <a:ea typeface="Georgia"/>
              <a:cs typeface="Georgia"/>
              <a:sym typeface="Georgia"/>
            </a:endParaRPr>
          </a:p>
          <a:p>
            <a:pPr marL="914400" marR="0" lvl="1" indent="-298450" algn="l" rtl="0">
              <a:lnSpc>
                <a:spcPct val="115000"/>
              </a:lnSpc>
              <a:spcBef>
                <a:spcPts val="0"/>
              </a:spcBef>
              <a:spcAft>
                <a:spcPts val="0"/>
              </a:spcAft>
              <a:buSzPts val="1100"/>
              <a:buFont typeface="Georgia"/>
              <a:buChar char="○"/>
            </a:pPr>
            <a:r>
              <a:rPr lang="en-GB" sz="1129">
                <a:latin typeface="Georgia"/>
                <a:ea typeface="Georgia"/>
                <a:cs typeface="Georgia"/>
                <a:sym typeface="Georgia"/>
              </a:rPr>
              <a:t>Evaluate 7 algorithms (e.g., RAND, POP, ALS, BPR, SLIM, VAE, Item-KNN) on the Last.FM (LFM-2b) music dataset.</a:t>
            </a:r>
            <a:endParaRPr sz="1129">
              <a:latin typeface="Georgia"/>
              <a:ea typeface="Georgia"/>
              <a:cs typeface="Georgia"/>
              <a:sym typeface="Georgia"/>
            </a:endParaRPr>
          </a:p>
          <a:p>
            <a:pPr marL="914400" marR="0" lvl="1" indent="-298450" algn="l" rtl="0">
              <a:lnSpc>
                <a:spcPct val="115000"/>
              </a:lnSpc>
              <a:spcBef>
                <a:spcPts val="0"/>
              </a:spcBef>
              <a:spcAft>
                <a:spcPts val="0"/>
              </a:spcAft>
              <a:buSzPts val="1100"/>
              <a:buFont typeface="Georgia"/>
              <a:buChar char="○"/>
            </a:pPr>
            <a:r>
              <a:rPr lang="en-GB" sz="1129">
                <a:latin typeface="Georgia"/>
                <a:ea typeface="Georgia"/>
                <a:cs typeface="Georgia"/>
                <a:sym typeface="Georgia"/>
              </a:rPr>
              <a:t>Analyze popularity and gender bias by comparing user listening histories with model recommendations.</a:t>
            </a:r>
            <a:endParaRPr>
              <a:latin typeface="Georgia"/>
              <a:ea typeface="Georgia"/>
              <a:cs typeface="Georgia"/>
              <a:sym typeface="Georgia"/>
            </a:endParaRPr>
          </a:p>
          <a:p>
            <a:pPr marL="457200" lvl="0" indent="-330200" algn="l" rtl="0">
              <a:spcBef>
                <a:spcPts val="0"/>
              </a:spcBef>
              <a:spcAft>
                <a:spcPts val="0"/>
              </a:spcAft>
              <a:buSzPts val="1600"/>
              <a:buFont typeface="Georgia"/>
              <a:buChar char="●"/>
            </a:pPr>
            <a:r>
              <a:rPr lang="en-GB" sz="1229" b="1">
                <a:solidFill>
                  <a:srgbClr val="0096D3"/>
                </a:solidFill>
                <a:latin typeface="Georgia"/>
                <a:ea typeface="Georgia"/>
                <a:cs typeface="Georgia"/>
                <a:sym typeface="Georgia"/>
              </a:rPr>
              <a:t>Evaluate results</a:t>
            </a:r>
            <a:endParaRPr>
              <a:latin typeface="Georgia"/>
              <a:ea typeface="Georgia"/>
              <a:cs typeface="Georgia"/>
              <a:sym typeface="Georgia"/>
            </a:endParaRPr>
          </a:p>
          <a:p>
            <a:pPr marL="457200" lvl="0" indent="-330200" algn="l" rtl="0">
              <a:spcBef>
                <a:spcPts val="0"/>
              </a:spcBef>
              <a:spcAft>
                <a:spcPts val="0"/>
              </a:spcAft>
              <a:buSzPts val="1600"/>
              <a:buFont typeface="Georgia"/>
              <a:buChar char="●"/>
            </a:pPr>
            <a:r>
              <a:rPr lang="en-GB" sz="1229" b="1">
                <a:solidFill>
                  <a:srgbClr val="0096D3"/>
                </a:solidFill>
                <a:latin typeface="Georgia"/>
                <a:ea typeface="Georgia"/>
                <a:cs typeface="Georgia"/>
                <a:sym typeface="Georgia"/>
              </a:rPr>
              <a:t>Apply same methodology to book domain</a:t>
            </a:r>
            <a:endParaRPr>
              <a:latin typeface="Georgia"/>
              <a:ea typeface="Georgia"/>
              <a:cs typeface="Georgia"/>
              <a:sym typeface="Georgia"/>
            </a:endParaRPr>
          </a:p>
          <a:p>
            <a:pPr marL="457200" lvl="0" indent="-330200" algn="l" rtl="0">
              <a:spcBef>
                <a:spcPts val="0"/>
              </a:spcBef>
              <a:spcAft>
                <a:spcPts val="0"/>
              </a:spcAft>
              <a:buSzPts val="1600"/>
              <a:buFont typeface="Georgia"/>
              <a:buChar char="●"/>
            </a:pPr>
            <a:r>
              <a:rPr lang="en-GB" sz="1229" b="1">
                <a:solidFill>
                  <a:srgbClr val="0096D3"/>
                </a:solidFill>
                <a:latin typeface="Georgia"/>
                <a:ea typeface="Georgia"/>
                <a:cs typeface="Georgia"/>
                <a:sym typeface="Georgia"/>
              </a:rPr>
              <a:t>Bias mitigation</a:t>
            </a:r>
            <a:endParaRPr sz="1229" b="1">
              <a:solidFill>
                <a:srgbClr val="0096D3"/>
              </a:solidFill>
              <a:latin typeface="Georgia"/>
              <a:ea typeface="Georgia"/>
              <a:cs typeface="Georgia"/>
              <a:sym typeface="Georgia"/>
            </a:endParaRPr>
          </a:p>
          <a:p>
            <a:pPr marL="914400" lvl="1" indent="-298450" algn="l" rtl="0">
              <a:lnSpc>
                <a:spcPct val="115000"/>
              </a:lnSpc>
              <a:spcBef>
                <a:spcPts val="0"/>
              </a:spcBef>
              <a:spcAft>
                <a:spcPts val="0"/>
              </a:spcAft>
              <a:buSzPts val="1100"/>
              <a:buFont typeface="Georgia"/>
              <a:buChar char="○"/>
            </a:pPr>
            <a:r>
              <a:rPr lang="en-GB" sz="1129">
                <a:latin typeface="Georgia"/>
                <a:ea typeface="Georgia"/>
                <a:cs typeface="Georgia"/>
                <a:sym typeface="Georgia"/>
              </a:rPr>
              <a:t>Select 3 representative algorithms based on performance: Best, middle, and worst-performing</a:t>
            </a:r>
            <a:endParaRPr sz="1129">
              <a:latin typeface="Georgia"/>
              <a:ea typeface="Georgia"/>
              <a:cs typeface="Georgia"/>
              <a:sym typeface="Georgia"/>
            </a:endParaRPr>
          </a:p>
          <a:p>
            <a:pPr marL="914400" lvl="1" indent="-298450" algn="l" rtl="0">
              <a:lnSpc>
                <a:spcPct val="115000"/>
              </a:lnSpc>
              <a:spcBef>
                <a:spcPts val="0"/>
              </a:spcBef>
              <a:spcAft>
                <a:spcPts val="0"/>
              </a:spcAft>
              <a:buSzPts val="1100"/>
              <a:buFont typeface="Georgia"/>
              <a:buChar char="○"/>
            </a:pPr>
            <a:r>
              <a:rPr lang="en-GB" sz="1129">
                <a:latin typeface="Georgia"/>
                <a:ea typeface="Georgia"/>
                <a:cs typeface="Georgia"/>
                <a:sym typeface="Georgia"/>
              </a:rPr>
              <a:t>Apply targeted bias mitigation strategies to these models</a:t>
            </a:r>
            <a:endParaRPr sz="1129">
              <a:latin typeface="Georgia"/>
              <a:ea typeface="Georgia"/>
              <a:cs typeface="Georgia"/>
              <a:sym typeface="Georgia"/>
            </a:endParaRPr>
          </a:p>
          <a:p>
            <a:pPr marL="914400" lvl="1" indent="-298450" algn="l" rtl="0">
              <a:lnSpc>
                <a:spcPct val="115000"/>
              </a:lnSpc>
              <a:spcBef>
                <a:spcPts val="0"/>
              </a:spcBef>
              <a:spcAft>
                <a:spcPts val="0"/>
              </a:spcAft>
              <a:buSzPts val="1100"/>
              <a:buFont typeface="Georgia"/>
              <a:buChar char="○"/>
            </a:pPr>
            <a:r>
              <a:rPr lang="en-GB" sz="1129">
                <a:latin typeface="Georgia"/>
                <a:ea typeface="Georgia"/>
                <a:cs typeface="Georgia"/>
                <a:sym typeface="Georgia"/>
              </a:rPr>
              <a:t>Evaluate impact of mitigation</a:t>
            </a:r>
            <a:endParaRPr sz="1129">
              <a:latin typeface="Georgia"/>
              <a:ea typeface="Georgia"/>
              <a:cs typeface="Georgia"/>
              <a:sym typeface="Georgia"/>
            </a:endParaRPr>
          </a:p>
        </p:txBody>
      </p:sp>
      <p:cxnSp>
        <p:nvCxnSpPr>
          <p:cNvPr id="105" name="Google Shape;105;p19"/>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106" name="Google Shape;106;p19"/>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body" idx="2"/>
          </p:nvPr>
        </p:nvSpPr>
        <p:spPr>
          <a:xfrm>
            <a:off x="552000" y="1210150"/>
            <a:ext cx="7819800" cy="3473400"/>
          </a:xfrm>
          <a:prstGeom prst="rect">
            <a:avLst/>
          </a:prstGeom>
          <a:noFill/>
          <a:ln>
            <a:noFill/>
          </a:ln>
        </p:spPr>
        <p:txBody>
          <a:bodyPr spcFirstLastPara="1" wrap="square" lIns="0" tIns="45700" rIns="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29" b="1">
                <a:solidFill>
                  <a:srgbClr val="0096D3"/>
                </a:solidFill>
                <a:latin typeface="Georgia"/>
                <a:ea typeface="Georgia"/>
                <a:cs typeface="Georgia"/>
                <a:sym typeface="Georgia"/>
              </a:rPr>
              <a:t>Main Research Question:</a:t>
            </a:r>
            <a:endParaRPr sz="1229" b="1">
              <a:solidFill>
                <a:srgbClr val="0096D3"/>
              </a:solidFill>
              <a:latin typeface="Georgia"/>
              <a:ea typeface="Georgia"/>
              <a:cs typeface="Georgia"/>
              <a:sym typeface="Georgia"/>
            </a:endParaRPr>
          </a:p>
          <a:p>
            <a:pPr marL="0" lvl="0" indent="0" algn="l" rtl="0">
              <a:lnSpc>
                <a:spcPct val="115000"/>
              </a:lnSpc>
              <a:spcBef>
                <a:spcPts val="0"/>
              </a:spcBef>
              <a:spcAft>
                <a:spcPts val="0"/>
              </a:spcAft>
              <a:buClr>
                <a:schemeClr val="dk1"/>
              </a:buClr>
              <a:buSzPts val="1100"/>
              <a:buFont typeface="Arial"/>
              <a:buNone/>
            </a:pPr>
            <a:endParaRPr sz="1229" b="1">
              <a:solidFill>
                <a:schemeClr val="accent1"/>
              </a:solidFill>
              <a:latin typeface="Georgia"/>
              <a:ea typeface="Georgia"/>
              <a:cs typeface="Georgia"/>
              <a:sym typeface="Georgia"/>
            </a:endParaRPr>
          </a:p>
          <a:p>
            <a:pPr marL="0" lvl="0" indent="0" algn="l" rtl="0">
              <a:lnSpc>
                <a:spcPct val="115000"/>
              </a:lnSpc>
              <a:spcBef>
                <a:spcPts val="0"/>
              </a:spcBef>
              <a:spcAft>
                <a:spcPts val="0"/>
              </a:spcAft>
              <a:buClr>
                <a:schemeClr val="dk1"/>
              </a:buClr>
              <a:buSzPts val="1100"/>
              <a:buFont typeface="Arial"/>
              <a:buNone/>
            </a:pPr>
            <a:r>
              <a:rPr lang="en-GB" sz="1229">
                <a:latin typeface="Georgia"/>
                <a:ea typeface="Georgia"/>
                <a:cs typeface="Georgia"/>
                <a:sym typeface="Georgia"/>
              </a:rPr>
              <a:t>"To what extent are the findings on gender and popularity bias in music recommender systems by Lesota et al. (2021) reproducible, and how generalizable are these findings to domain of books?"</a:t>
            </a:r>
            <a:endParaRPr sz="1229">
              <a:latin typeface="Georgia"/>
              <a:ea typeface="Georgia"/>
              <a:cs typeface="Georgia"/>
              <a:sym typeface="Georgia"/>
            </a:endParaRPr>
          </a:p>
          <a:p>
            <a:pPr marL="0" lvl="0" indent="0" algn="l" rtl="0">
              <a:lnSpc>
                <a:spcPct val="115000"/>
              </a:lnSpc>
              <a:spcBef>
                <a:spcPts val="1400"/>
              </a:spcBef>
              <a:spcAft>
                <a:spcPts val="0"/>
              </a:spcAft>
              <a:buClr>
                <a:schemeClr val="dk1"/>
              </a:buClr>
              <a:buSzPts val="1100"/>
              <a:buFont typeface="Arial"/>
              <a:buNone/>
            </a:pPr>
            <a:r>
              <a:rPr lang="en-GB" sz="1229" b="1">
                <a:solidFill>
                  <a:srgbClr val="0096D3"/>
                </a:solidFill>
                <a:latin typeface="Georgia"/>
                <a:ea typeface="Georgia"/>
                <a:cs typeface="Georgia"/>
                <a:sym typeface="Georgia"/>
              </a:rPr>
              <a:t>Sub-questions</a:t>
            </a:r>
            <a:endParaRPr sz="1229">
              <a:solidFill>
                <a:srgbClr val="0096D3"/>
              </a:solidFill>
              <a:latin typeface="Georgia"/>
              <a:ea typeface="Georgia"/>
              <a:cs typeface="Georgia"/>
              <a:sym typeface="Georgia"/>
            </a:endParaRPr>
          </a:p>
          <a:p>
            <a:pPr marL="457200" lvl="0" indent="-300293" algn="l" rtl="0">
              <a:lnSpc>
                <a:spcPct val="115000"/>
              </a:lnSpc>
              <a:spcBef>
                <a:spcPts val="400"/>
              </a:spcBef>
              <a:spcAft>
                <a:spcPts val="0"/>
              </a:spcAft>
              <a:buSzPts val="1129"/>
              <a:buFont typeface="Georgia"/>
              <a:buAutoNum type="arabicPeriod"/>
            </a:pPr>
            <a:r>
              <a:rPr lang="en-GB" sz="1129">
                <a:latin typeface="Georgia"/>
                <a:ea typeface="Georgia"/>
                <a:cs typeface="Georgia"/>
                <a:sym typeface="Georgia"/>
              </a:rPr>
              <a:t>How consistent are the original findings when reproduced with the same dataset, algorithms and metrics?</a:t>
            </a:r>
            <a:endParaRPr sz="1129">
              <a:latin typeface="Georgia"/>
              <a:ea typeface="Georgia"/>
              <a:cs typeface="Georgia"/>
              <a:sym typeface="Georgia"/>
            </a:endParaRPr>
          </a:p>
          <a:p>
            <a:pPr marL="457200" lvl="0" indent="-300293" algn="l" rtl="0">
              <a:lnSpc>
                <a:spcPct val="115000"/>
              </a:lnSpc>
              <a:spcBef>
                <a:spcPts val="0"/>
              </a:spcBef>
              <a:spcAft>
                <a:spcPts val="0"/>
              </a:spcAft>
              <a:buSzPts val="1129"/>
              <a:buFont typeface="Georgia"/>
              <a:buAutoNum type="arabicPeriod"/>
            </a:pPr>
            <a:r>
              <a:rPr lang="en-GB" sz="1129">
                <a:latin typeface="Georgia"/>
                <a:ea typeface="Georgia"/>
                <a:cs typeface="Georgia"/>
                <a:sym typeface="Georgia"/>
              </a:rPr>
              <a:t>How do popularity and gender biases appear in book recommendations using the same methodology?</a:t>
            </a:r>
            <a:endParaRPr sz="1129">
              <a:latin typeface="Georgia"/>
              <a:ea typeface="Georgia"/>
              <a:cs typeface="Georgia"/>
              <a:sym typeface="Georgia"/>
            </a:endParaRPr>
          </a:p>
          <a:p>
            <a:pPr marL="457200" lvl="0" indent="-300293" algn="l" rtl="0">
              <a:lnSpc>
                <a:spcPct val="115000"/>
              </a:lnSpc>
              <a:spcBef>
                <a:spcPts val="0"/>
              </a:spcBef>
              <a:spcAft>
                <a:spcPts val="0"/>
              </a:spcAft>
              <a:buSzPts val="1129"/>
              <a:buFont typeface="Georgia"/>
              <a:buAutoNum type="arabicPeriod"/>
            </a:pPr>
            <a:r>
              <a:rPr lang="en-GB" sz="1129">
                <a:latin typeface="Georgia"/>
                <a:ea typeface="Georgia"/>
                <a:cs typeface="Georgia"/>
                <a:sym typeface="Georgia"/>
              </a:rPr>
              <a:t>Are patterns of algorithm-induced bias domain-specific, or do they generalize across book domain?</a:t>
            </a:r>
            <a:endParaRPr sz="1129">
              <a:latin typeface="Georgia"/>
              <a:ea typeface="Georgia"/>
              <a:cs typeface="Georgia"/>
              <a:sym typeface="Georgia"/>
            </a:endParaRPr>
          </a:p>
          <a:p>
            <a:pPr marL="457200" lvl="0" indent="0" algn="l" rtl="0">
              <a:lnSpc>
                <a:spcPct val="115000"/>
              </a:lnSpc>
              <a:spcBef>
                <a:spcPts val="0"/>
              </a:spcBef>
              <a:spcAft>
                <a:spcPts val="0"/>
              </a:spcAft>
              <a:buNone/>
            </a:pPr>
            <a:endParaRPr sz="1300"/>
          </a:p>
          <a:p>
            <a:pPr marL="0" lvl="0" indent="0" algn="l" rtl="0">
              <a:lnSpc>
                <a:spcPct val="115000"/>
              </a:lnSpc>
              <a:spcBef>
                <a:spcPts val="1200"/>
              </a:spcBef>
              <a:spcAft>
                <a:spcPts val="0"/>
              </a:spcAft>
              <a:buClr>
                <a:schemeClr val="dk1"/>
              </a:buClr>
              <a:buSzPts val="1100"/>
              <a:buFont typeface="Arial"/>
              <a:buNone/>
            </a:pPr>
            <a:endParaRPr sz="1300"/>
          </a:p>
          <a:p>
            <a:pPr marL="0" lvl="0" indent="0" algn="l" rtl="0">
              <a:lnSpc>
                <a:spcPct val="115000"/>
              </a:lnSpc>
              <a:spcBef>
                <a:spcPts val="1200"/>
              </a:spcBef>
              <a:spcAft>
                <a:spcPts val="0"/>
              </a:spcAft>
              <a:buClr>
                <a:schemeClr val="dk1"/>
              </a:buClr>
              <a:buSzPts val="1100"/>
              <a:buFont typeface="Arial"/>
              <a:buNone/>
            </a:pPr>
            <a:endParaRPr sz="1700">
              <a:latin typeface="Arial"/>
              <a:ea typeface="Arial"/>
              <a:cs typeface="Arial"/>
              <a:sym typeface="Arial"/>
            </a:endParaRPr>
          </a:p>
          <a:p>
            <a:pPr marL="266700" marR="0" lvl="0" indent="0" algn="l" rtl="0">
              <a:lnSpc>
                <a:spcPct val="115000"/>
              </a:lnSpc>
              <a:spcBef>
                <a:spcPts val="1200"/>
              </a:spcBef>
              <a:spcAft>
                <a:spcPts val="0"/>
              </a:spcAft>
              <a:buNone/>
            </a:pPr>
            <a:endParaRPr/>
          </a:p>
          <a:p>
            <a:pPr marL="0" marR="0" lvl="0" indent="0" algn="l" rtl="0">
              <a:lnSpc>
                <a:spcPct val="115000"/>
              </a:lnSpc>
              <a:spcBef>
                <a:spcPts val="0"/>
              </a:spcBef>
              <a:spcAft>
                <a:spcPts val="0"/>
              </a:spcAft>
              <a:buNone/>
            </a:pPr>
            <a:endParaRPr sz="1400"/>
          </a:p>
        </p:txBody>
      </p:sp>
      <p:sp>
        <p:nvSpPr>
          <p:cNvPr id="113" name="Google Shape;113;p20"/>
          <p:cNvSpPr txBox="1">
            <a:spLocks noGrp="1"/>
          </p:cNvSpPr>
          <p:nvPr>
            <p:ph type="title"/>
          </p:nvPr>
        </p:nvSpPr>
        <p:spPr>
          <a:xfrm>
            <a:off x="462400" y="425150"/>
            <a:ext cx="6840000" cy="514200"/>
          </a:xfrm>
          <a:prstGeom prst="rect">
            <a:avLst/>
          </a:prstGeom>
          <a:noFill/>
          <a:ln>
            <a:noFill/>
          </a:ln>
        </p:spPr>
        <p:txBody>
          <a:bodyPr spcFirstLastPara="1" wrap="square" lIns="0" tIns="0" rIns="0" bIns="0" anchor="ctr" anchorCtr="0">
            <a:normAutofit fontScale="90000"/>
          </a:bodyPr>
          <a:lstStyle/>
          <a:p>
            <a:pPr marL="0" lvl="0" indent="0" algn="l" rtl="0">
              <a:lnSpc>
                <a:spcPct val="100000"/>
              </a:lnSpc>
              <a:spcBef>
                <a:spcPts val="0"/>
              </a:spcBef>
              <a:spcAft>
                <a:spcPts val="0"/>
              </a:spcAft>
              <a:buClr>
                <a:schemeClr val="dk1"/>
              </a:buClr>
              <a:buSzPct val="88888"/>
              <a:buFont typeface="Georgia"/>
              <a:buNone/>
            </a:pPr>
            <a:r>
              <a:rPr lang="en-GB" sz="2700">
                <a:latin typeface="Georgia"/>
                <a:ea typeface="Georgia"/>
                <a:cs typeface="Georgia"/>
                <a:sym typeface="Georgia"/>
              </a:rPr>
              <a:t>Research Question(s) </a:t>
            </a:r>
            <a:endParaRPr sz="2700">
              <a:latin typeface="Georgia"/>
              <a:ea typeface="Georgia"/>
              <a:cs typeface="Georgia"/>
              <a:sym typeface="Georgia"/>
            </a:endParaRPr>
          </a:p>
          <a:p>
            <a:pPr marL="0" lvl="0" indent="0" algn="l" rtl="0">
              <a:lnSpc>
                <a:spcPct val="100000"/>
              </a:lnSpc>
              <a:spcBef>
                <a:spcPts val="0"/>
              </a:spcBef>
              <a:spcAft>
                <a:spcPts val="0"/>
              </a:spcAft>
              <a:buClr>
                <a:schemeClr val="dk1"/>
              </a:buClr>
              <a:buSzPct val="85714"/>
              <a:buFont typeface="Georgia"/>
              <a:buNone/>
            </a:pPr>
            <a:endParaRPr/>
          </a:p>
        </p:txBody>
      </p:sp>
      <p:graphicFrame>
        <p:nvGraphicFramePr>
          <p:cNvPr id="114" name="Google Shape;114;p20"/>
          <p:cNvGraphicFramePr/>
          <p:nvPr/>
        </p:nvGraphicFramePr>
        <p:xfrm>
          <a:off x="450" y="4126525"/>
          <a:ext cx="3000000" cy="3000000"/>
        </p:xfrm>
        <a:graphic>
          <a:graphicData uri="http://schemas.openxmlformats.org/drawingml/2006/table">
            <a:tbl>
              <a:tblPr>
                <a:noFill/>
                <a:tableStyleId>{31C65434-B353-4D21-84C3-D35AF8014AFA}</a:tableStyleId>
              </a:tblPr>
              <a:tblGrid>
                <a:gridCol w="8221675">
                  <a:extLst>
                    <a:ext uri="{9D8B030D-6E8A-4147-A177-3AD203B41FA5}">
                      <a16:colId xmlns:a16="http://schemas.microsoft.com/office/drawing/2014/main" val="20000"/>
                    </a:ext>
                  </a:extLst>
                </a:gridCol>
              </a:tblGrid>
              <a:tr h="47625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914400">
                <a:tc>
                  <a:txBody>
                    <a:bodyPr/>
                    <a:lstStyle/>
                    <a:p>
                      <a:pPr marL="0" lvl="0" indent="0" algn="l" rtl="0">
                        <a:lnSpc>
                          <a:spcPct val="124000"/>
                        </a:lnSpc>
                        <a:spcBef>
                          <a:spcPts val="0"/>
                        </a:spcBef>
                        <a:spcAft>
                          <a:spcPts val="0"/>
                        </a:spcAft>
                        <a:buNone/>
                      </a:pPr>
                      <a:r>
                        <a:rPr lang="en-GB" sz="600">
                          <a:solidFill>
                            <a:srgbClr val="222222"/>
                          </a:solidFill>
                        </a:rPr>
                        <a:t>Lesota, O., Melchiorre, A., Rekabsaz, N., Brandl, S., Kowald, D., Lex, E., &amp; Schedl, M. (2021, September). Analyzing item popularity bias of music recommender systems: are different genders equally affected?. In </a:t>
                      </a:r>
                      <a:r>
                        <a:rPr lang="en-GB" sz="600" i="1">
                          <a:solidFill>
                            <a:srgbClr val="222222"/>
                          </a:solidFill>
                        </a:rPr>
                        <a:t>Proceedings of the 15th ACM conference on recommender systems</a:t>
                      </a:r>
                      <a:r>
                        <a:rPr lang="en-GB" sz="600">
                          <a:solidFill>
                            <a:srgbClr val="222222"/>
                          </a:solidFill>
                        </a:rPr>
                        <a:t> (pp. 601-606).</a:t>
                      </a:r>
                      <a:endParaRPr sz="600">
                        <a:solidFill>
                          <a:srgbClr val="222222"/>
                        </a:solidFill>
                      </a:endParaRPr>
                    </a:p>
                  </a:txBody>
                  <a:tcPr marL="91425" marR="91425" marT="76200" marB="76200"/>
                </a:tc>
                <a:extLst>
                  <a:ext uri="{0D108BD9-81ED-4DB2-BD59-A6C34878D82A}">
                    <a16:rowId xmlns:a16="http://schemas.microsoft.com/office/drawing/2014/main" val="10001"/>
                  </a:ext>
                </a:extLst>
              </a:tr>
              <a:tr h="304800">
                <a:tc>
                  <a:txBody>
                    <a:bodyPr/>
                    <a:lstStyle/>
                    <a:p>
                      <a:pPr marL="0" lvl="0" indent="0" algn="l" rtl="0">
                        <a:spcBef>
                          <a:spcPts val="0"/>
                        </a:spcBef>
                        <a:spcAft>
                          <a:spcPts val="0"/>
                        </a:spcAft>
                        <a:buNone/>
                      </a:pPr>
                      <a:endParaRPr/>
                    </a:p>
                  </a:txBody>
                  <a:tcPr marL="91425" marR="91425" marT="76200" marB="76200"/>
                </a:tc>
                <a:extLst>
                  <a:ext uri="{0D108BD9-81ED-4DB2-BD59-A6C34878D82A}">
                    <a16:rowId xmlns:a16="http://schemas.microsoft.com/office/drawing/2014/main" val="10002"/>
                  </a:ext>
                </a:extLst>
              </a:tr>
            </a:tbl>
          </a:graphicData>
        </a:graphic>
      </p:graphicFrame>
      <p:cxnSp>
        <p:nvCxnSpPr>
          <p:cNvPr id="115" name="Google Shape;115;p20"/>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116" name="Google Shape;116;p20"/>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4</a:t>
            </a:fld>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57208" y="142530"/>
            <a:ext cx="6840000" cy="8136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GB" sz="2500">
                <a:latin typeface="Georgia"/>
                <a:ea typeface="Georgia"/>
                <a:cs typeface="Georgia"/>
                <a:sym typeface="Georgia"/>
              </a:rPr>
              <a:t>Datasets</a:t>
            </a:r>
            <a:endParaRPr sz="2500">
              <a:latin typeface="Georgia"/>
              <a:ea typeface="Georgia"/>
              <a:cs typeface="Georgia"/>
              <a:sym typeface="Georgia"/>
            </a:endParaRPr>
          </a:p>
        </p:txBody>
      </p:sp>
      <p:graphicFrame>
        <p:nvGraphicFramePr>
          <p:cNvPr id="122" name="Google Shape;122;p21"/>
          <p:cNvGraphicFramePr/>
          <p:nvPr/>
        </p:nvGraphicFramePr>
        <p:xfrm>
          <a:off x="801000" y="2107200"/>
          <a:ext cx="3000000" cy="3000000"/>
        </p:xfrm>
        <a:graphic>
          <a:graphicData uri="http://schemas.openxmlformats.org/drawingml/2006/table">
            <a:tbl>
              <a:tblPr>
                <a:noFill/>
                <a:tableStyleId>{F0300B6F-977A-4D03-BCD6-BD28CA8C343B}</a:tableStyleId>
              </a:tblPr>
              <a:tblGrid>
                <a:gridCol w="1262575">
                  <a:extLst>
                    <a:ext uri="{9D8B030D-6E8A-4147-A177-3AD203B41FA5}">
                      <a16:colId xmlns:a16="http://schemas.microsoft.com/office/drawing/2014/main" val="20000"/>
                    </a:ext>
                  </a:extLst>
                </a:gridCol>
                <a:gridCol w="2804925">
                  <a:extLst>
                    <a:ext uri="{9D8B030D-6E8A-4147-A177-3AD203B41FA5}">
                      <a16:colId xmlns:a16="http://schemas.microsoft.com/office/drawing/2014/main" val="20001"/>
                    </a:ext>
                  </a:extLst>
                </a:gridCol>
                <a:gridCol w="3088275">
                  <a:extLst>
                    <a:ext uri="{9D8B030D-6E8A-4147-A177-3AD203B41FA5}">
                      <a16:colId xmlns:a16="http://schemas.microsoft.com/office/drawing/2014/main" val="20002"/>
                    </a:ext>
                  </a:extLst>
                </a:gridCol>
              </a:tblGrid>
              <a:tr h="344625">
                <a:tc>
                  <a:txBody>
                    <a:bodyPr/>
                    <a:lstStyle/>
                    <a:p>
                      <a:pPr marL="0" lvl="0" indent="0" algn="l" rtl="0">
                        <a:spcBef>
                          <a:spcPts val="0"/>
                        </a:spcBef>
                        <a:spcAft>
                          <a:spcPts val="0"/>
                        </a:spcAft>
                        <a:buNone/>
                      </a:pPr>
                      <a:r>
                        <a:rPr lang="en-GB" sz="1000" b="1">
                          <a:solidFill>
                            <a:srgbClr val="0096D3"/>
                          </a:solidFill>
                          <a:latin typeface="Georgia"/>
                          <a:ea typeface="Georgia"/>
                          <a:cs typeface="Georgia"/>
                          <a:sym typeface="Georgia"/>
                        </a:rPr>
                        <a:t>Name:</a:t>
                      </a:r>
                      <a:endParaRPr sz="1000" b="1">
                        <a:solidFill>
                          <a:srgbClr val="0096D3"/>
                        </a:solidFill>
                        <a:latin typeface="Georgia"/>
                        <a:ea typeface="Georgia"/>
                        <a:cs typeface="Georgia"/>
                        <a:sym typeface="Georgia"/>
                      </a:endParaRPr>
                    </a:p>
                  </a:txBody>
                  <a:tcPr marL="91425" marR="91425" marT="91425" marB="91425"/>
                </a:tc>
                <a:tc>
                  <a:txBody>
                    <a:bodyPr/>
                    <a:lstStyle/>
                    <a:p>
                      <a:pPr marL="0" lvl="0" indent="0" algn="ctr" rtl="0">
                        <a:lnSpc>
                          <a:spcPct val="115000"/>
                        </a:lnSpc>
                        <a:spcBef>
                          <a:spcPts val="1200"/>
                        </a:spcBef>
                        <a:spcAft>
                          <a:spcPts val="1200"/>
                        </a:spcAft>
                        <a:buNone/>
                      </a:pPr>
                      <a:r>
                        <a:rPr lang="en-GB" sz="1000" u="sng">
                          <a:solidFill>
                            <a:schemeClr val="hlink"/>
                          </a:solidFill>
                          <a:latin typeface="Georgia"/>
                          <a:ea typeface="Georgia"/>
                          <a:cs typeface="Georgia"/>
                          <a:sym typeface="Georgia"/>
                          <a:hlinkClick r:id="rId3"/>
                        </a:rPr>
                        <a:t>Last.FM_dataset</a:t>
                      </a:r>
                      <a:endParaRPr sz="1000">
                        <a:latin typeface="Georgia"/>
                        <a:ea typeface="Georgia"/>
                        <a:cs typeface="Georgia"/>
                        <a:sym typeface="Georgia"/>
                      </a:endParaRPr>
                    </a:p>
                  </a:txBody>
                  <a:tcPr marL="91425" marR="91425" marT="91425" marB="91425"/>
                </a:tc>
                <a:tc>
                  <a:txBody>
                    <a:bodyPr/>
                    <a:lstStyle/>
                    <a:p>
                      <a:pPr marL="0" lvl="0" indent="0" algn="ctr" rtl="0">
                        <a:lnSpc>
                          <a:spcPct val="115000"/>
                        </a:lnSpc>
                        <a:spcBef>
                          <a:spcPts val="1200"/>
                        </a:spcBef>
                        <a:spcAft>
                          <a:spcPts val="1200"/>
                        </a:spcAft>
                        <a:buNone/>
                      </a:pPr>
                      <a:r>
                        <a:rPr lang="en-GB" sz="1000" u="sng">
                          <a:solidFill>
                            <a:schemeClr val="hlink"/>
                          </a:solidFill>
                          <a:latin typeface="Georgia"/>
                          <a:ea typeface="Georgia"/>
                          <a:cs typeface="Georgia"/>
                          <a:sym typeface="Georgia"/>
                          <a:hlinkClick r:id="rId4"/>
                        </a:rPr>
                        <a:t>Book Crossing Dataset</a:t>
                      </a:r>
                      <a:endParaRPr sz="1000">
                        <a:latin typeface="Georgia"/>
                        <a:ea typeface="Georgia"/>
                        <a:cs typeface="Georgia"/>
                        <a:sym typeface="Georgia"/>
                      </a:endParaRPr>
                    </a:p>
                  </a:txBody>
                  <a:tcPr marL="91425" marR="91425" marT="91425" marB="91425"/>
                </a:tc>
                <a:extLst>
                  <a:ext uri="{0D108BD9-81ED-4DB2-BD59-A6C34878D82A}">
                    <a16:rowId xmlns:a16="http://schemas.microsoft.com/office/drawing/2014/main" val="10000"/>
                  </a:ext>
                </a:extLst>
              </a:tr>
              <a:tr h="367725">
                <a:tc>
                  <a:txBody>
                    <a:bodyPr/>
                    <a:lstStyle/>
                    <a:p>
                      <a:pPr marL="0" lvl="0" indent="0" algn="l" rtl="0">
                        <a:spcBef>
                          <a:spcPts val="0"/>
                        </a:spcBef>
                        <a:spcAft>
                          <a:spcPts val="0"/>
                        </a:spcAft>
                        <a:buNone/>
                      </a:pPr>
                      <a:r>
                        <a:rPr lang="en-GB" sz="1000" b="1">
                          <a:solidFill>
                            <a:srgbClr val="0096D3"/>
                          </a:solidFill>
                          <a:latin typeface="Georgia"/>
                          <a:ea typeface="Georgia"/>
                          <a:cs typeface="Georgia"/>
                          <a:sym typeface="Georgia"/>
                        </a:rPr>
                        <a:t>What is it:</a:t>
                      </a:r>
                      <a:endParaRPr sz="1000" b="1">
                        <a:solidFill>
                          <a:srgbClr val="0096D3"/>
                        </a:solidFill>
                        <a:latin typeface="Georgia"/>
                        <a:ea typeface="Georgia"/>
                        <a:cs typeface="Georgia"/>
                        <a:sym typeface="Georgia"/>
                      </a:endParaRPr>
                    </a:p>
                  </a:txBody>
                  <a:tcPr marL="91425" marR="91425" marT="91425" marB="91425"/>
                </a:tc>
                <a:tc>
                  <a:txBody>
                    <a:bodyPr/>
                    <a:lstStyle/>
                    <a:p>
                      <a:pPr marL="0" lvl="0" indent="0" algn="ctr" rtl="0">
                        <a:lnSpc>
                          <a:spcPct val="115000"/>
                        </a:lnSpc>
                        <a:spcBef>
                          <a:spcPts val="1200"/>
                        </a:spcBef>
                        <a:spcAft>
                          <a:spcPts val="1200"/>
                        </a:spcAft>
                        <a:buNone/>
                      </a:pPr>
                      <a:r>
                        <a:rPr lang="en-GB" sz="1011">
                          <a:solidFill>
                            <a:schemeClr val="dk1"/>
                          </a:solidFill>
                          <a:latin typeface="Georgia"/>
                          <a:ea typeface="Georgia"/>
                          <a:cs typeface="Georgia"/>
                          <a:sym typeface="Georgia"/>
                        </a:rPr>
                        <a:t>contains users’ music listening history </a:t>
                      </a:r>
                      <a:endParaRPr sz="1011">
                        <a:solidFill>
                          <a:schemeClr val="dk1"/>
                        </a:solidFill>
                        <a:latin typeface="Georgia"/>
                        <a:ea typeface="Georgia"/>
                        <a:cs typeface="Georgia"/>
                        <a:sym typeface="Georgia"/>
                      </a:endParaRPr>
                    </a:p>
                  </a:txBody>
                  <a:tcPr marL="91425" marR="91425" marT="91425" marB="91425"/>
                </a:tc>
                <a:tc>
                  <a:txBody>
                    <a:bodyPr/>
                    <a:lstStyle/>
                    <a:p>
                      <a:pPr marL="0" marR="0" lvl="0" indent="0" algn="ctr" rtl="0">
                        <a:lnSpc>
                          <a:spcPct val="115000"/>
                        </a:lnSpc>
                        <a:spcBef>
                          <a:spcPts val="1200"/>
                        </a:spcBef>
                        <a:spcAft>
                          <a:spcPts val="1200"/>
                        </a:spcAft>
                        <a:buNone/>
                      </a:pPr>
                      <a:r>
                        <a:rPr lang="en-GB" sz="1011">
                          <a:solidFill>
                            <a:schemeClr val="dk1"/>
                          </a:solidFill>
                          <a:latin typeface="Georgia"/>
                          <a:ea typeface="Georgia"/>
                          <a:cs typeface="Georgia"/>
                          <a:sym typeface="Georgia"/>
                        </a:rPr>
                        <a:t>contains users’ book ratings and details</a:t>
                      </a:r>
                      <a:endParaRPr sz="1011">
                        <a:solidFill>
                          <a:schemeClr val="dk1"/>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1"/>
                  </a:ext>
                </a:extLst>
              </a:tr>
              <a:tr h="496225">
                <a:tc>
                  <a:txBody>
                    <a:bodyPr/>
                    <a:lstStyle/>
                    <a:p>
                      <a:pPr marL="0" lvl="0" indent="0" algn="l" rtl="0">
                        <a:spcBef>
                          <a:spcPts val="0"/>
                        </a:spcBef>
                        <a:spcAft>
                          <a:spcPts val="0"/>
                        </a:spcAft>
                        <a:buNone/>
                      </a:pPr>
                      <a:r>
                        <a:rPr lang="en-GB" sz="1000" b="1">
                          <a:solidFill>
                            <a:srgbClr val="0096D3"/>
                          </a:solidFill>
                          <a:latin typeface="Georgia"/>
                          <a:ea typeface="Georgia"/>
                          <a:cs typeface="Georgia"/>
                          <a:sym typeface="Georgia"/>
                        </a:rPr>
                        <a:t>Variables:</a:t>
                      </a:r>
                      <a:endParaRPr sz="1000" b="1">
                        <a:solidFill>
                          <a:srgbClr val="0096D3"/>
                        </a:solidFill>
                        <a:latin typeface="Georgia"/>
                        <a:ea typeface="Georgia"/>
                        <a:cs typeface="Georgia"/>
                        <a:sym typeface="Georgia"/>
                      </a:endParaRPr>
                    </a:p>
                  </a:txBody>
                  <a:tcPr marL="91425" marR="91425" marT="91425" marB="91425"/>
                </a:tc>
                <a:tc>
                  <a:txBody>
                    <a:bodyPr/>
                    <a:lstStyle/>
                    <a:p>
                      <a:pPr marL="0" lvl="0" indent="0" algn="ctr" rtl="0">
                        <a:lnSpc>
                          <a:spcPct val="115000"/>
                        </a:lnSpc>
                        <a:spcBef>
                          <a:spcPts val="1200"/>
                        </a:spcBef>
                        <a:spcAft>
                          <a:spcPts val="1200"/>
                        </a:spcAft>
                        <a:buClr>
                          <a:schemeClr val="dk1"/>
                        </a:buClr>
                        <a:buSzPts val="1100"/>
                        <a:buFont typeface="Arial"/>
                        <a:buNone/>
                      </a:pPr>
                      <a:r>
                        <a:rPr lang="en-GB" sz="1011">
                          <a:solidFill>
                            <a:schemeClr val="dk1"/>
                          </a:solidFill>
                          <a:latin typeface="Georgia"/>
                          <a:ea typeface="Georgia"/>
                          <a:cs typeface="Georgia"/>
                          <a:sym typeface="Georgia"/>
                        </a:rPr>
                        <a:t>user ID, artist, track, album, date, and time</a:t>
                      </a:r>
                      <a:endParaRPr sz="1011">
                        <a:solidFill>
                          <a:schemeClr val="dk1"/>
                        </a:solidFill>
                        <a:latin typeface="Georgia"/>
                        <a:ea typeface="Georgia"/>
                        <a:cs typeface="Georgia"/>
                        <a:sym typeface="Georgia"/>
                      </a:endParaRPr>
                    </a:p>
                  </a:txBody>
                  <a:tcPr marL="91425" marR="91425" marT="91425" marB="91425"/>
                </a:tc>
                <a:tc>
                  <a:txBody>
                    <a:bodyPr/>
                    <a:lstStyle/>
                    <a:p>
                      <a:pPr marL="0" lvl="0" indent="0" algn="ctr" rtl="0">
                        <a:lnSpc>
                          <a:spcPct val="115000"/>
                        </a:lnSpc>
                        <a:spcBef>
                          <a:spcPts val="1200"/>
                        </a:spcBef>
                        <a:spcAft>
                          <a:spcPts val="1200"/>
                        </a:spcAft>
                        <a:buNone/>
                      </a:pPr>
                      <a:r>
                        <a:rPr lang="en-GB" sz="1011">
                          <a:solidFill>
                            <a:schemeClr val="dk1"/>
                          </a:solidFill>
                          <a:latin typeface="Georgia"/>
                          <a:ea typeface="Georgia"/>
                          <a:cs typeface="Georgia"/>
                          <a:sym typeface="Georgia"/>
                        </a:rPr>
                        <a:t>user ratings of books along with book details (ISBN, title, author) and user information</a:t>
                      </a:r>
                      <a:endParaRPr sz="1011">
                        <a:solidFill>
                          <a:schemeClr val="dk1"/>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2"/>
                  </a:ext>
                </a:extLst>
              </a:tr>
              <a:tr h="473900">
                <a:tc>
                  <a:txBody>
                    <a:bodyPr/>
                    <a:lstStyle/>
                    <a:p>
                      <a:pPr marL="0" lvl="0" indent="0" algn="l" rtl="0">
                        <a:spcBef>
                          <a:spcPts val="0"/>
                        </a:spcBef>
                        <a:spcAft>
                          <a:spcPts val="0"/>
                        </a:spcAft>
                        <a:buNone/>
                      </a:pPr>
                      <a:r>
                        <a:rPr lang="en-GB" sz="1000" b="1">
                          <a:solidFill>
                            <a:srgbClr val="0096D3"/>
                          </a:solidFill>
                          <a:latin typeface="Georgia"/>
                          <a:ea typeface="Georgia"/>
                          <a:cs typeface="Georgia"/>
                          <a:sym typeface="Georgia"/>
                        </a:rPr>
                        <a:t>Gender:</a:t>
                      </a:r>
                      <a:endParaRPr sz="1000" b="1">
                        <a:solidFill>
                          <a:srgbClr val="0096D3"/>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GB" sz="1011">
                          <a:solidFill>
                            <a:schemeClr val="dk1"/>
                          </a:solidFill>
                          <a:latin typeface="Georgia"/>
                          <a:ea typeface="Georgia"/>
                          <a:cs typeface="Georgia"/>
                          <a:sym typeface="Georgia"/>
                        </a:rPr>
                        <a:t>Includes additional datasets with user and artist gender info</a:t>
                      </a:r>
                      <a:endParaRPr sz="1011">
                        <a:solidFill>
                          <a:schemeClr val="dk1"/>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GB" sz="1011">
                          <a:solidFill>
                            <a:schemeClr val="dk1"/>
                          </a:solidFill>
                          <a:latin typeface="Georgia"/>
                          <a:ea typeface="Georgia"/>
                          <a:cs typeface="Georgia"/>
                          <a:sym typeface="Georgia"/>
                        </a:rPr>
                        <a:t>extracted from the author’s name (via gender-guesser (python))</a:t>
                      </a:r>
                      <a:endParaRPr sz="1011">
                        <a:solidFill>
                          <a:schemeClr val="dk1"/>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3"/>
                  </a:ext>
                </a:extLst>
              </a:tr>
              <a:tr h="367725">
                <a:tc>
                  <a:txBody>
                    <a:bodyPr/>
                    <a:lstStyle/>
                    <a:p>
                      <a:pPr marL="0" lvl="0" indent="0" algn="l" rtl="0">
                        <a:spcBef>
                          <a:spcPts val="0"/>
                        </a:spcBef>
                        <a:spcAft>
                          <a:spcPts val="0"/>
                        </a:spcAft>
                        <a:buNone/>
                      </a:pPr>
                      <a:r>
                        <a:rPr lang="en-GB" sz="1000" b="1">
                          <a:solidFill>
                            <a:srgbClr val="0096D3"/>
                          </a:solidFill>
                          <a:latin typeface="Georgia"/>
                          <a:ea typeface="Georgia"/>
                          <a:cs typeface="Georgia"/>
                          <a:sym typeface="Georgia"/>
                        </a:rPr>
                        <a:t>Dataset:</a:t>
                      </a:r>
                      <a:endParaRPr sz="1000" b="1">
                        <a:solidFill>
                          <a:srgbClr val="0096D3"/>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GB" sz="1011">
                          <a:solidFill>
                            <a:schemeClr val="dk1"/>
                          </a:solidFill>
                          <a:latin typeface="Georgia"/>
                          <a:ea typeface="Georgia"/>
                          <a:cs typeface="Georgia"/>
                          <a:sym typeface="Georgia"/>
                        </a:rPr>
                        <a:t>166,153 entries </a:t>
                      </a:r>
                      <a:endParaRPr sz="1011">
                        <a:solidFill>
                          <a:schemeClr val="dk1"/>
                        </a:solidFill>
                        <a:latin typeface="Georgia"/>
                        <a:ea typeface="Georgia"/>
                        <a:cs typeface="Georgia"/>
                        <a:sym typeface="Georgia"/>
                      </a:endParaRPr>
                    </a:p>
                  </a:txBody>
                  <a:tcPr marL="91425" marR="91425" marT="91425" marB="91425"/>
                </a:tc>
                <a:tc>
                  <a:txBody>
                    <a:bodyPr/>
                    <a:lstStyle/>
                    <a:p>
                      <a:pPr marL="0" lvl="0" indent="0" algn="ctr" rtl="0">
                        <a:lnSpc>
                          <a:spcPct val="115000"/>
                        </a:lnSpc>
                        <a:spcBef>
                          <a:spcPts val="1200"/>
                        </a:spcBef>
                        <a:spcAft>
                          <a:spcPts val="1200"/>
                        </a:spcAft>
                        <a:buNone/>
                      </a:pPr>
                      <a:r>
                        <a:rPr lang="en-GB" sz="1011">
                          <a:solidFill>
                            <a:schemeClr val="dk1"/>
                          </a:solidFill>
                          <a:latin typeface="Georgia"/>
                          <a:ea typeface="Georgia"/>
                          <a:cs typeface="Georgia"/>
                          <a:sym typeface="Georgia"/>
                        </a:rPr>
                        <a:t>278,858 entries</a:t>
                      </a:r>
                      <a:endParaRPr sz="1011">
                        <a:solidFill>
                          <a:schemeClr val="dk1"/>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4"/>
                  </a:ext>
                </a:extLst>
              </a:tr>
            </a:tbl>
          </a:graphicData>
        </a:graphic>
      </p:graphicFrame>
      <p:pic>
        <p:nvPicPr>
          <p:cNvPr id="123" name="Google Shape;123;p21"/>
          <p:cNvPicPr preferRelativeResize="0"/>
          <p:nvPr/>
        </p:nvPicPr>
        <p:blipFill>
          <a:blip r:embed="rId5">
            <a:alphaModFix/>
          </a:blip>
          <a:stretch>
            <a:fillRect/>
          </a:stretch>
        </p:blipFill>
        <p:spPr>
          <a:xfrm>
            <a:off x="2908800" y="1528425"/>
            <a:ext cx="1103849" cy="388275"/>
          </a:xfrm>
          <a:prstGeom prst="rect">
            <a:avLst/>
          </a:prstGeom>
          <a:noFill/>
          <a:ln>
            <a:noFill/>
          </a:ln>
        </p:spPr>
      </p:pic>
      <p:pic>
        <p:nvPicPr>
          <p:cNvPr id="124" name="Google Shape;124;p21"/>
          <p:cNvPicPr preferRelativeResize="0"/>
          <p:nvPr/>
        </p:nvPicPr>
        <p:blipFill>
          <a:blip r:embed="rId6">
            <a:alphaModFix/>
          </a:blip>
          <a:stretch>
            <a:fillRect/>
          </a:stretch>
        </p:blipFill>
        <p:spPr>
          <a:xfrm>
            <a:off x="6032700" y="1185125"/>
            <a:ext cx="913850" cy="922075"/>
          </a:xfrm>
          <a:prstGeom prst="rect">
            <a:avLst/>
          </a:prstGeom>
          <a:noFill/>
          <a:ln>
            <a:noFill/>
          </a:ln>
        </p:spPr>
      </p:pic>
      <p:cxnSp>
        <p:nvCxnSpPr>
          <p:cNvPr id="125" name="Google Shape;125;p21"/>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126" name="Google Shape;126;p21"/>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457208" y="125705"/>
            <a:ext cx="6840000" cy="8136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GB" sz="2500">
                <a:latin typeface="Georgia"/>
                <a:ea typeface="Georgia"/>
                <a:cs typeface="Georgia"/>
                <a:sym typeface="Georgia"/>
              </a:rPr>
              <a:t>Results - Last FM 2b</a:t>
            </a:r>
            <a:endParaRPr sz="2500">
              <a:latin typeface="Georgia"/>
              <a:ea typeface="Georgia"/>
              <a:cs typeface="Georgia"/>
              <a:sym typeface="Georgia"/>
            </a:endParaRPr>
          </a:p>
        </p:txBody>
      </p:sp>
      <p:pic>
        <p:nvPicPr>
          <p:cNvPr id="132" name="Google Shape;132;p22"/>
          <p:cNvPicPr preferRelativeResize="0"/>
          <p:nvPr/>
        </p:nvPicPr>
        <p:blipFill rotWithShape="1">
          <a:blip r:embed="rId3">
            <a:alphaModFix/>
          </a:blip>
          <a:srcRect t="6855"/>
          <a:stretch/>
        </p:blipFill>
        <p:spPr>
          <a:xfrm>
            <a:off x="244875" y="1335000"/>
            <a:ext cx="6312975" cy="3631976"/>
          </a:xfrm>
          <a:prstGeom prst="rect">
            <a:avLst/>
          </a:prstGeom>
          <a:noFill/>
          <a:ln>
            <a:noFill/>
          </a:ln>
        </p:spPr>
      </p:pic>
      <p:sp>
        <p:nvSpPr>
          <p:cNvPr id="133" name="Google Shape;133;p22"/>
          <p:cNvSpPr txBox="1"/>
          <p:nvPr/>
        </p:nvSpPr>
        <p:spPr>
          <a:xfrm>
            <a:off x="6348975" y="1665300"/>
            <a:ext cx="2795100" cy="3393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Low popularity bias. Similar to paper (Lesota et al., 2021)</a:t>
            </a:r>
            <a:endParaRPr sz="900">
              <a:solidFill>
                <a:schemeClr val="dk1"/>
              </a:solidFill>
              <a:latin typeface="Verdana"/>
              <a:ea typeface="Verdana"/>
              <a:cs typeface="Verdana"/>
              <a:sym typeface="Verdana"/>
            </a:endParaRPr>
          </a:p>
        </p:txBody>
      </p:sp>
      <p:sp>
        <p:nvSpPr>
          <p:cNvPr id="134" name="Google Shape;134;p22"/>
          <p:cNvSpPr txBox="1"/>
          <p:nvPr/>
        </p:nvSpPr>
        <p:spPr>
          <a:xfrm>
            <a:off x="6348975" y="2143200"/>
            <a:ext cx="2795100" cy="3393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Extremely biased. Similar to paper </a:t>
            </a:r>
            <a:endParaRPr sz="900">
              <a:solidFill>
                <a:schemeClr val="dk1"/>
              </a:solidFill>
              <a:latin typeface="Verdana"/>
              <a:ea typeface="Verdana"/>
              <a:cs typeface="Verdana"/>
              <a:sym typeface="Verdana"/>
            </a:endParaRPr>
          </a:p>
        </p:txBody>
      </p:sp>
      <p:sp>
        <p:nvSpPr>
          <p:cNvPr id="135" name="Google Shape;135;p22"/>
          <p:cNvSpPr txBox="1"/>
          <p:nvPr/>
        </p:nvSpPr>
        <p:spPr>
          <a:xfrm>
            <a:off x="6348975" y="2621100"/>
            <a:ext cx="2586300" cy="339300"/>
          </a:xfrm>
          <a:prstGeom prst="rect">
            <a:avLst/>
          </a:prstGeom>
          <a:noFill/>
          <a:ln>
            <a:noFill/>
          </a:ln>
        </p:spPr>
        <p:txBody>
          <a:bodyPr spcFirstLastPara="1" wrap="square" lIns="91425" tIns="91425" rIns="91425" bIns="91425" anchor="t" anchorCtr="0">
            <a:noAutofit/>
          </a:bodyPr>
          <a:lstStyle/>
          <a:p>
            <a:pPr marL="457200" lvl="0" indent="-287593" algn="l" rtl="0">
              <a:spcBef>
                <a:spcPts val="0"/>
              </a:spcBef>
              <a:spcAft>
                <a:spcPts val="0"/>
              </a:spcAft>
              <a:buClr>
                <a:schemeClr val="dk1"/>
              </a:buClr>
              <a:buSzPts val="929"/>
              <a:buFont typeface="Verdana"/>
              <a:buChar char="-"/>
            </a:pPr>
            <a:r>
              <a:rPr lang="en-GB" sz="929">
                <a:solidFill>
                  <a:schemeClr val="dk1"/>
                </a:solidFill>
                <a:latin typeface="Verdana"/>
                <a:ea typeface="Verdana"/>
                <a:cs typeface="Verdana"/>
                <a:sym typeface="Verdana"/>
              </a:rPr>
              <a:t>Reversal of gender effect; much less biased than paper</a:t>
            </a:r>
            <a:endParaRPr sz="1300">
              <a:solidFill>
                <a:schemeClr val="dk1"/>
              </a:solidFill>
              <a:latin typeface="Verdana"/>
              <a:ea typeface="Verdana"/>
              <a:cs typeface="Verdana"/>
              <a:sym typeface="Verdana"/>
            </a:endParaRPr>
          </a:p>
        </p:txBody>
      </p:sp>
      <p:sp>
        <p:nvSpPr>
          <p:cNvPr id="136" name="Google Shape;136;p22"/>
          <p:cNvSpPr txBox="1"/>
          <p:nvPr/>
        </p:nvSpPr>
        <p:spPr>
          <a:xfrm>
            <a:off x="6348975" y="3110800"/>
            <a:ext cx="2586300" cy="339300"/>
          </a:xfrm>
          <a:prstGeom prst="rect">
            <a:avLst/>
          </a:prstGeom>
          <a:noFill/>
          <a:ln>
            <a:noFill/>
          </a:ln>
        </p:spPr>
        <p:txBody>
          <a:bodyPr spcFirstLastPara="1" wrap="square" lIns="91425" tIns="91425" rIns="91425" bIns="91425" anchor="t" anchorCtr="0">
            <a:noAutofit/>
          </a:bodyPr>
          <a:lstStyle/>
          <a:p>
            <a:pPr marL="457200" lvl="0" indent="-287593" algn="l" rtl="0">
              <a:spcBef>
                <a:spcPts val="0"/>
              </a:spcBef>
              <a:spcAft>
                <a:spcPts val="0"/>
              </a:spcAft>
              <a:buClr>
                <a:schemeClr val="dk1"/>
              </a:buClr>
              <a:buSzPts val="929"/>
              <a:buFont typeface="Verdana"/>
              <a:buChar char="-"/>
            </a:pPr>
            <a:r>
              <a:rPr lang="en-GB" sz="929">
                <a:solidFill>
                  <a:schemeClr val="dk1"/>
                </a:solidFill>
                <a:latin typeface="Verdana"/>
                <a:ea typeface="Verdana"/>
                <a:cs typeface="Verdana"/>
                <a:sym typeface="Verdana"/>
              </a:rPr>
              <a:t>Females more affected. More biased than the paper</a:t>
            </a:r>
            <a:endParaRPr sz="1300">
              <a:solidFill>
                <a:schemeClr val="dk1"/>
              </a:solidFill>
              <a:latin typeface="Verdana"/>
              <a:ea typeface="Verdana"/>
              <a:cs typeface="Verdana"/>
              <a:sym typeface="Verdana"/>
            </a:endParaRPr>
          </a:p>
        </p:txBody>
      </p:sp>
      <p:sp>
        <p:nvSpPr>
          <p:cNvPr id="137" name="Google Shape;137;p22"/>
          <p:cNvSpPr txBox="1"/>
          <p:nvPr/>
        </p:nvSpPr>
        <p:spPr>
          <a:xfrm>
            <a:off x="6348975" y="3576525"/>
            <a:ext cx="2795100" cy="339300"/>
          </a:xfrm>
          <a:prstGeom prst="rect">
            <a:avLst/>
          </a:prstGeom>
          <a:noFill/>
          <a:ln>
            <a:noFill/>
          </a:ln>
        </p:spPr>
        <p:txBody>
          <a:bodyPr spcFirstLastPara="1" wrap="square" lIns="91425" tIns="91425" rIns="91425" bIns="91425" anchor="t" anchorCtr="0">
            <a:noAutofit/>
          </a:bodyPr>
          <a:lstStyle/>
          <a:p>
            <a:pPr marL="457200" lvl="0" indent="-287593" algn="l" rtl="0">
              <a:spcBef>
                <a:spcPts val="0"/>
              </a:spcBef>
              <a:spcAft>
                <a:spcPts val="0"/>
              </a:spcAft>
              <a:buClr>
                <a:schemeClr val="dk1"/>
              </a:buClr>
              <a:buSzPts val="929"/>
              <a:buFont typeface="Verdana"/>
              <a:buChar char="-"/>
            </a:pPr>
            <a:r>
              <a:rPr lang="en-GB" sz="929">
                <a:solidFill>
                  <a:schemeClr val="dk1"/>
                </a:solidFill>
                <a:latin typeface="Verdana"/>
                <a:ea typeface="Verdana"/>
                <a:cs typeface="Verdana"/>
                <a:sym typeface="Verdana"/>
              </a:rPr>
              <a:t>Reversal of gender effect; stronger popularity bias than paper</a:t>
            </a:r>
            <a:endParaRPr sz="929">
              <a:solidFill>
                <a:schemeClr val="dk1"/>
              </a:solidFill>
              <a:latin typeface="Verdana"/>
              <a:ea typeface="Verdana"/>
              <a:cs typeface="Verdana"/>
              <a:sym typeface="Verdana"/>
            </a:endParaRPr>
          </a:p>
        </p:txBody>
      </p:sp>
      <p:sp>
        <p:nvSpPr>
          <p:cNvPr id="138" name="Google Shape;138;p22"/>
          <p:cNvSpPr/>
          <p:nvPr/>
        </p:nvSpPr>
        <p:spPr>
          <a:xfrm>
            <a:off x="1736625" y="1667825"/>
            <a:ext cx="416100" cy="1572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39" name="Google Shape;139;p22"/>
          <p:cNvSpPr/>
          <p:nvPr/>
        </p:nvSpPr>
        <p:spPr>
          <a:xfrm>
            <a:off x="1701200" y="2143200"/>
            <a:ext cx="416100" cy="1572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40" name="Google Shape;140;p22"/>
          <p:cNvSpPr/>
          <p:nvPr/>
        </p:nvSpPr>
        <p:spPr>
          <a:xfrm>
            <a:off x="1701200" y="3682450"/>
            <a:ext cx="416100" cy="2841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41" name="Google Shape;141;p22"/>
          <p:cNvSpPr/>
          <p:nvPr/>
        </p:nvSpPr>
        <p:spPr>
          <a:xfrm>
            <a:off x="1701200" y="2618563"/>
            <a:ext cx="416100" cy="413400"/>
          </a:xfrm>
          <a:prstGeom prst="rect">
            <a:avLst/>
          </a:prstGeom>
          <a:noFill/>
          <a:ln w="2857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42" name="Google Shape;142;p22"/>
          <p:cNvSpPr txBox="1"/>
          <p:nvPr/>
        </p:nvSpPr>
        <p:spPr>
          <a:xfrm>
            <a:off x="6359900" y="4042250"/>
            <a:ext cx="2795100" cy="339300"/>
          </a:xfrm>
          <a:prstGeom prst="rect">
            <a:avLst/>
          </a:prstGeom>
          <a:noFill/>
          <a:ln>
            <a:noFill/>
          </a:ln>
        </p:spPr>
        <p:txBody>
          <a:bodyPr spcFirstLastPara="1" wrap="square" lIns="91425" tIns="91425" rIns="91425" bIns="91425" anchor="t" anchorCtr="0">
            <a:noAutofit/>
          </a:bodyPr>
          <a:lstStyle/>
          <a:p>
            <a:pPr marL="457200" lvl="0" indent="-287593" algn="l" rtl="0">
              <a:spcBef>
                <a:spcPts val="0"/>
              </a:spcBef>
              <a:spcAft>
                <a:spcPts val="0"/>
              </a:spcAft>
              <a:buClr>
                <a:schemeClr val="dk1"/>
              </a:buClr>
              <a:buSzPts val="929"/>
              <a:buFont typeface="Verdana"/>
              <a:buChar char="-"/>
            </a:pPr>
            <a:r>
              <a:rPr lang="en-GB" sz="929">
                <a:solidFill>
                  <a:schemeClr val="dk1"/>
                </a:solidFill>
                <a:latin typeface="Verdana"/>
                <a:ea typeface="Verdana"/>
                <a:cs typeface="Verdana"/>
                <a:sym typeface="Verdana"/>
              </a:rPr>
              <a:t>Reversal of gender effect; stronger popularity bias than paper</a:t>
            </a:r>
            <a:endParaRPr sz="929">
              <a:solidFill>
                <a:schemeClr val="dk1"/>
              </a:solidFill>
              <a:latin typeface="Verdana"/>
              <a:ea typeface="Verdana"/>
              <a:cs typeface="Verdana"/>
              <a:sym typeface="Verdana"/>
            </a:endParaRPr>
          </a:p>
        </p:txBody>
      </p:sp>
      <p:sp>
        <p:nvSpPr>
          <p:cNvPr id="143" name="Google Shape;143;p22"/>
          <p:cNvSpPr/>
          <p:nvPr/>
        </p:nvSpPr>
        <p:spPr>
          <a:xfrm>
            <a:off x="1701200" y="3220063"/>
            <a:ext cx="416100" cy="284100"/>
          </a:xfrm>
          <a:prstGeom prst="rect">
            <a:avLst/>
          </a:prstGeom>
          <a:noFill/>
          <a:ln w="28575" cap="flat" cmpd="sng">
            <a:solidFill>
              <a:srgbClr val="F295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44" name="Google Shape;144;p22"/>
          <p:cNvSpPr txBox="1"/>
          <p:nvPr/>
        </p:nvSpPr>
        <p:spPr>
          <a:xfrm>
            <a:off x="6348975" y="4507975"/>
            <a:ext cx="2795100" cy="3393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Paper has moderate bias. Ours has no strong popularity trend or gender bias</a:t>
            </a:r>
            <a:endParaRPr sz="900">
              <a:solidFill>
                <a:schemeClr val="dk1"/>
              </a:solidFill>
              <a:latin typeface="Verdana"/>
              <a:ea typeface="Verdana"/>
              <a:cs typeface="Verdana"/>
              <a:sym typeface="Verdana"/>
            </a:endParaRPr>
          </a:p>
        </p:txBody>
      </p:sp>
      <p:sp>
        <p:nvSpPr>
          <p:cNvPr id="145" name="Google Shape;145;p22"/>
          <p:cNvSpPr/>
          <p:nvPr/>
        </p:nvSpPr>
        <p:spPr>
          <a:xfrm>
            <a:off x="1701200" y="4005200"/>
            <a:ext cx="416100" cy="4134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46" name="Google Shape;146;p22"/>
          <p:cNvSpPr/>
          <p:nvPr/>
        </p:nvSpPr>
        <p:spPr>
          <a:xfrm>
            <a:off x="1701200" y="4607213"/>
            <a:ext cx="416100" cy="284100"/>
          </a:xfrm>
          <a:prstGeom prst="rect">
            <a:avLst/>
          </a:prstGeom>
          <a:noFill/>
          <a:ln w="2857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47" name="Google Shape;147;p22"/>
          <p:cNvSpPr txBox="1"/>
          <p:nvPr/>
        </p:nvSpPr>
        <p:spPr>
          <a:xfrm>
            <a:off x="2034025" y="1120775"/>
            <a:ext cx="4382400" cy="1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dk1"/>
                </a:solidFill>
                <a:latin typeface="Verdana"/>
                <a:ea typeface="Verdana"/>
                <a:cs typeface="Verdana"/>
                <a:sym typeface="Verdana"/>
              </a:rPr>
              <a:t>Table 1: All Results for LFM-2b</a:t>
            </a:r>
            <a:endParaRPr sz="900">
              <a:solidFill>
                <a:schemeClr val="dk1"/>
              </a:solidFill>
              <a:latin typeface="Verdana"/>
              <a:ea typeface="Verdana"/>
              <a:cs typeface="Verdana"/>
              <a:sym typeface="Verdana"/>
            </a:endParaRPr>
          </a:p>
        </p:txBody>
      </p:sp>
      <p:sp>
        <p:nvSpPr>
          <p:cNvPr id="148" name="Google Shape;148;p22"/>
          <p:cNvSpPr txBox="1"/>
          <p:nvPr/>
        </p:nvSpPr>
        <p:spPr>
          <a:xfrm>
            <a:off x="6119625" y="1255425"/>
            <a:ext cx="3045000" cy="339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029" b="1">
                <a:solidFill>
                  <a:schemeClr val="dk1"/>
                </a:solidFill>
                <a:latin typeface="Verdana"/>
                <a:ea typeface="Verdana"/>
                <a:cs typeface="Verdana"/>
                <a:sym typeface="Verdana"/>
              </a:rPr>
              <a:t>Comparison to Paper’s Results:</a:t>
            </a:r>
            <a:endParaRPr b="1">
              <a:solidFill>
                <a:schemeClr val="dk1"/>
              </a:solidFill>
              <a:latin typeface="Verdana"/>
              <a:ea typeface="Verdana"/>
              <a:cs typeface="Verdana"/>
              <a:sym typeface="Verdana"/>
            </a:endParaRPr>
          </a:p>
        </p:txBody>
      </p:sp>
      <p:cxnSp>
        <p:nvCxnSpPr>
          <p:cNvPr id="149" name="Google Shape;149;p22"/>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150" name="Google Shape;150;p22"/>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462408" y="125730"/>
            <a:ext cx="6840000" cy="813600"/>
          </a:xfrm>
          <a:prstGeom prst="rect">
            <a:avLst/>
          </a:prstGeom>
        </p:spPr>
        <p:txBody>
          <a:bodyPr spcFirstLastPara="1" wrap="square" lIns="0" tIns="0" rIns="0" bIns="0" anchor="ctr" anchorCtr="0">
            <a:normAutofit fontScale="90000"/>
          </a:bodyPr>
          <a:lstStyle/>
          <a:p>
            <a:pPr marL="0" lvl="0" indent="0" algn="l" rtl="0">
              <a:spcBef>
                <a:spcPts val="0"/>
              </a:spcBef>
              <a:spcAft>
                <a:spcPts val="0"/>
              </a:spcAft>
              <a:buNone/>
            </a:pPr>
            <a:r>
              <a:rPr lang="en-GB">
                <a:latin typeface="Georgia"/>
                <a:ea typeface="Georgia"/>
                <a:cs typeface="Georgia"/>
                <a:sym typeface="Georgia"/>
              </a:rPr>
              <a:t>Comparison Summary: Our results vs. The Papers (Lesota et al.)</a:t>
            </a:r>
            <a:endParaRPr>
              <a:latin typeface="Georgia"/>
              <a:ea typeface="Georgia"/>
              <a:cs typeface="Georgia"/>
              <a:sym typeface="Georgia"/>
            </a:endParaRPr>
          </a:p>
        </p:txBody>
      </p:sp>
      <p:sp>
        <p:nvSpPr>
          <p:cNvPr id="156" name="Google Shape;156;p23"/>
          <p:cNvSpPr txBox="1"/>
          <p:nvPr/>
        </p:nvSpPr>
        <p:spPr>
          <a:xfrm>
            <a:off x="351550" y="1278675"/>
            <a:ext cx="8327400" cy="16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sz="1600" b="1">
                <a:solidFill>
                  <a:schemeClr val="dk1"/>
                </a:solidFill>
                <a:latin typeface="Georgia"/>
                <a:ea typeface="Georgia"/>
                <a:cs typeface="Georgia"/>
                <a:sym typeface="Georgia"/>
              </a:rPr>
              <a:t>Conclusion</a:t>
            </a:r>
            <a:r>
              <a:rPr lang="en-GB" sz="1600">
                <a:solidFill>
                  <a:schemeClr val="dk1"/>
                </a:solidFill>
                <a:latin typeface="Georgia"/>
                <a:ea typeface="Georgia"/>
                <a:cs typeface="Georgia"/>
                <a:sym typeface="Georgia"/>
              </a:rPr>
              <a:t>: </a:t>
            </a:r>
            <a:endParaRPr sz="1600">
              <a:solidFill>
                <a:schemeClr val="dk1"/>
              </a:solidFill>
              <a:latin typeface="Georgia"/>
              <a:ea typeface="Georgia"/>
              <a:cs typeface="Georgia"/>
              <a:sym typeface="Georgia"/>
            </a:endParaRPr>
          </a:p>
          <a:p>
            <a:pPr marL="457200" lvl="0" indent="-330200" algn="l" rtl="0">
              <a:lnSpc>
                <a:spcPct val="115000"/>
              </a:lnSpc>
              <a:spcBef>
                <a:spcPts val="1200"/>
              </a:spcBef>
              <a:spcAft>
                <a:spcPts val="0"/>
              </a:spcAft>
              <a:buClr>
                <a:schemeClr val="dk1"/>
              </a:buClr>
              <a:buSzPts val="1600"/>
              <a:buFont typeface="Georgia"/>
              <a:buChar char="●"/>
            </a:pPr>
            <a:r>
              <a:rPr lang="en-GB" sz="1600">
                <a:solidFill>
                  <a:schemeClr val="dk1"/>
                </a:solidFill>
                <a:latin typeface="Georgia"/>
                <a:ea typeface="Georgia"/>
                <a:cs typeface="Georgia"/>
                <a:sym typeface="Georgia"/>
              </a:rPr>
              <a:t>The original findings are </a:t>
            </a:r>
            <a:r>
              <a:rPr lang="en-GB" sz="1600" b="1">
                <a:solidFill>
                  <a:schemeClr val="dk1"/>
                </a:solidFill>
                <a:latin typeface="Georgia"/>
                <a:ea typeface="Georgia"/>
                <a:cs typeface="Georgia"/>
                <a:sym typeface="Georgia"/>
              </a:rPr>
              <a:t>partially consistent</a:t>
            </a:r>
            <a:r>
              <a:rPr lang="en-GB" sz="1600">
                <a:solidFill>
                  <a:schemeClr val="dk1"/>
                </a:solidFill>
                <a:latin typeface="Georgia"/>
                <a:ea typeface="Georgia"/>
                <a:cs typeface="Georgia"/>
                <a:sym typeface="Georgia"/>
              </a:rPr>
              <a:t>. </a:t>
            </a:r>
            <a:endParaRPr sz="1600">
              <a:solidFill>
                <a:schemeClr val="dk1"/>
              </a:solidFill>
              <a:latin typeface="Georgia"/>
              <a:ea typeface="Georgia"/>
              <a:cs typeface="Georgia"/>
              <a:sym typeface="Georgia"/>
            </a:endParaRPr>
          </a:p>
          <a:p>
            <a:pPr marL="457200" lvl="0" indent="-330200" algn="l" rtl="0">
              <a:lnSpc>
                <a:spcPct val="115000"/>
              </a:lnSpc>
              <a:spcBef>
                <a:spcPts val="1200"/>
              </a:spcBef>
              <a:spcAft>
                <a:spcPts val="0"/>
              </a:spcAft>
              <a:buClr>
                <a:schemeClr val="dk1"/>
              </a:buClr>
              <a:buSzPts val="1600"/>
              <a:buFont typeface="Georgia"/>
              <a:buChar char="●"/>
            </a:pPr>
            <a:r>
              <a:rPr lang="en-GB" sz="1600">
                <a:solidFill>
                  <a:schemeClr val="dk1"/>
                </a:solidFill>
                <a:latin typeface="Georgia"/>
                <a:ea typeface="Georgia"/>
                <a:cs typeface="Georgia"/>
                <a:sym typeface="Georgia"/>
              </a:rPr>
              <a:t>While some trends (example: RAND, POP) could be reproduced, others (especially gender effects in ALS, SLIM) differ, indicating bias sensitivity to implementation details and data handling.</a:t>
            </a:r>
            <a:endParaRPr sz="1600">
              <a:solidFill>
                <a:schemeClr val="dk1"/>
              </a:solidFill>
              <a:latin typeface="Georgia"/>
              <a:ea typeface="Georgia"/>
              <a:cs typeface="Georgia"/>
              <a:sym typeface="Georgia"/>
            </a:endParaRPr>
          </a:p>
          <a:p>
            <a:pPr marL="0" marR="0" lvl="0" indent="0" algn="l" rtl="0">
              <a:lnSpc>
                <a:spcPct val="100000"/>
              </a:lnSpc>
              <a:spcBef>
                <a:spcPts val="1000"/>
              </a:spcBef>
              <a:spcAft>
                <a:spcPts val="0"/>
              </a:spcAft>
              <a:buNone/>
            </a:pPr>
            <a:endParaRPr sz="1100">
              <a:solidFill>
                <a:schemeClr val="dk1"/>
              </a:solidFill>
            </a:endParaRPr>
          </a:p>
        </p:txBody>
      </p:sp>
      <p:cxnSp>
        <p:nvCxnSpPr>
          <p:cNvPr id="157" name="Google Shape;157;p23"/>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158" name="Google Shape;158;p23"/>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462408" y="125730"/>
            <a:ext cx="6840000" cy="8136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GB" sz="2500">
                <a:latin typeface="Georgia"/>
                <a:ea typeface="Georgia"/>
                <a:cs typeface="Georgia"/>
                <a:sym typeface="Georgia"/>
              </a:rPr>
              <a:t>Results - Last FM 2b (Mitigation)</a:t>
            </a:r>
            <a:endParaRPr sz="2500">
              <a:latin typeface="Georgia"/>
              <a:ea typeface="Georgia"/>
              <a:cs typeface="Georgia"/>
              <a:sym typeface="Georgia"/>
            </a:endParaRPr>
          </a:p>
        </p:txBody>
      </p:sp>
      <p:pic>
        <p:nvPicPr>
          <p:cNvPr id="164" name="Google Shape;164;p24"/>
          <p:cNvPicPr preferRelativeResize="0"/>
          <p:nvPr/>
        </p:nvPicPr>
        <p:blipFill rotWithShape="1">
          <a:blip r:embed="rId3">
            <a:alphaModFix/>
          </a:blip>
          <a:srcRect t="19549"/>
          <a:stretch/>
        </p:blipFill>
        <p:spPr>
          <a:xfrm>
            <a:off x="917550" y="1405325"/>
            <a:ext cx="7308877" cy="1366650"/>
          </a:xfrm>
          <a:prstGeom prst="rect">
            <a:avLst/>
          </a:prstGeom>
          <a:noFill/>
          <a:ln>
            <a:noFill/>
          </a:ln>
        </p:spPr>
      </p:pic>
      <p:sp>
        <p:nvSpPr>
          <p:cNvPr id="165" name="Google Shape;165;p24"/>
          <p:cNvSpPr txBox="1"/>
          <p:nvPr/>
        </p:nvSpPr>
        <p:spPr>
          <a:xfrm>
            <a:off x="2226400" y="1210175"/>
            <a:ext cx="5279400" cy="1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dk1"/>
                </a:solidFill>
                <a:latin typeface="Georgia"/>
                <a:ea typeface="Georgia"/>
                <a:cs typeface="Georgia"/>
                <a:sym typeface="Georgia"/>
              </a:rPr>
              <a:t>Table 2: Bias Mitigation for LFM-2b Dataset</a:t>
            </a:r>
            <a:endParaRPr sz="900">
              <a:solidFill>
                <a:schemeClr val="dk1"/>
              </a:solidFill>
              <a:latin typeface="Georgia"/>
              <a:ea typeface="Georgia"/>
              <a:cs typeface="Georgia"/>
              <a:sym typeface="Georgia"/>
            </a:endParaRPr>
          </a:p>
        </p:txBody>
      </p:sp>
      <p:sp>
        <p:nvSpPr>
          <p:cNvPr id="166" name="Google Shape;166;p24"/>
          <p:cNvSpPr/>
          <p:nvPr/>
        </p:nvSpPr>
        <p:spPr>
          <a:xfrm>
            <a:off x="917550" y="2435550"/>
            <a:ext cx="7308900" cy="3363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erdana"/>
              <a:ea typeface="Verdana"/>
              <a:cs typeface="Verdana"/>
              <a:sym typeface="Verdana"/>
            </a:endParaRPr>
          </a:p>
        </p:txBody>
      </p:sp>
      <p:sp>
        <p:nvSpPr>
          <p:cNvPr id="167" name="Google Shape;167;p24"/>
          <p:cNvSpPr txBox="1"/>
          <p:nvPr/>
        </p:nvSpPr>
        <p:spPr>
          <a:xfrm>
            <a:off x="686050" y="2985850"/>
            <a:ext cx="8360100" cy="16710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Font typeface="Georgia"/>
              <a:buAutoNum type="arabicPeriod"/>
            </a:pPr>
            <a:r>
              <a:rPr lang="en-GB" sz="1100" b="1">
                <a:solidFill>
                  <a:srgbClr val="0096D3"/>
                </a:solidFill>
                <a:latin typeface="Georgia"/>
                <a:ea typeface="Georgia"/>
                <a:cs typeface="Georgia"/>
                <a:sym typeface="Georgia"/>
              </a:rPr>
              <a:t>VAE with Popularity-Weighted Loss</a:t>
            </a:r>
            <a:endParaRPr sz="1100" b="1">
              <a:solidFill>
                <a:srgbClr val="0096D3"/>
              </a:solidFill>
              <a:latin typeface="Georgia"/>
              <a:ea typeface="Georgia"/>
              <a:cs typeface="Georgia"/>
              <a:sym typeface="Georgia"/>
            </a:endParaRPr>
          </a:p>
          <a:p>
            <a:pPr marL="0" lvl="0" indent="0" algn="l" rtl="0">
              <a:lnSpc>
                <a:spcPct val="100000"/>
              </a:lnSpc>
              <a:spcBef>
                <a:spcPts val="1000"/>
              </a:spcBef>
              <a:spcAft>
                <a:spcPts val="0"/>
              </a:spcAft>
              <a:buNone/>
            </a:pPr>
            <a:r>
              <a:rPr lang="en-GB" sz="1100">
                <a:solidFill>
                  <a:schemeClr val="dk1"/>
                </a:solidFill>
                <a:latin typeface="Georgia"/>
                <a:ea typeface="Georgia"/>
                <a:cs typeface="Georgia"/>
                <a:sym typeface="Georgia"/>
              </a:rPr>
              <a:t>Popular items were down-weighted, and less popular items up-weighted based on their frequency</a:t>
            </a:r>
            <a:endParaRPr sz="1100" b="1">
              <a:solidFill>
                <a:srgbClr val="0096D3"/>
              </a:solidFill>
              <a:latin typeface="Georgia"/>
              <a:ea typeface="Georgia"/>
              <a:cs typeface="Georgia"/>
              <a:sym typeface="Georgia"/>
            </a:endParaRPr>
          </a:p>
          <a:p>
            <a:pPr marL="457200" lvl="0" indent="-298450" algn="l" rtl="0">
              <a:lnSpc>
                <a:spcPct val="100000"/>
              </a:lnSpc>
              <a:spcBef>
                <a:spcPts val="1000"/>
              </a:spcBef>
              <a:spcAft>
                <a:spcPts val="0"/>
              </a:spcAft>
              <a:buClr>
                <a:schemeClr val="dk1"/>
              </a:buClr>
              <a:buSzPts val="1100"/>
              <a:buFont typeface="Georgia"/>
              <a:buAutoNum type="arabicPeriod"/>
            </a:pPr>
            <a:r>
              <a:rPr lang="en-GB" sz="1100" b="1">
                <a:solidFill>
                  <a:srgbClr val="0096D3"/>
                </a:solidFill>
                <a:latin typeface="Georgia"/>
                <a:ea typeface="Georgia"/>
                <a:cs typeface="Georgia"/>
                <a:sym typeface="Georgia"/>
              </a:rPr>
              <a:t>Item-KNN with Popularity-Penalized Similarity</a:t>
            </a:r>
            <a:endParaRPr sz="1100" b="1">
              <a:solidFill>
                <a:srgbClr val="0096D3"/>
              </a:solidFill>
              <a:latin typeface="Georgia"/>
              <a:ea typeface="Georgia"/>
              <a:cs typeface="Georgia"/>
              <a:sym typeface="Georgia"/>
            </a:endParaRPr>
          </a:p>
          <a:p>
            <a:pPr marL="0" lvl="0" indent="0" algn="l" rtl="0">
              <a:lnSpc>
                <a:spcPct val="100000"/>
              </a:lnSpc>
              <a:spcBef>
                <a:spcPts val="1000"/>
              </a:spcBef>
              <a:spcAft>
                <a:spcPts val="0"/>
              </a:spcAft>
              <a:buNone/>
            </a:pPr>
            <a:r>
              <a:rPr lang="en-GB" sz="1100">
                <a:solidFill>
                  <a:schemeClr val="dk1"/>
                </a:solidFill>
                <a:latin typeface="Georgia"/>
                <a:ea typeface="Georgia"/>
                <a:cs typeface="Georgia"/>
                <a:sym typeface="Georgia"/>
              </a:rPr>
              <a:t>Scaled item similarity scores by the inverse log-frequency of item popularity =&gt; reduces the influence of highly popular items</a:t>
            </a:r>
            <a:endParaRPr sz="1100" b="1">
              <a:solidFill>
                <a:srgbClr val="0096D3"/>
              </a:solidFill>
              <a:latin typeface="Georgia"/>
              <a:ea typeface="Georgia"/>
              <a:cs typeface="Georgia"/>
              <a:sym typeface="Georgia"/>
            </a:endParaRPr>
          </a:p>
          <a:p>
            <a:pPr marL="457200" lvl="0" indent="-298450" algn="l" rtl="0">
              <a:lnSpc>
                <a:spcPct val="100000"/>
              </a:lnSpc>
              <a:spcBef>
                <a:spcPts val="1000"/>
              </a:spcBef>
              <a:spcAft>
                <a:spcPts val="0"/>
              </a:spcAft>
              <a:buClr>
                <a:schemeClr val="dk1"/>
              </a:buClr>
              <a:buSzPts val="1100"/>
              <a:buFont typeface="Georgia"/>
              <a:buAutoNum type="arabicPeriod"/>
            </a:pPr>
            <a:r>
              <a:rPr lang="en-GB" sz="1100" b="1">
                <a:solidFill>
                  <a:srgbClr val="0096D3"/>
                </a:solidFill>
                <a:latin typeface="Georgia"/>
                <a:ea typeface="Georgia"/>
                <a:cs typeface="Georgia"/>
                <a:sym typeface="Georgia"/>
              </a:rPr>
              <a:t>RAND with Inverse-Popularity Sampling</a:t>
            </a:r>
            <a:endParaRPr sz="1100" b="1">
              <a:solidFill>
                <a:srgbClr val="0096D3"/>
              </a:solidFill>
              <a:latin typeface="Georgia"/>
              <a:ea typeface="Georgia"/>
              <a:cs typeface="Georgia"/>
              <a:sym typeface="Georgia"/>
            </a:endParaRPr>
          </a:p>
          <a:p>
            <a:pPr marL="0" lvl="0" indent="0" algn="l" rtl="0">
              <a:lnSpc>
                <a:spcPct val="100000"/>
              </a:lnSpc>
              <a:spcBef>
                <a:spcPts val="1000"/>
              </a:spcBef>
              <a:spcAft>
                <a:spcPts val="1000"/>
              </a:spcAft>
              <a:buNone/>
            </a:pPr>
            <a:r>
              <a:rPr lang="en-GB" sz="1100">
                <a:solidFill>
                  <a:schemeClr val="dk1"/>
                </a:solidFill>
                <a:latin typeface="Georgia"/>
                <a:ea typeface="Georgia"/>
                <a:cs typeface="Georgia"/>
                <a:sym typeface="Georgia"/>
              </a:rPr>
              <a:t>Applied inverse-popularity sampling - items are selected with probabilities inversely proportional to their frequency</a:t>
            </a:r>
            <a:endParaRPr sz="1100">
              <a:solidFill>
                <a:schemeClr val="dk1"/>
              </a:solidFill>
              <a:latin typeface="Georgia"/>
              <a:ea typeface="Georgia"/>
              <a:cs typeface="Georgia"/>
              <a:sym typeface="Georgia"/>
            </a:endParaRPr>
          </a:p>
        </p:txBody>
      </p:sp>
      <p:cxnSp>
        <p:nvCxnSpPr>
          <p:cNvPr id="168" name="Google Shape;168;p24"/>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169" name="Google Shape;169;p24"/>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462408" y="125730"/>
            <a:ext cx="6840000" cy="8136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GB" sz="2500">
                <a:latin typeface="Georgia"/>
                <a:ea typeface="Georgia"/>
                <a:cs typeface="Georgia"/>
                <a:sym typeface="Georgia"/>
              </a:rPr>
              <a:t>Question to class :)</a:t>
            </a:r>
            <a:endParaRPr sz="2500">
              <a:latin typeface="Georgia"/>
              <a:ea typeface="Georgia"/>
              <a:cs typeface="Georgia"/>
              <a:sym typeface="Georgia"/>
            </a:endParaRPr>
          </a:p>
        </p:txBody>
      </p:sp>
      <p:sp>
        <p:nvSpPr>
          <p:cNvPr id="175" name="Google Shape;175;p25"/>
          <p:cNvSpPr txBox="1"/>
          <p:nvPr/>
        </p:nvSpPr>
        <p:spPr>
          <a:xfrm>
            <a:off x="581675" y="2132625"/>
            <a:ext cx="8331000" cy="10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200">
                <a:solidFill>
                  <a:schemeClr val="dk1"/>
                </a:solidFill>
                <a:latin typeface="Georgia"/>
                <a:ea typeface="Georgia"/>
                <a:cs typeface="Georgia"/>
                <a:sym typeface="Georgia"/>
              </a:rPr>
              <a:t>Will Book Dataset follow the same popularity bias trend as LFM-2b, or surprise us?</a:t>
            </a:r>
            <a:endParaRPr sz="2200">
              <a:solidFill>
                <a:schemeClr val="dk1"/>
              </a:solidFill>
              <a:latin typeface="Georgia"/>
              <a:ea typeface="Georgia"/>
              <a:cs typeface="Georgia"/>
              <a:sym typeface="Georgia"/>
            </a:endParaRPr>
          </a:p>
        </p:txBody>
      </p:sp>
      <p:cxnSp>
        <p:nvCxnSpPr>
          <p:cNvPr id="176" name="Google Shape;176;p25"/>
          <p:cNvCxnSpPr/>
          <p:nvPr/>
        </p:nvCxnSpPr>
        <p:spPr>
          <a:xfrm>
            <a:off x="450" y="914400"/>
            <a:ext cx="9142500" cy="17700"/>
          </a:xfrm>
          <a:prstGeom prst="straightConnector1">
            <a:avLst/>
          </a:prstGeom>
          <a:noFill/>
          <a:ln w="19050" cap="flat" cmpd="sng">
            <a:solidFill>
              <a:srgbClr val="0096D3"/>
            </a:solidFill>
            <a:prstDash val="solid"/>
            <a:round/>
            <a:headEnd type="none" w="med" len="med"/>
            <a:tailEnd type="none" w="med" len="med"/>
          </a:ln>
        </p:spPr>
      </p:cxnSp>
      <p:sp>
        <p:nvSpPr>
          <p:cNvPr id="177" name="Google Shape;177;p25"/>
          <p:cNvSpPr txBox="1">
            <a:spLocks noGrp="1"/>
          </p:cNvSpPr>
          <p:nvPr>
            <p:ph type="sldNum" idx="12"/>
          </p:nvPr>
        </p:nvSpPr>
        <p:spPr>
          <a:xfrm>
            <a:off x="462407" y="4870853"/>
            <a:ext cx="892200" cy="232200"/>
          </a:xfrm>
          <a:prstGeom prst="rect">
            <a:avLst/>
          </a:prstGeom>
        </p:spPr>
        <p:txBody>
          <a:bodyPr spcFirstLastPara="1" wrap="square" lIns="0" tIns="45700" rIns="0" bIns="45700" anchor="ctr" anchorCtr="0">
            <a:normAutofit lnSpcReduction="10000"/>
          </a:bodyPr>
          <a:lstStyle/>
          <a:p>
            <a:pPr marL="0" lvl="0" indent="0" algn="l" rtl="0">
              <a:spcBef>
                <a:spcPts val="0"/>
              </a:spcBef>
              <a:spcAft>
                <a:spcPts val="0"/>
              </a:spcAft>
              <a:buClr>
                <a:srgbClr val="000000"/>
              </a:buClr>
              <a:buFont typeface="Arial"/>
              <a:buNone/>
            </a:pPr>
            <a:r>
              <a:rPr lang="en-GB"/>
              <a:t>SEITE </a:t>
            </a: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1909</Words>
  <Application>Microsoft Macintosh PowerPoint</Application>
  <PresentationFormat>Bildschirmpräsentation (16:9)</PresentationFormat>
  <Paragraphs>162</Paragraphs>
  <Slides>18</Slides>
  <Notes>18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Georgia</vt:lpstr>
      <vt:lpstr>Noto Sans Symbols</vt:lpstr>
      <vt:lpstr>Verdana</vt:lpstr>
      <vt:lpstr>Arial</vt:lpstr>
      <vt:lpstr>Simple Light</vt:lpstr>
      <vt:lpstr>Reproducing Popularity and Gender Bias in Music Recommenders with Cross-Domain Extension to Books </vt:lpstr>
      <vt:lpstr>Background </vt:lpstr>
      <vt:lpstr>Methodology</vt:lpstr>
      <vt:lpstr>Research Question(s)  </vt:lpstr>
      <vt:lpstr>Datasets</vt:lpstr>
      <vt:lpstr>Results - Last FM 2b</vt:lpstr>
      <vt:lpstr>Comparison Summary: Our results vs. The Papers (Lesota et al.)</vt:lpstr>
      <vt:lpstr>Results - Last FM 2b (Mitigation)</vt:lpstr>
      <vt:lpstr>Question to class :)</vt:lpstr>
      <vt:lpstr>Results - Book dataset</vt:lpstr>
      <vt:lpstr>Comparison Summary: LFM-2b &amp; Book-Crossing</vt:lpstr>
      <vt:lpstr>Results - Book Dataset (Mitigation)</vt:lpstr>
      <vt:lpstr>Answers to Research Question(s)  </vt:lpstr>
      <vt:lpstr>Limitations</vt:lpstr>
      <vt:lpstr>PowerPoint-Präsentation</vt:lpstr>
      <vt:lpstr>References</vt:lpstr>
      <vt:lpstr>Appendix 1</vt:lpstr>
      <vt:lpstr>Appendix 2 Glossary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Elif Deger</cp:lastModifiedBy>
  <cp:revision>1</cp:revision>
  <dcterms:modified xsi:type="dcterms:W3CDTF">2025-06-26T19:53:24Z</dcterms:modified>
</cp:coreProperties>
</file>