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859" r:id="rId3"/>
    <p:sldId id="259" r:id="rId5"/>
    <p:sldId id="257" r:id="rId6"/>
    <p:sldId id="820" r:id="rId7"/>
    <p:sldId id="821" r:id="rId8"/>
    <p:sldId id="840" r:id="rId9"/>
    <p:sldId id="841" r:id="rId10"/>
    <p:sldId id="842" r:id="rId11"/>
    <p:sldId id="822" r:id="rId12"/>
    <p:sldId id="830" r:id="rId13"/>
    <p:sldId id="823" r:id="rId14"/>
    <p:sldId id="824" r:id="rId15"/>
    <p:sldId id="844" r:id="rId16"/>
    <p:sldId id="860" r:id="rId17"/>
    <p:sldId id="861" r:id="rId18"/>
    <p:sldId id="862" r:id="rId19"/>
    <p:sldId id="863" r:id="rId20"/>
    <p:sldId id="864" r:id="rId21"/>
    <p:sldId id="845" r:id="rId22"/>
    <p:sldId id="865" r:id="rId23"/>
    <p:sldId id="826" r:id="rId24"/>
    <p:sldId id="833" r:id="rId25"/>
    <p:sldId id="834" r:id="rId26"/>
    <p:sldId id="846" r:id="rId27"/>
    <p:sldId id="829" r:id="rId28"/>
    <p:sldId id="835" r:id="rId29"/>
    <p:sldId id="850" r:id="rId30"/>
    <p:sldId id="853" r:id="rId31"/>
    <p:sldId id="867" r:id="rId32"/>
    <p:sldId id="866" r:id="rId33"/>
    <p:sldId id="851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3FE3E91-AA2F-45B4-B808-D09A801DA5CA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4"/>
          </a:solidFill>
        </a:fill>
      </a:tcStyle>
    </a:wholeTbl>
    <a:band1H>
      <a:tcStyle>
        <a:tcBdr/>
        <a:fill>
          <a:solidFill>
            <a:srgbClr val="CCDFE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FE8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75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8T13:09: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76 1375 0 0,'-8'-2'128'0'0,"3"-2"165"0"0,-1 1 0 0 0,0 0 0 0 0,1-1 0 0 0,0 0-1 0 0,0 0 1 0 0,0-1 0 0 0,-7-7 0 0 0,-11-10 740 0 0,22 21-770 0 0,1 1-107 0 0,-1-1 1 0 0,0 1-1 0 0,1-1 0 0 0,-1 1 1 0 0,1-1-1 0 0,-1 1 0 0 0,0 0 0 0 0,1-1 1 0 0,-1 1-1 0 0,0 0 0 0 0,0-1 1 0 0,1 1-1 0 0,-1 0 0 0 0,0 0 0 0 0,0 0 1 0 0,1 0-1 0 0,-10-2 3186 0 0,18-1-2781 0 0,2 2-379 0 0,0 1-1 0 0,0 0 1 0 0,0 1 0 0 0,0 0-1 0 0,0 1 1 0 0,-1 0 0 0 0,18 5-1 0 0,-12-3-33 0 0,61 20 57 0 0,-54-16-119 0 0,0-1 0 0 0,0-1 0 0 0,1-1-1 0 0,-1-1 1 0 0,38 3 0 0 0,-13-8-26 0 0,141 8 515 0 0,-2 6-106 0 0,-124-17-69 0 0,-55 4-400 0 0,-13 2 0 0 0,-22 10 0 0 0,16-6 0 0 0,1 0 0 0 0,-1-2 0 0 0,-1 1 0 0 0,-13 2 0 0 0,13-2 1 0 0,8-5-58 0 0,-20-4-123 0 0,14 2 181 0 0,0 1-1 0 0,-1 1 0 0 0,-13 0 1 0 0,-13 1-223 0 0,26-1 90 0 0,20 1-114 0 0,24-1-96 0 0,206-17 446 0 0,-145 7-80 0 0,-85 9-24 0 0,0-1 0 0 0,0 0 0 0 0,0 0 0 0 0,13-6 0 0 0,-13 4 0 0 0,-2-2 0 0 0,-5 6 2 0 0,-1-1-1 0 0,1 0 1 0 0,-1 0 0 0 0,1 0-1 0 0,-1 0 1 0 0,0 1-1 0 0,1-1 1 0 0,-1 0 0 0 0,0 0-1 0 0,0 0 1 0 0,1 0-1 0 0,-1 0 1 0 0,0 0 0 0 0,0 0-1 0 0,0 0 1 0 0,0 0-1 0 0,0 0 1 0 0,-1 0 0 0 0,1 0-1 0 0,0 1 1 0 0,0-1-1 0 0,-1 0 1 0 0,1 0 0 0 0,0 0-1 0 0,-1 0 1 0 0,1 0-1 0 0,-1 0 1 0 0,1 1 0 0 0,-1-1-1 0 0,1 0 1 0 0,-1 0-1 0 0,0 1 1 0 0,1-1 0 0 0,-1 0-1 0 0,0 1 1 0 0,1-1-1 0 0,-1 1 1 0 0,0-1 0 0 0,-1 0-1 0 0,-3-1 5 0 0,1 1-1 0 0,0-1 1 0 0,-1 1 0 0 0,1 0-1 0 0,0 0 1 0 0,-1 1-1 0 0,1-1 1 0 0,-1 1 0 0 0,0 0-1 0 0,1 0 1 0 0,-9 2-1 0 0,-6 1-33 0 0,-27 9 0 0 0,39-10 1 0 0,-27 7-387 0 0,-4 1-140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8T13:10: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725 749 3223 0 0,'0'0'1130'0'0,"2"0"-692"0"0,6-2-332 0 0,1 0-1 0 0,-1-1 0 0 0,0 0 0 0 0,0 0 1 0 0,0-1-1 0 0,0 0 0 0 0,-1-1 1 0 0,0 1-1 0 0,0-1 0 0 0,0-1 0 0 0,0 1 1 0 0,-1-1-1 0 0,0 0 0 0 0,0-1 0 0 0,-1 0 1 0 0,1 1-1 0 0,-1-2 0 0 0,6-11 0 0 0,-1 4-177 0 0,1-1-1 0 0,0 2 0 0 0,2-1 0 0 0,14-13 1 0 0,-15 17 6 0 0,-1 0 0 0 0,-1-1 0 0 0,1-1 1 0 0,-2 0-1 0 0,0 0 0 0 0,10-19 0 0 0,-2-10 114 0 0,-2 1 0 0 0,-1-2 0 0 0,7-44 0 0 0,-18 72-13 0 0,-1-1-1 0 0,-1 0 1 0 0,0 0-1 0 0,-1 0 0 0 0,-1 1 1 0 0,0-1-1 0 0,-1 0 0 0 0,-7-25 1 0 0,8 38-1 0 0,0-1 1 0 0,-1 1 0 0 0,1 0-1 0 0,-1 0 1 0 0,0 0-1 0 0,0 0 1 0 0,0 0 0 0 0,0 0-1 0 0,0 0 1 0 0,-1 1-1 0 0,1-1 1 0 0,-1 1 0 0 0,-4-3-1 0 0,2 2-16 0 0,0 0 1 0 0,-1 0-1 0 0,1 0 0 0 0,-1 1 1 0 0,0 0-1 0 0,0 0 0 0 0,-6-1 0 0 0,-9 0-19 0 0,0 1 0 0 0,0 0 0 0 0,-31 3 0 0 0,48-1 9 0 0,-62 2-43 0 0,-28 0 168 0 0,-99 16 0 0 0,163-13-113 0 0,1 1 0 0 0,0 1 0 0 0,0 2 0 0 0,0 1 1 0 0,1 1-1 0 0,1 1 0 0 0,-40 24 0 0 0,44-21-58 0 0,-77 52 256 0 0,80-52-114 0 0,0 1 1 0 0,-30 31 0 0 0,46-41-95 0 0,-1-1 0 0 0,1 1 0 0 0,0 0 0 0 0,1 0 0 0 0,-1 0 0 0 0,1 0 0 0 0,0 1 0 0 0,1 0 0 0 0,0-1 0 0 0,0 1 0 0 0,0 0 0 0 0,1 0 0 0 0,-1 12 0 0 0,1-3 50 0 0,2 0 0 0 0,0 0-1 0 0,1 0 1 0 0,1-1 0 0 0,4 17-1 0 0,4 17 20 0 0,-7-27-37 0 0,1-1 0 0 0,1 1 0 0 0,1-1 0 0 0,11 24-1 0 0,-15-41-261 0 0,0 1 0 0 0,0-1 0 0 0,1 1 0 0 0,0-1 0 0 0,-1 0 0 0 0,2-1 0 0 0,-1 1 0 0 0,0-1-1 0 0,1 1 1 0 0,-1-2 0 0 0,8 5 0 0 0,5 1-2427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8T13:11: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2 458 2303 0 0,'0'0'760'0'0,"0"-1"-606"0"0,-1 0-110 0 0,1 1-1 0 0,0-1 1 0 0,0 0 0 0 0,-1 1 0 0 0,1-1 0 0 0,0 0 0 0 0,0 1 0 0 0,0-1-1 0 0,0 0 1 0 0,0 1 0 0 0,0-1 0 0 0,0 0 0 0 0,0 1 0 0 0,0-1-1 0 0,1 0 1 0 0,-1 0 0 0 0,0 1 0 0 0,0-1 0 0 0,1 1 0 0 0,-1-1 0 0 0,0 0-1 0 0,1 1 1 0 0,-1-1 0 0 0,0 1 0 0 0,1-1 0 0 0,-1 0 0 0 0,1 1-1 0 0,-1-1 1 0 0,1 1 0 0 0,-1 0 0 0 0,1-1 0 0 0,0 1 0 0 0,-1-1 0 0 0,1 1-1 0 0,-1 0 1 0 0,1 0 0 0 0,0-1 0 0 0,-1 1 0 0 0,1 0 0 0 0,0 0 0 0 0,-1 0-1 0 0,1-1 1 0 0,0 1 0 0 0,-1 0 0 0 0,1 0 0 0 0,1 0 0 0 0,0 0-43 0 0,1-1 79 0 0,-1 1-1 0 0,0 0 1 0 0,0-1-1 0 0,1 1 1 0 0,-1 0-1 0 0,0 0 1 0 0,1 1-1 0 0,-1-1 1 0 0,0 0-1 0 0,0 1 1 0 0,0-1-1 0 0,1 1 0 0 0,-1 0 1 0 0,3 1-1 0 0,-3-1-15 0 0,26 11 322 0 0,13 14 407 0 0,-37-23-726 0 0,-3-3-64 0 0,0 1 1 0 0,0-1 0 0 0,0 0 0 0 0,0 1 0 0 0,0-1 0 0 0,0 0 0 0 0,0 0 0 0 0,0 1 0 0 0,0-1 0 0 0,0 0 0 0 0,0 0 0 0 0,0 0 0 0 0,0 0 0 0 0,0 0 0 0 0,0 0-1 0 0,2-1 1 0 0,5 1 59 0 0,0-1 0 0 0,0 1 0 0 0,0-1 0 0 0,0-1 0 0 0,0 0 0 0 0,0 0-1 0 0,0 0 1 0 0,12-7 0 0 0,-6 2 43 0 0,-1-1 0 0 0,22-18 1 0 0,8-4 16 0 0,44-27 101 0 0,153-133 0 0 0,-149 103 304 0 0,-26 34-348 0 0,-63 51-132 0 0,4 0-25 0 0,-5 1 30 0 0,-2 2 1 0 0,-9 3-42 0 0,3 1-21 0 0,3 0 2 0 0,-10 11-845 0 0,10-9 142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8T13:21: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21 2383 0 0,'0'0'232'0'0,"-3"-6"-232"0"0,0 0 0 0 0,-1 1 0 0 0,-1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8T13:24: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2303 0 0,'0'0'980'0'0,"2"1"-877"0"0,8 1 30 0 0,1-1 0 0 0,-1 0 0 0 0,1 0 0 0 0,-1-1 0 0 0,1 0-1 0 0,-1-1 1 0 0,1 0 0 0 0,-1-1 0 0 0,0 0 0 0 0,18-6 0 0 0,-6 2 212 0 0,147-47 1532 0 0,-97 23-1036 0 0,-70 30-777 0 0,8-3-393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8T13:28: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2127 0 0,'0'0'208'0'0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0" y="1438835"/>
            <a:ext cx="9144000" cy="1754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 panose="020F0502020204030204"/>
              <a:buNone/>
              <a:defRPr sz="4400" b="1">
                <a:solidFill>
                  <a:srgbClr val="CC0066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41387" y="3193156"/>
            <a:ext cx="8093365" cy="97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  <a:defRPr sz="2800" b="0" i="0">
                <a:solidFill>
                  <a:srgbClr val="0070C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 hasCustomPrompt="1"/>
          </p:nvPr>
        </p:nvSpPr>
        <p:spPr>
          <a:xfrm>
            <a:off x="448965" y="281175"/>
            <a:ext cx="8246070" cy="59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 panose="020F0502020204030204"/>
              <a:buNone/>
              <a:defRPr sz="2400" b="1">
                <a:solidFill>
                  <a:srgbClr val="CC0066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dirty="0" err="1"/>
              <a:t>ggg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 hasCustomPrompt="1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18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1800"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 dirty="0" err="1"/>
              <a:t>Vh</a:t>
            </a:r>
            <a:endParaRPr lang="en-GB" dirty="0"/>
          </a:p>
          <a:p>
            <a:pPr lvl="1"/>
            <a:r>
              <a:rPr lang="en-GB" dirty="0" err="1"/>
              <a:t>jjj</a:t>
            </a:r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1" name="Google Shape;91;p13" descr="E:\websites\free-power-point-templates\2012\logos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GB" dirty="0" err="1"/>
              <a:t>ggg</a:t>
            </a:r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presentation uses a free template provided by FPPT.com</a:t>
            </a:r>
            <a:endParaRPr lang="en-US" sz="1400" b="0" i="0" u="none" strike="noStrike" cap="none">
              <a:solidFill>
                <a:srgbClr val="A5A5A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www.free-power-point-templates.com</a:t>
            </a:r>
            <a:endParaRPr lang="en-US" sz="1400">
              <a:solidFill>
                <a:srgbClr val="A5A5A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CC0066"/>
          </a:solidFill>
          <a:latin typeface="Cambria" panose="02040503050406030204" pitchFamily="18" charset="0"/>
          <a:ea typeface="Cambria" panose="02040503050406030204" pitchFamily="18" charset="0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odecademy.com/tracks/web" TargetMode="External"/><Relationship Id="rId1" Type="http://schemas.openxmlformats.org/officeDocument/2006/relationships/hyperlink" Target="http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customXml" Target="../ink/ink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rogramminghistorian.org/en/lessons/intro-to-beautiful-soup" TargetMode="External"/><Relationship Id="rId1" Type="http://schemas.openxmlformats.org/officeDocument/2006/relationships/hyperlink" Target="https://github.com/franniez/Python-Tutorials/blob/master/ipython_notebooks/Web%20Scraping%20with%20Beautiful%20Soup.ipyn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ompjour.org/warmups/govt-text-releases/intro-to-bs4-lxml-parsing-wh-press-briefings/#finding-a-tag-with-fin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hyperlink" Target="https://www.kag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rchive.org/details/stackexchange" TargetMode="External"/><Relationship Id="rId1" Type="http://schemas.openxmlformats.org/officeDocument/2006/relationships/hyperlink" Target="https://archive.ics.uci.edu/ml/datasets.php?format=&amp;task=clu&amp;att=&amp;area=&amp;numAtt=greater100&amp;numIns=&amp;type=&amp;sort=nameUp&amp;view=t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0" y="1635918"/>
            <a:ext cx="9144000" cy="14966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40"/>
            </a:pPr>
            <a:r>
              <a:rPr lang="en-GB" sz="2800" dirty="0"/>
              <a:t>Visualisation for Data Analytics:</a:t>
            </a:r>
            <a:br>
              <a:rPr lang="en-GB" sz="1400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Data Collection: Direct and Web Scraping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the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1" y="1197405"/>
            <a:ext cx="8445005" cy="3512210"/>
          </a:xfrm>
        </p:spPr>
        <p:txBody>
          <a:bodyPr/>
          <a:lstStyle/>
          <a:p>
            <a:r>
              <a:rPr lang="en-GB" dirty="0"/>
              <a:t>SQL format: Database (relational or non-relational) </a:t>
            </a:r>
            <a:endParaRPr lang="en-GB" dirty="0"/>
          </a:p>
          <a:p>
            <a:endParaRPr lang="en-GB" dirty="0"/>
          </a:p>
          <a:p>
            <a:r>
              <a:rPr lang="en-GB" dirty="0"/>
              <a:t>CSV </a:t>
            </a:r>
            <a:endParaRPr lang="en-GB" dirty="0"/>
          </a:p>
          <a:p>
            <a:endParaRPr lang="en-GB" dirty="0"/>
          </a:p>
          <a:p>
            <a:r>
              <a:rPr lang="en-GB" dirty="0"/>
              <a:t>JSON </a:t>
            </a:r>
            <a:endParaRPr lang="en-GB" dirty="0"/>
          </a:p>
          <a:p>
            <a:endParaRPr lang="en-GB" dirty="0"/>
          </a:p>
          <a:p>
            <a:r>
              <a:rPr lang="en-GB" dirty="0"/>
              <a:t>XML format</a:t>
            </a:r>
            <a:endParaRPr lang="en-GB" dirty="0"/>
          </a:p>
          <a:p>
            <a:endParaRPr lang="en-GB" dirty="0"/>
          </a:p>
          <a:p>
            <a:r>
              <a:rPr lang="en-GB" dirty="0"/>
              <a:t>Many other format are possible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00213"/>
            <a:ext cx="9144000" cy="1492943"/>
          </a:xfrm>
        </p:spPr>
        <p:txBody>
          <a:bodyPr/>
          <a:lstStyle/>
          <a:p>
            <a:r>
              <a:rPr lang="en-GB" dirty="0"/>
              <a:t>Web Scraping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Scraping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297" y="1197405"/>
            <a:ext cx="8303739" cy="3512210"/>
          </a:xfrm>
        </p:spPr>
        <p:txBody>
          <a:bodyPr/>
          <a:lstStyle/>
          <a:p>
            <a:r>
              <a:rPr lang="en-GB" dirty="0"/>
              <a:t>Web scraping (web harvesting) is a software technique of extracting </a:t>
            </a:r>
            <a:r>
              <a:rPr lang="en-GB" b="1" dirty="0"/>
              <a:t>information from websites </a:t>
            </a:r>
            <a:endParaRPr lang="en-GB" b="1" dirty="0"/>
          </a:p>
          <a:p>
            <a:r>
              <a:rPr lang="en-GB" dirty="0"/>
              <a:t>It focuses on transformation of </a:t>
            </a:r>
            <a:r>
              <a:rPr lang="en-GB" b="1" dirty="0">
                <a:solidFill>
                  <a:srgbClr val="00B050"/>
                </a:solidFill>
              </a:rPr>
              <a:t>unstructured data </a:t>
            </a:r>
            <a:r>
              <a:rPr lang="en-GB" dirty="0"/>
              <a:t>on the web (typically HTML), into </a:t>
            </a:r>
            <a:r>
              <a:rPr lang="en-GB" b="1" dirty="0">
                <a:solidFill>
                  <a:srgbClr val="00B050"/>
                </a:solidFill>
              </a:rPr>
              <a:t>structured</a:t>
            </a:r>
            <a:r>
              <a:rPr lang="en-GB" dirty="0"/>
              <a:t> data that can be stored </a:t>
            </a:r>
            <a:r>
              <a:rPr lang="en-GB"/>
              <a:t>and analysed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17724"/>
            <a:ext cx="9144000" cy="704070"/>
          </a:xfrm>
        </p:spPr>
        <p:txBody>
          <a:bodyPr/>
          <a:lstStyle/>
          <a:p>
            <a:r>
              <a:rPr lang="en-US" dirty="0"/>
              <a:t>Introduction to HTML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756" y="1197405"/>
            <a:ext cx="8359280" cy="3512210"/>
          </a:xfrm>
        </p:spPr>
        <p:txBody>
          <a:bodyPr/>
          <a:lstStyle/>
          <a:p>
            <a:r>
              <a:rPr lang="en-US" dirty="0"/>
              <a:t>Before we learn how to extract data from a website 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important to learn basics of HTML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197405"/>
            <a:ext cx="8246070" cy="3512210"/>
          </a:xfrm>
        </p:spPr>
        <p:txBody>
          <a:bodyPr/>
          <a:lstStyle/>
          <a:p>
            <a:r>
              <a:rPr lang="en-GB" dirty="0"/>
              <a:t>HTML is the standard mark-up language for creating Web pages</a:t>
            </a:r>
            <a:endParaRPr lang="en-GB" dirty="0"/>
          </a:p>
          <a:p>
            <a:r>
              <a:rPr lang="en-GB" dirty="0"/>
              <a:t>Basic Tags</a:t>
            </a:r>
            <a:endParaRPr lang="en-GB" dirty="0"/>
          </a:p>
          <a:p>
            <a:r>
              <a:rPr lang="en-GB" sz="1400" dirty="0"/>
              <a:t>The &lt;!DOCTYPE html&gt; declaration defines that this document is an HTML5 document</a:t>
            </a:r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/>
              <a:t>&lt;html&gt; </a:t>
            </a:r>
            <a:r>
              <a:rPr lang="en-GB" sz="1400" dirty="0"/>
              <a:t>element is the root element of an HTML page</a:t>
            </a:r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/>
              <a:t>&lt;head&gt; </a:t>
            </a:r>
            <a:r>
              <a:rPr lang="en-GB" sz="1400" dirty="0"/>
              <a:t>element contains meta information about the HTML page</a:t>
            </a:r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/>
              <a:t>&lt;title&gt; </a:t>
            </a:r>
            <a:r>
              <a:rPr lang="en-GB" sz="1400" dirty="0"/>
              <a:t>element specifies a title for the HTML page (which is shown in the browser's title bar or in the page's tab)</a:t>
            </a:r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/>
              <a:t>&lt;body&gt; </a:t>
            </a:r>
            <a:r>
              <a:rPr lang="en-GB" sz="1400" dirty="0"/>
              <a:t>element defines the document's body, and is a container for all the visible contents, such as headings, paragraphs, images, hyperlinks, tables, lists, etc.</a:t>
            </a:r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/>
              <a:t>&lt;h1&gt; </a:t>
            </a:r>
            <a:r>
              <a:rPr lang="en-GB" sz="1400" dirty="0"/>
              <a:t>element defines a large heading</a:t>
            </a:r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/>
              <a:t>&lt;p&gt;</a:t>
            </a:r>
            <a:r>
              <a:rPr lang="en-GB" sz="1400" dirty="0"/>
              <a:t> element defines a paragraph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35723"/>
            <a:ext cx="4936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https://www.w3schools.com/html/html_intro.asp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1:basic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1462" y="1782990"/>
            <a:ext cx="4586286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&lt;!DOCTYPE html&gt;</a:t>
            </a:r>
            <a:endParaRPr lang="en-GB" dirty="0"/>
          </a:p>
          <a:p>
            <a:r>
              <a:rPr lang="en-GB" dirty="0"/>
              <a:t>&lt;html&gt;</a:t>
            </a:r>
            <a:endParaRPr lang="en-GB" dirty="0"/>
          </a:p>
          <a:p>
            <a:r>
              <a:rPr lang="en-GB" dirty="0"/>
              <a:t>&lt;head&gt;</a:t>
            </a:r>
            <a:endParaRPr lang="en-GB" dirty="0"/>
          </a:p>
          <a:p>
            <a:r>
              <a:rPr lang="en-GB" dirty="0"/>
              <a:t>&lt;title&gt;Page Title&lt;/title&gt;</a:t>
            </a:r>
            <a:endParaRPr lang="en-GB" dirty="0"/>
          </a:p>
          <a:p>
            <a:r>
              <a:rPr lang="en-GB" dirty="0"/>
              <a:t>&lt;/head&gt;</a:t>
            </a:r>
            <a:endParaRPr lang="en-GB" dirty="0"/>
          </a:p>
          <a:p>
            <a:r>
              <a:rPr lang="en-GB" dirty="0"/>
              <a:t>&lt;body&gt;</a:t>
            </a:r>
            <a:endParaRPr lang="en-GB" dirty="0"/>
          </a:p>
          <a:p>
            <a:endParaRPr lang="en-GB" dirty="0"/>
          </a:p>
          <a:p>
            <a:r>
              <a:rPr lang="en-GB" dirty="0"/>
              <a:t>&lt;h1&gt;</a:t>
            </a:r>
            <a:r>
              <a:rPr lang="en-GB" b="1" dirty="0"/>
              <a:t>My First Heading</a:t>
            </a:r>
            <a:r>
              <a:rPr lang="en-GB" dirty="0"/>
              <a:t>&lt;/h1&gt;</a:t>
            </a:r>
            <a:endParaRPr lang="en-GB" dirty="0"/>
          </a:p>
          <a:p>
            <a:r>
              <a:rPr lang="en-GB" dirty="0"/>
              <a:t>&lt;p&gt;</a:t>
            </a:r>
            <a:r>
              <a:rPr lang="en-GB" b="1" dirty="0"/>
              <a:t>My first paragraph</a:t>
            </a:r>
            <a:r>
              <a:rPr lang="en-GB" dirty="0"/>
              <a:t>.&lt;/p&gt;</a:t>
            </a:r>
            <a:endParaRPr lang="en-GB" dirty="0"/>
          </a:p>
          <a:p>
            <a:endParaRPr lang="en-GB" dirty="0"/>
          </a:p>
          <a:p>
            <a:r>
              <a:rPr lang="en-GB" dirty="0"/>
              <a:t>&lt;/body&gt;</a:t>
            </a:r>
            <a:endParaRPr lang="en-GB" dirty="0"/>
          </a:p>
          <a:p>
            <a:r>
              <a:rPr lang="en-GB" dirty="0"/>
              <a:t>&lt;/html&gt;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5418" y="2301047"/>
            <a:ext cx="3162300" cy="1304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 rot="10800000" flipV="1">
            <a:off x="0" y="4822860"/>
            <a:ext cx="6072186" cy="30777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GB" dirty="0"/>
              <a:t>https://www.w3schools.com/html/html_styles.asp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Hyperlink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1462" y="1782990"/>
            <a:ext cx="4586286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&lt;!DOCTYPE html&gt;</a:t>
            </a:r>
            <a:endParaRPr lang="en-GB" dirty="0"/>
          </a:p>
          <a:p>
            <a:r>
              <a:rPr lang="en-GB" dirty="0"/>
              <a:t>&lt;html&gt;</a:t>
            </a:r>
            <a:endParaRPr lang="en-GB" dirty="0"/>
          </a:p>
          <a:p>
            <a:r>
              <a:rPr lang="en-GB" dirty="0"/>
              <a:t>&lt;body&gt;</a:t>
            </a:r>
            <a:endParaRPr lang="en-GB" dirty="0"/>
          </a:p>
          <a:p>
            <a:endParaRPr lang="en-GB" dirty="0"/>
          </a:p>
          <a:p>
            <a:r>
              <a:rPr lang="en-GB" dirty="0"/>
              <a:t>&lt;h2&gt;HTML Links&lt;/h2&gt;</a:t>
            </a:r>
            <a:endParaRPr lang="en-GB" dirty="0"/>
          </a:p>
          <a:p>
            <a:r>
              <a:rPr lang="en-GB" dirty="0"/>
              <a:t>&lt;p&gt;HTML links are defined with the a tag:&lt;/p&gt;</a:t>
            </a:r>
            <a:endParaRPr lang="en-GB" dirty="0"/>
          </a:p>
          <a:p>
            <a:endParaRPr lang="en-GB" dirty="0"/>
          </a:p>
          <a:p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b="1" dirty="0"/>
              <a:t>https://www.w3schools.com</a:t>
            </a:r>
            <a:r>
              <a:rPr lang="en-GB" dirty="0"/>
              <a:t>"&gt;This is a link&lt;/a&gt;</a:t>
            </a:r>
            <a:endParaRPr lang="en-GB" dirty="0"/>
          </a:p>
          <a:p>
            <a:endParaRPr lang="en-GB" dirty="0"/>
          </a:p>
          <a:p>
            <a:r>
              <a:rPr lang="en-GB" dirty="0"/>
              <a:t>&lt;/body&gt;</a:t>
            </a:r>
            <a:endParaRPr lang="en-GB" dirty="0"/>
          </a:p>
          <a:p>
            <a:r>
              <a:rPr lang="en-GB" dirty="0"/>
              <a:t>&lt;/html&gt;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964" y="2135981"/>
            <a:ext cx="3244927" cy="1469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3: Color change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1507" y="2034719"/>
            <a:ext cx="458628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&lt;!DOCTYPE html&gt;</a:t>
            </a:r>
            <a:endParaRPr lang="en-GB" dirty="0"/>
          </a:p>
          <a:p>
            <a:r>
              <a:rPr lang="en-GB" dirty="0"/>
              <a:t>&lt;html&gt;</a:t>
            </a:r>
            <a:endParaRPr lang="en-GB" dirty="0"/>
          </a:p>
          <a:p>
            <a:r>
              <a:rPr lang="en-GB" dirty="0"/>
              <a:t>&lt;body&gt;</a:t>
            </a:r>
            <a:endParaRPr lang="en-GB" dirty="0"/>
          </a:p>
          <a:p>
            <a:endParaRPr lang="en-GB" dirty="0"/>
          </a:p>
          <a:p>
            <a:r>
              <a:rPr lang="en-GB" dirty="0"/>
              <a:t>&lt;h1 </a:t>
            </a:r>
            <a:r>
              <a:rPr lang="en-GB" b="1" dirty="0">
                <a:solidFill>
                  <a:srgbClr val="7030A0"/>
                </a:solidFill>
              </a:rPr>
              <a:t>style</a:t>
            </a:r>
            <a:r>
              <a:rPr lang="en-GB" dirty="0"/>
              <a:t>="</a:t>
            </a:r>
            <a:r>
              <a:rPr lang="en-GB" dirty="0" err="1"/>
              <a:t>color:</a:t>
            </a:r>
            <a:r>
              <a:rPr lang="en-GB" b="1" dirty="0" err="1"/>
              <a:t>blue</a:t>
            </a:r>
            <a:r>
              <a:rPr lang="en-GB" dirty="0"/>
              <a:t>;"&gt;This is a heading&lt;/h1&gt;</a:t>
            </a:r>
            <a:endParaRPr lang="en-GB" dirty="0"/>
          </a:p>
          <a:p>
            <a:r>
              <a:rPr lang="en-GB" dirty="0"/>
              <a:t>&lt;p </a:t>
            </a:r>
            <a:r>
              <a:rPr lang="en-GB" b="1" dirty="0">
                <a:solidFill>
                  <a:srgbClr val="7030A0"/>
                </a:solidFill>
              </a:rPr>
              <a:t>style</a:t>
            </a:r>
            <a:r>
              <a:rPr lang="en-GB" dirty="0"/>
              <a:t>="</a:t>
            </a:r>
            <a:r>
              <a:rPr lang="en-GB" dirty="0" err="1"/>
              <a:t>color:</a:t>
            </a:r>
            <a:r>
              <a:rPr lang="en-GB" b="1" dirty="0" err="1"/>
              <a:t>red</a:t>
            </a:r>
            <a:r>
              <a:rPr lang="en-GB" dirty="0"/>
              <a:t>;"&gt;This is a paragraph.&lt;/p&gt;</a:t>
            </a:r>
            <a:endParaRPr lang="en-GB" dirty="0"/>
          </a:p>
          <a:p>
            <a:endParaRPr lang="en-GB" dirty="0"/>
          </a:p>
          <a:p>
            <a:r>
              <a:rPr lang="en-GB" dirty="0"/>
              <a:t>&lt;/body&gt;</a:t>
            </a:r>
            <a:endParaRPr lang="en-GB" dirty="0"/>
          </a:p>
          <a:p>
            <a:r>
              <a:rPr lang="en-GB" dirty="0"/>
              <a:t>&lt;/html&gt;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2094" y="2169319"/>
            <a:ext cx="3143250" cy="1162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check the following link for getting some information about HTML</a:t>
            </a:r>
            <a:endParaRPr lang="en-US" dirty="0"/>
          </a:p>
          <a:p>
            <a:pPr lvl="1"/>
            <a:r>
              <a:rPr lang="en-GB" dirty="0">
                <a:hlinkClick r:id="rId1"/>
              </a:rPr>
              <a:t>http://www.w3schools.com/html/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http://www.codecademy.com/tracks/web</a:t>
            </a:r>
            <a:endParaRPr lang="en-US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02" y="66863"/>
            <a:ext cx="8246070" cy="619778"/>
          </a:xfrm>
        </p:spPr>
        <p:txBody>
          <a:bodyPr/>
          <a:lstStyle/>
          <a:p>
            <a:r>
              <a:rPr lang="en-GB" dirty="0"/>
              <a:t>Learning Outcome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learn basics of 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information about various website useful for data collection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learn web scraping to data collection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17724"/>
            <a:ext cx="9144000" cy="639776"/>
          </a:xfrm>
        </p:spPr>
        <p:txBody>
          <a:bodyPr/>
          <a:lstStyle/>
          <a:p>
            <a:r>
              <a:rPr lang="en-US" dirty="0"/>
              <a:t>Fetching Data from a website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Fetching the data from Static Website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Involves finding the endpoint - URL or URL’s</a:t>
            </a:r>
            <a:endParaRPr lang="en-GB" dirty="0"/>
          </a:p>
          <a:p>
            <a:r>
              <a:rPr lang="en-GB" dirty="0"/>
              <a:t>Sending HTTP requests to the server</a:t>
            </a:r>
            <a:endParaRPr lang="en-GB" dirty="0"/>
          </a:p>
          <a:p>
            <a:r>
              <a:rPr lang="en-GB"/>
              <a:t>Using “</a:t>
            </a:r>
            <a:r>
              <a:rPr lang="en-GB" b="1"/>
              <a:t>requests</a:t>
            </a:r>
            <a:r>
              <a:rPr lang="en-GB"/>
              <a:t>” </a:t>
            </a:r>
            <a:r>
              <a:rPr lang="en-GB" dirty="0"/>
              <a:t>library</a:t>
            </a:r>
            <a:endParaRPr lang="en-GB" dirty="0"/>
          </a:p>
          <a:p>
            <a:r>
              <a:rPr lang="en-GB" dirty="0"/>
              <a:t>Code:</a:t>
            </a:r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45306" y="2850356"/>
          <a:ext cx="6096000" cy="1657350"/>
        </p:xfrm>
        <a:graphic>
          <a:graphicData uri="http://schemas.openxmlformats.org/drawingml/2006/table">
            <a:tbl>
              <a:tblPr firstRow="1" bandRow="1">
                <a:tableStyleId>{F3FE3E91-AA2F-45B4-B808-D09A801DA5CA}</a:tableStyleId>
              </a:tblPr>
              <a:tblGrid>
                <a:gridCol w="6096000"/>
              </a:tblGrid>
              <a:tr h="1657350">
                <a:tc>
                  <a:txBody>
                    <a:bodyPr/>
                    <a:lstStyle/>
                    <a:p>
                      <a:r>
                        <a:rPr lang="fr-FR" dirty="0"/>
                        <a:t>import </a:t>
                      </a:r>
                      <a:r>
                        <a:rPr lang="fr-FR" dirty="0" err="1"/>
                        <a:t>requests</a:t>
                      </a:r>
                      <a:endParaRPr lang="fr-FR" dirty="0"/>
                    </a:p>
                    <a:p>
                      <a:r>
                        <a:rPr lang="fr-FR" dirty="0"/>
                        <a:t>data = </a:t>
                      </a:r>
                      <a:r>
                        <a:rPr lang="fr-FR" dirty="0" err="1"/>
                        <a:t>requests.get</a:t>
                      </a:r>
                      <a:r>
                        <a:rPr lang="fr-FR" dirty="0"/>
                        <a:t>('https://www.cu.edu.tr/')</a:t>
                      </a:r>
                      <a:endParaRPr lang="fr-FR" dirty="0"/>
                    </a:p>
                    <a:p>
                      <a:r>
                        <a:rPr lang="fr-FR" dirty="0" err="1"/>
                        <a:t>page_content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data.content</a:t>
                      </a:r>
                      <a:endParaRPr lang="fr-FR" dirty="0"/>
                    </a:p>
                    <a:p>
                      <a:r>
                        <a:rPr lang="fr-FR" dirty="0" err="1"/>
                        <a:t>print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page_content</a:t>
                      </a:r>
                      <a:r>
                        <a:rPr lang="fr-FR" dirty="0"/>
                        <a:t>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1865147" y="2339228"/>
              <a:ext cx="5400" cy="75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1865147" y="2339228"/>
                <a:ext cx="5400" cy="75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990236"/>
            <a:ext cx="8246070" cy="3512210"/>
          </a:xfrm>
        </p:spPr>
        <p:txBody>
          <a:bodyPr/>
          <a:lstStyle/>
          <a:p>
            <a:r>
              <a:rPr lang="en-GB" dirty="0"/>
              <a:t>Look something like this:</a:t>
            </a:r>
            <a:endParaRPr lang="en-GB" dirty="0"/>
          </a:p>
          <a:p>
            <a:r>
              <a:rPr lang="en-GB" sz="1400" dirty="0"/>
              <a:t>&lt;meta name="viewport" content="width=device-width, initial-scale=1"&gt;\r\n        &lt;meta http-</a:t>
            </a:r>
            <a:r>
              <a:rPr lang="en-GB" sz="1400" dirty="0" err="1"/>
              <a:t>equiv</a:t>
            </a:r>
            <a:r>
              <a:rPr lang="en-GB" sz="1400" dirty="0"/>
              <a:t>="X-UA-Compatible" content="IE=edge" /&gt;\r\n   \r\n\t\t</a:t>
            </a:r>
            <a:r>
              <a:rPr lang="en-GB" sz="1400" b="1" dirty="0">
                <a:solidFill>
                  <a:srgbClr val="00B050"/>
                </a:solidFill>
              </a:rPr>
              <a:t>&lt;title&gt;</a:t>
            </a:r>
            <a:r>
              <a:rPr lang="en-GB" sz="1400" b="1" dirty="0" err="1">
                <a:solidFill>
                  <a:srgbClr val="00B050"/>
                </a:solidFill>
              </a:rPr>
              <a:t>Cukurova</a:t>
            </a:r>
            <a:r>
              <a:rPr lang="en-GB" sz="1400" b="1" dirty="0">
                <a:solidFill>
                  <a:srgbClr val="00B050"/>
                </a:solidFill>
              </a:rPr>
              <a:t> University - Home &lt;/title&gt;\</a:t>
            </a:r>
            <a:r>
              <a:rPr lang="en-GB" sz="1400" dirty="0"/>
              <a:t>r\n\r\n\t\t&lt;meta name="</a:t>
            </a:r>
            <a:r>
              <a:rPr lang="en-GB" sz="1400" dirty="0" err="1"/>
              <a:t>DC.author</a:t>
            </a:r>
            <a:r>
              <a:rPr lang="en-GB" sz="1400" dirty="0"/>
              <a:t>" content=“</a:t>
            </a:r>
            <a:r>
              <a:rPr lang="en-GB" sz="1400" dirty="0" err="1"/>
              <a:t>Cukurova</a:t>
            </a:r>
            <a:r>
              <a:rPr lang="en-GB" sz="1400" dirty="0"/>
              <a:t> University" /&gt;\r\n\t\t&lt;meta name="</a:t>
            </a:r>
            <a:r>
              <a:rPr lang="en-GB" sz="1400" dirty="0" err="1"/>
              <a:t>DC.title</a:t>
            </a:r>
            <a:r>
              <a:rPr lang="en-GB" sz="1400" dirty="0"/>
              <a:t>" content="Home" /&gt;\r\n\t\t&lt;meta name="</a:t>
            </a:r>
            <a:r>
              <a:rPr lang="en-GB" sz="1400" dirty="0" err="1"/>
              <a:t>DC.description</a:t>
            </a:r>
            <a:r>
              <a:rPr lang="en-GB" sz="1400" dirty="0"/>
              <a:t>" content="</a:t>
            </a:r>
            <a:r>
              <a:rPr lang="en-GB" sz="1400" b="1" dirty="0">
                <a:solidFill>
                  <a:srgbClr val="00B050"/>
                </a:solidFill>
              </a:rPr>
              <a:t>No.1 in England in the National Student Survey (2018), with research that tackles the world\'s most urgent problems</a:t>
            </a:r>
            <a:r>
              <a:rPr lang="en-GB" sz="1400" dirty="0"/>
              <a:t>." /&gt;\n\r\n\t\t\r\n\r\n\t\t&lt;!-- navigation object : k-core-global-cookie-first-load-head --&gt;&lt;!-- </a:t>
            </a:r>
            <a:r>
              <a:rPr lang="en-GB" sz="1400" dirty="0" err="1"/>
              <a:t>OneTrust</a:t>
            </a:r>
            <a:r>
              <a:rPr lang="en-GB" sz="1400" dirty="0"/>
              <a:t> initial </a:t>
            </a:r>
            <a:r>
              <a:rPr lang="en-GB" sz="1400" dirty="0" err="1"/>
              <a:t>initial</a:t>
            </a:r>
            <a:r>
              <a:rPr lang="en-GB" sz="1400" dirty="0"/>
              <a:t> script on page load --&gt;\r\n\r\n&lt;!-- </a:t>
            </a:r>
            <a:r>
              <a:rPr lang="en-GB" sz="1400" dirty="0" err="1"/>
              <a:t>OneTrust</a:t>
            </a:r>
            <a:r>
              <a:rPr lang="en-GB" sz="1400" dirty="0"/>
              <a:t> Cookies Consent Notice start --&gt;\r\n\r\n&lt;!-- important - autoblocking is not on and </a:t>
            </a:r>
            <a:r>
              <a:rPr lang="en-GB" sz="1400" dirty="0" err="1"/>
              <a:t>OneTrustGroupsUpdated</a:t>
            </a:r>
            <a:r>
              <a:rPr lang="en-GB" sz="1400" dirty="0"/>
              <a:t> is added --&gt;\r\n\r\n&lt;script </a:t>
            </a:r>
            <a:r>
              <a:rPr lang="en-GB" sz="1400" dirty="0" err="1"/>
              <a:t>src</a:t>
            </a:r>
            <a:r>
              <a:rPr lang="en-GB" sz="1400" dirty="0"/>
              <a:t>="https://cdn-ukwest.onetrust.com/</a:t>
            </a:r>
            <a:r>
              <a:rPr lang="en-GB" sz="1400" dirty="0" err="1"/>
              <a:t>scripttemplates</a:t>
            </a:r>
            <a:r>
              <a:rPr lang="en-GB" sz="1400" dirty="0"/>
              <a:t>/otSDKStub.js"  type="text/</a:t>
            </a:r>
            <a:r>
              <a:rPr lang="en-GB" sz="1400" dirty="0" err="1"/>
              <a:t>javascript</a:t>
            </a:r>
            <a:r>
              <a:rPr lang="en-GB" sz="1400" dirty="0"/>
              <a:t>" charset="UTF-8" data-domain-script="1ccdea98-8961-4ffc-91e0-ae57e6d8c0e3"&gt;&lt;/script&gt;\r\n&lt;script type="text/</a:t>
            </a:r>
            <a:r>
              <a:rPr lang="en-GB" sz="1400" dirty="0" err="1"/>
              <a:t>javascript</a:t>
            </a:r>
            <a:r>
              <a:rPr lang="en-GB" sz="1400" dirty="0"/>
              <a:t>"&gt;\r\</a:t>
            </a:r>
            <a:r>
              <a:rPr lang="en-GB" sz="1400" dirty="0" err="1"/>
              <a:t>nfunction</a:t>
            </a:r>
            <a:r>
              <a:rPr lang="en-GB" sz="1400" dirty="0"/>
              <a:t> </a:t>
            </a:r>
            <a:r>
              <a:rPr lang="en-GB" sz="1400" dirty="0" err="1"/>
              <a:t>OptanonWrapper</a:t>
            </a:r>
            <a:r>
              <a:rPr lang="en-GB" sz="1400" dirty="0"/>
              <a:t>() { }\r\n{</a:t>
            </a:r>
            <a:r>
              <a:rPr lang="en-GB" sz="1400" dirty="0" err="1"/>
              <a:t>window.dataLayer.push</a:t>
            </a:r>
            <a:r>
              <a:rPr lang="en-GB" sz="1400" dirty="0"/>
              <a:t>({event:\'</a:t>
            </a:r>
            <a:r>
              <a:rPr lang="en-GB" sz="1400" dirty="0" err="1"/>
              <a:t>OneTrustGroupsUpdated</a:t>
            </a:r>
            <a:r>
              <a:rPr lang="en-GB" sz="1400" dirty="0"/>
              <a:t>\'});}\r\n&lt;/script&gt;\r\n&lt;!-- </a:t>
            </a:r>
            <a:r>
              <a:rPr lang="en-GB" sz="1400" dirty="0" err="1"/>
              <a:t>OneTrust</a:t>
            </a:r>
            <a:r>
              <a:rPr lang="en-GB" sz="1400" dirty="0"/>
              <a:t> Cookies Consent Notice end --&gt;\r\n\t\t&lt;!-- navigation object : k-core………………………………………………….</a:t>
            </a:r>
            <a:endParaRPr lang="en-GB" sz="1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can be difficult to wrap your head around such a long block of HTML code. </a:t>
            </a:r>
            <a:endParaRPr lang="en-GB" dirty="0"/>
          </a:p>
          <a:p>
            <a:r>
              <a:rPr lang="en-GB" dirty="0"/>
              <a:t>To make it easier to read, you can use an HTML </a:t>
            </a:r>
            <a:r>
              <a:rPr lang="en-GB" b="1" dirty="0"/>
              <a:t>formatter</a:t>
            </a:r>
            <a:r>
              <a:rPr lang="en-GB" dirty="0"/>
              <a:t> to automatically clean it up a little more. </a:t>
            </a:r>
            <a:endParaRPr lang="en-GB" dirty="0"/>
          </a:p>
          <a:p>
            <a:r>
              <a:rPr lang="en-GB" dirty="0"/>
              <a:t>Good readability helps you better understand the structure of any code block. While it may or may not help to improve the formatting of the HTML, it’s always worth a try.</a:t>
            </a:r>
            <a:endParaRPr lang="en-GB" dirty="0"/>
          </a:p>
          <a:p>
            <a:r>
              <a:rPr lang="en-GB" dirty="0"/>
              <a:t>In case you ever </a:t>
            </a:r>
            <a:r>
              <a:rPr lang="en-GB" dirty="0">
                <a:solidFill>
                  <a:srgbClr val="FF0000"/>
                </a:solidFill>
              </a:rPr>
              <a:t>get lost </a:t>
            </a:r>
            <a:r>
              <a:rPr lang="en-GB" dirty="0"/>
              <a:t>in a large pile of HTML, remember that you can always go back to your browser and use </a:t>
            </a:r>
            <a:r>
              <a:rPr lang="en-GB" dirty="0">
                <a:solidFill>
                  <a:srgbClr val="00B050"/>
                </a:solidFill>
              </a:rPr>
              <a:t>developer tools </a:t>
            </a:r>
            <a:r>
              <a:rPr lang="en-GB" dirty="0"/>
              <a:t>to further explore the HTML structure interactively.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50" y="2157413"/>
            <a:ext cx="9144000" cy="671512"/>
          </a:xfrm>
        </p:spPr>
        <p:txBody>
          <a:bodyPr/>
          <a:lstStyle/>
          <a:p>
            <a:r>
              <a:rPr lang="en-US" dirty="0"/>
              <a:t>Beautiful Soup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BeautifulSoup</a:t>
            </a:r>
            <a:r>
              <a:rPr lang="en-GB" dirty="0"/>
              <a:t> for parsing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169" y="1197405"/>
            <a:ext cx="8487867" cy="3512210"/>
          </a:xfrm>
        </p:spPr>
        <p:txBody>
          <a:bodyPr/>
          <a:lstStyle/>
          <a:p>
            <a:r>
              <a:rPr lang="en-GB" dirty="0"/>
              <a:t>Provides simple methods to-</a:t>
            </a:r>
            <a:endParaRPr lang="en-GB" dirty="0"/>
          </a:p>
          <a:p>
            <a:pPr lvl="1"/>
            <a:r>
              <a:rPr lang="en-GB" dirty="0"/>
              <a:t>search </a:t>
            </a:r>
            <a:endParaRPr lang="en-GB" dirty="0"/>
          </a:p>
          <a:p>
            <a:pPr lvl="1"/>
            <a:r>
              <a:rPr lang="en-GB" dirty="0"/>
              <a:t>navigate </a:t>
            </a:r>
            <a:endParaRPr lang="en-GB" dirty="0"/>
          </a:p>
          <a:p>
            <a:pPr lvl="1"/>
            <a:r>
              <a:rPr lang="en-GB" dirty="0"/>
              <a:t>select </a:t>
            </a:r>
            <a:endParaRPr lang="en-GB" dirty="0"/>
          </a:p>
          <a:p>
            <a:r>
              <a:rPr lang="en-GB" dirty="0"/>
              <a:t>Deals with broken web-pages really well </a:t>
            </a:r>
            <a:endParaRPr lang="en-GB" dirty="0"/>
          </a:p>
          <a:p>
            <a:r>
              <a:rPr lang="en-GB" dirty="0"/>
              <a:t>Auto-detects encoding </a:t>
            </a:r>
            <a:endParaRPr lang="en-GB" dirty="0"/>
          </a:p>
          <a:p>
            <a:endParaRPr lang="en-GB" dirty="0"/>
          </a:p>
          <a:p>
            <a:r>
              <a:rPr lang="en-GB" dirty="0"/>
              <a:t>Philosophy- “You didn't write that awful page. You're just trying to get some data out of it. Beautiful Soup is here to help.”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BeautifulSoup</a:t>
            </a:r>
            <a:r>
              <a:rPr lang="en-GB" b="0" dirty="0"/>
              <a:t> Example</a:t>
            </a:r>
            <a:endParaRPr lang="en-GB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004876"/>
            <a:ext cx="8246070" cy="3512210"/>
          </a:xfrm>
        </p:spPr>
        <p:txBody>
          <a:bodyPr/>
          <a:lstStyle/>
          <a:p>
            <a:r>
              <a:rPr lang="en-GB" dirty="0"/>
              <a:t>#check file: </a:t>
            </a:r>
            <a:r>
              <a:rPr lang="en-GB" b="1" dirty="0"/>
              <a:t>beautiful_soup.py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800" y="1479980"/>
            <a:ext cx="5240932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import requests</a:t>
            </a:r>
            <a:endParaRPr lang="en-GB" dirty="0"/>
          </a:p>
          <a:p>
            <a:r>
              <a:rPr lang="en-GB" dirty="0"/>
              <a:t>from bs4 import </a:t>
            </a:r>
            <a:r>
              <a:rPr lang="en-GB" dirty="0" err="1"/>
              <a:t>BeautifulSoup</a:t>
            </a:r>
            <a:endParaRPr lang="en-GB" dirty="0"/>
          </a:p>
          <a:p>
            <a:r>
              <a:rPr lang="en-GB" dirty="0"/>
              <a:t>data = </a:t>
            </a:r>
            <a:r>
              <a:rPr lang="en-GB" dirty="0" err="1"/>
              <a:t>requests.get</a:t>
            </a:r>
            <a:r>
              <a:rPr lang="en-GB" dirty="0"/>
              <a:t>('https://www.cu.edu.tr/')</a:t>
            </a:r>
            <a:endParaRPr lang="en-GB" dirty="0"/>
          </a:p>
          <a:p>
            <a:r>
              <a:rPr lang="en-GB" dirty="0"/>
              <a:t>c = </a:t>
            </a:r>
            <a:r>
              <a:rPr lang="en-GB" dirty="0" err="1"/>
              <a:t>data.content</a:t>
            </a:r>
            <a:endParaRPr lang="en-GB" dirty="0"/>
          </a:p>
          <a:p>
            <a:r>
              <a:rPr lang="en-GB" dirty="0"/>
              <a:t># Set as Beautiful Soup Object</a:t>
            </a:r>
            <a:endParaRPr lang="en-GB" dirty="0"/>
          </a:p>
          <a:p>
            <a:r>
              <a:rPr lang="en-GB" b="1" dirty="0"/>
              <a:t>soup</a:t>
            </a:r>
            <a:r>
              <a:rPr lang="en-GB" dirty="0"/>
              <a:t> = </a:t>
            </a:r>
            <a:r>
              <a:rPr lang="en-GB" dirty="0" err="1"/>
              <a:t>BeautifulSoup</a:t>
            </a:r>
            <a:r>
              <a:rPr lang="en-GB" dirty="0"/>
              <a:t>(c)</a:t>
            </a:r>
            <a:endParaRPr lang="en-GB" dirty="0"/>
          </a:p>
          <a:p>
            <a:r>
              <a:rPr lang="en-GB" dirty="0"/>
              <a:t>print(soup)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717333" y="2615556"/>
            <a:ext cx="5240932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&lt;div class="carousel carousel--events"&gt;</a:t>
            </a:r>
            <a:endParaRPr lang="en-GB" dirty="0"/>
          </a:p>
          <a:p>
            <a:r>
              <a:rPr lang="en-GB" dirty="0"/>
              <a:t>&lt;!-- navigation object : k-core-Events-carousel-homepage --&gt;&lt;div class="carousel-pane"&gt;</a:t>
            </a:r>
            <a:endParaRPr lang="en-GB" dirty="0"/>
          </a:p>
          <a:p>
            <a:r>
              <a:rPr lang="en-GB" dirty="0"/>
              <a:t>&lt;div class="event-card"&gt;</a:t>
            </a:r>
            <a:endParaRPr lang="en-GB" dirty="0"/>
          </a:p>
          <a:p>
            <a:r>
              <a:rPr lang="en-GB" dirty="0"/>
              <a:t>&lt;div class="event-</a:t>
            </a:r>
            <a:r>
              <a:rPr lang="en-GB" dirty="0" err="1"/>
              <a:t>card__date</a:t>
            </a:r>
            <a:r>
              <a:rPr lang="en-GB" dirty="0"/>
              <a:t>"&gt;</a:t>
            </a:r>
            <a:endParaRPr lang="en-GB" dirty="0"/>
          </a:p>
          <a:p>
            <a:r>
              <a:rPr lang="en-GB" dirty="0"/>
              <a:t>&lt;div class="event-date"&gt;</a:t>
            </a:r>
            <a:endParaRPr lang="en-GB" dirty="0"/>
          </a:p>
          <a:p>
            <a:r>
              <a:rPr lang="en-GB" dirty="0"/>
              <a:t>&lt;span class="event-</a:t>
            </a:r>
            <a:r>
              <a:rPr lang="en-GB" dirty="0" err="1"/>
              <a:t>date__day</a:t>
            </a:r>
            <a:r>
              <a:rPr lang="en-GB" dirty="0"/>
              <a:t>"&gt;04&lt;/span&gt;</a:t>
            </a:r>
            <a:endParaRPr lang="en-GB" dirty="0"/>
          </a:p>
          <a:p>
            <a:r>
              <a:rPr lang="en-GB" dirty="0"/>
              <a:t>&lt;div class="event-</a:t>
            </a:r>
            <a:r>
              <a:rPr lang="en-GB" dirty="0" err="1"/>
              <a:t>date__right</a:t>
            </a:r>
            <a:r>
              <a:rPr lang="en-GB" dirty="0"/>
              <a:t>"&gt;</a:t>
            </a:r>
            <a:endParaRPr lang="en-GB" dirty="0"/>
          </a:p>
          <a:p>
            <a:r>
              <a:rPr lang="en-GB" dirty="0"/>
              <a:t>&lt;span class="event-</a:t>
            </a:r>
            <a:r>
              <a:rPr lang="en-GB" dirty="0" err="1"/>
              <a:t>date__month</a:t>
            </a:r>
            <a:r>
              <a:rPr lang="en-GB" dirty="0"/>
              <a:t>"&gt;November&lt;/span&gt;</a:t>
            </a:r>
            <a:endParaRPr lang="en-GB" dirty="0"/>
          </a:p>
          <a:p>
            <a:r>
              <a:rPr lang="en-GB" dirty="0"/>
              <a:t>&lt;span class="event-</a:t>
            </a:r>
            <a:r>
              <a:rPr lang="en-GB" dirty="0" err="1"/>
              <a:t>date__year</a:t>
            </a:r>
            <a:r>
              <a:rPr lang="en-GB" dirty="0"/>
              <a:t>"&gt;2020&lt;/span&gt;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717333" y="2307779"/>
            <a:ext cx="128805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3064667" y="1866243"/>
              <a:ext cx="147240" cy="385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3064667" y="1866243"/>
                <a:ext cx="147240" cy="385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functions:</a:t>
            </a:r>
            <a:endParaRPr lang="en-US" dirty="0"/>
          </a:p>
          <a:p>
            <a:r>
              <a:rPr lang="en-GB" dirty="0"/>
              <a:t>Print title</a:t>
            </a:r>
            <a:endParaRPr lang="en-GB" dirty="0"/>
          </a:p>
          <a:p>
            <a:endParaRPr lang="en-GB" dirty="0"/>
          </a:p>
          <a:p>
            <a:r>
              <a:rPr lang="en-GB" dirty="0"/>
              <a:t>Print all the links present on a web page (note: the use of </a:t>
            </a:r>
            <a:r>
              <a:rPr lang="en-GB" dirty="0">
                <a:solidFill>
                  <a:srgbClr val="FF0000"/>
                </a:solidFill>
              </a:rPr>
              <a:t>HTML</a:t>
            </a:r>
            <a:r>
              <a:rPr lang="en-GB" dirty="0"/>
              <a:t> tags, ‘a’ and ‘</a:t>
            </a:r>
            <a:r>
              <a:rPr lang="en-GB" dirty="0" err="1"/>
              <a:t>href</a:t>
            </a:r>
            <a:r>
              <a:rPr lang="en-GB" dirty="0"/>
              <a:t>’)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 all the text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5826" y="4282445"/>
            <a:ext cx="4586286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print(</a:t>
            </a:r>
            <a:r>
              <a:rPr lang="en-GB" b="1" dirty="0" err="1"/>
              <a:t>soup.</a:t>
            </a:r>
            <a:r>
              <a:rPr lang="en-GB" b="1" dirty="0" err="1">
                <a:solidFill>
                  <a:srgbClr val="FF0000"/>
                </a:solidFill>
              </a:rPr>
              <a:t>get_text</a:t>
            </a:r>
            <a:r>
              <a:rPr lang="en-GB" dirty="0"/>
              <a:t>())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78669" y="3010664"/>
            <a:ext cx="458628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for link in </a:t>
            </a:r>
            <a:r>
              <a:rPr lang="en-GB" b="1" dirty="0" err="1"/>
              <a:t>soup</a:t>
            </a:r>
            <a:r>
              <a:rPr lang="en-GB" dirty="0" err="1"/>
              <a:t>.</a:t>
            </a:r>
            <a:r>
              <a:rPr lang="en-GB" dirty="0" err="1">
                <a:solidFill>
                  <a:srgbClr val="FF0000"/>
                </a:solidFill>
              </a:rPr>
              <a:t>find_all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'a'):</a:t>
            </a:r>
            <a:endParaRPr lang="en-GB" dirty="0"/>
          </a:p>
          <a:p>
            <a:r>
              <a:rPr lang="en-GB" dirty="0"/>
              <a:t>    print(</a:t>
            </a:r>
            <a:r>
              <a:rPr lang="en-GB" dirty="0" err="1"/>
              <a:t>link.get</a:t>
            </a:r>
            <a:r>
              <a:rPr lang="en-GB" dirty="0"/>
              <a:t>('</a:t>
            </a:r>
            <a:r>
              <a:rPr lang="en-GB" dirty="0" err="1"/>
              <a:t>href</a:t>
            </a:r>
            <a:r>
              <a:rPr lang="en-GB" dirty="0"/>
              <a:t>'))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92994" y="1992790"/>
            <a:ext cx="458628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print(</a:t>
            </a:r>
            <a:r>
              <a:rPr lang="en-GB" b="1" dirty="0" err="1"/>
              <a:t>soup</a:t>
            </a:r>
            <a:r>
              <a:rPr lang="en-GB" dirty="0" err="1"/>
              <a:t>.</a:t>
            </a:r>
            <a:r>
              <a:rPr lang="en-GB" b="1" dirty="0" err="1">
                <a:solidFill>
                  <a:srgbClr val="FF0000"/>
                </a:solidFill>
              </a:rPr>
              <a:t>title</a:t>
            </a:r>
            <a:r>
              <a:rPr lang="en-GB" dirty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‘Find’ function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4" y="944726"/>
            <a:ext cx="8609311" cy="351221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find method </a:t>
            </a:r>
            <a:r>
              <a:rPr lang="en-GB" dirty="0"/>
              <a:t>is almost exactly like </a:t>
            </a:r>
            <a:r>
              <a:rPr lang="en-GB" b="1" dirty="0" err="1"/>
              <a:t>findAll</a:t>
            </a:r>
            <a:r>
              <a:rPr lang="en-GB" dirty="0"/>
              <a:t>, except that instead of finding all the matching objects, </a:t>
            </a:r>
            <a:r>
              <a:rPr lang="en-GB" b="1" dirty="0">
                <a:solidFill>
                  <a:srgbClr val="00B050"/>
                </a:solidFill>
              </a:rPr>
              <a:t>it only finds the first one.</a:t>
            </a:r>
            <a:r>
              <a:rPr lang="en-GB" dirty="0"/>
              <a:t> </a:t>
            </a:r>
            <a:endParaRPr lang="en-GB" dirty="0"/>
          </a:p>
          <a:p>
            <a:r>
              <a:rPr lang="en-GB" dirty="0"/>
              <a:t>It's like imposing a limit of 1 on the result set, and then extracting the single result from the array.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656" y="2321023"/>
            <a:ext cx="465772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22" y="2870191"/>
            <a:ext cx="6050756" cy="1692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0" y="4731712"/>
            <a:ext cx="9144000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GB" sz="1000" dirty="0"/>
              <a:t>https://www.crummy.com/software/BeautifulSoup/bs3/documentation.html#The%20basic%20find%20method:%20findAll(name,%20attrs,%20recursive,%20text,%20limit,%20**kwargs)</a:t>
            </a:r>
            <a:endParaRPr lang="en-GB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4" name="Ink 13"/>
              <p14:cNvContentPartPr/>
              <p14:nvPr/>
            </p14:nvContentPartPr>
            <p14:xfrm>
              <a:off x="5669627" y="2679000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4"/>
            </p:blipFill>
            <p:spPr>
              <a:xfrm>
                <a:off x="5669627" y="267900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CSV file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1125967"/>
            <a:ext cx="4271963" cy="3512210"/>
          </a:xfrm>
        </p:spPr>
        <p:txBody>
          <a:bodyPr/>
          <a:lstStyle/>
          <a:p>
            <a:r>
              <a:rPr lang="en-US" dirty="0"/>
              <a:t>You can write these data to csv file as per your requirement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29125" y="880782"/>
            <a:ext cx="4564856" cy="4184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from bs4 import </a:t>
            </a:r>
            <a:r>
              <a:rPr lang="en-GB" dirty="0" err="1"/>
              <a:t>BeautifulSoup</a:t>
            </a:r>
            <a:endParaRPr lang="en-GB" dirty="0"/>
          </a:p>
          <a:p>
            <a:r>
              <a:rPr lang="en-GB" dirty="0"/>
              <a:t>import csv</a:t>
            </a:r>
            <a:endParaRPr lang="en-GB" dirty="0"/>
          </a:p>
          <a:p>
            <a:r>
              <a:rPr lang="fr-FR" dirty="0"/>
              <a:t>import requests</a:t>
            </a:r>
            <a:endParaRPr lang="fr-FR" dirty="0"/>
          </a:p>
          <a:p>
            <a:endParaRPr lang="en-GB" dirty="0"/>
          </a:p>
          <a:p>
            <a:r>
              <a:rPr lang="en-GB" dirty="0"/>
              <a:t>data = </a:t>
            </a:r>
            <a:r>
              <a:rPr lang="en-GB" dirty="0" err="1"/>
              <a:t>requests.get</a:t>
            </a:r>
            <a:r>
              <a:rPr lang="en-GB" dirty="0"/>
              <a:t>('https://www.cu.edu.tr/')</a:t>
            </a:r>
            <a:endParaRPr lang="en-GB" dirty="0"/>
          </a:p>
          <a:p>
            <a:r>
              <a:rPr lang="en-GB" dirty="0"/>
              <a:t>c = </a:t>
            </a:r>
            <a:r>
              <a:rPr lang="en-GB" dirty="0" err="1"/>
              <a:t>data.content</a:t>
            </a:r>
            <a:endParaRPr lang="en-GB" dirty="0"/>
          </a:p>
          <a:p>
            <a:r>
              <a:rPr lang="en-GB" dirty="0"/>
              <a:t>soup = </a:t>
            </a:r>
            <a:r>
              <a:rPr lang="en-GB" dirty="0" err="1"/>
              <a:t>BeautifulSoup</a:t>
            </a:r>
            <a:r>
              <a:rPr lang="en-GB" dirty="0"/>
              <a:t>(c)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f = </a:t>
            </a:r>
            <a:r>
              <a:rPr lang="en-GB" b="1" dirty="0" err="1"/>
              <a:t>csv.writer</a:t>
            </a:r>
            <a:r>
              <a:rPr lang="en-GB" b="1" dirty="0"/>
              <a:t>(open("Link.csv", "w"))</a:t>
            </a:r>
            <a:endParaRPr lang="en-GB" b="1" dirty="0"/>
          </a:p>
          <a:p>
            <a:r>
              <a:rPr lang="en-GB" dirty="0" err="1"/>
              <a:t>f.writerow</a:t>
            </a:r>
            <a:r>
              <a:rPr lang="en-GB" dirty="0"/>
              <a:t>(["Name", "Link"]) # Write column headers as the first line</a:t>
            </a:r>
            <a:endParaRPr lang="en-GB" dirty="0"/>
          </a:p>
          <a:p>
            <a:endParaRPr lang="en-GB" dirty="0"/>
          </a:p>
          <a:p>
            <a:r>
              <a:rPr lang="en-GB" dirty="0"/>
              <a:t>links = </a:t>
            </a:r>
            <a:r>
              <a:rPr lang="en-GB" dirty="0" err="1"/>
              <a:t>soup.find_all</a:t>
            </a:r>
            <a:r>
              <a:rPr lang="en-GB" dirty="0"/>
              <a:t>('a')</a:t>
            </a:r>
            <a:endParaRPr lang="en-GB" dirty="0"/>
          </a:p>
          <a:p>
            <a:r>
              <a:rPr lang="en-GB" b="1" dirty="0"/>
              <a:t>for link in links:</a:t>
            </a:r>
            <a:endParaRPr lang="en-GB" b="1" dirty="0"/>
          </a:p>
          <a:p>
            <a:r>
              <a:rPr lang="en-GB" b="1" dirty="0"/>
              <a:t>    names = </a:t>
            </a:r>
            <a:r>
              <a:rPr lang="en-GB" b="1" dirty="0" err="1"/>
              <a:t>link.contents</a:t>
            </a:r>
            <a:r>
              <a:rPr lang="en-GB" b="1" dirty="0"/>
              <a:t>[0]</a:t>
            </a:r>
            <a:endParaRPr lang="en-GB" b="1" dirty="0"/>
          </a:p>
          <a:p>
            <a:r>
              <a:rPr lang="en-GB" b="1" dirty="0"/>
              <a:t>    </a:t>
            </a:r>
            <a:r>
              <a:rPr lang="en-GB" b="1" dirty="0" err="1"/>
              <a:t>fullLink</a:t>
            </a:r>
            <a:r>
              <a:rPr lang="en-GB" b="1" dirty="0"/>
              <a:t> = </a:t>
            </a:r>
            <a:r>
              <a:rPr lang="en-GB" b="1" dirty="0" err="1"/>
              <a:t>link.get</a:t>
            </a:r>
            <a:r>
              <a:rPr lang="en-GB" b="1" dirty="0"/>
              <a:t>('</a:t>
            </a:r>
            <a:r>
              <a:rPr lang="en-GB" b="1" dirty="0" err="1"/>
              <a:t>href</a:t>
            </a:r>
            <a:r>
              <a:rPr lang="en-GB" b="1" dirty="0"/>
              <a:t>')</a:t>
            </a:r>
            <a:endParaRPr lang="en-GB" b="1" dirty="0"/>
          </a:p>
          <a:p>
            <a:r>
              <a:rPr lang="en-GB" b="1" dirty="0"/>
              <a:t>    print(names)</a:t>
            </a:r>
            <a:endParaRPr lang="en-GB" b="1" dirty="0"/>
          </a:p>
          <a:p>
            <a:r>
              <a:rPr lang="en-GB" b="1" dirty="0"/>
              <a:t>    print(</a:t>
            </a:r>
            <a:r>
              <a:rPr lang="en-GB" b="1" dirty="0" err="1"/>
              <a:t>fullLink</a:t>
            </a:r>
            <a:r>
              <a:rPr lang="en-GB" b="1" dirty="0"/>
              <a:t>)</a:t>
            </a:r>
            <a:endParaRPr lang="en-GB" b="1" dirty="0"/>
          </a:p>
          <a:p>
            <a:r>
              <a:rPr lang="en-GB" b="1" dirty="0"/>
              <a:t>    </a:t>
            </a:r>
            <a:r>
              <a:rPr lang="en-GB" b="1" dirty="0" err="1"/>
              <a:t>f.writerow</a:t>
            </a:r>
            <a:r>
              <a:rPr lang="en-GB" b="1" dirty="0"/>
              <a:t>([names, </a:t>
            </a:r>
            <a:r>
              <a:rPr lang="en-GB" b="1" dirty="0" err="1"/>
              <a:t>fullLink</a:t>
            </a:r>
            <a:r>
              <a:rPr lang="en-GB" b="1"/>
              <a:t>])</a:t>
            </a:r>
            <a:endParaRPr lang="en-GB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9" y="2135981"/>
            <a:ext cx="4307423" cy="2790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 panose="020F0502020204030204"/>
              <a:buNone/>
            </a:pPr>
            <a:r>
              <a:rPr lang="en-US" sz="3240" dirty="0"/>
              <a:t>Outline</a:t>
            </a:r>
            <a:endParaRPr sz="3240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284659" y="1154542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/>
              <a:t>Introduction to Direct data download</a:t>
            </a:r>
            <a:endParaRPr dirty="0"/>
          </a:p>
          <a:p>
            <a:pPr marL="342900" indent="-342900"/>
            <a:r>
              <a:rPr lang="en-US" dirty="0"/>
              <a:t>Web scraping</a:t>
            </a:r>
            <a:endParaRPr lang="en-US" dirty="0"/>
          </a:p>
          <a:p>
            <a:pPr marL="800100" lvl="1" indent="-342900"/>
            <a:r>
              <a:rPr lang="en-US" dirty="0"/>
              <a:t>Introduction to Web scraping</a:t>
            </a:r>
            <a:endParaRPr lang="en-US" dirty="0"/>
          </a:p>
          <a:p>
            <a:pPr marL="800100" lvl="1" indent="-342900"/>
            <a:r>
              <a:rPr lang="en-US" dirty="0"/>
              <a:t>Introduction to basic HTML</a:t>
            </a:r>
            <a:endParaRPr lang="en-US" dirty="0"/>
          </a:p>
          <a:p>
            <a:pPr marL="800100" lvl="1" indent="-342900"/>
            <a:r>
              <a:rPr lang="en-US" dirty="0"/>
              <a:t>Introduction to Beautiful Soup </a:t>
            </a:r>
            <a:endParaRPr lang="en-US" dirty="0"/>
          </a:p>
          <a:p>
            <a:pPr marL="800100" lvl="1" indent="-342900"/>
            <a:r>
              <a:rPr lang="en-US" dirty="0"/>
              <a:t>Data Extraction using Beautiful Soup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Tutorials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tutorial:</a:t>
            </a:r>
            <a:endParaRPr lang="en-US" dirty="0"/>
          </a:p>
          <a:p>
            <a:r>
              <a:rPr lang="en-GB" dirty="0">
                <a:hlinkClick r:id="rId1"/>
              </a:rPr>
              <a:t>https://github.com/franniez/Python-Tutorials/blob/master/ipython_notebooks/Web%20Scraping%20with%20Beautiful%20Soup.ipynb</a:t>
            </a:r>
            <a:endParaRPr lang="en-US" dirty="0"/>
          </a:p>
          <a:p>
            <a:r>
              <a:rPr lang="en-GB" dirty="0"/>
              <a:t> CSV File:</a:t>
            </a:r>
            <a:endParaRPr lang="en-GB" dirty="0"/>
          </a:p>
          <a:p>
            <a:r>
              <a:rPr lang="en-GB" dirty="0">
                <a:hlinkClick r:id="rId2"/>
              </a:rPr>
              <a:t>https://programminghistorian.org/en/lessons/intro-to-beautiful-soup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Beautiful Soup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functions related to beautiful soup</a:t>
            </a:r>
            <a:endParaRPr lang="en-US" dirty="0"/>
          </a:p>
          <a:p>
            <a:r>
              <a:rPr lang="en-US" dirty="0"/>
              <a:t>Check the following link:</a:t>
            </a:r>
            <a:endParaRPr lang="en-US" dirty="0"/>
          </a:p>
          <a:p>
            <a:pPr lvl="1"/>
            <a:r>
              <a:rPr lang="en-GB" dirty="0"/>
              <a:t>Using </a:t>
            </a:r>
            <a:r>
              <a:rPr lang="en-GB" dirty="0" err="1"/>
              <a:t>BeautifulSoup</a:t>
            </a:r>
            <a:r>
              <a:rPr lang="en-GB" dirty="0"/>
              <a:t> to parse HTML and extract press briefings URLs</a:t>
            </a:r>
            <a:endParaRPr lang="en-US" dirty="0"/>
          </a:p>
          <a:p>
            <a:pPr lvl="1"/>
            <a:r>
              <a:rPr lang="en-GB" dirty="0">
                <a:hlinkClick r:id="rId1"/>
              </a:rPr>
              <a:t>http://www.compjour.org/warmups/govt-text-releases/intro-to-bs4-lxml-parsing-wh-press-briefings/#finding-a-tag-with-find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1197405"/>
            <a:ext cx="8452148" cy="3512210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  <a:latin typeface="Cambria" panose="02040503050406030204"/>
                <a:ea typeface="Cambria" panose="02040503050406030204"/>
              </a:rPr>
              <a:t>Direct Download</a:t>
            </a:r>
            <a:r>
              <a:rPr lang="en-GB" dirty="0">
                <a:latin typeface="Cambria" panose="02040503050406030204"/>
                <a:ea typeface="Cambria" panose="02040503050406030204"/>
              </a:rPr>
              <a:t>: Many companies and websites make data publicly available for research purpose</a:t>
            </a:r>
            <a:endParaRPr lang="en-US"/>
          </a:p>
          <a:p>
            <a:r>
              <a:rPr lang="en-GB" b="1" dirty="0">
                <a:solidFill>
                  <a:srgbClr val="00B050"/>
                </a:solidFill>
                <a:latin typeface="Cambria" panose="02040503050406030204"/>
                <a:ea typeface="Cambria" panose="02040503050406030204"/>
              </a:rPr>
              <a:t>Web Scraping: </a:t>
            </a:r>
            <a:r>
              <a:rPr lang="en-GB" dirty="0">
                <a:latin typeface="Cambria" panose="02040503050406030204"/>
                <a:ea typeface="Cambria" panose="02040503050406030204"/>
              </a:rPr>
              <a:t>you can scrape data set from the websites</a:t>
            </a:r>
            <a:endParaRPr lang="en-GB"/>
          </a:p>
          <a:p>
            <a:r>
              <a:rPr lang="en-GB" b="1" dirty="0">
                <a:solidFill>
                  <a:srgbClr val="00B050"/>
                </a:solidFill>
                <a:latin typeface="Cambria" panose="02040503050406030204"/>
                <a:ea typeface="Cambria" panose="02040503050406030204"/>
              </a:rPr>
              <a:t>API: </a:t>
            </a:r>
            <a:r>
              <a:rPr lang="en-GB" dirty="0">
                <a:latin typeface="Cambria" panose="02040503050406030204"/>
                <a:ea typeface="Cambria" panose="02040503050406030204"/>
              </a:rPr>
              <a:t>Several companies for example, google, twitter etc. provide API to access their data</a:t>
            </a:r>
            <a:endParaRPr lang="en-GB"/>
          </a:p>
          <a:p>
            <a:endParaRPr lang="en-GB" dirty="0">
              <a:latin typeface="Cambria" panose="02040503050406030204"/>
              <a:ea typeface="Cambria" panose="02040503050406030204"/>
            </a:endParaRPr>
          </a:p>
          <a:p>
            <a:r>
              <a:rPr lang="en-GB" dirty="0">
                <a:latin typeface="Cambria" panose="02040503050406030204"/>
                <a:ea typeface="Cambria" panose="02040503050406030204"/>
              </a:rPr>
              <a:t>In this lecture, we will focus on direct data download and web scraping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Direct Data Download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Data Download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Data.Gov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  <a:latin typeface="Lato"/>
              </a:rPr>
              <a:t>T</a:t>
            </a:r>
            <a:r>
              <a:rPr lang="en-GB" b="0" i="0" dirty="0">
                <a:solidFill>
                  <a:schemeClr val="tx1"/>
                </a:solidFill>
                <a:effectLst/>
                <a:latin typeface="Lato"/>
              </a:rPr>
              <a:t>he home of the U.S. Government’s open data</a:t>
            </a:r>
            <a:endParaRPr lang="en-GB" b="0" i="0" dirty="0">
              <a:solidFill>
                <a:schemeClr val="tx1"/>
              </a:solidFill>
              <a:effectLst/>
              <a:latin typeface="Lato"/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182" y="2413467"/>
            <a:ext cx="5729285" cy="22961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Ink 3"/>
              <p14:cNvContentPartPr/>
              <p14:nvPr/>
            </p14:nvContentPartPr>
            <p14:xfrm>
              <a:off x="4072667" y="2874535"/>
              <a:ext cx="374040" cy="507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4072667" y="2874535"/>
                <a:ext cx="374040" cy="50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4098587" y="2715055"/>
              <a:ext cx="393120" cy="2700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4098587" y="2715055"/>
                <a:ext cx="393120" cy="270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Data Download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https://cloud.google.com/public-datasets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1987079"/>
            <a:ext cx="4530637" cy="26635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Data Download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1"/>
              </a:rPr>
              <a:t>https://www.kaggle.com/</a:t>
            </a:r>
            <a:endParaRPr lang="en-GB" dirty="0"/>
          </a:p>
          <a:p>
            <a:r>
              <a:rPr lang="en-GB" dirty="0"/>
              <a:t>Have lots of useful resources for data science enthusiast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19" y="2060206"/>
            <a:ext cx="4518464" cy="28021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1673267" y="2834575"/>
              <a:ext cx="299880" cy="1742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1673267" y="2834575"/>
                <a:ext cx="299880" cy="1742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Data Download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several website which provide various data sets and you can use these data sets</a:t>
            </a:r>
            <a:endParaRPr lang="en-GB" dirty="0"/>
          </a:p>
          <a:p>
            <a:r>
              <a:rPr lang="en-GB" dirty="0"/>
              <a:t> UCI Machine Learning Repository</a:t>
            </a:r>
            <a:endParaRPr lang="en-GB" dirty="0"/>
          </a:p>
          <a:p>
            <a:r>
              <a:rPr lang="en-GB" dirty="0">
                <a:hlinkClick r:id="rId1"/>
              </a:rPr>
              <a:t>https://archive.ics.uci.edu/ml/datasets.php?format=&amp;task=clu&amp;att=&amp;area=&amp;numAtt=greater100&amp;numIns=&amp;type=&amp;sort=nameUp&amp;view=table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SatckExchange</a:t>
            </a:r>
            <a:r>
              <a:rPr lang="en-GB" dirty="0"/>
              <a:t>: Data of Q&amp;A websites</a:t>
            </a:r>
            <a:endParaRPr lang="en-GB" dirty="0"/>
          </a:p>
          <a:p>
            <a:r>
              <a:rPr lang="en-GB" dirty="0">
                <a:hlinkClick r:id="rId2"/>
              </a:rPr>
              <a:t>https://archive.org/details/stackexchange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7804</Words>
  <Application>WPS Presentation</Application>
  <PresentationFormat>On-screen Show (16:9)</PresentationFormat>
  <Paragraphs>281</Paragraphs>
  <Slides>31</Slides>
  <Notes>2</Notes>
  <HiddenSlides>12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SimSun</vt:lpstr>
      <vt:lpstr>Wingdings</vt:lpstr>
      <vt:lpstr>Arial</vt:lpstr>
      <vt:lpstr>Calibri</vt:lpstr>
      <vt:lpstr>Cambria</vt:lpstr>
      <vt:lpstr>inherit</vt:lpstr>
      <vt:lpstr>Segoe Print</vt:lpstr>
      <vt:lpstr>Cambria</vt:lpstr>
      <vt:lpstr>Lato</vt:lpstr>
      <vt:lpstr>Microsoft YaHei</vt:lpstr>
      <vt:lpstr>Arial Unicode MS</vt:lpstr>
      <vt:lpstr>Menlo</vt:lpstr>
      <vt:lpstr>source-serif-pro</vt:lpstr>
      <vt:lpstr>Office Theme</vt:lpstr>
      <vt:lpstr>Visualisation for Data Analytics: Data Collection: Direct and Web Scraping</vt:lpstr>
      <vt:lpstr>Learning Outcome</vt:lpstr>
      <vt:lpstr>Outline</vt:lpstr>
      <vt:lpstr>Data Collection</vt:lpstr>
      <vt:lpstr>Direct Data Download</vt:lpstr>
      <vt:lpstr>Direct Data Download</vt:lpstr>
      <vt:lpstr>Direct Data Download</vt:lpstr>
      <vt:lpstr>Direct Data Download</vt:lpstr>
      <vt:lpstr>Direct Data Download</vt:lpstr>
      <vt:lpstr>Export the data</vt:lpstr>
      <vt:lpstr>Web Scraping </vt:lpstr>
      <vt:lpstr>Web Scraping </vt:lpstr>
      <vt:lpstr>Introduction to HTML</vt:lpstr>
      <vt:lpstr>Introduction To HTML</vt:lpstr>
      <vt:lpstr>Introduction To HTML</vt:lpstr>
      <vt:lpstr>Introduction To HTML</vt:lpstr>
      <vt:lpstr>Introduction To HTML</vt:lpstr>
      <vt:lpstr>Introduction To HTML</vt:lpstr>
      <vt:lpstr>HTML</vt:lpstr>
      <vt:lpstr>Fetching Data from a website</vt:lpstr>
      <vt:lpstr>Fetching the data from Static Website</vt:lpstr>
      <vt:lpstr>Output</vt:lpstr>
      <vt:lpstr>Output</vt:lpstr>
      <vt:lpstr>Beautiful Soup</vt:lpstr>
      <vt:lpstr>Use BeautifulSoup for parsing</vt:lpstr>
      <vt:lpstr>BeautifulSoup Example</vt:lpstr>
      <vt:lpstr>Some Functions</vt:lpstr>
      <vt:lpstr>‘Find’ function</vt:lpstr>
      <vt:lpstr>Writing Data to a CSV file</vt:lpstr>
      <vt:lpstr>Some Tutorials</vt:lpstr>
      <vt:lpstr>More function Beautiful Soup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of ML and AI in popular software engineering conferences and journals</dc:title>
  <dc:creator/>
  <cp:lastModifiedBy>Elif Firat</cp:lastModifiedBy>
  <cp:revision>15</cp:revision>
  <dcterms:created xsi:type="dcterms:W3CDTF">2023-10-29T11:04:53Z</dcterms:created>
  <dcterms:modified xsi:type="dcterms:W3CDTF">2023-10-29T11:07:19Z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E1F84C027A9844C6AEF3F9D2FE61ED22_12</vt:lpwstr>
  </property>
  <property fmtid="{D5CDD505-2E9C-101B-9397-08002B2CF9AE}" pid="3" name="KSOProductBuildVer">
    <vt:lpwstr>2057-12.2.0.13215</vt:lpwstr>
  </property>
</Properties>
</file>