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5"/>
  </p:notesMasterIdLst>
  <p:sldIdLst>
    <p:sldId id="889" r:id="rId2"/>
    <p:sldId id="259" r:id="rId3"/>
    <p:sldId id="261" r:id="rId4"/>
    <p:sldId id="820" r:id="rId5"/>
    <p:sldId id="821" r:id="rId6"/>
    <p:sldId id="825" r:id="rId7"/>
    <p:sldId id="826" r:id="rId8"/>
    <p:sldId id="946" r:id="rId9"/>
    <p:sldId id="827" r:id="rId10"/>
    <p:sldId id="844" r:id="rId11"/>
    <p:sldId id="891" r:id="rId12"/>
    <p:sldId id="892" r:id="rId13"/>
    <p:sldId id="890" r:id="rId14"/>
    <p:sldId id="922" r:id="rId15"/>
    <p:sldId id="961" r:id="rId16"/>
    <p:sldId id="855" r:id="rId17"/>
    <p:sldId id="856" r:id="rId18"/>
    <p:sldId id="857" r:id="rId19"/>
    <p:sldId id="893" r:id="rId20"/>
    <p:sldId id="923" r:id="rId21"/>
    <p:sldId id="947" r:id="rId22"/>
    <p:sldId id="962" r:id="rId23"/>
    <p:sldId id="921" r:id="rId24"/>
    <p:sldId id="949" r:id="rId25"/>
    <p:sldId id="950" r:id="rId26"/>
    <p:sldId id="951" r:id="rId27"/>
    <p:sldId id="948" r:id="rId28"/>
    <p:sldId id="952" r:id="rId29"/>
    <p:sldId id="953" r:id="rId30"/>
    <p:sldId id="963" r:id="rId31"/>
    <p:sldId id="954" r:id="rId32"/>
    <p:sldId id="865" r:id="rId33"/>
    <p:sldId id="924" r:id="rId34"/>
    <p:sldId id="925" r:id="rId35"/>
    <p:sldId id="928" r:id="rId36"/>
    <p:sldId id="926" r:id="rId37"/>
    <p:sldId id="927" r:id="rId38"/>
    <p:sldId id="898" r:id="rId39"/>
    <p:sldId id="899" r:id="rId40"/>
    <p:sldId id="955" r:id="rId41"/>
    <p:sldId id="900" r:id="rId42"/>
    <p:sldId id="901" r:id="rId43"/>
    <p:sldId id="929" r:id="rId44"/>
    <p:sldId id="894" r:id="rId45"/>
    <p:sldId id="934" r:id="rId46"/>
    <p:sldId id="936" r:id="rId47"/>
    <p:sldId id="909" r:id="rId48"/>
    <p:sldId id="910" r:id="rId49"/>
    <p:sldId id="937" r:id="rId50"/>
    <p:sldId id="938" r:id="rId51"/>
    <p:sldId id="939" r:id="rId52"/>
    <p:sldId id="911" r:id="rId53"/>
    <p:sldId id="971" r:id="rId54"/>
    <p:sldId id="967" r:id="rId55"/>
    <p:sldId id="968" r:id="rId56"/>
    <p:sldId id="965" r:id="rId57"/>
    <p:sldId id="973" r:id="rId58"/>
    <p:sldId id="972" r:id="rId59"/>
    <p:sldId id="969" r:id="rId60"/>
    <p:sldId id="970" r:id="rId61"/>
    <p:sldId id="974" r:id="rId62"/>
    <p:sldId id="964" r:id="rId63"/>
    <p:sldId id="960"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6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FE3E91-AA2F-45B4-B808-D09A801DA5CA}">
  <a:tblStyle styleId="{F3FE3E91-AA2F-45B4-B808-D09A801DA5C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ADD839-9A88-41DC-B523-EB189AA786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58"/>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1T13:08:17.687"/>
    </inkml:context>
    <inkml:brush xml:id="br0">
      <inkml:brushProperty name="width" value="0.1" units="cm"/>
      <inkml:brushProperty name="height" value="0.1" units="cm"/>
      <inkml:brushProperty name="color" value="#008C3A"/>
    </inkml:brush>
  </inkml:definitions>
  <inkml:trace contextRef="#ctx0" brushRef="#br0">1 84 3967 0 0,'5'-12'176'0'0,"0"3"40"0"0,2-3-216 0 0,4 2 0 0 0,2-1 0 0 0,0 1 0 0 0,0 0-240 0 0,1 1-88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1T13:08:33.459"/>
    </inkml:context>
    <inkml:brush xml:id="br0">
      <inkml:brushProperty name="width" value="0.1" units="cm"/>
      <inkml:brushProperty name="height" value="0.1" units="cm"/>
      <inkml:brushProperty name="color" value="#008C3A"/>
    </inkml:brush>
  </inkml:definitions>
  <inkml:trace contextRef="#ctx0" brushRef="#br0">0 1 3279 0 0,'0'0'320'0'0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1T13:08:17.687"/>
    </inkml:context>
    <inkml:brush xml:id="br0">
      <inkml:brushProperty name="width" value="0.1" units="cm"/>
      <inkml:brushProperty name="height" value="0.1" units="cm"/>
      <inkml:brushProperty name="color" value="#008C3A"/>
    </inkml:brush>
  </inkml:definitions>
  <inkml:trace contextRef="#ctx0" brushRef="#br0">1 84 3967 0 0,'5'-12'176'0'0,"0"3"40"0"0,2-3-216 0 0,4 2 0 0 0,2-1 0 0 0,0 1 0 0 0,0 0-240 0 0,1 1-88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1T13:08:33.459"/>
    </inkml:context>
    <inkml:brush xml:id="br0">
      <inkml:brushProperty name="width" value="0.1" units="cm"/>
      <inkml:brushProperty name="height" value="0.1" units="cm"/>
      <inkml:brushProperty name="color" value="#008C3A"/>
    </inkml:brush>
  </inkml:definitions>
  <inkml:trace contextRef="#ctx0" brushRef="#br0">0 1 3279 0 0,'0'0'320'0'0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491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423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388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4072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0" y="1438835"/>
            <a:ext cx="9144000" cy="1754321"/>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4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341387" y="3193156"/>
            <a:ext cx="8093365" cy="975432"/>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hasCustomPrompt="1"/>
          </p:nvPr>
        </p:nvSpPr>
        <p:spPr>
          <a:xfrm>
            <a:off x="448965" y="281175"/>
            <a:ext cx="8246070" cy="59960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2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dirty="0" err="1"/>
              <a:t>ggg</a:t>
            </a:r>
            <a:endParaRPr dirty="0"/>
          </a:p>
        </p:txBody>
      </p:sp>
      <p:sp>
        <p:nvSpPr>
          <p:cNvPr id="24" name="Google Shape;24;p3"/>
          <p:cNvSpPr txBox="1">
            <a:spLocks noGrp="1"/>
          </p:cNvSpPr>
          <p:nvPr>
            <p:ph type="body" idx="1" hasCustomPrompt="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1800">
                <a:solidFill>
                  <a:srgbClr val="002060"/>
                </a:solidFill>
                <a:latin typeface="Cambria" panose="02040503050406030204" pitchFamily="18" charset="0"/>
                <a:ea typeface="Cambria" panose="02040503050406030204" pitchFamily="18" charset="0"/>
              </a:defRPr>
            </a:lvl1pPr>
            <a:lvl2pPr marL="914400" lvl="1" indent="-406400" algn="l">
              <a:spcBef>
                <a:spcPts val="560"/>
              </a:spcBef>
              <a:spcAft>
                <a:spcPts val="0"/>
              </a:spcAft>
              <a:buClr>
                <a:srgbClr val="002060"/>
              </a:buClr>
              <a:buSzPts val="2800"/>
              <a:buChar char="–"/>
              <a:defRPr sz="1800">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r>
              <a:rPr lang="en-GB" dirty="0" err="1"/>
              <a:t>Vh</a:t>
            </a:r>
            <a:endParaRPr lang="en-GB" dirty="0"/>
          </a:p>
          <a:p>
            <a:pPr lvl="1"/>
            <a:r>
              <a:rPr lang="en-GB" dirty="0" err="1"/>
              <a:t>jjj</a:t>
            </a:r>
            <a:endParaRPr dirty="0"/>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solidFill>
            <a:schemeClr val="bg1"/>
          </a:solid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err="1"/>
              <a:t>ggg</a:t>
            </a:r>
            <a:endParaRPr dirty="0"/>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CC0066"/>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data-to-viz.com/caveat/boxplo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kaggle.com/datasets/mirichoi0218/insurance?resource=download"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0" y="1635918"/>
            <a:ext cx="9144000" cy="1496645"/>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buSzPts val="3240"/>
            </a:pPr>
            <a:r>
              <a:rPr lang="en-GB" sz="2800" dirty="0">
                <a:solidFill>
                  <a:schemeClr val="accent1">
                    <a:lumMod val="75000"/>
                  </a:schemeClr>
                </a:solidFill>
              </a:rPr>
              <a:t>Numeric and Categorical Structured Data Visualization- Part2 (Multivariate)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4F08-D141-40A9-8E5B-0B0A9CAF9CE2}"/>
              </a:ext>
            </a:extLst>
          </p:cNvPr>
          <p:cNvSpPr>
            <a:spLocks noGrp="1"/>
          </p:cNvSpPr>
          <p:nvPr>
            <p:ph type="title"/>
          </p:nvPr>
        </p:nvSpPr>
        <p:spPr/>
        <p:txBody>
          <a:bodyPr/>
          <a:lstStyle/>
          <a:p>
            <a:r>
              <a:rPr lang="en-GB" dirty="0"/>
              <a:t>Three Types of Corelation between the attributes</a:t>
            </a:r>
          </a:p>
        </p:txBody>
      </p:sp>
      <p:sp>
        <p:nvSpPr>
          <p:cNvPr id="3" name="Text Placeholder 2">
            <a:extLst>
              <a:ext uri="{FF2B5EF4-FFF2-40B4-BE49-F238E27FC236}">
                <a16:creationId xmlns:a16="http://schemas.microsoft.com/office/drawing/2014/main" id="{D7C8B5ED-EC4B-4BEB-AC8A-6AC10E4E7339}"/>
              </a:ext>
            </a:extLst>
          </p:cNvPr>
          <p:cNvSpPr>
            <a:spLocks noGrp="1"/>
          </p:cNvSpPr>
          <p:nvPr>
            <p:ph type="body" idx="1"/>
          </p:nvPr>
        </p:nvSpPr>
        <p:spPr/>
        <p:txBody>
          <a:bodyPr/>
          <a:lstStyle/>
          <a:p>
            <a:r>
              <a:rPr lang="en-US" dirty="0"/>
              <a:t> </a:t>
            </a:r>
            <a:endParaRPr lang="en-GB" dirty="0"/>
          </a:p>
        </p:txBody>
      </p:sp>
      <p:pic>
        <p:nvPicPr>
          <p:cNvPr id="5" name="Picture 4">
            <a:extLst>
              <a:ext uri="{FF2B5EF4-FFF2-40B4-BE49-F238E27FC236}">
                <a16:creationId xmlns:a16="http://schemas.microsoft.com/office/drawing/2014/main" id="{E9FEA67F-CE63-419C-AC0F-4BB94DF34DB2}"/>
              </a:ext>
            </a:extLst>
          </p:cNvPr>
          <p:cNvPicPr>
            <a:picLocks noChangeAspect="1"/>
          </p:cNvPicPr>
          <p:nvPr/>
        </p:nvPicPr>
        <p:blipFill>
          <a:blip r:embed="rId2"/>
          <a:stretch>
            <a:fillRect/>
          </a:stretch>
        </p:blipFill>
        <p:spPr>
          <a:xfrm>
            <a:off x="1284325" y="1666767"/>
            <a:ext cx="5840964" cy="2143597"/>
          </a:xfrm>
          <a:prstGeom prst="rect">
            <a:avLst/>
          </a:prstGeom>
        </p:spPr>
      </p:pic>
    </p:spTree>
    <p:extLst>
      <p:ext uri="{BB962C8B-B14F-4D97-AF65-F5344CB8AC3E}">
        <p14:creationId xmlns:p14="http://schemas.microsoft.com/office/powerpoint/2010/main" val="171960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7B1C-9A8C-4AAC-8392-35DFFF1EBD34}"/>
              </a:ext>
            </a:extLst>
          </p:cNvPr>
          <p:cNvSpPr>
            <a:spLocks noGrp="1"/>
          </p:cNvSpPr>
          <p:nvPr>
            <p:ph type="title"/>
          </p:nvPr>
        </p:nvSpPr>
        <p:spPr/>
        <p:txBody>
          <a:bodyPr/>
          <a:lstStyle/>
          <a:p>
            <a:r>
              <a:rPr lang="en-US" dirty="0"/>
              <a:t>Scatter Plots in Python</a:t>
            </a:r>
            <a:endParaRPr lang="en-GB" dirty="0"/>
          </a:p>
        </p:txBody>
      </p:sp>
      <p:sp>
        <p:nvSpPr>
          <p:cNvPr id="3" name="Text Placeholder 2">
            <a:extLst>
              <a:ext uri="{FF2B5EF4-FFF2-40B4-BE49-F238E27FC236}">
                <a16:creationId xmlns:a16="http://schemas.microsoft.com/office/drawing/2014/main" id="{B0563213-8740-4952-8361-FA70299A6F86}"/>
              </a:ext>
            </a:extLst>
          </p:cNvPr>
          <p:cNvSpPr>
            <a:spLocks noGrp="1"/>
          </p:cNvSpPr>
          <p:nvPr>
            <p:ph type="body" idx="1"/>
          </p:nvPr>
        </p:nvSpPr>
        <p:spPr/>
        <p:txBody>
          <a:bodyPr/>
          <a:lstStyle/>
          <a:p>
            <a:r>
              <a:rPr lang="en-US" dirty="0"/>
              <a:t>Type 1: Random Data</a:t>
            </a:r>
          </a:p>
          <a:p>
            <a:r>
              <a:rPr lang="en-US" dirty="0"/>
              <a:t>You can see no correlation here </a:t>
            </a:r>
          </a:p>
          <a:p>
            <a:endParaRPr lang="en-GB" dirty="0"/>
          </a:p>
        </p:txBody>
      </p:sp>
      <p:sp>
        <p:nvSpPr>
          <p:cNvPr id="5" name="TextBox 4">
            <a:extLst>
              <a:ext uri="{FF2B5EF4-FFF2-40B4-BE49-F238E27FC236}">
                <a16:creationId xmlns:a16="http://schemas.microsoft.com/office/drawing/2014/main" id="{E1FEEC7A-02C9-4646-B898-55E5E7660FB7}"/>
              </a:ext>
            </a:extLst>
          </p:cNvPr>
          <p:cNvSpPr txBox="1"/>
          <p:nvPr/>
        </p:nvSpPr>
        <p:spPr>
          <a:xfrm>
            <a:off x="300038" y="2479395"/>
            <a:ext cx="3864769"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import </a:t>
            </a:r>
            <a:r>
              <a:rPr lang="en-GB" dirty="0" err="1"/>
              <a:t>numpy</a:t>
            </a:r>
            <a:endParaRPr lang="en-GB" dirty="0"/>
          </a:p>
          <a:p>
            <a:r>
              <a:rPr lang="en-GB" dirty="0">
                <a:solidFill>
                  <a:srgbClr val="FF0000"/>
                </a:solidFill>
              </a:rPr>
              <a:t>import </a:t>
            </a:r>
            <a:r>
              <a:rPr lang="en-GB" dirty="0" err="1">
                <a:solidFill>
                  <a:srgbClr val="FF0000"/>
                </a:solidFill>
              </a:rPr>
              <a:t>matplotlib.pyplot</a:t>
            </a:r>
            <a:r>
              <a:rPr lang="en-GB" dirty="0">
                <a:solidFill>
                  <a:srgbClr val="FF0000"/>
                </a:solidFill>
              </a:rPr>
              <a:t> as </a:t>
            </a:r>
            <a:r>
              <a:rPr lang="en-GB" dirty="0" err="1">
                <a:solidFill>
                  <a:srgbClr val="FF0000"/>
                </a:solidFill>
              </a:rPr>
              <a:t>plt</a:t>
            </a:r>
            <a:endParaRPr lang="en-GB" dirty="0">
              <a:solidFill>
                <a:srgbClr val="FF0000"/>
              </a:solidFill>
            </a:endParaRPr>
          </a:p>
          <a:p>
            <a:endParaRPr lang="en-GB" dirty="0"/>
          </a:p>
          <a:p>
            <a:r>
              <a:rPr lang="en-GB" dirty="0"/>
              <a:t>x = </a:t>
            </a:r>
            <a:r>
              <a:rPr lang="en-GB" dirty="0" err="1"/>
              <a:t>numpy.random.normal</a:t>
            </a:r>
            <a:r>
              <a:rPr lang="en-GB" dirty="0"/>
              <a:t>(5.0, 1.0, 1000)</a:t>
            </a:r>
          </a:p>
          <a:p>
            <a:r>
              <a:rPr lang="en-GB" dirty="0"/>
              <a:t>y = </a:t>
            </a:r>
            <a:r>
              <a:rPr lang="en-GB" dirty="0" err="1"/>
              <a:t>numpy.random.normal</a:t>
            </a:r>
            <a:r>
              <a:rPr lang="en-GB" dirty="0"/>
              <a:t>(10.0, 2.0, 1000)</a:t>
            </a:r>
          </a:p>
          <a:p>
            <a:endParaRPr lang="en-GB" dirty="0"/>
          </a:p>
          <a:p>
            <a:r>
              <a:rPr lang="en-GB" b="1" dirty="0" err="1">
                <a:solidFill>
                  <a:srgbClr val="FF0000"/>
                </a:solidFill>
              </a:rPr>
              <a:t>plt.scatter</a:t>
            </a:r>
            <a:r>
              <a:rPr lang="en-GB" b="1" dirty="0">
                <a:solidFill>
                  <a:srgbClr val="FF0000"/>
                </a:solidFill>
              </a:rPr>
              <a:t>(x, y)</a:t>
            </a:r>
          </a:p>
          <a:p>
            <a:r>
              <a:rPr lang="en-GB" dirty="0" err="1"/>
              <a:t>plt.show</a:t>
            </a:r>
            <a:r>
              <a:rPr lang="en-GB" dirty="0"/>
              <a:t>()</a:t>
            </a:r>
          </a:p>
        </p:txBody>
      </p:sp>
      <p:pic>
        <p:nvPicPr>
          <p:cNvPr id="1026" name="Picture 2">
            <a:extLst>
              <a:ext uri="{FF2B5EF4-FFF2-40B4-BE49-F238E27FC236}">
                <a16:creationId xmlns:a16="http://schemas.microsoft.com/office/drawing/2014/main" id="{17B5BBD5-212D-4E19-A944-4E9678A05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178" y="1628775"/>
            <a:ext cx="3107633" cy="2102719"/>
          </a:xfrm>
          <a:prstGeom prst="rect">
            <a:avLst/>
          </a:prstGeom>
        </p:spPr>
        <p:style>
          <a:lnRef idx="2">
            <a:schemeClr val="accent6"/>
          </a:lnRef>
          <a:fillRef idx="1">
            <a:schemeClr val="lt1"/>
          </a:fillRef>
          <a:effectRef idx="0">
            <a:schemeClr val="accent6"/>
          </a:effectRef>
          <a:fontRef idx="minor">
            <a:schemeClr val="dk1"/>
          </a:fontRef>
        </p:style>
      </p:pic>
      <p:sp>
        <p:nvSpPr>
          <p:cNvPr id="8" name="TextBox 7">
            <a:extLst>
              <a:ext uri="{FF2B5EF4-FFF2-40B4-BE49-F238E27FC236}">
                <a16:creationId xmlns:a16="http://schemas.microsoft.com/office/drawing/2014/main" id="{CDD525FE-F8B1-4E9F-87A0-099673E6D22E}"/>
              </a:ext>
            </a:extLst>
          </p:cNvPr>
          <p:cNvSpPr txBox="1"/>
          <p:nvPr/>
        </p:nvSpPr>
        <p:spPr>
          <a:xfrm>
            <a:off x="121340" y="4611900"/>
            <a:ext cx="6371085"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https://www.w3schools.com/python/python_ml_scatterplot.asp</a:t>
            </a:r>
          </a:p>
        </p:txBody>
      </p:sp>
    </p:spTree>
    <p:extLst>
      <p:ext uri="{BB962C8B-B14F-4D97-AF65-F5344CB8AC3E}">
        <p14:creationId xmlns:p14="http://schemas.microsoft.com/office/powerpoint/2010/main" val="266052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9D6-54D3-4671-BCA4-611B83154B5D}"/>
              </a:ext>
            </a:extLst>
          </p:cNvPr>
          <p:cNvSpPr>
            <a:spLocks noGrp="1"/>
          </p:cNvSpPr>
          <p:nvPr>
            <p:ph type="title"/>
          </p:nvPr>
        </p:nvSpPr>
        <p:spPr/>
        <p:txBody>
          <a:bodyPr/>
          <a:lstStyle/>
          <a:p>
            <a:r>
              <a:rPr lang="en-US"/>
              <a:t>Scatter Plots in Python</a:t>
            </a:r>
            <a:endParaRPr lang="en-GB"/>
          </a:p>
        </p:txBody>
      </p:sp>
      <p:sp>
        <p:nvSpPr>
          <p:cNvPr id="3" name="Text Placeholder 2">
            <a:extLst>
              <a:ext uri="{FF2B5EF4-FFF2-40B4-BE49-F238E27FC236}">
                <a16:creationId xmlns:a16="http://schemas.microsoft.com/office/drawing/2014/main" id="{11033B94-6373-45BC-BABA-82F88F20E6CD}"/>
              </a:ext>
            </a:extLst>
          </p:cNvPr>
          <p:cNvSpPr>
            <a:spLocks noGrp="1"/>
          </p:cNvSpPr>
          <p:nvPr>
            <p:ph type="body" idx="1"/>
          </p:nvPr>
        </p:nvSpPr>
        <p:spPr>
          <a:xfrm>
            <a:off x="134536" y="1099690"/>
            <a:ext cx="8246070" cy="3512210"/>
          </a:xfrm>
        </p:spPr>
        <p:txBody>
          <a:bodyPr/>
          <a:lstStyle/>
          <a:p>
            <a:r>
              <a:rPr lang="en-US" dirty="0"/>
              <a:t>Type 2: Related Data</a:t>
            </a:r>
          </a:p>
          <a:p>
            <a:r>
              <a:rPr lang="en-US" dirty="0"/>
              <a:t>You can see negative correlation between the data points</a:t>
            </a:r>
          </a:p>
          <a:p>
            <a:endParaRPr lang="en-GB" dirty="0"/>
          </a:p>
        </p:txBody>
      </p:sp>
      <p:sp>
        <p:nvSpPr>
          <p:cNvPr id="5" name="TextBox 4">
            <a:extLst>
              <a:ext uri="{FF2B5EF4-FFF2-40B4-BE49-F238E27FC236}">
                <a16:creationId xmlns:a16="http://schemas.microsoft.com/office/drawing/2014/main" id="{93F503EF-0486-4ABA-9EA8-179B49132DF1}"/>
              </a:ext>
            </a:extLst>
          </p:cNvPr>
          <p:cNvSpPr txBox="1"/>
          <p:nvPr/>
        </p:nvSpPr>
        <p:spPr>
          <a:xfrm>
            <a:off x="342900" y="2213877"/>
            <a:ext cx="4786311"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0" i="0" dirty="0">
                <a:solidFill>
                  <a:srgbClr val="0000CD"/>
                </a:solidFill>
                <a:effectLst/>
                <a:latin typeface="Consolas" panose="020B0609020204030204" pitchFamily="49" charset="0"/>
              </a:rPr>
              <a:t>import</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matplotlib.pyplot</a:t>
            </a: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as</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plt</a:t>
            </a:r>
            <a:br>
              <a:rPr lang="en-GB" dirty="0"/>
            </a:br>
            <a:br>
              <a:rPr lang="en-GB" dirty="0"/>
            </a:br>
            <a:r>
              <a:rPr lang="en-GB" b="0" i="0" dirty="0">
                <a:solidFill>
                  <a:srgbClr val="000000"/>
                </a:solidFill>
                <a:effectLst/>
                <a:latin typeface="Consolas" panose="020B0609020204030204" pitchFamily="49" charset="0"/>
              </a:rPr>
              <a:t>x = [</a:t>
            </a:r>
            <a:r>
              <a:rPr lang="en-GB" b="0" i="0" dirty="0">
                <a:solidFill>
                  <a:srgbClr val="FF0000"/>
                </a:solidFill>
                <a:effectLst/>
                <a:latin typeface="Consolas" panose="020B0609020204030204" pitchFamily="49" charset="0"/>
              </a:rPr>
              <a:t>5</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2</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17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2</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9</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4</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11</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12</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9</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6</a:t>
            </a:r>
            <a:r>
              <a:rPr lang="en-GB" b="0" i="0" dirty="0">
                <a:solidFill>
                  <a:srgbClr val="000000"/>
                </a:solidFill>
                <a:effectLst/>
                <a:latin typeface="Consolas" panose="020B0609020204030204" pitchFamily="49" charset="0"/>
              </a:rPr>
              <a:t>]</a:t>
            </a:r>
            <a:br>
              <a:rPr lang="en-GB" dirty="0"/>
            </a:br>
            <a:r>
              <a:rPr lang="en-GB" b="0" i="0" dirty="0">
                <a:solidFill>
                  <a:srgbClr val="000000"/>
                </a:solidFill>
                <a:effectLst/>
                <a:latin typeface="Consolas" panose="020B0609020204030204" pitchFamily="49" charset="0"/>
              </a:rPr>
              <a:t>y = [</a:t>
            </a:r>
            <a:r>
              <a:rPr lang="en-GB" b="0" i="0" dirty="0">
                <a:solidFill>
                  <a:srgbClr val="FF0000"/>
                </a:solidFill>
                <a:effectLst/>
                <a:latin typeface="Consolas" panose="020B0609020204030204" pitchFamily="49" charset="0"/>
              </a:rPr>
              <a:t>99</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86</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88</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111</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86</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103</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94</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78</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77</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85</a:t>
            </a:r>
            <a:r>
              <a:rPr lang="en-GB" b="0" i="0" dirty="0">
                <a:solidFill>
                  <a:srgbClr val="000000"/>
                </a:solidFill>
                <a:effectLst/>
                <a:latin typeface="Consolas" panose="020B0609020204030204" pitchFamily="49" charset="0"/>
              </a:rPr>
              <a:t>,</a:t>
            </a:r>
            <a:r>
              <a:rPr lang="en-GB" b="0" i="0" dirty="0">
                <a:solidFill>
                  <a:srgbClr val="FF0000"/>
                </a:solidFill>
                <a:effectLst/>
                <a:latin typeface="Consolas" panose="020B0609020204030204" pitchFamily="49" charset="0"/>
              </a:rPr>
              <a:t>86</a:t>
            </a:r>
            <a:r>
              <a:rPr lang="en-GB" b="0" i="0" dirty="0">
                <a:solidFill>
                  <a:srgbClr val="000000"/>
                </a:solidFill>
                <a:effectLst/>
                <a:latin typeface="Consolas" panose="020B0609020204030204" pitchFamily="49" charset="0"/>
              </a:rPr>
              <a:t>]</a:t>
            </a:r>
            <a:br>
              <a:rPr lang="en-GB" dirty="0"/>
            </a:br>
            <a:br>
              <a:rPr lang="en-GB" dirty="0"/>
            </a:br>
            <a:r>
              <a:rPr lang="en-GB" b="0" i="0" dirty="0" err="1">
                <a:solidFill>
                  <a:srgbClr val="000000"/>
                </a:solidFill>
                <a:effectLst/>
                <a:latin typeface="Consolas" panose="020B0609020204030204" pitchFamily="49" charset="0"/>
              </a:rPr>
              <a:t>plt.</a:t>
            </a:r>
            <a:r>
              <a:rPr lang="en-GB" b="0" i="0" dirty="0" err="1">
                <a:solidFill>
                  <a:srgbClr val="FF0000"/>
                </a:solidFill>
                <a:effectLst/>
                <a:latin typeface="Consolas" panose="020B0609020204030204" pitchFamily="49" charset="0"/>
              </a:rPr>
              <a:t>scatter</a:t>
            </a:r>
            <a:r>
              <a:rPr lang="en-GB" b="0" i="0" dirty="0">
                <a:solidFill>
                  <a:srgbClr val="000000"/>
                </a:solidFill>
                <a:effectLst/>
                <a:latin typeface="Consolas" panose="020B0609020204030204" pitchFamily="49" charset="0"/>
              </a:rPr>
              <a:t>(x, y)</a:t>
            </a:r>
            <a:br>
              <a:rPr lang="en-GB" dirty="0"/>
            </a:br>
            <a:r>
              <a:rPr lang="en-GB" b="0" i="0" dirty="0" err="1">
                <a:solidFill>
                  <a:srgbClr val="000000"/>
                </a:solidFill>
                <a:effectLst/>
                <a:latin typeface="Consolas" panose="020B0609020204030204" pitchFamily="49" charset="0"/>
              </a:rPr>
              <a:t>plt.show</a:t>
            </a:r>
            <a:r>
              <a:rPr lang="en-GB" b="0" i="0" dirty="0">
                <a:solidFill>
                  <a:srgbClr val="000000"/>
                </a:solidFill>
                <a:effectLst/>
                <a:latin typeface="Consolas" panose="020B0609020204030204" pitchFamily="49" charset="0"/>
              </a:rPr>
              <a:t>()</a:t>
            </a:r>
            <a:endParaRPr lang="en-GB" dirty="0"/>
          </a:p>
        </p:txBody>
      </p:sp>
      <p:pic>
        <p:nvPicPr>
          <p:cNvPr id="2050" name="Picture 2">
            <a:extLst>
              <a:ext uri="{FF2B5EF4-FFF2-40B4-BE49-F238E27FC236}">
                <a16:creationId xmlns:a16="http://schemas.microsoft.com/office/drawing/2014/main" id="{41F88CC9-C5DE-4CEC-8F21-48FE922F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067" y="2008563"/>
            <a:ext cx="3191033" cy="2393275"/>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1F18767A-5F24-4F5F-9CCB-EA0DDF031BFC}"/>
              </a:ext>
            </a:extLst>
          </p:cNvPr>
          <p:cNvSpPr txBox="1"/>
          <p:nvPr/>
        </p:nvSpPr>
        <p:spPr>
          <a:xfrm>
            <a:off x="121340" y="4611900"/>
            <a:ext cx="6371085"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https://www.w3schools.com/python/python_ml_scatterplot.asp</a:t>
            </a:r>
          </a:p>
        </p:txBody>
      </p:sp>
      <p:sp>
        <p:nvSpPr>
          <p:cNvPr id="8" name="TextBox 7">
            <a:extLst>
              <a:ext uri="{FF2B5EF4-FFF2-40B4-BE49-F238E27FC236}">
                <a16:creationId xmlns:a16="http://schemas.microsoft.com/office/drawing/2014/main" id="{45DECC8D-64BF-45E3-A971-40E43833DF0D}"/>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83252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E47A1B-652B-4FD6-BA28-4A9FBE13A050}"/>
              </a:ext>
            </a:extLst>
          </p:cNvPr>
          <p:cNvSpPr>
            <a:spLocks noGrp="1"/>
          </p:cNvSpPr>
          <p:nvPr>
            <p:ph type="ctrTitle"/>
          </p:nvPr>
        </p:nvSpPr>
        <p:spPr/>
        <p:txBody>
          <a:bodyPr/>
          <a:lstStyle/>
          <a:p>
            <a:r>
              <a:rPr lang="en-US" dirty="0"/>
              <a:t>Scatter Plot for 3D data</a:t>
            </a:r>
            <a:endParaRPr lang="en-GB" dirty="0"/>
          </a:p>
        </p:txBody>
      </p:sp>
      <p:sp>
        <p:nvSpPr>
          <p:cNvPr id="5" name="Subtitle 4">
            <a:extLst>
              <a:ext uri="{FF2B5EF4-FFF2-40B4-BE49-F238E27FC236}">
                <a16:creationId xmlns:a16="http://schemas.microsoft.com/office/drawing/2014/main" id="{1A95355B-F06D-4CD8-B3AF-5E4CAB69E6E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962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653F-DC44-2080-7010-573ABF7938E7}"/>
              </a:ext>
            </a:extLst>
          </p:cNvPr>
          <p:cNvSpPr>
            <a:spLocks noGrp="1"/>
          </p:cNvSpPr>
          <p:nvPr>
            <p:ph type="title"/>
          </p:nvPr>
        </p:nvSpPr>
        <p:spPr/>
        <p:txBody>
          <a:bodyPr/>
          <a:lstStyle/>
          <a:p>
            <a:r>
              <a:rPr lang="en-US" dirty="0"/>
              <a:t>	Question?(m)</a:t>
            </a:r>
          </a:p>
        </p:txBody>
      </p:sp>
      <p:sp>
        <p:nvSpPr>
          <p:cNvPr id="3" name="Text Placeholder 2">
            <a:extLst>
              <a:ext uri="{FF2B5EF4-FFF2-40B4-BE49-F238E27FC236}">
                <a16:creationId xmlns:a16="http://schemas.microsoft.com/office/drawing/2014/main" id="{A06CE38F-8BA7-A646-AFF4-0ACEE978ED52}"/>
              </a:ext>
            </a:extLst>
          </p:cNvPr>
          <p:cNvSpPr>
            <a:spLocks noGrp="1"/>
          </p:cNvSpPr>
          <p:nvPr>
            <p:ph type="body" idx="1"/>
          </p:nvPr>
        </p:nvSpPr>
        <p:spPr/>
        <p:txBody>
          <a:bodyPr/>
          <a:lstStyle/>
          <a:p>
            <a:r>
              <a:rPr lang="en-US" dirty="0"/>
              <a:t>Can you visualize 3D data using Scatter plots?</a:t>
            </a:r>
          </a:p>
          <a:p>
            <a:endParaRPr lang="en-US" dirty="0"/>
          </a:p>
          <a:p>
            <a:endParaRPr lang="en-US" dirty="0"/>
          </a:p>
        </p:txBody>
      </p:sp>
    </p:spTree>
    <p:extLst>
      <p:ext uri="{BB962C8B-B14F-4D97-AF65-F5344CB8AC3E}">
        <p14:creationId xmlns:p14="http://schemas.microsoft.com/office/powerpoint/2010/main" val="12952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653F-DC44-2080-7010-573ABF7938E7}"/>
              </a:ext>
            </a:extLst>
          </p:cNvPr>
          <p:cNvSpPr>
            <a:spLocks noGrp="1"/>
          </p:cNvSpPr>
          <p:nvPr>
            <p:ph type="title"/>
          </p:nvPr>
        </p:nvSpPr>
        <p:spPr/>
        <p:txBody>
          <a:bodyPr/>
          <a:lstStyle/>
          <a:p>
            <a:r>
              <a:rPr lang="en-US" dirty="0"/>
              <a:t>	Question?(m)</a:t>
            </a:r>
          </a:p>
        </p:txBody>
      </p:sp>
      <p:sp>
        <p:nvSpPr>
          <p:cNvPr id="3" name="Text Placeholder 2">
            <a:extLst>
              <a:ext uri="{FF2B5EF4-FFF2-40B4-BE49-F238E27FC236}">
                <a16:creationId xmlns:a16="http://schemas.microsoft.com/office/drawing/2014/main" id="{A06CE38F-8BA7-A646-AFF4-0ACEE978ED52}"/>
              </a:ext>
            </a:extLst>
          </p:cNvPr>
          <p:cNvSpPr>
            <a:spLocks noGrp="1"/>
          </p:cNvSpPr>
          <p:nvPr>
            <p:ph type="body" idx="1"/>
          </p:nvPr>
        </p:nvSpPr>
        <p:spPr/>
        <p:txBody>
          <a:bodyPr/>
          <a:lstStyle/>
          <a:p>
            <a:r>
              <a:rPr lang="en-US" dirty="0"/>
              <a:t>Can the same visualization be used if the 3</a:t>
            </a:r>
            <a:r>
              <a:rPr lang="en-US" baseline="30000" dirty="0"/>
              <a:t>rd</a:t>
            </a:r>
            <a:r>
              <a:rPr lang="en-US" dirty="0"/>
              <a:t> attribute is numerical? What will happen if its categorical?</a:t>
            </a:r>
          </a:p>
        </p:txBody>
      </p:sp>
    </p:spTree>
    <p:extLst>
      <p:ext uri="{BB962C8B-B14F-4D97-AF65-F5344CB8AC3E}">
        <p14:creationId xmlns:p14="http://schemas.microsoft.com/office/powerpoint/2010/main" val="388547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22AF-93FB-4206-9D29-958F7A56553A}"/>
              </a:ext>
            </a:extLst>
          </p:cNvPr>
          <p:cNvSpPr>
            <a:spLocks noGrp="1"/>
          </p:cNvSpPr>
          <p:nvPr>
            <p:ph type="title"/>
          </p:nvPr>
        </p:nvSpPr>
        <p:spPr/>
        <p:txBody>
          <a:bodyPr/>
          <a:lstStyle/>
          <a:p>
            <a:r>
              <a:rPr lang="en-GB" dirty="0"/>
              <a:t>Scatter Plot For 3 dimensional Data set</a:t>
            </a:r>
          </a:p>
        </p:txBody>
      </p:sp>
      <p:sp>
        <p:nvSpPr>
          <p:cNvPr id="3" name="Text Placeholder 2">
            <a:extLst>
              <a:ext uri="{FF2B5EF4-FFF2-40B4-BE49-F238E27FC236}">
                <a16:creationId xmlns:a16="http://schemas.microsoft.com/office/drawing/2014/main" id="{23DCE5FE-E1CE-4697-BA47-B13D6B79CDCF}"/>
              </a:ext>
            </a:extLst>
          </p:cNvPr>
          <p:cNvSpPr>
            <a:spLocks noGrp="1"/>
          </p:cNvSpPr>
          <p:nvPr>
            <p:ph type="body" idx="1"/>
          </p:nvPr>
        </p:nvSpPr>
        <p:spPr/>
        <p:txBody>
          <a:bodyPr/>
          <a:lstStyle/>
          <a:p>
            <a:r>
              <a:rPr lang="en-GB" dirty="0"/>
              <a:t>A three dimensional data can still be visualized in a bivariate plot, associating the values of the third attribute with how each data object is represented in the plot. </a:t>
            </a:r>
          </a:p>
          <a:p>
            <a:pPr lvl="1"/>
            <a:r>
              <a:rPr lang="en-GB" dirty="0"/>
              <a:t>If the third attribute is </a:t>
            </a:r>
            <a:r>
              <a:rPr lang="en-GB" dirty="0">
                <a:solidFill>
                  <a:srgbClr val="00B050"/>
                </a:solidFill>
              </a:rPr>
              <a:t>quantitative,</a:t>
            </a:r>
            <a:r>
              <a:rPr lang="en-GB" dirty="0"/>
              <a:t> the value can be represented by the </a:t>
            </a:r>
            <a:r>
              <a:rPr lang="en-GB" dirty="0">
                <a:solidFill>
                  <a:srgbClr val="00B050"/>
                </a:solidFill>
              </a:rPr>
              <a:t>size </a:t>
            </a:r>
            <a:r>
              <a:rPr lang="en-GB" dirty="0"/>
              <a:t>of the object representation in the plot.</a:t>
            </a:r>
          </a:p>
          <a:p>
            <a:pPr lvl="1"/>
            <a:r>
              <a:rPr lang="en-GB" dirty="0"/>
              <a:t>If, on the other hand, the third attribute is </a:t>
            </a:r>
            <a:r>
              <a:rPr lang="en-GB" dirty="0">
                <a:solidFill>
                  <a:srgbClr val="FF0000"/>
                </a:solidFill>
              </a:rPr>
              <a:t>qualitative</a:t>
            </a:r>
            <a:r>
              <a:rPr lang="en-GB" dirty="0"/>
              <a:t>, its value can be </a:t>
            </a:r>
            <a:r>
              <a:rPr lang="en-GB" dirty="0" err="1"/>
              <a:t>repre-sented</a:t>
            </a:r>
            <a:r>
              <a:rPr lang="en-GB" dirty="0"/>
              <a:t> in the plot by either the </a:t>
            </a:r>
            <a:r>
              <a:rPr lang="en-GB" dirty="0" err="1">
                <a:solidFill>
                  <a:srgbClr val="00B050"/>
                </a:solidFill>
              </a:rPr>
              <a:t>color</a:t>
            </a:r>
            <a:r>
              <a:rPr lang="en-GB" dirty="0">
                <a:solidFill>
                  <a:srgbClr val="00B050"/>
                </a:solidFill>
              </a:rPr>
              <a:t> or by the shape of the object</a:t>
            </a:r>
          </a:p>
        </p:txBody>
      </p:sp>
      <p:sp>
        <p:nvSpPr>
          <p:cNvPr id="4" name="TextBox 3">
            <a:extLst>
              <a:ext uri="{FF2B5EF4-FFF2-40B4-BE49-F238E27FC236}">
                <a16:creationId xmlns:a16="http://schemas.microsoft.com/office/drawing/2014/main" id="{14674887-5AEE-49EA-97F8-BA6E38B6464E}"/>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293333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7066-929F-4975-B7AD-A19C93A5E5B4}"/>
              </a:ext>
            </a:extLst>
          </p:cNvPr>
          <p:cNvSpPr>
            <a:spLocks noGrp="1"/>
          </p:cNvSpPr>
          <p:nvPr>
            <p:ph type="title"/>
          </p:nvPr>
        </p:nvSpPr>
        <p:spPr/>
        <p:txBody>
          <a:bodyPr/>
          <a:lstStyle/>
          <a:p>
            <a:r>
              <a:rPr lang="en-GB" dirty="0"/>
              <a:t>Scatter Plot For 3 dimensional Data set</a:t>
            </a:r>
          </a:p>
        </p:txBody>
      </p:sp>
      <p:sp>
        <p:nvSpPr>
          <p:cNvPr id="3" name="Text Placeholder 2">
            <a:extLst>
              <a:ext uri="{FF2B5EF4-FFF2-40B4-BE49-F238E27FC236}">
                <a16:creationId xmlns:a16="http://schemas.microsoft.com/office/drawing/2014/main" id="{5AA84509-9665-41E2-B6BB-A9EF6B27C51C}"/>
              </a:ext>
            </a:extLst>
          </p:cNvPr>
          <p:cNvSpPr>
            <a:spLocks noGrp="1"/>
          </p:cNvSpPr>
          <p:nvPr>
            <p:ph type="body" idx="1"/>
          </p:nvPr>
        </p:nvSpPr>
        <p:spPr>
          <a:xfrm>
            <a:off x="448966" y="1197405"/>
            <a:ext cx="5095491" cy="3512210"/>
          </a:xfrm>
        </p:spPr>
        <p:txBody>
          <a:bodyPr/>
          <a:lstStyle/>
          <a:p>
            <a:r>
              <a:rPr lang="en-GB" dirty="0"/>
              <a:t>In Figure 3.1, the </a:t>
            </a:r>
            <a:r>
              <a:rPr lang="en-GB" dirty="0">
                <a:solidFill>
                  <a:srgbClr val="FF0000"/>
                </a:solidFill>
              </a:rPr>
              <a:t>size of each object </a:t>
            </a:r>
            <a:r>
              <a:rPr lang="en-GB" dirty="0"/>
              <a:t>in the plot is proportional to the value of the third attribute for this object.</a:t>
            </a:r>
          </a:p>
          <a:p>
            <a:r>
              <a:rPr lang="en-GB" dirty="0"/>
              <a:t>The third attribute is </a:t>
            </a:r>
            <a:r>
              <a:rPr lang="en-GB" dirty="0">
                <a:solidFill>
                  <a:srgbClr val="00B0F0"/>
                </a:solidFill>
              </a:rPr>
              <a:t>quantitative.</a:t>
            </a:r>
          </a:p>
        </p:txBody>
      </p:sp>
      <p:pic>
        <p:nvPicPr>
          <p:cNvPr id="5" name="Picture 4">
            <a:extLst>
              <a:ext uri="{FF2B5EF4-FFF2-40B4-BE49-F238E27FC236}">
                <a16:creationId xmlns:a16="http://schemas.microsoft.com/office/drawing/2014/main" id="{B85FB333-CCEA-485F-AFFC-83841CB700B7}"/>
              </a:ext>
            </a:extLst>
          </p:cNvPr>
          <p:cNvPicPr>
            <a:picLocks noChangeAspect="1"/>
          </p:cNvPicPr>
          <p:nvPr/>
        </p:nvPicPr>
        <p:blipFill>
          <a:blip r:embed="rId2"/>
          <a:stretch>
            <a:fillRect/>
          </a:stretch>
        </p:blipFill>
        <p:spPr>
          <a:xfrm>
            <a:off x="5334323" y="1307057"/>
            <a:ext cx="3360711" cy="3124471"/>
          </a:xfrm>
          <a:prstGeom prst="rect">
            <a:avLst/>
          </a:prstGeom>
        </p:spPr>
      </p:pic>
      <p:sp>
        <p:nvSpPr>
          <p:cNvPr id="6" name="TextBox 5">
            <a:extLst>
              <a:ext uri="{FF2B5EF4-FFF2-40B4-BE49-F238E27FC236}">
                <a16:creationId xmlns:a16="http://schemas.microsoft.com/office/drawing/2014/main" id="{DBB0372D-583C-4332-884F-F481A8BFCECF}"/>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41586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0452-F090-4612-970E-78F08BBCC8E8}"/>
              </a:ext>
            </a:extLst>
          </p:cNvPr>
          <p:cNvSpPr>
            <a:spLocks noGrp="1"/>
          </p:cNvSpPr>
          <p:nvPr>
            <p:ph type="title"/>
          </p:nvPr>
        </p:nvSpPr>
        <p:spPr/>
        <p:txBody>
          <a:bodyPr/>
          <a:lstStyle/>
          <a:p>
            <a:r>
              <a:rPr lang="en-GB" dirty="0"/>
              <a:t>Scatter Plot For 3 dimensional Data set</a:t>
            </a:r>
          </a:p>
        </p:txBody>
      </p:sp>
      <p:sp>
        <p:nvSpPr>
          <p:cNvPr id="3" name="Text Placeholder 2">
            <a:extLst>
              <a:ext uri="{FF2B5EF4-FFF2-40B4-BE49-F238E27FC236}">
                <a16:creationId xmlns:a16="http://schemas.microsoft.com/office/drawing/2014/main" id="{9C7915EC-8234-4FB2-A069-6A3540B30563}"/>
              </a:ext>
            </a:extLst>
          </p:cNvPr>
          <p:cNvSpPr>
            <a:spLocks noGrp="1"/>
          </p:cNvSpPr>
          <p:nvPr>
            <p:ph type="body" idx="1"/>
          </p:nvPr>
        </p:nvSpPr>
        <p:spPr>
          <a:xfrm>
            <a:off x="207170" y="1088548"/>
            <a:ext cx="8815386" cy="3512210"/>
          </a:xfrm>
        </p:spPr>
        <p:txBody>
          <a:bodyPr/>
          <a:lstStyle/>
          <a:p>
            <a:r>
              <a:rPr lang="en-GB" dirty="0"/>
              <a:t>As an example, consider the following 2 plots, where the third attribute is </a:t>
            </a:r>
            <a:r>
              <a:rPr lang="en-GB" b="1" dirty="0">
                <a:solidFill>
                  <a:srgbClr val="FF0000"/>
                </a:solidFill>
              </a:rPr>
              <a:t>qualitative.</a:t>
            </a:r>
          </a:p>
          <a:p>
            <a:r>
              <a:rPr lang="en-GB" dirty="0"/>
              <a:t>On the left-hand size, it represents each qualitative value by a </a:t>
            </a:r>
            <a:r>
              <a:rPr lang="en-GB" dirty="0">
                <a:solidFill>
                  <a:srgbClr val="00B050"/>
                </a:solidFill>
              </a:rPr>
              <a:t>diﬀerent </a:t>
            </a:r>
            <a:r>
              <a:rPr lang="en-GB" dirty="0" err="1">
                <a:solidFill>
                  <a:srgbClr val="00B050"/>
                </a:solidFill>
              </a:rPr>
              <a:t>color</a:t>
            </a:r>
            <a:r>
              <a:rPr lang="en-GB" dirty="0">
                <a:solidFill>
                  <a:srgbClr val="00B050"/>
                </a:solidFill>
              </a:rPr>
              <a:t>.</a:t>
            </a:r>
          </a:p>
          <a:p>
            <a:r>
              <a:rPr lang="en-GB" dirty="0"/>
              <a:t>On the right-hand size it represents each qualitative value as a </a:t>
            </a:r>
            <a:r>
              <a:rPr lang="en-GB" dirty="0">
                <a:solidFill>
                  <a:srgbClr val="00B050"/>
                </a:solidFill>
              </a:rPr>
              <a:t>diﬀerent shape. </a:t>
            </a:r>
          </a:p>
        </p:txBody>
      </p:sp>
      <p:pic>
        <p:nvPicPr>
          <p:cNvPr id="5" name="Picture 4">
            <a:extLst>
              <a:ext uri="{FF2B5EF4-FFF2-40B4-BE49-F238E27FC236}">
                <a16:creationId xmlns:a16="http://schemas.microsoft.com/office/drawing/2014/main" id="{AE47CA67-AA34-42A4-A560-07EEB1726F02}"/>
              </a:ext>
            </a:extLst>
          </p:cNvPr>
          <p:cNvPicPr>
            <a:picLocks noChangeAspect="1"/>
          </p:cNvPicPr>
          <p:nvPr/>
        </p:nvPicPr>
        <p:blipFill>
          <a:blip r:embed="rId2"/>
          <a:stretch>
            <a:fillRect/>
          </a:stretch>
        </p:blipFill>
        <p:spPr>
          <a:xfrm>
            <a:off x="1277424" y="2571750"/>
            <a:ext cx="2589215" cy="2428875"/>
          </a:xfrm>
          <a:prstGeom prst="rect">
            <a:avLst/>
          </a:prstGeom>
        </p:spPr>
        <p:style>
          <a:lnRef idx="2">
            <a:schemeClr val="accent3"/>
          </a:lnRef>
          <a:fillRef idx="1">
            <a:schemeClr val="lt1"/>
          </a:fillRef>
          <a:effectRef idx="0">
            <a:schemeClr val="accent3"/>
          </a:effectRef>
          <a:fontRef idx="minor">
            <a:schemeClr val="dk1"/>
          </a:fontRef>
        </p:style>
      </p:pic>
      <p:pic>
        <p:nvPicPr>
          <p:cNvPr id="7" name="Picture 6">
            <a:extLst>
              <a:ext uri="{FF2B5EF4-FFF2-40B4-BE49-F238E27FC236}">
                <a16:creationId xmlns:a16="http://schemas.microsoft.com/office/drawing/2014/main" id="{D26DA7AD-160B-42DA-85FD-929537B5BFE7}"/>
              </a:ext>
            </a:extLst>
          </p:cNvPr>
          <p:cNvPicPr>
            <a:picLocks noChangeAspect="1"/>
          </p:cNvPicPr>
          <p:nvPr/>
        </p:nvPicPr>
        <p:blipFill>
          <a:blip r:embed="rId3"/>
          <a:stretch>
            <a:fillRect/>
          </a:stretch>
        </p:blipFill>
        <p:spPr>
          <a:xfrm>
            <a:off x="4371975" y="2527910"/>
            <a:ext cx="2554270" cy="2528790"/>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C4D50CEE-B781-46C3-A553-DE80682C0FDF}"/>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300851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66D1-36F4-4ECB-9D49-67E03C3FB068}"/>
              </a:ext>
            </a:extLst>
          </p:cNvPr>
          <p:cNvSpPr>
            <a:spLocks noGrp="1"/>
          </p:cNvSpPr>
          <p:nvPr>
            <p:ph type="title"/>
          </p:nvPr>
        </p:nvSpPr>
        <p:spPr/>
        <p:txBody>
          <a:bodyPr/>
          <a:lstStyle/>
          <a:p>
            <a:r>
              <a:rPr lang="en-US" dirty="0"/>
              <a:t>Scatter Plots for 3D data in Python</a:t>
            </a:r>
            <a:endParaRPr lang="en-GB" dirty="0"/>
          </a:p>
        </p:txBody>
      </p:sp>
      <p:sp>
        <p:nvSpPr>
          <p:cNvPr id="3" name="Text Placeholder 2">
            <a:extLst>
              <a:ext uri="{FF2B5EF4-FFF2-40B4-BE49-F238E27FC236}">
                <a16:creationId xmlns:a16="http://schemas.microsoft.com/office/drawing/2014/main" id="{2A75EFE7-CAA8-4678-ACE6-D92FC3A2AF22}"/>
              </a:ext>
            </a:extLst>
          </p:cNvPr>
          <p:cNvSpPr>
            <a:spLocks noGrp="1"/>
          </p:cNvSpPr>
          <p:nvPr>
            <p:ph type="body" idx="1"/>
          </p:nvPr>
        </p:nvSpPr>
        <p:spPr/>
        <p:txBody>
          <a:bodyPr/>
          <a:lstStyle/>
          <a:p>
            <a:r>
              <a:rPr lang="en-US" dirty="0"/>
              <a:t>Using </a:t>
            </a:r>
            <a:r>
              <a:rPr lang="en-US" b="1" dirty="0">
                <a:solidFill>
                  <a:schemeClr val="accent2"/>
                </a:solidFill>
              </a:rPr>
              <a:t>Matplotlib</a:t>
            </a:r>
          </a:p>
          <a:p>
            <a:r>
              <a:rPr lang="en-US" dirty="0"/>
              <a:t>We have used ‘size’ to represent the value of variable Z in this scatter plot</a:t>
            </a:r>
            <a:endParaRPr lang="en-GB" dirty="0"/>
          </a:p>
        </p:txBody>
      </p:sp>
      <p:sp>
        <p:nvSpPr>
          <p:cNvPr id="5" name="TextBox 4">
            <a:extLst>
              <a:ext uri="{FF2B5EF4-FFF2-40B4-BE49-F238E27FC236}">
                <a16:creationId xmlns:a16="http://schemas.microsoft.com/office/drawing/2014/main" id="{896F28E5-9E16-4A57-80F7-158E6C2CA70C}"/>
              </a:ext>
            </a:extLst>
          </p:cNvPr>
          <p:cNvSpPr txBox="1"/>
          <p:nvPr/>
        </p:nvSpPr>
        <p:spPr>
          <a:xfrm>
            <a:off x="307181" y="2078831"/>
            <a:ext cx="4321969"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numpy</a:t>
            </a:r>
            <a:r>
              <a:rPr lang="en-GB" dirty="0"/>
              <a:t> as np</a:t>
            </a:r>
          </a:p>
          <a:p>
            <a:r>
              <a:rPr lang="en-GB" dirty="0"/>
              <a:t>import </a:t>
            </a:r>
            <a:r>
              <a:rPr lang="en-GB" dirty="0" err="1"/>
              <a:t>matplotlib.pyplot</a:t>
            </a:r>
            <a:r>
              <a:rPr lang="en-GB" dirty="0"/>
              <a:t> as </a:t>
            </a:r>
            <a:r>
              <a:rPr lang="en-GB" dirty="0" err="1"/>
              <a:t>plt</a:t>
            </a:r>
            <a:endParaRPr lang="en-GB" dirty="0"/>
          </a:p>
          <a:p>
            <a:endParaRPr lang="en-GB" dirty="0"/>
          </a:p>
          <a:p>
            <a:endParaRPr lang="en-GB" dirty="0"/>
          </a:p>
          <a:p>
            <a:r>
              <a:rPr lang="en-GB" dirty="0"/>
              <a:t>x =[5, 7  ,8, 7, 2, 17, 2, 9, 4, 11,12,9,6]</a:t>
            </a:r>
          </a:p>
          <a:p>
            <a:r>
              <a:rPr lang="en-GB" dirty="0"/>
              <a:t>y =[99,86,87,88,111,86,103,87,94,78,77,85,86]</a:t>
            </a:r>
          </a:p>
          <a:p>
            <a:r>
              <a:rPr lang="en-GB" dirty="0"/>
              <a:t>z=  [100,21,10,11,11,21,11,19,40,40,10,40,70]</a:t>
            </a:r>
          </a:p>
          <a:p>
            <a:r>
              <a:rPr lang="en-GB" b="1" dirty="0" err="1">
                <a:solidFill>
                  <a:srgbClr val="00B0F0"/>
                </a:solidFill>
              </a:rPr>
              <a:t>plt.scatter</a:t>
            </a:r>
            <a:r>
              <a:rPr lang="en-GB" b="1" dirty="0">
                <a:solidFill>
                  <a:srgbClr val="00B0F0"/>
                </a:solidFill>
              </a:rPr>
              <a:t>(x, y, z)</a:t>
            </a:r>
          </a:p>
          <a:p>
            <a:endParaRPr lang="en-GB" dirty="0"/>
          </a:p>
          <a:p>
            <a:r>
              <a:rPr lang="en-GB" dirty="0" err="1"/>
              <a:t>plt.show</a:t>
            </a:r>
            <a:r>
              <a:rPr lang="en-GB" dirty="0"/>
              <a:t>()</a:t>
            </a:r>
          </a:p>
        </p:txBody>
      </p:sp>
      <p:pic>
        <p:nvPicPr>
          <p:cNvPr id="6" name="Picture 5">
            <a:extLst>
              <a:ext uri="{FF2B5EF4-FFF2-40B4-BE49-F238E27FC236}">
                <a16:creationId xmlns:a16="http://schemas.microsoft.com/office/drawing/2014/main" id="{F7A1CF49-9530-2674-13AC-F35B7742E4EC}"/>
              </a:ext>
            </a:extLst>
          </p:cNvPr>
          <p:cNvPicPr>
            <a:picLocks noChangeAspect="1"/>
          </p:cNvPicPr>
          <p:nvPr/>
        </p:nvPicPr>
        <p:blipFill>
          <a:blip r:embed="rId2"/>
          <a:stretch>
            <a:fillRect/>
          </a:stretch>
        </p:blipFill>
        <p:spPr>
          <a:xfrm>
            <a:off x="4818661" y="2178205"/>
            <a:ext cx="4224385" cy="2793726"/>
          </a:xfrm>
          <a:prstGeom prst="rect">
            <a:avLst/>
          </a:prstGeom>
        </p:spPr>
      </p:pic>
    </p:spTree>
    <p:extLst>
      <p:ext uri="{BB962C8B-B14F-4D97-AF65-F5344CB8AC3E}">
        <p14:creationId xmlns:p14="http://schemas.microsoft.com/office/powerpoint/2010/main" val="368140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641-FB2D-459C-9E6E-3E88D5820F3A}"/>
              </a:ext>
            </a:extLst>
          </p:cNvPr>
          <p:cNvSpPr>
            <a:spLocks noGrp="1"/>
          </p:cNvSpPr>
          <p:nvPr>
            <p:ph type="title"/>
          </p:nvPr>
        </p:nvSpPr>
        <p:spPr>
          <a:xfrm>
            <a:off x="520402" y="66863"/>
            <a:ext cx="8246070" cy="619778"/>
          </a:xfrm>
        </p:spPr>
        <p:txBody>
          <a:bodyPr/>
          <a:lstStyle/>
          <a:p>
            <a:r>
              <a:rPr lang="en-GB" dirty="0"/>
              <a:t>Learning Outcome</a:t>
            </a:r>
          </a:p>
        </p:txBody>
      </p:sp>
      <p:sp>
        <p:nvSpPr>
          <p:cNvPr id="3" name="Text Placeholder 2">
            <a:extLst>
              <a:ext uri="{FF2B5EF4-FFF2-40B4-BE49-F238E27FC236}">
                <a16:creationId xmlns:a16="http://schemas.microsoft.com/office/drawing/2014/main" id="{C031FBFD-A541-42C1-AD43-0CCB2EC2AFB5}"/>
              </a:ext>
            </a:extLst>
          </p:cNvPr>
          <p:cNvSpPr>
            <a:spLocks noGrp="1"/>
          </p:cNvSpPr>
          <p:nvPr>
            <p:ph type="body" idx="1"/>
          </p:nvPr>
        </p:nvSpPr>
        <p:spPr/>
        <p:txBody>
          <a:bodyPr/>
          <a:lstStyle/>
          <a:p>
            <a:r>
              <a:rPr lang="en-US" dirty="0"/>
              <a:t>To learn more about bivariate and multivariate data visualization</a:t>
            </a:r>
          </a:p>
          <a:p>
            <a:endParaRPr lang="en-US" dirty="0"/>
          </a:p>
        </p:txBody>
      </p:sp>
    </p:spTree>
    <p:extLst>
      <p:ext uri="{BB962C8B-B14F-4D97-AF65-F5344CB8AC3E}">
        <p14:creationId xmlns:p14="http://schemas.microsoft.com/office/powerpoint/2010/main" val="165734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66D1-36F4-4ECB-9D49-67E03C3FB068}"/>
              </a:ext>
            </a:extLst>
          </p:cNvPr>
          <p:cNvSpPr>
            <a:spLocks noGrp="1"/>
          </p:cNvSpPr>
          <p:nvPr>
            <p:ph type="title"/>
          </p:nvPr>
        </p:nvSpPr>
        <p:spPr/>
        <p:txBody>
          <a:bodyPr/>
          <a:lstStyle/>
          <a:p>
            <a:r>
              <a:rPr lang="en-US" dirty="0"/>
              <a:t>Scatter Plots for 3D data in Python</a:t>
            </a:r>
            <a:endParaRPr lang="en-GB" dirty="0"/>
          </a:p>
        </p:txBody>
      </p:sp>
      <p:sp>
        <p:nvSpPr>
          <p:cNvPr id="3" name="Text Placeholder 2">
            <a:extLst>
              <a:ext uri="{FF2B5EF4-FFF2-40B4-BE49-F238E27FC236}">
                <a16:creationId xmlns:a16="http://schemas.microsoft.com/office/drawing/2014/main" id="{2A75EFE7-CAA8-4678-ACE6-D92FC3A2AF22}"/>
              </a:ext>
            </a:extLst>
          </p:cNvPr>
          <p:cNvSpPr>
            <a:spLocks noGrp="1"/>
          </p:cNvSpPr>
          <p:nvPr>
            <p:ph type="body" idx="1"/>
          </p:nvPr>
        </p:nvSpPr>
        <p:spPr/>
        <p:txBody>
          <a:bodyPr/>
          <a:lstStyle/>
          <a:p>
            <a:r>
              <a:rPr lang="en-US" b="1" dirty="0">
                <a:solidFill>
                  <a:schemeClr val="accent2"/>
                </a:solidFill>
              </a:rPr>
              <a:t>Add </a:t>
            </a:r>
            <a:r>
              <a:rPr lang="en-US" b="1" dirty="0" err="1">
                <a:solidFill>
                  <a:schemeClr val="accent2"/>
                </a:solidFill>
              </a:rPr>
              <a:t>colour</a:t>
            </a:r>
            <a:endParaRPr lang="en-US" b="1" dirty="0">
              <a:solidFill>
                <a:schemeClr val="accent2"/>
              </a:solidFill>
            </a:endParaRPr>
          </a:p>
        </p:txBody>
      </p:sp>
      <p:sp>
        <p:nvSpPr>
          <p:cNvPr id="5" name="TextBox 4">
            <a:extLst>
              <a:ext uri="{FF2B5EF4-FFF2-40B4-BE49-F238E27FC236}">
                <a16:creationId xmlns:a16="http://schemas.microsoft.com/office/drawing/2014/main" id="{896F28E5-9E16-4A57-80F7-158E6C2CA70C}"/>
              </a:ext>
            </a:extLst>
          </p:cNvPr>
          <p:cNvSpPr txBox="1"/>
          <p:nvPr/>
        </p:nvSpPr>
        <p:spPr>
          <a:xfrm>
            <a:off x="307181" y="2078831"/>
            <a:ext cx="4321969"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numpy</a:t>
            </a:r>
            <a:r>
              <a:rPr lang="en-GB" dirty="0"/>
              <a:t> as np</a:t>
            </a:r>
          </a:p>
          <a:p>
            <a:r>
              <a:rPr lang="en-GB" dirty="0"/>
              <a:t>import </a:t>
            </a:r>
            <a:r>
              <a:rPr lang="en-GB" dirty="0" err="1"/>
              <a:t>matplotlib.pyplot</a:t>
            </a:r>
            <a:r>
              <a:rPr lang="en-GB" dirty="0"/>
              <a:t> as </a:t>
            </a:r>
            <a:r>
              <a:rPr lang="en-GB" dirty="0" err="1"/>
              <a:t>plt</a:t>
            </a:r>
            <a:endParaRPr lang="en-GB" dirty="0"/>
          </a:p>
          <a:p>
            <a:endParaRPr lang="en-GB" dirty="0"/>
          </a:p>
          <a:p>
            <a:endParaRPr lang="en-GB" dirty="0"/>
          </a:p>
          <a:p>
            <a:r>
              <a:rPr lang="en-GB" dirty="0"/>
              <a:t>N = 13</a:t>
            </a:r>
          </a:p>
          <a:p>
            <a:endParaRPr lang="en-GB" dirty="0"/>
          </a:p>
          <a:p>
            <a:r>
              <a:rPr lang="en-GB" dirty="0"/>
              <a:t>x =[5, 7  ,8, 7, 2, 17, 2, 9, 4, 11,12,9,6]</a:t>
            </a:r>
          </a:p>
          <a:p>
            <a:r>
              <a:rPr lang="en-GB" dirty="0"/>
              <a:t>y =[99,86,87,88,111,86,103,87,94,78,77,85,86]</a:t>
            </a:r>
          </a:p>
          <a:p>
            <a:r>
              <a:rPr lang="en-GB" dirty="0"/>
              <a:t>z=  [100,21,10,11,11,21,11,19,40,40,10,40,70]</a:t>
            </a:r>
          </a:p>
          <a:p>
            <a:r>
              <a:rPr lang="en-GB" dirty="0" err="1"/>
              <a:t>colors</a:t>
            </a:r>
            <a:r>
              <a:rPr lang="en-GB" dirty="0"/>
              <a:t> = </a:t>
            </a:r>
            <a:r>
              <a:rPr lang="en-GB" dirty="0" err="1"/>
              <a:t>np.random.rand</a:t>
            </a:r>
            <a:r>
              <a:rPr lang="en-GB" dirty="0"/>
              <a:t>(N)  # Not a necessary step</a:t>
            </a:r>
          </a:p>
          <a:p>
            <a:r>
              <a:rPr lang="en-GB" b="1" dirty="0" err="1">
                <a:solidFill>
                  <a:srgbClr val="00B0F0"/>
                </a:solidFill>
              </a:rPr>
              <a:t>plt.scatter</a:t>
            </a:r>
            <a:r>
              <a:rPr lang="en-GB" b="1" dirty="0">
                <a:solidFill>
                  <a:srgbClr val="00B0F0"/>
                </a:solidFill>
              </a:rPr>
              <a:t>(x, y, z, c=</a:t>
            </a:r>
            <a:r>
              <a:rPr lang="en-GB" b="1" dirty="0" err="1">
                <a:solidFill>
                  <a:srgbClr val="00B0F0"/>
                </a:solidFill>
              </a:rPr>
              <a:t>colors</a:t>
            </a:r>
            <a:r>
              <a:rPr lang="en-GB" b="1" dirty="0">
                <a:solidFill>
                  <a:srgbClr val="00B0F0"/>
                </a:solidFill>
              </a:rPr>
              <a:t>)</a:t>
            </a:r>
          </a:p>
          <a:p>
            <a:endParaRPr lang="en-GB" dirty="0"/>
          </a:p>
          <a:p>
            <a:r>
              <a:rPr lang="en-GB" dirty="0" err="1"/>
              <a:t>plt.show</a:t>
            </a:r>
            <a:r>
              <a:rPr lang="en-GB" dirty="0"/>
              <a:t>()</a:t>
            </a:r>
          </a:p>
        </p:txBody>
      </p:sp>
      <p:pic>
        <p:nvPicPr>
          <p:cNvPr id="3074" name="Picture 2">
            <a:extLst>
              <a:ext uri="{FF2B5EF4-FFF2-40B4-BE49-F238E27FC236}">
                <a16:creationId xmlns:a16="http://schemas.microsoft.com/office/drawing/2014/main" id="{637D4D68-1544-4F5E-868F-2B7257FC2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186" y="2078831"/>
            <a:ext cx="3871083" cy="2560076"/>
          </a:xfrm>
          <a:prstGeom prst="rect">
            <a:avLst/>
          </a:prstGeom>
        </p:spPr>
        <p:style>
          <a:lnRef idx="2">
            <a:schemeClr val="accent3"/>
          </a:lnRef>
          <a:fillRef idx="1">
            <a:schemeClr val="lt1"/>
          </a:fillRef>
          <a:effectRef idx="0">
            <a:schemeClr val="accent3"/>
          </a:effectRef>
          <a:fontRef idx="minor">
            <a:schemeClr val="dk1"/>
          </a:fontRef>
        </p:style>
      </p:pic>
      <p:cxnSp>
        <p:nvCxnSpPr>
          <p:cNvPr id="6" name="Straight Arrow Connector 5">
            <a:extLst>
              <a:ext uri="{FF2B5EF4-FFF2-40B4-BE49-F238E27FC236}">
                <a16:creationId xmlns:a16="http://schemas.microsoft.com/office/drawing/2014/main" id="{297FBD39-79C4-B660-EDE5-BDB3DD9D681A}"/>
              </a:ext>
            </a:extLst>
          </p:cNvPr>
          <p:cNvCxnSpPr>
            <a:cxnSpLocks/>
          </p:cNvCxnSpPr>
          <p:nvPr/>
        </p:nvCxnSpPr>
        <p:spPr>
          <a:xfrm flipH="1" flipV="1">
            <a:off x="2319454" y="4482873"/>
            <a:ext cx="2029522" cy="45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08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0D51-1CC4-0E18-0608-868D45155D88}"/>
              </a:ext>
            </a:extLst>
          </p:cNvPr>
          <p:cNvSpPr>
            <a:spLocks noGrp="1"/>
          </p:cNvSpPr>
          <p:nvPr>
            <p:ph type="title"/>
          </p:nvPr>
        </p:nvSpPr>
        <p:spPr/>
        <p:txBody>
          <a:bodyPr/>
          <a:lstStyle/>
          <a:p>
            <a:r>
              <a:rPr lang="en-US" dirty="0"/>
              <a:t>Scatter Plots for 3D data in Python </a:t>
            </a:r>
            <a:r>
              <a:rPr lang="en-US" dirty="0" err="1"/>
              <a:t>Contd</a:t>
            </a:r>
            <a:r>
              <a:rPr lang="en-US" dirty="0"/>
              <a:t>…</a:t>
            </a:r>
          </a:p>
        </p:txBody>
      </p:sp>
      <p:sp>
        <p:nvSpPr>
          <p:cNvPr id="3" name="Text Placeholder 2">
            <a:extLst>
              <a:ext uri="{FF2B5EF4-FFF2-40B4-BE49-F238E27FC236}">
                <a16:creationId xmlns:a16="http://schemas.microsoft.com/office/drawing/2014/main" id="{F9C3310F-B352-69D6-535F-AC4470A7C6B7}"/>
              </a:ext>
            </a:extLst>
          </p:cNvPr>
          <p:cNvSpPr>
            <a:spLocks noGrp="1"/>
          </p:cNvSpPr>
          <p:nvPr>
            <p:ph type="body" idx="1"/>
          </p:nvPr>
        </p:nvSpPr>
        <p:spPr/>
        <p:txBody>
          <a:bodyPr/>
          <a:lstStyle/>
          <a:p>
            <a:r>
              <a:rPr lang="en-US" dirty="0"/>
              <a:t>Any observations on this graph?</a:t>
            </a:r>
          </a:p>
        </p:txBody>
      </p:sp>
      <p:pic>
        <p:nvPicPr>
          <p:cNvPr id="4" name="Picture 2">
            <a:extLst>
              <a:ext uri="{FF2B5EF4-FFF2-40B4-BE49-F238E27FC236}">
                <a16:creationId xmlns:a16="http://schemas.microsoft.com/office/drawing/2014/main" id="{5857D368-5540-D009-E6A1-4CA8E3E41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049" y="1915279"/>
            <a:ext cx="3871083" cy="2560076"/>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15339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0D51-1CC4-0E18-0608-868D45155D88}"/>
              </a:ext>
            </a:extLst>
          </p:cNvPr>
          <p:cNvSpPr>
            <a:spLocks noGrp="1"/>
          </p:cNvSpPr>
          <p:nvPr>
            <p:ph type="title"/>
          </p:nvPr>
        </p:nvSpPr>
        <p:spPr/>
        <p:txBody>
          <a:bodyPr/>
          <a:lstStyle/>
          <a:p>
            <a:r>
              <a:rPr lang="en-US" dirty="0"/>
              <a:t>Scatter Plots for 3D data in Python </a:t>
            </a:r>
            <a:r>
              <a:rPr lang="en-US" dirty="0" err="1"/>
              <a:t>Contd</a:t>
            </a:r>
            <a:r>
              <a:rPr lang="en-US" dirty="0"/>
              <a:t>…</a:t>
            </a:r>
          </a:p>
        </p:txBody>
      </p:sp>
      <p:sp>
        <p:nvSpPr>
          <p:cNvPr id="3" name="Text Placeholder 2">
            <a:extLst>
              <a:ext uri="{FF2B5EF4-FFF2-40B4-BE49-F238E27FC236}">
                <a16:creationId xmlns:a16="http://schemas.microsoft.com/office/drawing/2014/main" id="{F9C3310F-B352-69D6-535F-AC4470A7C6B7}"/>
              </a:ext>
            </a:extLst>
          </p:cNvPr>
          <p:cNvSpPr>
            <a:spLocks noGrp="1"/>
          </p:cNvSpPr>
          <p:nvPr>
            <p:ph type="body" idx="1"/>
          </p:nvPr>
        </p:nvSpPr>
        <p:spPr/>
        <p:txBody>
          <a:bodyPr/>
          <a:lstStyle/>
          <a:p>
            <a:r>
              <a:rPr lang="en-US" dirty="0"/>
              <a:t>Any observations on this graph?</a:t>
            </a:r>
          </a:p>
          <a:p>
            <a:pPr lvl="1"/>
            <a:r>
              <a:rPr lang="en-US" dirty="0"/>
              <a:t>Some Negative correlation between x and y, but no co-relation with z</a:t>
            </a:r>
          </a:p>
        </p:txBody>
      </p:sp>
      <p:pic>
        <p:nvPicPr>
          <p:cNvPr id="4" name="Picture 2">
            <a:extLst>
              <a:ext uri="{FF2B5EF4-FFF2-40B4-BE49-F238E27FC236}">
                <a16:creationId xmlns:a16="http://schemas.microsoft.com/office/drawing/2014/main" id="{5857D368-5540-D009-E6A1-4CA8E3E41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049" y="2286985"/>
            <a:ext cx="3871083" cy="2560076"/>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7011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1538-B02F-4EE4-A314-CC0424E3A73D}"/>
              </a:ext>
            </a:extLst>
          </p:cNvPr>
          <p:cNvSpPr>
            <a:spLocks noGrp="1"/>
          </p:cNvSpPr>
          <p:nvPr>
            <p:ph type="title"/>
          </p:nvPr>
        </p:nvSpPr>
        <p:spPr/>
        <p:txBody>
          <a:bodyPr/>
          <a:lstStyle/>
          <a:p>
            <a:r>
              <a:rPr lang="en-US" dirty="0"/>
              <a:t>Scatter Plots for 3D data in Python</a:t>
            </a:r>
            <a:endParaRPr lang="en-GB" dirty="0"/>
          </a:p>
        </p:txBody>
      </p:sp>
      <p:sp>
        <p:nvSpPr>
          <p:cNvPr id="3" name="Text Placeholder 2">
            <a:extLst>
              <a:ext uri="{FF2B5EF4-FFF2-40B4-BE49-F238E27FC236}">
                <a16:creationId xmlns:a16="http://schemas.microsoft.com/office/drawing/2014/main" id="{36229138-AEE5-4B76-8D58-C80A33002961}"/>
              </a:ext>
            </a:extLst>
          </p:cNvPr>
          <p:cNvSpPr>
            <a:spLocks noGrp="1"/>
          </p:cNvSpPr>
          <p:nvPr>
            <p:ph type="body" idx="1"/>
          </p:nvPr>
        </p:nvSpPr>
        <p:spPr>
          <a:xfrm>
            <a:off x="157163" y="1197405"/>
            <a:ext cx="7366193" cy="3512210"/>
          </a:xfrm>
        </p:spPr>
        <p:txBody>
          <a:bodyPr/>
          <a:lstStyle/>
          <a:p>
            <a:r>
              <a:rPr lang="en-US" dirty="0"/>
              <a:t>Using </a:t>
            </a:r>
            <a:r>
              <a:rPr lang="en-US" b="1" dirty="0">
                <a:solidFill>
                  <a:schemeClr val="accent2"/>
                </a:solidFill>
              </a:rPr>
              <a:t>Seaborn</a:t>
            </a:r>
          </a:p>
          <a:p>
            <a:r>
              <a:rPr lang="en-US" dirty="0"/>
              <a:t>You can also plot scatter plots using seaborn library</a:t>
            </a:r>
          </a:p>
          <a:p>
            <a:r>
              <a:rPr lang="en-US" dirty="0"/>
              <a:t>Specially useful when you </a:t>
            </a:r>
            <a:r>
              <a:rPr lang="en-US" b="1" dirty="0">
                <a:solidFill>
                  <a:srgbClr val="FF0000"/>
                </a:solidFill>
              </a:rPr>
              <a:t>don’t have numeric data</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dirty="0">
              <a:solidFill>
                <a:schemeClr val="tx1"/>
              </a:solidFill>
            </a:endParaRPr>
          </a:p>
          <a:p>
            <a:endParaRPr lang="en-GB" dirty="0"/>
          </a:p>
        </p:txBody>
      </p:sp>
    </p:spTree>
    <p:extLst>
      <p:ext uri="{BB962C8B-B14F-4D97-AF65-F5344CB8AC3E}">
        <p14:creationId xmlns:p14="http://schemas.microsoft.com/office/powerpoint/2010/main" val="599189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F00A-ABE9-CBFD-15A7-B94ECD0DE7C2}"/>
              </a:ext>
            </a:extLst>
          </p:cNvPr>
          <p:cNvSpPr>
            <a:spLocks noGrp="1"/>
          </p:cNvSpPr>
          <p:nvPr>
            <p:ph type="title"/>
          </p:nvPr>
        </p:nvSpPr>
        <p:spPr/>
        <p:txBody>
          <a:bodyPr/>
          <a:lstStyle/>
          <a:p>
            <a:r>
              <a:rPr lang="en-US" dirty="0"/>
              <a:t>Scatter Plots for 3D data in Python</a:t>
            </a:r>
          </a:p>
        </p:txBody>
      </p:sp>
      <p:sp>
        <p:nvSpPr>
          <p:cNvPr id="3" name="Text Placeholder 2">
            <a:extLst>
              <a:ext uri="{FF2B5EF4-FFF2-40B4-BE49-F238E27FC236}">
                <a16:creationId xmlns:a16="http://schemas.microsoft.com/office/drawing/2014/main" id="{F9389856-93CE-4AC0-D525-7B7C68EB9535}"/>
              </a:ext>
            </a:extLst>
          </p:cNvPr>
          <p:cNvSpPr>
            <a:spLocks noGrp="1"/>
          </p:cNvSpPr>
          <p:nvPr>
            <p:ph type="body" idx="1"/>
          </p:nvPr>
        </p:nvSpPr>
        <p:spPr>
          <a:xfrm>
            <a:off x="141250" y="1084994"/>
            <a:ext cx="4936272" cy="3512210"/>
          </a:xfrm>
        </p:spPr>
        <p:txBody>
          <a:bodyPr/>
          <a:lstStyle/>
          <a:p>
            <a:r>
              <a:rPr lang="en-US" sz="1400" b="1" dirty="0"/>
              <a:t>Dataset: </a:t>
            </a:r>
            <a:r>
              <a:rPr lang="en-US" sz="1400" dirty="0"/>
              <a:t>According to the tips dataset documentation, </a:t>
            </a:r>
          </a:p>
          <a:p>
            <a:r>
              <a:rPr lang="en-US" sz="1400" dirty="0"/>
              <a:t>the Tips dataset is a data frame with 244 rows and 7 variables which represents some </a:t>
            </a:r>
            <a:r>
              <a:rPr lang="en-US" sz="1400" dirty="0">
                <a:solidFill>
                  <a:srgbClr val="FF0000"/>
                </a:solidFill>
              </a:rPr>
              <a:t>tipping</a:t>
            </a:r>
            <a:r>
              <a:rPr lang="en-US" sz="1400" dirty="0"/>
              <a:t> data where </a:t>
            </a:r>
          </a:p>
          <a:p>
            <a:r>
              <a:rPr lang="en-US" sz="1400" dirty="0"/>
              <a:t>one waiter recorded information about each tip he received over a period of a few months working in one restaurant. </a:t>
            </a:r>
          </a:p>
          <a:p>
            <a:r>
              <a:rPr lang="en-US" sz="1400" dirty="0"/>
              <a:t>In all the waiter recorded 244 tips. The waiter collected several variables: The tip in dollars, the bill in dollars, the gender of the bill payer, whether there were smokers in the party, the day of the week, the time of day and the size of the party.</a:t>
            </a:r>
          </a:p>
        </p:txBody>
      </p:sp>
      <p:pic>
        <p:nvPicPr>
          <p:cNvPr id="5" name="Picture 4">
            <a:extLst>
              <a:ext uri="{FF2B5EF4-FFF2-40B4-BE49-F238E27FC236}">
                <a16:creationId xmlns:a16="http://schemas.microsoft.com/office/drawing/2014/main" id="{3FDB9F3D-0434-AEA4-F4D5-14A35BA40657}"/>
              </a:ext>
            </a:extLst>
          </p:cNvPr>
          <p:cNvPicPr>
            <a:picLocks noChangeAspect="1"/>
          </p:cNvPicPr>
          <p:nvPr/>
        </p:nvPicPr>
        <p:blipFill>
          <a:blip r:embed="rId2"/>
          <a:stretch>
            <a:fillRect/>
          </a:stretch>
        </p:blipFill>
        <p:spPr>
          <a:xfrm>
            <a:off x="5077522" y="1848514"/>
            <a:ext cx="3993280" cy="220999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9591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620F-0B91-C625-5DC8-6E2AB57AC659}"/>
              </a:ext>
            </a:extLst>
          </p:cNvPr>
          <p:cNvSpPr>
            <a:spLocks noGrp="1"/>
          </p:cNvSpPr>
          <p:nvPr>
            <p:ph type="title"/>
          </p:nvPr>
        </p:nvSpPr>
        <p:spPr/>
        <p:txBody>
          <a:bodyPr/>
          <a:lstStyle/>
          <a:p>
            <a:r>
              <a:rPr lang="en-US" dirty="0"/>
              <a:t>Scatter Plots for 3D data in Python</a:t>
            </a:r>
          </a:p>
        </p:txBody>
      </p:sp>
      <p:sp>
        <p:nvSpPr>
          <p:cNvPr id="3" name="Text Placeholder 2">
            <a:extLst>
              <a:ext uri="{FF2B5EF4-FFF2-40B4-BE49-F238E27FC236}">
                <a16:creationId xmlns:a16="http://schemas.microsoft.com/office/drawing/2014/main" id="{9C7E5366-8AED-9521-CEEF-3E2827A0952E}"/>
              </a:ext>
            </a:extLst>
          </p:cNvPr>
          <p:cNvSpPr>
            <a:spLocks noGrp="1"/>
          </p:cNvSpPr>
          <p:nvPr>
            <p:ph type="body" idx="1"/>
          </p:nvPr>
        </p:nvSpPr>
        <p:spPr/>
        <p:txBody>
          <a:bodyPr/>
          <a:lstStyle/>
          <a:p>
            <a:r>
              <a:rPr lang="en-US" dirty="0"/>
              <a:t>We are interested in seeing the relationship between total bill, tip and time</a:t>
            </a:r>
          </a:p>
        </p:txBody>
      </p:sp>
      <p:pic>
        <p:nvPicPr>
          <p:cNvPr id="4" name="Picture 3">
            <a:extLst>
              <a:ext uri="{FF2B5EF4-FFF2-40B4-BE49-F238E27FC236}">
                <a16:creationId xmlns:a16="http://schemas.microsoft.com/office/drawing/2014/main" id="{25D4ADD8-5BFE-7810-CBBA-052E50E960C5}"/>
              </a:ext>
            </a:extLst>
          </p:cNvPr>
          <p:cNvPicPr>
            <a:picLocks noChangeAspect="1"/>
          </p:cNvPicPr>
          <p:nvPr/>
        </p:nvPicPr>
        <p:blipFill>
          <a:blip r:embed="rId2"/>
          <a:stretch>
            <a:fillRect/>
          </a:stretch>
        </p:blipFill>
        <p:spPr>
          <a:xfrm>
            <a:off x="2575360" y="2078973"/>
            <a:ext cx="3993280" cy="220999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046967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6CEB-80E6-01F6-DDC8-3C02E4A5E5A8}"/>
              </a:ext>
            </a:extLst>
          </p:cNvPr>
          <p:cNvSpPr>
            <a:spLocks noGrp="1"/>
          </p:cNvSpPr>
          <p:nvPr>
            <p:ph type="title"/>
          </p:nvPr>
        </p:nvSpPr>
        <p:spPr/>
        <p:txBody>
          <a:bodyPr/>
          <a:lstStyle/>
          <a:p>
            <a:r>
              <a:rPr lang="en-US" dirty="0"/>
              <a:t>Seaborn</a:t>
            </a:r>
          </a:p>
        </p:txBody>
      </p:sp>
      <p:sp>
        <p:nvSpPr>
          <p:cNvPr id="3" name="Text Placeholder 2">
            <a:extLst>
              <a:ext uri="{FF2B5EF4-FFF2-40B4-BE49-F238E27FC236}">
                <a16:creationId xmlns:a16="http://schemas.microsoft.com/office/drawing/2014/main" id="{D99DF067-EBDE-5173-9693-FD222BD06121}"/>
              </a:ext>
            </a:extLst>
          </p:cNvPr>
          <p:cNvSpPr>
            <a:spLocks noGrp="1"/>
          </p:cNvSpPr>
          <p:nvPr>
            <p:ph type="body" idx="1"/>
          </p:nvPr>
        </p:nvSpPr>
        <p:spPr/>
        <p:txBody>
          <a:bodyPr/>
          <a:lstStyle/>
          <a:p>
            <a:pPr marL="50800" indent="0">
              <a:buNone/>
            </a:pPr>
            <a:r>
              <a:rPr lang="en-GB" b="0" i="0" dirty="0">
                <a:solidFill>
                  <a:srgbClr val="323232"/>
                </a:solidFill>
                <a:effectLst/>
                <a:latin typeface="-apple-system"/>
              </a:rPr>
              <a:t>Seaborn is a Python data visualization library based on </a:t>
            </a:r>
            <a:r>
              <a:rPr lang="en-GB" b="0" i="0" u="none" strike="noStrike" dirty="0">
                <a:effectLst/>
                <a:latin typeface="-apple-system"/>
                <a:hlinkClick r:id="rId2"/>
              </a:rPr>
              <a:t>matplotlib</a:t>
            </a:r>
            <a:r>
              <a:rPr lang="en-GB" b="0" i="0" dirty="0">
                <a:solidFill>
                  <a:srgbClr val="323232"/>
                </a:solidFill>
                <a:effectLst/>
                <a:latin typeface="-apple-system"/>
              </a:rPr>
              <a:t>. It provides a high-level interface for drawing attractive and informative statistical graphics.</a:t>
            </a:r>
            <a:endParaRPr lang="en-US" dirty="0">
              <a:solidFill>
                <a:srgbClr val="7030A0"/>
              </a:solidFill>
            </a:endParaRPr>
          </a:p>
          <a:p>
            <a:endParaRPr lang="en-US" dirty="0">
              <a:solidFill>
                <a:srgbClr val="7030A0"/>
              </a:solidFill>
            </a:endParaRPr>
          </a:p>
          <a:p>
            <a:r>
              <a:rPr lang="en-US" dirty="0">
                <a:solidFill>
                  <a:srgbClr val="7030A0"/>
                </a:solidFill>
              </a:rPr>
              <a:t>S</a:t>
            </a:r>
            <a:r>
              <a:rPr lang="it-IT" dirty="0">
                <a:solidFill>
                  <a:srgbClr val="7030A0"/>
                </a:solidFill>
              </a:rPr>
              <a:t>eaborn.scatterplot(data, x, y, hue,…..)</a:t>
            </a:r>
          </a:p>
          <a:p>
            <a:pPr lvl="1"/>
            <a:r>
              <a:rPr lang="en-US" sz="1600" b="1" dirty="0"/>
              <a:t>Data</a:t>
            </a:r>
            <a:r>
              <a:rPr lang="en-US" sz="1600" dirty="0"/>
              <a:t>: </a:t>
            </a:r>
            <a:r>
              <a:rPr lang="en-US" sz="1600" b="1" dirty="0"/>
              <a:t>Input data structure</a:t>
            </a:r>
            <a:r>
              <a:rPr lang="en-US" sz="1600" dirty="0"/>
              <a:t>. It can be </a:t>
            </a:r>
            <a:r>
              <a:rPr lang="en-US" sz="1600" dirty="0" err="1"/>
              <a:t>pandas.DataFrame</a:t>
            </a:r>
            <a:r>
              <a:rPr lang="en-US" sz="1600" dirty="0"/>
              <a:t>, </a:t>
            </a:r>
            <a:r>
              <a:rPr lang="en-US" sz="1600" dirty="0" err="1"/>
              <a:t>numpy.ndarray</a:t>
            </a:r>
            <a:r>
              <a:rPr lang="en-US" sz="1600" dirty="0"/>
              <a:t>, mapping, or sequence. Either a long-form collection of vectors that can be assigned to named variables or a wide-form dataset that will be internally reshaped.</a:t>
            </a:r>
          </a:p>
          <a:p>
            <a:pPr lvl="1"/>
            <a:r>
              <a:rPr lang="en-US" sz="1600" b="1" dirty="0"/>
              <a:t>x, y </a:t>
            </a:r>
            <a:r>
              <a:rPr lang="en-US" sz="1600" dirty="0"/>
              <a:t>: vectors or keys in data variables that specify positions on the x and y axes.</a:t>
            </a:r>
          </a:p>
          <a:p>
            <a:pPr lvl="1"/>
            <a:r>
              <a:rPr lang="en-US" sz="1600" b="1" dirty="0"/>
              <a:t>Hue: </a:t>
            </a:r>
            <a:r>
              <a:rPr lang="en-US" sz="1600" dirty="0"/>
              <a:t>vector or key in data grouping variable that will produce points with different colors. Can be either categorical or numeric, although color mapping will behave differently in latter case.</a:t>
            </a:r>
          </a:p>
        </p:txBody>
      </p:sp>
    </p:spTree>
    <p:extLst>
      <p:ext uri="{BB962C8B-B14F-4D97-AF65-F5344CB8AC3E}">
        <p14:creationId xmlns:p14="http://schemas.microsoft.com/office/powerpoint/2010/main" val="164896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1538-B02F-4EE4-A314-CC0424E3A73D}"/>
              </a:ext>
            </a:extLst>
          </p:cNvPr>
          <p:cNvSpPr>
            <a:spLocks noGrp="1"/>
          </p:cNvSpPr>
          <p:nvPr>
            <p:ph type="title"/>
          </p:nvPr>
        </p:nvSpPr>
        <p:spPr/>
        <p:txBody>
          <a:bodyPr/>
          <a:lstStyle/>
          <a:p>
            <a:r>
              <a:rPr lang="en-US" dirty="0"/>
              <a:t>Scatter Plots for 3D data in Python</a:t>
            </a:r>
            <a:endParaRPr lang="en-GB" dirty="0"/>
          </a:p>
        </p:txBody>
      </p:sp>
      <p:sp>
        <p:nvSpPr>
          <p:cNvPr id="3" name="Text Placeholder 2">
            <a:extLst>
              <a:ext uri="{FF2B5EF4-FFF2-40B4-BE49-F238E27FC236}">
                <a16:creationId xmlns:a16="http://schemas.microsoft.com/office/drawing/2014/main" id="{36229138-AEE5-4B76-8D58-C80A33002961}"/>
              </a:ext>
            </a:extLst>
          </p:cNvPr>
          <p:cNvSpPr>
            <a:spLocks noGrp="1"/>
          </p:cNvSpPr>
          <p:nvPr>
            <p:ph type="body" idx="1"/>
          </p:nvPr>
        </p:nvSpPr>
        <p:spPr>
          <a:xfrm>
            <a:off x="157163" y="1197405"/>
            <a:ext cx="5236367" cy="3512210"/>
          </a:xfrm>
        </p:spPr>
        <p:txBody>
          <a:bodyPr/>
          <a:lstStyle/>
          <a:p>
            <a:r>
              <a:rPr lang="en-US" dirty="0"/>
              <a:t>Using </a:t>
            </a:r>
            <a:r>
              <a:rPr lang="en-US" b="1" dirty="0">
                <a:solidFill>
                  <a:schemeClr val="accent2"/>
                </a:solidFill>
              </a:rPr>
              <a:t>Seaborn</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dirty="0">
              <a:solidFill>
                <a:schemeClr val="tx1"/>
              </a:solidFill>
            </a:endParaRPr>
          </a:p>
          <a:p>
            <a:endParaRPr lang="en-US" dirty="0">
              <a:solidFill>
                <a:schemeClr val="tx1"/>
              </a:solidFill>
            </a:endParaRPr>
          </a:p>
          <a:p>
            <a:endParaRPr lang="en-US" b="1" i="1" dirty="0">
              <a:solidFill>
                <a:schemeClr val="tx1"/>
              </a:solidFill>
            </a:endParaRPr>
          </a:p>
          <a:p>
            <a:r>
              <a:rPr lang="en-US" b="1" i="1" dirty="0">
                <a:solidFill>
                  <a:schemeClr val="tx1"/>
                </a:solidFill>
              </a:rPr>
              <a:t>You can how tip is varying depending on total bill as well as lunch or dinner</a:t>
            </a:r>
          </a:p>
          <a:p>
            <a:endParaRPr lang="en-GB" dirty="0"/>
          </a:p>
        </p:txBody>
      </p:sp>
      <p:sp>
        <p:nvSpPr>
          <p:cNvPr id="5" name="TextBox 4">
            <a:extLst>
              <a:ext uri="{FF2B5EF4-FFF2-40B4-BE49-F238E27FC236}">
                <a16:creationId xmlns:a16="http://schemas.microsoft.com/office/drawing/2014/main" id="{FA6AA59A-15B6-4F38-8478-73A9BDED61CB}"/>
              </a:ext>
            </a:extLst>
          </p:cNvPr>
          <p:cNvSpPr txBox="1"/>
          <p:nvPr/>
        </p:nvSpPr>
        <p:spPr>
          <a:xfrm>
            <a:off x="448964" y="1886598"/>
            <a:ext cx="4944565" cy="16004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import seaborn as </a:t>
            </a:r>
            <a:r>
              <a:rPr lang="en-GB" dirty="0" err="1"/>
              <a:t>sns</a:t>
            </a:r>
            <a:endParaRPr lang="en-GB" dirty="0"/>
          </a:p>
          <a:p>
            <a:endParaRPr lang="en-GB" dirty="0"/>
          </a:p>
          <a:p>
            <a:r>
              <a:rPr lang="en-GB" dirty="0"/>
              <a:t>tips = </a:t>
            </a:r>
            <a:r>
              <a:rPr lang="en-GB" dirty="0" err="1"/>
              <a:t>sns.load_dataset</a:t>
            </a:r>
            <a:r>
              <a:rPr lang="en-GB" dirty="0"/>
              <a:t>("tips")</a:t>
            </a:r>
          </a:p>
          <a:p>
            <a:r>
              <a:rPr lang="en-GB" dirty="0" err="1"/>
              <a:t>sns.scatterplot</a:t>
            </a:r>
            <a:r>
              <a:rPr lang="en-GB" dirty="0"/>
              <a:t>(data=tips, x="</a:t>
            </a:r>
            <a:r>
              <a:rPr lang="en-GB" dirty="0" err="1"/>
              <a:t>total_bill</a:t>
            </a:r>
            <a:r>
              <a:rPr lang="en-GB" dirty="0"/>
              <a:t>", y="tip", hue="time")</a:t>
            </a:r>
          </a:p>
          <a:p>
            <a:r>
              <a:rPr lang="en-GB" dirty="0" err="1"/>
              <a:t>plt.legend</a:t>
            </a:r>
            <a:r>
              <a:rPr lang="en-GB" dirty="0"/>
              <a:t>(</a:t>
            </a:r>
            <a:r>
              <a:rPr lang="en-GB" dirty="0" err="1"/>
              <a:t>loc</a:t>
            </a:r>
            <a:r>
              <a:rPr lang="en-GB" dirty="0"/>
              <a:t>='upper left’)</a:t>
            </a:r>
          </a:p>
          <a:p>
            <a:r>
              <a:rPr lang="en-GB" dirty="0" err="1"/>
              <a:t>plt.show</a:t>
            </a:r>
            <a:r>
              <a:rPr lang="en-GB" dirty="0"/>
              <a:t>()</a:t>
            </a:r>
          </a:p>
        </p:txBody>
      </p:sp>
      <p:pic>
        <p:nvPicPr>
          <p:cNvPr id="6146" name="Picture 2">
            <a:extLst>
              <a:ext uri="{FF2B5EF4-FFF2-40B4-BE49-F238E27FC236}">
                <a16:creationId xmlns:a16="http://schemas.microsoft.com/office/drawing/2014/main" id="{5C7C3B2D-88E3-4697-8C06-9C111988C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1197405"/>
            <a:ext cx="3638550" cy="250507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434904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EB4A-3B5E-52F4-B3E7-B1BC79C7555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C5BA07-ED1E-C295-649E-0967326BD389}"/>
              </a:ext>
            </a:extLst>
          </p:cNvPr>
          <p:cNvSpPr>
            <a:spLocks noGrp="1"/>
          </p:cNvSpPr>
          <p:nvPr>
            <p:ph type="body" idx="1"/>
          </p:nvPr>
        </p:nvSpPr>
        <p:spPr>
          <a:xfrm>
            <a:off x="315152" y="974381"/>
            <a:ext cx="8246070" cy="3512210"/>
          </a:xfrm>
        </p:spPr>
        <p:txBody>
          <a:bodyPr/>
          <a:lstStyle/>
          <a:p>
            <a:r>
              <a:rPr lang="en-US" dirty="0"/>
              <a:t>Lets plot size</a:t>
            </a:r>
          </a:p>
        </p:txBody>
      </p:sp>
      <p:sp>
        <p:nvSpPr>
          <p:cNvPr id="5" name="TextBox 4">
            <a:extLst>
              <a:ext uri="{FF2B5EF4-FFF2-40B4-BE49-F238E27FC236}">
                <a16:creationId xmlns:a16="http://schemas.microsoft.com/office/drawing/2014/main" id="{DC8D93B4-2D5D-D9FE-03A6-00790F7BB9F7}"/>
              </a:ext>
            </a:extLst>
          </p:cNvPr>
          <p:cNvSpPr txBox="1"/>
          <p:nvPr/>
        </p:nvSpPr>
        <p:spPr>
          <a:xfrm>
            <a:off x="582778" y="1474939"/>
            <a:ext cx="6278136"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sns.scatterplot</a:t>
            </a:r>
            <a:r>
              <a:rPr lang="en-US" dirty="0"/>
              <a:t>(data=tips, x="</a:t>
            </a:r>
            <a:r>
              <a:rPr lang="en-US" dirty="0" err="1"/>
              <a:t>total_bill</a:t>
            </a:r>
            <a:r>
              <a:rPr lang="en-US" dirty="0"/>
              <a:t>", y="tip", </a:t>
            </a:r>
            <a:r>
              <a:rPr lang="en-US" b="1" dirty="0"/>
              <a:t>hue="size")</a:t>
            </a:r>
          </a:p>
        </p:txBody>
      </p:sp>
      <p:pic>
        <p:nvPicPr>
          <p:cNvPr id="7" name="Picture 6">
            <a:extLst>
              <a:ext uri="{FF2B5EF4-FFF2-40B4-BE49-F238E27FC236}">
                <a16:creationId xmlns:a16="http://schemas.microsoft.com/office/drawing/2014/main" id="{24FDE8B7-2275-3C16-0ADB-AB286FFA0ADF}"/>
              </a:ext>
            </a:extLst>
          </p:cNvPr>
          <p:cNvPicPr>
            <a:picLocks noChangeAspect="1"/>
          </p:cNvPicPr>
          <p:nvPr/>
        </p:nvPicPr>
        <p:blipFill>
          <a:blip r:embed="rId2"/>
          <a:stretch>
            <a:fillRect/>
          </a:stretch>
        </p:blipFill>
        <p:spPr>
          <a:xfrm>
            <a:off x="765718" y="1897272"/>
            <a:ext cx="4009922" cy="3192787"/>
          </a:xfrm>
          <a:prstGeom prst="rect">
            <a:avLst/>
          </a:prstGeom>
        </p:spPr>
      </p:pic>
      <p:sp>
        <p:nvSpPr>
          <p:cNvPr id="8" name="TextBox 7">
            <a:extLst>
              <a:ext uri="{FF2B5EF4-FFF2-40B4-BE49-F238E27FC236}">
                <a16:creationId xmlns:a16="http://schemas.microsoft.com/office/drawing/2014/main" id="{089F1279-F183-61F2-A099-B59DEFB5D6D8}"/>
              </a:ext>
            </a:extLst>
          </p:cNvPr>
          <p:cNvSpPr txBox="1"/>
          <p:nvPr/>
        </p:nvSpPr>
        <p:spPr>
          <a:xfrm>
            <a:off x="4873082" y="2571750"/>
            <a:ext cx="216705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Any observation?</a:t>
            </a:r>
          </a:p>
        </p:txBody>
      </p:sp>
      <p:sp>
        <p:nvSpPr>
          <p:cNvPr id="9" name="TextBox 8">
            <a:extLst>
              <a:ext uri="{FF2B5EF4-FFF2-40B4-BE49-F238E27FC236}">
                <a16:creationId xmlns:a16="http://schemas.microsoft.com/office/drawing/2014/main" id="{00A3F1FC-6D3B-CAA6-53D3-A979A80D132D}"/>
              </a:ext>
            </a:extLst>
          </p:cNvPr>
          <p:cNvSpPr txBox="1"/>
          <p:nvPr/>
        </p:nvSpPr>
        <p:spPr>
          <a:xfrm>
            <a:off x="4873082" y="3226196"/>
            <a:ext cx="2167054"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What if I change the sizes by </a:t>
            </a:r>
            <a:r>
              <a:rPr lang="en-US" dirty="0" err="1"/>
              <a:t>colours</a:t>
            </a:r>
            <a:r>
              <a:rPr lang="en-US" dirty="0"/>
              <a:t>?</a:t>
            </a:r>
          </a:p>
        </p:txBody>
      </p:sp>
    </p:spTree>
    <p:extLst>
      <p:ext uri="{BB962C8B-B14F-4D97-AF65-F5344CB8AC3E}">
        <p14:creationId xmlns:p14="http://schemas.microsoft.com/office/powerpoint/2010/main" val="2701742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EB4A-3B5E-52F4-B3E7-B1BC79C7555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C5BA07-ED1E-C295-649E-0967326BD389}"/>
              </a:ext>
            </a:extLst>
          </p:cNvPr>
          <p:cNvSpPr>
            <a:spLocks noGrp="1"/>
          </p:cNvSpPr>
          <p:nvPr>
            <p:ph type="body" idx="1"/>
          </p:nvPr>
        </p:nvSpPr>
        <p:spPr>
          <a:xfrm>
            <a:off x="315152" y="974381"/>
            <a:ext cx="8246070" cy="3512210"/>
          </a:xfrm>
        </p:spPr>
        <p:txBody>
          <a:bodyPr/>
          <a:lstStyle/>
          <a:p>
            <a:r>
              <a:rPr lang="en-US" dirty="0"/>
              <a:t>Lets plot size</a:t>
            </a:r>
          </a:p>
        </p:txBody>
      </p:sp>
      <p:sp>
        <p:nvSpPr>
          <p:cNvPr id="5" name="TextBox 4">
            <a:extLst>
              <a:ext uri="{FF2B5EF4-FFF2-40B4-BE49-F238E27FC236}">
                <a16:creationId xmlns:a16="http://schemas.microsoft.com/office/drawing/2014/main" id="{DC8D93B4-2D5D-D9FE-03A6-00790F7BB9F7}"/>
              </a:ext>
            </a:extLst>
          </p:cNvPr>
          <p:cNvSpPr txBox="1"/>
          <p:nvPr/>
        </p:nvSpPr>
        <p:spPr>
          <a:xfrm>
            <a:off x="582778" y="1474939"/>
            <a:ext cx="6278136"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sns.scatterplot</a:t>
            </a:r>
            <a:r>
              <a:rPr lang="en-US" dirty="0"/>
              <a:t>(data=tips, x="</a:t>
            </a:r>
            <a:r>
              <a:rPr lang="en-US" dirty="0" err="1"/>
              <a:t>total_bill</a:t>
            </a:r>
            <a:r>
              <a:rPr lang="en-US" dirty="0"/>
              <a:t>", y="tip", hue="size", </a:t>
            </a:r>
            <a:r>
              <a:rPr lang="en-US" b="1" dirty="0">
                <a:solidFill>
                  <a:srgbClr val="FF0000"/>
                </a:solidFill>
              </a:rPr>
              <a:t>palette="deep")</a:t>
            </a:r>
          </a:p>
        </p:txBody>
      </p:sp>
      <p:pic>
        <p:nvPicPr>
          <p:cNvPr id="7" name="Picture 6">
            <a:extLst>
              <a:ext uri="{FF2B5EF4-FFF2-40B4-BE49-F238E27FC236}">
                <a16:creationId xmlns:a16="http://schemas.microsoft.com/office/drawing/2014/main" id="{24FDE8B7-2275-3C16-0ADB-AB286FFA0ADF}"/>
              </a:ext>
            </a:extLst>
          </p:cNvPr>
          <p:cNvPicPr>
            <a:picLocks noChangeAspect="1"/>
          </p:cNvPicPr>
          <p:nvPr/>
        </p:nvPicPr>
        <p:blipFill>
          <a:blip r:embed="rId2"/>
          <a:stretch>
            <a:fillRect/>
          </a:stretch>
        </p:blipFill>
        <p:spPr>
          <a:xfrm>
            <a:off x="315152" y="1950713"/>
            <a:ext cx="4009922" cy="3192787"/>
          </a:xfrm>
          <a:prstGeom prst="rect">
            <a:avLst/>
          </a:prstGeom>
        </p:spPr>
      </p:pic>
      <p:pic>
        <p:nvPicPr>
          <p:cNvPr id="6" name="Picture 5">
            <a:extLst>
              <a:ext uri="{FF2B5EF4-FFF2-40B4-BE49-F238E27FC236}">
                <a16:creationId xmlns:a16="http://schemas.microsoft.com/office/drawing/2014/main" id="{E6620666-4F60-6E49-4EF7-AE01DDBD0F39}"/>
              </a:ext>
            </a:extLst>
          </p:cNvPr>
          <p:cNvPicPr>
            <a:picLocks noChangeAspect="1"/>
          </p:cNvPicPr>
          <p:nvPr/>
        </p:nvPicPr>
        <p:blipFill>
          <a:blip r:embed="rId3"/>
          <a:stretch>
            <a:fillRect/>
          </a:stretch>
        </p:blipFill>
        <p:spPr>
          <a:xfrm>
            <a:off x="4496034" y="1873171"/>
            <a:ext cx="4009923" cy="3052951"/>
          </a:xfrm>
          <a:prstGeom prst="rect">
            <a:avLst/>
          </a:prstGeom>
        </p:spPr>
      </p:pic>
    </p:spTree>
    <p:extLst>
      <p:ext uri="{BB962C8B-B14F-4D97-AF65-F5344CB8AC3E}">
        <p14:creationId xmlns:p14="http://schemas.microsoft.com/office/powerpoint/2010/main" val="15652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a:xfrm>
            <a:off x="448965" y="281175"/>
            <a:ext cx="8246070" cy="599607"/>
          </a:xfrm>
        </p:spPr>
        <p:txBody>
          <a:bodyPr/>
          <a:lstStyle/>
          <a:p>
            <a:r>
              <a:rPr lang="en-GB" dirty="0"/>
              <a:t>Outline</a:t>
            </a:r>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a:xfrm>
            <a:off x="448966" y="1197405"/>
            <a:ext cx="8246070" cy="3512210"/>
          </a:xfrm>
        </p:spPr>
        <p:txBody>
          <a:bodyPr/>
          <a:lstStyle/>
          <a:p>
            <a:r>
              <a:rPr lang="en-GB" dirty="0"/>
              <a:t>Bivariate and Multivariate Visualization</a:t>
            </a:r>
          </a:p>
          <a:p>
            <a:pPr lvl="1"/>
            <a:r>
              <a:rPr lang="en-GB" dirty="0"/>
              <a:t>Scatter Plot for 2D data</a:t>
            </a:r>
          </a:p>
          <a:p>
            <a:pPr lvl="1"/>
            <a:r>
              <a:rPr lang="en-GB" dirty="0"/>
              <a:t>Scatter Plot for 3D data</a:t>
            </a:r>
          </a:p>
          <a:p>
            <a:pPr lvl="1"/>
            <a:r>
              <a:rPr lang="en-GB" dirty="0"/>
              <a:t>Box Plot</a:t>
            </a:r>
          </a:p>
          <a:p>
            <a:pPr lvl="1"/>
            <a:r>
              <a:rPr lang="en-US" dirty="0"/>
              <a:t>Violin Plot</a:t>
            </a:r>
          </a:p>
          <a:p>
            <a:pPr lvl="1"/>
            <a:r>
              <a:rPr lang="en-US" dirty="0"/>
              <a:t>Sunburst Chart</a:t>
            </a:r>
          </a:p>
          <a:p>
            <a:pPr lvl="1"/>
            <a:r>
              <a:rPr lang="en-US" dirty="0" err="1"/>
              <a:t>Treemap</a:t>
            </a:r>
            <a:endParaRPr lang="en-US" dirty="0"/>
          </a:p>
          <a:p>
            <a:pPr lvl="1"/>
            <a:endParaRPr lang="en-US" dirty="0"/>
          </a:p>
          <a:p>
            <a:pPr marL="50800" indent="0">
              <a:buNone/>
            </a:pPr>
            <a:endParaRPr lang="en-GB" dirty="0"/>
          </a:p>
        </p:txBody>
      </p:sp>
    </p:spTree>
    <p:extLst>
      <p:ext uri="{BB962C8B-B14F-4D97-AF65-F5344CB8AC3E}">
        <p14:creationId xmlns:p14="http://schemas.microsoft.com/office/powerpoint/2010/main" val="2356810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EB4A-3B5E-52F4-B3E7-B1BC79C75554}"/>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9CC5BA07-ED1E-C295-649E-0967326BD389}"/>
              </a:ext>
            </a:extLst>
          </p:cNvPr>
          <p:cNvSpPr>
            <a:spLocks noGrp="1"/>
          </p:cNvSpPr>
          <p:nvPr>
            <p:ph type="body" idx="1"/>
          </p:nvPr>
        </p:nvSpPr>
        <p:spPr>
          <a:xfrm>
            <a:off x="315152" y="974381"/>
            <a:ext cx="8246070" cy="3512210"/>
          </a:xfrm>
        </p:spPr>
        <p:txBody>
          <a:bodyPr/>
          <a:lstStyle/>
          <a:p>
            <a:r>
              <a:rPr lang="en-US" dirty="0"/>
              <a:t>Lets plot size</a:t>
            </a:r>
          </a:p>
        </p:txBody>
      </p:sp>
      <p:sp>
        <p:nvSpPr>
          <p:cNvPr id="5" name="TextBox 4">
            <a:extLst>
              <a:ext uri="{FF2B5EF4-FFF2-40B4-BE49-F238E27FC236}">
                <a16:creationId xmlns:a16="http://schemas.microsoft.com/office/drawing/2014/main" id="{DC8D93B4-2D5D-D9FE-03A6-00790F7BB9F7}"/>
              </a:ext>
            </a:extLst>
          </p:cNvPr>
          <p:cNvSpPr txBox="1"/>
          <p:nvPr/>
        </p:nvSpPr>
        <p:spPr>
          <a:xfrm>
            <a:off x="582778" y="1474939"/>
            <a:ext cx="6278136"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sns.scatterplot</a:t>
            </a:r>
            <a:r>
              <a:rPr lang="en-US" dirty="0"/>
              <a:t>(data=tips, x="</a:t>
            </a:r>
            <a:r>
              <a:rPr lang="en-US" dirty="0" err="1"/>
              <a:t>total_bill</a:t>
            </a:r>
            <a:r>
              <a:rPr lang="en-US" dirty="0"/>
              <a:t>", y="tip", hue="size", </a:t>
            </a:r>
            <a:r>
              <a:rPr lang="en-US" b="1" dirty="0">
                <a:solidFill>
                  <a:srgbClr val="FF0000"/>
                </a:solidFill>
              </a:rPr>
              <a:t>palette="deep")</a:t>
            </a:r>
          </a:p>
        </p:txBody>
      </p:sp>
      <p:pic>
        <p:nvPicPr>
          <p:cNvPr id="6" name="Picture 5">
            <a:extLst>
              <a:ext uri="{FF2B5EF4-FFF2-40B4-BE49-F238E27FC236}">
                <a16:creationId xmlns:a16="http://schemas.microsoft.com/office/drawing/2014/main" id="{E6620666-4F60-6E49-4EF7-AE01DDBD0F39}"/>
              </a:ext>
            </a:extLst>
          </p:cNvPr>
          <p:cNvPicPr>
            <a:picLocks noChangeAspect="1"/>
          </p:cNvPicPr>
          <p:nvPr/>
        </p:nvPicPr>
        <p:blipFill>
          <a:blip r:embed="rId2"/>
          <a:stretch>
            <a:fillRect/>
          </a:stretch>
        </p:blipFill>
        <p:spPr>
          <a:xfrm>
            <a:off x="315152" y="1934198"/>
            <a:ext cx="4009923" cy="3052951"/>
          </a:xfrm>
          <a:prstGeom prst="rect">
            <a:avLst/>
          </a:prstGeom>
        </p:spPr>
      </p:pic>
      <p:sp>
        <p:nvSpPr>
          <p:cNvPr id="4" name="TextBox 3">
            <a:extLst>
              <a:ext uri="{FF2B5EF4-FFF2-40B4-BE49-F238E27FC236}">
                <a16:creationId xmlns:a16="http://schemas.microsoft.com/office/drawing/2014/main" id="{6F87233E-EFD0-53C1-EB78-0FF1787F035A}"/>
              </a:ext>
            </a:extLst>
          </p:cNvPr>
          <p:cNvSpPr txBox="1"/>
          <p:nvPr/>
        </p:nvSpPr>
        <p:spPr>
          <a:xfrm>
            <a:off x="4693860" y="2129385"/>
            <a:ext cx="216705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Any observation?</a:t>
            </a:r>
          </a:p>
        </p:txBody>
      </p:sp>
    </p:spTree>
    <p:extLst>
      <p:ext uri="{BB962C8B-B14F-4D97-AF65-F5344CB8AC3E}">
        <p14:creationId xmlns:p14="http://schemas.microsoft.com/office/powerpoint/2010/main" val="114354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EB4A-3B5E-52F4-B3E7-B1BC79C75554}"/>
              </a:ext>
            </a:extLst>
          </p:cNvPr>
          <p:cNvSpPr>
            <a:spLocks noGrp="1"/>
          </p:cNvSpPr>
          <p:nvPr>
            <p:ph type="title"/>
          </p:nvPr>
        </p:nvSpPr>
        <p:spPr/>
        <p:txBody>
          <a:bodyPr/>
          <a:lstStyle/>
          <a:p>
            <a:r>
              <a:rPr lang="en-US" dirty="0"/>
              <a:t>Answer</a:t>
            </a:r>
          </a:p>
        </p:txBody>
      </p:sp>
      <p:sp>
        <p:nvSpPr>
          <p:cNvPr id="3" name="Text Placeholder 2">
            <a:extLst>
              <a:ext uri="{FF2B5EF4-FFF2-40B4-BE49-F238E27FC236}">
                <a16:creationId xmlns:a16="http://schemas.microsoft.com/office/drawing/2014/main" id="{9CC5BA07-ED1E-C295-649E-0967326BD389}"/>
              </a:ext>
            </a:extLst>
          </p:cNvPr>
          <p:cNvSpPr>
            <a:spLocks noGrp="1"/>
          </p:cNvSpPr>
          <p:nvPr>
            <p:ph type="body" idx="1"/>
          </p:nvPr>
        </p:nvSpPr>
        <p:spPr>
          <a:xfrm>
            <a:off x="315152" y="974381"/>
            <a:ext cx="8246070" cy="3512210"/>
          </a:xfrm>
        </p:spPr>
        <p:txBody>
          <a:bodyPr/>
          <a:lstStyle/>
          <a:p>
            <a:r>
              <a:rPr lang="en-US" dirty="0"/>
              <a:t>Lets plot size</a:t>
            </a:r>
          </a:p>
        </p:txBody>
      </p:sp>
      <p:sp>
        <p:nvSpPr>
          <p:cNvPr id="5" name="TextBox 4">
            <a:extLst>
              <a:ext uri="{FF2B5EF4-FFF2-40B4-BE49-F238E27FC236}">
                <a16:creationId xmlns:a16="http://schemas.microsoft.com/office/drawing/2014/main" id="{DC8D93B4-2D5D-D9FE-03A6-00790F7BB9F7}"/>
              </a:ext>
            </a:extLst>
          </p:cNvPr>
          <p:cNvSpPr txBox="1"/>
          <p:nvPr/>
        </p:nvSpPr>
        <p:spPr>
          <a:xfrm>
            <a:off x="582778" y="1474939"/>
            <a:ext cx="6278136"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sns.scatterplot</a:t>
            </a:r>
            <a:r>
              <a:rPr lang="en-US" dirty="0"/>
              <a:t>(data=tips, x="</a:t>
            </a:r>
            <a:r>
              <a:rPr lang="en-US" dirty="0" err="1"/>
              <a:t>total_bill</a:t>
            </a:r>
            <a:r>
              <a:rPr lang="en-US" dirty="0"/>
              <a:t>", y="tip", hue="size", </a:t>
            </a:r>
            <a:r>
              <a:rPr lang="en-US" b="1" dirty="0">
                <a:solidFill>
                  <a:srgbClr val="FF0000"/>
                </a:solidFill>
              </a:rPr>
              <a:t>palette="deep")</a:t>
            </a:r>
          </a:p>
        </p:txBody>
      </p:sp>
      <p:pic>
        <p:nvPicPr>
          <p:cNvPr id="6" name="Picture 5">
            <a:extLst>
              <a:ext uri="{FF2B5EF4-FFF2-40B4-BE49-F238E27FC236}">
                <a16:creationId xmlns:a16="http://schemas.microsoft.com/office/drawing/2014/main" id="{E6620666-4F60-6E49-4EF7-AE01DDBD0F39}"/>
              </a:ext>
            </a:extLst>
          </p:cNvPr>
          <p:cNvPicPr>
            <a:picLocks noChangeAspect="1"/>
          </p:cNvPicPr>
          <p:nvPr/>
        </p:nvPicPr>
        <p:blipFill>
          <a:blip r:embed="rId2"/>
          <a:stretch>
            <a:fillRect/>
          </a:stretch>
        </p:blipFill>
        <p:spPr>
          <a:xfrm>
            <a:off x="315152" y="1934198"/>
            <a:ext cx="4009923" cy="3052951"/>
          </a:xfrm>
          <a:prstGeom prst="rect">
            <a:avLst/>
          </a:prstGeom>
        </p:spPr>
      </p:pic>
      <p:sp>
        <p:nvSpPr>
          <p:cNvPr id="4" name="TextBox 3">
            <a:extLst>
              <a:ext uri="{FF2B5EF4-FFF2-40B4-BE49-F238E27FC236}">
                <a16:creationId xmlns:a16="http://schemas.microsoft.com/office/drawing/2014/main" id="{6F87233E-EFD0-53C1-EB78-0FF1787F035A}"/>
              </a:ext>
            </a:extLst>
          </p:cNvPr>
          <p:cNvSpPr txBox="1"/>
          <p:nvPr/>
        </p:nvSpPr>
        <p:spPr>
          <a:xfrm>
            <a:off x="4693860" y="2129385"/>
            <a:ext cx="216705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Any observation?</a:t>
            </a:r>
          </a:p>
        </p:txBody>
      </p:sp>
      <p:sp>
        <p:nvSpPr>
          <p:cNvPr id="8" name="TextBox 7">
            <a:extLst>
              <a:ext uri="{FF2B5EF4-FFF2-40B4-BE49-F238E27FC236}">
                <a16:creationId xmlns:a16="http://schemas.microsoft.com/office/drawing/2014/main" id="{6614E183-C985-6DE7-00BD-FD51DDAB029F}"/>
              </a:ext>
            </a:extLst>
          </p:cNvPr>
          <p:cNvSpPr txBox="1"/>
          <p:nvPr/>
        </p:nvSpPr>
        <p:spPr>
          <a:xfrm>
            <a:off x="4724200" y="2629942"/>
            <a:ext cx="383702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People are doing party in groups of two or three more</a:t>
            </a:r>
          </a:p>
        </p:txBody>
      </p:sp>
      <p:sp>
        <p:nvSpPr>
          <p:cNvPr id="12" name="TextBox 11">
            <a:extLst>
              <a:ext uri="{FF2B5EF4-FFF2-40B4-BE49-F238E27FC236}">
                <a16:creationId xmlns:a16="http://schemas.microsoft.com/office/drawing/2014/main" id="{B2F20BBB-D33E-4DE9-8A3C-78BFD1250F99}"/>
              </a:ext>
            </a:extLst>
          </p:cNvPr>
          <p:cNvSpPr txBox="1"/>
          <p:nvPr/>
        </p:nvSpPr>
        <p:spPr>
          <a:xfrm>
            <a:off x="4693860" y="3798151"/>
            <a:ext cx="383702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t>sns.scatterplot</a:t>
            </a:r>
            <a:r>
              <a:rPr lang="en-GB" dirty="0"/>
              <a:t>(data=tips, x="</a:t>
            </a:r>
            <a:r>
              <a:rPr lang="en-GB" dirty="0" err="1"/>
              <a:t>total_bill</a:t>
            </a:r>
            <a:r>
              <a:rPr lang="en-GB" dirty="0"/>
              <a:t>", y="tip", hue="day", style="time")</a:t>
            </a:r>
            <a:endParaRPr lang="en-US" dirty="0"/>
          </a:p>
        </p:txBody>
      </p:sp>
      <p:sp>
        <p:nvSpPr>
          <p:cNvPr id="13" name="TextBox 12">
            <a:extLst>
              <a:ext uri="{FF2B5EF4-FFF2-40B4-BE49-F238E27FC236}">
                <a16:creationId xmlns:a16="http://schemas.microsoft.com/office/drawing/2014/main" id="{CF2545C6-C28B-49AD-B18F-49ECD80C4EFA}"/>
              </a:ext>
            </a:extLst>
          </p:cNvPr>
          <p:cNvSpPr txBox="1"/>
          <p:nvPr/>
        </p:nvSpPr>
        <p:spPr>
          <a:xfrm>
            <a:off x="4724200" y="3321768"/>
            <a:ext cx="216705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Try adding “style”</a:t>
            </a:r>
          </a:p>
        </p:txBody>
      </p:sp>
    </p:spTree>
    <p:extLst>
      <p:ext uri="{BB962C8B-B14F-4D97-AF65-F5344CB8AC3E}">
        <p14:creationId xmlns:p14="http://schemas.microsoft.com/office/powerpoint/2010/main" val="271847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F68B7-F164-4895-9BCE-50C9EB821320}"/>
              </a:ext>
            </a:extLst>
          </p:cNvPr>
          <p:cNvSpPr>
            <a:spLocks noGrp="1"/>
          </p:cNvSpPr>
          <p:nvPr>
            <p:ph type="ctrTitle"/>
          </p:nvPr>
        </p:nvSpPr>
        <p:spPr/>
        <p:txBody>
          <a:bodyPr/>
          <a:lstStyle/>
          <a:p>
            <a:r>
              <a:rPr lang="en-GB" dirty="0"/>
              <a:t>Box Plot</a:t>
            </a:r>
          </a:p>
        </p:txBody>
      </p:sp>
      <p:sp>
        <p:nvSpPr>
          <p:cNvPr id="5" name="Subtitle 4">
            <a:extLst>
              <a:ext uri="{FF2B5EF4-FFF2-40B4-BE49-F238E27FC236}">
                <a16:creationId xmlns:a16="http://schemas.microsoft.com/office/drawing/2014/main" id="{DAEFE392-EAC0-4A44-8A82-77CDBB1CD93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53620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AE3656-7427-4422-A452-BCE93F9EB1CC}"/>
              </a:ext>
            </a:extLst>
          </p:cNvPr>
          <p:cNvSpPr>
            <a:spLocks noGrp="1"/>
          </p:cNvSpPr>
          <p:nvPr>
            <p:ph type="title"/>
          </p:nvPr>
        </p:nvSpPr>
        <p:spPr/>
        <p:txBody>
          <a:bodyPr/>
          <a:lstStyle/>
          <a:p>
            <a:r>
              <a:rPr lang="en-GB" dirty="0"/>
              <a:t>Box Plot</a:t>
            </a:r>
          </a:p>
        </p:txBody>
      </p:sp>
      <p:sp>
        <p:nvSpPr>
          <p:cNvPr id="3" name="Text Placeholder 2">
            <a:extLst>
              <a:ext uri="{FF2B5EF4-FFF2-40B4-BE49-F238E27FC236}">
                <a16:creationId xmlns:a16="http://schemas.microsoft.com/office/drawing/2014/main" id="{894DC250-4B18-4A63-82EC-EE7B0E5CB59E}"/>
              </a:ext>
            </a:extLst>
          </p:cNvPr>
          <p:cNvSpPr>
            <a:spLocks noGrp="1"/>
          </p:cNvSpPr>
          <p:nvPr>
            <p:ph type="body" idx="1"/>
          </p:nvPr>
        </p:nvSpPr>
        <p:spPr>
          <a:xfrm>
            <a:off x="242889" y="1196975"/>
            <a:ext cx="8451850" cy="3513138"/>
          </a:xfrm>
        </p:spPr>
        <p:txBody>
          <a:bodyPr/>
          <a:lstStyle/>
          <a:p>
            <a:r>
              <a:rPr lang="en-GB" dirty="0"/>
              <a:t>A box plot is a method for graphically depicting </a:t>
            </a:r>
            <a:r>
              <a:rPr lang="en-GB" b="1" dirty="0">
                <a:solidFill>
                  <a:srgbClr val="7030A0"/>
                </a:solidFill>
              </a:rPr>
              <a:t>groups of numerical data </a:t>
            </a:r>
            <a:r>
              <a:rPr lang="en-GB" dirty="0"/>
              <a:t>through their </a:t>
            </a:r>
            <a:r>
              <a:rPr lang="en-GB" b="1" dirty="0">
                <a:solidFill>
                  <a:schemeClr val="accent3">
                    <a:lumMod val="50000"/>
                  </a:schemeClr>
                </a:solidFill>
              </a:rPr>
              <a:t>quartiles</a:t>
            </a:r>
            <a:r>
              <a:rPr lang="en-GB" dirty="0"/>
              <a:t>. </a:t>
            </a:r>
          </a:p>
          <a:p>
            <a:endParaRPr lang="en-GB" dirty="0"/>
          </a:p>
          <a:p>
            <a:r>
              <a:rPr lang="en-GB" dirty="0">
                <a:solidFill>
                  <a:schemeClr val="accent2"/>
                </a:solidFill>
              </a:rPr>
              <a:t>What is quartile?</a:t>
            </a:r>
          </a:p>
        </p:txBody>
      </p:sp>
      <p:sp>
        <p:nvSpPr>
          <p:cNvPr id="7" name="TextBox 6">
            <a:extLst>
              <a:ext uri="{FF2B5EF4-FFF2-40B4-BE49-F238E27FC236}">
                <a16:creationId xmlns:a16="http://schemas.microsoft.com/office/drawing/2014/main" id="{56157E18-EDBD-48B4-9488-42DF7563D3B5}"/>
              </a:ext>
            </a:extLst>
          </p:cNvPr>
          <p:cNvSpPr txBox="1"/>
          <p:nvPr/>
        </p:nvSpPr>
        <p:spPr>
          <a:xfrm>
            <a:off x="664369" y="4248448"/>
            <a:ext cx="4586286" cy="461665"/>
          </a:xfrm>
          <a:prstGeom prst="rect">
            <a:avLst/>
          </a:prstGeom>
          <a:solidFill>
            <a:schemeClr val="tx2"/>
          </a:solidFill>
        </p:spPr>
        <p:txBody>
          <a:bodyPr wrap="square">
            <a:spAutoFit/>
          </a:bodyPr>
          <a:lstStyle/>
          <a:p>
            <a:r>
              <a:rPr lang="en-GB" sz="1200" dirty="0"/>
              <a:t>https://pandas.pydata.org/pandas-docs/stable/reference/api/pandas.DataFrame.boxplot.html</a:t>
            </a:r>
          </a:p>
        </p:txBody>
      </p:sp>
    </p:spTree>
    <p:extLst>
      <p:ext uri="{BB962C8B-B14F-4D97-AF65-F5344CB8AC3E}">
        <p14:creationId xmlns:p14="http://schemas.microsoft.com/office/powerpoint/2010/main" val="104994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9890-1F06-A936-7F8A-5CAACF50A799}"/>
              </a:ext>
            </a:extLst>
          </p:cNvPr>
          <p:cNvSpPr>
            <a:spLocks noGrp="1"/>
          </p:cNvSpPr>
          <p:nvPr>
            <p:ph type="title"/>
          </p:nvPr>
        </p:nvSpPr>
        <p:spPr/>
        <p:txBody>
          <a:bodyPr/>
          <a:lstStyle/>
          <a:p>
            <a:r>
              <a:rPr lang="en-US" dirty="0"/>
              <a:t>Quartile: Tutorial </a:t>
            </a:r>
          </a:p>
        </p:txBody>
      </p:sp>
      <p:sp>
        <p:nvSpPr>
          <p:cNvPr id="3" name="Text Placeholder 2">
            <a:extLst>
              <a:ext uri="{FF2B5EF4-FFF2-40B4-BE49-F238E27FC236}">
                <a16:creationId xmlns:a16="http://schemas.microsoft.com/office/drawing/2014/main" id="{8712E03A-3FCA-D698-6050-631FFFBEE09D}"/>
              </a:ext>
            </a:extLst>
          </p:cNvPr>
          <p:cNvSpPr>
            <a:spLocks noGrp="1"/>
          </p:cNvSpPr>
          <p:nvPr>
            <p:ph type="body" idx="1"/>
          </p:nvPr>
        </p:nvSpPr>
        <p:spPr/>
        <p:txBody>
          <a:bodyPr/>
          <a:lstStyle/>
          <a:p>
            <a:r>
              <a:rPr lang="en-US" b="1" dirty="0"/>
              <a:t>Quartile</a:t>
            </a:r>
            <a:r>
              <a:rPr lang="en-US" dirty="0"/>
              <a:t>: A quartile is a statistical term that describes a </a:t>
            </a:r>
            <a:r>
              <a:rPr lang="en-US" dirty="0">
                <a:solidFill>
                  <a:schemeClr val="accent2"/>
                </a:solidFill>
              </a:rPr>
              <a:t>division of observations into </a:t>
            </a:r>
            <a:r>
              <a:rPr lang="en-US" dirty="0">
                <a:solidFill>
                  <a:srgbClr val="00B0F0"/>
                </a:solidFill>
              </a:rPr>
              <a:t>four</a:t>
            </a:r>
            <a:r>
              <a:rPr lang="en-US" dirty="0">
                <a:solidFill>
                  <a:schemeClr val="accent2"/>
                </a:solidFill>
              </a:rPr>
              <a:t> defined interval</a:t>
            </a:r>
            <a:r>
              <a:rPr lang="en-US" dirty="0"/>
              <a:t>s based on the values of the data and how they compare to the entire set of observations. </a:t>
            </a:r>
          </a:p>
          <a:p>
            <a:pPr lvl="1"/>
            <a:r>
              <a:rPr lang="en-US" dirty="0"/>
              <a:t>Along with the </a:t>
            </a:r>
            <a:r>
              <a:rPr lang="en-US" b="1" dirty="0"/>
              <a:t>minimum and maximum </a:t>
            </a:r>
            <a:r>
              <a:rPr lang="en-US" dirty="0"/>
              <a:t>values of the data set, the quartiles divide a set of observations into four sections, each representing 25% of the observations</a:t>
            </a:r>
          </a:p>
          <a:p>
            <a:pPr lvl="1"/>
            <a:r>
              <a:rPr lang="en-US" dirty="0"/>
              <a:t>just like the </a:t>
            </a:r>
            <a:r>
              <a:rPr lang="en-US" dirty="0">
                <a:solidFill>
                  <a:srgbClr val="00B0F0"/>
                </a:solidFill>
              </a:rPr>
              <a:t>median divides the data into half so that 50</a:t>
            </a:r>
            <a:r>
              <a:rPr lang="en-US" dirty="0"/>
              <a:t>% of the measurement lies below the median and 50% lies above it, the </a:t>
            </a:r>
            <a:r>
              <a:rPr lang="en-US" dirty="0">
                <a:solidFill>
                  <a:srgbClr val="00B050"/>
                </a:solidFill>
              </a:rPr>
              <a:t>quartile breaks down the data into quarters so that 25% </a:t>
            </a:r>
            <a:r>
              <a:rPr lang="en-US" dirty="0"/>
              <a:t>of the measurements are less than the </a:t>
            </a:r>
            <a:r>
              <a:rPr lang="en-US" b="1" dirty="0"/>
              <a:t>lower quartile(Q1)</a:t>
            </a:r>
            <a:r>
              <a:rPr lang="en-US" dirty="0"/>
              <a:t>, 50% are less than the </a:t>
            </a:r>
            <a:r>
              <a:rPr lang="en-US" b="1" dirty="0"/>
              <a:t>median (Q2)</a:t>
            </a:r>
            <a:r>
              <a:rPr lang="en-US" dirty="0"/>
              <a:t>, and 75% are less than the </a:t>
            </a:r>
            <a:r>
              <a:rPr lang="en-US" b="1" dirty="0"/>
              <a:t>upper quartile (Q3)</a:t>
            </a:r>
            <a:r>
              <a:rPr lang="en-US" dirty="0"/>
              <a:t>.</a:t>
            </a:r>
          </a:p>
        </p:txBody>
      </p:sp>
      <p:sp>
        <p:nvSpPr>
          <p:cNvPr id="5" name="TextBox 4">
            <a:extLst>
              <a:ext uri="{FF2B5EF4-FFF2-40B4-BE49-F238E27FC236}">
                <a16:creationId xmlns:a16="http://schemas.microsoft.com/office/drawing/2014/main" id="{3D5B0067-30FD-288E-CC81-86FD2AE8684C}"/>
              </a:ext>
            </a:extLst>
          </p:cNvPr>
          <p:cNvSpPr txBox="1"/>
          <p:nvPr/>
        </p:nvSpPr>
        <p:spPr>
          <a:xfrm>
            <a:off x="89210" y="4890421"/>
            <a:ext cx="7203688" cy="215444"/>
          </a:xfrm>
          <a:prstGeom prst="rect">
            <a:avLst/>
          </a:prstGeom>
          <a:noFill/>
        </p:spPr>
        <p:txBody>
          <a:bodyPr wrap="square">
            <a:spAutoFit/>
          </a:bodyPr>
          <a:lstStyle/>
          <a:p>
            <a:r>
              <a:rPr lang="en-US" sz="800" dirty="0"/>
              <a:t>https://www.investopedia.com/terms/q/quartile.asp#:~:text=A%20quartile%20is%20a%20statistical,the%20entire%20set%20of%20observations.</a:t>
            </a:r>
          </a:p>
        </p:txBody>
      </p:sp>
    </p:spTree>
    <p:extLst>
      <p:ext uri="{BB962C8B-B14F-4D97-AF65-F5344CB8AC3E}">
        <p14:creationId xmlns:p14="http://schemas.microsoft.com/office/powerpoint/2010/main" val="248078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8AFA-7821-6C60-F702-04CE68560F4F}"/>
              </a:ext>
            </a:extLst>
          </p:cNvPr>
          <p:cNvSpPr>
            <a:spLocks noGrp="1"/>
          </p:cNvSpPr>
          <p:nvPr>
            <p:ph type="title"/>
          </p:nvPr>
        </p:nvSpPr>
        <p:spPr/>
        <p:txBody>
          <a:bodyPr/>
          <a:lstStyle/>
          <a:p>
            <a:r>
              <a:rPr lang="en-US" dirty="0"/>
              <a:t>Quartile: Tutorial  </a:t>
            </a:r>
            <a:r>
              <a:rPr lang="en-US" dirty="0" err="1"/>
              <a:t>Contd</a:t>
            </a:r>
            <a:r>
              <a:rPr lang="en-US" dirty="0"/>
              <a:t>…</a:t>
            </a:r>
          </a:p>
        </p:txBody>
      </p:sp>
      <p:sp>
        <p:nvSpPr>
          <p:cNvPr id="3" name="Text Placeholder 2">
            <a:extLst>
              <a:ext uri="{FF2B5EF4-FFF2-40B4-BE49-F238E27FC236}">
                <a16:creationId xmlns:a16="http://schemas.microsoft.com/office/drawing/2014/main" id="{04A0B6FC-CE9A-20CB-84D9-AD6A9000D5C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AEC8590-6892-EA19-B0BC-2352ED424409}"/>
              </a:ext>
            </a:extLst>
          </p:cNvPr>
          <p:cNvPicPr>
            <a:picLocks noChangeAspect="1"/>
          </p:cNvPicPr>
          <p:nvPr/>
        </p:nvPicPr>
        <p:blipFill>
          <a:blip r:embed="rId2"/>
          <a:stretch>
            <a:fillRect/>
          </a:stretch>
        </p:blipFill>
        <p:spPr>
          <a:xfrm>
            <a:off x="2066692" y="1137424"/>
            <a:ext cx="4237621" cy="3724901"/>
          </a:xfrm>
          <a:prstGeom prst="rect">
            <a:avLst/>
          </a:prstGeom>
        </p:spPr>
      </p:pic>
      <p:sp>
        <p:nvSpPr>
          <p:cNvPr id="7" name="TextBox 6">
            <a:extLst>
              <a:ext uri="{FF2B5EF4-FFF2-40B4-BE49-F238E27FC236}">
                <a16:creationId xmlns:a16="http://schemas.microsoft.com/office/drawing/2014/main" id="{9EE4D0F2-F7CA-4053-6366-00AFACB98866}"/>
              </a:ext>
            </a:extLst>
          </p:cNvPr>
          <p:cNvSpPr txBox="1"/>
          <p:nvPr/>
        </p:nvSpPr>
        <p:spPr>
          <a:xfrm>
            <a:off x="185853" y="4754778"/>
            <a:ext cx="6270702" cy="307777"/>
          </a:xfrm>
          <a:prstGeom prst="rect">
            <a:avLst/>
          </a:prstGeom>
          <a:noFill/>
        </p:spPr>
        <p:txBody>
          <a:bodyPr wrap="square">
            <a:spAutoFit/>
          </a:bodyPr>
          <a:lstStyle/>
          <a:p>
            <a:r>
              <a:rPr lang="en-US" dirty="0"/>
              <a:t>https://www.cuemath.com/quartile-formula/</a:t>
            </a:r>
          </a:p>
        </p:txBody>
      </p:sp>
    </p:spTree>
    <p:extLst>
      <p:ext uri="{BB962C8B-B14F-4D97-AF65-F5344CB8AC3E}">
        <p14:creationId xmlns:p14="http://schemas.microsoft.com/office/powerpoint/2010/main" val="29878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33CC-D802-3B82-BDFA-63CD89445518}"/>
              </a:ext>
            </a:extLst>
          </p:cNvPr>
          <p:cNvSpPr>
            <a:spLocks noGrp="1"/>
          </p:cNvSpPr>
          <p:nvPr>
            <p:ph type="title"/>
          </p:nvPr>
        </p:nvSpPr>
        <p:spPr/>
        <p:txBody>
          <a:bodyPr/>
          <a:lstStyle/>
          <a:p>
            <a:r>
              <a:rPr lang="en-US" dirty="0"/>
              <a:t>Quartile: Tutorial  </a:t>
            </a:r>
            <a:r>
              <a:rPr lang="en-US" dirty="0" err="1"/>
              <a:t>Contd</a:t>
            </a:r>
            <a:r>
              <a:rPr lang="en-US" dirty="0"/>
              <a:t>…</a:t>
            </a:r>
          </a:p>
        </p:txBody>
      </p:sp>
      <p:sp>
        <p:nvSpPr>
          <p:cNvPr id="3" name="Text Placeholder 2">
            <a:extLst>
              <a:ext uri="{FF2B5EF4-FFF2-40B4-BE49-F238E27FC236}">
                <a16:creationId xmlns:a16="http://schemas.microsoft.com/office/drawing/2014/main" id="{F22A118E-4914-C9FC-7A0E-AE5BAE136E8D}"/>
              </a:ext>
            </a:extLst>
          </p:cNvPr>
          <p:cNvSpPr>
            <a:spLocks noGrp="1"/>
          </p:cNvSpPr>
          <p:nvPr>
            <p:ph type="body" idx="1"/>
          </p:nvPr>
        </p:nvSpPr>
        <p:spPr>
          <a:xfrm>
            <a:off x="448966" y="1197405"/>
            <a:ext cx="6554000" cy="3512210"/>
          </a:xfrm>
        </p:spPr>
        <p:txBody>
          <a:bodyPr/>
          <a:lstStyle/>
          <a:p>
            <a:r>
              <a:rPr lang="en-US" dirty="0">
                <a:latin typeface="Calibri"/>
                <a:ea typeface="Calibri"/>
              </a:rPr>
              <a:t>Find the quartiles of this data set: 6, 47, 49, 15, 43, 41, 7, 39, 43, 41, 36</a:t>
            </a:r>
          </a:p>
          <a:p>
            <a:pPr lvl="1"/>
            <a:r>
              <a:rPr lang="en-US" dirty="0"/>
              <a:t>Steps 1: Find the rank: </a:t>
            </a:r>
          </a:p>
          <a:p>
            <a:pPr lvl="1"/>
            <a:r>
              <a:rPr lang="en-US" dirty="0"/>
              <a:t>Formulas for finding quartile</a:t>
            </a:r>
          </a:p>
        </p:txBody>
      </p:sp>
      <p:pic>
        <p:nvPicPr>
          <p:cNvPr id="5" name="Picture 4">
            <a:extLst>
              <a:ext uri="{FF2B5EF4-FFF2-40B4-BE49-F238E27FC236}">
                <a16:creationId xmlns:a16="http://schemas.microsoft.com/office/drawing/2014/main" id="{74B22422-AACD-501F-DD09-EAAD15315E84}"/>
              </a:ext>
            </a:extLst>
          </p:cNvPr>
          <p:cNvPicPr>
            <a:picLocks noChangeAspect="1"/>
          </p:cNvPicPr>
          <p:nvPr/>
        </p:nvPicPr>
        <p:blipFill>
          <a:blip r:embed="rId2"/>
          <a:stretch>
            <a:fillRect/>
          </a:stretch>
        </p:blipFill>
        <p:spPr>
          <a:xfrm>
            <a:off x="7540716" y="913872"/>
            <a:ext cx="1007679" cy="4079275"/>
          </a:xfrm>
          <a:prstGeom prst="rect">
            <a:avLst/>
          </a:prstGeom>
        </p:spPr>
      </p:pic>
      <p:pic>
        <p:nvPicPr>
          <p:cNvPr id="9" name="Picture 8">
            <a:extLst>
              <a:ext uri="{FF2B5EF4-FFF2-40B4-BE49-F238E27FC236}">
                <a16:creationId xmlns:a16="http://schemas.microsoft.com/office/drawing/2014/main" id="{9D4231CC-D9E5-385A-9CB0-C4D1419006E7}"/>
              </a:ext>
            </a:extLst>
          </p:cNvPr>
          <p:cNvPicPr>
            <a:picLocks noChangeAspect="1"/>
          </p:cNvPicPr>
          <p:nvPr/>
        </p:nvPicPr>
        <p:blipFill>
          <a:blip r:embed="rId3"/>
          <a:stretch>
            <a:fillRect/>
          </a:stretch>
        </p:blipFill>
        <p:spPr>
          <a:xfrm>
            <a:off x="796468" y="2835817"/>
            <a:ext cx="5440060" cy="187379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326502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516-9CE2-7429-E5FF-8F28169B62DA}"/>
              </a:ext>
            </a:extLst>
          </p:cNvPr>
          <p:cNvSpPr>
            <a:spLocks noGrp="1"/>
          </p:cNvSpPr>
          <p:nvPr>
            <p:ph type="title"/>
          </p:nvPr>
        </p:nvSpPr>
        <p:spPr/>
        <p:txBody>
          <a:bodyPr/>
          <a:lstStyle/>
          <a:p>
            <a:r>
              <a:rPr lang="en-US" dirty="0"/>
              <a:t>Quartile: Tutorial  </a:t>
            </a:r>
            <a:r>
              <a:rPr lang="en-US" dirty="0" err="1"/>
              <a:t>Contd</a:t>
            </a:r>
            <a:r>
              <a:rPr lang="en-US" dirty="0"/>
              <a:t>…</a:t>
            </a:r>
            <a:endParaRPr lang="en-US" b="0" dirty="0"/>
          </a:p>
        </p:txBody>
      </p:sp>
      <p:sp>
        <p:nvSpPr>
          <p:cNvPr id="3" name="Text Placeholder 2">
            <a:extLst>
              <a:ext uri="{FF2B5EF4-FFF2-40B4-BE49-F238E27FC236}">
                <a16:creationId xmlns:a16="http://schemas.microsoft.com/office/drawing/2014/main" id="{92BAC80B-C10E-B39D-C637-2C7A00110DB1}"/>
              </a:ext>
            </a:extLst>
          </p:cNvPr>
          <p:cNvSpPr>
            <a:spLocks noGrp="1"/>
          </p:cNvSpPr>
          <p:nvPr>
            <p:ph type="body" idx="1"/>
          </p:nvPr>
        </p:nvSpPr>
        <p:spPr>
          <a:xfrm>
            <a:off x="237893" y="1197405"/>
            <a:ext cx="7590263" cy="3512210"/>
          </a:xfrm>
        </p:spPr>
        <p:txBody>
          <a:bodyPr/>
          <a:lstStyle/>
          <a:p>
            <a:pPr lvl="1"/>
            <a:r>
              <a:rPr lang="en-US" dirty="0"/>
              <a:t>Step 2: Find median  = </a:t>
            </a:r>
            <a:r>
              <a:rPr lang="pt-BR" dirty="0"/>
              <a:t>(n + 1) ÷ 2 = (11 + 1) ÷ 2 = 6</a:t>
            </a:r>
          </a:p>
          <a:p>
            <a:pPr lvl="2"/>
            <a:r>
              <a:rPr lang="en-US" sz="1600" dirty="0"/>
              <a:t>The rank of the median is 6, which means there are five points on each side.</a:t>
            </a:r>
            <a:endParaRPr lang="pt-BR" sz="1600" dirty="0"/>
          </a:p>
          <a:p>
            <a:pPr lvl="2"/>
            <a:r>
              <a:rPr lang="pt-BR" sz="1600" b="1" dirty="0">
                <a:solidFill>
                  <a:srgbClr val="00B050"/>
                </a:solidFill>
              </a:rPr>
              <a:t>Median = 41</a:t>
            </a:r>
          </a:p>
          <a:p>
            <a:pPr lvl="2"/>
            <a:r>
              <a:rPr lang="pt-BR" sz="1600" dirty="0"/>
              <a:t>Now the data set is divided into two parts. Above the median and below the median</a:t>
            </a:r>
          </a:p>
          <a:p>
            <a:pPr lvl="1"/>
            <a:r>
              <a:rPr lang="en-US" dirty="0"/>
              <a:t>Step 3:split the lower half of the data in two again to find the lower quartile. The lower quartile will be the point of rank (11 + 1) ÷ 4 = 3. </a:t>
            </a:r>
          </a:p>
          <a:p>
            <a:pPr lvl="2"/>
            <a:r>
              <a:rPr lang="en-US" sz="1600" b="1" dirty="0">
                <a:solidFill>
                  <a:srgbClr val="00B050"/>
                </a:solidFill>
              </a:rPr>
              <a:t>The result is Q1 = 15. </a:t>
            </a:r>
          </a:p>
          <a:p>
            <a:pPr lvl="1"/>
            <a:r>
              <a:rPr lang="en-US" dirty="0"/>
              <a:t>Step 4: The second half must also be split in two to find the value of </a:t>
            </a:r>
            <a:r>
              <a:rPr lang="en-US" b="1" dirty="0"/>
              <a:t>the upper quartile. </a:t>
            </a:r>
            <a:r>
              <a:rPr lang="en-US" dirty="0"/>
              <a:t>The rank of the upper quartile will be 3(11 + 1)/4 = 9. </a:t>
            </a:r>
            <a:r>
              <a:rPr lang="en-US" b="1" dirty="0">
                <a:solidFill>
                  <a:srgbClr val="00B050"/>
                </a:solidFill>
              </a:rPr>
              <a:t>So Q3 = 43.</a:t>
            </a:r>
          </a:p>
          <a:p>
            <a:pPr lvl="3"/>
            <a:endParaRPr lang="en-US" dirty="0"/>
          </a:p>
        </p:txBody>
      </p:sp>
      <p:pic>
        <p:nvPicPr>
          <p:cNvPr id="4" name="Picture 3">
            <a:extLst>
              <a:ext uri="{FF2B5EF4-FFF2-40B4-BE49-F238E27FC236}">
                <a16:creationId xmlns:a16="http://schemas.microsoft.com/office/drawing/2014/main" id="{6D5FD958-B966-F2C3-FDD7-F135909C7632}"/>
              </a:ext>
            </a:extLst>
          </p:cNvPr>
          <p:cNvPicPr>
            <a:picLocks noChangeAspect="1"/>
          </p:cNvPicPr>
          <p:nvPr/>
        </p:nvPicPr>
        <p:blipFill>
          <a:blip r:embed="rId2"/>
          <a:stretch>
            <a:fillRect/>
          </a:stretch>
        </p:blipFill>
        <p:spPr>
          <a:xfrm>
            <a:off x="8043746" y="1062411"/>
            <a:ext cx="1008127" cy="4081089"/>
          </a:xfrm>
          <a:prstGeom prst="rect">
            <a:avLst/>
          </a:prstGeom>
        </p:spPr>
      </p:pic>
    </p:spTree>
    <p:extLst>
      <p:ext uri="{BB962C8B-B14F-4D97-AF65-F5344CB8AC3E}">
        <p14:creationId xmlns:p14="http://schemas.microsoft.com/office/powerpoint/2010/main" val="1186556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AE3656-7427-4422-A452-BCE93F9EB1CC}"/>
              </a:ext>
            </a:extLst>
          </p:cNvPr>
          <p:cNvSpPr>
            <a:spLocks noGrp="1"/>
          </p:cNvSpPr>
          <p:nvPr>
            <p:ph type="title"/>
          </p:nvPr>
        </p:nvSpPr>
        <p:spPr/>
        <p:txBody>
          <a:bodyPr/>
          <a:lstStyle/>
          <a:p>
            <a:r>
              <a:rPr lang="en-GB" dirty="0"/>
              <a:t>Box Plot</a:t>
            </a:r>
          </a:p>
        </p:txBody>
      </p:sp>
      <p:sp>
        <p:nvSpPr>
          <p:cNvPr id="3" name="Text Placeholder 2">
            <a:extLst>
              <a:ext uri="{FF2B5EF4-FFF2-40B4-BE49-F238E27FC236}">
                <a16:creationId xmlns:a16="http://schemas.microsoft.com/office/drawing/2014/main" id="{894DC250-4B18-4A63-82EC-EE7B0E5CB59E}"/>
              </a:ext>
            </a:extLst>
          </p:cNvPr>
          <p:cNvSpPr>
            <a:spLocks noGrp="1"/>
          </p:cNvSpPr>
          <p:nvPr>
            <p:ph type="body" idx="1"/>
          </p:nvPr>
        </p:nvSpPr>
        <p:spPr>
          <a:xfrm>
            <a:off x="214371" y="966142"/>
            <a:ext cx="8715257" cy="3513138"/>
          </a:xfrm>
        </p:spPr>
        <p:txBody>
          <a:bodyPr/>
          <a:lstStyle/>
          <a:p>
            <a:r>
              <a:rPr lang="en-GB" dirty="0"/>
              <a:t>A box plot is a method for graphically depicting </a:t>
            </a:r>
            <a:r>
              <a:rPr lang="en-GB" b="1" dirty="0">
                <a:solidFill>
                  <a:srgbClr val="7030A0"/>
                </a:solidFill>
              </a:rPr>
              <a:t>groups of numerical data </a:t>
            </a:r>
            <a:r>
              <a:rPr lang="en-GB" dirty="0"/>
              <a:t>through their </a:t>
            </a:r>
            <a:r>
              <a:rPr lang="en-GB" b="1" dirty="0">
                <a:solidFill>
                  <a:schemeClr val="accent3">
                    <a:lumMod val="50000"/>
                  </a:schemeClr>
                </a:solidFill>
              </a:rPr>
              <a:t>quartiles</a:t>
            </a:r>
            <a:r>
              <a:rPr lang="en-GB" dirty="0"/>
              <a:t>. </a:t>
            </a:r>
          </a:p>
          <a:p>
            <a:r>
              <a:rPr lang="en-GB" dirty="0"/>
              <a:t>The box extends from the Q1 to Q3 quartile values of the data, with a line at the </a:t>
            </a:r>
            <a:r>
              <a:rPr lang="en-GB" b="1" dirty="0"/>
              <a:t>median</a:t>
            </a:r>
            <a:r>
              <a:rPr lang="en-GB" dirty="0"/>
              <a:t> (Q2). </a:t>
            </a:r>
          </a:p>
          <a:p>
            <a:r>
              <a:rPr lang="en-GB" dirty="0"/>
              <a:t>The whiskers extend from the edges of box to show the range of the data. By default, they extend no more than </a:t>
            </a:r>
            <a:r>
              <a:rPr lang="en-GB" dirty="0">
                <a:solidFill>
                  <a:srgbClr val="FF0000"/>
                </a:solidFill>
              </a:rPr>
              <a:t>1.5 * IQR (IQR = Q3 - Q1) </a:t>
            </a:r>
            <a:r>
              <a:rPr lang="en-GB" dirty="0"/>
              <a:t>from the edges of the box, ending at the </a:t>
            </a:r>
            <a:r>
              <a:rPr lang="en-GB" b="1" dirty="0">
                <a:solidFill>
                  <a:srgbClr val="FF0000"/>
                </a:solidFill>
              </a:rPr>
              <a:t>farthest data point </a:t>
            </a:r>
            <a:r>
              <a:rPr lang="en-GB" b="1" dirty="0">
                <a:solidFill>
                  <a:srgbClr val="7030A0"/>
                </a:solidFill>
              </a:rPr>
              <a:t>within that interval</a:t>
            </a:r>
            <a:r>
              <a:rPr lang="en-GB" dirty="0"/>
              <a:t>. </a:t>
            </a:r>
          </a:p>
          <a:p>
            <a:r>
              <a:rPr lang="en-GB" dirty="0">
                <a:solidFill>
                  <a:srgbClr val="7030A0"/>
                </a:solidFill>
              </a:rPr>
              <a:t>Outliers</a:t>
            </a:r>
            <a:r>
              <a:rPr lang="en-GB" dirty="0"/>
              <a:t> are plotted as separate dots.</a:t>
            </a:r>
          </a:p>
        </p:txBody>
      </p:sp>
      <p:sp>
        <p:nvSpPr>
          <p:cNvPr id="7" name="TextBox 6">
            <a:extLst>
              <a:ext uri="{FF2B5EF4-FFF2-40B4-BE49-F238E27FC236}">
                <a16:creationId xmlns:a16="http://schemas.microsoft.com/office/drawing/2014/main" id="{56157E18-EDBD-48B4-9488-42DF7563D3B5}"/>
              </a:ext>
            </a:extLst>
          </p:cNvPr>
          <p:cNvSpPr txBox="1"/>
          <p:nvPr/>
        </p:nvSpPr>
        <p:spPr>
          <a:xfrm>
            <a:off x="664369" y="4248448"/>
            <a:ext cx="4586286" cy="461665"/>
          </a:xfrm>
          <a:prstGeom prst="rect">
            <a:avLst/>
          </a:prstGeom>
          <a:solidFill>
            <a:schemeClr val="tx2"/>
          </a:solidFill>
        </p:spPr>
        <p:txBody>
          <a:bodyPr wrap="square">
            <a:spAutoFit/>
          </a:bodyPr>
          <a:lstStyle/>
          <a:p>
            <a:r>
              <a:rPr lang="en-GB" sz="1200" dirty="0"/>
              <a:t>https://pandas.pydata.org/pandas-docs/stable/reference/api/pandas.DataFrame.boxplot.html</a:t>
            </a:r>
          </a:p>
        </p:txBody>
      </p:sp>
      <p:pic>
        <p:nvPicPr>
          <p:cNvPr id="4" name="Picture 3" descr="Chart, box and whisker chart&#10;&#10;Description automatically generated">
            <a:extLst>
              <a:ext uri="{FF2B5EF4-FFF2-40B4-BE49-F238E27FC236}">
                <a16:creationId xmlns:a16="http://schemas.microsoft.com/office/drawing/2014/main" id="{9CC99ECF-1360-192F-5CEF-3258A6781258}"/>
              </a:ext>
            </a:extLst>
          </p:cNvPr>
          <p:cNvPicPr>
            <a:picLocks noChangeAspect="1"/>
          </p:cNvPicPr>
          <p:nvPr/>
        </p:nvPicPr>
        <p:blipFill>
          <a:blip r:embed="rId2"/>
          <a:stretch>
            <a:fillRect/>
          </a:stretch>
        </p:blipFill>
        <p:spPr>
          <a:xfrm>
            <a:off x="4571999" y="3586163"/>
            <a:ext cx="4076700" cy="1123950"/>
          </a:xfrm>
          <a:prstGeom prst="rect">
            <a:avLst/>
          </a:prstGeom>
        </p:spPr>
      </p:pic>
    </p:spTree>
    <p:extLst>
      <p:ext uri="{BB962C8B-B14F-4D97-AF65-F5344CB8AC3E}">
        <p14:creationId xmlns:p14="http://schemas.microsoft.com/office/powerpoint/2010/main" val="3454199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D478-1D38-4816-8475-73197C79DF44}"/>
              </a:ext>
            </a:extLst>
          </p:cNvPr>
          <p:cNvSpPr>
            <a:spLocks noGrp="1"/>
          </p:cNvSpPr>
          <p:nvPr>
            <p:ph type="title"/>
          </p:nvPr>
        </p:nvSpPr>
        <p:spPr>
          <a:xfrm>
            <a:off x="448965" y="281175"/>
            <a:ext cx="8246070" cy="599607"/>
          </a:xfrm>
        </p:spPr>
        <p:txBody>
          <a:bodyPr/>
          <a:lstStyle/>
          <a:p>
            <a:r>
              <a:rPr lang="en-US" dirty="0"/>
              <a:t>Box Plot </a:t>
            </a:r>
            <a:endParaRPr lang="en-GB" dirty="0"/>
          </a:p>
        </p:txBody>
      </p:sp>
      <p:sp>
        <p:nvSpPr>
          <p:cNvPr id="3" name="Text Placeholder 2">
            <a:extLst>
              <a:ext uri="{FF2B5EF4-FFF2-40B4-BE49-F238E27FC236}">
                <a16:creationId xmlns:a16="http://schemas.microsoft.com/office/drawing/2014/main" id="{9D9557B6-1CBF-4A9F-985A-68F42930A616}"/>
              </a:ext>
            </a:extLst>
          </p:cNvPr>
          <p:cNvSpPr>
            <a:spLocks noGrp="1"/>
          </p:cNvSpPr>
          <p:nvPr>
            <p:ph type="body" idx="1"/>
          </p:nvPr>
        </p:nvSpPr>
        <p:spPr>
          <a:xfrm>
            <a:off x="228602" y="1196975"/>
            <a:ext cx="5807868" cy="3513138"/>
          </a:xfrm>
        </p:spPr>
        <p:txBody>
          <a:bodyPr/>
          <a:lstStyle/>
          <a:p>
            <a:r>
              <a:rPr lang="en-US" dirty="0"/>
              <a:t>Example: </a:t>
            </a:r>
            <a:r>
              <a:rPr lang="en-GB" dirty="0"/>
              <a:t> </a:t>
            </a:r>
          </a:p>
          <a:p>
            <a:r>
              <a:rPr lang="en-GB" sz="1200" dirty="0"/>
              <a:t>57, 57, 57, 58, 63, 66, 66, 67, 67, 68, 69, 70, 70, 70, 70, 72, 73, 75, 75, 76, 76, 78, 79, 81.</a:t>
            </a:r>
          </a:p>
          <a:p>
            <a:r>
              <a:rPr lang="en-GB" sz="1200" dirty="0"/>
              <a:t>The minimum day temperature is 57 °F.</a:t>
            </a:r>
          </a:p>
          <a:p>
            <a:r>
              <a:rPr lang="en-GB" sz="1200" dirty="0"/>
              <a:t>The maximum day temperature is 81 °F.</a:t>
            </a:r>
          </a:p>
          <a:p>
            <a:r>
              <a:rPr lang="en-GB" sz="1200" dirty="0"/>
              <a:t>The median is the "middle" number of the ordered set. The median of this ordered set is 70 °F.</a:t>
            </a:r>
          </a:p>
          <a:p>
            <a:r>
              <a:rPr lang="en-GB" sz="1200" dirty="0"/>
              <a:t>The first quartile value is the number that marks one quarter of the ordered set. In other words, there are exactly 25% of the elements that are less than the first quartile and exactly 75% of the elements that are greater. For our data it is 66 °F.</a:t>
            </a:r>
          </a:p>
          <a:p>
            <a:r>
              <a:rPr lang="en-GB" sz="1200" dirty="0"/>
              <a:t>The third quartile value is the number that marks three quarters of the ordered set. In other words, there are exactly 75% of the elements that are less than that. In our data it is  75 °F.</a:t>
            </a:r>
          </a:p>
          <a:p>
            <a:endParaRPr lang="en-GB" dirty="0"/>
          </a:p>
        </p:txBody>
      </p:sp>
      <p:sp>
        <p:nvSpPr>
          <p:cNvPr id="5" name="TextBox 4">
            <a:extLst>
              <a:ext uri="{FF2B5EF4-FFF2-40B4-BE49-F238E27FC236}">
                <a16:creationId xmlns:a16="http://schemas.microsoft.com/office/drawing/2014/main" id="{13433C29-11A2-4E17-809C-BDB0CB4DCECD}"/>
              </a:ext>
            </a:extLst>
          </p:cNvPr>
          <p:cNvSpPr txBox="1"/>
          <p:nvPr/>
        </p:nvSpPr>
        <p:spPr>
          <a:xfrm>
            <a:off x="0" y="4835723"/>
            <a:ext cx="4586286" cy="307777"/>
          </a:xfrm>
          <a:prstGeom prst="rect">
            <a:avLst/>
          </a:prstGeom>
          <a:solidFill>
            <a:schemeClr val="tx2"/>
          </a:solidFill>
        </p:spPr>
        <p:txBody>
          <a:bodyPr wrap="square">
            <a:spAutoFit/>
          </a:bodyPr>
          <a:lstStyle/>
          <a:p>
            <a:r>
              <a:rPr lang="en-GB" dirty="0"/>
              <a:t>https://en.wikipedia.org/wiki/Box_plot</a:t>
            </a:r>
          </a:p>
        </p:txBody>
      </p:sp>
      <p:pic>
        <p:nvPicPr>
          <p:cNvPr id="5127" name="Picture 7">
            <a:extLst>
              <a:ext uri="{FF2B5EF4-FFF2-40B4-BE49-F238E27FC236}">
                <a16:creationId xmlns:a16="http://schemas.microsoft.com/office/drawing/2014/main" id="{E2AC4C07-F8D7-4100-A255-2E56E965A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489" y="1757363"/>
            <a:ext cx="2738380" cy="207883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26560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E6D969-5ABD-43D3-9C23-A877C0B08E31}"/>
              </a:ext>
            </a:extLst>
          </p:cNvPr>
          <p:cNvSpPr>
            <a:spLocks noGrp="1"/>
          </p:cNvSpPr>
          <p:nvPr>
            <p:ph type="ctrTitle"/>
          </p:nvPr>
        </p:nvSpPr>
        <p:spPr>
          <a:xfrm>
            <a:off x="0" y="1438835"/>
            <a:ext cx="9144000" cy="1754321"/>
          </a:xfrm>
          <a:solidFill>
            <a:schemeClr val="bg1"/>
          </a:solidFill>
        </p:spPr>
        <p:txBody>
          <a:bodyPr/>
          <a:lstStyle/>
          <a:p>
            <a:r>
              <a:rPr lang="en-GB" dirty="0"/>
              <a:t>Bivariate and Multivariate Visualization</a:t>
            </a:r>
          </a:p>
        </p:txBody>
      </p:sp>
      <p:sp>
        <p:nvSpPr>
          <p:cNvPr id="6" name="Subtitle 5">
            <a:extLst>
              <a:ext uri="{FF2B5EF4-FFF2-40B4-BE49-F238E27FC236}">
                <a16:creationId xmlns:a16="http://schemas.microsoft.com/office/drawing/2014/main" id="{250E56FF-35C0-4141-BF70-1D4D05FC759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73628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0BA-BBCF-03D4-B13A-AD19512E2626}"/>
              </a:ext>
            </a:extLst>
          </p:cNvPr>
          <p:cNvSpPr>
            <a:spLocks noGrp="1"/>
          </p:cNvSpPr>
          <p:nvPr>
            <p:ph type="title"/>
          </p:nvPr>
        </p:nvSpPr>
        <p:spPr/>
        <p:txBody>
          <a:bodyPr/>
          <a:lstStyle/>
          <a:p>
            <a:r>
              <a:rPr lang="en-US" dirty="0"/>
              <a:t>Box Plot Python</a:t>
            </a:r>
          </a:p>
        </p:txBody>
      </p:sp>
      <p:sp>
        <p:nvSpPr>
          <p:cNvPr id="3" name="Text Placeholder 2">
            <a:extLst>
              <a:ext uri="{FF2B5EF4-FFF2-40B4-BE49-F238E27FC236}">
                <a16:creationId xmlns:a16="http://schemas.microsoft.com/office/drawing/2014/main" id="{DB440156-C637-B14C-C91F-8491A7CF59BC}"/>
              </a:ext>
            </a:extLst>
          </p:cNvPr>
          <p:cNvSpPr>
            <a:spLocks noGrp="1"/>
          </p:cNvSpPr>
          <p:nvPr>
            <p:ph type="body" idx="1"/>
          </p:nvPr>
        </p:nvSpPr>
        <p:spPr>
          <a:xfrm>
            <a:off x="374625" y="1125885"/>
            <a:ext cx="8246070" cy="3512210"/>
          </a:xfrm>
        </p:spPr>
        <p:txBody>
          <a:bodyPr/>
          <a:lstStyle/>
          <a:p>
            <a:r>
              <a:rPr lang="en-US" dirty="0"/>
              <a:t>There are several ways of creating box plots in Python</a:t>
            </a:r>
          </a:p>
        </p:txBody>
      </p:sp>
      <p:sp>
        <p:nvSpPr>
          <p:cNvPr id="5" name="TextBox 4">
            <a:extLst>
              <a:ext uri="{FF2B5EF4-FFF2-40B4-BE49-F238E27FC236}">
                <a16:creationId xmlns:a16="http://schemas.microsoft.com/office/drawing/2014/main" id="{FF7C1954-34D5-89FD-D53D-D7323E9BB4C2}"/>
              </a:ext>
            </a:extLst>
          </p:cNvPr>
          <p:cNvSpPr txBox="1"/>
          <p:nvPr/>
        </p:nvSpPr>
        <p:spPr>
          <a:xfrm>
            <a:off x="523305" y="1591107"/>
            <a:ext cx="3995853"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t># Import libraries</a:t>
            </a:r>
          </a:p>
          <a:p>
            <a:r>
              <a:rPr lang="en-US" sz="1200" dirty="0"/>
              <a:t>import </a:t>
            </a:r>
            <a:r>
              <a:rPr lang="en-US" sz="1200" dirty="0" err="1"/>
              <a:t>matplotlib.pyplot</a:t>
            </a:r>
            <a:r>
              <a:rPr lang="en-US" sz="1200" dirty="0"/>
              <a:t> as </a:t>
            </a:r>
            <a:r>
              <a:rPr lang="en-US" sz="1200" dirty="0" err="1"/>
              <a:t>plt</a:t>
            </a:r>
            <a:endParaRPr lang="en-US" sz="1200" dirty="0"/>
          </a:p>
          <a:p>
            <a:r>
              <a:rPr lang="en-US" sz="1200" dirty="0"/>
              <a:t>import </a:t>
            </a:r>
            <a:r>
              <a:rPr lang="en-US" sz="1200" dirty="0" err="1"/>
              <a:t>numpy</a:t>
            </a:r>
            <a:r>
              <a:rPr lang="en-US" sz="1200" dirty="0"/>
              <a:t> as np</a:t>
            </a:r>
          </a:p>
          <a:p>
            <a:r>
              <a:rPr lang="en-US" sz="1200" dirty="0"/>
              <a:t> </a:t>
            </a:r>
          </a:p>
          <a:p>
            <a:r>
              <a:rPr lang="en-US" sz="1200" dirty="0"/>
              <a:t> </a:t>
            </a:r>
          </a:p>
          <a:p>
            <a:r>
              <a:rPr lang="en-US" sz="1200" dirty="0"/>
              <a:t># Creating dataset</a:t>
            </a:r>
          </a:p>
          <a:p>
            <a:r>
              <a:rPr lang="en-US" sz="1200" dirty="0" err="1"/>
              <a:t>np.random.seed</a:t>
            </a:r>
            <a:r>
              <a:rPr lang="en-US" sz="1200" dirty="0"/>
              <a:t>(10)</a:t>
            </a:r>
          </a:p>
          <a:p>
            <a:r>
              <a:rPr lang="en-US" sz="1200" dirty="0"/>
              <a:t>data = </a:t>
            </a:r>
            <a:r>
              <a:rPr lang="en-US" sz="1200" dirty="0" err="1"/>
              <a:t>np.random.normal</a:t>
            </a:r>
            <a:r>
              <a:rPr lang="en-US" sz="1200" dirty="0"/>
              <a:t>(100, 20, 200)</a:t>
            </a:r>
          </a:p>
          <a:p>
            <a:r>
              <a:rPr lang="en-US" sz="1200" dirty="0"/>
              <a:t> </a:t>
            </a:r>
          </a:p>
          <a:p>
            <a:r>
              <a:rPr lang="en-US" sz="1200" dirty="0"/>
              <a:t>fig = </a:t>
            </a:r>
            <a:r>
              <a:rPr lang="en-US" sz="1200" dirty="0" err="1"/>
              <a:t>plt.figure</a:t>
            </a:r>
            <a:r>
              <a:rPr lang="en-US" sz="1200" dirty="0"/>
              <a:t>(</a:t>
            </a:r>
            <a:r>
              <a:rPr lang="en-US" sz="1200" dirty="0" err="1"/>
              <a:t>figsize</a:t>
            </a:r>
            <a:r>
              <a:rPr lang="en-US" sz="1200" dirty="0"/>
              <a:t> =(10, 7))</a:t>
            </a:r>
          </a:p>
          <a:p>
            <a:r>
              <a:rPr lang="en-US" sz="1200" dirty="0"/>
              <a:t> </a:t>
            </a:r>
          </a:p>
          <a:p>
            <a:r>
              <a:rPr lang="en-US" sz="1200" b="1" dirty="0">
                <a:solidFill>
                  <a:srgbClr val="00B050"/>
                </a:solidFill>
              </a:rPr>
              <a:t># Creating plot</a:t>
            </a:r>
          </a:p>
          <a:p>
            <a:r>
              <a:rPr lang="en-US" sz="1200" b="1" dirty="0" err="1">
                <a:solidFill>
                  <a:srgbClr val="00B050"/>
                </a:solidFill>
              </a:rPr>
              <a:t>plt.boxplot</a:t>
            </a:r>
            <a:r>
              <a:rPr lang="en-US" sz="1200" b="1" dirty="0">
                <a:solidFill>
                  <a:srgbClr val="00B050"/>
                </a:solidFill>
              </a:rPr>
              <a:t>(data)</a:t>
            </a:r>
          </a:p>
          <a:p>
            <a:r>
              <a:rPr lang="en-US" sz="1200" dirty="0"/>
              <a:t> </a:t>
            </a:r>
          </a:p>
          <a:p>
            <a:r>
              <a:rPr lang="en-US" sz="1200" dirty="0"/>
              <a:t># show plot</a:t>
            </a:r>
          </a:p>
          <a:p>
            <a:r>
              <a:rPr lang="en-US" sz="1200" dirty="0" err="1"/>
              <a:t>plt.show</a:t>
            </a:r>
            <a:r>
              <a:rPr lang="en-US" sz="1200" dirty="0"/>
              <a:t>()</a:t>
            </a:r>
          </a:p>
        </p:txBody>
      </p:sp>
      <p:pic>
        <p:nvPicPr>
          <p:cNvPr id="9" name="Picture 8">
            <a:extLst>
              <a:ext uri="{FF2B5EF4-FFF2-40B4-BE49-F238E27FC236}">
                <a16:creationId xmlns:a16="http://schemas.microsoft.com/office/drawing/2014/main" id="{33450DC9-CA2F-1D58-AF84-1A8CA3994E56}"/>
              </a:ext>
            </a:extLst>
          </p:cNvPr>
          <p:cNvPicPr>
            <a:picLocks noChangeAspect="1"/>
          </p:cNvPicPr>
          <p:nvPr/>
        </p:nvPicPr>
        <p:blipFill>
          <a:blip r:embed="rId2"/>
          <a:stretch>
            <a:fillRect/>
          </a:stretch>
        </p:blipFill>
        <p:spPr>
          <a:xfrm>
            <a:off x="3989277" y="1666601"/>
            <a:ext cx="4350713" cy="2895999"/>
          </a:xfrm>
          <a:prstGeom prst="rect">
            <a:avLst/>
          </a:prstGeom>
        </p:spPr>
      </p:pic>
    </p:spTree>
    <p:extLst>
      <p:ext uri="{BB962C8B-B14F-4D97-AF65-F5344CB8AC3E}">
        <p14:creationId xmlns:p14="http://schemas.microsoft.com/office/powerpoint/2010/main" val="3028477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6049-DDCF-48F8-9B02-C06EC561FCFB}"/>
              </a:ext>
            </a:extLst>
          </p:cNvPr>
          <p:cNvSpPr>
            <a:spLocks noGrp="1"/>
          </p:cNvSpPr>
          <p:nvPr>
            <p:ph type="title"/>
          </p:nvPr>
        </p:nvSpPr>
        <p:spPr/>
        <p:txBody>
          <a:bodyPr/>
          <a:lstStyle/>
          <a:p>
            <a:r>
              <a:rPr lang="en-US" dirty="0"/>
              <a:t> Box Plot in Python</a:t>
            </a:r>
            <a:endParaRPr lang="en-GB" dirty="0"/>
          </a:p>
        </p:txBody>
      </p:sp>
      <p:sp>
        <p:nvSpPr>
          <p:cNvPr id="3" name="Text Placeholder 2">
            <a:extLst>
              <a:ext uri="{FF2B5EF4-FFF2-40B4-BE49-F238E27FC236}">
                <a16:creationId xmlns:a16="http://schemas.microsoft.com/office/drawing/2014/main" id="{44690BD7-BF69-43A6-A2A5-3478AAC87760}"/>
              </a:ext>
            </a:extLst>
          </p:cNvPr>
          <p:cNvSpPr>
            <a:spLocks noGrp="1"/>
          </p:cNvSpPr>
          <p:nvPr>
            <p:ph type="body" idx="1"/>
          </p:nvPr>
        </p:nvSpPr>
        <p:spPr/>
        <p:txBody>
          <a:bodyPr/>
          <a:lstStyle/>
          <a:p>
            <a:r>
              <a:rPr lang="en-US" dirty="0"/>
              <a:t>Type 2: Basic box plot, One box for each attribute</a:t>
            </a:r>
            <a:endParaRPr lang="en-GB" dirty="0"/>
          </a:p>
        </p:txBody>
      </p:sp>
      <p:sp>
        <p:nvSpPr>
          <p:cNvPr id="5" name="TextBox 4">
            <a:extLst>
              <a:ext uri="{FF2B5EF4-FFF2-40B4-BE49-F238E27FC236}">
                <a16:creationId xmlns:a16="http://schemas.microsoft.com/office/drawing/2014/main" id="{D981EE17-AA6A-40D0-8492-85D1E5D32512}"/>
              </a:ext>
            </a:extLst>
          </p:cNvPr>
          <p:cNvSpPr txBox="1"/>
          <p:nvPr/>
        </p:nvSpPr>
        <p:spPr>
          <a:xfrm>
            <a:off x="278606" y="1986974"/>
            <a:ext cx="4586286" cy="138499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import pandas as pd</a:t>
            </a:r>
          </a:p>
          <a:p>
            <a:r>
              <a:rPr lang="en-GB" dirty="0"/>
              <a:t>import </a:t>
            </a:r>
            <a:r>
              <a:rPr lang="en-GB" dirty="0" err="1"/>
              <a:t>numpy</a:t>
            </a:r>
            <a:r>
              <a:rPr lang="en-GB" dirty="0"/>
              <a:t> as np</a:t>
            </a:r>
          </a:p>
          <a:p>
            <a:r>
              <a:rPr lang="en-GB" dirty="0" err="1"/>
              <a:t>np.random.seed</a:t>
            </a:r>
            <a:r>
              <a:rPr lang="en-GB" dirty="0"/>
              <a:t>(1234)</a:t>
            </a:r>
          </a:p>
          <a:p>
            <a:r>
              <a:rPr lang="en-GB" dirty="0"/>
              <a:t>df = </a:t>
            </a:r>
            <a:r>
              <a:rPr lang="en-GB" dirty="0" err="1"/>
              <a:t>pd.DataFrame</a:t>
            </a:r>
            <a:r>
              <a:rPr lang="en-GB" dirty="0"/>
              <a:t>(</a:t>
            </a:r>
            <a:r>
              <a:rPr lang="en-GB" dirty="0" err="1"/>
              <a:t>np.random.randn</a:t>
            </a:r>
            <a:r>
              <a:rPr lang="en-GB" dirty="0"/>
              <a:t>(1000, 4),</a:t>
            </a:r>
          </a:p>
          <a:p>
            <a:r>
              <a:rPr lang="en-GB" dirty="0"/>
              <a:t>                  columns=['Col1', 'Col2', 'Col3', 'Col4'])</a:t>
            </a:r>
          </a:p>
          <a:p>
            <a:r>
              <a:rPr lang="en-GB" b="1" dirty="0">
                <a:solidFill>
                  <a:srgbClr val="7030A0"/>
                </a:solidFill>
              </a:rPr>
              <a:t>boxplot = </a:t>
            </a:r>
            <a:r>
              <a:rPr lang="en-GB" b="1" dirty="0" err="1">
                <a:solidFill>
                  <a:srgbClr val="7030A0"/>
                </a:solidFill>
              </a:rPr>
              <a:t>df.boxplot</a:t>
            </a:r>
            <a:r>
              <a:rPr lang="en-GB" b="1" dirty="0">
                <a:solidFill>
                  <a:srgbClr val="7030A0"/>
                </a:solidFill>
              </a:rPr>
              <a:t>(column=['Col1', 'Col2', 'Col3'])</a:t>
            </a:r>
          </a:p>
        </p:txBody>
      </p:sp>
      <p:pic>
        <p:nvPicPr>
          <p:cNvPr id="6146" name="Picture 2">
            <a:extLst>
              <a:ext uri="{FF2B5EF4-FFF2-40B4-BE49-F238E27FC236}">
                <a16:creationId xmlns:a16="http://schemas.microsoft.com/office/drawing/2014/main" id="{B6E586CC-4B99-40CA-BC9F-7D62D298A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019" y="2212182"/>
            <a:ext cx="3524250"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A505D3-7AD6-4276-9F7D-E552C2713BF3}"/>
              </a:ext>
            </a:extLst>
          </p:cNvPr>
          <p:cNvSpPr txBox="1"/>
          <p:nvPr/>
        </p:nvSpPr>
        <p:spPr>
          <a:xfrm>
            <a:off x="192881" y="4780017"/>
            <a:ext cx="5457824" cy="246221"/>
          </a:xfrm>
          <a:prstGeom prst="rect">
            <a:avLst/>
          </a:prstGeom>
          <a:solidFill>
            <a:schemeClr val="tx2"/>
          </a:solidFill>
        </p:spPr>
        <p:txBody>
          <a:bodyPr wrap="square">
            <a:spAutoFit/>
          </a:bodyPr>
          <a:lstStyle/>
          <a:p>
            <a:r>
              <a:rPr lang="en-GB" sz="1000" dirty="0"/>
              <a:t>https://pandas.pydata.org/pandas-docs/stable/reference/api/pandas.DataFrame.boxplot.html</a:t>
            </a:r>
          </a:p>
        </p:txBody>
      </p:sp>
      <p:cxnSp>
        <p:nvCxnSpPr>
          <p:cNvPr id="9" name="Straight Arrow Connector 8">
            <a:extLst>
              <a:ext uri="{FF2B5EF4-FFF2-40B4-BE49-F238E27FC236}">
                <a16:creationId xmlns:a16="http://schemas.microsoft.com/office/drawing/2014/main" id="{D3153B94-C1BF-4DF4-BD55-A4D7F647D36C}"/>
              </a:ext>
            </a:extLst>
          </p:cNvPr>
          <p:cNvCxnSpPr/>
          <p:nvPr/>
        </p:nvCxnSpPr>
        <p:spPr>
          <a:xfrm flipH="1" flipV="1">
            <a:off x="3507582" y="3025295"/>
            <a:ext cx="71437" cy="99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629D7A-E759-4C96-B2D3-B8406DC7BFB6}"/>
              </a:ext>
            </a:extLst>
          </p:cNvPr>
          <p:cNvSpPr txBox="1"/>
          <p:nvPr/>
        </p:nvSpPr>
        <p:spPr>
          <a:xfrm>
            <a:off x="785813" y="3907630"/>
            <a:ext cx="3278981"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By default all the columns will be shown. </a:t>
            </a:r>
            <a:r>
              <a:rPr lang="en-US" b="1" dirty="0"/>
              <a:t>However, you can input which column you want</a:t>
            </a:r>
            <a:endParaRPr lang="en-GB" b="1" dirty="0"/>
          </a:p>
        </p:txBody>
      </p:sp>
    </p:spTree>
    <p:extLst>
      <p:ext uri="{BB962C8B-B14F-4D97-AF65-F5344CB8AC3E}">
        <p14:creationId xmlns:p14="http://schemas.microsoft.com/office/powerpoint/2010/main" val="2517758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225D-B2E5-4E52-B74F-D5AFF8264AB8}"/>
              </a:ext>
            </a:extLst>
          </p:cNvPr>
          <p:cNvSpPr>
            <a:spLocks noGrp="1"/>
          </p:cNvSpPr>
          <p:nvPr>
            <p:ph type="title"/>
          </p:nvPr>
        </p:nvSpPr>
        <p:spPr/>
        <p:txBody>
          <a:bodyPr/>
          <a:lstStyle/>
          <a:p>
            <a:r>
              <a:rPr lang="en-US" dirty="0"/>
              <a:t> Box Plot in Python</a:t>
            </a:r>
            <a:endParaRPr lang="en-GB" dirty="0"/>
          </a:p>
        </p:txBody>
      </p:sp>
      <p:sp>
        <p:nvSpPr>
          <p:cNvPr id="3" name="Text Placeholder 2">
            <a:extLst>
              <a:ext uri="{FF2B5EF4-FFF2-40B4-BE49-F238E27FC236}">
                <a16:creationId xmlns:a16="http://schemas.microsoft.com/office/drawing/2014/main" id="{31A4BAB6-04E6-47F1-91F4-7C1FB127435C}"/>
              </a:ext>
            </a:extLst>
          </p:cNvPr>
          <p:cNvSpPr>
            <a:spLocks noGrp="1"/>
          </p:cNvSpPr>
          <p:nvPr>
            <p:ph type="body" idx="1"/>
          </p:nvPr>
        </p:nvSpPr>
        <p:spPr/>
        <p:txBody>
          <a:bodyPr/>
          <a:lstStyle/>
          <a:p>
            <a:r>
              <a:rPr lang="en-US" dirty="0"/>
              <a:t>Type 3: Grouping by a particular attribute</a:t>
            </a:r>
            <a:endParaRPr lang="en-GB" dirty="0"/>
          </a:p>
        </p:txBody>
      </p:sp>
      <p:sp>
        <p:nvSpPr>
          <p:cNvPr id="5" name="TextBox 4">
            <a:extLst>
              <a:ext uri="{FF2B5EF4-FFF2-40B4-BE49-F238E27FC236}">
                <a16:creationId xmlns:a16="http://schemas.microsoft.com/office/drawing/2014/main" id="{29B87C51-9E1A-4A07-B038-4394298EDA9C}"/>
              </a:ext>
            </a:extLst>
          </p:cNvPr>
          <p:cNvSpPr txBox="1"/>
          <p:nvPr/>
        </p:nvSpPr>
        <p:spPr>
          <a:xfrm>
            <a:off x="356095" y="1876292"/>
            <a:ext cx="5029200"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dirty="0"/>
              <a:t>df = </a:t>
            </a:r>
            <a:r>
              <a:rPr lang="en-GB" dirty="0" err="1"/>
              <a:t>pd.DataFrame</a:t>
            </a:r>
            <a:r>
              <a:rPr lang="en-GB" dirty="0"/>
              <a:t>(</a:t>
            </a:r>
            <a:r>
              <a:rPr lang="en-GB" dirty="0" err="1"/>
              <a:t>np.random.randn</a:t>
            </a:r>
            <a:r>
              <a:rPr lang="en-GB" dirty="0"/>
              <a:t>(10, 2),</a:t>
            </a:r>
          </a:p>
          <a:p>
            <a:r>
              <a:rPr lang="en-GB" dirty="0"/>
              <a:t>                  columns=['Col1', 'Col2'])</a:t>
            </a:r>
          </a:p>
          <a:p>
            <a:r>
              <a:rPr lang="en-GB" dirty="0"/>
              <a:t>df['X'] = </a:t>
            </a:r>
            <a:r>
              <a:rPr lang="en-GB" dirty="0" err="1"/>
              <a:t>pd.Series</a:t>
            </a:r>
            <a:r>
              <a:rPr lang="en-GB" dirty="0"/>
              <a:t>(['A', 'A', 'A', 'A', 'A’, 'B', 'B', 'B', 'B', 'B'])</a:t>
            </a:r>
          </a:p>
          <a:p>
            <a:r>
              <a:rPr lang="en-GB" b="1" dirty="0">
                <a:solidFill>
                  <a:srgbClr val="7030A0"/>
                </a:solidFill>
              </a:rPr>
              <a:t>boxplot = </a:t>
            </a:r>
            <a:r>
              <a:rPr lang="en-GB" b="1" dirty="0" err="1">
                <a:solidFill>
                  <a:srgbClr val="7030A0"/>
                </a:solidFill>
              </a:rPr>
              <a:t>df.boxplot</a:t>
            </a:r>
            <a:r>
              <a:rPr lang="en-GB" b="1" dirty="0">
                <a:solidFill>
                  <a:srgbClr val="7030A0"/>
                </a:solidFill>
              </a:rPr>
              <a:t>(by='X')</a:t>
            </a:r>
          </a:p>
        </p:txBody>
      </p:sp>
      <p:sp>
        <p:nvSpPr>
          <p:cNvPr id="6" name="TextBox 5">
            <a:extLst>
              <a:ext uri="{FF2B5EF4-FFF2-40B4-BE49-F238E27FC236}">
                <a16:creationId xmlns:a16="http://schemas.microsoft.com/office/drawing/2014/main" id="{E7A8934C-B0D2-42A9-863C-D72308FE4F4D}"/>
              </a:ext>
            </a:extLst>
          </p:cNvPr>
          <p:cNvSpPr txBox="1"/>
          <p:nvPr/>
        </p:nvSpPr>
        <p:spPr>
          <a:xfrm>
            <a:off x="192881" y="4780017"/>
            <a:ext cx="5457824" cy="246221"/>
          </a:xfrm>
          <a:prstGeom prst="rect">
            <a:avLst/>
          </a:prstGeom>
          <a:solidFill>
            <a:schemeClr val="tx2"/>
          </a:solidFill>
        </p:spPr>
        <p:txBody>
          <a:bodyPr wrap="square">
            <a:spAutoFit/>
          </a:bodyPr>
          <a:lstStyle/>
          <a:p>
            <a:r>
              <a:rPr lang="en-GB" sz="1000" dirty="0"/>
              <a:t>https://pandas.pydata.org/pandas-docs/stable/reference/api/pandas.DataFrame.boxplot.html</a:t>
            </a:r>
          </a:p>
        </p:txBody>
      </p:sp>
      <p:pic>
        <p:nvPicPr>
          <p:cNvPr id="7170" name="Picture 2">
            <a:extLst>
              <a:ext uri="{FF2B5EF4-FFF2-40B4-BE49-F238E27FC236}">
                <a16:creationId xmlns:a16="http://schemas.microsoft.com/office/drawing/2014/main" id="{D23E7DE6-032D-4BC3-85A3-D79965E0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91" y="1876292"/>
            <a:ext cx="3724275" cy="27051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607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84C3-2DF9-9599-9626-1899778DBC15}"/>
              </a:ext>
            </a:extLst>
          </p:cNvPr>
          <p:cNvSpPr>
            <a:spLocks noGrp="1"/>
          </p:cNvSpPr>
          <p:nvPr>
            <p:ph type="title"/>
          </p:nvPr>
        </p:nvSpPr>
        <p:spPr/>
        <p:txBody>
          <a:bodyPr/>
          <a:lstStyle/>
          <a:p>
            <a:r>
              <a:rPr lang="en-US" dirty="0"/>
              <a:t>Boxplots</a:t>
            </a:r>
          </a:p>
        </p:txBody>
      </p:sp>
      <p:sp>
        <p:nvSpPr>
          <p:cNvPr id="3" name="Text Placeholder 2">
            <a:extLst>
              <a:ext uri="{FF2B5EF4-FFF2-40B4-BE49-F238E27FC236}">
                <a16:creationId xmlns:a16="http://schemas.microsoft.com/office/drawing/2014/main" id="{599BFC8C-6B92-2221-D8AD-CB98DFF3DE45}"/>
              </a:ext>
            </a:extLst>
          </p:cNvPr>
          <p:cNvSpPr>
            <a:spLocks noGrp="1"/>
          </p:cNvSpPr>
          <p:nvPr>
            <p:ph type="body" idx="1"/>
          </p:nvPr>
        </p:nvSpPr>
        <p:spPr/>
        <p:txBody>
          <a:bodyPr/>
          <a:lstStyle/>
          <a:p>
            <a:r>
              <a:rPr lang="en-US" dirty="0"/>
              <a:t>In which kinds of plots Box-plot is useful?</a:t>
            </a:r>
          </a:p>
          <a:p>
            <a:pPr lvl="1"/>
            <a:r>
              <a:rPr lang="en-US" dirty="0"/>
              <a:t>Box plots </a:t>
            </a:r>
            <a:r>
              <a:rPr lang="en-US" dirty="0">
                <a:solidFill>
                  <a:srgbClr val="0070C0"/>
                </a:solidFill>
              </a:rPr>
              <a:t>help visualize the distribution of quantitative values </a:t>
            </a:r>
            <a:r>
              <a:rPr lang="en-US" dirty="0"/>
              <a:t>in a field. </a:t>
            </a:r>
          </a:p>
          <a:p>
            <a:pPr lvl="1"/>
            <a:r>
              <a:rPr lang="en-US" dirty="0"/>
              <a:t>They are also </a:t>
            </a:r>
            <a:r>
              <a:rPr lang="en-US" dirty="0">
                <a:solidFill>
                  <a:srgbClr val="0070C0"/>
                </a:solidFill>
              </a:rPr>
              <a:t>valuable for comparisons across different categorical </a:t>
            </a:r>
            <a:r>
              <a:rPr lang="en-US" dirty="0"/>
              <a:t>variables or </a:t>
            </a:r>
            <a:r>
              <a:rPr lang="en-US" dirty="0">
                <a:solidFill>
                  <a:srgbClr val="FF0000"/>
                </a:solidFill>
              </a:rPr>
              <a:t>identifying outliers</a:t>
            </a:r>
            <a:r>
              <a:rPr lang="en-US" dirty="0"/>
              <a:t>, if either of those exist in a dataset.</a:t>
            </a:r>
          </a:p>
        </p:txBody>
      </p:sp>
      <p:pic>
        <p:nvPicPr>
          <p:cNvPr id="5" name="Picture 4">
            <a:extLst>
              <a:ext uri="{FF2B5EF4-FFF2-40B4-BE49-F238E27FC236}">
                <a16:creationId xmlns:a16="http://schemas.microsoft.com/office/drawing/2014/main" id="{7F141F31-768B-745A-BECA-38BCD9908314}"/>
              </a:ext>
            </a:extLst>
          </p:cNvPr>
          <p:cNvPicPr>
            <a:picLocks noChangeAspect="1"/>
          </p:cNvPicPr>
          <p:nvPr/>
        </p:nvPicPr>
        <p:blipFill>
          <a:blip r:embed="rId2"/>
          <a:stretch>
            <a:fillRect/>
          </a:stretch>
        </p:blipFill>
        <p:spPr>
          <a:xfrm>
            <a:off x="726831" y="2726818"/>
            <a:ext cx="3528366" cy="1767993"/>
          </a:xfrm>
          <a:prstGeom prst="rect">
            <a:avLst/>
          </a:prstGeom>
        </p:spPr>
      </p:pic>
      <p:pic>
        <p:nvPicPr>
          <p:cNvPr id="7" name="Picture 6">
            <a:extLst>
              <a:ext uri="{FF2B5EF4-FFF2-40B4-BE49-F238E27FC236}">
                <a16:creationId xmlns:a16="http://schemas.microsoft.com/office/drawing/2014/main" id="{ADBE2EF8-7AB7-63F9-EE7C-A69B70BB4265}"/>
              </a:ext>
            </a:extLst>
          </p:cNvPr>
          <p:cNvPicPr>
            <a:picLocks noChangeAspect="1"/>
          </p:cNvPicPr>
          <p:nvPr/>
        </p:nvPicPr>
        <p:blipFill>
          <a:blip r:embed="rId3"/>
          <a:stretch>
            <a:fillRect/>
          </a:stretch>
        </p:blipFill>
        <p:spPr>
          <a:xfrm>
            <a:off x="4893130" y="2609556"/>
            <a:ext cx="3749245" cy="2416682"/>
          </a:xfrm>
          <a:prstGeom prst="rect">
            <a:avLst/>
          </a:prstGeom>
        </p:spPr>
      </p:pic>
      <p:sp>
        <p:nvSpPr>
          <p:cNvPr id="9" name="TextBox 8">
            <a:extLst>
              <a:ext uri="{FF2B5EF4-FFF2-40B4-BE49-F238E27FC236}">
                <a16:creationId xmlns:a16="http://schemas.microsoft.com/office/drawing/2014/main" id="{5CAABB42-6355-F416-BC13-8E38552535C7}"/>
              </a:ext>
            </a:extLst>
          </p:cNvPr>
          <p:cNvSpPr txBox="1"/>
          <p:nvPr/>
        </p:nvSpPr>
        <p:spPr>
          <a:xfrm>
            <a:off x="232411" y="4788057"/>
            <a:ext cx="6257477" cy="307777"/>
          </a:xfrm>
          <a:prstGeom prst="rect">
            <a:avLst/>
          </a:prstGeom>
          <a:noFill/>
        </p:spPr>
        <p:txBody>
          <a:bodyPr wrap="square">
            <a:spAutoFit/>
          </a:bodyPr>
          <a:lstStyle/>
          <a:p>
            <a:r>
              <a:rPr lang="en-US" dirty="0"/>
              <a:t>https://dfrieds.com/data-visualizations/when-use-box-plots.html</a:t>
            </a:r>
          </a:p>
        </p:txBody>
      </p:sp>
    </p:spTree>
    <p:extLst>
      <p:ext uri="{BB962C8B-B14F-4D97-AF65-F5344CB8AC3E}">
        <p14:creationId xmlns:p14="http://schemas.microsoft.com/office/powerpoint/2010/main" val="380333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EDB37B-FBF0-4A6B-9FC9-611FD1FC5705}"/>
              </a:ext>
            </a:extLst>
          </p:cNvPr>
          <p:cNvSpPr>
            <a:spLocks noGrp="1"/>
          </p:cNvSpPr>
          <p:nvPr>
            <p:ph type="ctrTitle"/>
          </p:nvPr>
        </p:nvSpPr>
        <p:spPr/>
        <p:txBody>
          <a:bodyPr/>
          <a:lstStyle/>
          <a:p>
            <a:r>
              <a:rPr lang="en-US" dirty="0"/>
              <a:t>Violin Plot</a:t>
            </a:r>
            <a:endParaRPr lang="en-GB" dirty="0"/>
          </a:p>
        </p:txBody>
      </p:sp>
      <p:sp>
        <p:nvSpPr>
          <p:cNvPr id="5" name="Subtitle 4">
            <a:extLst>
              <a:ext uri="{FF2B5EF4-FFF2-40B4-BE49-F238E27FC236}">
                <a16:creationId xmlns:a16="http://schemas.microsoft.com/office/drawing/2014/main" id="{D76D9256-2623-4255-BC07-1E36E525598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3167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A612D7-E2E8-437B-8D2D-9BC934CC3522}"/>
              </a:ext>
            </a:extLst>
          </p:cNvPr>
          <p:cNvSpPr>
            <a:spLocks noGrp="1"/>
          </p:cNvSpPr>
          <p:nvPr>
            <p:ph type="title"/>
          </p:nvPr>
        </p:nvSpPr>
        <p:spPr>
          <a:xfrm>
            <a:off x="448965" y="281175"/>
            <a:ext cx="8246070" cy="599607"/>
          </a:xfrm>
        </p:spPr>
        <p:txBody>
          <a:bodyPr/>
          <a:lstStyle/>
          <a:p>
            <a:r>
              <a:rPr lang="en-US" dirty="0"/>
              <a:t>Violin Plot</a:t>
            </a:r>
            <a:endParaRPr lang="en-GB" dirty="0"/>
          </a:p>
        </p:txBody>
      </p:sp>
      <p:sp>
        <p:nvSpPr>
          <p:cNvPr id="3" name="Text Placeholder 2">
            <a:extLst>
              <a:ext uri="{FF2B5EF4-FFF2-40B4-BE49-F238E27FC236}">
                <a16:creationId xmlns:a16="http://schemas.microsoft.com/office/drawing/2014/main" id="{42211A4C-FFC7-4372-BEA9-7C265F5DCC46}"/>
              </a:ext>
            </a:extLst>
          </p:cNvPr>
          <p:cNvSpPr>
            <a:spLocks noGrp="1"/>
          </p:cNvSpPr>
          <p:nvPr>
            <p:ph type="body" idx="1"/>
          </p:nvPr>
        </p:nvSpPr>
        <p:spPr>
          <a:xfrm>
            <a:off x="157164" y="1075532"/>
            <a:ext cx="5411012" cy="3513138"/>
          </a:xfrm>
        </p:spPr>
        <p:txBody>
          <a:bodyPr/>
          <a:lstStyle/>
          <a:p>
            <a:r>
              <a:rPr lang="en-GB" dirty="0"/>
              <a:t>Violin plot allows to visualize the </a:t>
            </a:r>
            <a:r>
              <a:rPr lang="en-GB" b="1" dirty="0"/>
              <a:t>distribution</a:t>
            </a:r>
            <a:r>
              <a:rPr lang="en-GB" dirty="0"/>
              <a:t> of a numeric variable for one or several groups. </a:t>
            </a:r>
          </a:p>
          <a:p>
            <a:endParaRPr lang="en-GB" dirty="0"/>
          </a:p>
          <a:p>
            <a:r>
              <a:rPr lang="en-GB" dirty="0"/>
              <a:t>Each ‘violin’ represents a group or a variable. </a:t>
            </a:r>
          </a:p>
          <a:p>
            <a:endParaRPr lang="en-GB" dirty="0"/>
          </a:p>
          <a:p>
            <a:r>
              <a:rPr lang="en-GB" dirty="0"/>
              <a:t>The shape represents the </a:t>
            </a:r>
            <a:r>
              <a:rPr lang="en-GB" b="1" dirty="0"/>
              <a:t>density estimate of the variable:</a:t>
            </a:r>
            <a:r>
              <a:rPr lang="en-GB" dirty="0"/>
              <a:t> the more data points in a specific range, the larger the violin is for that range. </a:t>
            </a:r>
          </a:p>
          <a:p>
            <a:pPr lvl="1"/>
            <a:r>
              <a:rPr lang="en-GB" dirty="0"/>
              <a:t>It is really close to a </a:t>
            </a:r>
            <a:r>
              <a:rPr lang="en-GB" dirty="0">
                <a:hlinkClick r:id="rId2"/>
              </a:rPr>
              <a:t>boxplot</a:t>
            </a:r>
            <a:r>
              <a:rPr lang="en-GB" dirty="0"/>
              <a:t>, but allows a </a:t>
            </a:r>
            <a:r>
              <a:rPr lang="en-GB" b="1" dirty="0"/>
              <a:t>deeper understanding </a:t>
            </a:r>
            <a:r>
              <a:rPr lang="en-GB" dirty="0"/>
              <a:t>of the distribution</a:t>
            </a:r>
          </a:p>
        </p:txBody>
      </p:sp>
      <p:pic>
        <p:nvPicPr>
          <p:cNvPr id="2" name="Picture 4" descr="5 reasons you should use a violin graph - BioTuring's Blog">
            <a:extLst>
              <a:ext uri="{FF2B5EF4-FFF2-40B4-BE49-F238E27FC236}">
                <a16:creationId xmlns:a16="http://schemas.microsoft.com/office/drawing/2014/main" id="{064EA83E-225B-49E4-15E0-FFBE64CC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990" y="1507280"/>
            <a:ext cx="3343100" cy="209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030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770F-E37A-993F-695A-BF1C101C2BE7}"/>
              </a:ext>
            </a:extLst>
          </p:cNvPr>
          <p:cNvSpPr>
            <a:spLocks noGrp="1"/>
          </p:cNvSpPr>
          <p:nvPr>
            <p:ph type="title"/>
          </p:nvPr>
        </p:nvSpPr>
        <p:spPr/>
        <p:txBody>
          <a:bodyPr/>
          <a:lstStyle/>
          <a:p>
            <a:r>
              <a:rPr lang="en-US" dirty="0"/>
              <a:t>Violin Plot</a:t>
            </a:r>
          </a:p>
        </p:txBody>
      </p:sp>
      <p:sp>
        <p:nvSpPr>
          <p:cNvPr id="3" name="Text Placeholder 2">
            <a:extLst>
              <a:ext uri="{FF2B5EF4-FFF2-40B4-BE49-F238E27FC236}">
                <a16:creationId xmlns:a16="http://schemas.microsoft.com/office/drawing/2014/main" id="{8BD8C77A-893C-8260-6B8F-1859635DA880}"/>
              </a:ext>
            </a:extLst>
          </p:cNvPr>
          <p:cNvSpPr>
            <a:spLocks noGrp="1"/>
          </p:cNvSpPr>
          <p:nvPr>
            <p:ph type="body" idx="1"/>
          </p:nvPr>
        </p:nvSpPr>
        <p:spPr>
          <a:xfrm>
            <a:off x="148684" y="1033854"/>
            <a:ext cx="4423316" cy="3512210"/>
          </a:xfrm>
        </p:spPr>
        <p:txBody>
          <a:bodyPr/>
          <a:lstStyle/>
          <a:p>
            <a:r>
              <a:rPr lang="en-US" dirty="0"/>
              <a:t>In general, violin plots are a method of plotting numeric data and can be considered a combination of the </a:t>
            </a:r>
            <a:r>
              <a:rPr lang="en-US" dirty="0">
                <a:solidFill>
                  <a:srgbClr val="00B050"/>
                </a:solidFill>
              </a:rPr>
              <a:t>box plot with a kernel density plot</a:t>
            </a:r>
            <a:r>
              <a:rPr lang="en-US" dirty="0"/>
              <a:t>. </a:t>
            </a:r>
          </a:p>
          <a:p>
            <a:r>
              <a:rPr lang="en-US" dirty="0"/>
              <a:t>In the violin plot, </a:t>
            </a:r>
            <a:r>
              <a:rPr lang="en-US" b="1" dirty="0">
                <a:solidFill>
                  <a:schemeClr val="tx2">
                    <a:lumMod val="25000"/>
                  </a:schemeClr>
                </a:solidFill>
              </a:rPr>
              <a:t>we can find the same information as in the box plots</a:t>
            </a:r>
            <a:r>
              <a:rPr lang="en-US" dirty="0"/>
              <a:t>:</a:t>
            </a:r>
          </a:p>
          <a:p>
            <a:pPr lvl="1"/>
            <a:r>
              <a:rPr lang="en-US" sz="1400" dirty="0"/>
              <a:t>median (a white dot on the violin plot)</a:t>
            </a:r>
          </a:p>
          <a:p>
            <a:pPr lvl="1"/>
            <a:r>
              <a:rPr lang="en-US" sz="1400" dirty="0"/>
              <a:t>interquartile range (the black bar in the center of violin)</a:t>
            </a:r>
          </a:p>
        </p:txBody>
      </p:sp>
      <p:pic>
        <p:nvPicPr>
          <p:cNvPr id="6" name="Picture 5">
            <a:extLst>
              <a:ext uri="{FF2B5EF4-FFF2-40B4-BE49-F238E27FC236}">
                <a16:creationId xmlns:a16="http://schemas.microsoft.com/office/drawing/2014/main" id="{D5B354F9-5EA2-6D7C-809A-AEEA7953839E}"/>
              </a:ext>
            </a:extLst>
          </p:cNvPr>
          <p:cNvPicPr>
            <a:picLocks noChangeAspect="1"/>
          </p:cNvPicPr>
          <p:nvPr/>
        </p:nvPicPr>
        <p:blipFill>
          <a:blip r:embed="rId2"/>
          <a:stretch>
            <a:fillRect/>
          </a:stretch>
        </p:blipFill>
        <p:spPr>
          <a:xfrm>
            <a:off x="4572000" y="1114972"/>
            <a:ext cx="4304371" cy="3584164"/>
          </a:xfrm>
          <a:prstGeom prst="rect">
            <a:avLst/>
          </a:prstGeom>
        </p:spPr>
      </p:pic>
    </p:spTree>
    <p:extLst>
      <p:ext uri="{BB962C8B-B14F-4D97-AF65-F5344CB8AC3E}">
        <p14:creationId xmlns:p14="http://schemas.microsoft.com/office/powerpoint/2010/main" val="32114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A612D7-E2E8-437B-8D2D-9BC934CC3522}"/>
              </a:ext>
            </a:extLst>
          </p:cNvPr>
          <p:cNvSpPr>
            <a:spLocks noGrp="1"/>
          </p:cNvSpPr>
          <p:nvPr>
            <p:ph type="title"/>
          </p:nvPr>
        </p:nvSpPr>
        <p:spPr>
          <a:xfrm>
            <a:off x="448965" y="281175"/>
            <a:ext cx="8246070" cy="599607"/>
          </a:xfrm>
        </p:spPr>
        <p:txBody>
          <a:bodyPr/>
          <a:lstStyle/>
          <a:p>
            <a:r>
              <a:rPr lang="en-US" dirty="0"/>
              <a:t>Violin Plot</a:t>
            </a:r>
            <a:endParaRPr lang="en-GB" dirty="0"/>
          </a:p>
        </p:txBody>
      </p:sp>
      <p:sp>
        <p:nvSpPr>
          <p:cNvPr id="3" name="Text Placeholder 2">
            <a:extLst>
              <a:ext uri="{FF2B5EF4-FFF2-40B4-BE49-F238E27FC236}">
                <a16:creationId xmlns:a16="http://schemas.microsoft.com/office/drawing/2014/main" id="{42211A4C-FFC7-4372-BEA9-7C265F5DCC46}"/>
              </a:ext>
            </a:extLst>
          </p:cNvPr>
          <p:cNvSpPr>
            <a:spLocks noGrp="1"/>
          </p:cNvSpPr>
          <p:nvPr>
            <p:ph type="body" idx="1"/>
          </p:nvPr>
        </p:nvSpPr>
        <p:spPr>
          <a:xfrm>
            <a:off x="157164" y="1075532"/>
            <a:ext cx="8458994" cy="3513138"/>
          </a:xfrm>
        </p:spPr>
        <p:txBody>
          <a:bodyPr/>
          <a:lstStyle/>
          <a:p>
            <a:r>
              <a:rPr lang="en-GB" dirty="0"/>
              <a:t>They are particularly useful when the data distribution is </a:t>
            </a:r>
            <a:r>
              <a:rPr lang="en-GB" dirty="0">
                <a:solidFill>
                  <a:srgbClr val="7030A0"/>
                </a:solidFill>
              </a:rPr>
              <a:t>multimodal</a:t>
            </a:r>
            <a:r>
              <a:rPr lang="en-GB" dirty="0"/>
              <a:t> (more than one peak). </a:t>
            </a:r>
          </a:p>
          <a:p>
            <a:endParaRPr lang="en-GB" dirty="0"/>
          </a:p>
          <a:p>
            <a:r>
              <a:rPr lang="en-GB" dirty="0"/>
              <a:t>In this case a </a:t>
            </a:r>
            <a:r>
              <a:rPr lang="en-GB" dirty="0">
                <a:solidFill>
                  <a:srgbClr val="7030A0"/>
                </a:solidFill>
              </a:rPr>
              <a:t>violin plot shows the presence of different peaks, </a:t>
            </a:r>
            <a:r>
              <a:rPr lang="en-GB" dirty="0"/>
              <a:t>their position and relative width.</a:t>
            </a:r>
          </a:p>
          <a:p>
            <a:pPr lvl="1"/>
            <a:r>
              <a:rPr lang="en-GB" dirty="0"/>
              <a:t>It can not be identified using Box-plots and hence, this is the advantage of violin plots over box plots</a:t>
            </a:r>
          </a:p>
        </p:txBody>
      </p:sp>
    </p:spTree>
    <p:extLst>
      <p:ext uri="{BB962C8B-B14F-4D97-AF65-F5344CB8AC3E}">
        <p14:creationId xmlns:p14="http://schemas.microsoft.com/office/powerpoint/2010/main" val="62816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0EA7-979A-4C09-A913-CD53E475D68A}"/>
              </a:ext>
            </a:extLst>
          </p:cNvPr>
          <p:cNvSpPr>
            <a:spLocks noGrp="1"/>
          </p:cNvSpPr>
          <p:nvPr>
            <p:ph type="title"/>
          </p:nvPr>
        </p:nvSpPr>
        <p:spPr/>
        <p:txBody>
          <a:bodyPr/>
          <a:lstStyle/>
          <a:p>
            <a:r>
              <a:rPr lang="en-US" dirty="0"/>
              <a:t>Violin Plot</a:t>
            </a:r>
            <a:endParaRPr lang="en-GB" dirty="0"/>
          </a:p>
        </p:txBody>
      </p:sp>
      <p:sp>
        <p:nvSpPr>
          <p:cNvPr id="3" name="Text Placeholder 2">
            <a:extLst>
              <a:ext uri="{FF2B5EF4-FFF2-40B4-BE49-F238E27FC236}">
                <a16:creationId xmlns:a16="http://schemas.microsoft.com/office/drawing/2014/main" id="{D60F3FA4-9A59-4DA3-BC9F-313BA63B2E62}"/>
              </a:ext>
            </a:extLst>
          </p:cNvPr>
          <p:cNvSpPr>
            <a:spLocks noGrp="1"/>
          </p:cNvSpPr>
          <p:nvPr>
            <p:ph type="body" idx="1"/>
          </p:nvPr>
        </p:nvSpPr>
        <p:spPr/>
        <p:txBody>
          <a:bodyPr/>
          <a:lstStyle/>
          <a:p>
            <a:r>
              <a:rPr lang="en-US" dirty="0"/>
              <a:t>Example image</a:t>
            </a:r>
            <a:endParaRPr lang="en-GB" dirty="0"/>
          </a:p>
        </p:txBody>
      </p:sp>
      <p:sp>
        <p:nvSpPr>
          <p:cNvPr id="8" name="TextBox 7">
            <a:extLst>
              <a:ext uri="{FF2B5EF4-FFF2-40B4-BE49-F238E27FC236}">
                <a16:creationId xmlns:a16="http://schemas.microsoft.com/office/drawing/2014/main" id="{419E01DB-FA19-4250-8EB2-A77894B4AE5B}"/>
              </a:ext>
            </a:extLst>
          </p:cNvPr>
          <p:cNvSpPr txBox="1"/>
          <p:nvPr/>
        </p:nvSpPr>
        <p:spPr>
          <a:xfrm>
            <a:off x="2382" y="4872350"/>
            <a:ext cx="9141618" cy="338554"/>
          </a:xfrm>
          <a:prstGeom prst="rect">
            <a:avLst/>
          </a:prstGeom>
          <a:solidFill>
            <a:schemeClr val="accent3">
              <a:lumMod val="20000"/>
              <a:lumOff val="80000"/>
            </a:schemeClr>
          </a:solidFill>
        </p:spPr>
        <p:txBody>
          <a:bodyPr wrap="square">
            <a:spAutoFit/>
          </a:bodyPr>
          <a:lstStyle/>
          <a:p>
            <a:r>
              <a:rPr lang="en-GB" sz="800" dirty="0"/>
              <a:t>https://www.google.com/url?sa=i&amp;url=https%3A%2F%2Fblog.bioturing.com%2F2018%2F05%2F16%2F5-reasons-you-should-use-a-violin-graph%2F&amp;psig=AOvVaw2VlfgVEDusOX8ZQGjenAuI&amp;ust=1611612677546000&amp;source=images&amp;cd=vfe&amp;ved=0CAIQjRxqFwoTCOCLj7vLte4CFQAAAAAdAAAAABAD</a:t>
            </a:r>
          </a:p>
        </p:txBody>
      </p:sp>
      <p:pic>
        <p:nvPicPr>
          <p:cNvPr id="10244" name="Picture 4" descr="5 reasons you should use a violin graph - BioTuring's Blog">
            <a:extLst>
              <a:ext uri="{FF2B5EF4-FFF2-40B4-BE49-F238E27FC236}">
                <a16:creationId xmlns:a16="http://schemas.microsoft.com/office/drawing/2014/main" id="{B1A21FEA-19DF-4319-9DF4-ADD0C0131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07" y="1034670"/>
            <a:ext cx="5842388" cy="366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07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684F-6515-6B84-D779-18DBC8886051}"/>
              </a:ext>
            </a:extLst>
          </p:cNvPr>
          <p:cNvSpPr>
            <a:spLocks noGrp="1"/>
          </p:cNvSpPr>
          <p:nvPr>
            <p:ph type="title"/>
          </p:nvPr>
        </p:nvSpPr>
        <p:spPr/>
        <p:txBody>
          <a:bodyPr/>
          <a:lstStyle/>
          <a:p>
            <a:r>
              <a:rPr lang="en-US" dirty="0"/>
              <a:t>Violin Plot</a:t>
            </a:r>
          </a:p>
        </p:txBody>
      </p:sp>
      <p:sp>
        <p:nvSpPr>
          <p:cNvPr id="3" name="Text Placeholder 2">
            <a:extLst>
              <a:ext uri="{FF2B5EF4-FFF2-40B4-BE49-F238E27FC236}">
                <a16:creationId xmlns:a16="http://schemas.microsoft.com/office/drawing/2014/main" id="{58F25CC8-CFD1-60D8-8F43-6CAFBBAD603B}"/>
              </a:ext>
            </a:extLst>
          </p:cNvPr>
          <p:cNvSpPr>
            <a:spLocks noGrp="1"/>
          </p:cNvSpPr>
          <p:nvPr>
            <p:ph type="body" idx="1"/>
          </p:nvPr>
        </p:nvSpPr>
        <p:spPr>
          <a:xfrm>
            <a:off x="448966" y="1197405"/>
            <a:ext cx="4064869" cy="3512210"/>
          </a:xfrm>
        </p:spPr>
        <p:txBody>
          <a:bodyPr/>
          <a:lstStyle/>
          <a:p>
            <a:r>
              <a:rPr lang="en-US" sz="1400" dirty="0"/>
              <a:t>Standard Normal distribution</a:t>
            </a:r>
          </a:p>
          <a:p>
            <a:pPr lvl="1"/>
            <a:r>
              <a:rPr lang="en-US" sz="1400" dirty="0"/>
              <a:t>In the histogram we see the symmetric shape of the distribution</a:t>
            </a:r>
          </a:p>
          <a:p>
            <a:pPr lvl="1"/>
            <a:r>
              <a:rPr lang="en-US" sz="1400" dirty="0"/>
              <a:t>We can see the previously mentioned metrics (median, IQR, outliers) in both the box plot as well as the violin plot</a:t>
            </a:r>
          </a:p>
          <a:p>
            <a:pPr lvl="1"/>
            <a:r>
              <a:rPr lang="en-US" sz="1400" b="1" dirty="0">
                <a:solidFill>
                  <a:srgbClr val="00B050"/>
                </a:solidFill>
              </a:rPr>
              <a:t>Wider sections of the violin plot represent a higher probability of observations taking a given value</a:t>
            </a:r>
            <a:r>
              <a:rPr lang="en-US" sz="1400" dirty="0"/>
              <a:t>, the thinner sections correspond to a lower probability.</a:t>
            </a:r>
          </a:p>
        </p:txBody>
      </p:sp>
      <p:pic>
        <p:nvPicPr>
          <p:cNvPr id="5" name="Picture 4">
            <a:extLst>
              <a:ext uri="{FF2B5EF4-FFF2-40B4-BE49-F238E27FC236}">
                <a16:creationId xmlns:a16="http://schemas.microsoft.com/office/drawing/2014/main" id="{4261DE5C-76B7-20EC-1336-9FF27D074CCE}"/>
              </a:ext>
            </a:extLst>
          </p:cNvPr>
          <p:cNvPicPr>
            <a:picLocks noChangeAspect="1"/>
          </p:cNvPicPr>
          <p:nvPr/>
        </p:nvPicPr>
        <p:blipFill>
          <a:blip r:embed="rId2"/>
          <a:stretch>
            <a:fillRect/>
          </a:stretch>
        </p:blipFill>
        <p:spPr>
          <a:xfrm>
            <a:off x="4513835" y="1635511"/>
            <a:ext cx="4510762" cy="2907165"/>
          </a:xfrm>
          <a:prstGeom prst="rect">
            <a:avLst/>
          </a:prstGeom>
        </p:spPr>
      </p:pic>
      <p:sp>
        <p:nvSpPr>
          <p:cNvPr id="7" name="TextBox 6">
            <a:extLst>
              <a:ext uri="{FF2B5EF4-FFF2-40B4-BE49-F238E27FC236}">
                <a16:creationId xmlns:a16="http://schemas.microsoft.com/office/drawing/2014/main" id="{2F4BC03F-46CE-A329-6CB1-E4C623B7BDA2}"/>
              </a:ext>
            </a:extLst>
          </p:cNvPr>
          <p:cNvSpPr txBox="1"/>
          <p:nvPr/>
        </p:nvSpPr>
        <p:spPr>
          <a:xfrm>
            <a:off x="241610" y="4600715"/>
            <a:ext cx="4586868" cy="523220"/>
          </a:xfrm>
          <a:prstGeom prst="rect">
            <a:avLst/>
          </a:prstGeom>
          <a:noFill/>
        </p:spPr>
        <p:txBody>
          <a:bodyPr wrap="square">
            <a:spAutoFit/>
          </a:bodyPr>
          <a:lstStyle/>
          <a:p>
            <a:r>
              <a:rPr lang="en-US" dirty="0"/>
              <a:t>https://towardsdatascience.com/violin-plots-explained-fb1d115e023d</a:t>
            </a:r>
          </a:p>
        </p:txBody>
      </p:sp>
    </p:spTree>
    <p:extLst>
      <p:ext uri="{BB962C8B-B14F-4D97-AF65-F5344CB8AC3E}">
        <p14:creationId xmlns:p14="http://schemas.microsoft.com/office/powerpoint/2010/main" val="52394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C4E16-4E89-4B3B-8D04-5F672DEE73F9}"/>
              </a:ext>
            </a:extLst>
          </p:cNvPr>
          <p:cNvSpPr>
            <a:spLocks noGrp="1"/>
          </p:cNvSpPr>
          <p:nvPr>
            <p:ph type="ctrTitle"/>
          </p:nvPr>
        </p:nvSpPr>
        <p:spPr/>
        <p:txBody>
          <a:bodyPr/>
          <a:lstStyle/>
          <a:p>
            <a:r>
              <a:rPr lang="en-GB" dirty="0"/>
              <a:t>Scatter Plot for 2D data</a:t>
            </a:r>
          </a:p>
        </p:txBody>
      </p:sp>
      <p:sp>
        <p:nvSpPr>
          <p:cNvPr id="5" name="Subtitle 4">
            <a:extLst>
              <a:ext uri="{FF2B5EF4-FFF2-40B4-BE49-F238E27FC236}">
                <a16:creationId xmlns:a16="http://schemas.microsoft.com/office/drawing/2014/main" id="{1BED6122-82C8-463E-B043-8A642A07C23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45948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854D-A917-7D39-5CA4-1B86094CA404}"/>
              </a:ext>
            </a:extLst>
          </p:cNvPr>
          <p:cNvSpPr>
            <a:spLocks noGrp="1"/>
          </p:cNvSpPr>
          <p:nvPr>
            <p:ph type="title"/>
          </p:nvPr>
        </p:nvSpPr>
        <p:spPr/>
        <p:txBody>
          <a:bodyPr/>
          <a:lstStyle/>
          <a:p>
            <a:r>
              <a:rPr lang="en-US" dirty="0"/>
              <a:t>Violin Plot</a:t>
            </a:r>
          </a:p>
        </p:txBody>
      </p:sp>
      <p:sp>
        <p:nvSpPr>
          <p:cNvPr id="3" name="Text Placeholder 2">
            <a:extLst>
              <a:ext uri="{FF2B5EF4-FFF2-40B4-BE49-F238E27FC236}">
                <a16:creationId xmlns:a16="http://schemas.microsoft.com/office/drawing/2014/main" id="{AE7F5664-8733-D7F5-07E8-815F1544B7BE}"/>
              </a:ext>
            </a:extLst>
          </p:cNvPr>
          <p:cNvSpPr>
            <a:spLocks noGrp="1"/>
          </p:cNvSpPr>
          <p:nvPr>
            <p:ph type="body" idx="1"/>
          </p:nvPr>
        </p:nvSpPr>
        <p:spPr>
          <a:xfrm>
            <a:off x="448966" y="1197405"/>
            <a:ext cx="3098020" cy="3512210"/>
          </a:xfrm>
        </p:spPr>
        <p:txBody>
          <a:bodyPr/>
          <a:lstStyle/>
          <a:p>
            <a:r>
              <a:rPr lang="en-US" dirty="0"/>
              <a:t>Log-normal distribution</a:t>
            </a:r>
          </a:p>
          <a:p>
            <a:r>
              <a:rPr lang="en-US" dirty="0"/>
              <a:t>In the second example, we consider the log-normal distribution, which is definitely </a:t>
            </a:r>
            <a:r>
              <a:rPr lang="en-US" b="1" dirty="0">
                <a:solidFill>
                  <a:srgbClr val="00B050"/>
                </a:solidFill>
              </a:rPr>
              <a:t>more skewed</a:t>
            </a:r>
            <a:r>
              <a:rPr lang="en-US" dirty="0"/>
              <a:t> than the Normal distribution.</a:t>
            </a:r>
          </a:p>
        </p:txBody>
      </p:sp>
      <p:pic>
        <p:nvPicPr>
          <p:cNvPr id="5" name="Picture 4">
            <a:extLst>
              <a:ext uri="{FF2B5EF4-FFF2-40B4-BE49-F238E27FC236}">
                <a16:creationId xmlns:a16="http://schemas.microsoft.com/office/drawing/2014/main" id="{DA95F1E1-43C2-D4B5-6F1B-6CC80A1E967A}"/>
              </a:ext>
            </a:extLst>
          </p:cNvPr>
          <p:cNvPicPr>
            <a:picLocks noChangeAspect="1"/>
          </p:cNvPicPr>
          <p:nvPr/>
        </p:nvPicPr>
        <p:blipFill>
          <a:blip r:embed="rId2"/>
          <a:stretch>
            <a:fillRect/>
          </a:stretch>
        </p:blipFill>
        <p:spPr>
          <a:xfrm>
            <a:off x="3546986" y="1290399"/>
            <a:ext cx="5296873" cy="3326221"/>
          </a:xfrm>
          <a:prstGeom prst="rect">
            <a:avLst/>
          </a:prstGeom>
        </p:spPr>
      </p:pic>
      <p:sp>
        <p:nvSpPr>
          <p:cNvPr id="7" name="TextBox 6">
            <a:extLst>
              <a:ext uri="{FF2B5EF4-FFF2-40B4-BE49-F238E27FC236}">
                <a16:creationId xmlns:a16="http://schemas.microsoft.com/office/drawing/2014/main" id="{2CB7B3B1-6F3B-87CB-171D-B171BAB53A79}"/>
              </a:ext>
            </a:extLst>
          </p:cNvPr>
          <p:cNvSpPr txBox="1"/>
          <p:nvPr/>
        </p:nvSpPr>
        <p:spPr>
          <a:xfrm>
            <a:off x="78056" y="4718460"/>
            <a:ext cx="6746489" cy="307777"/>
          </a:xfrm>
          <a:prstGeom prst="rect">
            <a:avLst/>
          </a:prstGeom>
          <a:noFill/>
        </p:spPr>
        <p:txBody>
          <a:bodyPr wrap="square">
            <a:spAutoFit/>
          </a:bodyPr>
          <a:lstStyle/>
          <a:p>
            <a:r>
              <a:rPr lang="en-US" dirty="0"/>
              <a:t>https://towardsdatascience.com/violin-plots-explained-fb1d115e023d</a:t>
            </a:r>
          </a:p>
        </p:txBody>
      </p:sp>
    </p:spTree>
    <p:extLst>
      <p:ext uri="{BB962C8B-B14F-4D97-AF65-F5344CB8AC3E}">
        <p14:creationId xmlns:p14="http://schemas.microsoft.com/office/powerpoint/2010/main" val="870271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F39F-BF5A-7C75-AC19-AE2238BD7636}"/>
              </a:ext>
            </a:extLst>
          </p:cNvPr>
          <p:cNvSpPr>
            <a:spLocks noGrp="1"/>
          </p:cNvSpPr>
          <p:nvPr>
            <p:ph type="title"/>
          </p:nvPr>
        </p:nvSpPr>
        <p:spPr/>
        <p:txBody>
          <a:bodyPr/>
          <a:lstStyle/>
          <a:p>
            <a:r>
              <a:rPr lang="en-US" dirty="0"/>
              <a:t>Violin Plot</a:t>
            </a:r>
          </a:p>
        </p:txBody>
      </p:sp>
      <p:sp>
        <p:nvSpPr>
          <p:cNvPr id="3" name="Text Placeholder 2">
            <a:extLst>
              <a:ext uri="{FF2B5EF4-FFF2-40B4-BE49-F238E27FC236}">
                <a16:creationId xmlns:a16="http://schemas.microsoft.com/office/drawing/2014/main" id="{41DDD59A-7A28-4AF3-2C79-196BA3806924}"/>
              </a:ext>
            </a:extLst>
          </p:cNvPr>
          <p:cNvSpPr>
            <a:spLocks noGrp="1"/>
          </p:cNvSpPr>
          <p:nvPr>
            <p:ph type="body" idx="1"/>
          </p:nvPr>
        </p:nvSpPr>
        <p:spPr>
          <a:xfrm>
            <a:off x="448966" y="1197405"/>
            <a:ext cx="3595210" cy="3512210"/>
          </a:xfrm>
        </p:spPr>
        <p:txBody>
          <a:bodyPr/>
          <a:lstStyle/>
          <a:p>
            <a:r>
              <a:rPr lang="en-US" dirty="0"/>
              <a:t>Mixture of Gaussians — bimodal</a:t>
            </a:r>
          </a:p>
          <a:p>
            <a:r>
              <a:rPr lang="en-US" dirty="0"/>
              <a:t>Without looking at a histogram/density plot, it would be impossible to spot the two peaks in our data.</a:t>
            </a:r>
          </a:p>
        </p:txBody>
      </p:sp>
      <p:pic>
        <p:nvPicPr>
          <p:cNvPr id="5" name="Picture 4">
            <a:extLst>
              <a:ext uri="{FF2B5EF4-FFF2-40B4-BE49-F238E27FC236}">
                <a16:creationId xmlns:a16="http://schemas.microsoft.com/office/drawing/2014/main" id="{B6429759-A01E-CF73-D13A-03A75DD742B1}"/>
              </a:ext>
            </a:extLst>
          </p:cNvPr>
          <p:cNvPicPr>
            <a:picLocks noChangeAspect="1"/>
          </p:cNvPicPr>
          <p:nvPr/>
        </p:nvPicPr>
        <p:blipFill>
          <a:blip r:embed="rId2"/>
          <a:stretch>
            <a:fillRect/>
          </a:stretch>
        </p:blipFill>
        <p:spPr>
          <a:xfrm>
            <a:off x="4252836" y="1464527"/>
            <a:ext cx="4291233" cy="2776094"/>
          </a:xfrm>
          <a:prstGeom prst="rect">
            <a:avLst/>
          </a:prstGeom>
        </p:spPr>
      </p:pic>
      <p:sp>
        <p:nvSpPr>
          <p:cNvPr id="6" name="TextBox 5">
            <a:extLst>
              <a:ext uri="{FF2B5EF4-FFF2-40B4-BE49-F238E27FC236}">
                <a16:creationId xmlns:a16="http://schemas.microsoft.com/office/drawing/2014/main" id="{A161D62E-30C5-65C1-8806-F4D2C0C98471}"/>
              </a:ext>
            </a:extLst>
          </p:cNvPr>
          <p:cNvSpPr txBox="1"/>
          <p:nvPr/>
        </p:nvSpPr>
        <p:spPr>
          <a:xfrm>
            <a:off x="78056" y="4718460"/>
            <a:ext cx="6746489" cy="307777"/>
          </a:xfrm>
          <a:prstGeom prst="rect">
            <a:avLst/>
          </a:prstGeom>
          <a:noFill/>
        </p:spPr>
        <p:txBody>
          <a:bodyPr wrap="square">
            <a:spAutoFit/>
          </a:bodyPr>
          <a:lstStyle/>
          <a:p>
            <a:r>
              <a:rPr lang="en-US" dirty="0"/>
              <a:t>https://towardsdatascience.com/violin-plots-explained-fb1d115e023d</a:t>
            </a:r>
          </a:p>
        </p:txBody>
      </p:sp>
    </p:spTree>
    <p:extLst>
      <p:ext uri="{BB962C8B-B14F-4D97-AF65-F5344CB8AC3E}">
        <p14:creationId xmlns:p14="http://schemas.microsoft.com/office/powerpoint/2010/main" val="296428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0EF6-5A35-410E-B2B9-A3AC02EDC92E}"/>
              </a:ext>
            </a:extLst>
          </p:cNvPr>
          <p:cNvSpPr>
            <a:spLocks noGrp="1"/>
          </p:cNvSpPr>
          <p:nvPr>
            <p:ph type="title"/>
          </p:nvPr>
        </p:nvSpPr>
        <p:spPr/>
        <p:txBody>
          <a:bodyPr/>
          <a:lstStyle/>
          <a:p>
            <a:r>
              <a:rPr lang="en-US" dirty="0"/>
              <a:t>Violin Plot</a:t>
            </a:r>
            <a:endParaRPr lang="en-GB" dirty="0"/>
          </a:p>
        </p:txBody>
      </p:sp>
      <p:sp>
        <p:nvSpPr>
          <p:cNvPr id="3" name="Text Placeholder 2">
            <a:extLst>
              <a:ext uri="{FF2B5EF4-FFF2-40B4-BE49-F238E27FC236}">
                <a16:creationId xmlns:a16="http://schemas.microsoft.com/office/drawing/2014/main" id="{BB421887-A485-4BA2-8762-66467F594AA2}"/>
              </a:ext>
            </a:extLst>
          </p:cNvPr>
          <p:cNvSpPr>
            <a:spLocks noGrp="1"/>
          </p:cNvSpPr>
          <p:nvPr>
            <p:ph type="body" idx="1"/>
          </p:nvPr>
        </p:nvSpPr>
        <p:spPr/>
        <p:txBody>
          <a:bodyPr/>
          <a:lstStyle/>
          <a:p>
            <a:endParaRPr lang="en-GB" dirty="0"/>
          </a:p>
        </p:txBody>
      </p:sp>
      <p:sp>
        <p:nvSpPr>
          <p:cNvPr id="5" name="TextBox 4">
            <a:extLst>
              <a:ext uri="{FF2B5EF4-FFF2-40B4-BE49-F238E27FC236}">
                <a16:creationId xmlns:a16="http://schemas.microsoft.com/office/drawing/2014/main" id="{5625C4A7-D0AA-4939-B679-5D9DFE2F3853}"/>
              </a:ext>
            </a:extLst>
          </p:cNvPr>
          <p:cNvSpPr txBox="1"/>
          <p:nvPr/>
        </p:nvSpPr>
        <p:spPr>
          <a:xfrm>
            <a:off x="448964" y="1052995"/>
            <a:ext cx="54363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b="1" dirty="0" err="1"/>
              <a:t>matplotlib.pyplot</a:t>
            </a:r>
            <a:r>
              <a:rPr lang="en-GB" b="1" dirty="0"/>
              <a:t> as </a:t>
            </a:r>
            <a:r>
              <a:rPr lang="en-GB" b="1" dirty="0" err="1"/>
              <a:t>plt</a:t>
            </a:r>
            <a:endParaRPr lang="en-GB" b="1" dirty="0"/>
          </a:p>
          <a:p>
            <a:endParaRPr lang="en-GB" dirty="0"/>
          </a:p>
          <a:p>
            <a:r>
              <a:rPr lang="en-GB" dirty="0" err="1"/>
              <a:t>np.random.seed</a:t>
            </a:r>
            <a:r>
              <a:rPr lang="en-GB" dirty="0"/>
              <a:t>(10)</a:t>
            </a:r>
          </a:p>
          <a:p>
            <a:r>
              <a:rPr lang="en-GB" dirty="0"/>
              <a:t>collectn_1 = </a:t>
            </a:r>
            <a:r>
              <a:rPr lang="en-GB" dirty="0" err="1"/>
              <a:t>np.random.normal</a:t>
            </a:r>
            <a:r>
              <a:rPr lang="en-GB" dirty="0"/>
              <a:t>(100, 10, 200)</a:t>
            </a:r>
          </a:p>
          <a:p>
            <a:r>
              <a:rPr lang="en-GB" dirty="0"/>
              <a:t>collectn_2 = </a:t>
            </a:r>
            <a:r>
              <a:rPr lang="en-GB" dirty="0" err="1"/>
              <a:t>np.random.normal</a:t>
            </a:r>
            <a:r>
              <a:rPr lang="en-GB" dirty="0"/>
              <a:t>(80, 30, 200)</a:t>
            </a:r>
          </a:p>
          <a:p>
            <a:r>
              <a:rPr lang="en-GB" dirty="0"/>
              <a:t>collectn_3 = </a:t>
            </a:r>
            <a:r>
              <a:rPr lang="en-GB" dirty="0" err="1"/>
              <a:t>np.random.normal</a:t>
            </a:r>
            <a:r>
              <a:rPr lang="en-GB" dirty="0"/>
              <a:t>(90, 20, 200)</a:t>
            </a:r>
          </a:p>
          <a:p>
            <a:endParaRPr lang="en-GB" dirty="0"/>
          </a:p>
          <a:p>
            <a:r>
              <a:rPr lang="en-GB" dirty="0"/>
              <a:t>## combine these different collections into a list</a:t>
            </a:r>
          </a:p>
          <a:p>
            <a:r>
              <a:rPr lang="en-GB" dirty="0" err="1"/>
              <a:t>data_to_plot</a:t>
            </a:r>
            <a:r>
              <a:rPr lang="en-GB" dirty="0"/>
              <a:t> = [collectn_1, collectn_2, collectn_3]</a:t>
            </a:r>
          </a:p>
          <a:p>
            <a:endParaRPr lang="en-GB" dirty="0"/>
          </a:p>
          <a:p>
            <a:r>
              <a:rPr lang="en-GB" dirty="0" err="1"/>
              <a:t>plt.</a:t>
            </a:r>
            <a:r>
              <a:rPr lang="en-GB" b="1" dirty="0" err="1">
                <a:solidFill>
                  <a:srgbClr val="00B050"/>
                </a:solidFill>
              </a:rPr>
              <a:t>violinplo</a:t>
            </a:r>
            <a:r>
              <a:rPr lang="en-GB" dirty="0" err="1">
                <a:solidFill>
                  <a:srgbClr val="00B050"/>
                </a:solidFill>
              </a:rPr>
              <a:t>t</a:t>
            </a:r>
            <a:r>
              <a:rPr lang="en-GB" dirty="0"/>
              <a:t>(</a:t>
            </a:r>
            <a:r>
              <a:rPr lang="en-GB" dirty="0" err="1"/>
              <a:t>data_to_plot</a:t>
            </a:r>
            <a:r>
              <a:rPr lang="en-GB" dirty="0"/>
              <a:t>)</a:t>
            </a:r>
          </a:p>
          <a:p>
            <a:endParaRPr lang="en-GB" dirty="0"/>
          </a:p>
          <a:p>
            <a:r>
              <a:rPr lang="en-GB" dirty="0" err="1"/>
              <a:t>plt.show</a:t>
            </a:r>
            <a:r>
              <a:rPr lang="en-GB" dirty="0"/>
              <a:t>()</a:t>
            </a:r>
          </a:p>
        </p:txBody>
      </p:sp>
      <p:pic>
        <p:nvPicPr>
          <p:cNvPr id="11266" name="Picture 2">
            <a:extLst>
              <a:ext uri="{FF2B5EF4-FFF2-40B4-BE49-F238E27FC236}">
                <a16:creationId xmlns:a16="http://schemas.microsoft.com/office/drawing/2014/main" id="{4AB4AAA0-A46D-4D27-9D94-D65D343CB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738" y="1854994"/>
            <a:ext cx="3571875" cy="2362200"/>
          </a:xfrm>
          <a:prstGeom prst="rect">
            <a:avLst/>
          </a:prstGeom>
        </p:spPr>
        <p:style>
          <a:lnRef idx="2">
            <a:schemeClr val="accent3"/>
          </a:lnRef>
          <a:fillRef idx="1">
            <a:schemeClr val="lt1"/>
          </a:fillRef>
          <a:effectRef idx="0">
            <a:schemeClr val="accent3"/>
          </a:effectRef>
          <a:fontRef idx="minor">
            <a:schemeClr val="dk1"/>
          </a:fontRef>
        </p:style>
      </p:pic>
      <p:sp>
        <p:nvSpPr>
          <p:cNvPr id="9" name="TextBox 8">
            <a:extLst>
              <a:ext uri="{FF2B5EF4-FFF2-40B4-BE49-F238E27FC236}">
                <a16:creationId xmlns:a16="http://schemas.microsoft.com/office/drawing/2014/main" id="{FB0C3191-FF3E-4DB1-8E34-F0686994D3CA}"/>
              </a:ext>
            </a:extLst>
          </p:cNvPr>
          <p:cNvSpPr txBox="1"/>
          <p:nvPr/>
        </p:nvSpPr>
        <p:spPr>
          <a:xfrm>
            <a:off x="337542" y="4253044"/>
            <a:ext cx="464700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e-DE" dirty="0"/>
              <a:t>#Note the function here</a:t>
            </a:r>
          </a:p>
          <a:p>
            <a:r>
              <a:rPr lang="de-DE" dirty="0"/>
              <a:t>np.random.normal(</a:t>
            </a:r>
            <a:r>
              <a:rPr lang="de-DE" b="1" dirty="0">
                <a:solidFill>
                  <a:srgbClr val="7030A0"/>
                </a:solidFill>
              </a:rPr>
              <a:t>mu, sigma</a:t>
            </a:r>
            <a:r>
              <a:rPr lang="de-DE" dirty="0"/>
              <a:t>, 1000)</a:t>
            </a:r>
            <a:endParaRPr lang="en-GB" dirty="0"/>
          </a:p>
        </p:txBody>
      </p:sp>
    </p:spTree>
    <p:extLst>
      <p:ext uri="{BB962C8B-B14F-4D97-AF65-F5344CB8AC3E}">
        <p14:creationId xmlns:p14="http://schemas.microsoft.com/office/powerpoint/2010/main" val="805790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DDBF-B99F-41E3-943A-5E398190D091}"/>
              </a:ext>
            </a:extLst>
          </p:cNvPr>
          <p:cNvSpPr>
            <a:spLocks noGrp="1"/>
          </p:cNvSpPr>
          <p:nvPr>
            <p:ph type="ctrTitle"/>
          </p:nvPr>
        </p:nvSpPr>
        <p:spPr/>
        <p:txBody>
          <a:bodyPr/>
          <a:lstStyle/>
          <a:p>
            <a:r>
              <a:rPr lang="en-GB" dirty="0"/>
              <a:t>Sunburst Chart</a:t>
            </a:r>
          </a:p>
        </p:txBody>
      </p:sp>
      <p:sp>
        <p:nvSpPr>
          <p:cNvPr id="3" name="Subtitle 2">
            <a:extLst>
              <a:ext uri="{FF2B5EF4-FFF2-40B4-BE49-F238E27FC236}">
                <a16:creationId xmlns:a16="http://schemas.microsoft.com/office/drawing/2014/main" id="{3DABD953-75B7-4719-937B-928E65B12E9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541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Sunburst Chart</a:t>
            </a:r>
          </a:p>
        </p:txBody>
      </p:sp>
      <p:sp>
        <p:nvSpPr>
          <p:cNvPr id="3" name="Text Placeholder 2">
            <a:extLst>
              <a:ext uri="{FF2B5EF4-FFF2-40B4-BE49-F238E27FC236}">
                <a16:creationId xmlns:a16="http://schemas.microsoft.com/office/drawing/2014/main" id="{003BEEDD-36FE-4289-8FEE-3F728B8FC302}"/>
              </a:ext>
            </a:extLst>
          </p:cNvPr>
          <p:cNvSpPr>
            <a:spLocks noGrp="1"/>
          </p:cNvSpPr>
          <p:nvPr>
            <p:ph type="body" idx="1"/>
          </p:nvPr>
        </p:nvSpPr>
        <p:spPr/>
        <p:txBody>
          <a:bodyPr/>
          <a:lstStyle/>
          <a:p>
            <a:pPr algn="just"/>
            <a:endParaRPr lang="en-GB" b="0" i="0" dirty="0">
              <a:solidFill>
                <a:srgbClr val="343A40"/>
              </a:solidFill>
              <a:effectLst/>
              <a:latin typeface="-apple-system"/>
            </a:endParaRPr>
          </a:p>
          <a:p>
            <a:pPr algn="just"/>
            <a:r>
              <a:rPr lang="en-GB" b="0" i="0" dirty="0">
                <a:solidFill>
                  <a:srgbClr val="343A40"/>
                </a:solidFill>
                <a:effectLst/>
                <a:latin typeface="-apple-system"/>
              </a:rPr>
              <a:t>The sunburst chart can be used to visualize </a:t>
            </a:r>
            <a:r>
              <a:rPr lang="en-GB" b="1" i="0" dirty="0">
                <a:solidFill>
                  <a:srgbClr val="00B050"/>
                </a:solidFill>
                <a:effectLst/>
                <a:latin typeface="-apple-system"/>
              </a:rPr>
              <a:t>the distribution of hierarchical </a:t>
            </a:r>
            <a:r>
              <a:rPr lang="en-GB" b="0" i="0" dirty="0">
                <a:solidFill>
                  <a:srgbClr val="343A40"/>
                </a:solidFill>
                <a:effectLst/>
                <a:latin typeface="-apple-system"/>
              </a:rPr>
              <a:t>variables of data. It represents distribution with a list of rings around the </a:t>
            </a:r>
            <a:r>
              <a:rPr lang="en-GB" b="0" i="0" dirty="0" err="1">
                <a:solidFill>
                  <a:srgbClr val="343A40"/>
                </a:solidFill>
                <a:effectLst/>
                <a:latin typeface="-apple-system"/>
              </a:rPr>
              <a:t>center</a:t>
            </a:r>
            <a:r>
              <a:rPr lang="en-GB" b="0" i="0" dirty="0">
                <a:solidFill>
                  <a:srgbClr val="343A40"/>
                </a:solidFill>
                <a:effectLst/>
                <a:latin typeface="-apple-system"/>
              </a:rPr>
              <a:t> circle. </a:t>
            </a:r>
          </a:p>
          <a:p>
            <a:pPr algn="just"/>
            <a:r>
              <a:rPr lang="en-GB" b="0" i="0" dirty="0">
                <a:solidFill>
                  <a:srgbClr val="343A40"/>
                </a:solidFill>
                <a:effectLst/>
                <a:latin typeface="-apple-system"/>
              </a:rPr>
              <a:t>The central circle represents the </a:t>
            </a:r>
            <a:r>
              <a:rPr lang="en-GB" b="1" i="0" dirty="0">
                <a:solidFill>
                  <a:srgbClr val="00B050"/>
                </a:solidFill>
                <a:effectLst/>
                <a:latin typeface="-apple-system"/>
              </a:rPr>
              <a:t>total quantity of a particular attribute </a:t>
            </a:r>
            <a:r>
              <a:rPr lang="en-GB" b="0" i="0" dirty="0">
                <a:solidFill>
                  <a:srgbClr val="343A40"/>
                </a:solidFill>
                <a:effectLst/>
                <a:latin typeface="-apple-system"/>
              </a:rPr>
              <a:t>and then </a:t>
            </a:r>
            <a:r>
              <a:rPr lang="en-GB" b="1" i="0" dirty="0">
                <a:solidFill>
                  <a:srgbClr val="00B050"/>
                </a:solidFill>
                <a:effectLst/>
                <a:latin typeface="-apple-system"/>
              </a:rPr>
              <a:t>each ring around it represents distribution</a:t>
            </a:r>
            <a:r>
              <a:rPr lang="en-GB" b="0" i="0" dirty="0">
                <a:solidFill>
                  <a:srgbClr val="00B050"/>
                </a:solidFill>
                <a:effectLst/>
                <a:latin typeface="-apple-system"/>
              </a:rPr>
              <a:t> </a:t>
            </a:r>
            <a:r>
              <a:rPr lang="en-GB" b="0" i="0" dirty="0">
                <a:solidFill>
                  <a:srgbClr val="343A40"/>
                </a:solidFill>
                <a:effectLst/>
                <a:latin typeface="-apple-system"/>
              </a:rPr>
              <a:t>at that level to a relationship with parent ring which is inside of it.</a:t>
            </a:r>
          </a:p>
          <a:p>
            <a:pPr algn="just"/>
            <a:r>
              <a:rPr lang="en-GB" b="0" i="0" dirty="0">
                <a:solidFill>
                  <a:srgbClr val="343A40"/>
                </a:solidFill>
                <a:effectLst/>
                <a:latin typeface="-apple-system"/>
              </a:rPr>
              <a:t>The sunburst chart is also sometimes referred to as </a:t>
            </a:r>
            <a:r>
              <a:rPr lang="en-GB" b="1" i="0" dirty="0">
                <a:solidFill>
                  <a:srgbClr val="343A40"/>
                </a:solidFill>
                <a:effectLst/>
                <a:latin typeface="-apple-system"/>
              </a:rPr>
              <a:t>multi-level pie chart or ring chart or donut chart or doughnut chart or radial </a:t>
            </a:r>
            <a:r>
              <a:rPr lang="en-GB" b="1" i="0" dirty="0" err="1">
                <a:solidFill>
                  <a:srgbClr val="343A40"/>
                </a:solidFill>
                <a:effectLst/>
                <a:latin typeface="-apple-system"/>
              </a:rPr>
              <a:t>treemap</a:t>
            </a:r>
            <a:r>
              <a:rPr lang="en-GB" b="0" i="0" dirty="0">
                <a:solidFill>
                  <a:srgbClr val="343A40"/>
                </a:solidFill>
                <a:effectLst/>
                <a:latin typeface="-apple-system"/>
              </a:rPr>
              <a:t>.</a:t>
            </a:r>
          </a:p>
          <a:p>
            <a:pPr algn="just"/>
            <a:r>
              <a:rPr lang="en-GB" b="0" i="0" dirty="0">
                <a:solidFill>
                  <a:srgbClr val="343A40"/>
                </a:solidFill>
                <a:effectLst/>
                <a:latin typeface="-apple-system"/>
              </a:rPr>
              <a:t>The sunburst chart is very similar to </a:t>
            </a:r>
            <a:r>
              <a:rPr lang="en-GB" b="0" i="0" dirty="0" err="1">
                <a:solidFill>
                  <a:srgbClr val="343A40"/>
                </a:solidFill>
                <a:effectLst/>
                <a:latin typeface="-apple-system"/>
              </a:rPr>
              <a:t>treemap</a:t>
            </a:r>
            <a:r>
              <a:rPr lang="en-GB" b="0" i="0" dirty="0">
                <a:solidFill>
                  <a:srgbClr val="343A40"/>
                </a:solidFill>
                <a:effectLst/>
                <a:latin typeface="-apple-system"/>
              </a:rPr>
              <a:t> charts with the only difference being that data is laid out radially.</a:t>
            </a:r>
          </a:p>
          <a:p>
            <a:endParaRPr lang="en-GB" dirty="0"/>
          </a:p>
        </p:txBody>
      </p:sp>
    </p:spTree>
    <p:extLst>
      <p:ext uri="{BB962C8B-B14F-4D97-AF65-F5344CB8AC3E}">
        <p14:creationId xmlns:p14="http://schemas.microsoft.com/office/powerpoint/2010/main" val="3087584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Sunburst Chart</a:t>
            </a:r>
          </a:p>
        </p:txBody>
      </p:sp>
      <p:sp>
        <p:nvSpPr>
          <p:cNvPr id="3" name="Text Placeholder 2">
            <a:extLst>
              <a:ext uri="{FF2B5EF4-FFF2-40B4-BE49-F238E27FC236}">
                <a16:creationId xmlns:a16="http://schemas.microsoft.com/office/drawing/2014/main" id="{003BEEDD-36FE-4289-8FEE-3F728B8FC302}"/>
              </a:ext>
            </a:extLst>
          </p:cNvPr>
          <p:cNvSpPr>
            <a:spLocks noGrp="1"/>
          </p:cNvSpPr>
          <p:nvPr>
            <p:ph type="body" idx="1"/>
          </p:nvPr>
        </p:nvSpPr>
        <p:spPr>
          <a:xfrm>
            <a:off x="448966" y="1197405"/>
            <a:ext cx="8246070" cy="2188346"/>
          </a:xfrm>
        </p:spPr>
        <p:txBody>
          <a:bodyPr/>
          <a:lstStyle/>
          <a:p>
            <a:pPr marL="50800" indent="0">
              <a:buNone/>
            </a:pPr>
            <a:r>
              <a:rPr lang="en-GB" sz="1200" dirty="0">
                <a:latin typeface="+mn-lt"/>
              </a:rPr>
              <a:t>import </a:t>
            </a:r>
            <a:r>
              <a:rPr lang="en-GB" sz="1200" b="1" dirty="0" err="1">
                <a:latin typeface="+mn-lt"/>
              </a:rPr>
              <a:t>plotly.express</a:t>
            </a:r>
            <a:r>
              <a:rPr lang="en-GB" sz="1200" b="1" dirty="0">
                <a:latin typeface="+mn-lt"/>
              </a:rPr>
              <a:t> </a:t>
            </a:r>
            <a:r>
              <a:rPr lang="en-GB" sz="1200" dirty="0">
                <a:latin typeface="+mn-lt"/>
              </a:rPr>
              <a:t>as </a:t>
            </a:r>
            <a:r>
              <a:rPr lang="en-GB" sz="1200" b="1" dirty="0">
                <a:latin typeface="+mn-lt"/>
              </a:rPr>
              <a:t>px</a:t>
            </a:r>
          </a:p>
          <a:p>
            <a:pPr marL="50800" indent="0">
              <a:buNone/>
            </a:pPr>
            <a:r>
              <a:rPr lang="en-GB" sz="1200" dirty="0">
                <a:latin typeface="+mn-lt"/>
              </a:rPr>
              <a:t>data = </a:t>
            </a:r>
            <a:r>
              <a:rPr lang="en-GB" sz="1200" dirty="0" err="1">
                <a:latin typeface="+mn-lt"/>
              </a:rPr>
              <a:t>dict</a:t>
            </a:r>
            <a:r>
              <a:rPr lang="en-GB" sz="1200" dirty="0">
                <a:latin typeface="+mn-lt"/>
              </a:rPr>
              <a:t>(</a:t>
            </a:r>
          </a:p>
          <a:p>
            <a:pPr marL="50800" indent="0">
              <a:buNone/>
            </a:pPr>
            <a:r>
              <a:rPr lang="en-GB" sz="1200" dirty="0">
                <a:latin typeface="+mn-lt"/>
              </a:rPr>
              <a:t>character = ["Eve", "Cain", "Seth", "Enos", "Noam", "Abel", "Awan", "Enoch", "Azura"],</a:t>
            </a:r>
          </a:p>
          <a:p>
            <a:pPr marL="50800" indent="0">
              <a:buNone/>
            </a:pPr>
            <a:r>
              <a:rPr lang="en-GB" sz="1200" dirty="0">
                <a:latin typeface="+mn-lt"/>
              </a:rPr>
              <a:t>     parent = ["", "Eve", "Eve", "Seth", "Seth", "Eve", "Eve", "Awan", "Eve" ],</a:t>
            </a:r>
          </a:p>
          <a:p>
            <a:pPr marL="50800" indent="0">
              <a:buNone/>
            </a:pPr>
            <a:r>
              <a:rPr lang="en-GB" sz="1200" dirty="0">
                <a:latin typeface="+mn-lt"/>
              </a:rPr>
              <a:t>       value = [10, 14, 12, 10, 2, 6, 6, 4, 4])</a:t>
            </a:r>
          </a:p>
          <a:p>
            <a:pPr marL="50800" indent="0">
              <a:buNone/>
            </a:pPr>
            <a:endParaRPr lang="en-GB" sz="1200" dirty="0">
              <a:latin typeface="+mn-lt"/>
            </a:endParaRPr>
          </a:p>
          <a:p>
            <a:pPr marL="50800" indent="0">
              <a:buNone/>
            </a:pPr>
            <a:r>
              <a:rPr lang="en-GB" sz="1200" dirty="0">
                <a:latin typeface="+mn-lt"/>
              </a:rPr>
              <a:t>fig = </a:t>
            </a:r>
            <a:r>
              <a:rPr lang="en-GB" sz="1200" b="1" dirty="0" err="1">
                <a:solidFill>
                  <a:srgbClr val="00B050"/>
                </a:solidFill>
                <a:latin typeface="+mn-lt"/>
              </a:rPr>
              <a:t>px.sunburst</a:t>
            </a:r>
            <a:r>
              <a:rPr lang="en-GB" sz="1200" dirty="0">
                <a:latin typeface="+mn-lt"/>
              </a:rPr>
              <a:t>( data,  </a:t>
            </a:r>
            <a:r>
              <a:rPr lang="en-GB" sz="1200" dirty="0">
                <a:solidFill>
                  <a:srgbClr val="00B050"/>
                </a:solidFill>
                <a:latin typeface="+mn-lt"/>
              </a:rPr>
              <a:t>names</a:t>
            </a:r>
            <a:r>
              <a:rPr lang="en-GB" sz="1200" dirty="0">
                <a:latin typeface="+mn-lt"/>
              </a:rPr>
              <a:t>='character’,  </a:t>
            </a:r>
            <a:r>
              <a:rPr lang="en-GB" sz="1200" dirty="0">
                <a:solidFill>
                  <a:srgbClr val="00B050"/>
                </a:solidFill>
                <a:latin typeface="+mn-lt"/>
              </a:rPr>
              <a:t>parents</a:t>
            </a:r>
            <a:r>
              <a:rPr lang="en-GB" sz="1200" dirty="0">
                <a:latin typeface="+mn-lt"/>
              </a:rPr>
              <a:t>='parent’,  </a:t>
            </a:r>
            <a:r>
              <a:rPr lang="en-GB" sz="1200" dirty="0">
                <a:solidFill>
                  <a:srgbClr val="00B050"/>
                </a:solidFill>
                <a:latin typeface="+mn-lt"/>
              </a:rPr>
              <a:t>values</a:t>
            </a:r>
            <a:r>
              <a:rPr lang="en-GB" sz="1200" dirty="0">
                <a:latin typeface="+mn-lt"/>
              </a:rPr>
              <a:t>='value')</a:t>
            </a:r>
          </a:p>
          <a:p>
            <a:pPr marL="50800" indent="0">
              <a:buNone/>
            </a:pPr>
            <a:r>
              <a:rPr lang="en-GB" sz="1200" dirty="0" err="1">
                <a:latin typeface="+mn-lt"/>
              </a:rPr>
              <a:t>fig.show</a:t>
            </a:r>
            <a:r>
              <a:rPr lang="en-GB" sz="1200" dirty="0">
                <a:latin typeface="+mn-lt"/>
              </a:rPr>
              <a:t>()</a:t>
            </a:r>
          </a:p>
          <a:p>
            <a:endParaRPr lang="en-GB" sz="1200" dirty="0"/>
          </a:p>
        </p:txBody>
      </p:sp>
      <p:pic>
        <p:nvPicPr>
          <p:cNvPr id="5" name="Picture 4">
            <a:extLst>
              <a:ext uri="{FF2B5EF4-FFF2-40B4-BE49-F238E27FC236}">
                <a16:creationId xmlns:a16="http://schemas.microsoft.com/office/drawing/2014/main" id="{CB95258C-D937-4B3E-B8FB-253B8C570CF9}"/>
              </a:ext>
            </a:extLst>
          </p:cNvPr>
          <p:cNvPicPr>
            <a:picLocks noChangeAspect="1"/>
          </p:cNvPicPr>
          <p:nvPr/>
        </p:nvPicPr>
        <p:blipFill>
          <a:blip r:embed="rId2"/>
          <a:stretch>
            <a:fillRect/>
          </a:stretch>
        </p:blipFill>
        <p:spPr>
          <a:xfrm>
            <a:off x="5947719" y="2444963"/>
            <a:ext cx="3069767" cy="2514821"/>
          </a:xfrm>
          <a:prstGeom prst="rect">
            <a:avLst/>
          </a:prstGeom>
        </p:spPr>
      </p:pic>
      <p:sp>
        <p:nvSpPr>
          <p:cNvPr id="7" name="TextBox 6">
            <a:extLst>
              <a:ext uri="{FF2B5EF4-FFF2-40B4-BE49-F238E27FC236}">
                <a16:creationId xmlns:a16="http://schemas.microsoft.com/office/drawing/2014/main" id="{A335FF2E-C427-462E-A29E-0DD6F55A0E5D}"/>
              </a:ext>
            </a:extLst>
          </p:cNvPr>
          <p:cNvSpPr txBox="1"/>
          <p:nvPr/>
        </p:nvSpPr>
        <p:spPr>
          <a:xfrm>
            <a:off x="192560" y="4708436"/>
            <a:ext cx="4586416" cy="307777"/>
          </a:xfrm>
          <a:prstGeom prst="rect">
            <a:avLst/>
          </a:prstGeom>
          <a:noFill/>
        </p:spPr>
        <p:txBody>
          <a:bodyPr wrap="square">
            <a:spAutoFit/>
          </a:bodyPr>
          <a:lstStyle/>
          <a:p>
            <a:r>
              <a:rPr lang="en-GB" dirty="0"/>
              <a:t>https://plotly.com/python/sunburst-charts/</a:t>
            </a:r>
          </a:p>
        </p:txBody>
      </p:sp>
    </p:spTree>
    <p:extLst>
      <p:ext uri="{BB962C8B-B14F-4D97-AF65-F5344CB8AC3E}">
        <p14:creationId xmlns:p14="http://schemas.microsoft.com/office/powerpoint/2010/main" val="397455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Sunburst Chart</a:t>
            </a:r>
          </a:p>
        </p:txBody>
      </p:sp>
      <p:sp>
        <p:nvSpPr>
          <p:cNvPr id="5" name="Text Placeholder 4">
            <a:extLst>
              <a:ext uri="{FF2B5EF4-FFF2-40B4-BE49-F238E27FC236}">
                <a16:creationId xmlns:a16="http://schemas.microsoft.com/office/drawing/2014/main" id="{BCC7B65E-B914-4F8E-B4B5-A47C9ACE4968}"/>
              </a:ext>
            </a:extLst>
          </p:cNvPr>
          <p:cNvSpPr txBox="1">
            <a:spLocks noGrp="1"/>
          </p:cNvSpPr>
          <p:nvPr>
            <p:ph type="body" idx="1"/>
          </p:nvPr>
        </p:nvSpPr>
        <p:spPr>
          <a:xfrm>
            <a:off x="152700" y="1221689"/>
            <a:ext cx="5552003" cy="21390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0800" indent="0">
              <a:buNone/>
            </a:pPr>
            <a:r>
              <a:rPr lang="en-GB" sz="1400" dirty="0">
                <a:latin typeface="+mn-lt"/>
              </a:rPr>
              <a:t>import </a:t>
            </a:r>
            <a:r>
              <a:rPr lang="en-GB" sz="1400" b="1" dirty="0">
                <a:latin typeface="+mn-lt"/>
              </a:rPr>
              <a:t>pandas as pd</a:t>
            </a:r>
          </a:p>
          <a:p>
            <a:pPr marL="50800" indent="0">
              <a:buNone/>
            </a:pPr>
            <a:r>
              <a:rPr lang="en-GB" sz="1400" dirty="0">
                <a:latin typeface="+mn-lt"/>
              </a:rPr>
              <a:t>import </a:t>
            </a:r>
            <a:r>
              <a:rPr lang="en-GB" sz="1400" b="1" dirty="0" err="1">
                <a:latin typeface="+mn-lt"/>
              </a:rPr>
              <a:t>plotly.express</a:t>
            </a:r>
            <a:r>
              <a:rPr lang="en-GB" sz="1400" b="1" dirty="0">
                <a:latin typeface="+mn-lt"/>
              </a:rPr>
              <a:t> </a:t>
            </a:r>
            <a:r>
              <a:rPr lang="en-GB" sz="1400" dirty="0">
                <a:latin typeface="+mn-lt"/>
              </a:rPr>
              <a:t>as</a:t>
            </a:r>
            <a:r>
              <a:rPr lang="en-GB" sz="1400" b="1" dirty="0">
                <a:latin typeface="+mn-lt"/>
              </a:rPr>
              <a:t> px</a:t>
            </a:r>
          </a:p>
          <a:p>
            <a:pPr marL="50800" indent="0">
              <a:buNone/>
            </a:pPr>
            <a:endParaRPr lang="en-GB" sz="1400" b="1" dirty="0">
              <a:latin typeface="+mn-lt"/>
            </a:endParaRPr>
          </a:p>
          <a:p>
            <a:pPr marL="50800" indent="0">
              <a:buNone/>
            </a:pPr>
            <a:r>
              <a:rPr lang="en-GB" sz="1400" dirty="0">
                <a:latin typeface="+mn-lt"/>
              </a:rPr>
              <a:t>df = </a:t>
            </a:r>
            <a:r>
              <a:rPr lang="en-GB" sz="1400" dirty="0" err="1">
                <a:latin typeface="+mn-lt"/>
              </a:rPr>
              <a:t>pd.read_csv</a:t>
            </a:r>
            <a:r>
              <a:rPr lang="en-GB" sz="1400" dirty="0">
                <a:latin typeface="+mn-lt"/>
              </a:rPr>
              <a:t>(“tips.csv”)</a:t>
            </a:r>
          </a:p>
          <a:p>
            <a:pPr marL="50800" indent="0">
              <a:buNone/>
            </a:pPr>
            <a:r>
              <a:rPr lang="en-GB" sz="1400" dirty="0">
                <a:latin typeface="+mn-lt"/>
              </a:rPr>
              <a:t>fig = </a:t>
            </a:r>
            <a:r>
              <a:rPr lang="en-GB" sz="1400" dirty="0" err="1">
                <a:latin typeface="+mn-lt"/>
              </a:rPr>
              <a:t>px.</a:t>
            </a:r>
            <a:r>
              <a:rPr lang="en-GB" sz="1400" b="1" dirty="0" err="1">
                <a:latin typeface="+mn-lt"/>
              </a:rPr>
              <a:t>sunburst</a:t>
            </a:r>
            <a:r>
              <a:rPr lang="en-GB" sz="1400" dirty="0">
                <a:latin typeface="+mn-lt"/>
              </a:rPr>
              <a:t>(df, path=['day', 'time’, ‘gender'], values='</a:t>
            </a:r>
            <a:r>
              <a:rPr lang="en-GB" sz="1400" dirty="0" err="1">
                <a:latin typeface="+mn-lt"/>
              </a:rPr>
              <a:t>total_bill</a:t>
            </a:r>
            <a:r>
              <a:rPr lang="en-GB" sz="1400" dirty="0">
                <a:latin typeface="+mn-lt"/>
              </a:rPr>
              <a:t>')</a:t>
            </a:r>
          </a:p>
          <a:p>
            <a:pPr marL="50800" indent="0">
              <a:buNone/>
            </a:pPr>
            <a:r>
              <a:rPr lang="en-GB" sz="1400" dirty="0" err="1">
                <a:latin typeface="+mn-lt"/>
              </a:rPr>
              <a:t>fig.show</a:t>
            </a:r>
            <a:r>
              <a:rPr lang="en-GB" sz="1400" dirty="0">
                <a:latin typeface="+mn-lt"/>
              </a:rPr>
              <a:t>()</a:t>
            </a:r>
          </a:p>
          <a:p>
            <a:pPr marL="50800" indent="0">
              <a:buNone/>
            </a:pPr>
            <a:endParaRPr lang="en-GB" sz="1400" dirty="0">
              <a:latin typeface="+mn-lt"/>
            </a:endParaRPr>
          </a:p>
        </p:txBody>
      </p:sp>
      <p:pic>
        <p:nvPicPr>
          <p:cNvPr id="9" name="Picture 8">
            <a:extLst>
              <a:ext uri="{FF2B5EF4-FFF2-40B4-BE49-F238E27FC236}">
                <a16:creationId xmlns:a16="http://schemas.microsoft.com/office/drawing/2014/main" id="{97DF9471-031C-485C-8547-538B134643A2}"/>
              </a:ext>
            </a:extLst>
          </p:cNvPr>
          <p:cNvPicPr>
            <a:picLocks noChangeAspect="1"/>
          </p:cNvPicPr>
          <p:nvPr/>
        </p:nvPicPr>
        <p:blipFill>
          <a:blip r:embed="rId3"/>
          <a:stretch>
            <a:fillRect/>
          </a:stretch>
        </p:blipFill>
        <p:spPr>
          <a:xfrm>
            <a:off x="5791878" y="1606379"/>
            <a:ext cx="3492165" cy="3188804"/>
          </a:xfrm>
          <a:prstGeom prst="rect">
            <a:avLst/>
          </a:prstGeom>
        </p:spPr>
      </p:pic>
    </p:spTree>
    <p:extLst>
      <p:ext uri="{BB962C8B-B14F-4D97-AF65-F5344CB8AC3E}">
        <p14:creationId xmlns:p14="http://schemas.microsoft.com/office/powerpoint/2010/main" val="951020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8FD2-7C42-47CB-AD46-EECE440D60EF}"/>
              </a:ext>
            </a:extLst>
          </p:cNvPr>
          <p:cNvSpPr>
            <a:spLocks noGrp="1"/>
          </p:cNvSpPr>
          <p:nvPr>
            <p:ph type="title"/>
          </p:nvPr>
        </p:nvSpPr>
        <p:spPr/>
        <p:txBody>
          <a:bodyPr/>
          <a:lstStyle/>
          <a:p>
            <a:r>
              <a:rPr lang="en-GB" dirty="0"/>
              <a:t>Sunburst Chart</a:t>
            </a:r>
          </a:p>
        </p:txBody>
      </p:sp>
      <p:sp>
        <p:nvSpPr>
          <p:cNvPr id="5" name="Text Placeholder 4">
            <a:extLst>
              <a:ext uri="{FF2B5EF4-FFF2-40B4-BE49-F238E27FC236}">
                <a16:creationId xmlns:a16="http://schemas.microsoft.com/office/drawing/2014/main" id="{5ABC084B-EA45-4B1D-ACCC-74C1C12A8D4F}"/>
              </a:ext>
            </a:extLst>
          </p:cNvPr>
          <p:cNvSpPr txBox="1">
            <a:spLocks noGrp="1"/>
          </p:cNvSpPr>
          <p:nvPr>
            <p:ph type="body" idx="1"/>
          </p:nvPr>
        </p:nvSpPr>
        <p:spPr>
          <a:xfrm>
            <a:off x="449264" y="1196975"/>
            <a:ext cx="3892078" cy="36778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0800" indent="0">
              <a:buNone/>
            </a:pPr>
            <a:r>
              <a:rPr lang="en-GB" sz="1200" dirty="0">
                <a:latin typeface="+mn-lt"/>
              </a:rPr>
              <a:t>import </a:t>
            </a:r>
            <a:r>
              <a:rPr lang="en-GB" sz="1200" b="1" dirty="0">
                <a:latin typeface="+mn-lt"/>
              </a:rPr>
              <a:t>pandas as pd</a:t>
            </a:r>
          </a:p>
          <a:p>
            <a:pPr marL="50800" indent="0">
              <a:buNone/>
            </a:pPr>
            <a:r>
              <a:rPr lang="en-GB" sz="1200" dirty="0">
                <a:latin typeface="+mn-lt"/>
              </a:rPr>
              <a:t>import </a:t>
            </a:r>
            <a:r>
              <a:rPr lang="en-GB" sz="1200" b="1" dirty="0" err="1">
                <a:latin typeface="+mn-lt"/>
              </a:rPr>
              <a:t>numpy</a:t>
            </a:r>
            <a:r>
              <a:rPr lang="en-GB" sz="1200" b="1" dirty="0">
                <a:latin typeface="+mn-lt"/>
              </a:rPr>
              <a:t> as np</a:t>
            </a:r>
          </a:p>
          <a:p>
            <a:pPr marL="50800" indent="0">
              <a:buNone/>
            </a:pPr>
            <a:r>
              <a:rPr lang="en-GB" sz="1200" dirty="0">
                <a:latin typeface="+mn-lt"/>
              </a:rPr>
              <a:t>import </a:t>
            </a:r>
            <a:r>
              <a:rPr lang="en-GB" sz="1200" b="1" dirty="0" err="1">
                <a:latin typeface="+mn-lt"/>
              </a:rPr>
              <a:t>plotly.express</a:t>
            </a:r>
            <a:r>
              <a:rPr lang="en-GB" sz="1200" b="1" dirty="0">
                <a:latin typeface="+mn-lt"/>
              </a:rPr>
              <a:t> as px</a:t>
            </a:r>
          </a:p>
          <a:p>
            <a:pPr marL="50800" indent="0">
              <a:buNone/>
            </a:pPr>
            <a:r>
              <a:rPr lang="en-GB" sz="1200" dirty="0">
                <a:latin typeface="+mn-lt"/>
              </a:rPr>
              <a:t>import </a:t>
            </a:r>
            <a:r>
              <a:rPr lang="en-GB" sz="1200" b="1" dirty="0" err="1">
                <a:latin typeface="+mn-lt"/>
              </a:rPr>
              <a:t>plotly.graph_objects</a:t>
            </a:r>
            <a:r>
              <a:rPr lang="en-GB" sz="1200" b="1" dirty="0">
                <a:latin typeface="+mn-lt"/>
              </a:rPr>
              <a:t> as go</a:t>
            </a:r>
          </a:p>
          <a:p>
            <a:pPr marL="50800" indent="0">
              <a:buNone/>
            </a:pPr>
            <a:endParaRPr lang="en-GB" sz="1200" dirty="0">
              <a:latin typeface="+mn-lt"/>
            </a:endParaRPr>
          </a:p>
          <a:p>
            <a:pPr marL="50800" indent="0">
              <a:buNone/>
            </a:pPr>
            <a:r>
              <a:rPr lang="en-GB" sz="1200" dirty="0" err="1">
                <a:latin typeface="+mn-lt"/>
              </a:rPr>
              <a:t>world_countries_data</a:t>
            </a:r>
            <a:r>
              <a:rPr lang="en-GB" sz="1200" dirty="0">
                <a:latin typeface="+mn-lt"/>
              </a:rPr>
              <a:t> = </a:t>
            </a:r>
            <a:r>
              <a:rPr lang="en-GB" sz="1200" dirty="0" err="1">
                <a:latin typeface="+mn-lt"/>
              </a:rPr>
              <a:t>pd.read_csv</a:t>
            </a:r>
            <a:r>
              <a:rPr lang="en-GB" sz="1200" dirty="0">
                <a:latin typeface="+mn-lt"/>
              </a:rPr>
              <a:t>(“WorldCountries.csv")</a:t>
            </a:r>
          </a:p>
          <a:p>
            <a:pPr marL="50800" indent="0">
              <a:buNone/>
            </a:pPr>
            <a:r>
              <a:rPr lang="en-GB" sz="1200" dirty="0" err="1">
                <a:latin typeface="+mn-lt"/>
              </a:rPr>
              <a:t>world_countries_data</a:t>
            </a:r>
            <a:r>
              <a:rPr lang="en-GB" sz="1200" dirty="0">
                <a:latin typeface="+mn-lt"/>
              </a:rPr>
              <a:t>["World"] = "World"</a:t>
            </a:r>
          </a:p>
          <a:p>
            <a:pPr marL="50800" indent="0">
              <a:buNone/>
            </a:pPr>
            <a:r>
              <a:rPr lang="en-GB" sz="1200" dirty="0" err="1">
                <a:latin typeface="+mn-lt"/>
              </a:rPr>
              <a:t>world_countries_data.head</a:t>
            </a:r>
            <a:r>
              <a:rPr lang="en-GB" sz="1200" dirty="0">
                <a:latin typeface="+mn-lt"/>
              </a:rPr>
              <a:t>()</a:t>
            </a:r>
          </a:p>
          <a:p>
            <a:pPr marL="50800" indent="0">
              <a:buNone/>
            </a:pPr>
            <a:r>
              <a:rPr lang="en-GB" sz="1200" dirty="0">
                <a:latin typeface="+mn-lt"/>
              </a:rPr>
              <a:t>fig = </a:t>
            </a:r>
            <a:r>
              <a:rPr lang="en-GB" sz="1200" dirty="0" err="1">
                <a:latin typeface="+mn-lt"/>
              </a:rPr>
              <a:t>px.sunburst</a:t>
            </a:r>
            <a:r>
              <a:rPr lang="en-GB" sz="1200" dirty="0">
                <a:latin typeface="+mn-lt"/>
              </a:rPr>
              <a:t>(</a:t>
            </a:r>
            <a:r>
              <a:rPr lang="en-GB" sz="1200" dirty="0" err="1">
                <a:latin typeface="+mn-lt"/>
              </a:rPr>
              <a:t>world_countries_data</a:t>
            </a:r>
            <a:r>
              <a:rPr lang="en-GB" sz="1200" dirty="0">
                <a:latin typeface="+mn-lt"/>
              </a:rPr>
              <a:t>,</a:t>
            </a:r>
          </a:p>
          <a:p>
            <a:pPr marL="50800" indent="0">
              <a:buNone/>
            </a:pPr>
            <a:r>
              <a:rPr lang="en-GB" sz="1200" dirty="0">
                <a:latin typeface="+mn-lt"/>
              </a:rPr>
              <a:t>                  path=["World", "Region", "Country"],</a:t>
            </a:r>
          </a:p>
          <a:p>
            <a:pPr marL="50800" indent="0">
              <a:buNone/>
            </a:pPr>
            <a:r>
              <a:rPr lang="en-GB" sz="1200" dirty="0">
                <a:latin typeface="+mn-lt"/>
              </a:rPr>
              <a:t>                  values='Population',</a:t>
            </a:r>
          </a:p>
          <a:p>
            <a:pPr marL="50800" indent="0">
              <a:buNone/>
            </a:pPr>
            <a:r>
              <a:rPr lang="en-GB" sz="1200" dirty="0">
                <a:latin typeface="+mn-lt"/>
              </a:rPr>
              <a:t>                  width=750, height=750)</a:t>
            </a:r>
          </a:p>
          <a:p>
            <a:pPr marL="50800" indent="0">
              <a:buNone/>
            </a:pPr>
            <a:r>
              <a:rPr lang="en-GB" sz="1200" dirty="0" err="1">
                <a:latin typeface="+mn-lt"/>
              </a:rPr>
              <a:t>fig.show</a:t>
            </a:r>
            <a:r>
              <a:rPr lang="en-GB" sz="1200" dirty="0">
                <a:latin typeface="+mn-lt"/>
              </a:rPr>
              <a:t>()</a:t>
            </a:r>
          </a:p>
        </p:txBody>
      </p:sp>
      <p:pic>
        <p:nvPicPr>
          <p:cNvPr id="14" name="Picture 13">
            <a:extLst>
              <a:ext uri="{FF2B5EF4-FFF2-40B4-BE49-F238E27FC236}">
                <a16:creationId xmlns:a16="http://schemas.microsoft.com/office/drawing/2014/main" id="{6B30AA57-1D95-45B7-AEA0-0FF9154FB85B}"/>
              </a:ext>
            </a:extLst>
          </p:cNvPr>
          <p:cNvPicPr>
            <a:picLocks noChangeAspect="1"/>
          </p:cNvPicPr>
          <p:nvPr/>
        </p:nvPicPr>
        <p:blipFill>
          <a:blip r:embed="rId2"/>
          <a:stretch>
            <a:fillRect/>
          </a:stretch>
        </p:blipFill>
        <p:spPr>
          <a:xfrm>
            <a:off x="5405348" y="1342766"/>
            <a:ext cx="3027208" cy="2968711"/>
          </a:xfrm>
          <a:prstGeom prst="rect">
            <a:avLst/>
          </a:prstGeom>
        </p:spPr>
      </p:pic>
      <p:sp>
        <p:nvSpPr>
          <p:cNvPr id="16" name="TextBox 15">
            <a:extLst>
              <a:ext uri="{FF2B5EF4-FFF2-40B4-BE49-F238E27FC236}">
                <a16:creationId xmlns:a16="http://schemas.microsoft.com/office/drawing/2014/main" id="{D57FBB3C-FC96-477E-BF03-69D696F9EEFD}"/>
              </a:ext>
            </a:extLst>
          </p:cNvPr>
          <p:cNvSpPr txBox="1"/>
          <p:nvPr/>
        </p:nvSpPr>
        <p:spPr>
          <a:xfrm>
            <a:off x="4430927" y="4600715"/>
            <a:ext cx="4586416" cy="523220"/>
          </a:xfrm>
          <a:prstGeom prst="rect">
            <a:avLst/>
          </a:prstGeom>
          <a:noFill/>
        </p:spPr>
        <p:txBody>
          <a:bodyPr wrap="square">
            <a:spAutoFit/>
          </a:bodyPr>
          <a:lstStyle/>
          <a:p>
            <a:r>
              <a:rPr lang="en-GB" dirty="0"/>
              <a:t>https://coderzcolumn.com/tutorials/data-science/how-to-create-sunburst-chart-in-python-plotly</a:t>
            </a:r>
          </a:p>
        </p:txBody>
      </p:sp>
    </p:spTree>
    <p:extLst>
      <p:ext uri="{BB962C8B-B14F-4D97-AF65-F5344CB8AC3E}">
        <p14:creationId xmlns:p14="http://schemas.microsoft.com/office/powerpoint/2010/main" val="575467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DDBF-B99F-41E3-943A-5E398190D091}"/>
              </a:ext>
            </a:extLst>
          </p:cNvPr>
          <p:cNvSpPr>
            <a:spLocks noGrp="1"/>
          </p:cNvSpPr>
          <p:nvPr>
            <p:ph type="ctrTitle"/>
          </p:nvPr>
        </p:nvSpPr>
        <p:spPr/>
        <p:txBody>
          <a:bodyPr/>
          <a:lstStyle/>
          <a:p>
            <a:r>
              <a:rPr lang="en-GB" dirty="0"/>
              <a:t>Treemaps</a:t>
            </a:r>
          </a:p>
        </p:txBody>
      </p:sp>
      <p:sp>
        <p:nvSpPr>
          <p:cNvPr id="3" name="Subtitle 2">
            <a:extLst>
              <a:ext uri="{FF2B5EF4-FFF2-40B4-BE49-F238E27FC236}">
                <a16:creationId xmlns:a16="http://schemas.microsoft.com/office/drawing/2014/main" id="{3DABD953-75B7-4719-937B-928E65B12E9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62348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Treemaps</a:t>
            </a:r>
          </a:p>
        </p:txBody>
      </p:sp>
      <p:sp>
        <p:nvSpPr>
          <p:cNvPr id="3" name="Text Placeholder 2">
            <a:extLst>
              <a:ext uri="{FF2B5EF4-FFF2-40B4-BE49-F238E27FC236}">
                <a16:creationId xmlns:a16="http://schemas.microsoft.com/office/drawing/2014/main" id="{003BEEDD-36FE-4289-8FEE-3F728B8FC302}"/>
              </a:ext>
            </a:extLst>
          </p:cNvPr>
          <p:cNvSpPr>
            <a:spLocks noGrp="1"/>
          </p:cNvSpPr>
          <p:nvPr>
            <p:ph type="body" idx="1"/>
          </p:nvPr>
        </p:nvSpPr>
        <p:spPr/>
        <p:txBody>
          <a:bodyPr/>
          <a:lstStyle/>
          <a:p>
            <a:pPr marL="50800" indent="0">
              <a:buNone/>
            </a:pPr>
            <a:r>
              <a:rPr lang="en-GB" dirty="0"/>
              <a:t>A </a:t>
            </a:r>
            <a:r>
              <a:rPr lang="en-GB" dirty="0" err="1"/>
              <a:t>treemap</a:t>
            </a:r>
            <a:r>
              <a:rPr lang="en-GB" dirty="0"/>
              <a:t> displays </a:t>
            </a:r>
            <a:r>
              <a:rPr lang="en-GB" dirty="0">
                <a:solidFill>
                  <a:srgbClr val="00B050"/>
                </a:solidFill>
              </a:rPr>
              <a:t>hierarchical data </a:t>
            </a:r>
            <a:r>
              <a:rPr lang="en-GB" dirty="0"/>
              <a:t>as a set of nested rectangles. A </a:t>
            </a:r>
            <a:r>
              <a:rPr lang="en-GB" dirty="0" err="1"/>
              <a:t>treemap</a:t>
            </a:r>
            <a:r>
              <a:rPr lang="en-GB" dirty="0"/>
              <a:t> displays each element of a dataset as a rectangle. It allows to see what proportion each element has compared to the whole.</a:t>
            </a:r>
          </a:p>
          <a:p>
            <a:pPr marL="50800" indent="0">
              <a:buNone/>
            </a:pPr>
            <a:endParaRPr lang="en-GB" dirty="0"/>
          </a:p>
          <a:p>
            <a:pPr marL="50800" indent="0">
              <a:buNone/>
            </a:pPr>
            <a:r>
              <a:rPr lang="en-GB" dirty="0"/>
              <a:t>Also, the area size of the parent category is the total of its subcategories. The way rectangles are divided and ordered into sub-rectangles depends </a:t>
            </a:r>
            <a:r>
              <a:rPr lang="en-GB" dirty="0">
                <a:solidFill>
                  <a:srgbClr val="00B050"/>
                </a:solidFill>
              </a:rPr>
              <a:t>on the tiling algorithm</a:t>
            </a:r>
            <a:r>
              <a:rPr lang="en-GB" dirty="0"/>
              <a:t> used. Many tiling algorithms have been developed, but the "</a:t>
            </a:r>
            <a:r>
              <a:rPr lang="en-GB" b="1" dirty="0" err="1"/>
              <a:t>squarified</a:t>
            </a:r>
            <a:r>
              <a:rPr lang="en-GB" b="1" dirty="0"/>
              <a:t> algorithm</a:t>
            </a:r>
            <a:r>
              <a:rPr lang="en-GB" dirty="0"/>
              <a:t>", which keeps each rectangle as square-like as possible is the one commonly used.</a:t>
            </a:r>
          </a:p>
        </p:txBody>
      </p:sp>
    </p:spTree>
    <p:extLst>
      <p:ext uri="{BB962C8B-B14F-4D97-AF65-F5344CB8AC3E}">
        <p14:creationId xmlns:p14="http://schemas.microsoft.com/office/powerpoint/2010/main" val="419809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087-C69E-43D6-9085-941D0DB70939}"/>
              </a:ext>
            </a:extLst>
          </p:cNvPr>
          <p:cNvSpPr>
            <a:spLocks noGrp="1"/>
          </p:cNvSpPr>
          <p:nvPr>
            <p:ph type="title"/>
          </p:nvPr>
        </p:nvSpPr>
        <p:spPr/>
        <p:txBody>
          <a:bodyPr/>
          <a:lstStyle/>
          <a:p>
            <a:r>
              <a:rPr lang="en-GB" dirty="0"/>
              <a:t>Scatter Plot</a:t>
            </a:r>
          </a:p>
        </p:txBody>
      </p:sp>
      <p:sp>
        <p:nvSpPr>
          <p:cNvPr id="3" name="Text Placeholder 2">
            <a:extLst>
              <a:ext uri="{FF2B5EF4-FFF2-40B4-BE49-F238E27FC236}">
                <a16:creationId xmlns:a16="http://schemas.microsoft.com/office/drawing/2014/main" id="{981A4B70-E821-4BB1-879F-66FB1BD32450}"/>
              </a:ext>
            </a:extLst>
          </p:cNvPr>
          <p:cNvSpPr>
            <a:spLocks noGrp="1"/>
          </p:cNvSpPr>
          <p:nvPr>
            <p:ph type="body" idx="1"/>
          </p:nvPr>
        </p:nvSpPr>
        <p:spPr>
          <a:xfrm>
            <a:off x="257175" y="1197405"/>
            <a:ext cx="8437861" cy="3512210"/>
          </a:xfrm>
        </p:spPr>
        <p:txBody>
          <a:bodyPr/>
          <a:lstStyle/>
          <a:p>
            <a:r>
              <a:rPr lang="en-GB" dirty="0"/>
              <a:t>Scatter plots illustrate how the values of </a:t>
            </a:r>
            <a:r>
              <a:rPr lang="en-GB" b="1" dirty="0">
                <a:solidFill>
                  <a:schemeClr val="accent1">
                    <a:lumMod val="50000"/>
                  </a:schemeClr>
                </a:solidFill>
              </a:rPr>
              <a:t>two attributes are correlated. </a:t>
            </a:r>
          </a:p>
          <a:p>
            <a:endParaRPr lang="en-GB" dirty="0"/>
          </a:p>
          <a:p>
            <a:r>
              <a:rPr lang="en-GB" dirty="0"/>
              <a:t>They make </a:t>
            </a:r>
            <a:r>
              <a:rPr lang="en-GB" b="1" dirty="0"/>
              <a:t>it possible to see how an attribute varies according </a:t>
            </a:r>
            <a:r>
              <a:rPr lang="en-GB" dirty="0"/>
              <a:t>to the </a:t>
            </a:r>
            <a:r>
              <a:rPr lang="en-GB" b="1" dirty="0"/>
              <a:t>variability of the </a:t>
            </a:r>
            <a:r>
              <a:rPr lang="en-GB" b="1" dirty="0">
                <a:solidFill>
                  <a:srgbClr val="FF0000"/>
                </a:solidFill>
              </a:rPr>
              <a:t>other</a:t>
            </a:r>
            <a:r>
              <a:rPr lang="en-GB" b="1" dirty="0"/>
              <a:t> attribute.</a:t>
            </a:r>
          </a:p>
        </p:txBody>
      </p:sp>
    </p:spTree>
    <p:extLst>
      <p:ext uri="{BB962C8B-B14F-4D97-AF65-F5344CB8AC3E}">
        <p14:creationId xmlns:p14="http://schemas.microsoft.com/office/powerpoint/2010/main" val="224525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Treemaps</a:t>
            </a:r>
          </a:p>
        </p:txBody>
      </p:sp>
      <p:sp>
        <p:nvSpPr>
          <p:cNvPr id="5" name="Text Placeholder 4">
            <a:extLst>
              <a:ext uri="{FF2B5EF4-FFF2-40B4-BE49-F238E27FC236}">
                <a16:creationId xmlns:a16="http://schemas.microsoft.com/office/drawing/2014/main" id="{BC2F1149-08F4-42B5-8419-2DB994416390}"/>
              </a:ext>
            </a:extLst>
          </p:cNvPr>
          <p:cNvSpPr txBox="1">
            <a:spLocks noGrp="1"/>
          </p:cNvSpPr>
          <p:nvPr>
            <p:ph type="body" idx="1"/>
          </p:nvPr>
        </p:nvSpPr>
        <p:spPr>
          <a:xfrm>
            <a:off x="449263" y="1196975"/>
            <a:ext cx="6018039" cy="270839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0800" indent="0">
              <a:buNone/>
            </a:pPr>
            <a:r>
              <a:rPr lang="en-GB" sz="1200" dirty="0">
                <a:latin typeface="+mn-lt"/>
              </a:rPr>
              <a:t>import </a:t>
            </a:r>
            <a:r>
              <a:rPr lang="en-GB" sz="1200" b="1" dirty="0">
                <a:latin typeface="+mn-lt"/>
              </a:rPr>
              <a:t>pandas as pd</a:t>
            </a:r>
          </a:p>
          <a:p>
            <a:pPr marL="50800" indent="0">
              <a:buNone/>
            </a:pPr>
            <a:r>
              <a:rPr lang="en-GB" sz="1200" dirty="0">
                <a:latin typeface="+mn-lt"/>
              </a:rPr>
              <a:t>import </a:t>
            </a:r>
            <a:r>
              <a:rPr lang="en-GB" sz="1200" b="1" dirty="0" err="1">
                <a:latin typeface="+mn-lt"/>
              </a:rPr>
              <a:t>plotly.express</a:t>
            </a:r>
            <a:r>
              <a:rPr lang="en-GB" sz="1200" b="1" dirty="0">
                <a:latin typeface="+mn-lt"/>
              </a:rPr>
              <a:t> as px</a:t>
            </a:r>
          </a:p>
          <a:p>
            <a:pPr marL="50800" indent="0">
              <a:buNone/>
            </a:pPr>
            <a:endParaRPr lang="en-GB" sz="1200" b="1" dirty="0">
              <a:latin typeface="+mn-lt"/>
            </a:endParaRPr>
          </a:p>
          <a:p>
            <a:pPr marL="50800" indent="0">
              <a:buNone/>
            </a:pPr>
            <a:r>
              <a:rPr lang="en-GB" sz="1200" dirty="0">
                <a:latin typeface="+mn-lt"/>
              </a:rPr>
              <a:t>fig </a:t>
            </a:r>
            <a:r>
              <a:rPr lang="en-GB" sz="1200" b="1" dirty="0">
                <a:latin typeface="+mn-lt"/>
              </a:rPr>
              <a:t>= </a:t>
            </a:r>
            <a:r>
              <a:rPr lang="en-GB" sz="1200" b="1" dirty="0" err="1">
                <a:latin typeface="+mn-lt"/>
              </a:rPr>
              <a:t>px.treemap</a:t>
            </a:r>
            <a:r>
              <a:rPr lang="en-GB" sz="1200" dirty="0">
                <a:latin typeface="+mn-lt"/>
              </a:rPr>
              <a:t>(</a:t>
            </a:r>
          </a:p>
          <a:p>
            <a:pPr marL="50800" indent="0">
              <a:buNone/>
            </a:pPr>
            <a:r>
              <a:rPr lang="en-GB" sz="1200" dirty="0">
                <a:latin typeface="+mn-lt"/>
              </a:rPr>
              <a:t>    names = ["</a:t>
            </a:r>
            <a:r>
              <a:rPr lang="en-GB" sz="1200" dirty="0" err="1">
                <a:latin typeface="+mn-lt"/>
              </a:rPr>
              <a:t>Eve","Cain</a:t>
            </a:r>
            <a:r>
              <a:rPr lang="en-GB" sz="1200" dirty="0">
                <a:latin typeface="+mn-lt"/>
              </a:rPr>
              <a:t>", "Seth", "Enos", "Noam", "Abel", "Awan", "Enoch", "Azura"],</a:t>
            </a:r>
          </a:p>
          <a:p>
            <a:pPr marL="50800" indent="0">
              <a:buNone/>
            </a:pPr>
            <a:r>
              <a:rPr lang="en-GB" sz="1200" dirty="0">
                <a:latin typeface="+mn-lt"/>
              </a:rPr>
              <a:t>    parents = ["", "Eve", "Eve", "Seth", "Seth", "Eve", "Eve", "Awan", "Eve"] )</a:t>
            </a:r>
          </a:p>
          <a:p>
            <a:pPr marL="50800" indent="0">
              <a:buNone/>
            </a:pPr>
            <a:r>
              <a:rPr lang="en-GB" sz="1200" dirty="0" err="1">
                <a:latin typeface="+mn-lt"/>
              </a:rPr>
              <a:t>fig.update_traces</a:t>
            </a:r>
            <a:r>
              <a:rPr lang="en-GB" sz="1200" dirty="0">
                <a:latin typeface="+mn-lt"/>
              </a:rPr>
              <a:t>(</a:t>
            </a:r>
            <a:r>
              <a:rPr lang="en-GB" sz="1200" dirty="0" err="1">
                <a:latin typeface="+mn-lt"/>
              </a:rPr>
              <a:t>root_color</a:t>
            </a:r>
            <a:r>
              <a:rPr lang="en-GB" sz="1200" dirty="0">
                <a:latin typeface="+mn-lt"/>
              </a:rPr>
              <a:t>="</a:t>
            </a:r>
            <a:r>
              <a:rPr lang="en-GB" sz="1200" dirty="0" err="1">
                <a:latin typeface="+mn-lt"/>
              </a:rPr>
              <a:t>lightgrey</a:t>
            </a:r>
            <a:r>
              <a:rPr lang="en-GB" sz="1200" dirty="0">
                <a:latin typeface="+mn-lt"/>
              </a:rPr>
              <a:t>")</a:t>
            </a:r>
          </a:p>
          <a:p>
            <a:pPr marL="50800" indent="0">
              <a:buNone/>
            </a:pPr>
            <a:r>
              <a:rPr lang="en-GB" sz="1200" dirty="0" err="1">
                <a:latin typeface="+mn-lt"/>
              </a:rPr>
              <a:t>fig.update_layout</a:t>
            </a:r>
            <a:r>
              <a:rPr lang="en-GB" sz="1200" dirty="0">
                <a:latin typeface="+mn-lt"/>
              </a:rPr>
              <a:t>(margin = </a:t>
            </a:r>
            <a:r>
              <a:rPr lang="en-GB" sz="1200" dirty="0" err="1">
                <a:latin typeface="+mn-lt"/>
              </a:rPr>
              <a:t>dict</a:t>
            </a:r>
            <a:r>
              <a:rPr lang="en-GB" sz="1200" dirty="0">
                <a:latin typeface="+mn-lt"/>
              </a:rPr>
              <a:t>(t=50, l=25, r=25, b=25))</a:t>
            </a:r>
          </a:p>
          <a:p>
            <a:pPr marL="50800" indent="0">
              <a:buNone/>
            </a:pPr>
            <a:r>
              <a:rPr lang="en-GB" sz="1200" dirty="0" err="1">
                <a:latin typeface="+mn-lt"/>
              </a:rPr>
              <a:t>fig.show</a:t>
            </a:r>
            <a:r>
              <a:rPr lang="en-GB" sz="1200" dirty="0">
                <a:latin typeface="+mn-lt"/>
              </a:rPr>
              <a:t>()</a:t>
            </a:r>
          </a:p>
          <a:p>
            <a:pPr marL="50800" indent="0">
              <a:buNone/>
            </a:pPr>
            <a:endParaRPr lang="en-GB" sz="1200" b="1" dirty="0">
              <a:latin typeface="+mn-lt"/>
            </a:endParaRPr>
          </a:p>
        </p:txBody>
      </p:sp>
      <p:pic>
        <p:nvPicPr>
          <p:cNvPr id="10" name="Picture 9">
            <a:extLst>
              <a:ext uri="{FF2B5EF4-FFF2-40B4-BE49-F238E27FC236}">
                <a16:creationId xmlns:a16="http://schemas.microsoft.com/office/drawing/2014/main" id="{5FEEF234-38FA-4676-B024-D754DFAF2DDE}"/>
              </a:ext>
            </a:extLst>
          </p:cNvPr>
          <p:cNvPicPr>
            <a:picLocks noChangeAspect="1"/>
          </p:cNvPicPr>
          <p:nvPr/>
        </p:nvPicPr>
        <p:blipFill>
          <a:blip r:embed="rId2"/>
          <a:stretch>
            <a:fillRect/>
          </a:stretch>
        </p:blipFill>
        <p:spPr>
          <a:xfrm>
            <a:off x="4342854" y="2784213"/>
            <a:ext cx="4751270" cy="2323820"/>
          </a:xfrm>
          <a:prstGeom prst="rect">
            <a:avLst/>
          </a:prstGeom>
        </p:spPr>
      </p:pic>
      <p:sp>
        <p:nvSpPr>
          <p:cNvPr id="12" name="TextBox 11">
            <a:extLst>
              <a:ext uri="{FF2B5EF4-FFF2-40B4-BE49-F238E27FC236}">
                <a16:creationId xmlns:a16="http://schemas.microsoft.com/office/drawing/2014/main" id="{026DD1F8-CAB6-411D-B1A0-EB74F8E246D6}"/>
              </a:ext>
            </a:extLst>
          </p:cNvPr>
          <p:cNvSpPr txBox="1"/>
          <p:nvPr/>
        </p:nvSpPr>
        <p:spPr>
          <a:xfrm>
            <a:off x="103132" y="4750622"/>
            <a:ext cx="4585854" cy="307777"/>
          </a:xfrm>
          <a:prstGeom prst="rect">
            <a:avLst/>
          </a:prstGeom>
          <a:noFill/>
        </p:spPr>
        <p:txBody>
          <a:bodyPr wrap="square">
            <a:spAutoFit/>
          </a:bodyPr>
          <a:lstStyle/>
          <a:p>
            <a:r>
              <a:rPr lang="en-GB" dirty="0"/>
              <a:t>https://plotly.com/python/treemaps/</a:t>
            </a:r>
          </a:p>
        </p:txBody>
      </p:sp>
    </p:spTree>
    <p:extLst>
      <p:ext uri="{BB962C8B-B14F-4D97-AF65-F5344CB8AC3E}">
        <p14:creationId xmlns:p14="http://schemas.microsoft.com/office/powerpoint/2010/main" val="1299085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8FD9-C584-4348-840D-5DAC1F5E736C}"/>
              </a:ext>
            </a:extLst>
          </p:cNvPr>
          <p:cNvSpPr>
            <a:spLocks noGrp="1"/>
          </p:cNvSpPr>
          <p:nvPr>
            <p:ph type="title"/>
          </p:nvPr>
        </p:nvSpPr>
        <p:spPr/>
        <p:txBody>
          <a:bodyPr/>
          <a:lstStyle/>
          <a:p>
            <a:r>
              <a:rPr lang="en-GB" dirty="0"/>
              <a:t>Treemaps</a:t>
            </a:r>
          </a:p>
        </p:txBody>
      </p:sp>
      <p:sp>
        <p:nvSpPr>
          <p:cNvPr id="5" name="Text Placeholder 4">
            <a:extLst>
              <a:ext uri="{FF2B5EF4-FFF2-40B4-BE49-F238E27FC236}">
                <a16:creationId xmlns:a16="http://schemas.microsoft.com/office/drawing/2014/main" id="{BC2F1149-08F4-42B5-8419-2DB994416390}"/>
              </a:ext>
            </a:extLst>
          </p:cNvPr>
          <p:cNvSpPr txBox="1">
            <a:spLocks noGrp="1"/>
          </p:cNvSpPr>
          <p:nvPr>
            <p:ph type="body" idx="1"/>
          </p:nvPr>
        </p:nvSpPr>
        <p:spPr>
          <a:xfrm>
            <a:off x="449263" y="1196975"/>
            <a:ext cx="6018039" cy="2185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0800" indent="0">
              <a:buNone/>
            </a:pPr>
            <a:r>
              <a:rPr lang="en-GB" sz="1200" dirty="0">
                <a:latin typeface="+mn-lt"/>
              </a:rPr>
              <a:t>import </a:t>
            </a:r>
            <a:r>
              <a:rPr lang="en-GB" sz="1200" b="1" dirty="0">
                <a:latin typeface="+mn-lt"/>
              </a:rPr>
              <a:t>pandas as pd</a:t>
            </a:r>
          </a:p>
          <a:p>
            <a:pPr marL="50800" indent="0">
              <a:buNone/>
            </a:pPr>
            <a:r>
              <a:rPr lang="en-GB" sz="1200" dirty="0">
                <a:latin typeface="+mn-lt"/>
              </a:rPr>
              <a:t>import </a:t>
            </a:r>
            <a:r>
              <a:rPr lang="en-GB" sz="1200" b="1" dirty="0" err="1">
                <a:latin typeface="+mn-lt"/>
              </a:rPr>
              <a:t>plotly.express</a:t>
            </a:r>
            <a:r>
              <a:rPr lang="en-GB" sz="1200" b="1" dirty="0">
                <a:latin typeface="+mn-lt"/>
              </a:rPr>
              <a:t> as px</a:t>
            </a:r>
          </a:p>
          <a:p>
            <a:pPr marL="50800" indent="0">
              <a:buNone/>
            </a:pPr>
            <a:endParaRPr lang="en-GB" sz="1200" b="1" dirty="0">
              <a:latin typeface="+mn-lt"/>
            </a:endParaRPr>
          </a:p>
          <a:p>
            <a:pPr marL="50800" indent="0">
              <a:buNone/>
            </a:pPr>
            <a:r>
              <a:rPr lang="en-GB" sz="1200" dirty="0">
                <a:latin typeface="+mn-lt"/>
              </a:rPr>
              <a:t>df = </a:t>
            </a:r>
            <a:r>
              <a:rPr lang="en-GB" sz="1200" dirty="0" err="1">
                <a:latin typeface="+mn-lt"/>
              </a:rPr>
              <a:t>pd.read_csv</a:t>
            </a:r>
            <a:r>
              <a:rPr lang="en-GB" sz="1200" dirty="0">
                <a:latin typeface="+mn-lt"/>
              </a:rPr>
              <a:t>(“tips.csv”)</a:t>
            </a:r>
          </a:p>
          <a:p>
            <a:pPr marL="50800" indent="0">
              <a:buNone/>
            </a:pPr>
            <a:r>
              <a:rPr lang="en-GB" sz="1200" dirty="0">
                <a:latin typeface="+mn-lt"/>
              </a:rPr>
              <a:t>fig = </a:t>
            </a:r>
            <a:r>
              <a:rPr lang="en-GB" sz="1200" dirty="0" err="1">
                <a:latin typeface="+mn-lt"/>
              </a:rPr>
              <a:t>px.treemap</a:t>
            </a:r>
            <a:r>
              <a:rPr lang="en-GB" sz="1200" dirty="0">
                <a:latin typeface="+mn-lt"/>
              </a:rPr>
              <a:t>(df, path=[</a:t>
            </a:r>
            <a:r>
              <a:rPr lang="en-GB" sz="1200" dirty="0" err="1">
                <a:latin typeface="+mn-lt"/>
              </a:rPr>
              <a:t>px.Constant</a:t>
            </a:r>
            <a:r>
              <a:rPr lang="en-GB" sz="1200" dirty="0">
                <a:latin typeface="+mn-lt"/>
              </a:rPr>
              <a:t>("all"), 'day', 'time’, ‘gender'], values='</a:t>
            </a:r>
            <a:r>
              <a:rPr lang="en-GB" sz="1200" dirty="0" err="1">
                <a:latin typeface="+mn-lt"/>
              </a:rPr>
              <a:t>total_bill</a:t>
            </a:r>
            <a:r>
              <a:rPr lang="en-GB" sz="1200" dirty="0">
                <a:latin typeface="+mn-lt"/>
              </a:rPr>
              <a:t>')</a:t>
            </a:r>
          </a:p>
          <a:p>
            <a:pPr marL="50800" indent="0">
              <a:buNone/>
            </a:pPr>
            <a:r>
              <a:rPr lang="en-GB" sz="1200" dirty="0" err="1">
                <a:latin typeface="+mn-lt"/>
              </a:rPr>
              <a:t>fig.update_traces</a:t>
            </a:r>
            <a:r>
              <a:rPr lang="en-GB" sz="1200" dirty="0">
                <a:latin typeface="+mn-lt"/>
              </a:rPr>
              <a:t>(</a:t>
            </a:r>
            <a:r>
              <a:rPr lang="en-GB" sz="1200" dirty="0" err="1">
                <a:latin typeface="+mn-lt"/>
              </a:rPr>
              <a:t>root_color</a:t>
            </a:r>
            <a:r>
              <a:rPr lang="en-GB" sz="1200" dirty="0">
                <a:latin typeface="+mn-lt"/>
              </a:rPr>
              <a:t>="</a:t>
            </a:r>
            <a:r>
              <a:rPr lang="en-GB" sz="1200" dirty="0" err="1">
                <a:latin typeface="+mn-lt"/>
              </a:rPr>
              <a:t>lightgrey</a:t>
            </a:r>
            <a:r>
              <a:rPr lang="en-GB" sz="1200" dirty="0">
                <a:latin typeface="+mn-lt"/>
              </a:rPr>
              <a:t>")</a:t>
            </a:r>
          </a:p>
          <a:p>
            <a:pPr marL="50800" indent="0">
              <a:buNone/>
            </a:pPr>
            <a:r>
              <a:rPr lang="en-GB" sz="1200" dirty="0" err="1">
                <a:latin typeface="+mn-lt"/>
              </a:rPr>
              <a:t>fig.update_layout</a:t>
            </a:r>
            <a:r>
              <a:rPr lang="en-GB" sz="1200" dirty="0">
                <a:latin typeface="+mn-lt"/>
              </a:rPr>
              <a:t>(margin = </a:t>
            </a:r>
            <a:r>
              <a:rPr lang="en-GB" sz="1200" dirty="0" err="1">
                <a:latin typeface="+mn-lt"/>
              </a:rPr>
              <a:t>dict</a:t>
            </a:r>
            <a:r>
              <a:rPr lang="en-GB" sz="1200" dirty="0">
                <a:latin typeface="+mn-lt"/>
              </a:rPr>
              <a:t>(t=50, l=25, r=25, b=25))</a:t>
            </a:r>
          </a:p>
          <a:p>
            <a:pPr marL="50800" indent="0">
              <a:buNone/>
            </a:pPr>
            <a:r>
              <a:rPr lang="en-GB" sz="1200" dirty="0" err="1">
                <a:latin typeface="+mn-lt"/>
              </a:rPr>
              <a:t>fig.show</a:t>
            </a:r>
            <a:r>
              <a:rPr lang="en-GB" sz="1200" dirty="0">
                <a:latin typeface="+mn-lt"/>
              </a:rPr>
              <a:t>()</a:t>
            </a:r>
          </a:p>
        </p:txBody>
      </p:sp>
      <p:pic>
        <p:nvPicPr>
          <p:cNvPr id="6" name="Picture 5">
            <a:extLst>
              <a:ext uri="{FF2B5EF4-FFF2-40B4-BE49-F238E27FC236}">
                <a16:creationId xmlns:a16="http://schemas.microsoft.com/office/drawing/2014/main" id="{8AE216C5-E701-48D2-915A-E24E738DD65F}"/>
              </a:ext>
            </a:extLst>
          </p:cNvPr>
          <p:cNvPicPr>
            <a:picLocks noChangeAspect="1"/>
          </p:cNvPicPr>
          <p:nvPr/>
        </p:nvPicPr>
        <p:blipFill>
          <a:blip r:embed="rId2"/>
          <a:stretch>
            <a:fillRect/>
          </a:stretch>
        </p:blipFill>
        <p:spPr>
          <a:xfrm>
            <a:off x="4260934" y="2517076"/>
            <a:ext cx="5021548" cy="2776554"/>
          </a:xfrm>
          <a:prstGeom prst="rect">
            <a:avLst/>
          </a:prstGeom>
        </p:spPr>
      </p:pic>
      <p:sp>
        <p:nvSpPr>
          <p:cNvPr id="8" name="TextBox 7">
            <a:extLst>
              <a:ext uri="{FF2B5EF4-FFF2-40B4-BE49-F238E27FC236}">
                <a16:creationId xmlns:a16="http://schemas.microsoft.com/office/drawing/2014/main" id="{A4DAEA33-CFC4-4E95-82AE-E83BFCC8D837}"/>
              </a:ext>
            </a:extLst>
          </p:cNvPr>
          <p:cNvSpPr txBox="1"/>
          <p:nvPr/>
        </p:nvSpPr>
        <p:spPr>
          <a:xfrm>
            <a:off x="0" y="4835723"/>
            <a:ext cx="4655126" cy="307777"/>
          </a:xfrm>
          <a:prstGeom prst="rect">
            <a:avLst/>
          </a:prstGeom>
          <a:noFill/>
        </p:spPr>
        <p:txBody>
          <a:bodyPr wrap="square">
            <a:spAutoFit/>
          </a:bodyPr>
          <a:lstStyle/>
          <a:p>
            <a:r>
              <a:rPr lang="en-GB" dirty="0"/>
              <a:t>https://plotly.com/python/treemaps/</a:t>
            </a:r>
          </a:p>
        </p:txBody>
      </p:sp>
    </p:spTree>
    <p:extLst>
      <p:ext uri="{BB962C8B-B14F-4D97-AF65-F5344CB8AC3E}">
        <p14:creationId xmlns:p14="http://schemas.microsoft.com/office/powerpoint/2010/main" val="707628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F46D-6D26-1027-5AF2-2F3324A2A67B}"/>
              </a:ext>
            </a:extLst>
          </p:cNvPr>
          <p:cNvSpPr>
            <a:spLocks noGrp="1"/>
          </p:cNvSpPr>
          <p:nvPr>
            <p:ph type="title"/>
          </p:nvPr>
        </p:nvSpPr>
        <p:spPr/>
        <p:txBody>
          <a:bodyPr/>
          <a:lstStyle/>
          <a:p>
            <a:r>
              <a:rPr lang="en-US" dirty="0"/>
              <a:t>Group Activity -1</a:t>
            </a:r>
          </a:p>
        </p:txBody>
      </p:sp>
      <p:sp>
        <p:nvSpPr>
          <p:cNvPr id="3" name="Text Placeholder 2">
            <a:extLst>
              <a:ext uri="{FF2B5EF4-FFF2-40B4-BE49-F238E27FC236}">
                <a16:creationId xmlns:a16="http://schemas.microsoft.com/office/drawing/2014/main" id="{3ADB8A67-E5A6-CB57-8129-63FC6171A792}"/>
              </a:ext>
            </a:extLst>
          </p:cNvPr>
          <p:cNvSpPr>
            <a:spLocks noGrp="1"/>
          </p:cNvSpPr>
          <p:nvPr>
            <p:ph type="body" idx="1"/>
          </p:nvPr>
        </p:nvSpPr>
        <p:spPr/>
        <p:txBody>
          <a:bodyPr/>
          <a:lstStyle/>
          <a:p>
            <a:r>
              <a:rPr lang="en-US" b="1" dirty="0"/>
              <a:t>Dataset</a:t>
            </a:r>
            <a:r>
              <a:rPr lang="en-US" dirty="0"/>
              <a:t>: on KLE or download from the following link: </a:t>
            </a:r>
            <a:r>
              <a:rPr lang="en-US" dirty="0">
                <a:hlinkClick r:id="rId2"/>
              </a:rPr>
              <a:t>https://www.kaggle.com/datasets/mirichoi0218/insurance?resource=download</a:t>
            </a:r>
            <a:endParaRPr lang="en-US" dirty="0"/>
          </a:p>
          <a:p>
            <a:endParaRPr lang="en-US" dirty="0"/>
          </a:p>
          <a:p>
            <a:endParaRPr lang="en-US" dirty="0"/>
          </a:p>
          <a:p>
            <a:endParaRPr lang="en-US" dirty="0"/>
          </a:p>
          <a:p>
            <a:r>
              <a:rPr lang="en-US" dirty="0"/>
              <a:t>You will work in groups of 3-5 students. </a:t>
            </a:r>
          </a:p>
          <a:p>
            <a:pPr lvl="1"/>
            <a:r>
              <a:rPr lang="en-US" dirty="0"/>
              <a:t>Understand the dataset</a:t>
            </a:r>
          </a:p>
          <a:p>
            <a:pPr lvl="1"/>
            <a:r>
              <a:rPr lang="en-US" dirty="0"/>
              <a:t>Find out some visualizations and show them.</a:t>
            </a:r>
          </a:p>
          <a:p>
            <a:r>
              <a:rPr lang="en-US" dirty="0"/>
              <a:t>Related code can be found here: https://www.kaggle.com/code/alexisbcook/scatter-plots</a:t>
            </a:r>
          </a:p>
          <a:p>
            <a:endParaRPr lang="en-US" dirty="0"/>
          </a:p>
        </p:txBody>
      </p:sp>
      <p:graphicFrame>
        <p:nvGraphicFramePr>
          <p:cNvPr id="4" name="Table 3">
            <a:extLst>
              <a:ext uri="{FF2B5EF4-FFF2-40B4-BE49-F238E27FC236}">
                <a16:creationId xmlns:a16="http://schemas.microsoft.com/office/drawing/2014/main" id="{142527E3-1504-6C9D-EA32-4E0573BCEAD6}"/>
              </a:ext>
            </a:extLst>
          </p:cNvPr>
          <p:cNvGraphicFramePr>
            <a:graphicFrameLocks noGrp="1"/>
          </p:cNvGraphicFramePr>
          <p:nvPr>
            <p:extLst>
              <p:ext uri="{D42A27DB-BD31-4B8C-83A1-F6EECF244321}">
                <p14:modId xmlns:p14="http://schemas.microsoft.com/office/powerpoint/2010/main" val="3719407802"/>
              </p:ext>
            </p:extLst>
          </p:nvPr>
        </p:nvGraphicFramePr>
        <p:xfrm>
          <a:off x="1697999" y="2192810"/>
          <a:ext cx="4267200" cy="914400"/>
        </p:xfrm>
        <a:graphic>
          <a:graphicData uri="http://schemas.openxmlformats.org/drawingml/2006/table">
            <a:tbl>
              <a:tblPr/>
              <a:tblGrid>
                <a:gridCol w="609600">
                  <a:extLst>
                    <a:ext uri="{9D8B030D-6E8A-4147-A177-3AD203B41FA5}">
                      <a16:colId xmlns:a16="http://schemas.microsoft.com/office/drawing/2014/main" val="186038005"/>
                    </a:ext>
                  </a:extLst>
                </a:gridCol>
                <a:gridCol w="609600">
                  <a:extLst>
                    <a:ext uri="{9D8B030D-6E8A-4147-A177-3AD203B41FA5}">
                      <a16:colId xmlns:a16="http://schemas.microsoft.com/office/drawing/2014/main" val="2750920736"/>
                    </a:ext>
                  </a:extLst>
                </a:gridCol>
                <a:gridCol w="609600">
                  <a:extLst>
                    <a:ext uri="{9D8B030D-6E8A-4147-A177-3AD203B41FA5}">
                      <a16:colId xmlns:a16="http://schemas.microsoft.com/office/drawing/2014/main" val="1608624348"/>
                    </a:ext>
                  </a:extLst>
                </a:gridCol>
                <a:gridCol w="609600">
                  <a:extLst>
                    <a:ext uri="{9D8B030D-6E8A-4147-A177-3AD203B41FA5}">
                      <a16:colId xmlns:a16="http://schemas.microsoft.com/office/drawing/2014/main" val="1632598556"/>
                    </a:ext>
                  </a:extLst>
                </a:gridCol>
                <a:gridCol w="609600">
                  <a:extLst>
                    <a:ext uri="{9D8B030D-6E8A-4147-A177-3AD203B41FA5}">
                      <a16:colId xmlns:a16="http://schemas.microsoft.com/office/drawing/2014/main" val="1154730469"/>
                    </a:ext>
                  </a:extLst>
                </a:gridCol>
                <a:gridCol w="609600">
                  <a:extLst>
                    <a:ext uri="{9D8B030D-6E8A-4147-A177-3AD203B41FA5}">
                      <a16:colId xmlns:a16="http://schemas.microsoft.com/office/drawing/2014/main" val="387547444"/>
                    </a:ext>
                  </a:extLst>
                </a:gridCol>
                <a:gridCol w="609600">
                  <a:extLst>
                    <a:ext uri="{9D8B030D-6E8A-4147-A177-3AD203B41FA5}">
                      <a16:colId xmlns:a16="http://schemas.microsoft.com/office/drawing/2014/main" val="2684067539"/>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age</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sex</a:t>
                      </a:r>
                    </a:p>
                  </a:txBody>
                  <a:tcPr marL="7620" marR="7620" marT="7620"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bmi</a:t>
                      </a:r>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children</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smoker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region</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charges</a:t>
                      </a:r>
                    </a:p>
                  </a:txBody>
                  <a:tcPr marL="7620" marR="7620" marT="7620" marB="0" anchor="b">
                    <a:lnL>
                      <a:noFill/>
                    </a:lnL>
                    <a:lnR>
                      <a:noFill/>
                    </a:lnR>
                    <a:lnT>
                      <a:noFill/>
                    </a:lnT>
                    <a:lnB>
                      <a:noFill/>
                    </a:lnB>
                  </a:tcPr>
                </a:tc>
                <a:extLst>
                  <a:ext uri="{0D108BD9-81ED-4DB2-BD59-A6C34878D82A}">
                    <a16:rowId xmlns:a16="http://schemas.microsoft.com/office/drawing/2014/main" val="1349035254"/>
                  </a:ext>
                </a:extLst>
              </a:tr>
              <a:tr h="182880">
                <a:tc>
                  <a:txBody>
                    <a:bodyPr/>
                    <a:lstStyle/>
                    <a:p>
                      <a:pPr algn="r" fontAlgn="b"/>
                      <a:r>
                        <a:rPr lang="en-US" sz="11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female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southwest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16884.92</a:t>
                      </a:r>
                    </a:p>
                  </a:txBody>
                  <a:tcPr marL="7620" marR="7620" marT="7620" marB="0" anchor="b">
                    <a:lnL>
                      <a:noFill/>
                    </a:lnL>
                    <a:lnR>
                      <a:noFill/>
                    </a:lnR>
                    <a:lnT>
                      <a:noFill/>
                    </a:lnT>
                    <a:lnB>
                      <a:noFill/>
                    </a:lnB>
                  </a:tcPr>
                </a:tc>
                <a:extLst>
                  <a:ext uri="{0D108BD9-81ED-4DB2-BD59-A6C34878D82A}">
                    <a16:rowId xmlns:a16="http://schemas.microsoft.com/office/drawing/2014/main" val="720862786"/>
                  </a:ext>
                </a:extLst>
              </a:tr>
              <a:tr h="182880">
                <a:tc>
                  <a:txBody>
                    <a:bodyPr/>
                    <a:lstStyle/>
                    <a:p>
                      <a:pPr algn="r" fontAlgn="b"/>
                      <a:r>
                        <a:rPr lang="en-US" sz="11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33.77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southeast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1725.552</a:t>
                      </a:r>
                    </a:p>
                  </a:txBody>
                  <a:tcPr marL="7620" marR="7620" marT="7620" marB="0" anchor="b">
                    <a:lnL>
                      <a:noFill/>
                    </a:lnL>
                    <a:lnR>
                      <a:noFill/>
                    </a:lnR>
                    <a:lnT>
                      <a:noFill/>
                    </a:lnT>
                    <a:lnB>
                      <a:noFill/>
                    </a:lnB>
                  </a:tcPr>
                </a:tc>
                <a:extLst>
                  <a:ext uri="{0D108BD9-81ED-4DB2-BD59-A6C34878D82A}">
                    <a16:rowId xmlns:a16="http://schemas.microsoft.com/office/drawing/2014/main" val="3837619560"/>
                  </a:ext>
                </a:extLst>
              </a:tr>
              <a:tr h="182880">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southeast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4449.462</a:t>
                      </a:r>
                    </a:p>
                  </a:txBody>
                  <a:tcPr marL="7620" marR="7620" marT="7620" marB="0" anchor="b">
                    <a:lnL>
                      <a:noFill/>
                    </a:lnL>
                    <a:lnR>
                      <a:noFill/>
                    </a:lnR>
                    <a:lnT>
                      <a:noFill/>
                    </a:lnT>
                    <a:lnB>
                      <a:noFill/>
                    </a:lnB>
                  </a:tcPr>
                </a:tc>
                <a:extLst>
                  <a:ext uri="{0D108BD9-81ED-4DB2-BD59-A6C34878D82A}">
                    <a16:rowId xmlns:a16="http://schemas.microsoft.com/office/drawing/2014/main" val="3622833989"/>
                  </a:ext>
                </a:extLst>
              </a:tr>
              <a:tr h="182880">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22.705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northwest</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21984.47</a:t>
                      </a:r>
                    </a:p>
                  </a:txBody>
                  <a:tcPr marL="7620" marR="7620" marT="7620" marB="0" anchor="b">
                    <a:lnL>
                      <a:noFill/>
                    </a:lnL>
                    <a:lnR>
                      <a:noFill/>
                    </a:lnR>
                    <a:lnT>
                      <a:noFill/>
                    </a:lnT>
                    <a:lnB>
                      <a:noFill/>
                    </a:lnB>
                  </a:tcPr>
                </a:tc>
                <a:extLst>
                  <a:ext uri="{0D108BD9-81ED-4DB2-BD59-A6C34878D82A}">
                    <a16:rowId xmlns:a16="http://schemas.microsoft.com/office/drawing/2014/main" val="2482329478"/>
                  </a:ext>
                </a:extLst>
              </a:tr>
            </a:tbl>
          </a:graphicData>
        </a:graphic>
      </p:graphicFrame>
    </p:spTree>
    <p:extLst>
      <p:ext uri="{BB962C8B-B14F-4D97-AF65-F5344CB8AC3E}">
        <p14:creationId xmlns:p14="http://schemas.microsoft.com/office/powerpoint/2010/main" val="28012530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430-E82E-4014-8F2D-D78C2EF8826A}"/>
              </a:ext>
            </a:extLst>
          </p:cNvPr>
          <p:cNvSpPr>
            <a:spLocks noGrp="1"/>
          </p:cNvSpPr>
          <p:nvPr>
            <p:ph type="title"/>
          </p:nvPr>
        </p:nvSpPr>
        <p:spPr>
          <a:xfrm>
            <a:off x="506115" y="195450"/>
            <a:ext cx="8246070" cy="619778"/>
          </a:xfrm>
        </p:spPr>
        <p:txBody>
          <a:bodyPr/>
          <a:lstStyle/>
          <a:p>
            <a:r>
              <a:rPr lang="en-GB" dirty="0"/>
              <a:t>Summary</a:t>
            </a:r>
          </a:p>
        </p:txBody>
      </p:sp>
      <p:sp>
        <p:nvSpPr>
          <p:cNvPr id="3" name="Text Placeholder 2">
            <a:extLst>
              <a:ext uri="{FF2B5EF4-FFF2-40B4-BE49-F238E27FC236}">
                <a16:creationId xmlns:a16="http://schemas.microsoft.com/office/drawing/2014/main" id="{A1531299-FDAD-4153-B9F5-5DF19DC9CC5E}"/>
              </a:ext>
            </a:extLst>
          </p:cNvPr>
          <p:cNvSpPr>
            <a:spLocks noGrp="1"/>
          </p:cNvSpPr>
          <p:nvPr>
            <p:ph type="body" idx="1"/>
          </p:nvPr>
        </p:nvSpPr>
        <p:spPr/>
        <p:txBody>
          <a:bodyPr/>
          <a:lstStyle/>
          <a:p>
            <a:r>
              <a:rPr lang="en-GB" dirty="0"/>
              <a:t>Bivariate and Multivariate Visualization</a:t>
            </a:r>
          </a:p>
          <a:p>
            <a:pPr lvl="1"/>
            <a:r>
              <a:rPr lang="en-GB" dirty="0"/>
              <a:t>Scatter Plot for 2D data</a:t>
            </a:r>
          </a:p>
          <a:p>
            <a:pPr lvl="1"/>
            <a:r>
              <a:rPr lang="en-GB" dirty="0"/>
              <a:t>Scatter Plot for 3D data</a:t>
            </a:r>
          </a:p>
          <a:p>
            <a:pPr lvl="1"/>
            <a:r>
              <a:rPr lang="en-GB" dirty="0"/>
              <a:t>Box Plot</a:t>
            </a:r>
          </a:p>
          <a:p>
            <a:pPr lvl="1"/>
            <a:r>
              <a:rPr lang="en-US" dirty="0"/>
              <a:t>Violin Plot</a:t>
            </a:r>
          </a:p>
          <a:p>
            <a:endParaRPr lang="en-GB" dirty="0"/>
          </a:p>
        </p:txBody>
      </p:sp>
    </p:spTree>
    <p:extLst>
      <p:ext uri="{BB962C8B-B14F-4D97-AF65-F5344CB8AC3E}">
        <p14:creationId xmlns:p14="http://schemas.microsoft.com/office/powerpoint/2010/main" val="393930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D427-A65B-49FD-AC7B-F1EC84EA5E77}"/>
              </a:ext>
            </a:extLst>
          </p:cNvPr>
          <p:cNvSpPr>
            <a:spLocks noGrp="1"/>
          </p:cNvSpPr>
          <p:nvPr>
            <p:ph type="title"/>
          </p:nvPr>
        </p:nvSpPr>
        <p:spPr/>
        <p:txBody>
          <a:bodyPr/>
          <a:lstStyle/>
          <a:p>
            <a:r>
              <a:rPr lang="en-GB" dirty="0"/>
              <a:t>Scatter Plot</a:t>
            </a:r>
          </a:p>
        </p:txBody>
      </p:sp>
      <p:sp>
        <p:nvSpPr>
          <p:cNvPr id="3" name="Text Placeholder 2">
            <a:extLst>
              <a:ext uri="{FF2B5EF4-FFF2-40B4-BE49-F238E27FC236}">
                <a16:creationId xmlns:a16="http://schemas.microsoft.com/office/drawing/2014/main" id="{4A86CA09-7A02-4481-B951-69734446642B}"/>
              </a:ext>
            </a:extLst>
          </p:cNvPr>
          <p:cNvSpPr>
            <a:spLocks noGrp="1"/>
          </p:cNvSpPr>
          <p:nvPr>
            <p:ph type="body" idx="1"/>
          </p:nvPr>
        </p:nvSpPr>
        <p:spPr/>
        <p:txBody>
          <a:bodyPr/>
          <a:lstStyle/>
          <a:p>
            <a:r>
              <a:rPr lang="en-GB" dirty="0"/>
              <a:t>Example: can you see any trend?</a:t>
            </a:r>
          </a:p>
          <a:p>
            <a:endParaRPr lang="en-GB" dirty="0"/>
          </a:p>
        </p:txBody>
      </p:sp>
      <p:graphicFrame>
        <p:nvGraphicFramePr>
          <p:cNvPr id="4" name="Table 3">
            <a:extLst>
              <a:ext uri="{FF2B5EF4-FFF2-40B4-BE49-F238E27FC236}">
                <a16:creationId xmlns:a16="http://schemas.microsoft.com/office/drawing/2014/main" id="{B7B756C5-D129-4163-87CC-7FA01DB6B7F6}"/>
              </a:ext>
            </a:extLst>
          </p:cNvPr>
          <p:cNvGraphicFramePr>
            <a:graphicFrameLocks noGrp="1"/>
          </p:cNvGraphicFramePr>
          <p:nvPr>
            <p:extLst>
              <p:ext uri="{D42A27DB-BD31-4B8C-83A1-F6EECF244321}">
                <p14:modId xmlns:p14="http://schemas.microsoft.com/office/powerpoint/2010/main" val="1995191297"/>
              </p:ext>
            </p:extLst>
          </p:nvPr>
        </p:nvGraphicFramePr>
        <p:xfrm>
          <a:off x="898543" y="1575354"/>
          <a:ext cx="3249710" cy="3365180"/>
        </p:xfrm>
        <a:graphic>
          <a:graphicData uri="http://schemas.openxmlformats.org/drawingml/2006/table">
            <a:tbl>
              <a:tblPr/>
              <a:tblGrid>
                <a:gridCol w="1624855">
                  <a:extLst>
                    <a:ext uri="{9D8B030D-6E8A-4147-A177-3AD203B41FA5}">
                      <a16:colId xmlns:a16="http://schemas.microsoft.com/office/drawing/2014/main" val="3069266053"/>
                    </a:ext>
                  </a:extLst>
                </a:gridCol>
                <a:gridCol w="1624855">
                  <a:extLst>
                    <a:ext uri="{9D8B030D-6E8A-4147-A177-3AD203B41FA5}">
                      <a16:colId xmlns:a16="http://schemas.microsoft.com/office/drawing/2014/main" val="3944769551"/>
                    </a:ext>
                  </a:extLst>
                </a:gridCol>
              </a:tblGrid>
              <a:tr h="191830">
                <a:tc gridSpan="2">
                  <a:txBody>
                    <a:bodyPr/>
                    <a:lstStyle/>
                    <a:p>
                      <a:pPr algn="ctr"/>
                      <a:r>
                        <a:rPr lang="en-GB" sz="1100" b="1" i="1"/>
                        <a:t>Ice Cream Sales vs Temperature</a:t>
                      </a:r>
                      <a:endParaRPr lang="en-GB" sz="1100"/>
                    </a:p>
                  </a:txBody>
                  <a:tcPr marL="72730" marR="72730" marT="36365" marB="36365" anchor="ctr">
                    <a:lnL>
                      <a:noFill/>
                    </a:lnL>
                    <a:lnR>
                      <a:noFill/>
                    </a:lnR>
                    <a:lnT>
                      <a:noFill/>
                    </a:lnT>
                    <a:lnB>
                      <a:noFill/>
                    </a:lnB>
                  </a:tcPr>
                </a:tc>
                <a:tc hMerge="1">
                  <a:txBody>
                    <a:bodyPr/>
                    <a:lstStyle/>
                    <a:p>
                      <a:endParaRPr lang="en-GB"/>
                    </a:p>
                  </a:txBody>
                  <a:tcPr/>
                </a:tc>
                <a:extLst>
                  <a:ext uri="{0D108BD9-81ED-4DB2-BD59-A6C34878D82A}">
                    <a16:rowId xmlns:a16="http://schemas.microsoft.com/office/drawing/2014/main" val="2774144021"/>
                  </a:ext>
                </a:extLst>
              </a:tr>
              <a:tr h="191830">
                <a:tc>
                  <a:txBody>
                    <a:bodyPr/>
                    <a:lstStyle/>
                    <a:p>
                      <a:pPr algn="ctr"/>
                      <a:r>
                        <a:rPr lang="en-GB" sz="1100" dirty="0"/>
                        <a:t>Temperature °C</a:t>
                      </a:r>
                    </a:p>
                  </a:txBody>
                  <a:tcPr marL="72730" marR="72730" marT="36365" marB="36365" anchor="ctr">
                    <a:lnL>
                      <a:noFill/>
                    </a:lnL>
                    <a:lnR>
                      <a:noFill/>
                    </a:lnR>
                    <a:lnT>
                      <a:noFill/>
                    </a:lnT>
                    <a:lnB>
                      <a:noFill/>
                    </a:lnB>
                  </a:tcPr>
                </a:tc>
                <a:tc>
                  <a:txBody>
                    <a:bodyPr/>
                    <a:lstStyle/>
                    <a:p>
                      <a:pPr algn="ctr"/>
                      <a:r>
                        <a:rPr lang="en-GB" sz="1100"/>
                        <a:t>Ice Cream Sales</a:t>
                      </a:r>
                    </a:p>
                  </a:txBody>
                  <a:tcPr marL="72730" marR="72730" marT="36365" marB="36365" anchor="ctr">
                    <a:lnL>
                      <a:noFill/>
                    </a:lnL>
                    <a:lnR>
                      <a:noFill/>
                    </a:lnR>
                    <a:lnT>
                      <a:noFill/>
                    </a:lnT>
                    <a:lnB>
                      <a:noFill/>
                    </a:lnB>
                  </a:tcPr>
                </a:tc>
                <a:extLst>
                  <a:ext uri="{0D108BD9-81ED-4DB2-BD59-A6C34878D82A}">
                    <a16:rowId xmlns:a16="http://schemas.microsoft.com/office/drawing/2014/main" val="2951158667"/>
                  </a:ext>
                </a:extLst>
              </a:tr>
              <a:tr h="191830">
                <a:tc>
                  <a:txBody>
                    <a:bodyPr/>
                    <a:lstStyle/>
                    <a:p>
                      <a:pPr algn="ctr"/>
                      <a:r>
                        <a:rPr lang="en-GB" sz="1100" dirty="0"/>
                        <a:t>14.2°</a:t>
                      </a:r>
                    </a:p>
                  </a:txBody>
                  <a:tcPr marL="72730" marR="72730" marT="36365" marB="36365" anchor="ctr">
                    <a:lnL>
                      <a:noFill/>
                    </a:lnL>
                    <a:lnR>
                      <a:noFill/>
                    </a:lnR>
                    <a:lnT>
                      <a:noFill/>
                    </a:lnT>
                    <a:lnB>
                      <a:noFill/>
                    </a:lnB>
                  </a:tcPr>
                </a:tc>
                <a:tc>
                  <a:txBody>
                    <a:bodyPr/>
                    <a:lstStyle/>
                    <a:p>
                      <a:pPr algn="ctr"/>
                      <a:r>
                        <a:rPr lang="en-GB" sz="1100"/>
                        <a:t>$215</a:t>
                      </a:r>
                    </a:p>
                  </a:txBody>
                  <a:tcPr marL="72730" marR="72730" marT="36365" marB="36365" anchor="ctr">
                    <a:lnL>
                      <a:noFill/>
                    </a:lnL>
                    <a:lnR>
                      <a:noFill/>
                    </a:lnR>
                    <a:lnT>
                      <a:noFill/>
                    </a:lnT>
                    <a:lnB>
                      <a:noFill/>
                    </a:lnB>
                  </a:tcPr>
                </a:tc>
                <a:extLst>
                  <a:ext uri="{0D108BD9-81ED-4DB2-BD59-A6C34878D82A}">
                    <a16:rowId xmlns:a16="http://schemas.microsoft.com/office/drawing/2014/main" val="717747065"/>
                  </a:ext>
                </a:extLst>
              </a:tr>
              <a:tr h="191830">
                <a:tc>
                  <a:txBody>
                    <a:bodyPr/>
                    <a:lstStyle/>
                    <a:p>
                      <a:pPr algn="ctr"/>
                      <a:r>
                        <a:rPr lang="en-GB" sz="1100" dirty="0"/>
                        <a:t>16.4°</a:t>
                      </a:r>
                    </a:p>
                  </a:txBody>
                  <a:tcPr marL="72730" marR="72730" marT="36365" marB="36365" anchor="ctr">
                    <a:lnL>
                      <a:noFill/>
                    </a:lnL>
                    <a:lnR>
                      <a:noFill/>
                    </a:lnR>
                    <a:lnT>
                      <a:noFill/>
                    </a:lnT>
                    <a:lnB>
                      <a:noFill/>
                    </a:lnB>
                  </a:tcPr>
                </a:tc>
                <a:tc>
                  <a:txBody>
                    <a:bodyPr/>
                    <a:lstStyle/>
                    <a:p>
                      <a:pPr algn="ctr"/>
                      <a:r>
                        <a:rPr lang="en-GB" sz="1100"/>
                        <a:t>$325</a:t>
                      </a:r>
                    </a:p>
                  </a:txBody>
                  <a:tcPr marL="72730" marR="72730" marT="36365" marB="36365" anchor="ctr">
                    <a:lnL>
                      <a:noFill/>
                    </a:lnL>
                    <a:lnR>
                      <a:noFill/>
                    </a:lnR>
                    <a:lnT>
                      <a:noFill/>
                    </a:lnT>
                    <a:lnB>
                      <a:noFill/>
                    </a:lnB>
                  </a:tcPr>
                </a:tc>
                <a:extLst>
                  <a:ext uri="{0D108BD9-81ED-4DB2-BD59-A6C34878D82A}">
                    <a16:rowId xmlns:a16="http://schemas.microsoft.com/office/drawing/2014/main" val="2250856346"/>
                  </a:ext>
                </a:extLst>
              </a:tr>
              <a:tr h="205487">
                <a:tc>
                  <a:txBody>
                    <a:bodyPr/>
                    <a:lstStyle/>
                    <a:p>
                      <a:pPr algn="ctr"/>
                      <a:r>
                        <a:rPr lang="en-GB" sz="1100" dirty="0"/>
                        <a:t>11.9°</a:t>
                      </a:r>
                    </a:p>
                  </a:txBody>
                  <a:tcPr marL="72730" marR="72730" marT="36365" marB="36365" anchor="ctr">
                    <a:lnL>
                      <a:noFill/>
                    </a:lnL>
                    <a:lnR>
                      <a:noFill/>
                    </a:lnR>
                    <a:lnT>
                      <a:noFill/>
                    </a:lnT>
                    <a:lnB>
                      <a:noFill/>
                    </a:lnB>
                  </a:tcPr>
                </a:tc>
                <a:tc>
                  <a:txBody>
                    <a:bodyPr/>
                    <a:lstStyle/>
                    <a:p>
                      <a:pPr algn="ctr"/>
                      <a:r>
                        <a:rPr lang="en-GB" sz="1100"/>
                        <a:t>$185</a:t>
                      </a:r>
                    </a:p>
                  </a:txBody>
                  <a:tcPr marL="72730" marR="72730" marT="36365" marB="36365" anchor="ctr">
                    <a:lnL>
                      <a:noFill/>
                    </a:lnL>
                    <a:lnR>
                      <a:noFill/>
                    </a:lnR>
                    <a:lnT>
                      <a:noFill/>
                    </a:lnT>
                    <a:lnB>
                      <a:noFill/>
                    </a:lnB>
                  </a:tcPr>
                </a:tc>
                <a:extLst>
                  <a:ext uri="{0D108BD9-81ED-4DB2-BD59-A6C34878D82A}">
                    <a16:rowId xmlns:a16="http://schemas.microsoft.com/office/drawing/2014/main" val="4165661480"/>
                  </a:ext>
                </a:extLst>
              </a:tr>
              <a:tr h="191830">
                <a:tc>
                  <a:txBody>
                    <a:bodyPr/>
                    <a:lstStyle/>
                    <a:p>
                      <a:pPr algn="ctr"/>
                      <a:r>
                        <a:rPr lang="en-GB" sz="1100" dirty="0"/>
                        <a:t>15.2°</a:t>
                      </a:r>
                    </a:p>
                  </a:txBody>
                  <a:tcPr marL="72730" marR="72730" marT="36365" marB="36365" anchor="ctr">
                    <a:lnL>
                      <a:noFill/>
                    </a:lnL>
                    <a:lnR>
                      <a:noFill/>
                    </a:lnR>
                    <a:lnT>
                      <a:noFill/>
                    </a:lnT>
                    <a:lnB>
                      <a:noFill/>
                    </a:lnB>
                  </a:tcPr>
                </a:tc>
                <a:tc>
                  <a:txBody>
                    <a:bodyPr/>
                    <a:lstStyle/>
                    <a:p>
                      <a:pPr algn="ctr"/>
                      <a:r>
                        <a:rPr lang="en-GB" sz="1100"/>
                        <a:t>$332</a:t>
                      </a:r>
                    </a:p>
                  </a:txBody>
                  <a:tcPr marL="72730" marR="72730" marT="36365" marB="36365" anchor="ctr">
                    <a:lnL>
                      <a:noFill/>
                    </a:lnL>
                    <a:lnR>
                      <a:noFill/>
                    </a:lnR>
                    <a:lnT>
                      <a:noFill/>
                    </a:lnT>
                    <a:lnB>
                      <a:noFill/>
                    </a:lnB>
                  </a:tcPr>
                </a:tc>
                <a:extLst>
                  <a:ext uri="{0D108BD9-81ED-4DB2-BD59-A6C34878D82A}">
                    <a16:rowId xmlns:a16="http://schemas.microsoft.com/office/drawing/2014/main" val="3621284896"/>
                  </a:ext>
                </a:extLst>
              </a:tr>
              <a:tr h="191830">
                <a:tc>
                  <a:txBody>
                    <a:bodyPr/>
                    <a:lstStyle/>
                    <a:p>
                      <a:pPr algn="ctr"/>
                      <a:r>
                        <a:rPr lang="en-GB" sz="1100" dirty="0"/>
                        <a:t>18.5°</a:t>
                      </a:r>
                    </a:p>
                  </a:txBody>
                  <a:tcPr marL="72730" marR="72730" marT="36365" marB="36365" anchor="ctr">
                    <a:lnL>
                      <a:noFill/>
                    </a:lnL>
                    <a:lnR>
                      <a:noFill/>
                    </a:lnR>
                    <a:lnT>
                      <a:noFill/>
                    </a:lnT>
                    <a:lnB>
                      <a:noFill/>
                    </a:lnB>
                  </a:tcPr>
                </a:tc>
                <a:tc>
                  <a:txBody>
                    <a:bodyPr/>
                    <a:lstStyle/>
                    <a:p>
                      <a:pPr algn="ctr"/>
                      <a:r>
                        <a:rPr lang="en-GB" sz="1100"/>
                        <a:t>$406</a:t>
                      </a:r>
                    </a:p>
                  </a:txBody>
                  <a:tcPr marL="72730" marR="72730" marT="36365" marB="36365" anchor="ctr">
                    <a:lnL>
                      <a:noFill/>
                    </a:lnL>
                    <a:lnR>
                      <a:noFill/>
                    </a:lnR>
                    <a:lnT>
                      <a:noFill/>
                    </a:lnT>
                    <a:lnB>
                      <a:noFill/>
                    </a:lnB>
                  </a:tcPr>
                </a:tc>
                <a:extLst>
                  <a:ext uri="{0D108BD9-81ED-4DB2-BD59-A6C34878D82A}">
                    <a16:rowId xmlns:a16="http://schemas.microsoft.com/office/drawing/2014/main" val="2972889758"/>
                  </a:ext>
                </a:extLst>
              </a:tr>
              <a:tr h="191830">
                <a:tc>
                  <a:txBody>
                    <a:bodyPr/>
                    <a:lstStyle/>
                    <a:p>
                      <a:pPr algn="ctr"/>
                      <a:r>
                        <a:rPr lang="en-GB" sz="1100"/>
                        <a:t>22.1°</a:t>
                      </a:r>
                    </a:p>
                  </a:txBody>
                  <a:tcPr marL="72730" marR="72730" marT="36365" marB="36365" anchor="ctr">
                    <a:lnL>
                      <a:noFill/>
                    </a:lnL>
                    <a:lnR>
                      <a:noFill/>
                    </a:lnR>
                    <a:lnT>
                      <a:noFill/>
                    </a:lnT>
                    <a:lnB>
                      <a:noFill/>
                    </a:lnB>
                  </a:tcPr>
                </a:tc>
                <a:tc>
                  <a:txBody>
                    <a:bodyPr/>
                    <a:lstStyle/>
                    <a:p>
                      <a:pPr algn="ctr"/>
                      <a:r>
                        <a:rPr lang="en-GB" sz="1100"/>
                        <a:t>$522</a:t>
                      </a:r>
                    </a:p>
                  </a:txBody>
                  <a:tcPr marL="72730" marR="72730" marT="36365" marB="36365" anchor="ctr">
                    <a:lnL>
                      <a:noFill/>
                    </a:lnL>
                    <a:lnR>
                      <a:noFill/>
                    </a:lnR>
                    <a:lnT>
                      <a:noFill/>
                    </a:lnT>
                    <a:lnB>
                      <a:noFill/>
                    </a:lnB>
                  </a:tcPr>
                </a:tc>
                <a:extLst>
                  <a:ext uri="{0D108BD9-81ED-4DB2-BD59-A6C34878D82A}">
                    <a16:rowId xmlns:a16="http://schemas.microsoft.com/office/drawing/2014/main" val="199476856"/>
                  </a:ext>
                </a:extLst>
              </a:tr>
              <a:tr h="191830">
                <a:tc>
                  <a:txBody>
                    <a:bodyPr/>
                    <a:lstStyle/>
                    <a:p>
                      <a:pPr algn="ctr"/>
                      <a:r>
                        <a:rPr lang="en-GB" sz="1100" dirty="0"/>
                        <a:t>19.4°</a:t>
                      </a:r>
                    </a:p>
                  </a:txBody>
                  <a:tcPr marL="72730" marR="72730" marT="36365" marB="36365" anchor="ctr">
                    <a:lnL>
                      <a:noFill/>
                    </a:lnL>
                    <a:lnR>
                      <a:noFill/>
                    </a:lnR>
                    <a:lnT>
                      <a:noFill/>
                    </a:lnT>
                    <a:lnB>
                      <a:noFill/>
                    </a:lnB>
                  </a:tcPr>
                </a:tc>
                <a:tc>
                  <a:txBody>
                    <a:bodyPr/>
                    <a:lstStyle/>
                    <a:p>
                      <a:pPr algn="ctr"/>
                      <a:r>
                        <a:rPr lang="en-GB" sz="1100"/>
                        <a:t>$412</a:t>
                      </a:r>
                    </a:p>
                  </a:txBody>
                  <a:tcPr marL="72730" marR="72730" marT="36365" marB="36365" anchor="ctr">
                    <a:lnL>
                      <a:noFill/>
                    </a:lnL>
                    <a:lnR>
                      <a:noFill/>
                    </a:lnR>
                    <a:lnT>
                      <a:noFill/>
                    </a:lnT>
                    <a:lnB>
                      <a:noFill/>
                    </a:lnB>
                  </a:tcPr>
                </a:tc>
                <a:extLst>
                  <a:ext uri="{0D108BD9-81ED-4DB2-BD59-A6C34878D82A}">
                    <a16:rowId xmlns:a16="http://schemas.microsoft.com/office/drawing/2014/main" val="2479328216"/>
                  </a:ext>
                </a:extLst>
              </a:tr>
              <a:tr h="191830">
                <a:tc>
                  <a:txBody>
                    <a:bodyPr/>
                    <a:lstStyle/>
                    <a:p>
                      <a:pPr algn="ctr"/>
                      <a:r>
                        <a:rPr lang="en-GB" sz="1100" dirty="0"/>
                        <a:t>25.1°</a:t>
                      </a:r>
                    </a:p>
                  </a:txBody>
                  <a:tcPr marL="72730" marR="72730" marT="36365" marB="36365" anchor="ctr">
                    <a:lnL>
                      <a:noFill/>
                    </a:lnL>
                    <a:lnR>
                      <a:noFill/>
                    </a:lnR>
                    <a:lnT>
                      <a:noFill/>
                    </a:lnT>
                    <a:lnB>
                      <a:noFill/>
                    </a:lnB>
                  </a:tcPr>
                </a:tc>
                <a:tc>
                  <a:txBody>
                    <a:bodyPr/>
                    <a:lstStyle/>
                    <a:p>
                      <a:pPr algn="ctr"/>
                      <a:r>
                        <a:rPr lang="en-GB" sz="1100"/>
                        <a:t>$614</a:t>
                      </a:r>
                    </a:p>
                  </a:txBody>
                  <a:tcPr marL="72730" marR="72730" marT="36365" marB="36365" anchor="ctr">
                    <a:lnL>
                      <a:noFill/>
                    </a:lnL>
                    <a:lnR>
                      <a:noFill/>
                    </a:lnR>
                    <a:lnT>
                      <a:noFill/>
                    </a:lnT>
                    <a:lnB>
                      <a:noFill/>
                    </a:lnB>
                  </a:tcPr>
                </a:tc>
                <a:extLst>
                  <a:ext uri="{0D108BD9-81ED-4DB2-BD59-A6C34878D82A}">
                    <a16:rowId xmlns:a16="http://schemas.microsoft.com/office/drawing/2014/main" val="2814131877"/>
                  </a:ext>
                </a:extLst>
              </a:tr>
              <a:tr h="191830">
                <a:tc>
                  <a:txBody>
                    <a:bodyPr/>
                    <a:lstStyle/>
                    <a:p>
                      <a:pPr algn="ctr"/>
                      <a:r>
                        <a:rPr lang="en-GB" sz="1100"/>
                        <a:t>23.4°</a:t>
                      </a:r>
                    </a:p>
                  </a:txBody>
                  <a:tcPr marL="72730" marR="72730" marT="36365" marB="36365" anchor="ctr">
                    <a:lnL>
                      <a:noFill/>
                    </a:lnL>
                    <a:lnR>
                      <a:noFill/>
                    </a:lnR>
                    <a:lnT>
                      <a:noFill/>
                    </a:lnT>
                    <a:lnB>
                      <a:noFill/>
                    </a:lnB>
                  </a:tcPr>
                </a:tc>
                <a:tc>
                  <a:txBody>
                    <a:bodyPr/>
                    <a:lstStyle/>
                    <a:p>
                      <a:pPr algn="ctr"/>
                      <a:r>
                        <a:rPr lang="en-GB" sz="1100"/>
                        <a:t>$544</a:t>
                      </a:r>
                    </a:p>
                  </a:txBody>
                  <a:tcPr marL="72730" marR="72730" marT="36365" marB="36365" anchor="ctr">
                    <a:lnL>
                      <a:noFill/>
                    </a:lnL>
                    <a:lnR>
                      <a:noFill/>
                    </a:lnR>
                    <a:lnT>
                      <a:noFill/>
                    </a:lnT>
                    <a:lnB>
                      <a:noFill/>
                    </a:lnB>
                  </a:tcPr>
                </a:tc>
                <a:extLst>
                  <a:ext uri="{0D108BD9-81ED-4DB2-BD59-A6C34878D82A}">
                    <a16:rowId xmlns:a16="http://schemas.microsoft.com/office/drawing/2014/main" val="2264109738"/>
                  </a:ext>
                </a:extLst>
              </a:tr>
              <a:tr h="191830">
                <a:tc>
                  <a:txBody>
                    <a:bodyPr/>
                    <a:lstStyle/>
                    <a:p>
                      <a:pPr algn="ctr"/>
                      <a:r>
                        <a:rPr lang="en-GB" sz="1100"/>
                        <a:t>18.1°</a:t>
                      </a:r>
                    </a:p>
                  </a:txBody>
                  <a:tcPr marL="72730" marR="72730" marT="36365" marB="36365" anchor="ctr">
                    <a:lnL>
                      <a:noFill/>
                    </a:lnL>
                    <a:lnR>
                      <a:noFill/>
                    </a:lnR>
                    <a:lnT>
                      <a:noFill/>
                    </a:lnT>
                    <a:lnB>
                      <a:noFill/>
                    </a:lnB>
                  </a:tcPr>
                </a:tc>
                <a:tc>
                  <a:txBody>
                    <a:bodyPr/>
                    <a:lstStyle/>
                    <a:p>
                      <a:pPr algn="ctr"/>
                      <a:r>
                        <a:rPr lang="en-GB" sz="1100"/>
                        <a:t>$421</a:t>
                      </a:r>
                    </a:p>
                  </a:txBody>
                  <a:tcPr marL="72730" marR="72730" marT="36365" marB="36365" anchor="ctr">
                    <a:lnL>
                      <a:noFill/>
                    </a:lnL>
                    <a:lnR>
                      <a:noFill/>
                    </a:lnR>
                    <a:lnT>
                      <a:noFill/>
                    </a:lnT>
                    <a:lnB>
                      <a:noFill/>
                    </a:lnB>
                  </a:tcPr>
                </a:tc>
                <a:extLst>
                  <a:ext uri="{0D108BD9-81ED-4DB2-BD59-A6C34878D82A}">
                    <a16:rowId xmlns:a16="http://schemas.microsoft.com/office/drawing/2014/main" val="943022920"/>
                  </a:ext>
                </a:extLst>
              </a:tr>
              <a:tr h="191830">
                <a:tc>
                  <a:txBody>
                    <a:bodyPr/>
                    <a:lstStyle/>
                    <a:p>
                      <a:pPr algn="ctr"/>
                      <a:r>
                        <a:rPr lang="en-GB" sz="1100"/>
                        <a:t>22.6°</a:t>
                      </a:r>
                    </a:p>
                  </a:txBody>
                  <a:tcPr marL="72730" marR="72730" marT="36365" marB="36365" anchor="ctr">
                    <a:lnL>
                      <a:noFill/>
                    </a:lnL>
                    <a:lnR>
                      <a:noFill/>
                    </a:lnR>
                    <a:lnT>
                      <a:noFill/>
                    </a:lnT>
                    <a:lnB>
                      <a:noFill/>
                    </a:lnB>
                  </a:tcPr>
                </a:tc>
                <a:tc>
                  <a:txBody>
                    <a:bodyPr/>
                    <a:lstStyle/>
                    <a:p>
                      <a:pPr algn="ctr"/>
                      <a:r>
                        <a:rPr lang="en-GB" sz="1100"/>
                        <a:t>$445</a:t>
                      </a:r>
                    </a:p>
                  </a:txBody>
                  <a:tcPr marL="72730" marR="72730" marT="36365" marB="36365" anchor="ctr">
                    <a:lnL>
                      <a:noFill/>
                    </a:lnL>
                    <a:lnR>
                      <a:noFill/>
                    </a:lnR>
                    <a:lnT>
                      <a:noFill/>
                    </a:lnT>
                    <a:lnB>
                      <a:noFill/>
                    </a:lnB>
                  </a:tcPr>
                </a:tc>
                <a:extLst>
                  <a:ext uri="{0D108BD9-81ED-4DB2-BD59-A6C34878D82A}">
                    <a16:rowId xmlns:a16="http://schemas.microsoft.com/office/drawing/2014/main" val="1857456347"/>
                  </a:ext>
                </a:extLst>
              </a:tr>
              <a:tr h="191830">
                <a:tc>
                  <a:txBody>
                    <a:bodyPr/>
                    <a:lstStyle/>
                    <a:p>
                      <a:pPr algn="ctr"/>
                      <a:r>
                        <a:rPr lang="en-GB" sz="1100" dirty="0"/>
                        <a:t>17.2°</a:t>
                      </a:r>
                    </a:p>
                  </a:txBody>
                  <a:tcPr marL="72730" marR="72730" marT="36365" marB="36365" anchor="ctr">
                    <a:lnL>
                      <a:noFill/>
                    </a:lnL>
                    <a:lnR>
                      <a:noFill/>
                    </a:lnR>
                    <a:lnT>
                      <a:noFill/>
                    </a:lnT>
                    <a:lnB>
                      <a:noFill/>
                    </a:lnB>
                  </a:tcPr>
                </a:tc>
                <a:tc>
                  <a:txBody>
                    <a:bodyPr/>
                    <a:lstStyle/>
                    <a:p>
                      <a:pPr algn="ctr"/>
                      <a:r>
                        <a:rPr lang="en-GB" sz="1100" dirty="0"/>
                        <a:t>$408</a:t>
                      </a:r>
                    </a:p>
                  </a:txBody>
                  <a:tcPr marL="72730" marR="72730" marT="36365" marB="36365" anchor="ctr">
                    <a:lnL>
                      <a:noFill/>
                    </a:lnL>
                    <a:lnR>
                      <a:noFill/>
                    </a:lnR>
                    <a:lnT>
                      <a:noFill/>
                    </a:lnT>
                    <a:lnB>
                      <a:noFill/>
                    </a:lnB>
                  </a:tcPr>
                </a:tc>
                <a:extLst>
                  <a:ext uri="{0D108BD9-81ED-4DB2-BD59-A6C34878D82A}">
                    <a16:rowId xmlns:a16="http://schemas.microsoft.com/office/drawing/2014/main" val="1712329772"/>
                  </a:ext>
                </a:extLst>
              </a:tr>
            </a:tbl>
          </a:graphicData>
        </a:graphic>
      </p:graphicFrame>
      <p:sp>
        <p:nvSpPr>
          <p:cNvPr id="5" name="TextBox 4">
            <a:extLst>
              <a:ext uri="{FF2B5EF4-FFF2-40B4-BE49-F238E27FC236}">
                <a16:creationId xmlns:a16="http://schemas.microsoft.com/office/drawing/2014/main" id="{304F4E64-B0C8-41B4-87A5-357BA92468B4}"/>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p:pic>
        <p:nvPicPr>
          <p:cNvPr id="1026" name="Picture 2" descr="Missing Data Effects on the Correlation Between Ice Cream ...">
            <a:extLst>
              <a:ext uri="{FF2B5EF4-FFF2-40B4-BE49-F238E27FC236}">
                <a16:creationId xmlns:a16="http://schemas.microsoft.com/office/drawing/2014/main" id="{370CECE6-6C6A-EBC7-7D73-CD069A9D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654" y="1669666"/>
            <a:ext cx="3955740" cy="251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57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2850-4EE2-494D-8C34-2F6295998B4A}"/>
              </a:ext>
            </a:extLst>
          </p:cNvPr>
          <p:cNvSpPr>
            <a:spLocks noGrp="1"/>
          </p:cNvSpPr>
          <p:nvPr>
            <p:ph type="title"/>
          </p:nvPr>
        </p:nvSpPr>
        <p:spPr/>
        <p:txBody>
          <a:bodyPr/>
          <a:lstStyle/>
          <a:p>
            <a:r>
              <a:rPr lang="en-GB" dirty="0"/>
              <a:t>Scatter Plot</a:t>
            </a:r>
          </a:p>
        </p:txBody>
      </p:sp>
      <p:sp>
        <p:nvSpPr>
          <p:cNvPr id="3" name="Text Placeholder 2">
            <a:extLst>
              <a:ext uri="{FF2B5EF4-FFF2-40B4-BE49-F238E27FC236}">
                <a16:creationId xmlns:a16="http://schemas.microsoft.com/office/drawing/2014/main" id="{AF1D2717-303F-416F-8497-30ED4C29538E}"/>
              </a:ext>
            </a:extLst>
          </p:cNvPr>
          <p:cNvSpPr>
            <a:spLocks noGrp="1"/>
          </p:cNvSpPr>
          <p:nvPr>
            <p:ph type="body" idx="1"/>
          </p:nvPr>
        </p:nvSpPr>
        <p:spPr>
          <a:xfrm>
            <a:off x="191791" y="1068817"/>
            <a:ext cx="4432963" cy="3512210"/>
          </a:xfrm>
        </p:spPr>
        <p:txBody>
          <a:bodyPr/>
          <a:lstStyle/>
          <a:p>
            <a:r>
              <a:rPr lang="en-GB" dirty="0"/>
              <a:t>Example continued</a:t>
            </a:r>
          </a:p>
          <a:p>
            <a:endParaRPr lang="en-GB" dirty="0"/>
          </a:p>
          <a:p>
            <a:r>
              <a:rPr lang="en-GB" dirty="0"/>
              <a:t>We can </a:t>
            </a:r>
            <a:r>
              <a:rPr lang="en-GB" b="1" dirty="0"/>
              <a:t>create scatter plot </a:t>
            </a:r>
            <a:r>
              <a:rPr lang="en-GB" dirty="0"/>
              <a:t>to find the hidden relationship</a:t>
            </a:r>
          </a:p>
          <a:p>
            <a:endParaRPr lang="en-GB" dirty="0"/>
          </a:p>
          <a:p>
            <a:r>
              <a:rPr lang="en-GB" dirty="0"/>
              <a:t>Any observation from this graph?</a:t>
            </a:r>
          </a:p>
        </p:txBody>
      </p:sp>
      <p:pic>
        <p:nvPicPr>
          <p:cNvPr id="5" name="Picture 4">
            <a:extLst>
              <a:ext uri="{FF2B5EF4-FFF2-40B4-BE49-F238E27FC236}">
                <a16:creationId xmlns:a16="http://schemas.microsoft.com/office/drawing/2014/main" id="{EADDB95A-991E-41E7-9F9A-DD223878BA9E}"/>
              </a:ext>
            </a:extLst>
          </p:cNvPr>
          <p:cNvPicPr>
            <a:picLocks noChangeAspect="1"/>
          </p:cNvPicPr>
          <p:nvPr/>
        </p:nvPicPr>
        <p:blipFill>
          <a:blip r:embed="rId2"/>
          <a:stretch>
            <a:fillRect/>
          </a:stretch>
        </p:blipFill>
        <p:spPr>
          <a:xfrm>
            <a:off x="4624754" y="1521618"/>
            <a:ext cx="4327455" cy="2692503"/>
          </a:xfrm>
          <a:prstGeom prst="rect">
            <a:avLst/>
          </a:prstGeom>
        </p:spPr>
        <p:style>
          <a:lnRef idx="2">
            <a:schemeClr val="accent2"/>
          </a:lnRef>
          <a:fillRef idx="1">
            <a:schemeClr val="lt1"/>
          </a:fillRef>
          <a:effectRef idx="0">
            <a:schemeClr val="accent2"/>
          </a:effectRef>
          <a:fontRef idx="minor">
            <a:schemeClr val="dk1"/>
          </a:fontRef>
        </p:style>
      </p:pic>
      <p:sp>
        <p:nvSpPr>
          <p:cNvPr id="7" name="TextBox 6">
            <a:extLst>
              <a:ext uri="{FF2B5EF4-FFF2-40B4-BE49-F238E27FC236}">
                <a16:creationId xmlns:a16="http://schemas.microsoft.com/office/drawing/2014/main" id="{E4F725DC-5FF3-4E6A-98C2-001790805174}"/>
              </a:ext>
            </a:extLst>
          </p:cNvPr>
          <p:cNvSpPr txBox="1"/>
          <p:nvPr/>
        </p:nvSpPr>
        <p:spPr>
          <a:xfrm>
            <a:off x="448965" y="4769062"/>
            <a:ext cx="4586286" cy="307777"/>
          </a:xfrm>
          <a:prstGeom prst="rect">
            <a:avLst/>
          </a:prstGeom>
          <a:solidFill>
            <a:schemeClr val="accent3">
              <a:lumMod val="20000"/>
              <a:lumOff val="80000"/>
            </a:schemeClr>
          </a:solidFill>
        </p:spPr>
        <p:txBody>
          <a:bodyPr wrap="square">
            <a:spAutoFit/>
          </a:bodyPr>
          <a:lstStyle/>
          <a:p>
            <a:r>
              <a:rPr lang="en-GB" dirty="0"/>
              <a:t>https://www.mathsisfun.com/data/scatter-xy-plots.html</a:t>
            </a:r>
          </a:p>
        </p:txBody>
      </p:sp>
      <p:sp>
        <p:nvSpPr>
          <p:cNvPr id="6" name="TextBox 5">
            <a:extLst>
              <a:ext uri="{FF2B5EF4-FFF2-40B4-BE49-F238E27FC236}">
                <a16:creationId xmlns:a16="http://schemas.microsoft.com/office/drawing/2014/main" id="{E42350D4-59EE-4F68-ADD9-8158F6830FD9}"/>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E746607-F1A0-4502-8ADA-A00676CD93A9}"/>
                  </a:ext>
                </a:extLst>
              </p14:cNvPr>
              <p14:cNvContentPartPr/>
              <p14:nvPr/>
            </p14:nvContentPartPr>
            <p14:xfrm>
              <a:off x="6563507" y="2844723"/>
              <a:ext cx="29520" cy="30240"/>
            </p14:xfrm>
          </p:contentPart>
        </mc:Choice>
        <mc:Fallback xmlns="">
          <p:pic>
            <p:nvPicPr>
              <p:cNvPr id="14" name="Ink 13">
                <a:extLst>
                  <a:ext uri="{FF2B5EF4-FFF2-40B4-BE49-F238E27FC236}">
                    <a16:creationId xmlns:a16="http://schemas.microsoft.com/office/drawing/2014/main" id="{0E746607-F1A0-4502-8ADA-A00676CD93A9}"/>
                  </a:ext>
                </a:extLst>
              </p:cNvPr>
              <p:cNvPicPr/>
              <p:nvPr/>
            </p:nvPicPr>
            <p:blipFill>
              <a:blip r:embed="rId6"/>
              <a:stretch>
                <a:fillRect/>
              </a:stretch>
            </p:blipFill>
            <p:spPr>
              <a:xfrm>
                <a:off x="6545507" y="2826723"/>
                <a:ext cx="651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43C996A7-D3DB-4B40-AB01-318DA712F870}"/>
                  </a:ext>
                </a:extLst>
              </p14:cNvPr>
              <p14:cNvContentPartPr/>
              <p14:nvPr/>
            </p14:nvContentPartPr>
            <p14:xfrm>
              <a:off x="4960427" y="2455563"/>
              <a:ext cx="360" cy="360"/>
            </p14:xfrm>
          </p:contentPart>
        </mc:Choice>
        <mc:Fallback xmlns="">
          <p:pic>
            <p:nvPicPr>
              <p:cNvPr id="16" name="Ink 15">
                <a:extLst>
                  <a:ext uri="{FF2B5EF4-FFF2-40B4-BE49-F238E27FC236}">
                    <a16:creationId xmlns:a16="http://schemas.microsoft.com/office/drawing/2014/main" id="{43C996A7-D3DB-4B40-AB01-318DA712F870}"/>
                  </a:ext>
                </a:extLst>
              </p:cNvPr>
              <p:cNvPicPr/>
              <p:nvPr/>
            </p:nvPicPr>
            <p:blipFill>
              <a:blip r:embed="rId8"/>
              <a:stretch>
                <a:fillRect/>
              </a:stretch>
            </p:blipFill>
            <p:spPr>
              <a:xfrm>
                <a:off x="4942427" y="2437563"/>
                <a:ext cx="36000" cy="36000"/>
              </a:xfrm>
              <a:prstGeom prst="rect">
                <a:avLst/>
              </a:prstGeom>
            </p:spPr>
          </p:pic>
        </mc:Fallback>
      </mc:AlternateContent>
    </p:spTree>
    <p:extLst>
      <p:ext uri="{BB962C8B-B14F-4D97-AF65-F5344CB8AC3E}">
        <p14:creationId xmlns:p14="http://schemas.microsoft.com/office/powerpoint/2010/main" val="392086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2850-4EE2-494D-8C34-2F6295998B4A}"/>
              </a:ext>
            </a:extLst>
          </p:cNvPr>
          <p:cNvSpPr>
            <a:spLocks noGrp="1"/>
          </p:cNvSpPr>
          <p:nvPr>
            <p:ph type="title"/>
          </p:nvPr>
        </p:nvSpPr>
        <p:spPr/>
        <p:txBody>
          <a:bodyPr/>
          <a:lstStyle/>
          <a:p>
            <a:r>
              <a:rPr lang="en-GB" dirty="0"/>
              <a:t>Scatter Plot</a:t>
            </a:r>
          </a:p>
        </p:txBody>
      </p:sp>
      <p:sp>
        <p:nvSpPr>
          <p:cNvPr id="3" name="Text Placeholder 2">
            <a:extLst>
              <a:ext uri="{FF2B5EF4-FFF2-40B4-BE49-F238E27FC236}">
                <a16:creationId xmlns:a16="http://schemas.microsoft.com/office/drawing/2014/main" id="{AF1D2717-303F-416F-8497-30ED4C29538E}"/>
              </a:ext>
            </a:extLst>
          </p:cNvPr>
          <p:cNvSpPr>
            <a:spLocks noGrp="1"/>
          </p:cNvSpPr>
          <p:nvPr>
            <p:ph type="body" idx="1"/>
          </p:nvPr>
        </p:nvSpPr>
        <p:spPr>
          <a:xfrm>
            <a:off x="191791" y="1068817"/>
            <a:ext cx="4432963" cy="3512210"/>
          </a:xfrm>
        </p:spPr>
        <p:txBody>
          <a:bodyPr/>
          <a:lstStyle/>
          <a:p>
            <a:r>
              <a:rPr lang="en-GB"/>
              <a:t>Example continued</a:t>
            </a:r>
          </a:p>
          <a:p>
            <a:endParaRPr lang="en-GB"/>
          </a:p>
          <a:p>
            <a:r>
              <a:rPr lang="en-GB" b="1">
                <a:solidFill>
                  <a:srgbClr val="00B050"/>
                </a:solidFill>
              </a:rPr>
              <a:t>Analysis: </a:t>
            </a:r>
            <a:r>
              <a:rPr lang="en-GB"/>
              <a:t>It is now easy to see that warmer weather leads to more sales, but the relationship </a:t>
            </a:r>
            <a:r>
              <a:rPr lang="en-GB">
                <a:solidFill>
                  <a:srgbClr val="FF0000"/>
                </a:solidFill>
              </a:rPr>
              <a:t>is not perfect</a:t>
            </a:r>
            <a:r>
              <a:rPr lang="en-GB" b="0" i="0">
                <a:solidFill>
                  <a:srgbClr val="FF0000"/>
                </a:solidFill>
                <a:effectLst/>
                <a:latin typeface="Verdana" panose="020B0604030504040204" pitchFamily="34" charset="0"/>
              </a:rPr>
              <a:t>.</a:t>
            </a:r>
            <a:endParaRPr lang="en-GB" dirty="0">
              <a:solidFill>
                <a:srgbClr val="FF0000"/>
              </a:solidFill>
            </a:endParaRPr>
          </a:p>
        </p:txBody>
      </p:sp>
      <p:pic>
        <p:nvPicPr>
          <p:cNvPr id="5" name="Picture 4">
            <a:extLst>
              <a:ext uri="{FF2B5EF4-FFF2-40B4-BE49-F238E27FC236}">
                <a16:creationId xmlns:a16="http://schemas.microsoft.com/office/drawing/2014/main" id="{EADDB95A-991E-41E7-9F9A-DD223878BA9E}"/>
              </a:ext>
            </a:extLst>
          </p:cNvPr>
          <p:cNvPicPr>
            <a:picLocks noChangeAspect="1"/>
          </p:cNvPicPr>
          <p:nvPr/>
        </p:nvPicPr>
        <p:blipFill>
          <a:blip r:embed="rId2"/>
          <a:stretch>
            <a:fillRect/>
          </a:stretch>
        </p:blipFill>
        <p:spPr>
          <a:xfrm>
            <a:off x="4624754" y="1521618"/>
            <a:ext cx="4327455" cy="2692503"/>
          </a:xfrm>
          <a:prstGeom prst="rect">
            <a:avLst/>
          </a:prstGeom>
        </p:spPr>
        <p:style>
          <a:lnRef idx="2">
            <a:schemeClr val="accent2"/>
          </a:lnRef>
          <a:fillRef idx="1">
            <a:schemeClr val="lt1"/>
          </a:fillRef>
          <a:effectRef idx="0">
            <a:schemeClr val="accent2"/>
          </a:effectRef>
          <a:fontRef idx="minor">
            <a:schemeClr val="dk1"/>
          </a:fontRef>
        </p:style>
      </p:pic>
      <p:sp>
        <p:nvSpPr>
          <p:cNvPr id="7" name="TextBox 6">
            <a:extLst>
              <a:ext uri="{FF2B5EF4-FFF2-40B4-BE49-F238E27FC236}">
                <a16:creationId xmlns:a16="http://schemas.microsoft.com/office/drawing/2014/main" id="{E4F725DC-5FF3-4E6A-98C2-001790805174}"/>
              </a:ext>
            </a:extLst>
          </p:cNvPr>
          <p:cNvSpPr txBox="1"/>
          <p:nvPr/>
        </p:nvSpPr>
        <p:spPr>
          <a:xfrm>
            <a:off x="448965" y="4769062"/>
            <a:ext cx="4586286" cy="307777"/>
          </a:xfrm>
          <a:prstGeom prst="rect">
            <a:avLst/>
          </a:prstGeom>
          <a:solidFill>
            <a:schemeClr val="accent3">
              <a:lumMod val="20000"/>
              <a:lumOff val="80000"/>
            </a:schemeClr>
          </a:solidFill>
        </p:spPr>
        <p:txBody>
          <a:bodyPr wrap="square">
            <a:spAutoFit/>
          </a:bodyPr>
          <a:lstStyle/>
          <a:p>
            <a:r>
              <a:rPr lang="en-GB" dirty="0"/>
              <a:t>https://www.mathsisfun.com/data/scatter-xy-plots.html</a:t>
            </a:r>
          </a:p>
        </p:txBody>
      </p:sp>
      <p:sp>
        <p:nvSpPr>
          <p:cNvPr id="6" name="TextBox 5">
            <a:extLst>
              <a:ext uri="{FF2B5EF4-FFF2-40B4-BE49-F238E27FC236}">
                <a16:creationId xmlns:a16="http://schemas.microsoft.com/office/drawing/2014/main" id="{E42350D4-59EE-4F68-ADD9-8158F6830FD9}"/>
              </a:ext>
            </a:extLst>
          </p:cNvPr>
          <p:cNvSpPr txBox="1"/>
          <p:nvPr/>
        </p:nvSpPr>
        <p:spPr>
          <a:xfrm flipH="1">
            <a:off x="7629525" y="821532"/>
            <a:ext cx="80724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E746607-F1A0-4502-8ADA-A00676CD93A9}"/>
                  </a:ext>
                </a:extLst>
              </p14:cNvPr>
              <p14:cNvContentPartPr/>
              <p14:nvPr/>
            </p14:nvContentPartPr>
            <p14:xfrm>
              <a:off x="6563507" y="2844723"/>
              <a:ext cx="29520" cy="30240"/>
            </p14:xfrm>
          </p:contentPart>
        </mc:Choice>
        <mc:Fallback xmlns="">
          <p:pic>
            <p:nvPicPr>
              <p:cNvPr id="14" name="Ink 13">
                <a:extLst>
                  <a:ext uri="{FF2B5EF4-FFF2-40B4-BE49-F238E27FC236}">
                    <a16:creationId xmlns:a16="http://schemas.microsoft.com/office/drawing/2014/main" id="{0E746607-F1A0-4502-8ADA-A00676CD93A9}"/>
                  </a:ext>
                </a:extLst>
              </p:cNvPr>
              <p:cNvPicPr/>
              <p:nvPr/>
            </p:nvPicPr>
            <p:blipFill>
              <a:blip r:embed="rId6"/>
              <a:stretch>
                <a:fillRect/>
              </a:stretch>
            </p:blipFill>
            <p:spPr>
              <a:xfrm>
                <a:off x="6545507" y="2826723"/>
                <a:ext cx="651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43C996A7-D3DB-4B40-AB01-318DA712F870}"/>
                  </a:ext>
                </a:extLst>
              </p14:cNvPr>
              <p14:cNvContentPartPr/>
              <p14:nvPr/>
            </p14:nvContentPartPr>
            <p14:xfrm>
              <a:off x="4960427" y="2455563"/>
              <a:ext cx="360" cy="360"/>
            </p14:xfrm>
          </p:contentPart>
        </mc:Choice>
        <mc:Fallback xmlns="">
          <p:pic>
            <p:nvPicPr>
              <p:cNvPr id="16" name="Ink 15">
                <a:extLst>
                  <a:ext uri="{FF2B5EF4-FFF2-40B4-BE49-F238E27FC236}">
                    <a16:creationId xmlns:a16="http://schemas.microsoft.com/office/drawing/2014/main" id="{43C996A7-D3DB-4B40-AB01-318DA712F870}"/>
                  </a:ext>
                </a:extLst>
              </p:cNvPr>
              <p:cNvPicPr/>
              <p:nvPr/>
            </p:nvPicPr>
            <p:blipFill>
              <a:blip r:embed="rId8"/>
              <a:stretch>
                <a:fillRect/>
              </a:stretch>
            </p:blipFill>
            <p:spPr>
              <a:xfrm>
                <a:off x="4942427" y="2437563"/>
                <a:ext cx="36000" cy="36000"/>
              </a:xfrm>
              <a:prstGeom prst="rect">
                <a:avLst/>
              </a:prstGeom>
            </p:spPr>
          </p:pic>
        </mc:Fallback>
      </mc:AlternateContent>
    </p:spTree>
    <p:extLst>
      <p:ext uri="{BB962C8B-B14F-4D97-AF65-F5344CB8AC3E}">
        <p14:creationId xmlns:p14="http://schemas.microsoft.com/office/powerpoint/2010/main" val="971873120"/>
      </p:ext>
    </p:extLst>
  </p:cSld>
  <p:clrMapOvr>
    <a:masterClrMapping/>
  </p:clrMapOvr>
</p:sld>
</file>

<file path=ppt/theme/theme1.xml><?xml version="1.0" encoding="utf-8"?>
<a:theme xmlns:a="http://schemas.openxmlformats.org/drawingml/2006/main"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2204</TotalTime>
  <Words>3888</Words>
  <Application>Microsoft Office PowerPoint</Application>
  <PresentationFormat>On-screen Show (16:9)</PresentationFormat>
  <Paragraphs>437</Paragraphs>
  <Slides>63</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-apple-system</vt:lpstr>
      <vt:lpstr>Arial</vt:lpstr>
      <vt:lpstr>Calibri</vt:lpstr>
      <vt:lpstr>Cambria</vt:lpstr>
      <vt:lpstr>Consolas</vt:lpstr>
      <vt:lpstr>Verdana</vt:lpstr>
      <vt:lpstr>Office Theme</vt:lpstr>
      <vt:lpstr>Numeric and Categorical Structured Data Visualization- Part2 (Multivariate)</vt:lpstr>
      <vt:lpstr>Learning Outcome</vt:lpstr>
      <vt:lpstr>Outline</vt:lpstr>
      <vt:lpstr>Bivariate and Multivariate Visualization</vt:lpstr>
      <vt:lpstr>Scatter Plot for 2D data</vt:lpstr>
      <vt:lpstr>Scatter Plot</vt:lpstr>
      <vt:lpstr>Scatter Plot</vt:lpstr>
      <vt:lpstr>Scatter Plot</vt:lpstr>
      <vt:lpstr>Scatter Plot</vt:lpstr>
      <vt:lpstr>Three Types of Corelation between the attributes</vt:lpstr>
      <vt:lpstr>Scatter Plots in Python</vt:lpstr>
      <vt:lpstr>Scatter Plots in Python</vt:lpstr>
      <vt:lpstr>Scatter Plot for 3D data</vt:lpstr>
      <vt:lpstr> Question?(m)</vt:lpstr>
      <vt:lpstr> Question?(m)</vt:lpstr>
      <vt:lpstr>Scatter Plot For 3 dimensional Data set</vt:lpstr>
      <vt:lpstr>Scatter Plot For 3 dimensional Data set</vt:lpstr>
      <vt:lpstr>Scatter Plot For 3 dimensional Data set</vt:lpstr>
      <vt:lpstr>Scatter Plots for 3D data in Python</vt:lpstr>
      <vt:lpstr>Scatter Plots for 3D data in Python</vt:lpstr>
      <vt:lpstr>Scatter Plots for 3D data in Python Contd…</vt:lpstr>
      <vt:lpstr>Scatter Plots for 3D data in Python Contd…</vt:lpstr>
      <vt:lpstr>Scatter Plots for 3D data in Python</vt:lpstr>
      <vt:lpstr>Scatter Plots for 3D data in Python</vt:lpstr>
      <vt:lpstr>Scatter Plots for 3D data in Python</vt:lpstr>
      <vt:lpstr>Seaborn</vt:lpstr>
      <vt:lpstr>Scatter Plots for 3D data in Python</vt:lpstr>
      <vt:lpstr>PowerPoint Presentation</vt:lpstr>
      <vt:lpstr>PowerPoint Presentation</vt:lpstr>
      <vt:lpstr>Question?(m)</vt:lpstr>
      <vt:lpstr>Answer</vt:lpstr>
      <vt:lpstr>Box Plot</vt:lpstr>
      <vt:lpstr>Box Plot</vt:lpstr>
      <vt:lpstr>Quartile: Tutorial </vt:lpstr>
      <vt:lpstr>Quartile: Tutorial  Contd…</vt:lpstr>
      <vt:lpstr>Quartile: Tutorial  Contd…</vt:lpstr>
      <vt:lpstr>Quartile: Tutorial  Contd…</vt:lpstr>
      <vt:lpstr>Box Plot</vt:lpstr>
      <vt:lpstr>Box Plot </vt:lpstr>
      <vt:lpstr>Box Plot Python</vt:lpstr>
      <vt:lpstr> Box Plot in Python</vt:lpstr>
      <vt:lpstr> Box Plot in Python</vt:lpstr>
      <vt:lpstr>Boxplots</vt:lpstr>
      <vt:lpstr>Violin Plot</vt:lpstr>
      <vt:lpstr>Violin Plot</vt:lpstr>
      <vt:lpstr>Violin Plot</vt:lpstr>
      <vt:lpstr>Violin Plot</vt:lpstr>
      <vt:lpstr>Violin Plot</vt:lpstr>
      <vt:lpstr>Violin Plot</vt:lpstr>
      <vt:lpstr>Violin Plot</vt:lpstr>
      <vt:lpstr>Violin Plot</vt:lpstr>
      <vt:lpstr>Violin Plot</vt:lpstr>
      <vt:lpstr>Sunburst Chart</vt:lpstr>
      <vt:lpstr>Sunburst Chart</vt:lpstr>
      <vt:lpstr>Sunburst Chart</vt:lpstr>
      <vt:lpstr>Sunburst Chart</vt:lpstr>
      <vt:lpstr>Sunburst Chart</vt:lpstr>
      <vt:lpstr>Treemaps</vt:lpstr>
      <vt:lpstr>Treemaps</vt:lpstr>
      <vt:lpstr>Treemaps</vt:lpstr>
      <vt:lpstr>Treemaps</vt:lpstr>
      <vt:lpstr>Group Activity -1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ML and AI in popular software engineering conferences and journals</dc:title>
  <dc:creator>Elif Firat</dc:creator>
  <cp:lastModifiedBy>Elif Firat</cp:lastModifiedBy>
  <cp:revision>27</cp:revision>
  <dcterms:modified xsi:type="dcterms:W3CDTF">2023-11-10T15:43:20Z</dcterms:modified>
</cp:coreProperties>
</file>