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29D02C-8615-4FF7-A309-E1098B19E59D}">
  <a:tblStyle styleId="{5029D02C-8615-4FF7-A309-E1098B19E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DE0A244-86E0-4C9F-9C15-7E4DB6D999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3189150"/>
            <a:ext cx="4126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FFD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hape 48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Shape 49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>
  <p:cSld name="BLANK_1_1">
    <p:bg>
      <p:bgPr>
        <a:solidFill>
          <a:srgbClr val="FFD9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k_wood.jpg" id="51" name="Shape 51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380550"/>
            <a:ext cx="6096900" cy="6096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5082150"/>
            <a:ext cx="4126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112950"/>
            <a:ext cx="4126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806100" y="4831425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1261500" y="2882400"/>
            <a:ext cx="66210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3593400" y="1012467"/>
            <a:ext cx="1957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028650" y="5540732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05600" y="1600200"/>
            <a:ext cx="7132800" cy="4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◈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80026" y="1600200"/>
            <a:ext cx="3584100" cy="4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79875" y="1600200"/>
            <a:ext cx="3584100" cy="4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26319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3223964" y="1600200"/>
            <a:ext cx="26319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5990727" y="1600200"/>
            <a:ext cx="26319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43" name="Shape 43"/>
          <p:cNvCxnSpPr/>
          <p:nvPr/>
        </p:nvCxnSpPr>
        <p:spPr>
          <a:xfrm>
            <a:off x="3028650" y="5875082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Shape 46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○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■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slidescarnival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5.jpg"/><Relationship Id="rId7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3189150"/>
            <a:ext cx="6941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1C232"/>
                </a:solidFill>
              </a:rPr>
              <a:t>Image Classification</a:t>
            </a:r>
            <a:r>
              <a:rPr lang="en"/>
              <a:t> </a:t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63025" y="5455225"/>
            <a:ext cx="88224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1D1D1B"/>
                </a:solidFill>
                <a:latin typeface="Droid Sans"/>
                <a:ea typeface="Droid Sans"/>
                <a:cs typeface="Droid Sans"/>
                <a:sym typeface="Droid Sans"/>
              </a:rPr>
              <a:t>👦Elif 				👨Nikesh 			👨 Deepak</a:t>
            </a:r>
            <a:endParaRPr sz="3600">
              <a:solidFill>
                <a:srgbClr val="1D1D1B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Code Snippet For SVM</a:t>
            </a:r>
            <a:endParaRPr sz="3600">
              <a:solidFill>
                <a:srgbClr val="F1C232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825" y="1604450"/>
            <a:ext cx="6791800" cy="4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737350" y="409150"/>
            <a:ext cx="5241000" cy="9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Confusion Matrix for SVM</a:t>
            </a:r>
            <a:endParaRPr>
              <a:solidFill>
                <a:srgbClr val="F1C232"/>
              </a:solidFill>
            </a:endParaRPr>
          </a:p>
        </p:txBody>
      </p:sp>
      <p:graphicFrame>
        <p:nvGraphicFramePr>
          <p:cNvPr id="130" name="Shape 130"/>
          <p:cNvGraphicFramePr/>
          <p:nvPr/>
        </p:nvGraphicFramePr>
        <p:xfrm>
          <a:off x="50005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{3DE0A244-86E0-4C9F-9C15-7E4DB6D9993D}</a:tableStyleId>
              </a:tblPr>
              <a:tblGrid>
                <a:gridCol w="1374375"/>
                <a:gridCol w="1374375"/>
                <a:gridCol w="1374375"/>
                <a:gridCol w="1374375"/>
                <a:gridCol w="1374375"/>
                <a:gridCol w="1374375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Prediction\Test</a:t>
                      </a:r>
                      <a:endParaRPr sz="18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Beach</a:t>
                      </a:r>
                      <a:endParaRPr sz="18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Car</a:t>
                      </a:r>
                      <a:endParaRPr sz="18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Mountain</a:t>
                      </a:r>
                      <a:endParaRPr sz="18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Tree</a:t>
                      </a:r>
                      <a:endParaRPr sz="18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Waterfall</a:t>
                      </a:r>
                      <a:endParaRPr sz="18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Beach</a:t>
                      </a:r>
                      <a:endParaRPr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11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Car</a:t>
                      </a:r>
                      <a:endParaRPr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Mountain</a:t>
                      </a:r>
                      <a:endParaRPr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Tree</a:t>
                      </a:r>
                      <a:endParaRPr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8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Waterfall</a:t>
                      </a:r>
                      <a:endParaRPr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10</a:t>
                      </a:r>
                      <a:endParaRPr sz="18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Shape 131"/>
          <p:cNvSpPr txBox="1"/>
          <p:nvPr>
            <p:ph type="title"/>
          </p:nvPr>
        </p:nvSpPr>
        <p:spPr>
          <a:xfrm>
            <a:off x="6556000" y="1102275"/>
            <a:ext cx="2493900" cy="9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Error Rate: 12%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Random Forest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005600" y="1600200"/>
            <a:ext cx="7132800" cy="4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Performed comparison of SVM 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with other algorithms such as Random Forest.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Random Forest is based on decision trees. This model built 500 random trees and the output was the mean prediction from each of those decision trees.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Code Snippet for Random Forest</a:t>
            </a:r>
            <a:endParaRPr sz="3600">
              <a:solidFill>
                <a:srgbClr val="F1C232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0" y="1952823"/>
            <a:ext cx="7912725" cy="25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93575" y="12665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k-Nearest Neighbor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005600" y="1600200"/>
            <a:ext cx="7132800" cy="4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An object is classified by a majority vote of its neighbors. It is one of the simplest ML algorithm based on the assumption that an object behaves in similar way to its closest neighbor. 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In k-NN, k refers to the “k” neighbors being considered for the vote. 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Code Snippet for k-Nearest Neighbor</a:t>
            </a:r>
            <a:endParaRPr sz="3600">
              <a:solidFill>
                <a:srgbClr val="F1C232"/>
              </a:solidFill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75" y="1866750"/>
            <a:ext cx="7677250" cy="38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Misclassification Error Rates</a:t>
            </a:r>
            <a:endParaRPr/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1071550" y="1792650"/>
            <a:ext cx="7403400" cy="25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Support Vector Machine                              12%</a:t>
            </a:r>
            <a:endParaRPr b="1" sz="24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Random Forest                                                25%</a:t>
            </a:r>
            <a:endParaRPr b="1" sz="24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K-Nearest Neighbor                                       60%  </a:t>
            </a:r>
            <a:endParaRPr b="1" sz="24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4294967295" type="ctrTitle"/>
          </p:nvPr>
        </p:nvSpPr>
        <p:spPr>
          <a:xfrm>
            <a:off x="685800" y="19587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12%</a:t>
            </a:r>
            <a:endParaRPr b="1" sz="7200"/>
          </a:p>
        </p:txBody>
      </p:sp>
      <p:sp>
        <p:nvSpPr>
          <p:cNvPr id="167" name="Shape 167"/>
          <p:cNvSpPr txBox="1"/>
          <p:nvPr>
            <p:ph idx="4294967295" type="subTitle"/>
          </p:nvPr>
        </p:nvSpPr>
        <p:spPr>
          <a:xfrm>
            <a:off x="2223150" y="3634350"/>
            <a:ext cx="4697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Whoa! That’s close to 0% error!</a:t>
            </a:r>
            <a:endParaRPr i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ctrTitle"/>
          </p:nvPr>
        </p:nvSpPr>
        <p:spPr>
          <a:xfrm>
            <a:off x="729575" y="1759300"/>
            <a:ext cx="7684800" cy="8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Thanks!</a:t>
            </a:r>
            <a:endParaRPr i="1" sz="3000"/>
          </a:p>
        </p:txBody>
      </p:sp>
      <p:sp>
        <p:nvSpPr>
          <p:cNvPr id="173" name="Shape 173"/>
          <p:cNvSpPr txBox="1"/>
          <p:nvPr>
            <p:ph idx="4294967295" type="subTitle"/>
          </p:nvPr>
        </p:nvSpPr>
        <p:spPr>
          <a:xfrm>
            <a:off x="729575" y="2491351"/>
            <a:ext cx="7684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b="1" sz="48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753213" y="550300"/>
            <a:ext cx="1637575" cy="1180450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5689025" y="5942300"/>
            <a:ext cx="265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5026600" y="5844900"/>
            <a:ext cx="4315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Droid Sans"/>
                <a:ea typeface="Droid Sans"/>
                <a:cs typeface="Droid Sans"/>
                <a:sym typeface="Droid Sans"/>
              </a:rPr>
              <a:t>Presentation template by </a:t>
            </a:r>
            <a:r>
              <a:rPr lang="en" sz="1200" u="sng">
                <a:solidFill>
                  <a:srgbClr val="F1C232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SlidesCarnival</a:t>
            </a:r>
            <a:endParaRPr sz="1200">
              <a:solidFill>
                <a:srgbClr val="F1C23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344225"/>
            <a:ext cx="82296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What is Image Classification?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69300" y="1522525"/>
            <a:ext cx="8117400" cy="4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Can you identify the object below?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Train a system to do the same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Given image of an object, we would like to train a system to correctly predict what the image represents. 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grapes_625x350_61443376353.jpg" id="64" name="Shape 64"/>
          <p:cNvPicPr preferRelativeResize="0"/>
          <p:nvPr/>
        </p:nvPicPr>
        <p:blipFill rotWithShape="1">
          <a:blip r:embed="rId3">
            <a:alphaModFix/>
          </a:blip>
          <a:srcRect b="0" l="22002" r="21996" t="0"/>
          <a:stretch/>
        </p:blipFill>
        <p:spPr>
          <a:xfrm>
            <a:off x="2407900" y="2338950"/>
            <a:ext cx="2180400" cy="2180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51550"/>
            <a:ext cx="8229600" cy="10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Why Image Classification?</a:t>
            </a:r>
            <a:r>
              <a:rPr lang="en"/>
              <a:t> 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853500"/>
            <a:ext cx="84396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Facebook’s “Alternative text” accessibility feature.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Google’s image search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Autonomous Cars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Surveillance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/Security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Categories</a:t>
            </a:r>
            <a:endParaRPr sz="3600">
              <a:solidFill>
                <a:srgbClr val="F1C232"/>
              </a:solidFill>
            </a:endParaRPr>
          </a:p>
        </p:txBody>
      </p:sp>
      <p:pic>
        <p:nvPicPr>
          <p:cNvPr descr="tree.jpeg" id="76" name="Shape 76"/>
          <p:cNvPicPr preferRelativeResize="0"/>
          <p:nvPr/>
        </p:nvPicPr>
        <p:blipFill rotWithShape="1">
          <a:blip r:embed="rId3">
            <a:alphaModFix/>
          </a:blip>
          <a:srcRect b="0" l="18750" r="18749" t="0"/>
          <a:stretch/>
        </p:blipFill>
        <p:spPr>
          <a:xfrm>
            <a:off x="1778900" y="1641300"/>
            <a:ext cx="2342400" cy="234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mountain.jpg" id="77" name="Shape 77"/>
          <p:cNvPicPr preferRelativeResize="0"/>
          <p:nvPr/>
        </p:nvPicPr>
        <p:blipFill rotWithShape="1">
          <a:blip r:embed="rId4">
            <a:alphaModFix/>
          </a:blip>
          <a:srcRect b="0" l="21875" r="21875" t="0"/>
          <a:stretch/>
        </p:blipFill>
        <p:spPr>
          <a:xfrm>
            <a:off x="5047825" y="1573863"/>
            <a:ext cx="2300700" cy="230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beach.jpg" id="78" name="Shape 78"/>
          <p:cNvPicPr preferRelativeResize="0"/>
          <p:nvPr/>
        </p:nvPicPr>
        <p:blipFill rotWithShape="1">
          <a:blip r:embed="rId5">
            <a:alphaModFix/>
          </a:blip>
          <a:srcRect b="0" l="21875" r="21875" t="0"/>
          <a:stretch/>
        </p:blipFill>
        <p:spPr>
          <a:xfrm>
            <a:off x="3428250" y="4083900"/>
            <a:ext cx="2342400" cy="234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waterfall.jpg" id="79" name="Shape 79"/>
          <p:cNvPicPr preferRelativeResize="0"/>
          <p:nvPr/>
        </p:nvPicPr>
        <p:blipFill rotWithShape="1">
          <a:blip r:embed="rId6">
            <a:alphaModFix/>
          </a:blip>
          <a:srcRect b="0" l="16666" r="16666" t="0"/>
          <a:stretch/>
        </p:blipFill>
        <p:spPr>
          <a:xfrm>
            <a:off x="301200" y="4153050"/>
            <a:ext cx="2342400" cy="234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BMW-M2-lead.jpg" id="80" name="Shape 80"/>
          <p:cNvPicPr preferRelativeResize="0"/>
          <p:nvPr/>
        </p:nvPicPr>
        <p:blipFill rotWithShape="1">
          <a:blip r:embed="rId7">
            <a:alphaModFix/>
          </a:blip>
          <a:srcRect b="0" l="19460" r="19460" t="0"/>
          <a:stretch/>
        </p:blipFill>
        <p:spPr>
          <a:xfrm>
            <a:off x="6500400" y="4153050"/>
            <a:ext cx="2342400" cy="2342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4294967295" type="subTitle"/>
          </p:nvPr>
        </p:nvSpPr>
        <p:spPr>
          <a:xfrm>
            <a:off x="505525" y="621001"/>
            <a:ext cx="7684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1C23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Image Pre-processing</a:t>
            </a:r>
            <a:endParaRPr b="1" sz="4800">
              <a:solidFill>
                <a:srgbClr val="F1C23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676050" y="2374025"/>
            <a:ext cx="4126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gray_pixels &lt;- function(Image) {</a:t>
            </a:r>
            <a:endParaRPr b="1" i="0" sz="12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 im &lt;- load.image(Image)</a:t>
            </a:r>
            <a:endParaRPr b="1" i="0" sz="12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 gray &lt;- grayscale(im)</a:t>
            </a:r>
            <a:endParaRPr b="1" i="0" sz="12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 resize.im &lt;- resize(gray, w=200, h=200)</a:t>
            </a:r>
            <a:endParaRPr b="1" i="0" sz="12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 mat &lt;- matrix(resize.im, nrow=1)</a:t>
            </a:r>
            <a:endParaRPr b="1" i="0" sz="12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 return(mat)</a:t>
            </a:r>
            <a:endParaRPr b="1" i="0" sz="12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FFD966"/>
              </a:solidFill>
            </a:endParaRPr>
          </a:p>
        </p:txBody>
      </p:sp>
      <p:pic>
        <p:nvPicPr>
          <p:cNvPr descr="viewes-china-trees-waterfall-autumn-river.jpg" id="87" name="Shape 87"/>
          <p:cNvPicPr preferRelativeResize="0"/>
          <p:nvPr/>
        </p:nvPicPr>
        <p:blipFill rotWithShape="1">
          <a:blip r:embed="rId3">
            <a:alphaModFix/>
          </a:blip>
          <a:srcRect b="0" l="18750" r="18749" t="0"/>
          <a:stretch/>
        </p:blipFill>
        <p:spPr>
          <a:xfrm>
            <a:off x="5350675" y="2143200"/>
            <a:ext cx="2449800" cy="244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ctrTitle"/>
          </p:nvPr>
        </p:nvSpPr>
        <p:spPr>
          <a:xfrm>
            <a:off x="774150" y="0"/>
            <a:ext cx="75957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1C232"/>
                </a:solidFill>
              </a:rPr>
              <a:t>Data Frame</a:t>
            </a:r>
            <a:endParaRPr i="1">
              <a:solidFill>
                <a:srgbClr val="F1C232"/>
              </a:solidFill>
            </a:endParaRPr>
          </a:p>
        </p:txBody>
      </p:sp>
      <p:graphicFrame>
        <p:nvGraphicFramePr>
          <p:cNvPr id="93" name="Shape 93"/>
          <p:cNvGraphicFramePr/>
          <p:nvPr/>
        </p:nvGraphicFramePr>
        <p:xfrm>
          <a:off x="312325" y="98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{5029D02C-8615-4FF7-A309-E1098B19E59D}</a:tableStyleId>
              </a:tblPr>
              <a:tblGrid>
                <a:gridCol w="1031850"/>
                <a:gridCol w="1031850"/>
                <a:gridCol w="1031850"/>
                <a:gridCol w="1031850"/>
                <a:gridCol w="1031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X1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X2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…………...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X40000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CLASS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127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30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76.8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76.7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Tree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234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125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76.9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45.8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Car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45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34.8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35.6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124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Mountain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……………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…………..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……...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……….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………...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Shape 94"/>
          <p:cNvGraphicFramePr/>
          <p:nvPr/>
        </p:nvGraphicFramePr>
        <p:xfrm>
          <a:off x="4465675" y="37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{5029D02C-8615-4FF7-A309-E1098B19E59D}</a:tableStyleId>
              </a:tblPr>
              <a:tblGrid>
                <a:gridCol w="673200"/>
                <a:gridCol w="748700"/>
                <a:gridCol w="748700"/>
                <a:gridCol w="1267225"/>
                <a:gridCol w="1068725"/>
              </a:tblGrid>
              <a:tr h="3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X1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X2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…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X150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CLASS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45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6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76.7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Tree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67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125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45.8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Car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7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123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124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Mountain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…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...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...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…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...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Shape 95"/>
          <p:cNvSpPr txBox="1"/>
          <p:nvPr/>
        </p:nvSpPr>
        <p:spPr>
          <a:xfrm>
            <a:off x="2182075" y="3771325"/>
            <a:ext cx="2864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200 X 40001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708425" y="5957150"/>
            <a:ext cx="2864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2</a:t>
            </a:r>
            <a:r>
              <a:rPr lang="en">
                <a:solidFill>
                  <a:srgbClr val="F1C232"/>
                </a:solidFill>
              </a:rPr>
              <a:t>00 X 151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5620825" y="2367175"/>
            <a:ext cx="1626825" cy="1237175"/>
          </a:xfrm>
          <a:custGeom>
            <a:pathLst>
              <a:path extrusionOk="0" h="49487" w="65073">
                <a:moveTo>
                  <a:pt x="0" y="0"/>
                </a:moveTo>
                <a:lnTo>
                  <a:pt x="65073" y="0"/>
                </a:lnTo>
                <a:lnTo>
                  <a:pt x="65073" y="49487"/>
                </a:lnTo>
              </a:path>
            </a:pathLst>
          </a:custGeom>
          <a:noFill/>
          <a:ln cap="flat" cmpd="sng" w="11430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8" name="Shape 98"/>
          <p:cNvSpPr txBox="1"/>
          <p:nvPr/>
        </p:nvSpPr>
        <p:spPr>
          <a:xfrm>
            <a:off x="5788650" y="1966500"/>
            <a:ext cx="1860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Reduced to: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91275"/>
            <a:ext cx="82296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Our Process is Easy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654775" y="2545650"/>
            <a:ext cx="2808000" cy="1766700"/>
          </a:xfrm>
          <a:prstGeom prst="homePlate">
            <a:avLst>
              <a:gd fmla="val 30129" name="adj"/>
            </a:avLst>
          </a:prstGeom>
          <a:noFill/>
          <a:ln cap="flat" cmpd="sng" w="9525">
            <a:solidFill>
              <a:srgbClr val="FFD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Preprocessing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089925" y="2545650"/>
            <a:ext cx="2862000" cy="17667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FFD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PCA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5579075" y="2545650"/>
            <a:ext cx="2862000" cy="17667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FFD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SVM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Algorithms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298850" y="1482750"/>
            <a:ext cx="6546300" cy="3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Principal Component Analysis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Support Vector Machine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K-Nearest Neighbor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Random Forest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00725" y="18510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Support Vector Machine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005600" y="1600200"/>
            <a:ext cx="7132800" cy="4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Use of Support Vector Machine with radial kernel.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Tuned the SVM using cross validation and the best values for the parameters cost and gamma were 1.265 and 0.001 respectively.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