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65" r:id="rId2"/>
    <p:sldId id="269" r:id="rId3"/>
    <p:sldId id="287" r:id="rId4"/>
    <p:sldId id="293" r:id="rId5"/>
    <p:sldId id="258" r:id="rId6"/>
    <p:sldId id="288" r:id="rId7"/>
    <p:sldId id="289" r:id="rId8"/>
    <p:sldId id="290" r:id="rId9"/>
    <p:sldId id="291" r:id="rId10"/>
    <p:sldId id="256" r:id="rId11"/>
    <p:sldId id="257" r:id="rId12"/>
    <p:sldId id="282" r:id="rId13"/>
    <p:sldId id="283" r:id="rId14"/>
    <p:sldId id="284" r:id="rId15"/>
    <p:sldId id="285" r:id="rId16"/>
    <p:sldId id="286" r:id="rId17"/>
    <p:sldId id="294" r:id="rId18"/>
    <p:sldId id="292" r:id="rId19"/>
    <p:sldId id="261" r:id="rId20"/>
    <p:sldId id="263" r:id="rId21"/>
    <p:sldId id="264" r:id="rId22"/>
    <p:sldId id="266" r:id="rId23"/>
    <p:sldId id="298" r:id="rId24"/>
    <p:sldId id="297" r:id="rId25"/>
    <p:sldId id="267" r:id="rId26"/>
    <p:sldId id="271" r:id="rId27"/>
    <p:sldId id="272" r:id="rId28"/>
    <p:sldId id="273" r:id="rId29"/>
    <p:sldId id="275" r:id="rId30"/>
    <p:sldId id="276" r:id="rId31"/>
    <p:sldId id="277" r:id="rId32"/>
    <p:sldId id="278" r:id="rId33"/>
    <p:sldId id="279" r:id="rId34"/>
    <p:sldId id="299" r:id="rId35"/>
    <p:sldId id="280" r:id="rId36"/>
    <p:sldId id="281" r:id="rId37"/>
    <p:sldId id="295" r:id="rId38"/>
  </p:sldIdLst>
  <p:sldSz cx="12192000" cy="6858000"/>
  <p:notesSz cx="6858000" cy="9144000"/>
  <p:defaultTextStyle>
    <a:defPPr>
      <a:defRPr lang="tr-TR"/>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331"/>
    <a:srgbClr val="A64B52"/>
    <a:srgbClr val="202C54"/>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Stil Yok, Kılavuz Yok">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ema Uygulanmış Stil 1 - Vurgu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83" autoAdjust="0"/>
    <p:restoredTop sz="81965" autoAdjust="0"/>
  </p:normalViewPr>
  <p:slideViewPr>
    <p:cSldViewPr snapToGrid="0">
      <p:cViewPr>
        <p:scale>
          <a:sx n="70" d="100"/>
          <a:sy n="70" d="100"/>
        </p:scale>
        <p:origin x="-696" y="-17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1" d="100"/>
          <a:sy n="61" d="100"/>
        </p:scale>
        <p:origin x="-2772" y="-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7A9E65AF-1C9B-4931-A513-C8394F08E60D}" type="datetimeFigureOut">
              <a:rPr lang="tr-TR"/>
              <a:pPr>
                <a:defRPr/>
              </a:pPr>
              <a:t>19.11.2021</a:t>
            </a:fld>
            <a:endParaRPr lang="tr-TR"/>
          </a:p>
        </p:txBody>
      </p:sp>
      <p:sp>
        <p:nvSpPr>
          <p:cNvPr id="4" name="Slayt Görüntüsü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tr-TR" noProof="0"/>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noProof="0"/>
              <a:t>Asıl metin stillerini düzenle</a:t>
            </a:r>
          </a:p>
          <a:p>
            <a:pPr lvl="1"/>
            <a:r>
              <a:rPr lang="tr-TR" noProof="0"/>
              <a:t>İkinci düzey</a:t>
            </a:r>
          </a:p>
          <a:p>
            <a:pPr lvl="2"/>
            <a:r>
              <a:rPr lang="tr-TR" noProof="0"/>
              <a:t>Üçüncü düzey</a:t>
            </a:r>
          </a:p>
          <a:p>
            <a:pPr lvl="3"/>
            <a:r>
              <a:rPr lang="tr-TR" noProof="0"/>
              <a:t>Dördüncü düzey</a:t>
            </a:r>
          </a:p>
          <a:p>
            <a:pPr lvl="4"/>
            <a:r>
              <a:rPr lang="tr-TR" noProof="0"/>
              <a:t>Beşinci düzey</a:t>
            </a:r>
          </a:p>
        </p:txBody>
      </p:sp>
    </p:spTree>
    <p:extLst>
      <p:ext uri="{BB962C8B-B14F-4D97-AF65-F5344CB8AC3E}">
        <p14:creationId xmlns:p14="http://schemas.microsoft.com/office/powerpoint/2010/main" val="49657764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ayt Resmi Yer Tutucusu 1"/>
          <p:cNvSpPr>
            <a:spLocks noGrp="1" noRot="1" noChangeAspect="1" noTextEdit="1"/>
          </p:cNvSpPr>
          <p:nvPr>
            <p:ph type="sldImg"/>
          </p:nvPr>
        </p:nvSpPr>
        <p:spPr bwMode="auto">
          <a:noFill/>
          <a:ln>
            <a:solidFill>
              <a:srgbClr val="000000"/>
            </a:solidFill>
            <a:miter lim="800000"/>
            <a:headEnd/>
            <a:tailEnd/>
          </a:ln>
        </p:spPr>
      </p:sp>
      <p:sp>
        <p:nvSpPr>
          <p:cNvPr id="23554"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23555" name="Slayt Numarası Yer Tutucusu 3"/>
          <p:cNvSpPr txBox="1">
            <a:spLocks noGrp="1"/>
          </p:cNvSpPr>
          <p:nvPr/>
        </p:nvSpPr>
        <p:spPr bwMode="auto">
          <a:xfrm>
            <a:off x="3884613" y="8685213"/>
            <a:ext cx="2971800" cy="458787"/>
          </a:xfrm>
          <a:prstGeom prst="rect">
            <a:avLst/>
          </a:prstGeom>
          <a:noFill/>
          <a:ln w="9525">
            <a:noFill/>
            <a:miter lim="800000"/>
            <a:headEnd/>
            <a:tailEnd/>
          </a:ln>
        </p:spPr>
        <p:txBody>
          <a:bodyPr anchor="b"/>
          <a:lstStyle/>
          <a:p>
            <a:pPr algn="r"/>
            <a:fld id="{395CBC5E-E899-4DFD-A8B0-DFA6B626B38D}" type="slidenum">
              <a:rPr lang="tr-TR" sz="1200">
                <a:latin typeface="Calibri" pitchFamily="34" charset="0"/>
              </a:rPr>
              <a:pPr algn="r"/>
              <a:t>11</a:t>
            </a:fld>
            <a:endParaRPr lang="tr-TR" sz="1200">
              <a:latin typeface="Calibri" pitchFamily="34" charset="0"/>
            </a:endParaRPr>
          </a:p>
        </p:txBody>
      </p:sp>
    </p:spTree>
    <p:extLst>
      <p:ext uri="{BB962C8B-B14F-4D97-AF65-F5344CB8AC3E}">
        <p14:creationId xmlns:p14="http://schemas.microsoft.com/office/powerpoint/2010/main" val="39000588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ayt Resmi Yer Tutucusu 1"/>
          <p:cNvSpPr>
            <a:spLocks noGrp="1" noRot="1" noChangeAspect="1" noTextEdit="1"/>
          </p:cNvSpPr>
          <p:nvPr>
            <p:ph type="sldImg"/>
          </p:nvPr>
        </p:nvSpPr>
        <p:spPr bwMode="auto">
          <a:noFill/>
          <a:ln>
            <a:solidFill>
              <a:srgbClr val="000000"/>
            </a:solidFill>
            <a:miter lim="800000"/>
            <a:headEnd/>
            <a:tailEnd/>
          </a:ln>
        </p:spPr>
      </p:sp>
      <p:sp>
        <p:nvSpPr>
          <p:cNvPr id="37890" name="Not Yer Tutucusu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tr-TR"/>
          </a:p>
        </p:txBody>
      </p:sp>
      <p:sp>
        <p:nvSpPr>
          <p:cNvPr id="35843" name="Slayt Numarası Yer Tutucusu 3"/>
          <p:cNvSpPr txBox="1">
            <a:spLocks noGrp="1"/>
          </p:cNvSpPr>
          <p:nvPr/>
        </p:nvSpPr>
        <p:spPr bwMode="auto">
          <a:xfrm>
            <a:off x="3884613" y="8685213"/>
            <a:ext cx="2971800" cy="458787"/>
          </a:xfrm>
          <a:prstGeom prst="rect">
            <a:avLst/>
          </a:prstGeom>
          <a:noFill/>
          <a:ln>
            <a:miter lim="800000"/>
            <a:headEnd/>
            <a:tailEnd/>
          </a:ln>
        </p:spPr>
        <p:txBody>
          <a:bodyPr anchor="b"/>
          <a:lstStyle/>
          <a:p>
            <a:pPr algn="r">
              <a:defRPr/>
            </a:pPr>
            <a:fld id="{45C3807C-93DC-4582-8CFC-1D1AC0578F25}" type="slidenum">
              <a:rPr lang="tr-TR" sz="1200">
                <a:latin typeface="+mn-lt"/>
              </a:rPr>
              <a:pPr algn="r">
                <a:defRPr/>
              </a:pPr>
              <a:t>25</a:t>
            </a:fld>
            <a:endParaRPr lang="tr-TR" sz="1200">
              <a:latin typeface="+mn-lt"/>
            </a:endParaRPr>
          </a:p>
        </p:txBody>
      </p:sp>
    </p:spTree>
    <p:extLst>
      <p:ext uri="{BB962C8B-B14F-4D97-AF65-F5344CB8AC3E}">
        <p14:creationId xmlns:p14="http://schemas.microsoft.com/office/powerpoint/2010/main" val="16167373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cstate="print"/>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6" name="Veri Yer Tutucusu 3"/>
          <p:cNvSpPr>
            <a:spLocks noGrp="1"/>
          </p:cNvSpPr>
          <p:nvPr>
            <p:ph type="dt" sz="half" idx="10"/>
          </p:nvPr>
        </p:nvSpPr>
        <p:spPr/>
        <p:txBody>
          <a:bodyPr/>
          <a:lstStyle>
            <a:lvl1pPr>
              <a:defRPr/>
            </a:lvl1pPr>
          </a:lstStyle>
          <a:p>
            <a:pPr>
              <a:defRPr/>
            </a:pPr>
            <a:fld id="{CA8CC314-2358-4894-95FC-DF70C13F62F7}" type="datetimeFigureOut">
              <a:rPr lang="tr-TR"/>
              <a:pPr>
                <a:defRPr/>
              </a:pPr>
              <a:t>19.11.2021</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F0C4D27C-176F-460A-8211-D2BCE9C5335A}" type="slidenum">
              <a:rPr lang="tr-TR"/>
              <a:pPr>
                <a:defRPr/>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cstate="print"/>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4"/>
          <p:cNvSpPr>
            <a:spLocks noGrp="1"/>
          </p:cNvSpPr>
          <p:nvPr>
            <p:ph type="dt" sz="half" idx="10"/>
          </p:nvPr>
        </p:nvSpPr>
        <p:spPr/>
        <p:txBody>
          <a:bodyPr/>
          <a:lstStyle>
            <a:lvl1pPr>
              <a:defRPr/>
            </a:lvl1pPr>
          </a:lstStyle>
          <a:p>
            <a:pPr>
              <a:defRPr/>
            </a:pPr>
            <a:fld id="{077E1FA6-D692-4D8F-8C6F-F0E256F52D77}" type="datetimeFigureOut">
              <a:rPr lang="tr-TR"/>
              <a:pPr>
                <a:defRPr/>
              </a:pPr>
              <a:t>19.11.2021</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5EAD393F-7BCE-4844-9CE2-2ABBC68E65AD}" type="slidenum">
              <a:rPr lang="tr-TR"/>
              <a:pPr>
                <a:defRPr/>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pic>
        <p:nvPicPr>
          <p:cNvPr id="3" name="İçerik Yer Tutucusu 5"/>
          <p:cNvPicPr>
            <a:picLocks noChangeAspect="1"/>
          </p:cNvPicPr>
          <p:nvPr userDrawn="1"/>
        </p:nvPicPr>
        <p:blipFill>
          <a:blip r:embed="rId2" cstate="print"/>
          <a:srcRect/>
          <a:stretch>
            <a:fillRect/>
          </a:stretch>
        </p:blipFill>
        <p:spPr bwMode="auto">
          <a:xfrm>
            <a:off x="10382250" y="6148388"/>
            <a:ext cx="1733550" cy="612775"/>
          </a:xfrm>
          <a:prstGeom prst="rect">
            <a:avLst/>
          </a:prstGeom>
          <a:noFill/>
          <a:ln w="9525">
            <a:noFill/>
            <a:miter lim="800000"/>
            <a:headEnd/>
            <a:tailEnd/>
          </a:ln>
        </p:spPr>
      </p:pic>
      <p:sp>
        <p:nvSpPr>
          <p:cNvPr id="4"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5" name="Veri Yer Tutucusu 2"/>
          <p:cNvSpPr>
            <a:spLocks noGrp="1"/>
          </p:cNvSpPr>
          <p:nvPr>
            <p:ph type="dt" sz="half" idx="10"/>
          </p:nvPr>
        </p:nvSpPr>
        <p:spPr/>
        <p:txBody>
          <a:bodyPr/>
          <a:lstStyle>
            <a:lvl1pPr>
              <a:defRPr/>
            </a:lvl1pPr>
          </a:lstStyle>
          <a:p>
            <a:pPr>
              <a:defRPr/>
            </a:pPr>
            <a:fld id="{0ECE6583-BA42-47F0-97F7-83DC76ACB66A}" type="datetimeFigureOut">
              <a:rPr lang="tr-TR"/>
              <a:pPr>
                <a:defRPr/>
              </a:pPr>
              <a:t>19.11.2021</a:t>
            </a:fld>
            <a:endParaRPr lang="tr-TR"/>
          </a:p>
        </p:txBody>
      </p:sp>
      <p:sp>
        <p:nvSpPr>
          <p:cNvPr id="6" name="Altbilgi Yer Tutucusu 3"/>
          <p:cNvSpPr>
            <a:spLocks noGrp="1"/>
          </p:cNvSpPr>
          <p:nvPr>
            <p:ph type="ftr" sz="quarter" idx="11"/>
          </p:nvPr>
        </p:nvSpPr>
        <p:spPr/>
        <p:txBody>
          <a:bodyPr/>
          <a:lstStyle>
            <a:lvl1pPr>
              <a:defRPr/>
            </a:lvl1pPr>
          </a:lstStyle>
          <a:p>
            <a:pPr>
              <a:defRPr/>
            </a:pPr>
            <a:endParaRPr lang="tr-TR"/>
          </a:p>
        </p:txBody>
      </p:sp>
      <p:sp>
        <p:nvSpPr>
          <p:cNvPr id="7" name="Slayt Numarası Yer Tutucusu 4"/>
          <p:cNvSpPr>
            <a:spLocks noGrp="1"/>
          </p:cNvSpPr>
          <p:nvPr>
            <p:ph type="sldNum" sz="quarter" idx="12"/>
          </p:nvPr>
        </p:nvSpPr>
        <p:spPr/>
        <p:txBody>
          <a:bodyPr/>
          <a:lstStyle>
            <a:lvl1pPr>
              <a:defRPr/>
            </a:lvl1pPr>
          </a:lstStyle>
          <a:p>
            <a:pPr>
              <a:defRPr/>
            </a:pPr>
            <a:fld id="{73436A3C-EC16-4259-B2B7-D86FD8E7E7E5}" type="slidenum">
              <a:rPr lang="tr-TR"/>
              <a:pPr>
                <a:defRPr/>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cstate="print"/>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C4C25EC4-3451-4F43-B534-38EBDBFD051F}" type="datetimeFigureOut">
              <a:rPr lang="tr-TR"/>
              <a:pPr>
                <a:defRPr/>
              </a:pPr>
              <a:t>19.11.2021</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102C877D-A790-431A-9C6B-4306AC46DDAD}" type="slidenum">
              <a:rPr lang="tr-TR"/>
              <a:pPr>
                <a:defRPr/>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pic>
        <p:nvPicPr>
          <p:cNvPr id="5" name="İçerik Yer Tutucusu 5"/>
          <p:cNvPicPr>
            <a:picLocks noChangeAspect="1"/>
          </p:cNvPicPr>
          <p:nvPr userDrawn="1"/>
        </p:nvPicPr>
        <p:blipFill>
          <a:blip r:embed="rId2" cstate="print"/>
          <a:srcRect/>
          <a:stretch>
            <a:fillRect/>
          </a:stretch>
        </p:blipFill>
        <p:spPr bwMode="auto">
          <a:xfrm>
            <a:off x="10382250" y="6148388"/>
            <a:ext cx="1733550" cy="612775"/>
          </a:xfrm>
          <a:prstGeom prst="rect">
            <a:avLst/>
          </a:prstGeom>
          <a:noFill/>
          <a:ln w="9525">
            <a:noFill/>
            <a:miter lim="800000"/>
            <a:headEnd/>
            <a:tailEnd/>
          </a:ln>
        </p:spPr>
      </p:pic>
      <p:sp>
        <p:nvSpPr>
          <p:cNvPr id="6"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tr-TR" noProof="0"/>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7" name="Veri Yer Tutucusu 4"/>
          <p:cNvSpPr>
            <a:spLocks noGrp="1"/>
          </p:cNvSpPr>
          <p:nvPr>
            <p:ph type="dt" sz="half" idx="10"/>
          </p:nvPr>
        </p:nvSpPr>
        <p:spPr/>
        <p:txBody>
          <a:bodyPr/>
          <a:lstStyle>
            <a:lvl1pPr>
              <a:defRPr/>
            </a:lvl1pPr>
          </a:lstStyle>
          <a:p>
            <a:pPr>
              <a:defRPr/>
            </a:pPr>
            <a:fld id="{5F67F4E5-879A-41E1-A5C8-32D702258795}" type="datetimeFigureOut">
              <a:rPr lang="tr-TR"/>
              <a:pPr>
                <a:defRPr/>
              </a:pPr>
              <a:t>19.11.2021</a:t>
            </a:fld>
            <a:endParaRPr lang="tr-TR"/>
          </a:p>
        </p:txBody>
      </p:sp>
      <p:sp>
        <p:nvSpPr>
          <p:cNvPr id="8" name="Altbilgi Yer Tutucusu 5"/>
          <p:cNvSpPr>
            <a:spLocks noGrp="1"/>
          </p:cNvSpPr>
          <p:nvPr>
            <p:ph type="ftr" sz="quarter" idx="11"/>
          </p:nvPr>
        </p:nvSpPr>
        <p:spPr/>
        <p:txBody>
          <a:bodyPr/>
          <a:lstStyle>
            <a:lvl1pPr>
              <a:defRPr/>
            </a:lvl1pPr>
          </a:lstStyle>
          <a:p>
            <a:pPr>
              <a:defRPr/>
            </a:pPr>
            <a:endParaRPr lang="tr-TR"/>
          </a:p>
        </p:txBody>
      </p:sp>
      <p:sp>
        <p:nvSpPr>
          <p:cNvPr id="9" name="Slayt Numarası Yer Tutucusu 6"/>
          <p:cNvSpPr>
            <a:spLocks noGrp="1"/>
          </p:cNvSpPr>
          <p:nvPr>
            <p:ph type="sldNum" sz="quarter" idx="12"/>
          </p:nvPr>
        </p:nvSpPr>
        <p:spPr/>
        <p:txBody>
          <a:bodyPr/>
          <a:lstStyle>
            <a:lvl1pPr>
              <a:defRPr/>
            </a:lvl1pPr>
          </a:lstStyle>
          <a:p>
            <a:pPr>
              <a:defRPr/>
            </a:pPr>
            <a:fld id="{463549FE-E8A1-4D67-9EFE-50F07C1F9B18}" type="slidenum">
              <a:rPr lang="tr-TR"/>
              <a:pPr>
                <a:defRPr/>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cstate="print"/>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6F9E2CA1-9EA5-4161-83A3-2420E30351D5}" type="datetimeFigureOut">
              <a:rPr lang="tr-TR"/>
              <a:pPr>
                <a:defRPr/>
              </a:pPr>
              <a:t>19.11.2021</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16D6CD64-4A45-4D98-8AB8-8E2BF633B976}" type="slidenum">
              <a:rPr lang="tr-TR"/>
              <a:pPr>
                <a:defRPr/>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pic>
        <p:nvPicPr>
          <p:cNvPr id="4" name="İçerik Yer Tutucusu 5"/>
          <p:cNvPicPr>
            <a:picLocks noChangeAspect="1"/>
          </p:cNvPicPr>
          <p:nvPr userDrawn="1"/>
        </p:nvPicPr>
        <p:blipFill>
          <a:blip r:embed="rId2" cstate="print"/>
          <a:srcRect/>
          <a:stretch>
            <a:fillRect/>
          </a:stretch>
        </p:blipFill>
        <p:spPr bwMode="auto">
          <a:xfrm>
            <a:off x="10382250" y="6148388"/>
            <a:ext cx="1733550" cy="612775"/>
          </a:xfrm>
          <a:prstGeom prst="rect">
            <a:avLst/>
          </a:prstGeom>
          <a:noFill/>
          <a:ln w="9525">
            <a:noFill/>
            <a:miter lim="800000"/>
            <a:headEnd/>
            <a:tailEnd/>
          </a:ln>
        </p:spPr>
      </p:pic>
      <p:sp>
        <p:nvSpPr>
          <p:cNvPr id="5" name="Dikdörtgen 4"/>
          <p:cNvSpPr/>
          <p:nvPr userDrawn="1"/>
        </p:nvSpPr>
        <p:spPr>
          <a:xfrm>
            <a:off x="0" y="6386513"/>
            <a:ext cx="10260013" cy="136525"/>
          </a:xfrm>
          <a:prstGeom prst="rect">
            <a:avLst/>
          </a:prstGeom>
          <a:solidFill>
            <a:srgbClr val="D8233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tr-TR"/>
          </a:p>
        </p:txBody>
      </p:sp>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6" name="Veri Yer Tutucusu 3"/>
          <p:cNvSpPr>
            <a:spLocks noGrp="1"/>
          </p:cNvSpPr>
          <p:nvPr>
            <p:ph type="dt" sz="half" idx="10"/>
          </p:nvPr>
        </p:nvSpPr>
        <p:spPr/>
        <p:txBody>
          <a:bodyPr/>
          <a:lstStyle>
            <a:lvl1pPr>
              <a:defRPr/>
            </a:lvl1pPr>
          </a:lstStyle>
          <a:p>
            <a:pPr>
              <a:defRPr/>
            </a:pPr>
            <a:fld id="{C734FE97-6D1E-4BC4-85B7-58C407FFF134}" type="datetimeFigureOut">
              <a:rPr lang="tr-TR"/>
              <a:pPr>
                <a:defRPr/>
              </a:pPr>
              <a:t>19.11.2021</a:t>
            </a:fld>
            <a:endParaRPr lang="tr-TR"/>
          </a:p>
        </p:txBody>
      </p:sp>
      <p:sp>
        <p:nvSpPr>
          <p:cNvPr id="7" name="Altbilgi Yer Tutucusu 4"/>
          <p:cNvSpPr>
            <a:spLocks noGrp="1"/>
          </p:cNvSpPr>
          <p:nvPr>
            <p:ph type="ftr" sz="quarter" idx="11"/>
          </p:nvPr>
        </p:nvSpPr>
        <p:spPr/>
        <p:txBody>
          <a:bodyPr/>
          <a:lstStyle>
            <a:lvl1pPr>
              <a:defRPr/>
            </a:lvl1pPr>
          </a:lstStyle>
          <a:p>
            <a:pPr>
              <a:defRPr/>
            </a:pPr>
            <a:endParaRPr lang="tr-TR"/>
          </a:p>
        </p:txBody>
      </p:sp>
      <p:sp>
        <p:nvSpPr>
          <p:cNvPr id="8" name="Slayt Numarası Yer Tutucusu 5"/>
          <p:cNvSpPr>
            <a:spLocks noGrp="1"/>
          </p:cNvSpPr>
          <p:nvPr>
            <p:ph type="sldNum" sz="quarter" idx="12"/>
          </p:nvPr>
        </p:nvSpPr>
        <p:spPr/>
        <p:txBody>
          <a:bodyPr/>
          <a:lstStyle>
            <a:lvl1pPr>
              <a:defRPr/>
            </a:lvl1pPr>
          </a:lstStyle>
          <a:p>
            <a:pPr>
              <a:defRPr/>
            </a:pPr>
            <a:fld id="{52956591-D782-412B-A552-809BF2AC803B}" type="slidenum">
              <a:rPr lang="tr-TR"/>
              <a:pPr>
                <a:defRPr/>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a:xfrm>
            <a:off x="838200" y="365125"/>
            <a:ext cx="10515600" cy="1325563"/>
          </a:xfrm>
        </p:spPr>
        <p:txBody>
          <a:bodyPr/>
          <a:lstStyle/>
          <a:p>
            <a:r>
              <a:rPr lang="tr-TR"/>
              <a:t>Asıl başlık stili için tıklatın</a:t>
            </a:r>
          </a:p>
        </p:txBody>
      </p:sp>
      <p:sp>
        <p:nvSpPr>
          <p:cNvPr id="3" name="İçerik Yer Tutucusu 2"/>
          <p:cNvSpPr>
            <a:spLocks noGrp="1"/>
          </p:cNvSpPr>
          <p:nvPr>
            <p:ph idx="1"/>
          </p:nvPr>
        </p:nvSpPr>
        <p:spPr>
          <a:xfrm>
            <a:off x="838200" y="1825625"/>
            <a:ext cx="10515600" cy="4351338"/>
          </a:xfrm>
        </p:spPr>
        <p:txBody>
          <a:bodyPr/>
          <a:lstStyle/>
          <a:p>
            <a:pPr lvl="0"/>
            <a:r>
              <a:rPr lang="tr-TR"/>
              <a:t>Asıl metin stillerini düzenlemek için tıklatın</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lvl1pPr>
              <a:defRPr/>
            </a:lvl1pPr>
          </a:lstStyle>
          <a:p>
            <a:pPr>
              <a:defRPr/>
            </a:pPr>
            <a:fld id="{B2FC524E-6A66-43DF-918D-9CA2C6057D2C}" type="datetimeFigureOut">
              <a:rPr lang="tr-TR"/>
              <a:pPr>
                <a:defRPr/>
              </a:pPr>
              <a:t>19.11.2021</a:t>
            </a:fld>
            <a:endParaRPr lang="tr-TR"/>
          </a:p>
        </p:txBody>
      </p:sp>
      <p:sp>
        <p:nvSpPr>
          <p:cNvPr id="5" name="Altbilgi Yer Tutucusu 4"/>
          <p:cNvSpPr>
            <a:spLocks noGrp="1"/>
          </p:cNvSpPr>
          <p:nvPr>
            <p:ph type="ftr" sz="quarter" idx="11"/>
          </p:nvPr>
        </p:nvSpPr>
        <p:spPr/>
        <p:txBody>
          <a:bodyPr/>
          <a:lstStyle>
            <a:lvl1pPr>
              <a:defRPr/>
            </a:lvl1pPr>
          </a:lstStyle>
          <a:p>
            <a:pPr>
              <a:defRPr/>
            </a:pPr>
            <a:endParaRPr lang="tr-TR"/>
          </a:p>
        </p:txBody>
      </p:sp>
      <p:sp>
        <p:nvSpPr>
          <p:cNvPr id="6" name="Slayt Numarası Yer Tutucusu 5"/>
          <p:cNvSpPr>
            <a:spLocks noGrp="1"/>
          </p:cNvSpPr>
          <p:nvPr>
            <p:ph type="sldNum" sz="quarter" idx="12"/>
          </p:nvPr>
        </p:nvSpPr>
        <p:spPr/>
        <p:txBody>
          <a:bodyPr/>
          <a:lstStyle>
            <a:lvl1pPr>
              <a:defRPr/>
            </a:lvl1pPr>
          </a:lstStyle>
          <a:p>
            <a:pPr>
              <a:defRPr/>
            </a:pPr>
            <a:fld id="{1E5AFF76-644E-435D-8A22-EC82489A4B5D}" type="slidenum">
              <a:rPr lang="tr-TR"/>
              <a:pPr>
                <a:defRPr/>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3"/>
          <p:cNvSpPr>
            <a:spLocks noGrp="1"/>
          </p:cNvSpPr>
          <p:nvPr>
            <p:ph type="dt" sz="half" idx="10"/>
          </p:nvPr>
        </p:nvSpPr>
        <p:spPr/>
        <p:txBody>
          <a:bodyPr/>
          <a:lstStyle>
            <a:lvl1pPr>
              <a:defRPr/>
            </a:lvl1pPr>
          </a:lstStyle>
          <a:p>
            <a:pPr>
              <a:defRPr/>
            </a:pPr>
            <a:fld id="{5E2B4EDF-2E0C-44B7-808F-A8D39E295773}" type="datetimeFigureOut">
              <a:rPr lang="tr-TR"/>
              <a:pPr>
                <a:defRPr/>
              </a:pPr>
              <a:t>19.11.2021</a:t>
            </a:fld>
            <a:endParaRPr lang="tr-TR"/>
          </a:p>
        </p:txBody>
      </p:sp>
      <p:sp>
        <p:nvSpPr>
          <p:cNvPr id="3" name="Altbilgi Yer Tutucusu 4"/>
          <p:cNvSpPr>
            <a:spLocks noGrp="1"/>
          </p:cNvSpPr>
          <p:nvPr>
            <p:ph type="ftr" sz="quarter" idx="11"/>
          </p:nvPr>
        </p:nvSpPr>
        <p:spPr/>
        <p:txBody>
          <a:bodyPr/>
          <a:lstStyle>
            <a:lvl1pPr>
              <a:defRPr/>
            </a:lvl1pPr>
          </a:lstStyle>
          <a:p>
            <a:pPr>
              <a:defRPr/>
            </a:pPr>
            <a:endParaRPr lang="tr-TR"/>
          </a:p>
        </p:txBody>
      </p:sp>
      <p:sp>
        <p:nvSpPr>
          <p:cNvPr id="4" name="Slayt Numarası Yer Tutucusu 5"/>
          <p:cNvSpPr>
            <a:spLocks noGrp="1"/>
          </p:cNvSpPr>
          <p:nvPr>
            <p:ph type="sldNum" sz="quarter" idx="12"/>
          </p:nvPr>
        </p:nvSpPr>
        <p:spPr/>
        <p:txBody>
          <a:bodyPr/>
          <a:lstStyle>
            <a:lvl1pPr>
              <a:defRPr/>
            </a:lvl1pPr>
          </a:lstStyle>
          <a:p>
            <a:pPr>
              <a:defRPr/>
            </a:pPr>
            <a:fld id="{5AA9E97C-BEEE-4B05-9273-D45F2D1B6157}" type="slidenum">
              <a:rPr lang="tr-TR"/>
              <a:pPr>
                <a:defRPr/>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Başlık Yer Tutucusu 1"/>
          <p:cNvSpPr>
            <a:spLocks noGrp="1"/>
          </p:cNvSpPr>
          <p:nvPr>
            <p:ph type="title"/>
          </p:nvPr>
        </p:nvSpPr>
        <p:spPr bwMode="auto">
          <a:xfrm>
            <a:off x="838200" y="365125"/>
            <a:ext cx="10515600" cy="1325563"/>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tr-TR"/>
              <a:t>Asıl başlık stili için tıklatın</a:t>
            </a:r>
          </a:p>
        </p:txBody>
      </p:sp>
      <p:sp>
        <p:nvSpPr>
          <p:cNvPr id="1027" name="Metin Yer Tutucusu 2"/>
          <p:cNvSpPr>
            <a:spLocks noGrp="1"/>
          </p:cNvSpPr>
          <p:nvPr>
            <p:ph type="body" idx="1"/>
          </p:nvPr>
        </p:nvSpPr>
        <p:spPr bwMode="auto">
          <a:xfrm>
            <a:off x="838200" y="1825625"/>
            <a:ext cx="10515600" cy="43513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2A24D8D7-0179-457A-ACF0-8C07BB35F177}" type="datetimeFigureOut">
              <a:rPr lang="tr-TR"/>
              <a:pPr>
                <a:defRPr/>
              </a:pPr>
              <a:t>19.11.2021</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5EA5C89D-0620-4E9C-92F3-9C2E89C44482}" type="slidenum">
              <a:rPr lang="tr-TR"/>
              <a:pPr>
                <a:defRPr/>
              </a:pPr>
              <a:t>‹#›</a:t>
            </a:fld>
            <a:endParaRPr lang="tr-TR"/>
          </a:p>
        </p:txBody>
      </p:sp>
    </p:spTree>
  </p:cSld>
  <p:clrMap bg1="lt1" tx1="dk1" bg2="lt2" tx2="dk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56" r:id="rId8"/>
    <p:sldLayoutId id="2147483657" r:id="rId9"/>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defRPr>
      </a:lvl2pPr>
      <a:lvl3pPr algn="l" rtl="0" eaLnBrk="0" fontAlgn="base" hangingPunct="0">
        <a:lnSpc>
          <a:spcPct val="90000"/>
        </a:lnSpc>
        <a:spcBef>
          <a:spcPct val="0"/>
        </a:spcBef>
        <a:spcAft>
          <a:spcPct val="0"/>
        </a:spcAft>
        <a:defRPr sz="4400">
          <a:solidFill>
            <a:schemeClr val="tx1"/>
          </a:solidFill>
          <a:latin typeface="Calibri Light" pitchFamily="34" charset="0"/>
        </a:defRPr>
      </a:lvl3pPr>
      <a:lvl4pPr algn="l" rtl="0" eaLnBrk="0" fontAlgn="base" hangingPunct="0">
        <a:lnSpc>
          <a:spcPct val="90000"/>
        </a:lnSpc>
        <a:spcBef>
          <a:spcPct val="0"/>
        </a:spcBef>
        <a:spcAft>
          <a:spcPct val="0"/>
        </a:spcAft>
        <a:defRPr sz="4400">
          <a:solidFill>
            <a:schemeClr val="tx1"/>
          </a:solidFill>
          <a:latin typeface="Calibri Light" pitchFamily="34" charset="0"/>
        </a:defRPr>
      </a:lvl4pPr>
      <a:lvl5pPr algn="l" rtl="0" eaLnBrk="0" fontAlgn="base" hangingPunct="0">
        <a:lnSpc>
          <a:spcPct val="90000"/>
        </a:lnSpc>
        <a:spcBef>
          <a:spcPct val="0"/>
        </a:spcBef>
        <a:spcAft>
          <a:spcPct val="0"/>
        </a:spcAft>
        <a:defRPr sz="4400">
          <a:solidFill>
            <a:schemeClr val="tx1"/>
          </a:solidFill>
          <a:latin typeface="Calibri Light" pitchFamily="34" charset="0"/>
        </a:defRPr>
      </a:lvl5pPr>
      <a:lvl6pPr marL="457200" algn="l" rtl="0" fontAlgn="base">
        <a:lnSpc>
          <a:spcPct val="90000"/>
        </a:lnSpc>
        <a:spcBef>
          <a:spcPct val="0"/>
        </a:spcBef>
        <a:spcAft>
          <a:spcPct val="0"/>
        </a:spcAft>
        <a:defRPr sz="4400">
          <a:solidFill>
            <a:schemeClr val="tx1"/>
          </a:solidFill>
          <a:latin typeface="Calibri Light" pitchFamily="34" charset="0"/>
        </a:defRPr>
      </a:lvl6pPr>
      <a:lvl7pPr marL="914400" algn="l" rtl="0" fontAlgn="base">
        <a:lnSpc>
          <a:spcPct val="90000"/>
        </a:lnSpc>
        <a:spcBef>
          <a:spcPct val="0"/>
        </a:spcBef>
        <a:spcAft>
          <a:spcPct val="0"/>
        </a:spcAft>
        <a:defRPr sz="4400">
          <a:solidFill>
            <a:schemeClr val="tx1"/>
          </a:solidFill>
          <a:latin typeface="Calibri Light" pitchFamily="34" charset="0"/>
        </a:defRPr>
      </a:lvl7pPr>
      <a:lvl8pPr marL="1371600" algn="l" rtl="0" fontAlgn="base">
        <a:lnSpc>
          <a:spcPct val="90000"/>
        </a:lnSpc>
        <a:spcBef>
          <a:spcPct val="0"/>
        </a:spcBef>
        <a:spcAft>
          <a:spcPct val="0"/>
        </a:spcAft>
        <a:defRPr sz="4400">
          <a:solidFill>
            <a:schemeClr val="tx1"/>
          </a:solidFill>
          <a:latin typeface="Calibri Light" pitchFamily="34" charset="0"/>
        </a:defRPr>
      </a:lvl8pPr>
      <a:lvl9pPr marL="1828800" algn="l" rtl="0" fontAlgn="base">
        <a:lnSpc>
          <a:spcPct val="90000"/>
        </a:lnSpc>
        <a:spcBef>
          <a:spcPct val="0"/>
        </a:spcBef>
        <a:spcAft>
          <a:spcPct val="0"/>
        </a:spcAft>
        <a:defRPr sz="4400">
          <a:solidFill>
            <a:schemeClr val="tx1"/>
          </a:solidFill>
          <a:latin typeface="Calibri Light" pitchFamily="34" charset="0"/>
        </a:defRPr>
      </a:lvl9pPr>
    </p:titleStyle>
    <p:bodyStyle>
      <a:lvl1pPr marL="228600" indent="-228600" algn="l" rtl="0" eaLnBrk="0" fontAlgn="base" hangingPunct="0">
        <a:lnSpc>
          <a:spcPct val="90000"/>
        </a:lnSpc>
        <a:spcBef>
          <a:spcPts val="1000"/>
        </a:spcBef>
        <a:spcAft>
          <a:spcPct val="0"/>
        </a:spcAft>
        <a:buFont typeface="Arial"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8.xml"/><Relationship Id="rId4" Type="http://schemas.openxmlformats.org/officeDocument/2006/relationships/image" Target="../media/image8.jpeg"/></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9.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p:cNvSpPr>
          <p:nvPr>
            <p:ph type="title"/>
          </p:nvPr>
        </p:nvSpPr>
        <p:spPr/>
        <p:txBody>
          <a:bodyPr/>
          <a:lstStyle/>
          <a:p>
            <a:r>
              <a:rPr lang="tr-TR">
                <a:solidFill>
                  <a:srgbClr val="D82331"/>
                </a:solidFill>
              </a:rPr>
              <a:t>DERS KONU BAŞLIKLARI</a:t>
            </a:r>
          </a:p>
        </p:txBody>
      </p:sp>
      <p:sp>
        <p:nvSpPr>
          <p:cNvPr id="12290" name="Rectangle 3"/>
          <p:cNvSpPr>
            <a:spLocks noGrp="1"/>
          </p:cNvSpPr>
          <p:nvPr>
            <p:ph type="body" idx="1"/>
          </p:nvPr>
        </p:nvSpPr>
        <p:spPr>
          <a:xfrm>
            <a:off x="736600" y="1608138"/>
            <a:ext cx="10515600" cy="4351337"/>
          </a:xfrm>
        </p:spPr>
        <p:txBody>
          <a:bodyPr/>
          <a:lstStyle/>
          <a:p>
            <a:r>
              <a:rPr lang="tr-TR" sz="3200">
                <a:solidFill>
                  <a:schemeClr val="hlink"/>
                </a:solidFill>
              </a:rPr>
              <a:t>Mütareke Sonrası Anadolu</a:t>
            </a:r>
          </a:p>
          <a:p>
            <a:r>
              <a:rPr lang="tr-TR" sz="3200">
                <a:solidFill>
                  <a:schemeClr val="hlink"/>
                </a:solidFill>
              </a:rPr>
              <a:t>Havza ve Amasya Genelgeleri</a:t>
            </a:r>
            <a:endParaRPr lang="tr-TR" sz="3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3" descr="C:\Documents and Settings\Administrator\Desktop\res\Yeni Klasör\800px-Izmir15Mayis1919Ü.jpg"/>
          <p:cNvPicPr>
            <a:picLocks noChangeAspect="1" noChangeArrowheads="1"/>
          </p:cNvPicPr>
          <p:nvPr/>
        </p:nvPicPr>
        <p:blipFill>
          <a:blip r:embed="rId2" cstate="print"/>
          <a:srcRect/>
          <a:stretch>
            <a:fillRect/>
          </a:stretch>
        </p:blipFill>
        <p:spPr bwMode="auto">
          <a:xfrm>
            <a:off x="2039938" y="342900"/>
            <a:ext cx="9144000" cy="6064250"/>
          </a:xfrm>
          <a:prstGeom prst="rect">
            <a:avLst/>
          </a:prstGeom>
          <a:noFill/>
          <a:ln w="9525">
            <a:noFill/>
            <a:miter lim="800000"/>
            <a:headEnd/>
            <a:tailEnd/>
          </a:ln>
        </p:spPr>
      </p:pic>
      <p:sp>
        <p:nvSpPr>
          <p:cNvPr id="21506" name="3 Metin kutusu"/>
          <p:cNvSpPr txBox="1">
            <a:spLocks noChangeArrowheads="1"/>
          </p:cNvSpPr>
          <p:nvPr/>
        </p:nvSpPr>
        <p:spPr bwMode="auto">
          <a:xfrm>
            <a:off x="0" y="0"/>
            <a:ext cx="2349500" cy="1800225"/>
          </a:xfrm>
          <a:prstGeom prst="rect">
            <a:avLst/>
          </a:prstGeom>
          <a:noFill/>
          <a:ln w="9525">
            <a:noFill/>
            <a:miter lim="800000"/>
            <a:headEnd/>
            <a:tailEnd/>
          </a:ln>
        </p:spPr>
        <p:txBody>
          <a:bodyPr>
            <a:spAutoFit/>
          </a:bodyPr>
          <a:lstStyle/>
          <a:p>
            <a:r>
              <a:rPr lang="tr-TR" altLang="tr-TR" sz="2800" b="1" dirty="0">
                <a:solidFill>
                  <a:srgbClr val="FF0000"/>
                </a:solidFill>
                <a:latin typeface="Comic Sans MS" pitchFamily="66" charset="0"/>
              </a:rPr>
              <a:t>İZMİRİN İŞGALİ-</a:t>
            </a:r>
          </a:p>
          <a:p>
            <a:r>
              <a:rPr lang="tr-TR" altLang="tr-TR" sz="2800" b="1" dirty="0">
                <a:solidFill>
                  <a:srgbClr val="FF0000"/>
                </a:solidFill>
                <a:latin typeface="Comic Sans MS" pitchFamily="66" charset="0"/>
              </a:rPr>
              <a:t>15 MAYIS 1919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0"/>
          <p:cNvSpPr>
            <a:spLocks noChangeArrowheads="1"/>
          </p:cNvSpPr>
          <p:nvPr/>
        </p:nvSpPr>
        <p:spPr bwMode="auto">
          <a:xfrm>
            <a:off x="212725" y="0"/>
            <a:ext cx="11631613" cy="6000750"/>
          </a:xfrm>
          <a:prstGeom prst="rect">
            <a:avLst/>
          </a:prstGeom>
          <a:solidFill>
            <a:srgbClr val="333333"/>
          </a:solidFill>
          <a:ln w="9525">
            <a:solidFill>
              <a:schemeClr val="tx1"/>
            </a:solidFill>
            <a:miter lim="800000"/>
            <a:headEnd/>
            <a:tailEnd/>
          </a:ln>
        </p:spPr>
        <p:txBody>
          <a:bodyPr wrap="none" anchor="ctr"/>
          <a:lstStyle/>
          <a:p>
            <a:endParaRPr lang="tr-TR" altLang="tr-TR" sz="2000" b="1">
              <a:latin typeface="Lucida Console" pitchFamily="49" charset="0"/>
            </a:endParaRPr>
          </a:p>
        </p:txBody>
      </p:sp>
      <p:sp>
        <p:nvSpPr>
          <p:cNvPr id="32771" name="Text Box 3"/>
          <p:cNvSpPr txBox="1">
            <a:spLocks noChangeArrowheads="1"/>
          </p:cNvSpPr>
          <p:nvPr/>
        </p:nvSpPr>
        <p:spPr bwMode="auto">
          <a:xfrm>
            <a:off x="2170113" y="127000"/>
            <a:ext cx="7772400" cy="579438"/>
          </a:xfrm>
          <a:prstGeom prst="rect">
            <a:avLst/>
          </a:prstGeom>
          <a:noFill/>
          <a:ln>
            <a:noFill/>
          </a:ln>
        </p:spPr>
        <p:txBody>
          <a:bodyPr>
            <a:spAutoFit/>
          </a:bodyPr>
          <a:lstStyle>
            <a:lvl1pPr eaLnBrk="0" hangingPunct="0">
              <a:defRPr sz="1400" b="1">
                <a:solidFill>
                  <a:schemeClr val="tx1"/>
                </a:solidFill>
                <a:latin typeface="Comic Sans MS" panose="030F0702030302020204" pitchFamily="66" charset="0"/>
              </a:defRPr>
            </a:lvl1pPr>
            <a:lvl2pPr marL="742950" indent="-285750" eaLnBrk="0" hangingPunct="0">
              <a:defRPr sz="1400" b="1">
                <a:solidFill>
                  <a:schemeClr val="tx1"/>
                </a:solidFill>
                <a:latin typeface="Comic Sans MS" panose="030F0702030302020204" pitchFamily="66" charset="0"/>
              </a:defRPr>
            </a:lvl2pPr>
            <a:lvl3pPr marL="1143000" indent="-228600" eaLnBrk="0" hangingPunct="0">
              <a:defRPr sz="1400" b="1">
                <a:solidFill>
                  <a:schemeClr val="tx1"/>
                </a:solidFill>
                <a:latin typeface="Comic Sans MS" panose="030F0702030302020204" pitchFamily="66" charset="0"/>
              </a:defRPr>
            </a:lvl3pPr>
            <a:lvl4pPr marL="1600200" indent="-228600" eaLnBrk="0" hangingPunct="0">
              <a:defRPr sz="1400" b="1">
                <a:solidFill>
                  <a:schemeClr val="tx1"/>
                </a:solidFill>
                <a:latin typeface="Comic Sans MS" panose="030F0702030302020204" pitchFamily="66" charset="0"/>
              </a:defRPr>
            </a:lvl4pPr>
            <a:lvl5pPr marL="2057400" indent="-228600" eaLnBrk="0" hangingPunct="0">
              <a:defRPr sz="1400" b="1">
                <a:solidFill>
                  <a:schemeClr val="tx1"/>
                </a:solidFill>
                <a:latin typeface="Comic Sans MS" panose="030F0702030302020204" pitchFamily="66" charset="0"/>
              </a:defRPr>
            </a:lvl5pPr>
            <a:lvl6pPr marL="2514600" indent="-228600" eaLnBrk="0" fontAlgn="base" hangingPunct="0">
              <a:spcBef>
                <a:spcPct val="50000"/>
              </a:spcBef>
              <a:spcAft>
                <a:spcPct val="0"/>
              </a:spcAft>
              <a:defRPr sz="1400" b="1">
                <a:solidFill>
                  <a:schemeClr val="tx1"/>
                </a:solidFill>
                <a:latin typeface="Comic Sans MS" panose="030F0702030302020204" pitchFamily="66" charset="0"/>
              </a:defRPr>
            </a:lvl6pPr>
            <a:lvl7pPr marL="2971800" indent="-228600" eaLnBrk="0" fontAlgn="base" hangingPunct="0">
              <a:spcBef>
                <a:spcPct val="50000"/>
              </a:spcBef>
              <a:spcAft>
                <a:spcPct val="0"/>
              </a:spcAft>
              <a:defRPr sz="1400" b="1">
                <a:solidFill>
                  <a:schemeClr val="tx1"/>
                </a:solidFill>
                <a:latin typeface="Comic Sans MS" panose="030F0702030302020204" pitchFamily="66" charset="0"/>
              </a:defRPr>
            </a:lvl7pPr>
            <a:lvl8pPr marL="3429000" indent="-228600" eaLnBrk="0" fontAlgn="base" hangingPunct="0">
              <a:spcBef>
                <a:spcPct val="50000"/>
              </a:spcBef>
              <a:spcAft>
                <a:spcPct val="0"/>
              </a:spcAft>
              <a:defRPr sz="1400" b="1">
                <a:solidFill>
                  <a:schemeClr val="tx1"/>
                </a:solidFill>
                <a:latin typeface="Comic Sans MS" panose="030F0702030302020204" pitchFamily="66" charset="0"/>
              </a:defRPr>
            </a:lvl8pPr>
            <a:lvl9pPr marL="3886200" indent="-228600" eaLnBrk="0" fontAlgn="base" hangingPunct="0">
              <a:spcBef>
                <a:spcPct val="50000"/>
              </a:spcBef>
              <a:spcAft>
                <a:spcPct val="0"/>
              </a:spcAft>
              <a:defRPr sz="1400" b="1">
                <a:solidFill>
                  <a:schemeClr val="tx1"/>
                </a:solidFill>
                <a:latin typeface="Comic Sans MS" panose="030F0702030302020204" pitchFamily="66" charset="0"/>
              </a:defRPr>
            </a:lvl9pPr>
          </a:lstStyle>
          <a:p>
            <a:pPr algn="ctr" eaLnBrk="1" fontAlgn="auto" hangingPunct="1">
              <a:spcBef>
                <a:spcPts val="0"/>
              </a:spcBef>
              <a:spcAft>
                <a:spcPts val="0"/>
              </a:spcAft>
              <a:defRPr/>
            </a:pPr>
            <a:r>
              <a:rPr lang="tr-TR" altLang="tr-TR" sz="3200" dirty="0">
                <a:solidFill>
                  <a:srgbClr val="FFFF00"/>
                </a:solidFill>
                <a:latin typeface="+mn-lt"/>
                <a:cs typeface="+mn-cs"/>
              </a:rPr>
              <a:t>İZMİR’İN İŞGALİ (15 MAYIS 1919)</a:t>
            </a:r>
            <a:r>
              <a:rPr lang="tr-TR" altLang="tr-TR" sz="3200" dirty="0">
                <a:solidFill>
                  <a:srgbClr val="002060"/>
                </a:solidFill>
                <a:latin typeface="+mn-lt"/>
                <a:cs typeface="+mn-cs"/>
              </a:rPr>
              <a:t> </a:t>
            </a:r>
            <a:endParaRPr lang="tr-TR" altLang="tr-TR" sz="2400" dirty="0">
              <a:solidFill>
                <a:srgbClr val="002060"/>
              </a:solidFill>
              <a:latin typeface="+mn-lt"/>
              <a:cs typeface="+mn-cs"/>
            </a:endParaRPr>
          </a:p>
        </p:txBody>
      </p:sp>
      <p:sp>
        <p:nvSpPr>
          <p:cNvPr id="22531" name="Text Box 8"/>
          <p:cNvSpPr txBox="1">
            <a:spLocks noChangeArrowheads="1"/>
          </p:cNvSpPr>
          <p:nvPr/>
        </p:nvSpPr>
        <p:spPr bwMode="auto">
          <a:xfrm>
            <a:off x="422275" y="720725"/>
            <a:ext cx="3986213" cy="3849688"/>
          </a:xfrm>
          <a:prstGeom prst="rect">
            <a:avLst/>
          </a:prstGeom>
          <a:noFill/>
          <a:ln w="9525">
            <a:noFill/>
            <a:miter lim="800000"/>
            <a:headEnd/>
            <a:tailEnd/>
          </a:ln>
        </p:spPr>
        <p:txBody>
          <a:bodyPr>
            <a:spAutoFit/>
          </a:bodyPr>
          <a:lstStyle/>
          <a:p>
            <a:pPr marL="285750" indent="-285750">
              <a:buFont typeface="Wingdings" pitchFamily="2" charset="2"/>
              <a:buChar char="Ø"/>
            </a:pPr>
            <a:r>
              <a:rPr lang="tr-TR" altLang="tr-TR" b="1">
                <a:solidFill>
                  <a:srgbClr val="FFFF00"/>
                </a:solidFill>
                <a:latin typeface="Trebuchet MS" pitchFamily="34" charset="0"/>
              </a:rPr>
              <a:t>YUNANLARIN İŞGAL  SEBEBLERİ</a:t>
            </a:r>
          </a:p>
          <a:p>
            <a:pPr marL="285750" indent="-285750">
              <a:buFont typeface="Wingdings" pitchFamily="2" charset="2"/>
              <a:buChar char="Ø"/>
            </a:pPr>
            <a:r>
              <a:rPr lang="tr-TR" altLang="tr-TR" sz="1600" b="1">
                <a:solidFill>
                  <a:schemeClr val="bg1"/>
                </a:solidFill>
                <a:latin typeface="Trebuchet MS" pitchFamily="34" charset="0"/>
              </a:rPr>
              <a:t>Büyük Yunanistan’ı gerçekleştirmek istemesi,</a:t>
            </a:r>
          </a:p>
          <a:p>
            <a:pPr marL="285750" indent="-285750">
              <a:buFont typeface="Wingdings" pitchFamily="2" charset="2"/>
              <a:buChar char="Ø"/>
            </a:pPr>
            <a:r>
              <a:rPr lang="tr-TR" altLang="tr-TR" sz="1600" b="1">
                <a:solidFill>
                  <a:schemeClr val="bg1"/>
                </a:solidFill>
                <a:latin typeface="Trebuchet MS" pitchFamily="34" charset="0"/>
              </a:rPr>
              <a:t> Bölgedeki Türklerin Rumları katlettiği iddiası,</a:t>
            </a:r>
          </a:p>
          <a:p>
            <a:pPr marL="285750" indent="-285750">
              <a:buFont typeface="Wingdings" pitchFamily="2" charset="2"/>
              <a:buChar char="Ø"/>
            </a:pPr>
            <a:r>
              <a:rPr lang="tr-TR" altLang="tr-TR" sz="1600" b="1">
                <a:solidFill>
                  <a:schemeClr val="bg1"/>
                </a:solidFill>
                <a:latin typeface="Trebuchet MS" pitchFamily="34" charset="0"/>
              </a:rPr>
              <a:t> Bölgedeki Rumların Türklerden daha fazla olduğu iddiası,</a:t>
            </a:r>
          </a:p>
          <a:p>
            <a:pPr marL="285750" indent="-285750">
              <a:buFont typeface="Wingdings" pitchFamily="2" charset="2"/>
              <a:buChar char="Ø"/>
            </a:pPr>
            <a:r>
              <a:rPr lang="tr-TR" altLang="tr-TR" sz="1600" b="1">
                <a:solidFill>
                  <a:schemeClr val="bg1"/>
                </a:solidFill>
                <a:latin typeface="Trebuchet MS" pitchFamily="34" charset="0"/>
              </a:rPr>
              <a:t> Güçlü bir İTALYA yerine zayıf bir YUNANİSTAN’ın İNGİLTERE ve FRANSA’nın işine geliyor olması. </a:t>
            </a:r>
          </a:p>
          <a:p>
            <a:pPr marL="285750" indent="-285750">
              <a:buFont typeface="Wingdings" pitchFamily="2" charset="2"/>
              <a:buChar char="Ø"/>
            </a:pPr>
            <a:r>
              <a:rPr lang="tr-TR" altLang="tr-TR" b="1">
                <a:solidFill>
                  <a:srgbClr val="00FF00"/>
                </a:solidFill>
                <a:latin typeface="Trebuchet MS" pitchFamily="34" charset="0"/>
              </a:rPr>
              <a:t>İzmir Müdafaa-i Hukuk-u Osm. Cem.kuruldu.</a:t>
            </a:r>
            <a:r>
              <a:rPr lang="tr-TR" altLang="tr-TR" sz="1600" b="1">
                <a:latin typeface="Trebuchet MS" pitchFamily="34" charset="0"/>
              </a:rPr>
              <a:t>                                        </a:t>
            </a:r>
          </a:p>
          <a:p>
            <a:pPr marL="285750" indent="-285750">
              <a:buFont typeface="Wingdings" pitchFamily="2" charset="2"/>
              <a:buChar char="Ø"/>
            </a:pPr>
            <a:r>
              <a:rPr lang="tr-TR" altLang="tr-TR" sz="1600" b="1">
                <a:solidFill>
                  <a:schemeClr val="bg1"/>
                </a:solidFill>
                <a:latin typeface="Trebuchet MS" pitchFamily="34" charset="0"/>
              </a:rPr>
              <a:t>Vali Nurettin Paşa görevden alındı. İzzet Bey getirildi.15 Mayısta çıkarma yapıldı.</a:t>
            </a:r>
            <a:endParaRPr lang="tr-TR" altLang="tr-TR" b="1">
              <a:solidFill>
                <a:srgbClr val="00FF00"/>
              </a:solidFill>
              <a:latin typeface="Trebuchet MS" pitchFamily="34" charset="0"/>
            </a:endParaRPr>
          </a:p>
        </p:txBody>
      </p:sp>
      <p:sp>
        <p:nvSpPr>
          <p:cNvPr id="32777" name="Text Box 9"/>
          <p:cNvSpPr txBox="1">
            <a:spLocks noChangeArrowheads="1"/>
          </p:cNvSpPr>
          <p:nvPr/>
        </p:nvSpPr>
        <p:spPr bwMode="auto">
          <a:xfrm>
            <a:off x="4262438" y="706438"/>
            <a:ext cx="7427912" cy="5632450"/>
          </a:xfrm>
          <a:prstGeom prst="rect">
            <a:avLst/>
          </a:prstGeom>
          <a:noFill/>
          <a:ln>
            <a:noFill/>
          </a:ln>
        </p:spPr>
        <p:txBody>
          <a:bodyPr>
            <a:spAutoFit/>
          </a:bodyPr>
          <a:lstStyle>
            <a:lvl1pPr marL="285750" indent="-285750" eaLnBrk="0" hangingPunct="0">
              <a:defRPr sz="1400" b="1">
                <a:solidFill>
                  <a:schemeClr val="tx1"/>
                </a:solidFill>
                <a:latin typeface="Comic Sans MS" panose="030F0702030302020204" pitchFamily="66" charset="0"/>
              </a:defRPr>
            </a:lvl1pPr>
            <a:lvl2pPr marL="742950" indent="-285750" eaLnBrk="0" hangingPunct="0">
              <a:defRPr sz="1400" b="1">
                <a:solidFill>
                  <a:schemeClr val="tx1"/>
                </a:solidFill>
                <a:latin typeface="Comic Sans MS" panose="030F0702030302020204" pitchFamily="66" charset="0"/>
              </a:defRPr>
            </a:lvl2pPr>
            <a:lvl3pPr marL="1143000" indent="-228600" eaLnBrk="0" hangingPunct="0">
              <a:defRPr sz="1400" b="1">
                <a:solidFill>
                  <a:schemeClr val="tx1"/>
                </a:solidFill>
                <a:latin typeface="Comic Sans MS" panose="030F0702030302020204" pitchFamily="66" charset="0"/>
              </a:defRPr>
            </a:lvl3pPr>
            <a:lvl4pPr marL="1600200" indent="-228600" eaLnBrk="0" hangingPunct="0">
              <a:defRPr sz="1400" b="1">
                <a:solidFill>
                  <a:schemeClr val="tx1"/>
                </a:solidFill>
                <a:latin typeface="Comic Sans MS" panose="030F0702030302020204" pitchFamily="66" charset="0"/>
              </a:defRPr>
            </a:lvl4pPr>
            <a:lvl5pPr marL="2057400" indent="-228600" eaLnBrk="0" hangingPunct="0">
              <a:defRPr sz="1400" b="1">
                <a:solidFill>
                  <a:schemeClr val="tx1"/>
                </a:solidFill>
                <a:latin typeface="Comic Sans MS" panose="030F0702030302020204" pitchFamily="66" charset="0"/>
              </a:defRPr>
            </a:lvl5pPr>
            <a:lvl6pPr marL="2514600" indent="-228600" eaLnBrk="0" fontAlgn="base" hangingPunct="0">
              <a:spcBef>
                <a:spcPct val="50000"/>
              </a:spcBef>
              <a:spcAft>
                <a:spcPct val="0"/>
              </a:spcAft>
              <a:defRPr sz="1400" b="1">
                <a:solidFill>
                  <a:schemeClr val="tx1"/>
                </a:solidFill>
                <a:latin typeface="Comic Sans MS" panose="030F0702030302020204" pitchFamily="66" charset="0"/>
              </a:defRPr>
            </a:lvl6pPr>
            <a:lvl7pPr marL="2971800" indent="-228600" eaLnBrk="0" fontAlgn="base" hangingPunct="0">
              <a:spcBef>
                <a:spcPct val="50000"/>
              </a:spcBef>
              <a:spcAft>
                <a:spcPct val="0"/>
              </a:spcAft>
              <a:defRPr sz="1400" b="1">
                <a:solidFill>
                  <a:schemeClr val="tx1"/>
                </a:solidFill>
                <a:latin typeface="Comic Sans MS" panose="030F0702030302020204" pitchFamily="66" charset="0"/>
              </a:defRPr>
            </a:lvl7pPr>
            <a:lvl8pPr marL="3429000" indent="-228600" eaLnBrk="0" fontAlgn="base" hangingPunct="0">
              <a:spcBef>
                <a:spcPct val="50000"/>
              </a:spcBef>
              <a:spcAft>
                <a:spcPct val="0"/>
              </a:spcAft>
              <a:defRPr sz="1400" b="1">
                <a:solidFill>
                  <a:schemeClr val="tx1"/>
                </a:solidFill>
                <a:latin typeface="Comic Sans MS" panose="030F0702030302020204" pitchFamily="66" charset="0"/>
              </a:defRPr>
            </a:lvl8pPr>
            <a:lvl9pPr marL="3886200" indent="-228600" eaLnBrk="0" fontAlgn="base" hangingPunct="0">
              <a:spcBef>
                <a:spcPct val="50000"/>
              </a:spcBef>
              <a:spcAft>
                <a:spcPct val="0"/>
              </a:spcAft>
              <a:defRPr sz="1400" b="1">
                <a:solidFill>
                  <a:schemeClr val="tx1"/>
                </a:solidFill>
                <a:latin typeface="Comic Sans MS" panose="030F0702030302020204" pitchFamily="66" charset="0"/>
              </a:defRPr>
            </a:lvl9pPr>
          </a:lstStyle>
          <a:p>
            <a:pPr eaLnBrk="1" fontAlgn="auto" hangingPunct="1">
              <a:spcBef>
                <a:spcPts val="0"/>
              </a:spcBef>
              <a:spcAft>
                <a:spcPts val="0"/>
              </a:spcAft>
              <a:buFont typeface="Wingdings" panose="05000000000000000000" pitchFamily="2" charset="2"/>
              <a:buChar char="q"/>
              <a:defRPr/>
            </a:pPr>
            <a:r>
              <a:rPr lang="tr-TR" altLang="tr-TR" sz="1800" dirty="0">
                <a:solidFill>
                  <a:srgbClr val="FFFF00"/>
                </a:solidFill>
                <a:latin typeface="+mj-lt"/>
                <a:cs typeface="+mn-cs"/>
              </a:rPr>
              <a:t>İŞGALE KARŞI TEPKİLER…</a:t>
            </a:r>
          </a:p>
          <a:p>
            <a:pPr eaLnBrk="1" fontAlgn="auto" hangingPunct="1">
              <a:spcBef>
                <a:spcPts val="0"/>
              </a:spcBef>
              <a:spcAft>
                <a:spcPts val="0"/>
              </a:spcAft>
              <a:buFont typeface="Wingdings" panose="05000000000000000000" pitchFamily="2" charset="2"/>
              <a:buChar char="q"/>
              <a:defRPr/>
            </a:pPr>
            <a:r>
              <a:rPr lang="tr-TR" altLang="tr-TR" sz="1800" dirty="0">
                <a:solidFill>
                  <a:schemeClr val="bg1"/>
                </a:solidFill>
                <a:latin typeface="+mj-lt"/>
                <a:cs typeface="+mn-cs"/>
              </a:rPr>
              <a:t>-</a:t>
            </a:r>
            <a:r>
              <a:rPr lang="tr-TR" altLang="tr-TR" sz="1800" dirty="0">
                <a:solidFill>
                  <a:srgbClr val="FF0000"/>
                </a:solidFill>
                <a:latin typeface="+mj-lt"/>
                <a:cs typeface="+mn-cs"/>
              </a:rPr>
              <a:t>Hukuk-u Beşer Gazetesi </a:t>
            </a:r>
            <a:r>
              <a:rPr lang="tr-TR" altLang="tr-TR" sz="1800" dirty="0">
                <a:solidFill>
                  <a:schemeClr val="bg1"/>
                </a:solidFill>
                <a:latin typeface="+mj-lt"/>
                <a:cs typeface="+mn-cs"/>
              </a:rPr>
              <a:t>baş yazarı Hasan Tahsin ilk kurşunu sıktı.</a:t>
            </a:r>
          </a:p>
          <a:p>
            <a:pPr eaLnBrk="1" fontAlgn="auto" hangingPunct="1">
              <a:spcBef>
                <a:spcPts val="0"/>
              </a:spcBef>
              <a:spcAft>
                <a:spcPts val="0"/>
              </a:spcAft>
              <a:buFont typeface="Wingdings" panose="05000000000000000000" pitchFamily="2" charset="2"/>
              <a:buChar char="q"/>
              <a:defRPr/>
            </a:pPr>
            <a:r>
              <a:rPr lang="tr-TR" altLang="tr-TR" sz="1800" dirty="0">
                <a:solidFill>
                  <a:schemeClr val="bg1"/>
                </a:solidFill>
                <a:latin typeface="+mj-lt"/>
                <a:cs typeface="+mn-cs"/>
              </a:rPr>
              <a:t> İzmir’in işgali aynı zamanda </a:t>
            </a:r>
            <a:r>
              <a:rPr lang="tr-TR" altLang="tr-TR" sz="1800" u="sng" dirty="0">
                <a:solidFill>
                  <a:srgbClr val="FFFF00"/>
                </a:solidFill>
                <a:latin typeface="+mj-lt"/>
                <a:cs typeface="+mn-cs"/>
              </a:rPr>
              <a:t>İLHAK</a:t>
            </a:r>
            <a:r>
              <a:rPr lang="tr-TR" altLang="tr-TR" sz="1800" dirty="0">
                <a:solidFill>
                  <a:schemeClr val="bg1"/>
                </a:solidFill>
                <a:latin typeface="+mj-lt"/>
                <a:cs typeface="+mn-cs"/>
              </a:rPr>
              <a:t> amacı taşıdığından Türk halkının en fazla tepkisini çeken işgal olmuştur.</a:t>
            </a:r>
          </a:p>
          <a:p>
            <a:pPr eaLnBrk="1" fontAlgn="auto" hangingPunct="1">
              <a:spcBef>
                <a:spcPts val="0"/>
              </a:spcBef>
              <a:spcAft>
                <a:spcPts val="0"/>
              </a:spcAft>
              <a:buFont typeface="Wingdings" panose="05000000000000000000" pitchFamily="2" charset="2"/>
              <a:buChar char="q"/>
              <a:defRPr/>
            </a:pPr>
            <a:r>
              <a:rPr lang="tr-TR" altLang="tr-TR" sz="1800" dirty="0">
                <a:solidFill>
                  <a:schemeClr val="bg1"/>
                </a:solidFill>
                <a:latin typeface="+mj-lt"/>
                <a:cs typeface="+mn-cs"/>
              </a:rPr>
              <a:t>Türk halkı bu işgalden sonra silahlı mücadelenin şart olduğunu görmüştür. Bu durum Kurtuluş savaşının başlamasında etkili olmuştur.</a:t>
            </a:r>
          </a:p>
          <a:p>
            <a:pPr eaLnBrk="1" fontAlgn="auto" hangingPunct="1">
              <a:spcBef>
                <a:spcPts val="0"/>
              </a:spcBef>
              <a:spcAft>
                <a:spcPts val="0"/>
              </a:spcAft>
              <a:buFont typeface="Wingdings" panose="05000000000000000000" pitchFamily="2" charset="2"/>
              <a:buChar char="q"/>
              <a:defRPr/>
            </a:pPr>
            <a:r>
              <a:rPr lang="tr-TR" altLang="tr-TR" sz="1800" dirty="0">
                <a:solidFill>
                  <a:schemeClr val="bg1"/>
                </a:solidFill>
                <a:latin typeface="+mj-lt"/>
                <a:cs typeface="+mn-cs"/>
              </a:rPr>
              <a:t>-Wilson İlkelerinin uygulanmasını istemiştir.</a:t>
            </a:r>
          </a:p>
          <a:p>
            <a:pPr eaLnBrk="1" fontAlgn="auto" hangingPunct="1">
              <a:spcBef>
                <a:spcPts val="0"/>
              </a:spcBef>
              <a:spcAft>
                <a:spcPts val="0"/>
              </a:spcAft>
              <a:buFont typeface="Wingdings" panose="05000000000000000000" pitchFamily="2" charset="2"/>
              <a:buChar char="q"/>
              <a:defRPr/>
            </a:pPr>
            <a:r>
              <a:rPr lang="tr-TR" altLang="tr-TR" sz="1800" dirty="0">
                <a:solidFill>
                  <a:schemeClr val="bg1"/>
                </a:solidFill>
                <a:latin typeface="+mj-lt"/>
                <a:cs typeface="+mn-cs"/>
              </a:rPr>
              <a:t>-Fatih, Kadıköy, Sultanahmet Mitingleri gibi mitingler yapılarak işgaller kınanmıştır.</a:t>
            </a:r>
          </a:p>
          <a:p>
            <a:pPr eaLnBrk="1" fontAlgn="auto" hangingPunct="1">
              <a:spcBef>
                <a:spcPts val="0"/>
              </a:spcBef>
              <a:spcAft>
                <a:spcPts val="0"/>
              </a:spcAft>
              <a:buFont typeface="Wingdings" panose="05000000000000000000" pitchFamily="2" charset="2"/>
              <a:buChar char="q"/>
              <a:defRPr/>
            </a:pPr>
            <a:r>
              <a:rPr lang="tr-TR" altLang="tr-TR" sz="1800" dirty="0">
                <a:solidFill>
                  <a:schemeClr val="bg1"/>
                </a:solidFill>
                <a:latin typeface="+mj-lt"/>
                <a:cs typeface="+mn-cs"/>
              </a:rPr>
              <a:t> İzmir’in işgali sonrasında bölgede Rumların yaptığı katliamlar ulusal bilincin canlanmasında etkili olmuştur.</a:t>
            </a:r>
          </a:p>
          <a:p>
            <a:pPr eaLnBrk="1" fontAlgn="auto" hangingPunct="1">
              <a:spcBef>
                <a:spcPts val="0"/>
              </a:spcBef>
              <a:spcAft>
                <a:spcPts val="0"/>
              </a:spcAft>
              <a:buFont typeface="Wingdings" panose="05000000000000000000" pitchFamily="2" charset="2"/>
              <a:buChar char="q"/>
              <a:defRPr/>
            </a:pPr>
            <a:r>
              <a:rPr lang="tr-TR" altLang="tr-TR" sz="1800" dirty="0">
                <a:solidFill>
                  <a:schemeClr val="bg1"/>
                </a:solidFill>
                <a:latin typeface="+mj-lt"/>
                <a:cs typeface="+mn-cs"/>
              </a:rPr>
              <a:t> İzmir çevresinde yaşanan katliamlar ABD’nin dikkatini çekmiştir. ABD bölgeye </a:t>
            </a:r>
            <a:r>
              <a:rPr lang="tr-TR" altLang="tr-TR" sz="1800" u="sng" dirty="0">
                <a:solidFill>
                  <a:srgbClr val="FF00FF"/>
                </a:solidFill>
                <a:latin typeface="+mj-lt"/>
                <a:cs typeface="+mn-cs"/>
              </a:rPr>
              <a:t>AMİRAL  </a:t>
            </a:r>
            <a:r>
              <a:rPr lang="tr-TR" altLang="tr-TR" sz="1800" u="sng" dirty="0" err="1">
                <a:solidFill>
                  <a:srgbClr val="FF00FF"/>
                </a:solidFill>
                <a:latin typeface="+mj-lt"/>
                <a:cs typeface="+mn-cs"/>
              </a:rPr>
              <a:t>BRİSTOL’u</a:t>
            </a:r>
            <a:r>
              <a:rPr lang="tr-TR" altLang="tr-TR" sz="1800" u="sng" dirty="0">
                <a:solidFill>
                  <a:srgbClr val="FF00FF"/>
                </a:solidFill>
                <a:latin typeface="+mj-lt"/>
                <a:cs typeface="+mn-cs"/>
              </a:rPr>
              <a:t>  </a:t>
            </a:r>
            <a:r>
              <a:rPr lang="tr-TR" altLang="tr-TR" sz="1800" dirty="0">
                <a:solidFill>
                  <a:schemeClr val="bg1"/>
                </a:solidFill>
                <a:latin typeface="+mj-lt"/>
                <a:cs typeface="+mn-cs"/>
              </a:rPr>
              <a:t>göndererek rapor hazırlatmıştır. Bu  raporda </a:t>
            </a:r>
            <a:r>
              <a:rPr lang="tr-TR" altLang="tr-TR" sz="1800" dirty="0" err="1">
                <a:solidFill>
                  <a:schemeClr val="bg1"/>
                </a:solidFill>
                <a:latin typeface="+mj-lt"/>
                <a:cs typeface="+mn-cs"/>
              </a:rPr>
              <a:t>TÜRK’lerin</a:t>
            </a:r>
            <a:r>
              <a:rPr lang="tr-TR" altLang="tr-TR" sz="1800" dirty="0">
                <a:solidFill>
                  <a:schemeClr val="bg1"/>
                </a:solidFill>
                <a:latin typeface="+mj-lt"/>
                <a:cs typeface="+mn-cs"/>
              </a:rPr>
              <a:t> haklı olduğu  </a:t>
            </a:r>
            <a:r>
              <a:rPr lang="tr-TR" altLang="tr-TR" sz="1800" dirty="0" err="1">
                <a:solidFill>
                  <a:schemeClr val="bg1"/>
                </a:solidFill>
                <a:latin typeface="+mj-lt"/>
                <a:cs typeface="+mn-cs"/>
              </a:rPr>
              <a:t>YUNAN’lıların</a:t>
            </a:r>
            <a:r>
              <a:rPr lang="tr-TR" altLang="tr-TR" sz="1800" dirty="0">
                <a:solidFill>
                  <a:schemeClr val="bg1"/>
                </a:solidFill>
                <a:latin typeface="+mj-lt"/>
                <a:cs typeface="+mn-cs"/>
              </a:rPr>
              <a:t> haksız olduğu net bir şekilde ortaya konmuştur.</a:t>
            </a:r>
          </a:p>
          <a:p>
            <a:pPr eaLnBrk="1" fontAlgn="auto" hangingPunct="1">
              <a:spcBef>
                <a:spcPts val="0"/>
              </a:spcBef>
              <a:spcAft>
                <a:spcPts val="0"/>
              </a:spcAft>
              <a:defRPr/>
            </a:pPr>
            <a:r>
              <a:rPr lang="tr-TR" altLang="tr-TR" sz="1800" u="sng" dirty="0">
                <a:solidFill>
                  <a:srgbClr val="FFFF00"/>
                </a:solidFill>
                <a:latin typeface="+mj-lt"/>
                <a:cs typeface="+mn-cs"/>
              </a:rPr>
              <a:t>NOT: </a:t>
            </a:r>
            <a:r>
              <a:rPr lang="tr-TR" altLang="tr-TR" sz="1800" dirty="0">
                <a:solidFill>
                  <a:schemeClr val="bg1"/>
                </a:solidFill>
                <a:latin typeface="+mj-lt"/>
                <a:cs typeface="+mn-cs"/>
              </a:rPr>
              <a:t>AMİRAL BRİSTOL RAPORU ile ilk kez  bir İTİLAF DEVLETİ  TÜRK KURTULUŞ </a:t>
            </a:r>
            <a:r>
              <a:rPr lang="tr-TR" altLang="tr-TR" sz="1800" dirty="0" err="1">
                <a:solidFill>
                  <a:schemeClr val="bg1"/>
                </a:solidFill>
                <a:latin typeface="+mj-lt"/>
                <a:cs typeface="+mn-cs"/>
              </a:rPr>
              <a:t>SAVAŞI’nın</a:t>
            </a:r>
            <a:r>
              <a:rPr lang="tr-TR" altLang="tr-TR" sz="1800" dirty="0">
                <a:solidFill>
                  <a:schemeClr val="bg1"/>
                </a:solidFill>
                <a:latin typeface="+mj-lt"/>
                <a:cs typeface="+mn-cs"/>
              </a:rPr>
              <a:t> haklı olduğunu dünya kamuoyuna duyurmuştur</a:t>
            </a:r>
            <a:r>
              <a:rPr lang="tr-TR" altLang="tr-TR" sz="1800" u="sng" dirty="0">
                <a:solidFill>
                  <a:srgbClr val="FF00FF"/>
                </a:solidFill>
                <a:latin typeface="+mj-lt"/>
                <a:cs typeface="+mn-cs"/>
              </a:rPr>
              <a:t>.(GENERAL MİLNE  RAPORU ALEYHTE)</a:t>
            </a:r>
          </a:p>
          <a:p>
            <a:pPr eaLnBrk="1" fontAlgn="auto" hangingPunct="1">
              <a:spcBef>
                <a:spcPts val="0"/>
              </a:spcBef>
              <a:spcAft>
                <a:spcPts val="0"/>
              </a:spcAft>
              <a:defRPr/>
            </a:pPr>
            <a:r>
              <a:rPr lang="tr-TR" altLang="tr-TR" sz="1800" u="sng" dirty="0">
                <a:solidFill>
                  <a:srgbClr val="FFFF00"/>
                </a:solidFill>
                <a:latin typeface="+mj-lt"/>
                <a:cs typeface="+mn-cs"/>
              </a:rPr>
              <a:t>NOT: </a:t>
            </a:r>
            <a:r>
              <a:rPr lang="tr-TR" altLang="tr-TR" sz="1800" dirty="0" err="1">
                <a:solidFill>
                  <a:schemeClr val="bg1"/>
                </a:solidFill>
                <a:latin typeface="+mj-lt"/>
                <a:cs typeface="+mn-cs"/>
              </a:rPr>
              <a:t>D.Anadoludaki</a:t>
            </a:r>
            <a:r>
              <a:rPr lang="tr-TR" altLang="tr-TR" sz="1800" dirty="0">
                <a:solidFill>
                  <a:schemeClr val="bg1"/>
                </a:solidFill>
                <a:latin typeface="+mj-lt"/>
                <a:cs typeface="+mn-cs"/>
              </a:rPr>
              <a:t> ERMENİ meselesini incelemek için  </a:t>
            </a:r>
            <a:r>
              <a:rPr lang="tr-TR" altLang="tr-TR" sz="1800" u="sng" dirty="0">
                <a:solidFill>
                  <a:srgbClr val="FF00FF"/>
                </a:solidFill>
                <a:latin typeface="+mj-lt"/>
                <a:cs typeface="+mn-cs"/>
              </a:rPr>
              <a:t>GENERAL HARBOURD</a:t>
            </a:r>
            <a:r>
              <a:rPr lang="tr-TR" altLang="tr-TR" sz="1800" dirty="0">
                <a:solidFill>
                  <a:schemeClr val="bg1"/>
                </a:solidFill>
                <a:latin typeface="+mj-lt"/>
                <a:cs typeface="+mn-cs"/>
              </a:rPr>
              <a:t> gönderilmiştir.</a:t>
            </a:r>
            <a:endParaRPr lang="tr-TR" altLang="tr-TR" sz="1800" u="sng" dirty="0">
              <a:solidFill>
                <a:srgbClr val="FFFF00"/>
              </a:solidFill>
              <a:latin typeface="+mj-lt"/>
              <a:cs typeface="+mn-cs"/>
            </a:endParaRPr>
          </a:p>
          <a:p>
            <a:pPr eaLnBrk="1" fontAlgn="auto" hangingPunct="1">
              <a:spcBef>
                <a:spcPts val="0"/>
              </a:spcBef>
              <a:spcAft>
                <a:spcPts val="0"/>
              </a:spcAft>
              <a:defRPr/>
            </a:pPr>
            <a:endParaRPr lang="tr-TR" altLang="tr-TR" sz="1800" dirty="0">
              <a:solidFill>
                <a:schemeClr val="bg1"/>
              </a:solidFill>
              <a:latin typeface="+mj-lt"/>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3"/>
          <p:cNvSpPr>
            <a:spLocks noGrp="1"/>
          </p:cNvSpPr>
          <p:nvPr>
            <p:ph type="body" idx="1"/>
          </p:nvPr>
        </p:nvSpPr>
        <p:spPr>
          <a:xfrm>
            <a:off x="0" y="374650"/>
            <a:ext cx="9403307" cy="6483350"/>
          </a:xfrm>
        </p:spPr>
        <p:txBody>
          <a:bodyPr/>
          <a:lstStyle/>
          <a:p>
            <a:pPr algn="just">
              <a:lnSpc>
                <a:spcPct val="80000"/>
              </a:lnSpc>
            </a:pPr>
            <a:r>
              <a:rPr lang="tr-TR" sz="2400" dirty="0">
                <a:solidFill>
                  <a:srgbClr val="D82331"/>
                </a:solidFill>
              </a:rPr>
              <a:t>6 Mayıs 1919’da Paris Barış Konferansı’nda İzmir ve çevresinin Yunanistan tarafından işgali onaylandı.</a:t>
            </a:r>
            <a:r>
              <a:rPr lang="tr-TR" sz="2400" dirty="0"/>
              <a:t> 15 Mayıs 1919’da Yunan ordusunun İzmir’e çıkması İstiklal Harbimizin önemli bir dönüm noktasıdır. Paris’te İngiltere, Fransa ve İtalya savaş sırasında imzalan gizli antlaşmalar üzerine Anadolu’yu ve Ortadoğu’yu paylaşma görüşmeleri yaparken, Venizelos, sahte nüfus istatistikleriyle konferansı etkileyip Ege Bölgesi’nin Yunanistan’a verilme kararını çıkarıyordu. Bu süreçte Osmanlı Genelkurmayı Anadolu’ya deneyimli ve vatansever komutanlar atamaktaydı. İzmir’e de Ocak 1919’da Nurettin Paşa, Kolordu komutanı ve İzmir Valisi olarak atandı. </a:t>
            </a:r>
          </a:p>
          <a:p>
            <a:pPr algn="just">
              <a:lnSpc>
                <a:spcPct val="80000"/>
              </a:lnSpc>
            </a:pPr>
            <a:r>
              <a:rPr lang="tr-TR" sz="2400" dirty="0">
                <a:solidFill>
                  <a:srgbClr val="D82331"/>
                </a:solidFill>
              </a:rPr>
              <a:t>Nurettin Paşa,</a:t>
            </a:r>
            <a:r>
              <a:rPr lang="tr-TR" sz="2400" dirty="0"/>
              <a:t> bölgede başlayan sivil direnişin önünü açmakla kalmadı, kurulan </a:t>
            </a:r>
            <a:r>
              <a:rPr lang="tr-TR" sz="2400" dirty="0">
                <a:solidFill>
                  <a:srgbClr val="D82331"/>
                </a:solidFill>
              </a:rPr>
              <a:t>İzmir </a:t>
            </a:r>
            <a:r>
              <a:rPr lang="tr-TR" sz="2400" dirty="0" err="1">
                <a:solidFill>
                  <a:srgbClr val="D82331"/>
                </a:solidFill>
              </a:rPr>
              <a:t>Müdafai</a:t>
            </a:r>
            <a:r>
              <a:rPr lang="tr-TR" sz="2400" dirty="0">
                <a:solidFill>
                  <a:srgbClr val="D82331"/>
                </a:solidFill>
              </a:rPr>
              <a:t> Hukuki Osmaniye Cemiyeti’nin</a:t>
            </a:r>
            <a:r>
              <a:rPr lang="tr-TR" sz="2400" dirty="0"/>
              <a:t> girişimi ile birçok vilayetlerden gelen temsilcilerden oluşan bir de kongre toplanmasını sağladı. Nurettin Paşa’nın bu girişimleri hem hükümetin hem de bölgedeki Hürriyet ve İtilaf temsilcilerinin dikkatini çekmekte gecikmedi. Diğer yandan işgalin sorunsuz gerçekleşmesi için Nurettin Paşa’nın görevini sürdürmesi İtilaf devletlerince uygun görülmüyordu. Tüm bu sebeplerden dolayı işgalin öncesinde Nurettin Paşa görevlerinden alındı. (22 Mart 1919) </a:t>
            </a:r>
            <a:r>
              <a:rPr lang="tr-TR" sz="2400" dirty="0">
                <a:solidFill>
                  <a:schemeClr val="hlink"/>
                </a:solidFill>
              </a:rPr>
              <a:t>İzmir valiliğine İzzet Paşa (Kambur), Kolordu kumandanlığına da Ali Nadir Paşa atandı.</a:t>
            </a:r>
          </a:p>
        </p:txBody>
      </p:sp>
      <p:pic>
        <p:nvPicPr>
          <p:cNvPr id="24578" name="Picture 4" descr="sakallinurettinpasa"/>
          <p:cNvPicPr>
            <a:picLocks noChangeAspect="1" noChangeArrowheads="1"/>
          </p:cNvPicPr>
          <p:nvPr/>
        </p:nvPicPr>
        <p:blipFill>
          <a:blip r:embed="rId2" cstate="print"/>
          <a:srcRect/>
          <a:stretch>
            <a:fillRect/>
          </a:stretch>
        </p:blipFill>
        <p:spPr bwMode="auto">
          <a:xfrm>
            <a:off x="9646432" y="493714"/>
            <a:ext cx="2545567" cy="2563386"/>
          </a:xfrm>
          <a:prstGeom prst="rect">
            <a:avLst/>
          </a:prstGeom>
          <a:noFill/>
          <a:ln w="9525">
            <a:noFill/>
            <a:miter lim="800000"/>
            <a:headEnd/>
            <a:tailEnd/>
          </a:ln>
        </p:spPr>
      </p:pic>
      <p:sp>
        <p:nvSpPr>
          <p:cNvPr id="24579" name="Text Box 5"/>
          <p:cNvSpPr txBox="1">
            <a:spLocks noChangeArrowheads="1"/>
          </p:cNvSpPr>
          <p:nvPr/>
        </p:nvSpPr>
        <p:spPr bwMode="auto">
          <a:xfrm>
            <a:off x="9684140" y="3178364"/>
            <a:ext cx="2470150" cy="366713"/>
          </a:xfrm>
          <a:prstGeom prst="rect">
            <a:avLst/>
          </a:prstGeom>
          <a:noFill/>
          <a:ln w="9525">
            <a:noFill/>
            <a:miter lim="800000"/>
            <a:headEnd/>
            <a:tailEnd/>
          </a:ln>
        </p:spPr>
        <p:txBody>
          <a:bodyPr wrap="none">
            <a:spAutoFit/>
          </a:bodyPr>
          <a:lstStyle/>
          <a:p>
            <a:r>
              <a:rPr lang="tr-TR" dirty="0">
                <a:solidFill>
                  <a:srgbClr val="D82331"/>
                </a:solidFill>
              </a:rPr>
              <a:t>(Sakallı) Nurettin Paşa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3"/>
          <p:cNvSpPr>
            <a:spLocks noGrp="1"/>
          </p:cNvSpPr>
          <p:nvPr>
            <p:ph type="body" idx="1"/>
          </p:nvPr>
        </p:nvSpPr>
        <p:spPr>
          <a:xfrm>
            <a:off x="823913" y="431800"/>
            <a:ext cx="8540750" cy="6181725"/>
          </a:xfrm>
        </p:spPr>
        <p:txBody>
          <a:bodyPr/>
          <a:lstStyle/>
          <a:p>
            <a:pPr algn="just"/>
            <a:r>
              <a:rPr lang="tr-TR" sz="2400"/>
              <a:t>Konferansta işgalin nasıl gerçekleştirileceğine de karar verildi. Çıkarmadan </a:t>
            </a:r>
            <a:r>
              <a:rPr lang="tr-TR" sz="2400">
                <a:solidFill>
                  <a:srgbClr val="D82331"/>
                </a:solidFill>
              </a:rPr>
              <a:t>36 saat önce</a:t>
            </a:r>
            <a:r>
              <a:rPr lang="tr-TR" sz="2400"/>
              <a:t> İngiliz ve Fransız donanması limana girecek, karaya çıkarılacak askerler istihkamları teslim alacak; işgal Türk hükümeti ve yerel yönetimine </a:t>
            </a:r>
            <a:r>
              <a:rPr lang="tr-TR" sz="2400">
                <a:solidFill>
                  <a:srgbClr val="D82331"/>
                </a:solidFill>
              </a:rPr>
              <a:t>12 saat önceden</a:t>
            </a:r>
            <a:r>
              <a:rPr lang="tr-TR" sz="2400"/>
              <a:t> haber verilecekti. (ki Türkler toparlanamasın, karşı koyamasın)</a:t>
            </a:r>
          </a:p>
          <a:p>
            <a:pPr algn="just"/>
            <a:r>
              <a:rPr lang="tr-TR" sz="2400"/>
              <a:t>Selanik’te toplanan 12 bin kişilik Yunan tümeni 12 gemi ile hareket etti. Tabyalar İtilaf devletlerince işgal edilirken 12 saat önce işgal Ali Nadir Paşa’ya bildirdi. Halk arasında işgal söylentisi artmıştı. 14 Mayıs akşamı İzmir Reddi İlhak Cemiyeti Maşatlıkta (Yahudi mezarlığı-Bahri Baba Parkı) halkı mitinge çağırdı. </a:t>
            </a:r>
          </a:p>
          <a:p>
            <a:pPr algn="just"/>
            <a:r>
              <a:rPr lang="tr-TR" sz="2400"/>
              <a:t>Mitinge, 10-40 bin kişinin katıldığı iddia edilir. Düzensiz geçen mitingde Türk Lisesi öğretmenlerinden Vasıf (Çınar) Bey, Mustafa Necati Bey, Ahenk Gazetesi Başyazarı Mehmet Şevki (Yazman) Bey, Hukuk-u Beşer gazetesi sahibi ve başyazarı Hasan Tahsin Bey, Eski Müftü Rahmetullah Efendi bulunuyordu. Sabaha karşı miting son buldu. Birkaç saat sonra da işgal başlayacaktı.</a:t>
            </a:r>
          </a:p>
        </p:txBody>
      </p:sp>
      <p:pic>
        <p:nvPicPr>
          <p:cNvPr id="25602" name="Picture 4" descr="hasan-tansin"/>
          <p:cNvPicPr>
            <a:picLocks noChangeAspect="1" noChangeArrowheads="1"/>
          </p:cNvPicPr>
          <p:nvPr/>
        </p:nvPicPr>
        <p:blipFill>
          <a:blip r:embed="rId2" cstate="print"/>
          <a:srcRect/>
          <a:stretch>
            <a:fillRect/>
          </a:stretch>
        </p:blipFill>
        <p:spPr bwMode="auto">
          <a:xfrm>
            <a:off x="9312275" y="0"/>
            <a:ext cx="2879725" cy="3122613"/>
          </a:xfrm>
          <a:prstGeom prst="rect">
            <a:avLst/>
          </a:prstGeom>
          <a:noFill/>
          <a:ln w="9525">
            <a:noFill/>
            <a:miter lim="800000"/>
            <a:headEnd/>
            <a:tailEnd/>
          </a:ln>
        </p:spPr>
      </p:pic>
      <p:sp>
        <p:nvSpPr>
          <p:cNvPr id="25603" name="Text Box 5"/>
          <p:cNvSpPr txBox="1">
            <a:spLocks noChangeArrowheads="1"/>
          </p:cNvSpPr>
          <p:nvPr/>
        </p:nvSpPr>
        <p:spPr bwMode="auto">
          <a:xfrm>
            <a:off x="9447213" y="3033713"/>
            <a:ext cx="2744787" cy="641350"/>
          </a:xfrm>
          <a:prstGeom prst="rect">
            <a:avLst/>
          </a:prstGeom>
          <a:noFill/>
          <a:ln w="9525">
            <a:noFill/>
            <a:miter lim="800000"/>
            <a:headEnd/>
            <a:tailEnd/>
          </a:ln>
        </p:spPr>
        <p:txBody>
          <a:bodyPr>
            <a:spAutoFit/>
          </a:bodyPr>
          <a:lstStyle/>
          <a:p>
            <a:pPr algn="ctr"/>
            <a:r>
              <a:rPr lang="tr-TR">
                <a:solidFill>
                  <a:srgbClr val="D82331"/>
                </a:solidFill>
              </a:rPr>
              <a:t>Hasan Tahsin </a:t>
            </a:r>
          </a:p>
          <a:p>
            <a:pPr algn="ctr"/>
            <a:r>
              <a:rPr lang="tr-TR">
                <a:solidFill>
                  <a:srgbClr val="D82331"/>
                </a:solidFill>
              </a:rPr>
              <a:t>Osman Nevres</a:t>
            </a:r>
            <a:r>
              <a:rPr lang="tr-T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3"/>
          <p:cNvSpPr>
            <a:spLocks noGrp="1"/>
          </p:cNvSpPr>
          <p:nvPr>
            <p:ph type="body" idx="1"/>
          </p:nvPr>
        </p:nvSpPr>
        <p:spPr>
          <a:xfrm>
            <a:off x="200025" y="3697288"/>
            <a:ext cx="7812088" cy="3160712"/>
          </a:xfrm>
        </p:spPr>
        <p:txBody>
          <a:bodyPr/>
          <a:lstStyle/>
          <a:p>
            <a:pPr algn="just"/>
            <a:r>
              <a:rPr lang="tr-TR" dirty="0">
                <a:solidFill>
                  <a:srgbClr val="D82331"/>
                </a:solidFill>
              </a:rPr>
              <a:t>15 Mayıs</a:t>
            </a:r>
            <a:r>
              <a:rPr lang="tr-TR" dirty="0"/>
              <a:t> sabahı 08.30’da Yunan askerleri İzmir’e çıktı. Gemiden inen ilk Yunan birliği İzmir Rum Metropoliti </a:t>
            </a:r>
            <a:r>
              <a:rPr lang="tr-TR" dirty="0" err="1"/>
              <a:t>Hrisostomos</a:t>
            </a:r>
            <a:r>
              <a:rPr lang="tr-TR" dirty="0"/>
              <a:t> tarafından takdis edildi. Yerli Rumlar da Kordon boyunca sıralanmışlar, ellerinde Yunan bayraklarıyla Venizelos ve Yunan askerlerine tezahürat yapmaktaydılar.</a:t>
            </a:r>
          </a:p>
        </p:txBody>
      </p:sp>
      <p:pic>
        <p:nvPicPr>
          <p:cNvPr id="26626" name="Picture 4" descr="Hrisostomos Kalafatis"/>
          <p:cNvPicPr>
            <a:picLocks noChangeAspect="1" noChangeArrowheads="1"/>
          </p:cNvPicPr>
          <p:nvPr/>
        </p:nvPicPr>
        <p:blipFill>
          <a:blip r:embed="rId2" cstate="print"/>
          <a:srcRect/>
          <a:stretch>
            <a:fillRect/>
          </a:stretch>
        </p:blipFill>
        <p:spPr bwMode="auto">
          <a:xfrm>
            <a:off x="9335069" y="-60326"/>
            <a:ext cx="2340023" cy="2259013"/>
          </a:xfrm>
          <a:prstGeom prst="rect">
            <a:avLst/>
          </a:prstGeom>
          <a:noFill/>
          <a:ln w="9525">
            <a:noFill/>
            <a:miter lim="800000"/>
            <a:headEnd/>
            <a:tailEnd/>
          </a:ln>
        </p:spPr>
      </p:pic>
      <p:sp>
        <p:nvSpPr>
          <p:cNvPr id="26627" name="Text Box 5"/>
          <p:cNvSpPr txBox="1">
            <a:spLocks noChangeArrowheads="1"/>
          </p:cNvSpPr>
          <p:nvPr/>
        </p:nvSpPr>
        <p:spPr bwMode="auto">
          <a:xfrm>
            <a:off x="9174163" y="2198688"/>
            <a:ext cx="2393950" cy="366712"/>
          </a:xfrm>
          <a:prstGeom prst="rect">
            <a:avLst/>
          </a:prstGeom>
          <a:noFill/>
          <a:ln w="9525">
            <a:noFill/>
            <a:miter lim="800000"/>
            <a:headEnd/>
            <a:tailEnd/>
          </a:ln>
        </p:spPr>
        <p:txBody>
          <a:bodyPr wrap="none">
            <a:spAutoFit/>
          </a:bodyPr>
          <a:lstStyle/>
          <a:p>
            <a:r>
              <a:rPr lang="tr-TR">
                <a:solidFill>
                  <a:srgbClr val="D82331"/>
                </a:solidFill>
              </a:rPr>
              <a:t>Hrisostomos Kalafatis</a:t>
            </a:r>
          </a:p>
        </p:txBody>
      </p:sp>
      <p:pic>
        <p:nvPicPr>
          <p:cNvPr id="26628" name="Picture 6" descr="tarihi_olaylar_izmirin-isgali-jpg_91683528_1433360463"/>
          <p:cNvPicPr>
            <a:picLocks noChangeAspect="1" noChangeArrowheads="1"/>
          </p:cNvPicPr>
          <p:nvPr/>
        </p:nvPicPr>
        <p:blipFill>
          <a:blip r:embed="rId3" cstate="print"/>
          <a:srcRect/>
          <a:stretch>
            <a:fillRect/>
          </a:stretch>
        </p:blipFill>
        <p:spPr bwMode="auto">
          <a:xfrm>
            <a:off x="434975" y="0"/>
            <a:ext cx="7997825" cy="3778250"/>
          </a:xfrm>
          <a:prstGeom prst="rect">
            <a:avLst/>
          </a:prstGeom>
          <a:noFill/>
          <a:ln w="9525">
            <a:noFill/>
            <a:miter lim="800000"/>
            <a:headEnd/>
            <a:tailEnd/>
          </a:ln>
        </p:spPr>
      </p:pic>
      <p:pic>
        <p:nvPicPr>
          <p:cNvPr id="26629" name="Picture 7" descr="1111"/>
          <p:cNvPicPr>
            <a:picLocks noChangeAspect="1" noChangeArrowheads="1"/>
          </p:cNvPicPr>
          <p:nvPr/>
        </p:nvPicPr>
        <p:blipFill>
          <a:blip r:embed="rId4" cstate="print"/>
          <a:srcRect/>
          <a:stretch>
            <a:fillRect/>
          </a:stretch>
        </p:blipFill>
        <p:spPr bwMode="auto">
          <a:xfrm>
            <a:off x="8455025" y="2654300"/>
            <a:ext cx="3736975" cy="3552825"/>
          </a:xfrm>
          <a:prstGeom prst="rect">
            <a:avLst/>
          </a:prstGeom>
          <a:noFill/>
          <a:ln w="9525">
            <a:noFill/>
            <a:miter lim="800000"/>
            <a:headEnd/>
            <a:tailEnd/>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3"/>
          <p:cNvSpPr>
            <a:spLocks noGrp="1"/>
          </p:cNvSpPr>
          <p:nvPr>
            <p:ph type="body" idx="1"/>
          </p:nvPr>
        </p:nvSpPr>
        <p:spPr>
          <a:xfrm>
            <a:off x="0" y="4376738"/>
            <a:ext cx="12192000" cy="3292475"/>
          </a:xfrm>
        </p:spPr>
        <p:txBody>
          <a:bodyPr/>
          <a:lstStyle/>
          <a:p>
            <a:r>
              <a:rPr lang="tr-TR" sz="2400"/>
              <a:t>İzmir’in işgali Mondros Ateşkes Antlaşması’na aykırı idi. </a:t>
            </a:r>
            <a:r>
              <a:rPr lang="tr-TR" sz="2400">
                <a:solidFill>
                  <a:srgbClr val="D82331"/>
                </a:solidFill>
              </a:rPr>
              <a:t>İngiliz Genelkurmay Başkanı Sir Henry Wilson</a:t>
            </a:r>
            <a:r>
              <a:rPr lang="tr-TR" sz="2400"/>
              <a:t> bile İzmir’in işgalinin ve işgal tarzını </a:t>
            </a:r>
            <a:r>
              <a:rPr lang="tr-TR" sz="2400" i="1">
                <a:solidFill>
                  <a:schemeClr val="hlink"/>
                </a:solidFill>
              </a:rPr>
              <a:t>“çılgınca ve adi şeyler…Venizelos bu üç smokinli adamı kendi emellerine alet etmiştir.”</a:t>
            </a:r>
            <a:r>
              <a:rPr lang="tr-TR" sz="2400"/>
              <a:t> demiştir.</a:t>
            </a:r>
          </a:p>
          <a:p>
            <a:pPr algn="just"/>
            <a:r>
              <a:rPr lang="tr-TR" sz="2400"/>
              <a:t> Yunan birliği Konak Meydanı’na geldiğinde bir el silah sesi duyuldu. Yunan bayrağını taşıyan Efzun askeri yere düştü. </a:t>
            </a:r>
            <a:r>
              <a:rPr lang="tr-TR" sz="2400">
                <a:solidFill>
                  <a:srgbClr val="D82331"/>
                </a:solidFill>
              </a:rPr>
              <a:t>Hasan Tahsin’in</a:t>
            </a:r>
            <a:r>
              <a:rPr lang="tr-TR" sz="2400"/>
              <a:t> ilk kurşunu atmasından sonra Yunan birlikleri, o gün ve sonraki günlerde katliama başladılar. İlk iki gün içinde İzmir ve çevresinde katledilen Türklerin sayısı 2.000’i buldu. Yunanlılar, Türkiye’nin harap olmamış vilayetlerinde yıkıma neden oldular.</a:t>
            </a:r>
          </a:p>
        </p:txBody>
      </p:sp>
      <p:pic>
        <p:nvPicPr>
          <p:cNvPr id="27650" name="Picture 4" descr="172961"/>
          <p:cNvPicPr>
            <a:picLocks noChangeAspect="1" noChangeArrowheads="1"/>
          </p:cNvPicPr>
          <p:nvPr/>
        </p:nvPicPr>
        <p:blipFill>
          <a:blip r:embed="rId2" cstate="print"/>
          <a:srcRect/>
          <a:stretch>
            <a:fillRect/>
          </a:stretch>
        </p:blipFill>
        <p:spPr bwMode="auto">
          <a:xfrm>
            <a:off x="0" y="0"/>
            <a:ext cx="6292850" cy="4371975"/>
          </a:xfrm>
          <a:prstGeom prst="rect">
            <a:avLst/>
          </a:prstGeom>
          <a:noFill/>
          <a:ln w="9525">
            <a:noFill/>
            <a:miter lim="800000"/>
            <a:headEnd/>
            <a:tailEnd/>
          </a:ln>
        </p:spPr>
      </p:pic>
      <p:pic>
        <p:nvPicPr>
          <p:cNvPr id="27651" name="Picture 5" descr="resized_cf684-c9734942kapak"/>
          <p:cNvPicPr>
            <a:picLocks noChangeAspect="1" noChangeArrowheads="1"/>
          </p:cNvPicPr>
          <p:nvPr/>
        </p:nvPicPr>
        <p:blipFill>
          <a:blip r:embed="rId3" cstate="print"/>
          <a:srcRect/>
          <a:stretch>
            <a:fillRect/>
          </a:stretch>
        </p:blipFill>
        <p:spPr bwMode="auto">
          <a:xfrm>
            <a:off x="6269038" y="0"/>
            <a:ext cx="5922962" cy="43497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3"/>
          <p:cNvSpPr>
            <a:spLocks noGrp="1"/>
          </p:cNvSpPr>
          <p:nvPr>
            <p:ph type="body" idx="1"/>
          </p:nvPr>
        </p:nvSpPr>
        <p:spPr>
          <a:xfrm>
            <a:off x="430213" y="0"/>
            <a:ext cx="11474450" cy="6858000"/>
          </a:xfrm>
        </p:spPr>
        <p:txBody>
          <a:bodyPr/>
          <a:lstStyle/>
          <a:p>
            <a:pPr>
              <a:lnSpc>
                <a:spcPct val="70000"/>
              </a:lnSpc>
            </a:pPr>
            <a:r>
              <a:rPr lang="tr-TR" dirty="0">
                <a:solidFill>
                  <a:srgbClr val="D82331"/>
                </a:solidFill>
              </a:rPr>
              <a:t>İzmir’in </a:t>
            </a:r>
            <a:r>
              <a:rPr lang="tr-TR" dirty="0" err="1">
                <a:solidFill>
                  <a:srgbClr val="D82331"/>
                </a:solidFill>
              </a:rPr>
              <a:t>İşgali’nin</a:t>
            </a:r>
            <a:r>
              <a:rPr lang="tr-TR" dirty="0">
                <a:solidFill>
                  <a:srgbClr val="D82331"/>
                </a:solidFill>
              </a:rPr>
              <a:t> İstanbul’da Etkisi:</a:t>
            </a:r>
          </a:p>
          <a:p>
            <a:pPr algn="just">
              <a:lnSpc>
                <a:spcPct val="70000"/>
              </a:lnSpc>
            </a:pPr>
            <a:r>
              <a:rPr lang="tr-TR" sz="2400" dirty="0">
                <a:solidFill>
                  <a:srgbClr val="D82331"/>
                </a:solidFill>
              </a:rPr>
              <a:t>İzmir’in işgali</a:t>
            </a:r>
            <a:r>
              <a:rPr lang="tr-TR" sz="2400" dirty="0"/>
              <a:t>, barış konferansından beklentileri boşa çıkarırken padişah ve hükümetin de durumu sarsılmıştı. Damat Ferit istifa etmek zorunda kalmış, ancak yeni hükümeti kurma görevi padişah tarafından tekrar kendisine verilmişti. İşgalden sonra Milli Kongre’nin 23 Mayıs tarihli toplantısında 21 aralık 1918’de kapatılan </a:t>
            </a:r>
            <a:r>
              <a:rPr lang="tr-TR" sz="2400" dirty="0" err="1"/>
              <a:t>Mebusan</a:t>
            </a:r>
            <a:r>
              <a:rPr lang="tr-TR" sz="2400" dirty="0"/>
              <a:t> Meclisi’nin açılması isteniyordu. Ancak padişah ve hükümet meclisin açılışı taraftarı değildi. Ortaya çıkan heyecanı bastırmak ve çeşitli örgütlerin isteklerini hükümet ekseninde toplamak için bir şura toplanması kararı verildi. 26 Mayıs 1919’da Saltanat Şurası toplandı; ancak bir karara varılamadan dağıldı. </a:t>
            </a:r>
          </a:p>
          <a:p>
            <a:pPr algn="just">
              <a:lnSpc>
                <a:spcPct val="70000"/>
              </a:lnSpc>
            </a:pPr>
            <a:r>
              <a:rPr lang="tr-TR" sz="2400" dirty="0">
                <a:solidFill>
                  <a:srgbClr val="D82331"/>
                </a:solidFill>
              </a:rPr>
              <a:t>İzmir’in işgali İstanbul’daki askeri makamlar</a:t>
            </a:r>
            <a:r>
              <a:rPr lang="tr-TR" sz="2400" dirty="0"/>
              <a:t> üzerinde bile beklenilmeyen bir hadise oldu. Her ne kadar İzmir’in işgal edileceği söylentileri mütarekeden hemen sonra ortaya çıkmışsa da, İzmir’in Yunanlılarca işgali en ciddi ve en kötümserlerce bile düşünülemiyordu. Yunanlılar İzmir’i işgal ederlerse, İngiltere’nin yalnız Osmanlı devletini değil, Türklüğü de imha etmek istediğini gösterecekti. Yani Harbiye Nezareti’nde ve Genelkurmay heyetinde bir şaşkınlık vardı. Bir süre sonra şaşkınlığı üzerinden atan askeri yönetim heyeti, </a:t>
            </a:r>
            <a:r>
              <a:rPr lang="tr-TR" sz="2400" dirty="0" err="1">
                <a:solidFill>
                  <a:srgbClr val="D82331"/>
                </a:solidFill>
              </a:rPr>
              <a:t>Kuva-yı</a:t>
            </a:r>
            <a:r>
              <a:rPr lang="tr-TR" sz="2400" dirty="0">
                <a:solidFill>
                  <a:srgbClr val="D82331"/>
                </a:solidFill>
              </a:rPr>
              <a:t> Milliye</a:t>
            </a:r>
            <a:r>
              <a:rPr lang="tr-TR" sz="2400" dirty="0"/>
              <a:t> birliklerinin ortaya çıkmasından sonra ikili oynamaya başladı. Şevket Turgut Paşa, Fevzi Çakmak Paşa bir yandan düzenin sağlanmasına ilişkin telgraflar gönderirken, diğer yandan birliklerin başına vatansever subaylar atıyor, </a:t>
            </a:r>
            <a:r>
              <a:rPr lang="tr-TR" sz="2400" dirty="0" err="1"/>
              <a:t>Kuva-yı</a:t>
            </a:r>
            <a:r>
              <a:rPr lang="tr-TR" sz="2400" dirty="0"/>
              <a:t> Milliye birliklerinin önünü açıyordu.</a:t>
            </a:r>
          </a:p>
          <a:p>
            <a:pPr algn="just">
              <a:lnSpc>
                <a:spcPct val="70000"/>
              </a:lnSpc>
            </a:pPr>
            <a:r>
              <a:rPr lang="tr-TR" sz="2400" dirty="0"/>
              <a:t>İzmir’in işgali, İstanbul basınında ve vatansever aydınlar üzerinde de büyük etkiler bıraktı. İstanbul’da ABD mandası fikri ön plana çıkmaya başladı. (Sivas Kongresi’ne kadar)</a:t>
            </a:r>
          </a:p>
          <a:p>
            <a:pPr algn="just">
              <a:lnSpc>
                <a:spcPct val="70000"/>
              </a:lnSpc>
            </a:pPr>
            <a:r>
              <a:rPr lang="tr-TR" sz="2400" dirty="0"/>
              <a:t>İzmir Valisi Kambur İzzet ve Kolordu Komutanı Ali Nadir Paşa ise, karşı koymak isteyen subayları ve halkı kandırmış, aldatmış, askeri kıtaları sağa sola dağıtmış ve işgale yardımda bulunmuşlardı.  </a:t>
            </a:r>
            <a:endParaRPr lang="tr-TR" sz="2400" dirty="0">
              <a:solidFill>
                <a:srgbClr val="D8233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3"/>
          <p:cNvSpPr>
            <a:spLocks noGrp="1"/>
          </p:cNvSpPr>
          <p:nvPr>
            <p:ph type="body" idx="1"/>
          </p:nvPr>
        </p:nvSpPr>
        <p:spPr>
          <a:xfrm>
            <a:off x="0" y="0"/>
            <a:ext cx="8577263" cy="6207125"/>
          </a:xfrm>
        </p:spPr>
        <p:txBody>
          <a:bodyPr/>
          <a:lstStyle/>
          <a:p>
            <a:pPr algn="just">
              <a:lnSpc>
                <a:spcPct val="80000"/>
              </a:lnSpc>
            </a:pPr>
            <a:r>
              <a:rPr lang="tr-TR" sz="2400" dirty="0">
                <a:solidFill>
                  <a:srgbClr val="D82331"/>
                </a:solidFill>
                <a:latin typeface="Arial" charset="0"/>
              </a:rPr>
              <a:t>18 Mayıs’tan</a:t>
            </a:r>
            <a:r>
              <a:rPr lang="tr-TR" sz="2400" dirty="0">
                <a:latin typeface="Arial" charset="0"/>
              </a:rPr>
              <a:t> itibaren İstanbul’da toplantılar ve mitingler yapıldı. 18 Mayıs’ta İstanbul üniversitesinde bir toplantı düzenlendi, </a:t>
            </a:r>
          </a:p>
          <a:p>
            <a:pPr algn="just">
              <a:lnSpc>
                <a:spcPct val="80000"/>
              </a:lnSpc>
            </a:pPr>
            <a:r>
              <a:rPr lang="tr-TR" sz="2400" dirty="0">
                <a:solidFill>
                  <a:srgbClr val="D82331"/>
                </a:solidFill>
                <a:latin typeface="Arial" charset="0"/>
              </a:rPr>
              <a:t>19 Mayıs’ta</a:t>
            </a:r>
            <a:r>
              <a:rPr lang="tr-TR" sz="2400" dirty="0">
                <a:latin typeface="Arial" charset="0"/>
              </a:rPr>
              <a:t> Türk ocaklı gençler Fatih’te bir miting düzenlediler. 75-80 bin kişi toplanmıştı. Halide Edip Hanım ilk burada konuştu. </a:t>
            </a:r>
          </a:p>
          <a:p>
            <a:pPr algn="just">
              <a:lnSpc>
                <a:spcPct val="80000"/>
              </a:lnSpc>
            </a:pPr>
            <a:r>
              <a:rPr lang="tr-TR" sz="2400" dirty="0">
                <a:solidFill>
                  <a:srgbClr val="D82331"/>
                </a:solidFill>
                <a:latin typeface="Arial" charset="0"/>
              </a:rPr>
              <a:t>20 Mayıs’ta</a:t>
            </a:r>
            <a:r>
              <a:rPr lang="tr-TR" sz="2400" dirty="0">
                <a:latin typeface="Arial" charset="0"/>
              </a:rPr>
              <a:t> Üsküdar’da Darülfünun öğrencileri miting yaptı. </a:t>
            </a:r>
            <a:r>
              <a:rPr lang="tr-TR" sz="2400" dirty="0">
                <a:solidFill>
                  <a:srgbClr val="D82331"/>
                </a:solidFill>
                <a:latin typeface="Arial" charset="0"/>
              </a:rPr>
              <a:t>22 Mayıs’ta</a:t>
            </a:r>
            <a:r>
              <a:rPr lang="tr-TR" sz="2400" dirty="0">
                <a:latin typeface="Arial" charset="0"/>
              </a:rPr>
              <a:t> Kadıköy’de fırtına ve yağmura rağmen 20 bin kişi toplandı. </a:t>
            </a:r>
          </a:p>
          <a:p>
            <a:pPr algn="just">
              <a:lnSpc>
                <a:spcPct val="80000"/>
              </a:lnSpc>
            </a:pPr>
            <a:r>
              <a:rPr lang="tr-TR" sz="2400" b="1" dirty="0">
                <a:solidFill>
                  <a:srgbClr val="D82331"/>
                </a:solidFill>
                <a:latin typeface="Arial" charset="0"/>
              </a:rPr>
              <a:t>23 Mayıs Cuma günü 200 bin kişinin</a:t>
            </a:r>
            <a:r>
              <a:rPr lang="tr-TR" sz="2400" dirty="0">
                <a:latin typeface="Arial" charset="0"/>
              </a:rPr>
              <a:t> katıldığı dördüncü ve en büyük miting yapıldı. Halide Edip Hanım konuştu. Kürsünün önünde siyah bir örtü vardı. Taşınan dövizlerde, </a:t>
            </a:r>
            <a:r>
              <a:rPr lang="tr-TR" sz="2400" dirty="0">
                <a:solidFill>
                  <a:schemeClr val="hlink"/>
                </a:solidFill>
                <a:latin typeface="Arial" charset="0"/>
              </a:rPr>
              <a:t>“Müslümanlar ölmez, öldürülemez, İzmir Türk’tür”</a:t>
            </a:r>
            <a:r>
              <a:rPr lang="tr-TR" sz="2400" dirty="0">
                <a:latin typeface="Arial" charset="0"/>
              </a:rPr>
              <a:t> yazıyordu. Halide Edip konuşurken söylediği </a:t>
            </a:r>
            <a:r>
              <a:rPr lang="tr-TR" sz="2400" dirty="0">
                <a:solidFill>
                  <a:srgbClr val="D82331"/>
                </a:solidFill>
                <a:latin typeface="Arial" charset="0"/>
              </a:rPr>
              <a:t>“milletler dostumuz, hükümetler düşmanımızdır”</a:t>
            </a:r>
            <a:r>
              <a:rPr lang="tr-TR" sz="2400" dirty="0">
                <a:latin typeface="Arial" charset="0"/>
              </a:rPr>
              <a:t> sözleri slogan haline geldi. Mitinglerde şahlanan direniş ruhundan ürken İtilaf devletleri baskı yaparak mitingleri yasakladılar. </a:t>
            </a:r>
          </a:p>
          <a:p>
            <a:pPr algn="just">
              <a:lnSpc>
                <a:spcPct val="80000"/>
              </a:lnSpc>
            </a:pPr>
            <a:r>
              <a:rPr lang="tr-TR" sz="2400" dirty="0">
                <a:latin typeface="Arial" charset="0"/>
              </a:rPr>
              <a:t>30 Mayıs Cuma günü Sultan Ahmet Meydanı’nda 100 bin kişinin katıldığı bir miting daha yapıldı. </a:t>
            </a:r>
          </a:p>
        </p:txBody>
      </p:sp>
      <p:pic>
        <p:nvPicPr>
          <p:cNvPr id="29698" name="Picture 4" descr="hqdefault"/>
          <p:cNvPicPr>
            <a:picLocks noChangeAspect="1" noChangeArrowheads="1"/>
          </p:cNvPicPr>
          <p:nvPr/>
        </p:nvPicPr>
        <p:blipFill>
          <a:blip r:embed="rId2" cstate="print"/>
          <a:srcRect/>
          <a:stretch>
            <a:fillRect/>
          </a:stretch>
        </p:blipFill>
        <p:spPr bwMode="auto">
          <a:xfrm>
            <a:off x="8534400" y="0"/>
            <a:ext cx="3657600" cy="3429000"/>
          </a:xfrm>
          <a:prstGeom prst="rect">
            <a:avLst/>
          </a:prstGeom>
          <a:noFill/>
          <a:ln w="9525">
            <a:noFill/>
            <a:miter lim="800000"/>
            <a:headEnd/>
            <a:tailEnd/>
          </a:ln>
        </p:spPr>
      </p:pic>
      <p:pic>
        <p:nvPicPr>
          <p:cNvPr id="29699" name="Picture 5" descr="57ab46ec1a0069bd2bb32a5b"/>
          <p:cNvPicPr>
            <a:picLocks noChangeAspect="1" noChangeArrowheads="1"/>
          </p:cNvPicPr>
          <p:nvPr/>
        </p:nvPicPr>
        <p:blipFill>
          <a:blip r:embed="rId3" cstate="print"/>
          <a:srcRect/>
          <a:stretch>
            <a:fillRect/>
          </a:stretch>
        </p:blipFill>
        <p:spPr bwMode="auto">
          <a:xfrm>
            <a:off x="8616950" y="3725839"/>
            <a:ext cx="3575050" cy="3132161"/>
          </a:xfrm>
          <a:prstGeom prst="rect">
            <a:avLst/>
          </a:prstGeom>
          <a:noFill/>
          <a:ln w="9525">
            <a:noFill/>
            <a:miter lim="800000"/>
            <a:headEnd/>
            <a:tailEnd/>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3"/>
          <p:cNvSpPr>
            <a:spLocks noGrp="1"/>
          </p:cNvSpPr>
          <p:nvPr>
            <p:ph type="body" idx="1"/>
          </p:nvPr>
        </p:nvSpPr>
        <p:spPr>
          <a:xfrm>
            <a:off x="809625" y="474663"/>
            <a:ext cx="10544175" cy="6094412"/>
          </a:xfrm>
        </p:spPr>
        <p:txBody>
          <a:bodyPr/>
          <a:lstStyle/>
          <a:p>
            <a:r>
              <a:rPr lang="tr-TR" dirty="0">
                <a:solidFill>
                  <a:srgbClr val="D82331"/>
                </a:solidFill>
              </a:rPr>
              <a:t>İzmir’in </a:t>
            </a:r>
            <a:r>
              <a:rPr lang="tr-TR" dirty="0" err="1">
                <a:solidFill>
                  <a:srgbClr val="D82331"/>
                </a:solidFill>
              </a:rPr>
              <a:t>İşgali’nin</a:t>
            </a:r>
            <a:r>
              <a:rPr lang="tr-TR" dirty="0">
                <a:solidFill>
                  <a:srgbClr val="D82331"/>
                </a:solidFill>
              </a:rPr>
              <a:t> Anadolu’da Etkisi –       </a:t>
            </a:r>
            <a:r>
              <a:rPr lang="tr-TR" dirty="0" err="1">
                <a:solidFill>
                  <a:srgbClr val="D82331"/>
                </a:solidFill>
              </a:rPr>
              <a:t>Kuva-yı</a:t>
            </a:r>
            <a:r>
              <a:rPr lang="tr-TR" dirty="0">
                <a:solidFill>
                  <a:srgbClr val="D82331"/>
                </a:solidFill>
              </a:rPr>
              <a:t> Milliye:</a:t>
            </a:r>
          </a:p>
          <a:p>
            <a:pPr algn="just"/>
            <a:r>
              <a:rPr lang="tr-TR" sz="2400" dirty="0"/>
              <a:t>İzmir’in işgali yurt genelinde bir infiale sebep oldu. Artık Türklüğün Anadolu’dan da atılmakta olduğu gerçeği silahlı mücadelenin başlamasına neden oldu. İşgalle birlikte Batı Anadolu’da Kuvayı Milliye birlikleri ortaya çıktı. </a:t>
            </a:r>
            <a:r>
              <a:rPr lang="tr-TR" sz="2400" b="1" dirty="0" err="1">
                <a:solidFill>
                  <a:srgbClr val="D82331"/>
                </a:solidFill>
              </a:rPr>
              <a:t>Kuva-yı</a:t>
            </a:r>
            <a:r>
              <a:rPr lang="tr-TR" sz="2400" b="1" dirty="0">
                <a:solidFill>
                  <a:srgbClr val="D82331"/>
                </a:solidFill>
              </a:rPr>
              <a:t> Milliye: </a:t>
            </a:r>
          </a:p>
          <a:p>
            <a:pPr algn="just"/>
            <a:r>
              <a:rPr lang="tr-TR" sz="2400" dirty="0"/>
              <a:t>İşgal bölgelerinde halkın ve milli cemiyetlerin desteği ile kurulmuşlardır.</a:t>
            </a:r>
          </a:p>
          <a:p>
            <a:pPr algn="just"/>
            <a:r>
              <a:rPr lang="tr-TR" sz="2400" dirty="0"/>
              <a:t>Milliyetçilik duygusu ile vatanı savunmak amacıyla kurulmuşlardır.</a:t>
            </a:r>
          </a:p>
          <a:p>
            <a:pPr algn="just"/>
            <a:r>
              <a:rPr lang="tr-TR" sz="2400" dirty="0"/>
              <a:t>Bölgesel amaçlı olarak kurulmuşlardır. Her KUVA-YI MİLLİYE birliği kendi bölgesini düşman işgalinden kurtarmayı amaçlamıştır.</a:t>
            </a:r>
          </a:p>
          <a:p>
            <a:pPr algn="just"/>
            <a:r>
              <a:rPr lang="tr-TR" sz="2400" dirty="0"/>
              <a:t>İhtiyaçlarını  halktan karşılamışlardır.</a:t>
            </a:r>
          </a:p>
          <a:p>
            <a:pPr algn="just"/>
            <a:r>
              <a:rPr lang="tr-TR" sz="2400" dirty="0"/>
              <a:t>TBMM’ye karşı çıkan isyanları bastırmışlardır.</a:t>
            </a:r>
          </a:p>
          <a:p>
            <a:pPr algn="just"/>
            <a:r>
              <a:rPr lang="tr-TR" sz="2400" dirty="0"/>
              <a:t>Düzenli orduya temel teşkil etmişlerdir</a:t>
            </a:r>
          </a:p>
          <a:p>
            <a:pPr algn="just"/>
            <a:r>
              <a:rPr lang="tr-TR" sz="2400" dirty="0"/>
              <a:t>İşgalleri tam olarak engelleyememiş  sadece yavaşlatmışlardır. Düzenli ordunun kurulabilmesi için zaman kazandırmışlardır.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Başlık 1"/>
          <p:cNvSpPr>
            <a:spLocks noGrp="1"/>
          </p:cNvSpPr>
          <p:nvPr>
            <p:ph type="title" idx="4294967295"/>
          </p:nvPr>
        </p:nvSpPr>
        <p:spPr>
          <a:xfrm>
            <a:off x="376238" y="115888"/>
            <a:ext cx="11658600" cy="1301750"/>
          </a:xfrm>
        </p:spPr>
        <p:txBody>
          <a:bodyPr rtlCol="0" anchor="t">
            <a:noAutofit/>
          </a:bodyPr>
          <a:lstStyle/>
          <a:p>
            <a:pPr eaLnBrk="1" fontAlgn="auto" hangingPunct="1">
              <a:spcAft>
                <a:spcPts val="0"/>
              </a:spcAft>
              <a:defRPr/>
            </a:pPr>
            <a:r>
              <a:rPr lang="tr-TR" altLang="tr-TR" sz="2000" u="sng" dirty="0">
                <a:solidFill>
                  <a:srgbClr val="FF0000"/>
                </a:solidFill>
                <a:latin typeface="+mn-lt"/>
              </a:rPr>
              <a:t>KUVAY-I MİLLİYE(MİLLİ KUVVETLER)(MİLİS KUVVETLER) HAREKETİ</a:t>
            </a:r>
            <a:br>
              <a:rPr lang="tr-TR" altLang="tr-TR" sz="2000" u="sng" dirty="0">
                <a:solidFill>
                  <a:srgbClr val="FF0000"/>
                </a:solidFill>
                <a:latin typeface="+mn-lt"/>
              </a:rPr>
            </a:br>
            <a:r>
              <a:rPr lang="tr-TR" altLang="tr-TR" sz="2000" u="sng" dirty="0">
                <a:solidFill>
                  <a:srgbClr val="FF0000"/>
                </a:solidFill>
                <a:latin typeface="+mn-lt"/>
              </a:rPr>
              <a:t>KUVAYİ MİLLİYE: </a:t>
            </a:r>
            <a:r>
              <a:rPr lang="tr-TR" altLang="tr-TR" sz="2000" dirty="0">
                <a:solidFill>
                  <a:srgbClr val="FF0000"/>
                </a:solidFill>
                <a:latin typeface="+mn-lt"/>
              </a:rPr>
              <a:t>Mondros ateşkesinden sonra başlayan işgaller  karşısında , Türk halkının bulundukları bölgeleri düşman işgalinden kurtarmak için kurdukları, küçük silahlı ve gönüllü milis kuvvetleridir. </a:t>
            </a:r>
            <a:br>
              <a:rPr lang="tr-TR" altLang="tr-TR" sz="2000" dirty="0">
                <a:solidFill>
                  <a:srgbClr val="FF0000"/>
                </a:solidFill>
                <a:latin typeface="+mn-lt"/>
              </a:rPr>
            </a:br>
            <a:br>
              <a:rPr lang="tr-TR" altLang="tr-TR" sz="2000" dirty="0">
                <a:solidFill>
                  <a:srgbClr val="FF0000"/>
                </a:solidFill>
                <a:latin typeface="+mn-lt"/>
              </a:rPr>
            </a:br>
            <a:br>
              <a:rPr lang="tr-TR" altLang="tr-TR" sz="2000" dirty="0">
                <a:solidFill>
                  <a:srgbClr val="FF0000"/>
                </a:solidFill>
                <a:latin typeface="+mn-lt"/>
              </a:rPr>
            </a:br>
            <a:endParaRPr lang="tr-TR" altLang="tr-TR" sz="2000" dirty="0">
              <a:solidFill>
                <a:srgbClr val="FF0000"/>
              </a:solidFill>
              <a:latin typeface="+mn-lt"/>
            </a:endParaRPr>
          </a:p>
        </p:txBody>
      </p:sp>
      <p:sp>
        <p:nvSpPr>
          <p:cNvPr id="146435" name="Metin Yer Tutucusu 2"/>
          <p:cNvSpPr>
            <a:spLocks noGrp="1"/>
          </p:cNvSpPr>
          <p:nvPr>
            <p:ph type="body" idx="4294967295"/>
          </p:nvPr>
        </p:nvSpPr>
        <p:spPr>
          <a:xfrm>
            <a:off x="1631950" y="1412875"/>
            <a:ext cx="4464050" cy="639763"/>
          </a:xfrm>
        </p:spPr>
        <p:txBody>
          <a:bodyPr rtlCol="0" anchor="b">
            <a:normAutofit lnSpcReduction="10000"/>
          </a:bodyPr>
          <a:lstStyle/>
          <a:p>
            <a:pPr marL="0" indent="0" eaLnBrk="1" fontAlgn="auto" hangingPunct="1">
              <a:spcAft>
                <a:spcPts val="0"/>
              </a:spcAft>
              <a:buFont typeface="Arial" panose="020B0604020202020204" pitchFamily="34" charset="0"/>
              <a:buNone/>
              <a:defRPr/>
            </a:pPr>
            <a:r>
              <a:rPr lang="tr-TR" altLang="tr-TR" sz="2000" b="1" dirty="0">
                <a:solidFill>
                  <a:srgbClr val="FF0000"/>
                </a:solidFill>
              </a:rPr>
              <a:t>KUVA-YI MİLLİYE BİRLİKLERİ KİMLERDEN OLUŞUYORDU?</a:t>
            </a:r>
          </a:p>
        </p:txBody>
      </p:sp>
      <p:sp>
        <p:nvSpPr>
          <p:cNvPr id="31747" name="İçerik Yer Tutucusu 3"/>
          <p:cNvSpPr>
            <a:spLocks noGrp="1"/>
          </p:cNvSpPr>
          <p:nvPr>
            <p:ph sz="half" idx="4294967295"/>
          </p:nvPr>
        </p:nvSpPr>
        <p:spPr>
          <a:xfrm>
            <a:off x="163513" y="2060575"/>
            <a:ext cx="5786437" cy="4065588"/>
          </a:xfrm>
        </p:spPr>
        <p:txBody>
          <a:bodyPr/>
          <a:lstStyle/>
          <a:p>
            <a:pPr eaLnBrk="1" hangingPunct="1">
              <a:buFont typeface="Wingdings" pitchFamily="2" charset="2"/>
              <a:buChar char="ü"/>
            </a:pPr>
            <a:r>
              <a:rPr lang="tr-TR" altLang="tr-TR" sz="2000">
                <a:solidFill>
                  <a:srgbClr val="002060"/>
                </a:solidFill>
              </a:rPr>
              <a:t> </a:t>
            </a:r>
            <a:r>
              <a:rPr lang="tr-TR" altLang="tr-TR" sz="2200">
                <a:solidFill>
                  <a:schemeClr val="hlink"/>
                </a:solidFill>
              </a:rPr>
              <a:t>Milli ve manevi duygularla başka amaç gözetmeksizin mücadeleye atılan GÖNÜLLÜLER</a:t>
            </a:r>
          </a:p>
          <a:p>
            <a:pPr eaLnBrk="1" hangingPunct="1">
              <a:buFont typeface="Wingdings" pitchFamily="2" charset="2"/>
              <a:buChar char="ü"/>
            </a:pPr>
            <a:r>
              <a:rPr lang="tr-TR" altLang="tr-TR" sz="2200">
                <a:solidFill>
                  <a:schemeClr val="hlink"/>
                </a:solidFill>
              </a:rPr>
              <a:t> Dağda gezen eşkıya ve zeybekler</a:t>
            </a:r>
          </a:p>
          <a:p>
            <a:pPr eaLnBrk="1" hangingPunct="1">
              <a:buFont typeface="Wingdings" pitchFamily="2" charset="2"/>
              <a:buChar char="ü"/>
            </a:pPr>
            <a:r>
              <a:rPr lang="tr-TR" altLang="tr-TR" sz="2200">
                <a:solidFill>
                  <a:schemeClr val="hlink"/>
                </a:solidFill>
              </a:rPr>
              <a:t> Asker kaçakları</a:t>
            </a:r>
          </a:p>
          <a:p>
            <a:pPr eaLnBrk="1" hangingPunct="1">
              <a:buFont typeface="Wingdings" pitchFamily="2" charset="2"/>
              <a:buChar char="ü"/>
            </a:pPr>
            <a:r>
              <a:rPr lang="tr-TR" altLang="tr-TR" sz="2200">
                <a:solidFill>
                  <a:schemeClr val="hlink"/>
                </a:solidFill>
              </a:rPr>
              <a:t> Hapishanelerden çıkarılan mahkum ve zanlılar</a:t>
            </a:r>
          </a:p>
          <a:p>
            <a:pPr eaLnBrk="1" hangingPunct="1">
              <a:buFont typeface="Wingdings" pitchFamily="2" charset="2"/>
              <a:buChar char="ü"/>
            </a:pPr>
            <a:r>
              <a:rPr lang="tr-TR" altLang="tr-TR" sz="2200">
                <a:solidFill>
                  <a:schemeClr val="hlink"/>
                </a:solidFill>
              </a:rPr>
              <a:t> Soyguna , vurguna hevesli maceraperest ve belalı  takımı </a:t>
            </a:r>
          </a:p>
          <a:p>
            <a:pPr eaLnBrk="1" hangingPunct="1">
              <a:buFont typeface="Wingdings" pitchFamily="2" charset="2"/>
              <a:buChar char="ü"/>
            </a:pPr>
            <a:r>
              <a:rPr lang="tr-TR" altLang="tr-TR" sz="2200">
                <a:solidFill>
                  <a:schemeClr val="hlink"/>
                </a:solidFill>
              </a:rPr>
              <a:t> Emekli  asker ve komutanlar</a:t>
            </a:r>
          </a:p>
          <a:p>
            <a:pPr eaLnBrk="1" hangingPunct="1">
              <a:buFont typeface="Wingdings" pitchFamily="2" charset="2"/>
              <a:buChar char="ü"/>
            </a:pPr>
            <a:r>
              <a:rPr lang="tr-TR" altLang="tr-TR" sz="2200">
                <a:solidFill>
                  <a:schemeClr val="hlink"/>
                </a:solidFill>
              </a:rPr>
              <a:t> Her hangi bir vukuat işleyip adaletten kaçan suçlular</a:t>
            </a:r>
          </a:p>
        </p:txBody>
      </p:sp>
      <p:sp>
        <p:nvSpPr>
          <p:cNvPr id="31748" name="Metin Yer Tutucusu 4"/>
          <p:cNvSpPr>
            <a:spLocks noGrp="1"/>
          </p:cNvSpPr>
          <p:nvPr>
            <p:ph type="body" sz="quarter" idx="4294967295"/>
          </p:nvPr>
        </p:nvSpPr>
        <p:spPr>
          <a:xfrm>
            <a:off x="6172200" y="1001713"/>
            <a:ext cx="5183188" cy="823912"/>
          </a:xfrm>
        </p:spPr>
        <p:txBody>
          <a:bodyPr anchor="b"/>
          <a:lstStyle/>
          <a:p>
            <a:pPr marL="0" indent="0" eaLnBrk="1" hangingPunct="1">
              <a:buFont typeface="Arial" charset="0"/>
              <a:buNone/>
            </a:pPr>
            <a:r>
              <a:rPr lang="tr-TR" altLang="tr-TR" sz="2400" b="1" dirty="0">
                <a:solidFill>
                  <a:srgbClr val="FF0000"/>
                </a:solidFill>
              </a:rPr>
              <a:t>KUVA-YI MİLLİYE NEDEN KALDIRILDI?</a:t>
            </a:r>
          </a:p>
        </p:txBody>
      </p:sp>
      <p:sp>
        <p:nvSpPr>
          <p:cNvPr id="31749" name="İçerik Yer Tutucusu 5"/>
          <p:cNvSpPr>
            <a:spLocks noGrp="1"/>
          </p:cNvSpPr>
          <p:nvPr>
            <p:ph sz="quarter" idx="4294967295"/>
          </p:nvPr>
        </p:nvSpPr>
        <p:spPr>
          <a:xfrm>
            <a:off x="6335713" y="2052638"/>
            <a:ext cx="5183187" cy="3684587"/>
          </a:xfrm>
        </p:spPr>
        <p:txBody>
          <a:bodyPr/>
          <a:lstStyle/>
          <a:p>
            <a:pPr eaLnBrk="1" hangingPunct="1">
              <a:buFont typeface="Wingdings" pitchFamily="2" charset="2"/>
              <a:buChar char="Ø"/>
            </a:pPr>
            <a:r>
              <a:rPr lang="tr-TR" altLang="tr-TR">
                <a:solidFill>
                  <a:schemeClr val="hlink"/>
                </a:solidFill>
              </a:rPr>
              <a:t> Halka baskı yapmaları</a:t>
            </a:r>
          </a:p>
          <a:p>
            <a:pPr eaLnBrk="1" hangingPunct="1">
              <a:buFont typeface="Wingdings" pitchFamily="2" charset="2"/>
              <a:buChar char="Ø"/>
            </a:pPr>
            <a:r>
              <a:rPr lang="tr-TR" altLang="tr-TR">
                <a:solidFill>
                  <a:schemeClr val="hlink"/>
                </a:solidFill>
              </a:rPr>
              <a:t> Suçluları kendi kurallarına göre cezalandırmaları.</a:t>
            </a:r>
          </a:p>
          <a:p>
            <a:pPr eaLnBrk="1" hangingPunct="1">
              <a:buFont typeface="Wingdings" pitchFamily="2" charset="2"/>
              <a:buChar char="Ø"/>
            </a:pPr>
            <a:r>
              <a:rPr lang="tr-TR" altLang="tr-TR">
                <a:solidFill>
                  <a:schemeClr val="hlink"/>
                </a:solidFill>
              </a:rPr>
              <a:t> Tek bir merkezden yönetilmemeleri </a:t>
            </a:r>
          </a:p>
          <a:p>
            <a:pPr eaLnBrk="1" hangingPunct="1">
              <a:buFont typeface="Wingdings" pitchFamily="2" charset="2"/>
              <a:buChar char="Ø"/>
            </a:pPr>
            <a:r>
              <a:rPr lang="tr-TR" altLang="tr-TR">
                <a:solidFill>
                  <a:schemeClr val="hlink"/>
                </a:solidFill>
              </a:rPr>
              <a:t> İşgalleri durduramamaları</a:t>
            </a:r>
          </a:p>
          <a:p>
            <a:pPr eaLnBrk="1" hangingPunct="1">
              <a:buFont typeface="Wingdings" pitchFamily="2" charset="2"/>
              <a:buChar char="Ø"/>
            </a:pPr>
            <a:r>
              <a:rPr lang="tr-TR" altLang="tr-TR">
                <a:solidFill>
                  <a:schemeClr val="hlink"/>
                </a:solidFill>
              </a:rPr>
              <a:t> TBMM’nin isteklerine zaman zaman karşı çıkmaları.</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Content Placeholder 2"/>
          <p:cNvSpPr txBox="1">
            <a:spLocks/>
          </p:cNvSpPr>
          <p:nvPr/>
        </p:nvSpPr>
        <p:spPr bwMode="auto">
          <a:xfrm>
            <a:off x="868363" y="785813"/>
            <a:ext cx="10247312" cy="5737225"/>
          </a:xfrm>
          <a:prstGeom prst="rect">
            <a:avLst/>
          </a:prstGeom>
          <a:noFill/>
          <a:ln w="9525">
            <a:noFill/>
            <a:miter lim="800000"/>
            <a:headEnd/>
            <a:tailEnd/>
          </a:ln>
        </p:spPr>
        <p:txBody>
          <a:bodyPr/>
          <a:lstStyle/>
          <a:p>
            <a:pPr marL="228600" indent="-228600" eaLnBrk="0" hangingPunct="0">
              <a:lnSpc>
                <a:spcPct val="90000"/>
              </a:lnSpc>
              <a:spcBef>
                <a:spcPts val="1000"/>
              </a:spcBef>
              <a:buFont typeface="Arial" charset="0"/>
              <a:buChar char="•"/>
            </a:pPr>
            <a:r>
              <a:rPr lang="tr-TR" sz="2000" b="1">
                <a:latin typeface="Calibri" pitchFamily="34" charset="0"/>
              </a:rPr>
              <a:t>İnkılap Dersleri</a:t>
            </a:r>
            <a:r>
              <a:rPr lang="tr-TR" sz="2000">
                <a:latin typeface="Calibri" pitchFamily="34" charset="0"/>
              </a:rPr>
              <a:t>, (2018) Ed. Süleyman İnan, Cengiz Akseki, Kafka Kitap Kafe Yayınları, Denizli. </a:t>
            </a:r>
          </a:p>
          <a:p>
            <a:pPr marL="228600" indent="-228600" algn="just">
              <a:lnSpc>
                <a:spcPct val="90000"/>
              </a:lnSpc>
              <a:spcBef>
                <a:spcPts val="1000"/>
              </a:spcBef>
              <a:buFont typeface="Arial" charset="0"/>
              <a:buChar char="•"/>
            </a:pPr>
            <a:r>
              <a:rPr lang="tr-TR" sz="2000">
                <a:latin typeface="Calibri" pitchFamily="34" charset="0"/>
              </a:rPr>
              <a:t>Mustafa Kemal Atatürk, </a:t>
            </a:r>
            <a:r>
              <a:rPr lang="tr-TR" sz="2000" b="1">
                <a:latin typeface="Calibri" pitchFamily="34" charset="0"/>
              </a:rPr>
              <a:t>Nutuk 1919-1927</a:t>
            </a:r>
            <a:r>
              <a:rPr lang="tr-TR" sz="2000">
                <a:latin typeface="Calibri" pitchFamily="34" charset="0"/>
              </a:rPr>
              <a:t>, Atatürk Araştırma Merkezi Yayınları, Ankara, 1999.</a:t>
            </a:r>
          </a:p>
          <a:p>
            <a:pPr marL="228600" indent="-228600" algn="just">
              <a:lnSpc>
                <a:spcPct val="90000"/>
              </a:lnSpc>
              <a:spcBef>
                <a:spcPts val="1000"/>
              </a:spcBef>
              <a:buFont typeface="Arial" charset="0"/>
              <a:buChar char="•"/>
            </a:pPr>
            <a:r>
              <a:rPr lang="tr-TR" sz="2000">
                <a:latin typeface="Calibri" pitchFamily="34" charset="0"/>
              </a:rPr>
              <a:t>Kenan Özkan, </a:t>
            </a:r>
            <a:r>
              <a:rPr lang="tr-TR" sz="2000" b="1">
                <a:latin typeface="Calibri" pitchFamily="34" charset="0"/>
              </a:rPr>
              <a:t>Milli Mücadele Dönemi Türkiye ABD İlişkileri 1918-1923</a:t>
            </a:r>
            <a:r>
              <a:rPr lang="tr-TR" sz="2000">
                <a:latin typeface="Calibri" pitchFamily="34" charset="0"/>
              </a:rPr>
              <a:t>, Ötüken Neşriyat, İstanbul, 2016.</a:t>
            </a:r>
          </a:p>
          <a:p>
            <a:pPr marL="228600" indent="-228600" algn="just">
              <a:lnSpc>
                <a:spcPct val="90000"/>
              </a:lnSpc>
              <a:spcBef>
                <a:spcPts val="1000"/>
              </a:spcBef>
              <a:buFont typeface="Arial" charset="0"/>
              <a:buChar char="•"/>
            </a:pPr>
            <a:r>
              <a:rPr lang="tr-TR" sz="2000">
                <a:latin typeface="Calibri" pitchFamily="34" charset="0"/>
              </a:rPr>
              <a:t>Bülent Tanör, </a:t>
            </a:r>
            <a:r>
              <a:rPr lang="tr-TR" sz="2000" b="1">
                <a:latin typeface="Calibri" pitchFamily="34" charset="0"/>
              </a:rPr>
              <a:t>Türkiye’de Kongre İktidarları (1918-1920),</a:t>
            </a:r>
            <a:r>
              <a:rPr lang="tr-TR" sz="2000">
                <a:latin typeface="Calibri" pitchFamily="34" charset="0"/>
              </a:rPr>
              <a:t> Afa Yayınları, İstanbul, 1992.</a:t>
            </a:r>
          </a:p>
          <a:p>
            <a:pPr marL="228600" indent="-228600" algn="just">
              <a:lnSpc>
                <a:spcPct val="90000"/>
              </a:lnSpc>
              <a:spcBef>
                <a:spcPts val="1000"/>
              </a:spcBef>
              <a:buFont typeface="Arial" charset="0"/>
              <a:buChar char="•"/>
            </a:pPr>
            <a:r>
              <a:rPr lang="tr-TR" sz="2000">
                <a:latin typeface="Calibri" pitchFamily="34" charset="0"/>
              </a:rPr>
              <a:t>Falih Rıfkı Atay, </a:t>
            </a:r>
            <a:r>
              <a:rPr lang="tr-TR" sz="2000" b="1">
                <a:latin typeface="Calibri" pitchFamily="34" charset="0"/>
              </a:rPr>
              <a:t>Çankaya, </a:t>
            </a:r>
            <a:r>
              <a:rPr lang="tr-TR" sz="2000">
                <a:latin typeface="Calibri" pitchFamily="34" charset="0"/>
              </a:rPr>
              <a:t>Pozitif Yayıncılık, İstanbul, 2009.</a:t>
            </a:r>
          </a:p>
          <a:p>
            <a:pPr marL="228600" indent="-228600" algn="just">
              <a:lnSpc>
                <a:spcPct val="90000"/>
              </a:lnSpc>
              <a:spcBef>
                <a:spcPts val="1000"/>
              </a:spcBef>
              <a:buFont typeface="Arial" charset="0"/>
              <a:buChar char="•"/>
            </a:pPr>
            <a:r>
              <a:rPr lang="tr-TR" sz="2000">
                <a:latin typeface="Calibri" pitchFamily="34" charset="0"/>
              </a:rPr>
              <a:t>Sina Akşin, </a:t>
            </a:r>
            <a:r>
              <a:rPr lang="tr-TR" sz="2000" b="1">
                <a:latin typeface="Calibri" pitchFamily="34" charset="0"/>
              </a:rPr>
              <a:t>İstanbul Hükümetleri ve Milli Mücadele, Cilt. 1</a:t>
            </a:r>
            <a:r>
              <a:rPr lang="tr-TR" sz="2000">
                <a:latin typeface="Calibri" pitchFamily="34" charset="0"/>
              </a:rPr>
              <a:t>, 2. Baskı, İş Bankası Kültür Yayınları, İstanbul, 2004.</a:t>
            </a:r>
          </a:p>
          <a:p>
            <a:pPr marL="228600" indent="-228600" algn="just">
              <a:lnSpc>
                <a:spcPct val="90000"/>
              </a:lnSpc>
              <a:spcBef>
                <a:spcPts val="1000"/>
              </a:spcBef>
              <a:buFont typeface="Arial" charset="0"/>
              <a:buChar char="•"/>
            </a:pPr>
            <a:r>
              <a:rPr lang="tr-TR" sz="2000">
                <a:latin typeface="Calibri" pitchFamily="34" charset="0"/>
              </a:rPr>
              <a:t>Şerafettin Turan, </a:t>
            </a:r>
            <a:r>
              <a:rPr lang="tr-TR" sz="2000" b="1">
                <a:latin typeface="Calibri" pitchFamily="34" charset="0"/>
              </a:rPr>
              <a:t>Türk Devrim Tarihi, 1. Kitap, İmparatorluğun Çöküşünden Ulusal Direnişe,</a:t>
            </a:r>
            <a:r>
              <a:rPr lang="tr-TR" sz="2000">
                <a:latin typeface="Calibri" pitchFamily="34" charset="0"/>
              </a:rPr>
              <a:t> Bilgi Yayınevi, İstanbul, 1991.</a:t>
            </a:r>
          </a:p>
          <a:p>
            <a:pPr marL="228600" indent="-228600" algn="just">
              <a:lnSpc>
                <a:spcPct val="90000"/>
              </a:lnSpc>
              <a:spcBef>
                <a:spcPts val="1000"/>
              </a:spcBef>
              <a:buFont typeface="Arial" charset="0"/>
              <a:buChar char="•"/>
            </a:pPr>
            <a:r>
              <a:rPr lang="tr-TR" sz="2000">
                <a:latin typeface="Calibri" pitchFamily="34" charset="0"/>
              </a:rPr>
              <a:t>Şevket Süreyya Aydemir, </a:t>
            </a:r>
            <a:r>
              <a:rPr lang="tr-TR" sz="2000" b="1">
                <a:latin typeface="Calibri" pitchFamily="34" charset="0"/>
              </a:rPr>
              <a:t>Tek Adam, </a:t>
            </a:r>
            <a:r>
              <a:rPr lang="tr-TR" sz="2000">
                <a:latin typeface="Calibri" pitchFamily="34" charset="0"/>
              </a:rPr>
              <a:t>Cilt I,</a:t>
            </a:r>
            <a:r>
              <a:rPr lang="tr-TR" sz="2000" b="1">
                <a:latin typeface="Calibri" pitchFamily="34" charset="0"/>
              </a:rPr>
              <a:t> </a:t>
            </a:r>
            <a:r>
              <a:rPr lang="tr-TR" sz="2000">
                <a:latin typeface="Calibri" pitchFamily="34" charset="0"/>
              </a:rPr>
              <a:t>Remzi Kitabevi, İstanbul, 2016.</a:t>
            </a:r>
          </a:p>
          <a:p>
            <a:pPr marL="228600" indent="-228600" algn="just">
              <a:lnSpc>
                <a:spcPct val="90000"/>
              </a:lnSpc>
              <a:spcBef>
                <a:spcPts val="1000"/>
              </a:spcBef>
              <a:buFont typeface="Arial" charset="0"/>
              <a:buChar char="•"/>
            </a:pPr>
            <a:endParaRPr lang="tr-TR" sz="2400">
              <a:latin typeface="Calibri" pitchFamily="34" charset="0"/>
            </a:endParaRPr>
          </a:p>
        </p:txBody>
      </p:sp>
      <p:sp>
        <p:nvSpPr>
          <p:cNvPr id="13314" name="Title 1"/>
          <p:cNvSpPr txBox="1">
            <a:spLocks/>
          </p:cNvSpPr>
          <p:nvPr/>
        </p:nvSpPr>
        <p:spPr bwMode="auto">
          <a:xfrm>
            <a:off x="254000" y="195263"/>
            <a:ext cx="8664575" cy="879475"/>
          </a:xfrm>
          <a:prstGeom prst="rect">
            <a:avLst/>
          </a:prstGeom>
          <a:noFill/>
          <a:ln w="9525">
            <a:noFill/>
            <a:miter lim="800000"/>
            <a:headEnd/>
            <a:tailEnd/>
          </a:ln>
        </p:spPr>
        <p:txBody>
          <a:bodyPr/>
          <a:lstStyle/>
          <a:p>
            <a:pPr>
              <a:lnSpc>
                <a:spcPct val="90000"/>
              </a:lnSpc>
            </a:pPr>
            <a:r>
              <a:rPr lang="tr-TR" sz="4000" b="1">
                <a:solidFill>
                  <a:srgbClr val="D82331"/>
                </a:solidFill>
                <a:latin typeface="Calibri Light" pitchFamily="34" charset="0"/>
              </a:rPr>
              <a:t>Ders Kaynakları</a:t>
            </a:r>
            <a:endParaRPr lang="en-US" sz="4000" b="1">
              <a:solidFill>
                <a:srgbClr val="D82331"/>
              </a:solidFill>
              <a:latin typeface="Calibri Light"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HP\TARİHİ RESİMLER\Yeni Klasör\Yoruk_ali_efe3.jpg"/>
          <p:cNvPicPr>
            <a:picLocks noChangeAspect="1" noChangeArrowheads="1"/>
          </p:cNvPicPr>
          <p:nvPr/>
        </p:nvPicPr>
        <p:blipFill>
          <a:blip r:embed="rId2" cstate="print"/>
          <a:srcRect/>
          <a:stretch>
            <a:fillRect/>
          </a:stretch>
        </p:blipFill>
        <p:spPr bwMode="auto">
          <a:xfrm>
            <a:off x="759396" y="279917"/>
            <a:ext cx="8005818" cy="5892282"/>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1 Başlık"/>
          <p:cNvSpPr>
            <a:spLocks noGrp="1"/>
          </p:cNvSpPr>
          <p:nvPr>
            <p:ph type="title" idx="4294967295"/>
          </p:nvPr>
        </p:nvSpPr>
        <p:spPr>
          <a:xfrm>
            <a:off x="1524000" y="0"/>
            <a:ext cx="9144000" cy="1143000"/>
          </a:xfrm>
        </p:spPr>
        <p:txBody>
          <a:bodyPr anchor="t"/>
          <a:lstStyle/>
          <a:p>
            <a:pPr eaLnBrk="1" hangingPunct="1"/>
            <a:r>
              <a:rPr lang="tr-TR" altLang="tr-TR" b="1" dirty="0">
                <a:solidFill>
                  <a:srgbClr val="66FF33"/>
                </a:solidFill>
              </a:rPr>
              <a:t>Ünlü </a:t>
            </a:r>
            <a:r>
              <a:rPr lang="tr-TR" altLang="tr-TR" b="1" dirty="0" err="1">
                <a:solidFill>
                  <a:srgbClr val="66FF33"/>
                </a:solidFill>
              </a:rPr>
              <a:t>Kuva</a:t>
            </a:r>
            <a:r>
              <a:rPr lang="tr-TR" altLang="tr-TR" b="1" dirty="0">
                <a:solidFill>
                  <a:srgbClr val="66FF33"/>
                </a:solidFill>
              </a:rPr>
              <a:t>-</a:t>
            </a:r>
            <a:r>
              <a:rPr lang="tr-TR" altLang="tr-TR" b="1" dirty="0" err="1">
                <a:solidFill>
                  <a:srgbClr val="66FF33"/>
                </a:solidFill>
              </a:rPr>
              <a:t>yı</a:t>
            </a:r>
            <a:r>
              <a:rPr lang="tr-TR" altLang="tr-TR" b="1" dirty="0">
                <a:solidFill>
                  <a:srgbClr val="66FF33"/>
                </a:solidFill>
              </a:rPr>
              <a:t> </a:t>
            </a:r>
            <a:r>
              <a:rPr lang="tr-TR" altLang="tr-TR" b="1" dirty="0" err="1">
                <a:solidFill>
                  <a:srgbClr val="66FF33"/>
                </a:solidFill>
              </a:rPr>
              <a:t>Milliyeciler</a:t>
            </a:r>
            <a:endParaRPr lang="tr-TR" altLang="tr-TR" b="1" dirty="0">
              <a:solidFill>
                <a:srgbClr val="66FF33"/>
              </a:solidFill>
            </a:endParaRPr>
          </a:p>
        </p:txBody>
      </p:sp>
      <p:sp>
        <p:nvSpPr>
          <p:cNvPr id="34818" name="2 İçerik Yer Tutucusu"/>
          <p:cNvSpPr>
            <a:spLocks noGrp="1"/>
          </p:cNvSpPr>
          <p:nvPr>
            <p:ph idx="4294967295"/>
          </p:nvPr>
        </p:nvSpPr>
        <p:spPr>
          <a:xfrm>
            <a:off x="1524000" y="914400"/>
            <a:ext cx="9144000" cy="5943600"/>
          </a:xfrm>
        </p:spPr>
        <p:txBody>
          <a:bodyPr/>
          <a:lstStyle/>
          <a:p>
            <a:pPr marL="514350" indent="-514350" eaLnBrk="1" hangingPunct="1">
              <a:buFont typeface="Times New Roman" pitchFamily="18" charset="0"/>
              <a:buAutoNum type="arabicPeriod"/>
            </a:pPr>
            <a:r>
              <a:rPr lang="tr-TR" altLang="tr-TR" sz="1800" dirty="0">
                <a:solidFill>
                  <a:srgbClr val="FF0000"/>
                </a:solidFill>
              </a:rPr>
              <a:t>Çerkez </a:t>
            </a:r>
            <a:r>
              <a:rPr lang="tr-TR" altLang="tr-TR" sz="1800" dirty="0" err="1">
                <a:solidFill>
                  <a:srgbClr val="FF0000"/>
                </a:solidFill>
              </a:rPr>
              <a:t>Ethem</a:t>
            </a:r>
            <a:r>
              <a:rPr lang="tr-TR" altLang="tr-TR" sz="1800" dirty="0">
                <a:solidFill>
                  <a:srgbClr val="FF0000"/>
                </a:solidFill>
              </a:rPr>
              <a:t>  (</a:t>
            </a:r>
            <a:r>
              <a:rPr lang="tr-TR" altLang="tr-TR" sz="1800" dirty="0" err="1">
                <a:solidFill>
                  <a:srgbClr val="FF0000"/>
                </a:solidFill>
              </a:rPr>
              <a:t>Kuva</a:t>
            </a:r>
            <a:r>
              <a:rPr lang="tr-TR" altLang="tr-TR" sz="1800" dirty="0">
                <a:solidFill>
                  <a:srgbClr val="FF0000"/>
                </a:solidFill>
              </a:rPr>
              <a:t>-</a:t>
            </a:r>
            <a:r>
              <a:rPr lang="tr-TR" altLang="tr-TR" sz="1800" dirty="0" err="1">
                <a:solidFill>
                  <a:srgbClr val="FF0000"/>
                </a:solidFill>
              </a:rPr>
              <a:t>yı</a:t>
            </a:r>
            <a:r>
              <a:rPr lang="tr-TR" altLang="tr-TR" sz="1800" dirty="0">
                <a:solidFill>
                  <a:srgbClr val="FF0000"/>
                </a:solidFill>
              </a:rPr>
              <a:t> Seyyare)</a:t>
            </a:r>
          </a:p>
          <a:p>
            <a:pPr marL="514350" indent="-514350" eaLnBrk="1" hangingPunct="1">
              <a:buFont typeface="Times New Roman" pitchFamily="18" charset="0"/>
              <a:buAutoNum type="arabicPeriod"/>
            </a:pPr>
            <a:r>
              <a:rPr lang="tr-TR" altLang="tr-TR" sz="1800" dirty="0">
                <a:solidFill>
                  <a:srgbClr val="FF0000"/>
                </a:solidFill>
              </a:rPr>
              <a:t>Demirci Mehmet Efe</a:t>
            </a:r>
          </a:p>
          <a:p>
            <a:pPr marL="514350" indent="-514350" eaLnBrk="1" hangingPunct="1">
              <a:buFont typeface="Times New Roman" pitchFamily="18" charset="0"/>
              <a:buAutoNum type="arabicPeriod"/>
            </a:pPr>
            <a:r>
              <a:rPr lang="tr-TR" altLang="tr-TR" sz="1800" dirty="0">
                <a:solidFill>
                  <a:srgbClr val="FF0000"/>
                </a:solidFill>
              </a:rPr>
              <a:t>Yörük Ali</a:t>
            </a:r>
          </a:p>
          <a:p>
            <a:pPr marL="514350" indent="-514350" eaLnBrk="1" hangingPunct="1">
              <a:buFont typeface="Times New Roman" pitchFamily="18" charset="0"/>
              <a:buAutoNum type="arabicPeriod"/>
            </a:pPr>
            <a:r>
              <a:rPr lang="tr-TR" altLang="tr-TR" sz="1800" dirty="0">
                <a:solidFill>
                  <a:srgbClr val="FF0000"/>
                </a:solidFill>
              </a:rPr>
              <a:t>İpsiz Recep</a:t>
            </a:r>
          </a:p>
          <a:p>
            <a:pPr marL="514350" indent="-514350" eaLnBrk="1" hangingPunct="1">
              <a:buFont typeface="Times New Roman" pitchFamily="18" charset="0"/>
              <a:buAutoNum type="arabicPeriod"/>
            </a:pPr>
            <a:r>
              <a:rPr lang="tr-TR" altLang="tr-TR" sz="1800" dirty="0">
                <a:solidFill>
                  <a:srgbClr val="FF0000"/>
                </a:solidFill>
              </a:rPr>
              <a:t>Kara Yılan</a:t>
            </a:r>
          </a:p>
          <a:p>
            <a:pPr marL="514350" indent="-514350" eaLnBrk="1" hangingPunct="1">
              <a:buFont typeface="Times New Roman" pitchFamily="18" charset="0"/>
              <a:buAutoNum type="arabicPeriod"/>
            </a:pPr>
            <a:r>
              <a:rPr lang="tr-TR" altLang="tr-TR" sz="1800" dirty="0">
                <a:solidFill>
                  <a:srgbClr val="FF0000"/>
                </a:solidFill>
              </a:rPr>
              <a:t>Kara Fatma</a:t>
            </a:r>
          </a:p>
        </p:txBody>
      </p:sp>
      <p:pic>
        <p:nvPicPr>
          <p:cNvPr id="34819" name="Picture 2" descr="C:\Documents and Settings\serden72\Belgelerim\Resimlerim\AlasehirKongresiAlaşehir Kongresi (16 - 25 Ağustos 1919) Demirci Mehmet Efe, Refer (Bele), Çerkes Ethem..gif"/>
          <p:cNvPicPr>
            <a:picLocks noChangeAspect="1" noChangeArrowheads="1"/>
          </p:cNvPicPr>
          <p:nvPr/>
        </p:nvPicPr>
        <p:blipFill>
          <a:blip r:embed="rId2" cstate="print"/>
          <a:srcRect/>
          <a:stretch>
            <a:fillRect/>
          </a:stretch>
        </p:blipFill>
        <p:spPr bwMode="auto">
          <a:xfrm>
            <a:off x="6943725" y="203200"/>
            <a:ext cx="4470400" cy="2743200"/>
          </a:xfrm>
          <a:prstGeom prst="rect">
            <a:avLst/>
          </a:prstGeom>
          <a:noFill/>
          <a:ln w="9525">
            <a:noFill/>
            <a:miter lim="800000"/>
            <a:headEnd/>
            <a:tailEnd/>
          </a:ln>
        </p:spPr>
      </p:pic>
      <p:pic>
        <p:nvPicPr>
          <p:cNvPr id="34820" name="Picture 2" descr="D:\HP\TARİHİ RESİMLER\İNKILAP TARİHİ\vlcsnap-24375.png"/>
          <p:cNvPicPr>
            <a:picLocks noChangeAspect="1" noChangeArrowheads="1"/>
          </p:cNvPicPr>
          <p:nvPr/>
        </p:nvPicPr>
        <p:blipFill>
          <a:blip r:embed="rId3" cstate="print"/>
          <a:srcRect t="17073" b="14635"/>
          <a:stretch>
            <a:fillRect/>
          </a:stretch>
        </p:blipFill>
        <p:spPr bwMode="auto">
          <a:xfrm>
            <a:off x="962025" y="3289110"/>
            <a:ext cx="4667250" cy="2991040"/>
          </a:xfrm>
          <a:prstGeom prst="rect">
            <a:avLst/>
          </a:prstGeom>
          <a:noFill/>
          <a:ln w="9525">
            <a:noFill/>
            <a:miter lim="800000"/>
            <a:headEnd/>
            <a:tailEnd/>
          </a:ln>
        </p:spPr>
      </p:pic>
      <p:sp>
        <p:nvSpPr>
          <p:cNvPr id="7" name="6 Metin kutusu"/>
          <p:cNvSpPr txBox="1"/>
          <p:nvPr/>
        </p:nvSpPr>
        <p:spPr>
          <a:xfrm>
            <a:off x="9388475" y="1925638"/>
            <a:ext cx="457200" cy="37147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fontAlgn="auto">
              <a:spcBef>
                <a:spcPts val="0"/>
              </a:spcBef>
              <a:spcAft>
                <a:spcPts val="0"/>
              </a:spcAft>
              <a:defRPr/>
            </a:pPr>
            <a:r>
              <a:rPr lang="tr-TR" dirty="0"/>
              <a:t>1</a:t>
            </a:r>
          </a:p>
        </p:txBody>
      </p:sp>
      <p:sp>
        <p:nvSpPr>
          <p:cNvPr id="8" name="7 Metin kutusu"/>
          <p:cNvSpPr txBox="1"/>
          <p:nvPr/>
        </p:nvSpPr>
        <p:spPr>
          <a:xfrm>
            <a:off x="7696200" y="2089150"/>
            <a:ext cx="381000" cy="3698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fontAlgn="auto">
              <a:spcBef>
                <a:spcPts val="0"/>
              </a:spcBef>
              <a:spcAft>
                <a:spcPts val="0"/>
              </a:spcAft>
              <a:defRPr/>
            </a:pPr>
            <a:r>
              <a:rPr lang="tr-TR" dirty="0"/>
              <a:t>2</a:t>
            </a:r>
          </a:p>
        </p:txBody>
      </p:sp>
      <p:sp>
        <p:nvSpPr>
          <p:cNvPr id="9" name="8 Metin kutusu"/>
          <p:cNvSpPr txBox="1"/>
          <p:nvPr/>
        </p:nvSpPr>
        <p:spPr>
          <a:xfrm>
            <a:off x="3076717" y="5552186"/>
            <a:ext cx="381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spAutoFit/>
          </a:bodyPr>
          <a:lstStyle/>
          <a:p>
            <a:pPr algn="ctr" fontAlgn="auto">
              <a:spcBef>
                <a:spcPts val="0"/>
              </a:spcBef>
              <a:spcAft>
                <a:spcPts val="0"/>
              </a:spcAft>
              <a:defRPr/>
            </a:pPr>
            <a:r>
              <a:rPr lang="tr-TR" dirty="0"/>
              <a:t>4</a:t>
            </a:r>
          </a:p>
        </p:txBody>
      </p:sp>
      <p:pic>
        <p:nvPicPr>
          <p:cNvPr id="34824" name="Picture 3" descr="D:\HP\TARİHİ RESİMLER\İNKILAP TARİHİ\kara fatma.bmp"/>
          <p:cNvPicPr>
            <a:picLocks noChangeAspect="1" noChangeArrowheads="1"/>
          </p:cNvPicPr>
          <p:nvPr/>
        </p:nvPicPr>
        <p:blipFill>
          <a:blip r:embed="rId4" cstate="print"/>
          <a:srcRect/>
          <a:stretch>
            <a:fillRect/>
          </a:stretch>
        </p:blipFill>
        <p:spPr bwMode="auto">
          <a:xfrm>
            <a:off x="6646460" y="3079750"/>
            <a:ext cx="4962928" cy="3100388"/>
          </a:xfrm>
          <a:prstGeom prst="rect">
            <a:avLst/>
          </a:prstGeom>
          <a:noFill/>
          <a:ln w="9525">
            <a:noFill/>
            <a:miter lim="800000"/>
            <a:headEnd/>
            <a:tailEnd/>
          </a:ln>
        </p:spPr>
      </p:pic>
      <p:sp>
        <p:nvSpPr>
          <p:cNvPr id="11" name="10 Metin kutusu"/>
          <p:cNvSpPr txBox="1"/>
          <p:nvPr/>
        </p:nvSpPr>
        <p:spPr>
          <a:xfrm>
            <a:off x="8693340" y="5418422"/>
            <a:ext cx="381000" cy="369887"/>
          </a:xfrm>
          <a:prstGeom prst="rect">
            <a:avLst/>
          </a:prstGeom>
        </p:spPr>
        <p:style>
          <a:lnRef idx="1">
            <a:schemeClr val="accent1"/>
          </a:lnRef>
          <a:fillRef idx="3">
            <a:schemeClr val="accent1"/>
          </a:fillRef>
          <a:effectRef idx="2">
            <a:schemeClr val="accent1"/>
          </a:effectRef>
          <a:fontRef idx="minor">
            <a:schemeClr val="lt1"/>
          </a:fontRef>
        </p:style>
        <p:txBody>
          <a:bodyPr>
            <a:spAutoFit/>
          </a:bodyPr>
          <a:lstStyle/>
          <a:p>
            <a:pPr algn="ctr" fontAlgn="auto">
              <a:spcBef>
                <a:spcPts val="0"/>
              </a:spcBef>
              <a:spcAft>
                <a:spcPts val="0"/>
              </a:spcAft>
              <a:defRPr/>
            </a:pPr>
            <a:r>
              <a:rPr lang="tr-TR" dirty="0"/>
              <a:t>6</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2"/>
          <p:cNvSpPr txBox="1">
            <a:spLocks/>
          </p:cNvSpPr>
          <p:nvPr/>
        </p:nvSpPr>
        <p:spPr bwMode="auto">
          <a:xfrm>
            <a:off x="496888" y="1192213"/>
            <a:ext cx="10753725" cy="4170362"/>
          </a:xfrm>
          <a:prstGeom prst="rect">
            <a:avLst/>
          </a:prstGeom>
          <a:noFill/>
          <a:ln w="9525">
            <a:noFill/>
            <a:miter lim="800000"/>
            <a:headEnd/>
            <a:tailEnd/>
          </a:ln>
        </p:spPr>
        <p:txBody>
          <a:bodyPr/>
          <a:lstStyle/>
          <a:p>
            <a:pPr algn="just">
              <a:lnSpc>
                <a:spcPct val="90000"/>
              </a:lnSpc>
              <a:spcBef>
                <a:spcPts val="1000"/>
              </a:spcBef>
              <a:buFont typeface="Arial" charset="0"/>
              <a:buNone/>
            </a:pPr>
            <a:endParaRPr lang="tr-TR" sz="2800">
              <a:latin typeface="Calibri" pitchFamily="34" charset="0"/>
            </a:endParaRPr>
          </a:p>
        </p:txBody>
      </p:sp>
      <p:sp>
        <p:nvSpPr>
          <p:cNvPr id="35842" name="Title 1"/>
          <p:cNvSpPr txBox="1">
            <a:spLocks/>
          </p:cNvSpPr>
          <p:nvPr/>
        </p:nvSpPr>
        <p:spPr bwMode="auto">
          <a:xfrm>
            <a:off x="254000" y="195263"/>
            <a:ext cx="8664575" cy="879475"/>
          </a:xfrm>
          <a:prstGeom prst="rect">
            <a:avLst/>
          </a:prstGeom>
          <a:noFill/>
          <a:ln w="9525">
            <a:noFill/>
            <a:miter lim="800000"/>
            <a:headEnd/>
            <a:tailEnd/>
          </a:ln>
        </p:spPr>
        <p:txBody>
          <a:bodyPr/>
          <a:lstStyle/>
          <a:p>
            <a:pPr>
              <a:lnSpc>
                <a:spcPct val="90000"/>
              </a:lnSpc>
            </a:pPr>
            <a:endParaRPr lang="tr-TR" sz="4000" b="1">
              <a:solidFill>
                <a:srgbClr val="D82331"/>
              </a:solidFill>
              <a:latin typeface="Calibri Light" pitchFamily="34" charset="0"/>
            </a:endParaRPr>
          </a:p>
          <a:p>
            <a:pPr>
              <a:lnSpc>
                <a:spcPct val="90000"/>
              </a:lnSpc>
            </a:pPr>
            <a:endParaRPr lang="tr-TR" sz="4000" b="1">
              <a:solidFill>
                <a:srgbClr val="D82331"/>
              </a:solidFill>
              <a:latin typeface="Calibri Light" pitchFamily="34" charset="0"/>
            </a:endParaRPr>
          </a:p>
          <a:p>
            <a:pPr>
              <a:lnSpc>
                <a:spcPct val="90000"/>
              </a:lnSpc>
            </a:pPr>
            <a:endParaRPr lang="en-US" sz="4000" b="1">
              <a:solidFill>
                <a:srgbClr val="D82331"/>
              </a:solidFill>
              <a:latin typeface="Calibri Light" pitchFamily="34" charset="0"/>
            </a:endParaRPr>
          </a:p>
        </p:txBody>
      </p:sp>
      <p:sp>
        <p:nvSpPr>
          <p:cNvPr id="35843" name="Metin kutusu 1"/>
          <p:cNvSpPr txBox="1">
            <a:spLocks noChangeArrowheads="1"/>
          </p:cNvSpPr>
          <p:nvPr/>
        </p:nvSpPr>
        <p:spPr bwMode="auto">
          <a:xfrm>
            <a:off x="1000125" y="296863"/>
            <a:ext cx="9859963" cy="6370975"/>
          </a:xfrm>
          <a:prstGeom prst="rect">
            <a:avLst/>
          </a:prstGeom>
          <a:noFill/>
          <a:ln w="9525">
            <a:noFill/>
            <a:miter lim="800000"/>
            <a:headEnd/>
            <a:tailEnd/>
          </a:ln>
        </p:spPr>
        <p:txBody>
          <a:bodyPr>
            <a:spAutoFit/>
          </a:bodyPr>
          <a:lstStyle/>
          <a:p>
            <a:pPr marL="457200" indent="-457200" algn="just">
              <a:buFont typeface="Arial" charset="0"/>
              <a:buChar char="•"/>
            </a:pPr>
            <a:r>
              <a:rPr lang="tr-TR" sz="2400" b="1" dirty="0">
                <a:solidFill>
                  <a:srgbClr val="D82331"/>
                </a:solidFill>
                <a:latin typeface="Calibri" pitchFamily="34" charset="0"/>
              </a:rPr>
              <a:t>Mustafa Kemal’in Samsun’a Gelişi ve </a:t>
            </a:r>
            <a:r>
              <a:rPr lang="tr-TR" sz="2400" b="1" dirty="0">
                <a:solidFill>
                  <a:srgbClr val="D82331"/>
                </a:solidFill>
              </a:rPr>
              <a:t>Çalışmaları </a:t>
            </a:r>
          </a:p>
          <a:p>
            <a:pPr marL="457200" indent="-457200" algn="just">
              <a:buFont typeface="Arial" charset="0"/>
              <a:buChar char="•"/>
            </a:pPr>
            <a:r>
              <a:rPr lang="tr-TR" sz="2400" dirty="0">
                <a:latin typeface="Calibri" pitchFamily="34" charset="0"/>
              </a:rPr>
              <a:t>Padişahın Mustafa Kemal’e güveni olmasına rağmen İngilizler şüphelenmektedirler. Damat Ferit, Mustafa Kemal’in atanma yazısını İngilizlere bildirirken, İngiliz haber alma subayı </a:t>
            </a:r>
            <a:r>
              <a:rPr lang="tr-TR" sz="2400" dirty="0" err="1">
                <a:latin typeface="Calibri" pitchFamily="34" charset="0"/>
              </a:rPr>
              <a:t>Hoyhand</a:t>
            </a:r>
            <a:r>
              <a:rPr lang="tr-TR" sz="2400" dirty="0">
                <a:latin typeface="Calibri" pitchFamily="34" charset="0"/>
              </a:rPr>
              <a:t>, Mustafa Kemal’in Rauf Bey ve İsmet Paşa gibi tutuklanması gerekenler arasında yer aldığını bildiriyordu. </a:t>
            </a:r>
          </a:p>
          <a:p>
            <a:pPr marL="457200" indent="-457200" algn="just">
              <a:buFont typeface="Arial" charset="0"/>
              <a:buChar char="•"/>
            </a:pPr>
            <a:r>
              <a:rPr lang="tr-TR" sz="2400" dirty="0">
                <a:latin typeface="Calibri" pitchFamily="34" charset="0"/>
              </a:rPr>
              <a:t>Yola çıkmadan önce İngilizlerden pasaport almak gerekiyordu. İngiliz pasaport memuru J.G. </a:t>
            </a:r>
            <a:r>
              <a:rPr lang="tr-TR" sz="2400" dirty="0" err="1">
                <a:latin typeface="Calibri" pitchFamily="34" charset="0"/>
              </a:rPr>
              <a:t>Bennet</a:t>
            </a:r>
            <a:r>
              <a:rPr lang="tr-TR" sz="2400" dirty="0">
                <a:latin typeface="Calibri" pitchFamily="34" charset="0"/>
              </a:rPr>
              <a:t> anılarında şöyle der: </a:t>
            </a:r>
            <a:r>
              <a:rPr lang="tr-TR" sz="2400" i="1" dirty="0">
                <a:solidFill>
                  <a:schemeClr val="hlink"/>
                </a:solidFill>
                <a:latin typeface="Calibri" pitchFamily="34" charset="0"/>
              </a:rPr>
              <a:t>“Bir Türk zabiti geldi, 35 kişilik bir liste getirdi, Anadolu’ya geçmek için izin istedi. Vize vermek istemedim, talimat istedim. İngiliz karargahındaki subaya; bu bir barış heyeti değil savaş heyeti gibi dedim. İngiliz yüksek komiseri Padişahın güveni tamdır dedi. Ben de istenen belgeleri verdim”</a:t>
            </a:r>
            <a:r>
              <a:rPr lang="tr-TR" sz="2400" dirty="0">
                <a:latin typeface="Calibri" pitchFamily="34" charset="0"/>
              </a:rPr>
              <a:t> diyor. </a:t>
            </a:r>
          </a:p>
          <a:p>
            <a:pPr marL="457200" indent="-457200" algn="just">
              <a:buFont typeface="Arial" charset="0"/>
              <a:buChar char="•"/>
            </a:pPr>
            <a:r>
              <a:rPr lang="tr-TR" sz="2400" dirty="0">
                <a:latin typeface="Calibri" pitchFamily="34" charset="0"/>
              </a:rPr>
              <a:t>İngilizlerden de izin alındıktan sonra, Bandırma Vapuru ile 16 Mayıs’ta yola çıkan Mustafa Kemal, beraberindeki heyetle birlikte 19 Mayıs 1919’da Samsuna geldi.</a:t>
            </a:r>
          </a:p>
          <a:p>
            <a:pPr marL="457200" indent="-457200" algn="just">
              <a:buFont typeface="Arial" charset="0"/>
              <a:buChar char="•"/>
            </a:pPr>
            <a:endParaRPr lang="tr-TR" sz="2400" dirty="0">
              <a:latin typeface="Calibri" pitchFamily="34" charset="0"/>
            </a:endParaRPr>
          </a:p>
          <a:p>
            <a:pPr marL="457200" indent="-457200" algn="just">
              <a:buFont typeface="Arial" charset="0"/>
              <a:buChar char="•"/>
            </a:pPr>
            <a:endParaRPr lang="tr-TR" sz="2400" b="1" dirty="0">
              <a:solidFill>
                <a:srgbClr val="D8233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
          <p:cNvSpPr>
            <a:spLocks noGrp="1" noChangeArrowheads="1"/>
          </p:cNvSpPr>
          <p:nvPr>
            <p:ph type="body" idx="1"/>
          </p:nvPr>
        </p:nvSpPr>
        <p:spPr>
          <a:xfrm>
            <a:off x="609600" y="620713"/>
            <a:ext cx="10972800" cy="5505450"/>
          </a:xfrm>
        </p:spPr>
        <p:txBody>
          <a:bodyPr/>
          <a:lstStyle/>
          <a:p>
            <a:pPr>
              <a:lnSpc>
                <a:spcPct val="90000"/>
              </a:lnSpc>
              <a:buFontTx/>
              <a:buNone/>
            </a:pPr>
            <a:r>
              <a:rPr lang="tr-TR" sz="2000" b="1" dirty="0">
                <a:latin typeface="Times New Roman" pitchFamily="18" charset="0"/>
              </a:rPr>
              <a:t>Mustafa Kemal’in Samsun’a çıktığı sırada ülkenin durumu:</a:t>
            </a:r>
          </a:p>
          <a:p>
            <a:pPr>
              <a:lnSpc>
                <a:spcPct val="90000"/>
              </a:lnSpc>
              <a:buFontTx/>
              <a:buNone/>
            </a:pPr>
            <a:endParaRPr lang="tr-TR" sz="2000" b="1" dirty="0">
              <a:latin typeface="Times New Roman" pitchFamily="18" charset="0"/>
            </a:endParaRPr>
          </a:p>
          <a:p>
            <a:pPr algn="just">
              <a:lnSpc>
                <a:spcPct val="90000"/>
              </a:lnSpc>
              <a:buFontTx/>
              <a:buNone/>
            </a:pPr>
            <a:r>
              <a:rPr lang="tr-TR" sz="2000" i="1" dirty="0">
                <a:latin typeface="Times New Roman" pitchFamily="18" charset="0"/>
              </a:rPr>
              <a:t>“1919 Mayısının 19’uncu günü Samsun’a çıktım. Genel durum ve görünüş; Osmanlı Devleti’nin içinde bulunduğu topluluk, genel savaşta yenilmiş, Osmanlı ordusu her tarafta zedelenmiş, koşulları ağır bir ‘Ateşkes Antlaşması’ imzalamış. Büyük savaşın uzun yılları boyunca ulus yorgun ve yoksul bir durumda ulusu ve yurdu genel savaşa sürükleyenler, kendi başlarının kaygısına düşerek, yurttan kaçmışlar. Padişah ve halife olan Vahdettin, mütereddi (yozlaşmış), kendini ve yalnız tahtını koruyabileceğini düşlediği alçakça önlemler araştırmakta. Damat Ferit Paşa’nın başkanlığındaki hükümet, güçsüz, onursuz, korkak, yalnız padişahın isteklerine uymuş ve onunla birlikte kendilerini ayakta tutabilecek herhangi bir duruma boyun eğmiş…</a:t>
            </a:r>
          </a:p>
          <a:p>
            <a:pPr>
              <a:lnSpc>
                <a:spcPct val="90000"/>
              </a:lnSpc>
              <a:buFontTx/>
              <a:buNone/>
            </a:pPr>
            <a:r>
              <a:rPr lang="tr-TR" sz="2000" i="1" dirty="0">
                <a:latin typeface="Times New Roman" pitchFamily="18" charset="0"/>
              </a:rPr>
              <a:t>Ordunun elinden silahları alınmış ve alınmakta…</a:t>
            </a:r>
          </a:p>
          <a:p>
            <a:pPr>
              <a:lnSpc>
                <a:spcPct val="90000"/>
              </a:lnSpc>
              <a:buFontTx/>
              <a:buNone/>
            </a:pPr>
            <a:r>
              <a:rPr lang="tr-TR" sz="2000" i="1" dirty="0">
                <a:latin typeface="Times New Roman" pitchFamily="18" charset="0"/>
              </a:rPr>
              <a:t>Bundan başka ülkenin dört bir bucağında Hıristiyan azınlıklar, gizli, açık, özel istek ve amaçlarının elde edilmesi, devletin bir an önce çökmesi için çalışıp duruyorlar…”</a:t>
            </a:r>
          </a:p>
          <a:p>
            <a:pPr algn="r">
              <a:lnSpc>
                <a:spcPct val="90000"/>
              </a:lnSpc>
              <a:buFontTx/>
              <a:buNone/>
            </a:pPr>
            <a:r>
              <a:rPr lang="tr-TR" sz="2000" i="1" dirty="0">
                <a:latin typeface="Times New Roman" pitchFamily="18" charset="0"/>
              </a:rPr>
              <a:t>Nutuk (1919-1927), Atatürk Araştırma Merkezi, Ankara, 2004, s.1</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p:txBody>
          <a:bodyPr/>
          <a:lstStyle/>
          <a:p>
            <a:pPr>
              <a:buFontTx/>
              <a:buNone/>
            </a:pPr>
            <a:r>
              <a:rPr lang="tr-TR" b="1">
                <a:solidFill>
                  <a:srgbClr val="800000"/>
                </a:solidFill>
                <a:latin typeface="Times New Roman" pitchFamily="18" charset="0"/>
              </a:rPr>
              <a:t>Mustafa Kemal Ant içiyor:</a:t>
            </a:r>
          </a:p>
          <a:p>
            <a:pPr>
              <a:buFontTx/>
              <a:buNone/>
            </a:pPr>
            <a:endParaRPr lang="tr-TR">
              <a:solidFill>
                <a:srgbClr val="800000"/>
              </a:solidFill>
              <a:latin typeface="Times New Roman" pitchFamily="18" charset="0"/>
            </a:endParaRPr>
          </a:p>
          <a:p>
            <a:pPr>
              <a:buFontTx/>
              <a:buNone/>
            </a:pPr>
            <a:r>
              <a:rPr lang="tr-TR">
                <a:latin typeface="Times New Roman" pitchFamily="18" charset="0"/>
              </a:rPr>
              <a:t>“</a:t>
            </a:r>
            <a:r>
              <a:rPr lang="tr-TR" i="1">
                <a:latin typeface="Times New Roman" pitchFamily="18" charset="0"/>
              </a:rPr>
              <a:t>Bağımsızlığa ulaşıncaya değin, bütün ulusla birlikte, özveriyle çalışacağıma kutsal inançlarım adına ant içerim. Artık benim için Anadolu’dan ayrılmak söz konusu olamaz</a:t>
            </a:r>
            <a:r>
              <a:rPr lang="tr-TR">
                <a:latin typeface="Times New Roman" pitchFamily="18" charset="0"/>
              </a:rP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Content Placeholder 2"/>
          <p:cNvSpPr txBox="1">
            <a:spLocks/>
          </p:cNvSpPr>
          <p:nvPr/>
        </p:nvSpPr>
        <p:spPr bwMode="auto">
          <a:xfrm>
            <a:off x="374650" y="382588"/>
            <a:ext cx="11545888" cy="619760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000" b="1" dirty="0">
                <a:solidFill>
                  <a:srgbClr val="D82331"/>
                </a:solidFill>
                <a:latin typeface="Calibri" pitchFamily="34" charset="0"/>
              </a:rPr>
              <a:t>Samsun Raporu (22 Mayıs 1919): </a:t>
            </a:r>
            <a:r>
              <a:rPr lang="tr-TR" sz="2000" dirty="0">
                <a:latin typeface="Calibri" pitchFamily="34" charset="0"/>
              </a:rPr>
              <a:t> Mustafa Kemal’in Samsun’da bulunduğu 19 Mayıs’tan 24 Mayıs’a kadar olan sürede İstanbul ile görüşmelerinin normal ama ilk görüş ayrılıklarının görülmeye başladığı bir dönemdir. </a:t>
            </a:r>
          </a:p>
          <a:p>
            <a:pPr marL="228600" indent="-228600" algn="just">
              <a:lnSpc>
                <a:spcPct val="90000"/>
              </a:lnSpc>
              <a:spcBef>
                <a:spcPts val="1000"/>
              </a:spcBef>
              <a:buFont typeface="Arial" charset="0"/>
              <a:buChar char="•"/>
            </a:pPr>
            <a:r>
              <a:rPr lang="tr-TR" sz="2000" dirty="0">
                <a:latin typeface="Calibri" pitchFamily="34" charset="0"/>
              </a:rPr>
              <a:t>Mustafa Kemal 20 Mayıs 1919’da Sadarete çektiği telgrafta </a:t>
            </a:r>
            <a:r>
              <a:rPr lang="tr-TR" sz="2000" dirty="0">
                <a:solidFill>
                  <a:schemeClr val="hlink"/>
                </a:solidFill>
                <a:latin typeface="Calibri" pitchFamily="34" charset="0"/>
              </a:rPr>
              <a:t>“İzmir’in işgali olayının yakından temasta bulunduğum halk üzerinde derin bir etki yaratmıştır.”</a:t>
            </a:r>
            <a:r>
              <a:rPr lang="tr-TR" sz="2000" dirty="0">
                <a:solidFill>
                  <a:schemeClr val="accent1"/>
                </a:solidFill>
                <a:latin typeface="Calibri" pitchFamily="34" charset="0"/>
              </a:rPr>
              <a:t> </a:t>
            </a:r>
            <a:r>
              <a:rPr lang="tr-TR" sz="2000" dirty="0">
                <a:latin typeface="Calibri" pitchFamily="34" charset="0"/>
              </a:rPr>
              <a:t>diyerek </a:t>
            </a:r>
            <a:r>
              <a:rPr lang="tr-TR" sz="2000" b="1" dirty="0">
                <a:solidFill>
                  <a:srgbClr val="FF0000"/>
                </a:solidFill>
                <a:latin typeface="Calibri" pitchFamily="34" charset="0"/>
              </a:rPr>
              <a:t>“Ne millet ne de ordu varlığına karşı yöneltilen bu haksız tecavüzü sindirmeyecektir”</a:t>
            </a:r>
            <a:r>
              <a:rPr lang="tr-TR" sz="2000" dirty="0">
                <a:latin typeface="Calibri" pitchFamily="34" charset="0"/>
              </a:rPr>
              <a:t> değerlendirmesinde bulunur.</a:t>
            </a:r>
          </a:p>
          <a:p>
            <a:pPr marL="228600" indent="-228600" algn="just">
              <a:lnSpc>
                <a:spcPct val="90000"/>
              </a:lnSpc>
              <a:spcBef>
                <a:spcPts val="1000"/>
              </a:spcBef>
              <a:buFont typeface="Arial" charset="0"/>
              <a:buChar char="•"/>
            </a:pPr>
            <a:r>
              <a:rPr lang="tr-TR" sz="2000" dirty="0">
                <a:latin typeface="Calibri" pitchFamily="34" charset="0"/>
              </a:rPr>
              <a:t>Mustafa Kemal Paşa </a:t>
            </a:r>
            <a:r>
              <a:rPr lang="tr-TR" sz="2000" b="1" dirty="0">
                <a:solidFill>
                  <a:srgbClr val="FF0000"/>
                </a:solidFill>
                <a:latin typeface="Calibri" pitchFamily="34" charset="0"/>
              </a:rPr>
              <a:t>“Samsun Raporu” </a:t>
            </a:r>
            <a:r>
              <a:rPr lang="tr-TR" sz="2000" dirty="0">
                <a:latin typeface="Calibri" pitchFamily="34" charset="0"/>
              </a:rPr>
              <a:t>olarak bilinen </a:t>
            </a:r>
            <a:r>
              <a:rPr lang="tr-TR" sz="2000" b="1" dirty="0">
                <a:solidFill>
                  <a:srgbClr val="D82331"/>
                </a:solidFill>
                <a:latin typeface="Calibri" pitchFamily="34" charset="0"/>
              </a:rPr>
              <a:t>22 Mayıs 1919</a:t>
            </a:r>
            <a:r>
              <a:rPr lang="tr-TR" sz="2000" dirty="0">
                <a:latin typeface="Calibri" pitchFamily="34" charset="0"/>
              </a:rPr>
              <a:t> tarihli ikinci telgrafında bölgedeki asayişsizliğin nedenlerini aktarmış ve İstanbul Hükümeti’ni ikaz eder bir üslup kullanmıştır. Raporda Mustafa Kemal Paşa şu noktalara temas etmiştir:</a:t>
            </a:r>
          </a:p>
          <a:p>
            <a:pPr marL="228600" indent="-228600" algn="just">
              <a:lnSpc>
                <a:spcPct val="90000"/>
              </a:lnSpc>
              <a:spcBef>
                <a:spcPts val="1000"/>
              </a:spcBef>
              <a:buFont typeface="Arial" charset="0"/>
              <a:buChar char="•"/>
            </a:pPr>
            <a:r>
              <a:rPr lang="tr-TR" sz="2000" b="1" dirty="0">
                <a:solidFill>
                  <a:srgbClr val="FF0000"/>
                </a:solidFill>
                <a:latin typeface="Calibri" pitchFamily="34" charset="0"/>
              </a:rPr>
              <a:t>Bölgedeki olaylar kurulan 40 Rum çetesinin faaliyetleri sonucunda meydana gelmiştir. Buna karşılık 13 Türk çetesi Rumlara karşı koymaktadır. Rum çeteleri silah bırakması halinde asayiş kendiliğinden iade edilecektir.</a:t>
            </a:r>
          </a:p>
          <a:p>
            <a:pPr marL="228600" indent="-228600" algn="just">
              <a:lnSpc>
                <a:spcPct val="90000"/>
              </a:lnSpc>
              <a:spcBef>
                <a:spcPts val="1000"/>
              </a:spcBef>
              <a:buFont typeface="Arial" charset="0"/>
              <a:buChar char="•"/>
            </a:pPr>
            <a:r>
              <a:rPr lang="tr-TR" sz="2000" b="1" dirty="0">
                <a:solidFill>
                  <a:schemeClr val="accent1"/>
                </a:solidFill>
                <a:latin typeface="Calibri" pitchFamily="34" charset="0"/>
              </a:rPr>
              <a:t>Halk bağımsızlığına düşkündür. Manda ve himayeye tahammülü yoktur. İzmir’in işgali haksızdır.</a:t>
            </a:r>
          </a:p>
          <a:p>
            <a:pPr marL="228600" indent="-228600" algn="just">
              <a:lnSpc>
                <a:spcPct val="90000"/>
              </a:lnSpc>
              <a:spcBef>
                <a:spcPts val="1000"/>
              </a:spcBef>
              <a:buFont typeface="Arial" charset="0"/>
              <a:buChar char="•"/>
            </a:pPr>
            <a:r>
              <a:rPr lang="tr-TR" sz="2000" dirty="0">
                <a:latin typeface="Calibri" pitchFamily="34" charset="0"/>
              </a:rPr>
              <a:t>Sadrazam Damat Ferit, bu raporun 22 ve 24 Mayıs tarihli Bakanlar Kurulu toplantısında ele alındığını ve kendisinin hizmetlerinden memnun olunduğu bilgisini Mustafa Kemal’e vermiştir.</a:t>
            </a:r>
          </a:p>
          <a:p>
            <a:pPr marL="228600" indent="-228600" algn="just">
              <a:lnSpc>
                <a:spcPct val="90000"/>
              </a:lnSpc>
              <a:spcBef>
                <a:spcPts val="1000"/>
              </a:spcBef>
              <a:buFont typeface="Arial" charset="0"/>
              <a:buChar char="•"/>
            </a:pPr>
            <a:r>
              <a:rPr lang="tr-TR" sz="2000" dirty="0">
                <a:latin typeface="Calibri" pitchFamily="34" charset="0"/>
              </a:rPr>
              <a:t> Mustafa Kemal Paşa, kaplıca tedavisini bahane ederek 24 Mayıs’ta Samsun’dan ayrılarak Havza’ya geçti.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9" name="Title 1"/>
          <p:cNvSpPr txBox="1">
            <a:spLocks/>
          </p:cNvSpPr>
          <p:nvPr/>
        </p:nvSpPr>
        <p:spPr>
          <a:xfrm>
            <a:off x="4291013" y="261938"/>
            <a:ext cx="7639050" cy="29718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fontAlgn="auto">
              <a:spcAft>
                <a:spcPts val="0"/>
              </a:spcAft>
              <a:buFont typeface="Arial" panose="020B0604020202020204" pitchFamily="34" charset="0"/>
              <a:buChar char="•"/>
              <a:defRPr/>
            </a:pPr>
            <a:endParaRPr lang="tr-TR" sz="2600" dirty="0">
              <a:latin typeface="+mn-lt"/>
            </a:endParaRPr>
          </a:p>
          <a:p>
            <a:pPr marL="342900" indent="-342900" algn="just" fontAlgn="auto">
              <a:spcAft>
                <a:spcPts val="0"/>
              </a:spcAft>
              <a:buFont typeface="Arial" panose="020B0604020202020204" pitchFamily="34" charset="0"/>
              <a:buChar char="•"/>
              <a:defRPr/>
            </a:pPr>
            <a:endParaRPr lang="en-US" sz="2600" dirty="0">
              <a:latin typeface="+mn-lt"/>
            </a:endParaRPr>
          </a:p>
        </p:txBody>
      </p:sp>
      <p:sp>
        <p:nvSpPr>
          <p:cNvPr id="38915" name="Dikdörtgen 6"/>
          <p:cNvSpPr>
            <a:spLocks noChangeArrowheads="1"/>
          </p:cNvSpPr>
          <p:nvPr/>
        </p:nvSpPr>
        <p:spPr bwMode="auto">
          <a:xfrm>
            <a:off x="395288" y="395288"/>
            <a:ext cx="11328400" cy="6019084"/>
          </a:xfrm>
          <a:prstGeom prst="rect">
            <a:avLst/>
          </a:prstGeom>
          <a:noFill/>
          <a:ln w="9525">
            <a:noFill/>
            <a:miter lim="800000"/>
            <a:headEnd/>
            <a:tailEnd/>
          </a:ln>
        </p:spPr>
        <p:txBody>
          <a:bodyPr>
            <a:spAutoFit/>
          </a:bodyPr>
          <a:lstStyle/>
          <a:p>
            <a:pPr marL="457200" indent="-457200" algn="just">
              <a:buFont typeface="Arial" charset="0"/>
              <a:buChar char="•"/>
            </a:pPr>
            <a:r>
              <a:rPr lang="tr-TR" sz="2400" b="1" dirty="0">
                <a:solidFill>
                  <a:srgbClr val="D82331"/>
                </a:solidFill>
                <a:latin typeface="Calibri" pitchFamily="34" charset="0"/>
              </a:rPr>
              <a:t>HAVZA GENELGESİ (28 Mayıs 1919):</a:t>
            </a:r>
          </a:p>
          <a:p>
            <a:pPr marL="457200" indent="-457200" algn="just">
              <a:buFont typeface="Arial" charset="0"/>
              <a:buChar char="•"/>
            </a:pPr>
            <a:r>
              <a:rPr lang="tr-TR" sz="2400" dirty="0">
                <a:latin typeface="Calibri" pitchFamily="34" charset="0"/>
              </a:rPr>
              <a:t>Mustafa Kemal 25 Mayıs’ta Havza’ya geldi. Bir gün sonra kendisini ziyarete gelenlere: </a:t>
            </a:r>
            <a:r>
              <a:rPr lang="tr-TR" sz="2400" i="1" dirty="0">
                <a:solidFill>
                  <a:schemeClr val="hlink"/>
                </a:solidFill>
                <a:latin typeface="Calibri" pitchFamily="34" charset="0"/>
              </a:rPr>
              <a:t>“…hiçbir zaman ümitsiz olmayacağız, çalışacağız, memleketi kurtaracağız…”</a:t>
            </a:r>
            <a:r>
              <a:rPr lang="tr-TR" sz="2400" dirty="0">
                <a:latin typeface="Calibri" pitchFamily="34" charset="0"/>
              </a:rPr>
              <a:t> diyordu. </a:t>
            </a:r>
          </a:p>
          <a:p>
            <a:pPr marL="457200" indent="-457200" algn="just">
              <a:buFont typeface="Arial" charset="0"/>
              <a:buChar char="•"/>
            </a:pPr>
            <a:r>
              <a:rPr lang="tr-TR" sz="2400" dirty="0">
                <a:solidFill>
                  <a:schemeClr val="hlink"/>
                </a:solidFill>
                <a:latin typeface="Calibri" pitchFamily="34" charset="0"/>
              </a:rPr>
              <a:t>Havza’dan, </a:t>
            </a:r>
            <a:r>
              <a:rPr lang="tr-TR" sz="2400" b="1" dirty="0">
                <a:solidFill>
                  <a:schemeClr val="hlink"/>
                </a:solidFill>
                <a:latin typeface="Calibri" pitchFamily="34" charset="0"/>
              </a:rPr>
              <a:t>28 Mayıs 1919’da</a:t>
            </a:r>
            <a:r>
              <a:rPr lang="tr-TR" sz="2400" b="1" dirty="0">
                <a:solidFill>
                  <a:schemeClr val="accent1"/>
                </a:solidFill>
                <a:latin typeface="Calibri" pitchFamily="34" charset="0"/>
              </a:rPr>
              <a:t> </a:t>
            </a:r>
            <a:r>
              <a:rPr lang="tr-TR" sz="2400" dirty="0">
                <a:solidFill>
                  <a:srgbClr val="FF0000"/>
                </a:solidFill>
                <a:latin typeface="Calibri" pitchFamily="34" charset="0"/>
              </a:rPr>
              <a:t>Müdafaa-i Hukuk ve Reddi İlhak Cemiyetleri ile kendisine bağlı komutanlıklara</a:t>
            </a:r>
            <a:r>
              <a:rPr lang="tr-TR" sz="2400" dirty="0">
                <a:latin typeface="Calibri" pitchFamily="34" charset="0"/>
              </a:rPr>
              <a:t> </a:t>
            </a:r>
            <a:r>
              <a:rPr lang="tr-TR" sz="2400" dirty="0">
                <a:solidFill>
                  <a:schemeClr val="hlink"/>
                </a:solidFill>
                <a:latin typeface="Calibri" pitchFamily="34" charset="0"/>
              </a:rPr>
              <a:t>(Erzurum’da Kazım Karabekir Paşa’ya, Ankara’da Ali Fuat Paşa’ya, Diyarbakır’da Albay Ahmet Cevdet Bey’e, Konya’da Mersinli Cemal Paşa’ya)</a:t>
            </a:r>
            <a:r>
              <a:rPr lang="tr-TR" sz="2400" dirty="0">
                <a:latin typeface="Calibri" pitchFamily="34" charset="0"/>
              </a:rPr>
              <a:t> çektiği telgrafta, Türk milletinin ölesiye savaşmaya hazır olduğunu İtilaf Devletlerine gösterdiği takdirde milletin haklarına saygı duyulacağını bildirmiştir. </a:t>
            </a:r>
          </a:p>
          <a:p>
            <a:pPr marL="457200" indent="-457200" algn="just">
              <a:buFont typeface="Arial" charset="0"/>
              <a:buChar char="•"/>
            </a:pPr>
            <a:r>
              <a:rPr lang="tr-TR" sz="2400" dirty="0">
                <a:latin typeface="Calibri" pitchFamily="34" charset="0"/>
              </a:rPr>
              <a:t>Damat Ferit hükümetinin takındığı tavrın iki noktada endişe verici olduğuna işaret etmiştir. </a:t>
            </a:r>
            <a:r>
              <a:rPr lang="tr-TR" sz="2400" dirty="0">
                <a:solidFill>
                  <a:srgbClr val="FF0000"/>
                </a:solidFill>
                <a:latin typeface="Calibri" pitchFamily="34" charset="0"/>
              </a:rPr>
              <a:t>Ermenilere özerklik verileceği ve İngiliz mandasının istenmesi.</a:t>
            </a:r>
          </a:p>
          <a:p>
            <a:pPr marL="457200" indent="-457200" algn="just">
              <a:buFont typeface="Arial" charset="0"/>
              <a:buChar char="•"/>
            </a:pPr>
            <a:r>
              <a:rPr lang="tr-TR" sz="2400" dirty="0">
                <a:latin typeface="Calibri" pitchFamily="34" charset="0"/>
              </a:rPr>
              <a:t>Mustafa Kemal, bu nedenle Müdafaa-i Hukuk ve Reddi İlhak Cemiyetlerince ve belediye meclislerince sadrazama, padişaha ve işgal güçlerinin temsilciliklerine protesto telgrafların çekilmesini ve ülke genelinde mitingler düzenlenmesini istemiştir.</a:t>
            </a:r>
          </a:p>
          <a:p>
            <a:pPr marL="457200" indent="-457200" algn="just">
              <a:lnSpc>
                <a:spcPct val="90000"/>
              </a:lnSpc>
              <a:spcBef>
                <a:spcPts val="1000"/>
              </a:spcBef>
              <a:buFont typeface="Arial" charset="0"/>
              <a:buChar char="•"/>
            </a:pPr>
            <a:r>
              <a:rPr lang="tr-TR" sz="2400" dirty="0">
                <a:latin typeface="Calibri" pitchFamily="34" charset="0"/>
              </a:rPr>
              <a:t>Başta </a:t>
            </a:r>
            <a:r>
              <a:rPr lang="tr-TR" sz="2400" dirty="0">
                <a:solidFill>
                  <a:schemeClr val="hlink"/>
                </a:solidFill>
                <a:latin typeface="Calibri" pitchFamily="34" charset="0"/>
              </a:rPr>
              <a:t>İzmir’in işgali olmak üzere Anadolu’da yapılan işgallerin</a:t>
            </a:r>
            <a:r>
              <a:rPr lang="tr-TR" sz="2400" dirty="0">
                <a:solidFill>
                  <a:schemeClr val="accent1"/>
                </a:solidFill>
                <a:latin typeface="Calibri" pitchFamily="34" charset="0"/>
              </a:rPr>
              <a:t> </a:t>
            </a:r>
            <a:r>
              <a:rPr lang="tr-TR" sz="2400" dirty="0">
                <a:latin typeface="Calibri" pitchFamily="34" charset="0"/>
              </a:rPr>
              <a:t>protesto edilmesini ancak </a:t>
            </a:r>
            <a:r>
              <a:rPr lang="tr-TR" sz="2400" dirty="0">
                <a:solidFill>
                  <a:srgbClr val="FF0000"/>
                </a:solidFill>
                <a:latin typeface="Calibri" pitchFamily="34" charset="0"/>
              </a:rPr>
              <a:t>işgal kuvvetleri mensupları ile azınlıklara yönelik her türlü taşkınlıktan kaçınılması gerektiğini </a:t>
            </a:r>
            <a:r>
              <a:rPr lang="tr-TR" sz="2400" dirty="0">
                <a:latin typeface="Calibri" pitchFamily="34" charset="0"/>
              </a:rPr>
              <a:t>önemle vurgulamıştır.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Content Placeholder 2"/>
          <p:cNvSpPr txBox="1">
            <a:spLocks/>
          </p:cNvSpPr>
          <p:nvPr/>
        </p:nvSpPr>
        <p:spPr bwMode="auto">
          <a:xfrm>
            <a:off x="496888" y="382588"/>
            <a:ext cx="10753725" cy="5545137"/>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400">
                <a:latin typeface="Calibri" pitchFamily="34" charset="0"/>
              </a:rPr>
              <a:t>Mustafa Kemal Paşa, Havza Genelgesi’ni yayınlaması ve üstelik 30 Mayıs’ta Havza’da düzenlenen mitinge katılması, camide bir konuşma yaparak, </a:t>
            </a:r>
            <a:r>
              <a:rPr lang="tr-TR" sz="2400" i="1">
                <a:solidFill>
                  <a:schemeClr val="hlink"/>
                </a:solidFill>
                <a:latin typeface="Calibri" pitchFamily="34" charset="0"/>
              </a:rPr>
              <a:t>(…düşmanların niyeti bizi mezara diri diri gömmektir. Şimdi çukurun tam kenarındayız. Son bir gayretle toplanırsak kendimizi kurtarmak mümkün olabilir</a:t>
            </a:r>
            <a:r>
              <a:rPr lang="tr-TR" sz="2400">
                <a:latin typeface="Calibri" pitchFamily="34" charset="0"/>
              </a:rPr>
              <a:t>)  kendisine verilen görev ve yetkilerin dışına çıkmış oldu. </a:t>
            </a:r>
          </a:p>
          <a:p>
            <a:pPr marL="228600" indent="-228600" algn="just">
              <a:lnSpc>
                <a:spcPct val="90000"/>
              </a:lnSpc>
              <a:spcBef>
                <a:spcPts val="1000"/>
              </a:spcBef>
              <a:buFont typeface="Arial" charset="0"/>
              <a:buChar char="•"/>
            </a:pPr>
            <a:r>
              <a:rPr lang="tr-TR" sz="2400">
                <a:solidFill>
                  <a:schemeClr val="hlink"/>
                </a:solidFill>
                <a:latin typeface="Calibri" pitchFamily="34" charset="0"/>
              </a:rPr>
              <a:t>6 Haziran 1919’da General Milne,</a:t>
            </a:r>
            <a:r>
              <a:rPr lang="tr-TR" sz="2400">
                <a:solidFill>
                  <a:schemeClr val="accent1"/>
                </a:solidFill>
                <a:latin typeface="Calibri" pitchFamily="34" charset="0"/>
              </a:rPr>
              <a:t> </a:t>
            </a:r>
            <a:r>
              <a:rPr lang="tr-TR" sz="2400">
                <a:latin typeface="Calibri" pitchFamily="34" charset="0"/>
              </a:rPr>
              <a:t>Harbiye Nezareti’ne ve </a:t>
            </a:r>
            <a:r>
              <a:rPr lang="tr-TR" sz="2400" b="1">
                <a:solidFill>
                  <a:srgbClr val="FF0000"/>
                </a:solidFill>
                <a:latin typeface="Calibri" pitchFamily="34" charset="0"/>
              </a:rPr>
              <a:t>8 Haziran 1919’da Amiral Calthorpe </a:t>
            </a:r>
            <a:r>
              <a:rPr lang="tr-TR" sz="2400">
                <a:latin typeface="Calibri" pitchFamily="34" charset="0"/>
              </a:rPr>
              <a:t>Hariciye Nezareti’ne verdikleri nota ile Mustafa Kemal’in ve karargâhının İstanbul’a geri çağırılmasını istemişlerdir. </a:t>
            </a:r>
            <a:r>
              <a:rPr lang="tr-TR" sz="2400">
                <a:solidFill>
                  <a:schemeClr val="accent1"/>
                </a:solidFill>
                <a:latin typeface="Calibri" pitchFamily="34" charset="0"/>
              </a:rPr>
              <a:t>(Samsun sancağında bazı kötü niyetli kişiler karışıklık çıkarmaktadır. Mustafa Kemal bunlar arasında önemli bir rol oynamaktadır.)</a:t>
            </a:r>
          </a:p>
          <a:p>
            <a:pPr marL="228600" indent="-228600" algn="just">
              <a:lnSpc>
                <a:spcPct val="90000"/>
              </a:lnSpc>
              <a:spcBef>
                <a:spcPts val="1000"/>
              </a:spcBef>
              <a:buFont typeface="Arial" charset="0"/>
              <a:buChar char="•"/>
            </a:pPr>
            <a:r>
              <a:rPr lang="tr-TR" sz="2400">
                <a:latin typeface="Calibri" pitchFamily="34" charset="0"/>
              </a:rPr>
              <a:t>Harbiye Nazırı Şevket Turgut Paşa </a:t>
            </a:r>
            <a:r>
              <a:rPr lang="tr-TR" sz="2400">
                <a:solidFill>
                  <a:schemeClr val="hlink"/>
                </a:solidFill>
                <a:latin typeface="Calibri" pitchFamily="34" charset="0"/>
              </a:rPr>
              <a:t>8 Haziran’da</a:t>
            </a:r>
            <a:r>
              <a:rPr lang="tr-TR" sz="2400">
                <a:solidFill>
                  <a:schemeClr val="accent1"/>
                </a:solidFill>
                <a:latin typeface="Calibri" pitchFamily="34" charset="0"/>
              </a:rPr>
              <a:t>, </a:t>
            </a:r>
            <a:r>
              <a:rPr lang="tr-TR" sz="2400">
                <a:latin typeface="Calibri" pitchFamily="34" charset="0"/>
              </a:rPr>
              <a:t>Mustafa Sabri Efendi’nin vekaletinde toplanan hükümetin kararına uyarak</a:t>
            </a:r>
            <a:r>
              <a:rPr lang="tr-TR" sz="2400">
                <a:solidFill>
                  <a:schemeClr val="accent1"/>
                </a:solidFill>
                <a:latin typeface="Calibri" pitchFamily="34" charset="0"/>
              </a:rPr>
              <a:t>, </a:t>
            </a:r>
            <a:r>
              <a:rPr lang="tr-TR" sz="2400">
                <a:latin typeface="Calibri" pitchFamily="34" charset="0"/>
              </a:rPr>
              <a:t>Mustafa Kemal’e hiçbir açıklama yapmaksızın, emrindeki istimbotlardan biriyle hemen İstanbul’a dönmesi emrini vermiştir.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Content Placeholder 2"/>
          <p:cNvSpPr txBox="1">
            <a:spLocks/>
          </p:cNvSpPr>
          <p:nvPr/>
        </p:nvSpPr>
        <p:spPr bwMode="auto">
          <a:xfrm>
            <a:off x="450850" y="382588"/>
            <a:ext cx="8791575" cy="5683250"/>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000" dirty="0">
                <a:latin typeface="Calibri" pitchFamily="34" charset="0"/>
              </a:rPr>
              <a:t>Mustafa Kemal, İstanbul’a çağırılmasının asıl nedenini Genelkurmay Başkanı Cevat Paşa’dan öğrenmiştir: </a:t>
            </a:r>
            <a:r>
              <a:rPr lang="tr-TR" sz="2000" dirty="0">
                <a:solidFill>
                  <a:srgbClr val="FF0000"/>
                </a:solidFill>
                <a:latin typeface="Calibri" pitchFamily="34" charset="0"/>
              </a:rPr>
              <a:t>«Sizin gibi kıymetli bir generalin Anadolu illerinde dolaşması millet üzerinde iyi bir etki yaratmayacağından İstanbul’a gelmeniz isteniyor...”</a:t>
            </a:r>
          </a:p>
          <a:p>
            <a:pPr marL="228600" indent="-228600" algn="just">
              <a:lnSpc>
                <a:spcPct val="90000"/>
              </a:lnSpc>
              <a:spcBef>
                <a:spcPts val="1000"/>
              </a:spcBef>
              <a:buFont typeface="Arial" charset="0"/>
              <a:buChar char="•"/>
            </a:pPr>
            <a:r>
              <a:rPr lang="tr-TR" sz="2000" dirty="0">
                <a:latin typeface="Calibri" pitchFamily="34" charset="0"/>
              </a:rPr>
              <a:t>Mustafa Kemal Paşa bunun üzerine, benzin ve kömür yokluğu nedeniyle İstanbul’a gelişinin mümkün olmadığı yanıtını vermiştir. Genelkurmay heyeti ile hükümet arasındaki çatışmadan da faydalanarak zaman kazanmıştır.</a:t>
            </a:r>
          </a:p>
          <a:p>
            <a:pPr marL="228600" indent="-228600" algn="just">
              <a:lnSpc>
                <a:spcPct val="90000"/>
              </a:lnSpc>
              <a:spcBef>
                <a:spcPts val="1000"/>
              </a:spcBef>
              <a:buFont typeface="Arial" charset="0"/>
              <a:buChar char="•"/>
            </a:pPr>
            <a:r>
              <a:rPr lang="tr-TR" sz="2000" dirty="0">
                <a:latin typeface="Calibri" pitchFamily="34" charset="0"/>
              </a:rPr>
              <a:t>Öte yandan doğrudan padişaha bir telgrafla başvuran M. Kemal, Genelkurmayın ve hükümetin tavrından şikayet ederek: </a:t>
            </a:r>
            <a:r>
              <a:rPr lang="tr-TR" sz="2000" b="1" dirty="0">
                <a:solidFill>
                  <a:schemeClr val="hlink"/>
                </a:solidFill>
                <a:latin typeface="Calibri" pitchFamily="34" charset="0"/>
              </a:rPr>
              <a:t>“</a:t>
            </a:r>
            <a:r>
              <a:rPr lang="tr-TR" sz="2000" b="1" i="1" dirty="0">
                <a:solidFill>
                  <a:schemeClr val="hlink"/>
                </a:solidFill>
                <a:latin typeface="Calibri" pitchFamily="34" charset="0"/>
              </a:rPr>
              <a:t>Eğer zorlanırsam görevimden istifa ederek bundan böyle Anadolu’da ve sine-i millette kalacağım ve vatani görevime bu kez daha açık adımlarla devam edeceğim. Ta ki ulus bağımsızlığına kavuşsun ve saltanat ve hilafet yok olmaktan kurtulsun…</a:t>
            </a:r>
            <a:r>
              <a:rPr lang="tr-TR" sz="2000" b="1" dirty="0">
                <a:solidFill>
                  <a:schemeClr val="hlink"/>
                </a:solidFill>
                <a:latin typeface="Calibri" pitchFamily="34" charset="0"/>
              </a:rPr>
              <a:t>”</a:t>
            </a:r>
          </a:p>
          <a:p>
            <a:pPr marL="228600" indent="-228600" algn="just">
              <a:lnSpc>
                <a:spcPct val="90000"/>
              </a:lnSpc>
              <a:spcBef>
                <a:spcPts val="1000"/>
              </a:spcBef>
              <a:buFont typeface="Arial" charset="0"/>
              <a:buChar char="•"/>
            </a:pPr>
            <a:r>
              <a:rPr lang="tr-TR" sz="2000" dirty="0">
                <a:latin typeface="Calibri" pitchFamily="34" charset="0"/>
              </a:rPr>
              <a:t>Bu sırada İzmir’in işgaline karşı gösterilen tepki (mitingler), ve </a:t>
            </a:r>
            <a:r>
              <a:rPr lang="tr-TR" sz="2000" dirty="0" err="1">
                <a:latin typeface="Calibri" pitchFamily="34" charset="0"/>
              </a:rPr>
              <a:t>Müdaafaa</a:t>
            </a:r>
            <a:r>
              <a:rPr lang="tr-TR" sz="2000" dirty="0">
                <a:latin typeface="Calibri" pitchFamily="34" charset="0"/>
              </a:rPr>
              <a:t>-i Hukuk ve </a:t>
            </a:r>
            <a:r>
              <a:rPr lang="tr-TR" sz="2000" dirty="0" err="1">
                <a:latin typeface="Calibri" pitchFamily="34" charset="0"/>
              </a:rPr>
              <a:t>Redd</a:t>
            </a:r>
            <a:r>
              <a:rPr lang="tr-TR" sz="2000" dirty="0">
                <a:latin typeface="Calibri" pitchFamily="34" charset="0"/>
              </a:rPr>
              <a:t>-i İlhak Cemiyetlerinin başlattıkları telgraf yağmuru karşısında İngilizlerin baskısı sonucunda hükümet, </a:t>
            </a:r>
            <a:r>
              <a:rPr lang="tr-TR" sz="2000" b="1" dirty="0">
                <a:solidFill>
                  <a:srgbClr val="FF0000"/>
                </a:solidFill>
                <a:latin typeface="Calibri" pitchFamily="34" charset="0"/>
              </a:rPr>
              <a:t>Posta ve Telgraf Müdürü Refik Halit (Karay)’e </a:t>
            </a:r>
            <a:r>
              <a:rPr lang="tr-TR" sz="2000" dirty="0">
                <a:latin typeface="Calibri" pitchFamily="34" charset="0"/>
              </a:rPr>
              <a:t>verdiği talimatla, cemiyetler tarafından verilen telgrafların çekilmemesini istemiş ve Refik Halit Bey 16 Haziran 1919’da bu talimatnameyi yayınlamıştır.</a:t>
            </a:r>
          </a:p>
          <a:p>
            <a:pPr marL="228600" indent="-228600"/>
            <a:endParaRPr lang="tr-TR" sz="2000" dirty="0">
              <a:latin typeface="Calibri" pitchFamily="34" charset="0"/>
            </a:endParaRPr>
          </a:p>
          <a:p>
            <a:pPr marL="228600" indent="-228600" algn="just">
              <a:lnSpc>
                <a:spcPct val="90000"/>
              </a:lnSpc>
              <a:spcBef>
                <a:spcPts val="1000"/>
              </a:spcBef>
              <a:buFont typeface="Arial" charset="0"/>
              <a:buChar char="•"/>
            </a:pPr>
            <a:endParaRPr lang="tr-TR" sz="2000" dirty="0">
              <a:solidFill>
                <a:schemeClr val="accent1"/>
              </a:solidFill>
              <a:latin typeface="Calibri" pitchFamily="34" charset="0"/>
            </a:endParaRPr>
          </a:p>
          <a:p>
            <a:pPr marL="228600" indent="-228600" algn="just">
              <a:lnSpc>
                <a:spcPct val="90000"/>
              </a:lnSpc>
              <a:spcBef>
                <a:spcPts val="1000"/>
              </a:spcBef>
              <a:buFont typeface="Arial" charset="0"/>
              <a:buChar char="•"/>
            </a:pPr>
            <a:endParaRPr lang="tr-TR" sz="2000" dirty="0">
              <a:latin typeface="Calibri" pitchFamily="34" charset="0"/>
            </a:endParaRPr>
          </a:p>
        </p:txBody>
      </p:sp>
      <p:pic>
        <p:nvPicPr>
          <p:cNvPr id="40962" name="Resim 1"/>
          <p:cNvPicPr>
            <a:picLocks noChangeAspect="1"/>
          </p:cNvPicPr>
          <p:nvPr/>
        </p:nvPicPr>
        <p:blipFill>
          <a:blip r:embed="rId2" cstate="print"/>
          <a:srcRect/>
          <a:stretch>
            <a:fillRect/>
          </a:stretch>
        </p:blipFill>
        <p:spPr bwMode="auto">
          <a:xfrm>
            <a:off x="9237663" y="0"/>
            <a:ext cx="2954337" cy="3960813"/>
          </a:xfrm>
          <a:prstGeom prst="rect">
            <a:avLst/>
          </a:prstGeom>
          <a:noFill/>
          <a:ln w="9525">
            <a:noFill/>
            <a:miter lim="800000"/>
            <a:headEnd/>
            <a:tailEnd/>
          </a:ln>
        </p:spPr>
      </p:pic>
      <p:sp>
        <p:nvSpPr>
          <p:cNvPr id="3" name="Metin kutusu 2"/>
          <p:cNvSpPr txBox="1"/>
          <p:nvPr/>
        </p:nvSpPr>
        <p:spPr>
          <a:xfrm>
            <a:off x="9690278" y="3974068"/>
            <a:ext cx="2130135" cy="400110"/>
          </a:xfrm>
          <a:prstGeom prst="rect">
            <a:avLst/>
          </a:prstGeom>
          <a:noFill/>
        </p:spPr>
        <p:txBody>
          <a:bodyPr wrap="none">
            <a:spAutoFit/>
          </a:bodyPr>
          <a:lstStyle/>
          <a:p>
            <a:pPr fontAlgn="auto">
              <a:spcBef>
                <a:spcPts val="0"/>
              </a:spcBef>
              <a:spcAft>
                <a:spcPts val="0"/>
              </a:spcAft>
              <a:defRPr/>
            </a:pPr>
            <a:r>
              <a:rPr lang="tr-TR" sz="2000" dirty="0">
                <a:highlight>
                  <a:srgbClr val="FFFF00"/>
                </a:highlight>
                <a:latin typeface="+mn-lt"/>
                <a:cs typeface="+mn-cs"/>
              </a:rPr>
              <a:t>Şevket Turgut Paşa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Title 1"/>
          <p:cNvSpPr txBox="1">
            <a:spLocks/>
          </p:cNvSpPr>
          <p:nvPr/>
        </p:nvSpPr>
        <p:spPr bwMode="auto">
          <a:xfrm>
            <a:off x="979488" y="2274888"/>
            <a:ext cx="2144712" cy="2354262"/>
          </a:xfrm>
          <a:prstGeom prst="rect">
            <a:avLst/>
          </a:prstGeom>
          <a:noFill/>
          <a:ln w="9525">
            <a:noFill/>
            <a:miter lim="800000"/>
            <a:headEnd/>
            <a:tailEnd/>
          </a:ln>
        </p:spPr>
        <p:txBody>
          <a:bodyPr/>
          <a:lstStyle/>
          <a:p>
            <a:pPr>
              <a:lnSpc>
                <a:spcPct val="90000"/>
              </a:lnSpc>
            </a:pPr>
            <a:endParaRPr lang="en-US" sz="4400" b="1">
              <a:solidFill>
                <a:schemeClr val="bg1"/>
              </a:solidFill>
              <a:latin typeface="Calibri Light" pitchFamily="34" charset="0"/>
            </a:endParaRPr>
          </a:p>
        </p:txBody>
      </p:sp>
      <p:sp>
        <p:nvSpPr>
          <p:cNvPr id="41986" name="Title 1"/>
          <p:cNvSpPr txBox="1">
            <a:spLocks/>
          </p:cNvSpPr>
          <p:nvPr/>
        </p:nvSpPr>
        <p:spPr bwMode="auto">
          <a:xfrm>
            <a:off x="509588" y="261938"/>
            <a:ext cx="11420475" cy="5551487"/>
          </a:xfrm>
          <a:prstGeom prst="rect">
            <a:avLst/>
          </a:prstGeom>
          <a:noFill/>
          <a:ln w="9525">
            <a:noFill/>
            <a:miter lim="800000"/>
            <a:headEnd/>
            <a:tailEnd/>
          </a:ln>
        </p:spPr>
        <p:txBody>
          <a:bodyPr/>
          <a:lstStyle/>
          <a:p>
            <a:pPr algn="just">
              <a:buFont typeface="Arial" charset="0"/>
              <a:buChar char="•"/>
            </a:pPr>
            <a:r>
              <a:rPr lang="tr-TR" sz="2600" b="1" dirty="0">
                <a:solidFill>
                  <a:srgbClr val="D82331"/>
                </a:solidFill>
              </a:rPr>
              <a:t>AMASYA GENELGESİ (21-22 HAZİRAN 1919):</a:t>
            </a:r>
          </a:p>
          <a:p>
            <a:pPr algn="just">
              <a:buFont typeface="Arial" charset="0"/>
              <a:buChar char="•"/>
            </a:pPr>
            <a:r>
              <a:rPr lang="tr-TR" sz="2600" dirty="0"/>
              <a:t> </a:t>
            </a:r>
            <a:r>
              <a:rPr lang="tr-TR" sz="2400" dirty="0">
                <a:latin typeface="Calibri" pitchFamily="34" charset="0"/>
              </a:rPr>
              <a:t>Mustafa Kemal Paşa ve yanındakiler, acele ile </a:t>
            </a:r>
            <a:r>
              <a:rPr lang="tr-TR" sz="2400" dirty="0">
                <a:solidFill>
                  <a:schemeClr val="hlink"/>
                </a:solidFill>
                <a:latin typeface="Calibri" pitchFamily="34" charset="0"/>
              </a:rPr>
              <a:t>12 Haziran 1919’da Amasya’ya</a:t>
            </a:r>
            <a:r>
              <a:rPr lang="tr-TR" sz="2400" dirty="0">
                <a:solidFill>
                  <a:schemeClr val="accent1"/>
                </a:solidFill>
                <a:latin typeface="Calibri" pitchFamily="34" charset="0"/>
              </a:rPr>
              <a:t> </a:t>
            </a:r>
            <a:r>
              <a:rPr lang="tr-TR" sz="2400" dirty="0">
                <a:latin typeface="Calibri" pitchFamily="34" charset="0"/>
              </a:rPr>
              <a:t>geçtiler. Havza’daki faaliyetleri sebebiyle tutuklanma tehlikesi vardı. Amasya’ya geldiğinde müftü Hacı Tevfik Efendi, Mutasarrıf vekili Mustafa Bey, Belediye reisi, tümen kumandanı, halk, eşraf, tüccar ve din adamı bulunuyordu. 13 Haziran’da Sultan Beyazıt Camii’nde, Cuma Hutbesinde Hoca Abdurrahman Kamil Efendi: hep beraber «M. Kemal Paşa’nın etrafında toplanarak vatanı kurtaracağız» diye hutbe okudu.</a:t>
            </a:r>
          </a:p>
          <a:p>
            <a:pPr algn="just">
              <a:buFont typeface="Arial" charset="0"/>
              <a:buChar char="•"/>
            </a:pPr>
            <a:r>
              <a:rPr lang="tr-TR" sz="2400" dirty="0">
                <a:latin typeface="Calibri" pitchFamily="34" charset="0"/>
              </a:rPr>
              <a:t> Bu sırada yaşanan en önemli olay </a:t>
            </a:r>
            <a:r>
              <a:rPr lang="tr-TR" sz="2400" dirty="0">
                <a:solidFill>
                  <a:schemeClr val="hlink"/>
                </a:solidFill>
                <a:latin typeface="Calibri" pitchFamily="34" charset="0"/>
              </a:rPr>
              <a:t>19 Haziran’da</a:t>
            </a:r>
            <a:r>
              <a:rPr lang="tr-TR" sz="2400" dirty="0">
                <a:solidFill>
                  <a:schemeClr val="accent1"/>
                </a:solidFill>
                <a:latin typeface="Calibri" pitchFamily="34" charset="0"/>
              </a:rPr>
              <a:t> </a:t>
            </a:r>
            <a:r>
              <a:rPr lang="tr-TR" sz="2400" dirty="0">
                <a:latin typeface="Calibri" pitchFamily="34" charset="0"/>
              </a:rPr>
              <a:t>İstanbul’daki </a:t>
            </a:r>
            <a:r>
              <a:rPr lang="tr-TR" sz="2400" b="1" dirty="0">
                <a:solidFill>
                  <a:srgbClr val="FF0000"/>
                </a:solidFill>
                <a:latin typeface="Calibri" pitchFamily="34" charset="0"/>
              </a:rPr>
              <a:t>Rauf Orbay’ın </a:t>
            </a:r>
            <a:r>
              <a:rPr lang="tr-TR" sz="2400" dirty="0">
                <a:latin typeface="Calibri" pitchFamily="34" charset="0"/>
              </a:rPr>
              <a:t>Ankara’daki 20. Kolordu Komutanı </a:t>
            </a:r>
            <a:r>
              <a:rPr lang="tr-TR" sz="2400" b="1" dirty="0">
                <a:solidFill>
                  <a:srgbClr val="FF0000"/>
                </a:solidFill>
                <a:latin typeface="Calibri" pitchFamily="34" charset="0"/>
              </a:rPr>
              <a:t>Ali Fuat Paşa </a:t>
            </a:r>
            <a:r>
              <a:rPr lang="tr-TR" sz="2400" dirty="0">
                <a:latin typeface="Calibri" pitchFamily="34" charset="0"/>
              </a:rPr>
              <a:t>ile Amasya’ya gelmesi olmuştur. </a:t>
            </a:r>
          </a:p>
          <a:p>
            <a:pPr algn="just">
              <a:buFont typeface="Arial" charset="0"/>
              <a:buChar char="•"/>
            </a:pPr>
            <a:r>
              <a:rPr lang="tr-TR" sz="2400" dirty="0">
                <a:latin typeface="Calibri" pitchFamily="34" charset="0"/>
              </a:rPr>
              <a:t> Mustafa Kemal Paşa emrinde bulunan </a:t>
            </a:r>
            <a:r>
              <a:rPr lang="tr-TR" sz="2400" dirty="0">
                <a:solidFill>
                  <a:srgbClr val="FF0000"/>
                </a:solidFill>
                <a:latin typeface="Calibri" pitchFamily="34" charset="0"/>
              </a:rPr>
              <a:t>Samsun’daki 3. Kolordu Komutanı Albay Refet (Bele) Bey</a:t>
            </a:r>
            <a:r>
              <a:rPr lang="tr-TR" sz="2400" dirty="0">
                <a:latin typeface="Calibri" pitchFamily="34" charset="0"/>
              </a:rPr>
              <a:t>’i de Amasya’ya çağırmıştır.</a:t>
            </a:r>
          </a:p>
          <a:p>
            <a:pPr algn="just">
              <a:buFont typeface="Arial" charset="0"/>
              <a:buChar char="•"/>
            </a:pPr>
            <a:r>
              <a:rPr lang="tr-TR" sz="2400" dirty="0">
                <a:latin typeface="Calibri" pitchFamily="34" charset="0"/>
              </a:rPr>
              <a:t> Edirne’deki </a:t>
            </a:r>
            <a:r>
              <a:rPr lang="tr-TR" sz="2400" dirty="0">
                <a:solidFill>
                  <a:srgbClr val="FF0000"/>
                </a:solidFill>
                <a:latin typeface="Calibri" pitchFamily="34" charset="0"/>
              </a:rPr>
              <a:t>Cafer Tayyar Paşa </a:t>
            </a:r>
            <a:r>
              <a:rPr lang="tr-TR" sz="2400" dirty="0">
                <a:latin typeface="Calibri" pitchFamily="34" charset="0"/>
              </a:rPr>
              <a:t>da gelişmelerden haberdar edilmiş ve Konya’daki </a:t>
            </a:r>
            <a:r>
              <a:rPr lang="tr-TR" sz="2400" dirty="0">
                <a:solidFill>
                  <a:srgbClr val="FF0000"/>
                </a:solidFill>
                <a:latin typeface="Calibri" pitchFamily="34" charset="0"/>
              </a:rPr>
              <a:t>Mersinli Cemal Paşa </a:t>
            </a:r>
            <a:r>
              <a:rPr lang="tr-TR" sz="2400" dirty="0">
                <a:latin typeface="Calibri" pitchFamily="34" charset="0"/>
              </a:rPr>
              <a:t>ve Erzurum’daki </a:t>
            </a:r>
            <a:r>
              <a:rPr lang="tr-TR" sz="2400" dirty="0">
                <a:solidFill>
                  <a:srgbClr val="FF0000"/>
                </a:solidFill>
                <a:latin typeface="Calibri" pitchFamily="34" charset="0"/>
              </a:rPr>
              <a:t>Kazım Karabekir’in </a:t>
            </a:r>
            <a:r>
              <a:rPr lang="tr-TR" sz="2400" dirty="0">
                <a:latin typeface="Calibri" pitchFamily="34" charset="0"/>
              </a:rPr>
              <a:t>düşüncelerinin alınması kararlaştırılmıştır.</a:t>
            </a:r>
          </a:p>
          <a:p>
            <a:pPr algn="just">
              <a:buFont typeface="Arial" charset="0"/>
              <a:buChar char="•"/>
            </a:pPr>
            <a:r>
              <a:rPr lang="tr-TR" sz="2400" dirty="0">
                <a:latin typeface="Calibri" pitchFamily="34" charset="0"/>
              </a:rPr>
              <a:t>M. Kemal Paşa yaveri Cevat Abbas Bey’e genelge metnini yazdırdı.</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3"/>
          <p:cNvSpPr>
            <a:spLocks noGrp="1"/>
          </p:cNvSpPr>
          <p:nvPr>
            <p:ph type="body" idx="1"/>
          </p:nvPr>
        </p:nvSpPr>
        <p:spPr>
          <a:xfrm>
            <a:off x="808038" y="419100"/>
            <a:ext cx="10545762" cy="6034088"/>
          </a:xfrm>
        </p:spPr>
        <p:txBody>
          <a:bodyPr/>
          <a:lstStyle/>
          <a:p>
            <a:pPr algn="just">
              <a:lnSpc>
                <a:spcPct val="80000"/>
              </a:lnSpc>
            </a:pPr>
            <a:r>
              <a:rPr lang="tr-TR" sz="3200" dirty="0">
                <a:solidFill>
                  <a:srgbClr val="D82331"/>
                </a:solidFill>
                <a:latin typeface="Arial" charset="0"/>
              </a:rPr>
              <a:t>MONDROS’TAN SONRA İŞGALLER</a:t>
            </a:r>
            <a:r>
              <a:rPr lang="tr-TR" sz="3200" dirty="0">
                <a:latin typeface="Arial" charset="0"/>
              </a:rPr>
              <a:t>:</a:t>
            </a:r>
          </a:p>
          <a:p>
            <a:pPr algn="just">
              <a:lnSpc>
                <a:spcPct val="80000"/>
              </a:lnSpc>
            </a:pPr>
            <a:r>
              <a:rPr lang="tr-TR" sz="2400" dirty="0"/>
              <a:t>Musul, İskenderun ve İstanbul’un işgalinin ardından, Mondros Ateşkes Antlaşması’na dayanarak İtilaf devletleri yer yer Anadolu işgale başlandı. </a:t>
            </a:r>
          </a:p>
          <a:p>
            <a:pPr algn="just">
              <a:lnSpc>
                <a:spcPct val="80000"/>
              </a:lnSpc>
            </a:pPr>
            <a:r>
              <a:rPr lang="tr-TR" sz="2400" dirty="0">
                <a:solidFill>
                  <a:srgbClr val="D82331"/>
                </a:solidFill>
              </a:rPr>
              <a:t>İngilizler</a:t>
            </a:r>
            <a:r>
              <a:rPr lang="tr-TR" sz="2400" dirty="0"/>
              <a:t>, Batum, Antep, Maraş, Birecik, Urfa, Kars ve Samsun’u işgal ettiler. </a:t>
            </a:r>
          </a:p>
          <a:p>
            <a:pPr algn="just">
              <a:lnSpc>
                <a:spcPct val="80000"/>
              </a:lnSpc>
            </a:pPr>
            <a:r>
              <a:rPr lang="tr-TR" sz="2400" dirty="0">
                <a:solidFill>
                  <a:srgbClr val="D82331"/>
                </a:solidFill>
              </a:rPr>
              <a:t>Fransızlar</a:t>
            </a:r>
            <a:r>
              <a:rPr lang="tr-TR" sz="2400" dirty="0"/>
              <a:t>, Trakya’ya girdi. Uzunköprü-Sirkeci arasını işgal altına aldı. Fransızlar, 15 Mayıs 1919’a kadar da Dörtyol, Mersin, Pozantı’ya kadar Adana, </a:t>
            </a:r>
            <a:r>
              <a:rPr lang="tr-TR" sz="2400" dirty="0" err="1"/>
              <a:t>Çiftehan</a:t>
            </a:r>
            <a:r>
              <a:rPr lang="tr-TR" sz="2400" dirty="0"/>
              <a:t> ve Afyonkarahisar istasyonunu işgal ettiler.</a:t>
            </a:r>
          </a:p>
          <a:p>
            <a:pPr algn="just">
              <a:lnSpc>
                <a:spcPct val="80000"/>
              </a:lnSpc>
            </a:pPr>
            <a:r>
              <a:rPr lang="tr-TR" sz="2400" dirty="0">
                <a:solidFill>
                  <a:srgbClr val="D82331"/>
                </a:solidFill>
              </a:rPr>
              <a:t>İtalyanlar</a:t>
            </a:r>
            <a:r>
              <a:rPr lang="tr-TR" sz="2400" dirty="0"/>
              <a:t>, Antalya, Kuşadası, Fethiye, Bodrum, Marmaris’i işgal etmişlerdi. </a:t>
            </a:r>
          </a:p>
          <a:p>
            <a:pPr algn="just">
              <a:lnSpc>
                <a:spcPct val="80000"/>
              </a:lnSpc>
            </a:pPr>
            <a:r>
              <a:rPr lang="tr-TR" sz="2400" dirty="0"/>
              <a:t>Mondros’tan sonra anlaşma hükümlerine aykırı olarak başlayan bu işgaller karşısında Padişah Vahdettin, Tevfik Paşa ve Damat Ferit Paşa hükümetleri aciz kalmaktaydı. Padişah ve hükümetler, İngilizlerle anlaşma, İstanbul’u, Anadolu’yu (Devleti) bir bütün olarak İngilizlerin mandası (himayesi) altına sokmak dışında, mevcut durumdan başka kurtuluş yolu görmemekteydiler.</a:t>
            </a:r>
          </a:p>
          <a:p>
            <a:pPr algn="just">
              <a:lnSpc>
                <a:spcPct val="80000"/>
              </a:lnSpc>
            </a:pPr>
            <a:r>
              <a:rPr lang="tr-TR" sz="2400" dirty="0"/>
              <a:t>Bu gelişmeler üzerine, ülkenin dört bir yanında işgallerin önüne geçebilmek, bağımsızlığı sağlamak amacıyla halk, Müdafaa-ı Hukuk, Reddi İlhak adlarıyla bölgesel cemiyetler kurmaktaydı.</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Content Placeholder 2"/>
          <p:cNvSpPr txBox="1">
            <a:spLocks/>
          </p:cNvSpPr>
          <p:nvPr/>
        </p:nvSpPr>
        <p:spPr bwMode="auto">
          <a:xfrm>
            <a:off x="496888" y="382588"/>
            <a:ext cx="6491287" cy="5881687"/>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400">
                <a:latin typeface="Calibri" pitchFamily="34" charset="0"/>
              </a:rPr>
              <a:t>Son şeklini 21 Haziran akşamı alan metin, 3’ü resmi görevde olmak üzere (</a:t>
            </a:r>
            <a:r>
              <a:rPr lang="tr-TR" sz="2400">
                <a:solidFill>
                  <a:srgbClr val="FF0000"/>
                </a:solidFill>
                <a:latin typeface="Calibri" pitchFamily="34" charset="0"/>
              </a:rPr>
              <a:t>Mustafa Kemal Paşa, Refet Bele, Ali Fuat</a:t>
            </a:r>
            <a:r>
              <a:rPr lang="tr-TR" sz="2400">
                <a:latin typeface="Calibri" pitchFamily="34" charset="0"/>
              </a:rPr>
              <a:t>) 4 komutanın ve </a:t>
            </a:r>
            <a:r>
              <a:rPr lang="tr-TR" sz="2400">
                <a:solidFill>
                  <a:srgbClr val="FF0000"/>
                </a:solidFill>
                <a:latin typeface="Calibri" pitchFamily="34" charset="0"/>
              </a:rPr>
              <a:t>Rauf Orbay</a:t>
            </a:r>
            <a:r>
              <a:rPr lang="tr-TR" sz="2400">
                <a:latin typeface="Calibri" pitchFamily="34" charset="0"/>
              </a:rPr>
              <a:t>’ın imzasını taşıyan ve bir ordu müfettişi (</a:t>
            </a:r>
            <a:r>
              <a:rPr lang="tr-TR" sz="2400">
                <a:solidFill>
                  <a:srgbClr val="FF0000"/>
                </a:solidFill>
                <a:latin typeface="Calibri" pitchFamily="34" charset="0"/>
              </a:rPr>
              <a:t>Mersinli Cemal Paşa</a:t>
            </a:r>
            <a:r>
              <a:rPr lang="tr-TR" sz="2400">
                <a:latin typeface="Calibri" pitchFamily="34" charset="0"/>
              </a:rPr>
              <a:t>) ve bir kolordu komutanının (</a:t>
            </a:r>
            <a:r>
              <a:rPr lang="tr-TR" sz="2400">
                <a:solidFill>
                  <a:srgbClr val="FF0000"/>
                </a:solidFill>
                <a:latin typeface="Calibri" pitchFamily="34" charset="0"/>
              </a:rPr>
              <a:t>Kazım Karabekir</a:t>
            </a:r>
            <a:r>
              <a:rPr lang="tr-TR" sz="2400">
                <a:latin typeface="Calibri" pitchFamily="34" charset="0"/>
              </a:rPr>
              <a:t>) onayını almış bir genelgedir.</a:t>
            </a:r>
          </a:p>
          <a:p>
            <a:pPr marL="228600" indent="-228600" algn="just">
              <a:lnSpc>
                <a:spcPct val="90000"/>
              </a:lnSpc>
              <a:spcBef>
                <a:spcPts val="1000"/>
              </a:spcBef>
              <a:buFont typeface="Arial" charset="0"/>
              <a:buChar char="•"/>
            </a:pPr>
            <a:r>
              <a:rPr lang="tr-TR" sz="2400">
                <a:latin typeface="Calibri" pitchFamily="34" charset="0"/>
              </a:rPr>
              <a:t>Ali Fuat Paşa’nın deyimiyle Amasya Genelgesi’nin imzalanmasıyla komutanlar arasında “</a:t>
            </a:r>
            <a:r>
              <a:rPr lang="tr-TR" sz="2400">
                <a:solidFill>
                  <a:schemeClr val="hlink"/>
                </a:solidFill>
                <a:latin typeface="Calibri" pitchFamily="34" charset="0"/>
              </a:rPr>
              <a:t>Mukaddes İttifak</a:t>
            </a:r>
            <a:r>
              <a:rPr lang="tr-TR" sz="2400">
                <a:latin typeface="Calibri" pitchFamily="34" charset="0"/>
              </a:rPr>
              <a:t>” oluşturulmuştur.</a:t>
            </a:r>
          </a:p>
          <a:p>
            <a:pPr marL="228600" indent="-228600" algn="just">
              <a:lnSpc>
                <a:spcPct val="90000"/>
              </a:lnSpc>
              <a:spcBef>
                <a:spcPts val="1000"/>
              </a:spcBef>
              <a:buFont typeface="Arial" charset="0"/>
              <a:buChar char="•"/>
            </a:pPr>
            <a:r>
              <a:rPr lang="tr-TR" sz="2400">
                <a:latin typeface="Calibri" pitchFamily="34" charset="0"/>
              </a:rPr>
              <a:t>Falih Rıfkı Atay da Amasya’da bir araya gelenlerin, gelecekteki kadronun çekirdeğini oluşturma konusunda da anlaştıklarını yazar.</a:t>
            </a:r>
          </a:p>
        </p:txBody>
      </p:sp>
      <p:pic>
        <p:nvPicPr>
          <p:cNvPr id="43010" name="Resim 1"/>
          <p:cNvPicPr>
            <a:picLocks noChangeAspect="1"/>
          </p:cNvPicPr>
          <p:nvPr/>
        </p:nvPicPr>
        <p:blipFill>
          <a:blip r:embed="rId2" cstate="print"/>
          <a:srcRect/>
          <a:stretch>
            <a:fillRect/>
          </a:stretch>
        </p:blipFill>
        <p:spPr bwMode="auto">
          <a:xfrm>
            <a:off x="7158038" y="461963"/>
            <a:ext cx="4848225" cy="3733800"/>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Content Placeholder 2"/>
          <p:cNvSpPr txBox="1">
            <a:spLocks/>
          </p:cNvSpPr>
          <p:nvPr/>
        </p:nvSpPr>
        <p:spPr bwMode="auto">
          <a:xfrm>
            <a:off x="938213" y="1337481"/>
            <a:ext cx="10377487" cy="446483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dirty="0">
                <a:latin typeface="Calibri" pitchFamily="34" charset="0"/>
              </a:rPr>
              <a:t>Vatanın bütünlüğü milletin bağımsızlığı tehlikededir. </a:t>
            </a:r>
            <a:endParaRPr lang="tr-TR" sz="2600" b="1" dirty="0">
              <a:solidFill>
                <a:srgbClr val="FF0000"/>
              </a:solidFill>
              <a:latin typeface="Calibri" pitchFamily="34" charset="0"/>
            </a:endParaRPr>
          </a:p>
          <a:p>
            <a:pPr marL="228600" indent="-228600" algn="just">
              <a:lnSpc>
                <a:spcPct val="90000"/>
              </a:lnSpc>
              <a:spcBef>
                <a:spcPts val="1000"/>
              </a:spcBef>
              <a:buFont typeface="Arial" charset="0"/>
              <a:buChar char="•"/>
            </a:pPr>
            <a:r>
              <a:rPr lang="tr-TR" sz="2600" dirty="0">
                <a:latin typeface="Calibri" pitchFamily="34" charset="0"/>
              </a:rPr>
              <a:t>İstanbul işgal altında bulunduğundan Hükümet, üzerine aldığı sorumluluğu yerine getirememektedir. Bu durum ulusumuzu yok olmuş gibi göstermektedir. </a:t>
            </a:r>
            <a:endParaRPr lang="tr-TR" sz="2600" b="1" dirty="0">
              <a:solidFill>
                <a:srgbClr val="FF0000"/>
              </a:solidFill>
              <a:latin typeface="Calibri" pitchFamily="34" charset="0"/>
            </a:endParaRPr>
          </a:p>
          <a:p>
            <a:pPr marL="228600" indent="-228600" algn="just">
              <a:lnSpc>
                <a:spcPct val="90000"/>
              </a:lnSpc>
              <a:spcBef>
                <a:spcPts val="1000"/>
              </a:spcBef>
              <a:buFont typeface="Arial" charset="0"/>
              <a:buChar char="•"/>
            </a:pPr>
            <a:r>
              <a:rPr lang="tr-TR" sz="2600" dirty="0">
                <a:latin typeface="Calibri" pitchFamily="34" charset="0"/>
              </a:rPr>
              <a:t>Ulusun bağımsızlığını yine ulusun azim ve kararı kurtaracaktır</a:t>
            </a:r>
            <a:r>
              <a:rPr lang="tr-TR" sz="2600" b="1" dirty="0">
                <a:solidFill>
                  <a:srgbClr val="FF0000"/>
                </a:solidFill>
                <a:latin typeface="Calibri" pitchFamily="34" charset="0"/>
              </a:rPr>
              <a:t>.</a:t>
            </a:r>
          </a:p>
          <a:p>
            <a:pPr marL="228600" indent="-228600" algn="just">
              <a:lnSpc>
                <a:spcPct val="90000"/>
              </a:lnSpc>
              <a:spcBef>
                <a:spcPts val="1000"/>
              </a:spcBef>
              <a:buFont typeface="Arial" charset="0"/>
              <a:buChar char="•"/>
            </a:pPr>
            <a:r>
              <a:rPr lang="tr-TR" sz="2600" dirty="0">
                <a:latin typeface="Calibri" pitchFamily="34" charset="0"/>
              </a:rPr>
              <a:t>Ulusun içinde bulunduğu durumu göz önünde tutmak ve haklarını savunmak için her türlü etki ve denetimden uzak “ulusal </a:t>
            </a:r>
            <a:r>
              <a:rPr lang="tr-TR" sz="2600" dirty="0" err="1">
                <a:latin typeface="Calibri" pitchFamily="34" charset="0"/>
              </a:rPr>
              <a:t>kuru</a:t>
            </a:r>
            <a:r>
              <a:rPr lang="tr-TR" sz="2600" dirty="0" err="1"/>
              <a:t>l</a:t>
            </a:r>
            <a:r>
              <a:rPr lang="tr-TR" sz="2600" dirty="0" err="1">
                <a:latin typeface="Calibri" pitchFamily="34" charset="0"/>
              </a:rPr>
              <a:t>’un</a:t>
            </a:r>
            <a:r>
              <a:rPr lang="tr-TR" sz="2600" dirty="0">
                <a:latin typeface="Calibri" pitchFamily="34" charset="0"/>
              </a:rPr>
              <a:t> varlığı zorunludur.</a:t>
            </a:r>
          </a:p>
          <a:p>
            <a:pPr marL="228600" indent="-228600" algn="just">
              <a:lnSpc>
                <a:spcPct val="90000"/>
              </a:lnSpc>
              <a:spcBef>
                <a:spcPts val="1000"/>
              </a:spcBef>
              <a:buFont typeface="Arial" charset="0"/>
              <a:buChar char="•"/>
            </a:pPr>
            <a:r>
              <a:rPr lang="tr-TR" sz="2600" dirty="0">
                <a:latin typeface="Calibri" pitchFamily="34" charset="0"/>
              </a:rPr>
              <a:t>Bu nedenle yapılan öneriler ve ulusal istek üzerine Anadolu’nun her açıdan en güvenli yeri olan </a:t>
            </a:r>
            <a:r>
              <a:rPr lang="tr-TR" sz="2600" b="1" dirty="0">
                <a:solidFill>
                  <a:schemeClr val="accent1"/>
                </a:solidFill>
                <a:latin typeface="Calibri" pitchFamily="34" charset="0"/>
              </a:rPr>
              <a:t>Sivas’ta</a:t>
            </a:r>
            <a:r>
              <a:rPr lang="tr-TR" sz="2600" dirty="0">
                <a:latin typeface="Calibri" pitchFamily="34" charset="0"/>
              </a:rPr>
              <a:t> “</a:t>
            </a:r>
            <a:r>
              <a:rPr lang="tr-TR" sz="2600" dirty="0">
                <a:solidFill>
                  <a:srgbClr val="FF0000"/>
                </a:solidFill>
                <a:latin typeface="Calibri" pitchFamily="34" charset="0"/>
              </a:rPr>
              <a:t>ulusal bir kongrenin»	 </a:t>
            </a:r>
            <a:r>
              <a:rPr lang="tr-TR" sz="2600" dirty="0">
                <a:latin typeface="Calibri" pitchFamily="34" charset="0"/>
              </a:rPr>
              <a:t>ivedi toplanması kararlaştırılmıştır.</a:t>
            </a:r>
            <a:endParaRPr lang="tr-TR" sz="2600" b="1" dirty="0">
              <a:solidFill>
                <a:srgbClr val="FF0000"/>
              </a:solidFill>
              <a:latin typeface="Calibri" pitchFamily="34" charset="0"/>
            </a:endParaRPr>
          </a:p>
        </p:txBody>
      </p:sp>
      <p:sp>
        <p:nvSpPr>
          <p:cNvPr id="2" name="Metin kutusu 1"/>
          <p:cNvSpPr txBox="1"/>
          <p:nvPr/>
        </p:nvSpPr>
        <p:spPr>
          <a:xfrm>
            <a:off x="1924334" y="450376"/>
            <a:ext cx="7656394" cy="523220"/>
          </a:xfrm>
          <a:prstGeom prst="rect">
            <a:avLst/>
          </a:prstGeom>
          <a:noFill/>
        </p:spPr>
        <p:txBody>
          <a:bodyPr wrap="square" rtlCol="0">
            <a:spAutoFit/>
          </a:bodyPr>
          <a:lstStyle/>
          <a:p>
            <a:r>
              <a:rPr lang="tr-TR" sz="2800" b="1" dirty="0">
                <a:solidFill>
                  <a:srgbClr val="FF0000"/>
                </a:solidFill>
              </a:rPr>
              <a:t>AMASYA GENELGESİ - 22 HAZİRAN 1919</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Content Placeholder 2"/>
          <p:cNvSpPr txBox="1">
            <a:spLocks/>
          </p:cNvSpPr>
          <p:nvPr/>
        </p:nvSpPr>
        <p:spPr bwMode="auto">
          <a:xfrm>
            <a:off x="496888" y="382588"/>
            <a:ext cx="10753725" cy="4979987"/>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a:latin typeface="Calibri" pitchFamily="34" charset="0"/>
              </a:rPr>
              <a:t>Bunun için, </a:t>
            </a:r>
            <a:r>
              <a:rPr lang="tr-TR" sz="2600">
                <a:solidFill>
                  <a:srgbClr val="FF0000"/>
                </a:solidFill>
                <a:latin typeface="Calibri" pitchFamily="34" charset="0"/>
              </a:rPr>
              <a:t>her sancaktan </a:t>
            </a:r>
            <a:r>
              <a:rPr lang="tr-TR" sz="2600">
                <a:latin typeface="Calibri" pitchFamily="34" charset="0"/>
              </a:rPr>
              <a:t>parti çekişmeleri dikkate alınmaksızın halkın güvenini kazanmış, medeni cesarete sahip </a:t>
            </a:r>
            <a:r>
              <a:rPr lang="tr-TR" sz="2600">
                <a:solidFill>
                  <a:srgbClr val="FF0000"/>
                </a:solidFill>
                <a:latin typeface="Calibri" pitchFamily="34" charset="0"/>
              </a:rPr>
              <a:t>en çok 3 delege </a:t>
            </a:r>
            <a:r>
              <a:rPr lang="tr-TR" sz="2600">
                <a:latin typeface="Calibri" pitchFamily="34" charset="0"/>
              </a:rPr>
              <a:t>olabildiğince çabuk yola çıkmalıdır. (Delegeler Müdafaa-i Hukuk cemiyetleri ve belediyelerce seçilecektir.)</a:t>
            </a:r>
          </a:p>
          <a:p>
            <a:pPr marL="228600" indent="-228600" algn="just">
              <a:lnSpc>
                <a:spcPct val="90000"/>
              </a:lnSpc>
              <a:spcBef>
                <a:spcPts val="1000"/>
              </a:spcBef>
              <a:buFont typeface="Arial" charset="0"/>
              <a:buChar char="•"/>
            </a:pPr>
            <a:r>
              <a:rPr lang="tr-TR" sz="2600">
                <a:latin typeface="Calibri" pitchFamily="34" charset="0"/>
              </a:rPr>
              <a:t>Her olasılığa karşı bu seçimler </a:t>
            </a:r>
            <a:r>
              <a:rPr lang="tr-TR" sz="2600">
                <a:solidFill>
                  <a:srgbClr val="FF0000"/>
                </a:solidFill>
                <a:latin typeface="Calibri" pitchFamily="34" charset="0"/>
              </a:rPr>
              <a:t>“ulusal sır” </a:t>
            </a:r>
            <a:r>
              <a:rPr lang="tr-TR" sz="2600">
                <a:latin typeface="Calibri" pitchFamily="34" charset="0"/>
              </a:rPr>
              <a:t>gibi saklanmalı delegeler gereken durumlarda kimliklerini gizlemelidir.</a:t>
            </a:r>
          </a:p>
          <a:p>
            <a:pPr marL="228600" indent="-228600" algn="just">
              <a:lnSpc>
                <a:spcPct val="90000"/>
              </a:lnSpc>
              <a:spcBef>
                <a:spcPts val="1000"/>
              </a:spcBef>
              <a:buFont typeface="Arial" charset="0"/>
              <a:buChar char="•"/>
            </a:pPr>
            <a:r>
              <a:rPr lang="tr-TR" sz="2600">
                <a:latin typeface="Calibri" pitchFamily="34" charset="0"/>
              </a:rPr>
              <a:t>Doğu illeri adına </a:t>
            </a:r>
            <a:r>
              <a:rPr lang="tr-TR" sz="2600">
                <a:solidFill>
                  <a:schemeClr val="hlink"/>
                </a:solidFill>
                <a:latin typeface="Calibri" pitchFamily="34" charset="0"/>
              </a:rPr>
              <a:t>10 Temmuz’da Erzurum’da</a:t>
            </a:r>
            <a:r>
              <a:rPr lang="tr-TR" sz="2600">
                <a:latin typeface="Calibri" pitchFamily="34" charset="0"/>
              </a:rPr>
              <a:t> toplanması kararlaştırılan kongre için söz konusu illerin Müdafaa-i Hukuk Cemiyetlerinden üyeler Erzurum’a doğru yola çıkarılmışlardır. O zamana kadar öteki illerin delegeleri de Sivas’a ulaşabileceklerinden Erzurum Kongresi üyeleri de uygun zamanda Sivas’a hareket edeceklerdir.</a:t>
            </a:r>
          </a:p>
          <a:p>
            <a:pPr marL="228600" indent="-228600" algn="just">
              <a:lnSpc>
                <a:spcPct val="90000"/>
              </a:lnSpc>
              <a:spcBef>
                <a:spcPts val="1000"/>
              </a:spcBef>
              <a:buFont typeface="Arial" charset="0"/>
              <a:buChar char="•"/>
            </a:pPr>
            <a:endParaRPr lang="tr-TR" sz="2600">
              <a:latin typeface="Calibri"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Content Placeholder 2"/>
          <p:cNvSpPr txBox="1">
            <a:spLocks/>
          </p:cNvSpPr>
          <p:nvPr/>
        </p:nvSpPr>
        <p:spPr bwMode="auto">
          <a:xfrm>
            <a:off x="496888" y="153988"/>
            <a:ext cx="10753725" cy="5903912"/>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a:latin typeface="Calibri" pitchFamily="34" charset="0"/>
              </a:rPr>
              <a:t>Amasya Genelgesi, Türk halkını ulusal bağımsızlık ve ulusal egemenlik mücadelesine çağıran ilk belgedir.</a:t>
            </a:r>
          </a:p>
          <a:p>
            <a:pPr marL="228600" indent="-228600" algn="just">
              <a:lnSpc>
                <a:spcPct val="90000"/>
              </a:lnSpc>
              <a:spcBef>
                <a:spcPts val="1000"/>
              </a:spcBef>
              <a:buFont typeface="Arial" charset="0"/>
              <a:buChar char="•"/>
            </a:pPr>
            <a:r>
              <a:rPr lang="tr-TR" sz="2600">
                <a:latin typeface="Calibri" pitchFamily="34" charset="0"/>
              </a:rPr>
              <a:t>Kurtuluş Savaşı’nın </a:t>
            </a:r>
            <a:r>
              <a:rPr lang="tr-TR" sz="2600">
                <a:solidFill>
                  <a:srgbClr val="FF0000"/>
                </a:solidFill>
                <a:latin typeface="Calibri" pitchFamily="34" charset="0"/>
              </a:rPr>
              <a:t>gerekçeleri, amaç ve yöntemi </a:t>
            </a:r>
            <a:r>
              <a:rPr lang="tr-TR" sz="2600">
                <a:latin typeface="Calibri" pitchFamily="34" charset="0"/>
              </a:rPr>
              <a:t>ilk kez burada ifade edilmiştir.</a:t>
            </a:r>
          </a:p>
          <a:p>
            <a:pPr marL="228600" indent="-228600" algn="just">
              <a:lnSpc>
                <a:spcPct val="90000"/>
              </a:lnSpc>
              <a:spcBef>
                <a:spcPts val="1000"/>
              </a:spcBef>
              <a:buFont typeface="Arial" charset="0"/>
              <a:buChar char="•"/>
            </a:pPr>
            <a:r>
              <a:rPr lang="tr-TR" sz="2600">
                <a:solidFill>
                  <a:srgbClr val="FF0000"/>
                </a:solidFill>
                <a:latin typeface="Calibri" pitchFamily="34" charset="0"/>
              </a:rPr>
              <a:t>İstanbul Hükümeti’ne açıkça baş kaldırılmış</a:t>
            </a:r>
            <a:r>
              <a:rPr lang="tr-TR" sz="2600">
                <a:latin typeface="Calibri" pitchFamily="34" charset="0"/>
              </a:rPr>
              <a:t>; </a:t>
            </a:r>
            <a:r>
              <a:rPr lang="tr-TR" sz="2600">
                <a:solidFill>
                  <a:schemeClr val="accent1"/>
                </a:solidFill>
                <a:latin typeface="Calibri" pitchFamily="34" charset="0"/>
              </a:rPr>
              <a:t>Saltanat makamına doğrudan cephe alınmamış ancak ulusal egemenlik ilkesinin esas alınacağı belirtilmiştir</a:t>
            </a:r>
            <a:r>
              <a:rPr lang="tr-TR" sz="2600">
                <a:latin typeface="Calibri" pitchFamily="34" charset="0"/>
              </a:rPr>
              <a:t>.</a:t>
            </a:r>
          </a:p>
          <a:p>
            <a:pPr marL="228600" indent="-228600" algn="just">
              <a:lnSpc>
                <a:spcPct val="90000"/>
              </a:lnSpc>
              <a:spcBef>
                <a:spcPts val="1000"/>
              </a:spcBef>
              <a:buFont typeface="Arial" charset="0"/>
              <a:buChar char="•"/>
            </a:pPr>
            <a:r>
              <a:rPr lang="tr-TR" sz="2600">
                <a:latin typeface="Calibri" pitchFamily="34" charset="0"/>
              </a:rPr>
              <a:t>Milletin bağımsızlığını «milletin azim ve kararının» kurtaracağı ifade edilerek </a:t>
            </a:r>
            <a:r>
              <a:rPr lang="tr-TR" sz="2600">
                <a:solidFill>
                  <a:srgbClr val="FF0000"/>
                </a:solidFill>
                <a:latin typeface="Calibri" pitchFamily="34" charset="0"/>
              </a:rPr>
              <a:t>ilk kez «ulusal egemenlik» ilkesinden söz edilmiştir</a:t>
            </a:r>
            <a:r>
              <a:rPr lang="tr-TR" sz="2600">
                <a:latin typeface="Calibri" pitchFamily="34" charset="0"/>
              </a:rPr>
              <a:t>.</a:t>
            </a:r>
          </a:p>
          <a:p>
            <a:pPr marL="228600" indent="-228600" algn="just">
              <a:lnSpc>
                <a:spcPct val="90000"/>
              </a:lnSpc>
              <a:spcBef>
                <a:spcPts val="1000"/>
              </a:spcBef>
              <a:buFont typeface="Arial" charset="0"/>
              <a:buChar char="•"/>
            </a:pPr>
            <a:r>
              <a:rPr lang="tr-TR" sz="2600">
                <a:latin typeface="Calibri" pitchFamily="34" charset="0"/>
              </a:rPr>
              <a:t>Bu nedenle Amasya Genelgesi bir «</a:t>
            </a:r>
            <a:r>
              <a:rPr lang="tr-TR" sz="2600">
                <a:solidFill>
                  <a:srgbClr val="FF0000"/>
                </a:solidFill>
                <a:latin typeface="Calibri" pitchFamily="34" charset="0"/>
              </a:rPr>
              <a:t>İHTİLAL BEYANNAMESİ</a:t>
            </a:r>
            <a:r>
              <a:rPr lang="tr-TR" sz="2600">
                <a:latin typeface="Calibri" pitchFamily="34" charset="0"/>
              </a:rPr>
              <a:t>»dir.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Dikdörtgen"/>
          <p:cNvSpPr/>
          <p:nvPr/>
        </p:nvSpPr>
        <p:spPr>
          <a:xfrm>
            <a:off x="1079500" y="832134"/>
            <a:ext cx="10172700" cy="4667914"/>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tr-TR" sz="3200" dirty="0">
                <a:solidFill>
                  <a:srgbClr val="FF0000"/>
                </a:solidFill>
                <a:latin typeface="Times New Roman" pitchFamily="18" charset="0"/>
                <a:cs typeface="Times New Roman" pitchFamily="18" charset="0"/>
              </a:rPr>
              <a:t>Ali </a:t>
            </a:r>
            <a:r>
              <a:rPr lang="tr-TR" sz="3200" dirty="0" err="1">
                <a:solidFill>
                  <a:srgbClr val="FF0000"/>
                </a:solidFill>
                <a:latin typeface="Times New Roman" pitchFamily="18" charset="0"/>
                <a:cs typeface="Times New Roman" pitchFamily="18" charset="0"/>
              </a:rPr>
              <a:t>Fuad</a:t>
            </a:r>
            <a:r>
              <a:rPr lang="tr-TR" sz="3200" dirty="0">
                <a:solidFill>
                  <a:srgbClr val="FF0000"/>
                </a:solidFill>
                <a:latin typeface="Times New Roman" pitchFamily="18" charset="0"/>
                <a:cs typeface="Times New Roman" pitchFamily="18" charset="0"/>
              </a:rPr>
              <a:t> (</a:t>
            </a:r>
            <a:r>
              <a:rPr lang="tr-TR" sz="3200" dirty="0" err="1">
                <a:solidFill>
                  <a:srgbClr val="FF0000"/>
                </a:solidFill>
                <a:latin typeface="Times New Roman" pitchFamily="18" charset="0"/>
                <a:cs typeface="Times New Roman" pitchFamily="18" charset="0"/>
              </a:rPr>
              <a:t>Cebesoy</a:t>
            </a:r>
            <a:r>
              <a:rPr lang="tr-TR" sz="3200" dirty="0">
                <a:solidFill>
                  <a:srgbClr val="FF0000"/>
                </a:solidFill>
                <a:latin typeface="Times New Roman" pitchFamily="18" charset="0"/>
                <a:cs typeface="Times New Roman" pitchFamily="18" charset="0"/>
              </a:rPr>
              <a:t>): </a:t>
            </a:r>
          </a:p>
          <a:p>
            <a:pPr algn="ctr"/>
            <a:endParaRPr lang="tr-TR" sz="3200" dirty="0">
              <a:solidFill>
                <a:srgbClr val="FF0000"/>
              </a:solidFill>
              <a:latin typeface="Times New Roman" pitchFamily="18" charset="0"/>
              <a:cs typeface="Times New Roman" pitchFamily="18" charset="0"/>
            </a:endParaRPr>
          </a:p>
          <a:p>
            <a:pPr algn="ctr"/>
            <a:r>
              <a:rPr lang="tr-TR" sz="3200" dirty="0">
                <a:solidFill>
                  <a:srgbClr val="FF0000"/>
                </a:solidFill>
                <a:latin typeface="Times New Roman" pitchFamily="18" charset="0"/>
                <a:cs typeface="Times New Roman" pitchFamily="18" charset="0"/>
              </a:rPr>
              <a:t>“ ‘Mukaddes İttifak’ adını verdiğim Amasya Mukarreratı toplayıcı bir ruh taşır. Şunu hemen ilave edeyim ki bunun başlıca amili de Mustafa Kemal Paşa’dır.”</a:t>
            </a:r>
          </a:p>
          <a:p>
            <a:pPr algn="ctr"/>
            <a:endParaRPr lang="tr-TR" sz="3200" dirty="0">
              <a:solidFill>
                <a:srgbClr val="FF0000"/>
              </a:solidFill>
              <a:latin typeface="Times New Roman" pitchFamily="18" charset="0"/>
              <a:cs typeface="Times New Roman" pitchFamily="18" charset="0"/>
            </a:endParaRPr>
          </a:p>
          <a:p>
            <a:pPr algn="ctr"/>
            <a:endParaRPr lang="tr-TR" sz="3200" dirty="0">
              <a:solidFill>
                <a:srgbClr val="FF0000"/>
              </a:solidFill>
              <a:latin typeface="Times New Roman" pitchFamily="18" charset="0"/>
              <a:cs typeface="Times New Roman" pitchFamily="18" charset="0"/>
            </a:endParaRPr>
          </a:p>
          <a:p>
            <a:pPr algn="ctr"/>
            <a:r>
              <a:rPr lang="tr-TR" sz="2000" dirty="0">
                <a:solidFill>
                  <a:srgbClr val="FF0000"/>
                </a:solidFill>
                <a:latin typeface="Times New Roman" pitchFamily="18" charset="0"/>
                <a:cs typeface="Times New Roman" pitchFamily="18" charset="0"/>
              </a:rPr>
              <a:t>General Ali </a:t>
            </a:r>
            <a:r>
              <a:rPr lang="tr-TR" sz="2000" dirty="0" err="1">
                <a:solidFill>
                  <a:srgbClr val="FF0000"/>
                </a:solidFill>
                <a:latin typeface="Times New Roman" pitchFamily="18" charset="0"/>
                <a:cs typeface="Times New Roman" pitchFamily="18" charset="0"/>
              </a:rPr>
              <a:t>Fuad</a:t>
            </a:r>
            <a:r>
              <a:rPr lang="tr-TR" sz="2000" dirty="0">
                <a:solidFill>
                  <a:srgbClr val="FF0000"/>
                </a:solidFill>
                <a:latin typeface="Times New Roman" pitchFamily="18" charset="0"/>
                <a:cs typeface="Times New Roman" pitchFamily="18" charset="0"/>
              </a:rPr>
              <a:t> </a:t>
            </a:r>
            <a:r>
              <a:rPr lang="tr-TR" sz="2000" dirty="0" err="1">
                <a:solidFill>
                  <a:srgbClr val="FF0000"/>
                </a:solidFill>
                <a:latin typeface="Times New Roman" pitchFamily="18" charset="0"/>
                <a:cs typeface="Times New Roman" pitchFamily="18" charset="0"/>
              </a:rPr>
              <a:t>Cebesoy</a:t>
            </a:r>
            <a:r>
              <a:rPr lang="tr-TR" sz="2000" dirty="0">
                <a:solidFill>
                  <a:srgbClr val="FF0000"/>
                </a:solidFill>
                <a:latin typeface="Times New Roman" pitchFamily="18" charset="0"/>
                <a:cs typeface="Times New Roman" pitchFamily="18" charset="0"/>
              </a:rPr>
              <a:t>, </a:t>
            </a:r>
            <a:r>
              <a:rPr lang="tr-TR" sz="2000" i="1" dirty="0">
                <a:solidFill>
                  <a:srgbClr val="FF0000"/>
                </a:solidFill>
                <a:latin typeface="Times New Roman" pitchFamily="18" charset="0"/>
                <a:cs typeface="Times New Roman" pitchFamily="18" charset="0"/>
              </a:rPr>
              <a:t>Millî Mücadele Hatıraları, </a:t>
            </a:r>
            <a:r>
              <a:rPr lang="tr-TR" sz="2000" dirty="0">
                <a:solidFill>
                  <a:srgbClr val="FF0000"/>
                </a:solidFill>
                <a:latin typeface="Times New Roman" pitchFamily="18" charset="0"/>
                <a:cs typeface="Times New Roman" pitchFamily="18" charset="0"/>
              </a:rPr>
              <a:t>Vatan Neşriyat, İstanbul, 1953, s.76.</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Content Placeholder 2"/>
          <p:cNvSpPr txBox="1">
            <a:spLocks/>
          </p:cNvSpPr>
          <p:nvPr/>
        </p:nvSpPr>
        <p:spPr bwMode="auto">
          <a:xfrm>
            <a:off x="509588" y="209550"/>
            <a:ext cx="11218862" cy="6503988"/>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600" dirty="0">
                <a:solidFill>
                  <a:srgbClr val="D82331"/>
                </a:solidFill>
                <a:latin typeface="Calibri" pitchFamily="34" charset="0"/>
              </a:rPr>
              <a:t>Amasya’da bu kararların dışında:</a:t>
            </a:r>
          </a:p>
          <a:p>
            <a:pPr marL="228600" indent="-228600" algn="just">
              <a:lnSpc>
                <a:spcPct val="90000"/>
              </a:lnSpc>
              <a:spcBef>
                <a:spcPts val="1000"/>
              </a:spcBef>
              <a:buFont typeface="Arial" charset="0"/>
              <a:buChar char="•"/>
            </a:pPr>
            <a:r>
              <a:rPr lang="tr-TR" sz="2600" dirty="0">
                <a:latin typeface="Calibri" pitchFamily="34" charset="0"/>
              </a:rPr>
              <a:t>Posta Telgraf Müdürü Refik Halit Bey tarafından verilen talimatın kaldırılması için çalışılacağı,</a:t>
            </a:r>
          </a:p>
          <a:p>
            <a:pPr marL="228600" indent="-228600" algn="just">
              <a:lnSpc>
                <a:spcPct val="90000"/>
              </a:lnSpc>
              <a:spcBef>
                <a:spcPts val="1000"/>
              </a:spcBef>
              <a:buFont typeface="Arial" charset="0"/>
              <a:buChar char="•"/>
            </a:pPr>
            <a:r>
              <a:rPr lang="tr-TR" sz="2600" dirty="0">
                <a:latin typeface="Calibri" pitchFamily="34" charset="0"/>
              </a:rPr>
              <a:t>Askeri ve ulusal örgütlerin hiçbir biçimde dağıtılmayacağı,</a:t>
            </a:r>
          </a:p>
          <a:p>
            <a:pPr marL="228600" indent="-228600" algn="just">
              <a:lnSpc>
                <a:spcPct val="90000"/>
              </a:lnSpc>
              <a:spcBef>
                <a:spcPts val="1000"/>
              </a:spcBef>
              <a:buFont typeface="Arial" charset="0"/>
              <a:buChar char="•"/>
            </a:pPr>
            <a:r>
              <a:rPr lang="tr-TR" sz="2600" dirty="0">
                <a:latin typeface="Calibri" pitchFamily="34" charset="0"/>
              </a:rPr>
              <a:t>Komutanlıkların başkalarına bırakılmayacağı,</a:t>
            </a:r>
          </a:p>
          <a:p>
            <a:pPr marL="228600" indent="-228600" algn="just">
              <a:lnSpc>
                <a:spcPct val="90000"/>
              </a:lnSpc>
              <a:spcBef>
                <a:spcPts val="1000"/>
              </a:spcBef>
              <a:buFont typeface="Arial" charset="0"/>
              <a:buChar char="•"/>
            </a:pPr>
            <a:r>
              <a:rPr lang="tr-TR" sz="2600" dirty="0">
                <a:latin typeface="Calibri" pitchFamily="34" charset="0"/>
              </a:rPr>
              <a:t>Silah ve cephanenin elden çıkarılmaması konularında da görüş birliğine varılmıştır.</a:t>
            </a:r>
          </a:p>
          <a:p>
            <a:pPr marL="228600" indent="-228600" algn="just">
              <a:lnSpc>
                <a:spcPct val="90000"/>
              </a:lnSpc>
              <a:spcBef>
                <a:spcPts val="1000"/>
              </a:spcBef>
              <a:buFont typeface="Arial" charset="0"/>
              <a:buChar char="•"/>
            </a:pPr>
            <a:r>
              <a:rPr lang="tr-TR" sz="2600" dirty="0">
                <a:latin typeface="Calibri" pitchFamily="34" charset="0"/>
              </a:rPr>
              <a:t>Bu arada Mustafa Kemal’i azletme girişimleri artmaktaydı. 22 Haziran’da İçişleri Bakanı Ali Kemal İngilizlerle yaptığı görüşmelerde Mustafa Kemal ve Genelkurmay heyetini eleştiriyordu. Harbiye bakanı Şevket Turgut Paşa, Mustafa Kemal’in yerine Kazım Karabekir’in atanmasını önerdi. Karabekir bunu reddetti. </a:t>
            </a:r>
          </a:p>
          <a:p>
            <a:pPr marL="228600" indent="-228600" algn="just">
              <a:lnSpc>
                <a:spcPct val="90000"/>
              </a:lnSpc>
              <a:spcBef>
                <a:spcPts val="1000"/>
              </a:spcBef>
              <a:buFont typeface="Arial" charset="0"/>
              <a:buChar char="•"/>
            </a:pPr>
            <a:r>
              <a:rPr lang="tr-TR" sz="2600" dirty="0">
                <a:solidFill>
                  <a:srgbClr val="FF0000"/>
                </a:solidFill>
                <a:latin typeface="Calibri" pitchFamily="34" charset="0"/>
              </a:rPr>
              <a:t>İstanbul Hükümeti, 23 Haziran 1919’da Mustafa Kemal Paşa’nın görevden alınmasına karar vermiştir. </a:t>
            </a:r>
          </a:p>
          <a:p>
            <a:pPr marL="228600" indent="-228600" algn="just">
              <a:lnSpc>
                <a:spcPct val="90000"/>
              </a:lnSpc>
              <a:spcBef>
                <a:spcPts val="1000"/>
              </a:spcBef>
              <a:buFont typeface="Arial" charset="0"/>
              <a:buChar char="•"/>
            </a:pPr>
            <a:r>
              <a:rPr lang="tr-TR" sz="2600" dirty="0">
                <a:latin typeface="Calibri" pitchFamily="34" charset="0"/>
              </a:rPr>
              <a:t>Gerekçe olarak Mustafa Kemal’in hakkındaki şikayetlerden dolayı İstanbul’a çağırıldığı fakat kendisinin buna uymadığı ve üstelik halkı hükümete karşı kışkırttığı ifade edilmiştir.</a:t>
            </a:r>
            <a:endParaRPr lang="tr-TR" sz="2600" dirty="0">
              <a:solidFill>
                <a:srgbClr val="FF0000"/>
              </a:solidFill>
              <a:latin typeface="Calibri"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2"/>
          <p:cNvSpPr txBox="1">
            <a:spLocks/>
          </p:cNvSpPr>
          <p:nvPr/>
        </p:nvSpPr>
        <p:spPr bwMode="auto">
          <a:xfrm>
            <a:off x="473075" y="382588"/>
            <a:ext cx="8197850" cy="5881687"/>
          </a:xfrm>
          <a:prstGeom prst="rect">
            <a:avLst/>
          </a:prstGeom>
          <a:noFill/>
          <a:ln w="9525">
            <a:noFill/>
            <a:miter lim="800000"/>
            <a:headEnd/>
            <a:tailEnd/>
          </a:ln>
        </p:spPr>
        <p:txBody>
          <a:bodyPr/>
          <a:lstStyle/>
          <a:p>
            <a:pPr marL="228600" indent="-228600" algn="just">
              <a:lnSpc>
                <a:spcPct val="90000"/>
              </a:lnSpc>
              <a:spcBef>
                <a:spcPts val="1000"/>
              </a:spcBef>
              <a:buFont typeface="Arial" charset="0"/>
              <a:buChar char="•"/>
            </a:pPr>
            <a:r>
              <a:rPr lang="tr-TR" sz="2400" dirty="0">
                <a:latin typeface="Calibri" pitchFamily="34" charset="0"/>
              </a:rPr>
              <a:t>23 Haziran 1919’da </a:t>
            </a:r>
            <a:r>
              <a:rPr lang="tr-TR" sz="2400" dirty="0">
                <a:solidFill>
                  <a:srgbClr val="FF0000"/>
                </a:solidFill>
                <a:latin typeface="Calibri" pitchFamily="34" charset="0"/>
              </a:rPr>
              <a:t>Dahiliye Nazırı Ali Kemal</a:t>
            </a:r>
            <a:r>
              <a:rPr lang="tr-TR" sz="2400" dirty="0">
                <a:latin typeface="Calibri" pitchFamily="34" charset="0"/>
              </a:rPr>
              <a:t>, Mustafa Kemal’in görevinden alındığını yerine Hurşit Paşa’nın atandığını, Mustafa Kemal’in emirlerine uyulmamasını, bütün vilayetlere bir telgrafla bildirdi. Mustafa Kemal’in, </a:t>
            </a:r>
            <a:r>
              <a:rPr lang="tr-TR" sz="2400" dirty="0" err="1">
                <a:latin typeface="Calibri" pitchFamily="34" charset="0"/>
              </a:rPr>
              <a:t>Redd</a:t>
            </a:r>
            <a:r>
              <a:rPr lang="tr-TR" sz="2400" dirty="0">
                <a:latin typeface="Calibri" pitchFamily="34" charset="0"/>
              </a:rPr>
              <a:t>-i İlhak Cemiyetleri gibi </a:t>
            </a:r>
            <a:r>
              <a:rPr lang="tr-TR" sz="2400" dirty="0">
                <a:solidFill>
                  <a:schemeClr val="accent1"/>
                </a:solidFill>
                <a:latin typeface="Calibri" pitchFamily="34" charset="0"/>
              </a:rPr>
              <a:t>“halkı haksız kırdıran ve haraca kesen” yasadışı kuruluşları </a:t>
            </a:r>
            <a:r>
              <a:rPr lang="tr-TR" sz="2400" dirty="0">
                <a:latin typeface="Calibri" pitchFamily="34" charset="0"/>
              </a:rPr>
              <a:t>desteklediği ve bu nedenle görevinden alındığı belirtiliyordu.</a:t>
            </a:r>
          </a:p>
          <a:p>
            <a:pPr marL="228600" indent="-228600" algn="just">
              <a:lnSpc>
                <a:spcPct val="90000"/>
              </a:lnSpc>
              <a:spcBef>
                <a:spcPts val="1000"/>
              </a:spcBef>
              <a:buFont typeface="Arial" charset="0"/>
              <a:buChar char="•"/>
            </a:pPr>
            <a:r>
              <a:rPr lang="tr-TR" sz="2400" dirty="0">
                <a:latin typeface="Calibri" pitchFamily="34" charset="0"/>
              </a:rPr>
              <a:t>27 Haziran 1919’da Mustafa Kemal Paşa, Ali Kemal’in genelgesini yalanlayan bir telgrafı tüm vilayetlere göndermiş, </a:t>
            </a:r>
            <a:r>
              <a:rPr lang="tr-TR" sz="2400" dirty="0">
                <a:solidFill>
                  <a:srgbClr val="FF0000"/>
                </a:solidFill>
                <a:latin typeface="Calibri" pitchFamily="34" charset="0"/>
              </a:rPr>
              <a:t>padişahın buyruğu ile atanmış olduğundan görevden alınmış olduğuna ilişkin kendisine padişahtan ya da Sadaretten bir bildiri yapılmadığını</a:t>
            </a:r>
            <a:r>
              <a:rPr lang="tr-TR" sz="2400" dirty="0">
                <a:latin typeface="Calibri" pitchFamily="34" charset="0"/>
              </a:rPr>
              <a:t> dolayısıyla görevinin başında olduğunu bildirmiştir.</a:t>
            </a:r>
          </a:p>
          <a:p>
            <a:pPr marL="228600" indent="-228600" algn="just">
              <a:lnSpc>
                <a:spcPct val="90000"/>
              </a:lnSpc>
              <a:spcBef>
                <a:spcPts val="1000"/>
              </a:spcBef>
              <a:buFont typeface="Arial" charset="0"/>
              <a:buChar char="•"/>
            </a:pPr>
            <a:r>
              <a:rPr lang="tr-TR" sz="2400" dirty="0">
                <a:latin typeface="Calibri" pitchFamily="34" charset="0"/>
              </a:rPr>
              <a:t>Mustafa Kemal görevinden alındığının kendisine bildirilmesine rağmen, telgraflarla askeri ve mülki teşkilata emirler vermeye ve direnişi örgütlemeye devam etti.</a:t>
            </a:r>
          </a:p>
          <a:p>
            <a:pPr marL="228600" indent="-228600" algn="just">
              <a:lnSpc>
                <a:spcPct val="90000"/>
              </a:lnSpc>
              <a:spcBef>
                <a:spcPts val="1000"/>
              </a:spcBef>
              <a:buFont typeface="Arial" charset="0"/>
              <a:buChar char="•"/>
            </a:pPr>
            <a:endParaRPr lang="tr-TR" sz="2400" dirty="0">
              <a:latin typeface="Calibri" pitchFamily="34" charset="0"/>
            </a:endParaRPr>
          </a:p>
        </p:txBody>
      </p:sp>
      <p:pic>
        <p:nvPicPr>
          <p:cNvPr id="48130" name="Picture 2" descr="ali kemal ile ilgili görsel sonucu"/>
          <p:cNvPicPr>
            <a:picLocks noChangeAspect="1" noChangeArrowheads="1"/>
          </p:cNvPicPr>
          <p:nvPr/>
        </p:nvPicPr>
        <p:blipFill>
          <a:blip r:embed="rId2" cstate="print"/>
          <a:srcRect/>
          <a:stretch>
            <a:fillRect/>
          </a:stretch>
        </p:blipFill>
        <p:spPr bwMode="auto">
          <a:xfrm>
            <a:off x="8843963" y="1009934"/>
            <a:ext cx="3043237" cy="4003391"/>
          </a:xfrm>
          <a:prstGeom prst="rect">
            <a:avLst/>
          </a:prstGeom>
          <a:noFill/>
          <a:ln w="9525">
            <a:noFill/>
            <a:miter lim="800000"/>
            <a:headEnd/>
            <a:tailEnd/>
          </a:ln>
        </p:spPr>
      </p:pic>
      <p:sp>
        <p:nvSpPr>
          <p:cNvPr id="2" name="Metin kutusu 1"/>
          <p:cNvSpPr txBox="1"/>
          <p:nvPr/>
        </p:nvSpPr>
        <p:spPr>
          <a:xfrm>
            <a:off x="9393327" y="4935671"/>
            <a:ext cx="2147847" cy="400109"/>
          </a:xfrm>
          <a:prstGeom prst="rect">
            <a:avLst/>
          </a:prstGeom>
          <a:noFill/>
        </p:spPr>
        <p:txBody>
          <a:bodyPr wrap="none">
            <a:spAutoFit/>
          </a:bodyPr>
          <a:lstStyle/>
          <a:p>
            <a:pPr fontAlgn="auto">
              <a:spcBef>
                <a:spcPts val="0"/>
              </a:spcBef>
              <a:spcAft>
                <a:spcPts val="0"/>
              </a:spcAft>
              <a:defRPr/>
            </a:pPr>
            <a:r>
              <a:rPr lang="tr-TR" sz="2000" dirty="0">
                <a:highlight>
                  <a:srgbClr val="FFFF00"/>
                </a:highlight>
                <a:latin typeface="+mn-lt"/>
                <a:cs typeface="+mn-cs"/>
              </a:rPr>
              <a:t>Ali Kemal Bey</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3"/>
          <p:cNvSpPr>
            <a:spLocks noGrp="1"/>
          </p:cNvSpPr>
          <p:nvPr>
            <p:ph type="body" idx="1"/>
          </p:nvPr>
        </p:nvSpPr>
        <p:spPr>
          <a:xfrm>
            <a:off x="838200" y="528638"/>
            <a:ext cx="10515600" cy="5961062"/>
          </a:xfrm>
        </p:spPr>
        <p:txBody>
          <a:bodyPr/>
          <a:lstStyle/>
          <a:p>
            <a:pPr algn="just"/>
            <a:r>
              <a:rPr lang="tr-TR" dirty="0"/>
              <a:t>Mustafa Kemal milli hareketi örgütlerken İngilizlerin İstanbul hükümeti üzerindeki baskısı da artıyordu. 23 Haziran’da Amiral </a:t>
            </a:r>
            <a:r>
              <a:rPr lang="tr-TR" dirty="0" err="1"/>
              <a:t>Calthorpe</a:t>
            </a:r>
            <a:r>
              <a:rPr lang="tr-TR" dirty="0"/>
              <a:t> Osmanlı hükümetine nota verirken, dışişleri bakanı </a:t>
            </a:r>
            <a:r>
              <a:rPr lang="tr-TR" dirty="0" err="1"/>
              <a:t>Lord</a:t>
            </a:r>
            <a:r>
              <a:rPr lang="tr-TR" dirty="0"/>
              <a:t> Curzon’a da gönderdiği raporda şunları yazıyordu: </a:t>
            </a:r>
            <a:r>
              <a:rPr lang="tr-TR" dirty="0">
                <a:solidFill>
                  <a:schemeClr val="hlink"/>
                </a:solidFill>
              </a:rPr>
              <a:t>“Çanakkale’de iyi bir ün kazanmış olan M. Kemal Paşa, bir ay önce Sadrazam Damat Ferit tarafından iyi niyetle Samsun bölgesine askeri müfettiş olarak atandı. Fakat Samsun’a ayak bastığı andan itibaren kendisini yabancı karşıtı ve milliyetçi duyguların merkezi haline getirdi. İstanbul’a çağrıldığı halde dönmüyor. Dönmesi için yeni emirler verilecek. Diğer tehlikeli şahıs kendisiyle Mondros’u </a:t>
            </a:r>
            <a:r>
              <a:rPr lang="tr-TR">
                <a:solidFill>
                  <a:schemeClr val="hlink"/>
                </a:solidFill>
              </a:rPr>
              <a:t>imzaladığım Rauf </a:t>
            </a:r>
            <a:r>
              <a:rPr lang="tr-TR" dirty="0">
                <a:solidFill>
                  <a:schemeClr val="hlink"/>
                </a:solidFill>
              </a:rPr>
              <a:t>Bey’dir.”</a:t>
            </a:r>
          </a:p>
          <a:p>
            <a:pPr algn="just"/>
            <a:r>
              <a:rPr lang="tr-TR" dirty="0"/>
              <a:t>Mustafa Kemal Erzurum yolunda iken İngilizlerin bu baskıları sonunda artık padişah da devreye girecek ve Mustafa Kemal görevinden alınacaktı.</a:t>
            </a:r>
          </a:p>
          <a:p>
            <a:pPr>
              <a:buFont typeface="Arial" charset="0"/>
              <a:buNone/>
            </a:pPr>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3"/>
          <p:cNvSpPr>
            <a:spLocks noGrp="1"/>
          </p:cNvSpPr>
          <p:nvPr>
            <p:ph type="body" idx="1"/>
          </p:nvPr>
        </p:nvSpPr>
        <p:spPr>
          <a:xfrm>
            <a:off x="0" y="0"/>
            <a:ext cx="12192000" cy="6858000"/>
          </a:xfrm>
        </p:spPr>
        <p:txBody>
          <a:bodyPr/>
          <a:lstStyle/>
          <a:p>
            <a:r>
              <a:rPr lang="tr-TR">
                <a:solidFill>
                  <a:srgbClr val="D82331"/>
                </a:solidFill>
                <a:latin typeface="Arial" charset="0"/>
              </a:rPr>
              <a:t>MONDROS’TAN HEMEN SONRA İŞGAL EDİLEN BÖLGELER:</a:t>
            </a:r>
          </a:p>
        </p:txBody>
      </p:sp>
      <p:pic>
        <p:nvPicPr>
          <p:cNvPr id="15362" name="Picture 5" descr="mondros ateskes antlasmasindan sonra isgal edilen yerler 1"/>
          <p:cNvPicPr>
            <a:picLocks noChangeAspect="1" noChangeArrowheads="1"/>
          </p:cNvPicPr>
          <p:nvPr/>
        </p:nvPicPr>
        <p:blipFill>
          <a:blip r:embed="rId2" cstate="print"/>
          <a:srcRect/>
          <a:stretch>
            <a:fillRect/>
          </a:stretch>
        </p:blipFill>
        <p:spPr bwMode="auto">
          <a:xfrm>
            <a:off x="0" y="447675"/>
            <a:ext cx="12192000" cy="64103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8"/>
          <p:cNvSpPr>
            <a:spLocks noChangeArrowheads="1"/>
          </p:cNvSpPr>
          <p:nvPr/>
        </p:nvSpPr>
        <p:spPr bwMode="auto">
          <a:xfrm>
            <a:off x="155575" y="822325"/>
            <a:ext cx="11804650" cy="5181600"/>
          </a:xfrm>
          <a:prstGeom prst="rect">
            <a:avLst/>
          </a:prstGeom>
          <a:solidFill>
            <a:srgbClr val="333333"/>
          </a:solidFill>
          <a:ln w="9525">
            <a:solidFill>
              <a:schemeClr val="tx1"/>
            </a:solidFill>
            <a:miter lim="800000"/>
            <a:headEnd/>
            <a:tailEnd/>
          </a:ln>
        </p:spPr>
        <p:txBody>
          <a:bodyPr wrap="none" anchor="ctr"/>
          <a:lstStyle/>
          <a:p>
            <a:endParaRPr lang="tr-TR" altLang="tr-TR" sz="2000" b="1">
              <a:latin typeface="Lucida Console" pitchFamily="49" charset="0"/>
            </a:endParaRPr>
          </a:p>
        </p:txBody>
      </p:sp>
      <p:sp>
        <p:nvSpPr>
          <p:cNvPr id="16386" name="Text Box 3"/>
          <p:cNvSpPr txBox="1">
            <a:spLocks noChangeArrowheads="1"/>
          </p:cNvSpPr>
          <p:nvPr/>
        </p:nvSpPr>
        <p:spPr bwMode="auto">
          <a:xfrm>
            <a:off x="193675" y="242888"/>
            <a:ext cx="11657013" cy="579437"/>
          </a:xfrm>
          <a:prstGeom prst="rect">
            <a:avLst/>
          </a:prstGeom>
          <a:noFill/>
          <a:ln w="9525">
            <a:noFill/>
            <a:miter lim="800000"/>
            <a:headEnd/>
            <a:tailEnd/>
          </a:ln>
        </p:spPr>
        <p:txBody>
          <a:bodyPr>
            <a:spAutoFit/>
          </a:bodyPr>
          <a:lstStyle/>
          <a:p>
            <a:pPr algn="ctr"/>
            <a:r>
              <a:rPr lang="tr-TR" altLang="tr-TR" sz="3200" b="1">
                <a:solidFill>
                  <a:srgbClr val="FF0000"/>
                </a:solidFill>
              </a:rPr>
              <a:t>MONDROS’TAN SONRA KURULAN CEMİYETLER</a:t>
            </a:r>
          </a:p>
        </p:txBody>
      </p:sp>
      <p:grpSp>
        <p:nvGrpSpPr>
          <p:cNvPr id="16387" name="Group 21"/>
          <p:cNvGrpSpPr>
            <a:grpSpLocks/>
          </p:cNvGrpSpPr>
          <p:nvPr/>
        </p:nvGrpSpPr>
        <p:grpSpPr bwMode="auto">
          <a:xfrm>
            <a:off x="646113" y="2530475"/>
            <a:ext cx="11545887" cy="3270250"/>
            <a:chOff x="48" y="1674"/>
            <a:chExt cx="5712" cy="1028"/>
          </a:xfrm>
        </p:grpSpPr>
        <p:sp>
          <p:nvSpPr>
            <p:cNvPr id="16397" name="Text Box 9"/>
            <p:cNvSpPr txBox="1">
              <a:spLocks noChangeArrowheads="1"/>
            </p:cNvSpPr>
            <p:nvPr/>
          </p:nvSpPr>
          <p:spPr bwMode="auto">
            <a:xfrm>
              <a:off x="48" y="1674"/>
              <a:ext cx="1698" cy="1028"/>
            </a:xfrm>
            <a:prstGeom prst="rect">
              <a:avLst/>
            </a:prstGeom>
            <a:solidFill>
              <a:schemeClr val="tx2"/>
            </a:solidFill>
            <a:ln w="9525">
              <a:noFill/>
              <a:miter lim="800000"/>
              <a:headEnd/>
              <a:tailEnd/>
            </a:ln>
          </p:spPr>
          <p:txBody>
            <a:bodyPr>
              <a:spAutoFit/>
            </a:bodyPr>
            <a:lstStyle/>
            <a:p>
              <a:r>
                <a:rPr lang="tr-TR" altLang="tr-TR" sz="1600" b="1">
                  <a:solidFill>
                    <a:srgbClr val="FF33CC"/>
                  </a:solidFill>
                  <a:latin typeface="Trebuchet MS" pitchFamily="34" charset="0"/>
                </a:rPr>
                <a:t>1.</a:t>
              </a:r>
              <a:r>
                <a:rPr lang="tr-TR" altLang="tr-TR" sz="1600" b="1">
                  <a:solidFill>
                    <a:schemeClr val="bg1"/>
                  </a:solidFill>
                  <a:latin typeface="Trebuchet MS" pitchFamily="34" charset="0"/>
                </a:rPr>
                <a:t> Trakya Paşaeli Müdafaa-ı Heyeti Osmaniye CEmiyeti </a:t>
              </a:r>
            </a:p>
            <a:p>
              <a:r>
                <a:rPr lang="tr-TR" altLang="tr-TR" sz="1600" b="1">
                  <a:solidFill>
                    <a:srgbClr val="FF33CC"/>
                  </a:solidFill>
                  <a:latin typeface="Trebuchet MS" pitchFamily="34" charset="0"/>
                </a:rPr>
                <a:t>2.</a:t>
              </a:r>
              <a:r>
                <a:rPr lang="tr-TR" altLang="tr-TR" sz="1600" b="1">
                  <a:solidFill>
                    <a:schemeClr val="bg1"/>
                  </a:solidFill>
                  <a:latin typeface="Trebuchet MS" pitchFamily="34" charset="0"/>
                </a:rPr>
                <a:t> İzmir Müdafa-ı Hukuk-u Osmaniye CEmiyeti</a:t>
              </a:r>
            </a:p>
            <a:p>
              <a:r>
                <a:rPr lang="tr-TR" altLang="tr-TR" sz="1600" b="1">
                  <a:solidFill>
                    <a:srgbClr val="FF33CC"/>
                  </a:solidFill>
                  <a:latin typeface="Trebuchet MS" pitchFamily="34" charset="0"/>
                </a:rPr>
                <a:t>3.</a:t>
              </a:r>
              <a:r>
                <a:rPr lang="tr-TR" altLang="tr-TR" sz="1600" b="1">
                  <a:solidFill>
                    <a:schemeClr val="bg1"/>
                  </a:solidFill>
                  <a:latin typeface="Trebuchet MS" pitchFamily="34" charset="0"/>
                </a:rPr>
                <a:t> İzmir Reddi İlhak</a:t>
              </a:r>
            </a:p>
            <a:p>
              <a:r>
                <a:rPr lang="tr-TR" altLang="tr-TR" sz="1600" b="1">
                  <a:solidFill>
                    <a:srgbClr val="FF33CC"/>
                  </a:solidFill>
                  <a:latin typeface="Trebuchet MS" pitchFamily="34" charset="0"/>
                </a:rPr>
                <a:t>4.</a:t>
              </a:r>
              <a:r>
                <a:rPr lang="tr-TR" altLang="tr-TR" sz="1600" b="1">
                  <a:solidFill>
                    <a:schemeClr val="bg1"/>
                  </a:solidFill>
                  <a:latin typeface="Trebuchet MS" pitchFamily="34" charset="0"/>
                </a:rPr>
                <a:t> Doğu Anadolu Müdaffaa-ı Huk.</a:t>
              </a:r>
            </a:p>
            <a:p>
              <a:r>
                <a:rPr lang="tr-TR" altLang="tr-TR" sz="1600" b="1">
                  <a:solidFill>
                    <a:srgbClr val="FF33CC"/>
                  </a:solidFill>
                  <a:latin typeface="Trebuchet MS" pitchFamily="34" charset="0"/>
                </a:rPr>
                <a:t>5.</a:t>
              </a:r>
              <a:r>
                <a:rPr lang="tr-TR" altLang="tr-TR" sz="1600" b="1">
                  <a:solidFill>
                    <a:schemeClr val="bg1"/>
                  </a:solidFill>
                  <a:latin typeface="Trebuchet MS" pitchFamily="34" charset="0"/>
                </a:rPr>
                <a:t> Trabzon Mudafaa-ı Hukuk</a:t>
              </a:r>
            </a:p>
            <a:p>
              <a:r>
                <a:rPr lang="tr-TR" altLang="tr-TR" sz="1600" b="1">
                  <a:solidFill>
                    <a:srgbClr val="FF33CC"/>
                  </a:solidFill>
                  <a:latin typeface="Trebuchet MS" pitchFamily="34" charset="0"/>
                </a:rPr>
                <a:t>6.</a:t>
              </a:r>
              <a:r>
                <a:rPr lang="tr-TR" altLang="tr-TR" sz="1600" b="1">
                  <a:solidFill>
                    <a:schemeClr val="bg1"/>
                  </a:solidFill>
                  <a:latin typeface="Trebuchet MS" pitchFamily="34" charset="0"/>
                </a:rPr>
                <a:t> Milli Kongre Cem.</a:t>
              </a:r>
            </a:p>
            <a:p>
              <a:r>
                <a:rPr lang="tr-TR" altLang="tr-TR" sz="1600" b="1">
                  <a:solidFill>
                    <a:srgbClr val="FF33CC"/>
                  </a:solidFill>
                  <a:latin typeface="Trebuchet MS" pitchFamily="34" charset="0"/>
                </a:rPr>
                <a:t>7.</a:t>
              </a:r>
              <a:r>
                <a:rPr lang="tr-TR" altLang="tr-TR" sz="1600" b="1">
                  <a:solidFill>
                    <a:schemeClr val="bg1"/>
                  </a:solidFill>
                  <a:latin typeface="Trebuchet MS" pitchFamily="34" charset="0"/>
                </a:rPr>
                <a:t> Kilikyalılar Cem</a:t>
              </a:r>
            </a:p>
            <a:p>
              <a:r>
                <a:rPr lang="tr-TR" altLang="tr-TR" sz="1600" b="1">
                  <a:solidFill>
                    <a:srgbClr val="FF00FF"/>
                  </a:solidFill>
                  <a:latin typeface="Trebuchet MS" pitchFamily="34" charset="0"/>
                </a:rPr>
                <a:t>8.</a:t>
              </a:r>
              <a:r>
                <a:rPr lang="tr-TR" altLang="tr-TR" sz="1600" b="1">
                  <a:solidFill>
                    <a:schemeClr val="bg1"/>
                  </a:solidFill>
                  <a:latin typeface="Trebuchet MS" pitchFamily="34" charset="0"/>
                </a:rPr>
                <a:t>Milli  Karakol Cemiyeti</a:t>
              </a:r>
            </a:p>
            <a:p>
              <a:r>
                <a:rPr lang="tr-TR" altLang="tr-TR" sz="1600" b="1">
                  <a:solidFill>
                    <a:srgbClr val="FF00FF"/>
                  </a:solidFill>
                  <a:latin typeface="Trebuchet MS" pitchFamily="34" charset="0"/>
                </a:rPr>
                <a:t>9</a:t>
              </a:r>
              <a:r>
                <a:rPr lang="tr-TR" altLang="tr-TR" sz="1600" b="1">
                  <a:solidFill>
                    <a:schemeClr val="bg1"/>
                  </a:solidFill>
                  <a:latin typeface="Trebuchet MS" pitchFamily="34" charset="0"/>
                </a:rPr>
                <a:t>.Anadolu Kadınları Müdafa-i Hukuk</a:t>
              </a:r>
            </a:p>
            <a:p>
              <a:r>
                <a:rPr lang="tr-TR" altLang="tr-TR" sz="1600" b="1">
                  <a:solidFill>
                    <a:srgbClr val="FF00FF"/>
                  </a:solidFill>
                  <a:latin typeface="Trebuchet MS" pitchFamily="34" charset="0"/>
                </a:rPr>
                <a:t>10</a:t>
              </a:r>
              <a:r>
                <a:rPr lang="tr-TR" altLang="tr-TR" sz="1600" b="1">
                  <a:solidFill>
                    <a:schemeClr val="bg1"/>
                  </a:solidFill>
                  <a:latin typeface="Trebuchet MS" pitchFamily="34" charset="0"/>
                </a:rPr>
                <a:t>.Kars İslam Şurası</a:t>
              </a:r>
            </a:p>
          </p:txBody>
        </p:sp>
        <p:sp>
          <p:nvSpPr>
            <p:cNvPr id="16398" name="Text Box 10"/>
            <p:cNvSpPr txBox="1">
              <a:spLocks noChangeArrowheads="1"/>
            </p:cNvSpPr>
            <p:nvPr/>
          </p:nvSpPr>
          <p:spPr bwMode="auto">
            <a:xfrm>
              <a:off x="1891" y="1674"/>
              <a:ext cx="1954" cy="644"/>
            </a:xfrm>
            <a:prstGeom prst="rect">
              <a:avLst/>
            </a:prstGeom>
            <a:solidFill>
              <a:schemeClr val="tx2"/>
            </a:solidFill>
            <a:ln w="9525">
              <a:noFill/>
              <a:miter lim="800000"/>
              <a:headEnd/>
              <a:tailEnd/>
            </a:ln>
          </p:spPr>
          <p:txBody>
            <a:bodyPr>
              <a:spAutoFit/>
            </a:bodyPr>
            <a:lstStyle/>
            <a:p>
              <a:r>
                <a:rPr lang="tr-TR" altLang="tr-TR" sz="1600" b="1">
                  <a:solidFill>
                    <a:srgbClr val="FF33CC"/>
                  </a:solidFill>
                  <a:latin typeface="Trebuchet MS" pitchFamily="34" charset="0"/>
                </a:rPr>
                <a:t>1.</a:t>
              </a:r>
              <a:r>
                <a:rPr lang="tr-TR" altLang="tr-TR" sz="1600" b="1">
                  <a:solidFill>
                    <a:schemeClr val="bg1"/>
                  </a:solidFill>
                  <a:latin typeface="Trebuchet MS" pitchFamily="34" charset="0"/>
                </a:rPr>
                <a:t> Mavri Mira (RUM)</a:t>
              </a:r>
            </a:p>
            <a:p>
              <a:r>
                <a:rPr lang="tr-TR" altLang="tr-TR" sz="1600" b="1">
                  <a:solidFill>
                    <a:srgbClr val="FF33CC"/>
                  </a:solidFill>
                  <a:latin typeface="Trebuchet MS" pitchFamily="34" charset="0"/>
                </a:rPr>
                <a:t>2.</a:t>
              </a:r>
              <a:r>
                <a:rPr lang="tr-TR" altLang="tr-TR" sz="1600" b="1">
                  <a:solidFill>
                    <a:schemeClr val="bg1"/>
                  </a:solidFill>
                  <a:latin typeface="Trebuchet MS" pitchFamily="34" charset="0"/>
                </a:rPr>
                <a:t> Pontus Rum (RUM)</a:t>
              </a:r>
            </a:p>
            <a:p>
              <a:r>
                <a:rPr lang="tr-TR" altLang="tr-TR" sz="1600" b="1">
                  <a:solidFill>
                    <a:srgbClr val="FF33CC"/>
                  </a:solidFill>
                  <a:latin typeface="Trebuchet MS" pitchFamily="34" charset="0"/>
                </a:rPr>
                <a:t>3.</a:t>
              </a:r>
              <a:r>
                <a:rPr lang="tr-TR" altLang="tr-TR" sz="1600" b="1">
                  <a:solidFill>
                    <a:schemeClr val="bg1"/>
                  </a:solidFill>
                  <a:latin typeface="Trebuchet MS" pitchFamily="34" charset="0"/>
                </a:rPr>
                <a:t> Etniki Eterya(RUM)</a:t>
              </a:r>
            </a:p>
            <a:p>
              <a:r>
                <a:rPr lang="tr-TR" altLang="tr-TR" sz="1600" b="1">
                  <a:solidFill>
                    <a:srgbClr val="FF00FF"/>
                  </a:solidFill>
                  <a:latin typeface="Trebuchet MS" pitchFamily="34" charset="0"/>
                </a:rPr>
                <a:t>4</a:t>
              </a:r>
              <a:r>
                <a:rPr lang="tr-TR" altLang="tr-TR" sz="1600" b="1">
                  <a:solidFill>
                    <a:schemeClr val="bg1"/>
                  </a:solidFill>
                  <a:latin typeface="Trebuchet MS" pitchFamily="34" charset="0"/>
                </a:rPr>
                <a:t>. KORDOS (RUM)</a:t>
              </a:r>
            </a:p>
            <a:p>
              <a:r>
                <a:rPr lang="tr-TR" altLang="tr-TR" sz="1600" b="1">
                  <a:solidFill>
                    <a:srgbClr val="FF33CC"/>
                  </a:solidFill>
                  <a:latin typeface="Trebuchet MS" pitchFamily="34" charset="0"/>
                </a:rPr>
                <a:t>5.</a:t>
              </a:r>
              <a:r>
                <a:rPr lang="tr-TR" altLang="tr-TR" sz="1600" b="1">
                  <a:solidFill>
                    <a:schemeClr val="bg1"/>
                  </a:solidFill>
                  <a:latin typeface="Trebuchet MS" pitchFamily="34" charset="0"/>
                </a:rPr>
                <a:t> Taşnak Hıncak(ERMENİ)</a:t>
              </a:r>
            </a:p>
            <a:p>
              <a:r>
                <a:rPr lang="tr-TR" altLang="tr-TR" sz="1600" b="1">
                  <a:solidFill>
                    <a:srgbClr val="FF33CC"/>
                  </a:solidFill>
                  <a:latin typeface="Trebuchet MS" pitchFamily="34" charset="0"/>
                </a:rPr>
                <a:t>6.</a:t>
              </a:r>
              <a:r>
                <a:rPr lang="tr-TR" altLang="tr-TR" sz="1600" b="1">
                  <a:solidFill>
                    <a:schemeClr val="bg1"/>
                  </a:solidFill>
                  <a:latin typeface="Trebuchet MS" pitchFamily="34" charset="0"/>
                </a:rPr>
                <a:t> Alyans-İsrailat(YAHUDİ)</a:t>
              </a:r>
            </a:p>
            <a:p>
              <a:endParaRPr lang="tr-TR" altLang="tr-TR" sz="1600" b="1">
                <a:solidFill>
                  <a:schemeClr val="bg1"/>
                </a:solidFill>
                <a:latin typeface="Trebuchet MS" pitchFamily="34" charset="0"/>
              </a:endParaRPr>
            </a:p>
            <a:p>
              <a:endParaRPr lang="tr-TR" altLang="tr-TR" sz="1600" b="1">
                <a:solidFill>
                  <a:schemeClr val="bg1"/>
                </a:solidFill>
                <a:latin typeface="Trebuchet MS" pitchFamily="34" charset="0"/>
              </a:endParaRPr>
            </a:p>
          </p:txBody>
        </p:sp>
        <p:sp>
          <p:nvSpPr>
            <p:cNvPr id="16399" name="Text Box 11"/>
            <p:cNvSpPr txBox="1">
              <a:spLocks noChangeArrowheads="1"/>
            </p:cNvSpPr>
            <p:nvPr/>
          </p:nvSpPr>
          <p:spPr bwMode="auto">
            <a:xfrm>
              <a:off x="3936" y="1674"/>
              <a:ext cx="1824" cy="567"/>
            </a:xfrm>
            <a:prstGeom prst="rect">
              <a:avLst/>
            </a:prstGeom>
            <a:solidFill>
              <a:schemeClr val="tx2"/>
            </a:solidFill>
            <a:ln w="9525">
              <a:noFill/>
              <a:miter lim="800000"/>
              <a:headEnd/>
              <a:tailEnd/>
            </a:ln>
          </p:spPr>
          <p:txBody>
            <a:bodyPr>
              <a:spAutoFit/>
            </a:bodyPr>
            <a:lstStyle/>
            <a:p>
              <a:r>
                <a:rPr lang="tr-TR" altLang="tr-TR" sz="1600" b="1">
                  <a:solidFill>
                    <a:srgbClr val="FF33CC"/>
                  </a:solidFill>
                  <a:latin typeface="Trebuchet MS" pitchFamily="34" charset="0"/>
                </a:rPr>
                <a:t>1.</a:t>
              </a:r>
              <a:r>
                <a:rPr lang="tr-TR" altLang="tr-TR" sz="1600" b="1">
                  <a:solidFill>
                    <a:schemeClr val="bg1"/>
                  </a:solidFill>
                  <a:latin typeface="Trebuchet MS" pitchFamily="34" charset="0"/>
                </a:rPr>
                <a:t> Sulh Selameti Osmaniye</a:t>
              </a:r>
            </a:p>
            <a:p>
              <a:r>
                <a:rPr lang="tr-TR" altLang="tr-TR" sz="1600" b="1">
                  <a:solidFill>
                    <a:srgbClr val="FF33CC"/>
                  </a:solidFill>
                  <a:latin typeface="Trebuchet MS" pitchFamily="34" charset="0"/>
                </a:rPr>
                <a:t>2.</a:t>
              </a:r>
              <a:r>
                <a:rPr lang="tr-TR" altLang="tr-TR" sz="1600" b="1">
                  <a:solidFill>
                    <a:schemeClr val="bg1"/>
                  </a:solidFill>
                  <a:latin typeface="Trebuchet MS" pitchFamily="34" charset="0"/>
                </a:rPr>
                <a:t> Kürt Teali</a:t>
              </a:r>
            </a:p>
            <a:p>
              <a:r>
                <a:rPr lang="tr-TR" altLang="tr-TR" sz="1600" b="1">
                  <a:solidFill>
                    <a:srgbClr val="FF33CC"/>
                  </a:solidFill>
                  <a:latin typeface="Trebuchet MS" pitchFamily="34" charset="0"/>
                </a:rPr>
                <a:t>3.</a:t>
              </a:r>
              <a:r>
                <a:rPr lang="tr-TR" altLang="tr-TR" sz="1600" b="1">
                  <a:solidFill>
                    <a:schemeClr val="bg1"/>
                  </a:solidFill>
                  <a:latin typeface="Trebuchet MS" pitchFamily="34" charset="0"/>
                </a:rPr>
                <a:t> Teali İslam</a:t>
              </a:r>
            </a:p>
            <a:p>
              <a:r>
                <a:rPr lang="tr-TR" altLang="tr-TR" sz="1600" b="1">
                  <a:solidFill>
                    <a:srgbClr val="FF33CC"/>
                  </a:solidFill>
                  <a:latin typeface="Trebuchet MS" pitchFamily="34" charset="0"/>
                </a:rPr>
                <a:t>4.</a:t>
              </a:r>
              <a:r>
                <a:rPr lang="tr-TR" altLang="tr-TR" sz="1600" b="1">
                  <a:solidFill>
                    <a:schemeClr val="bg1"/>
                  </a:solidFill>
                  <a:latin typeface="Trebuchet MS" pitchFamily="34" charset="0"/>
                </a:rPr>
                <a:t> Hürriyet İtilaf</a:t>
              </a:r>
            </a:p>
            <a:p>
              <a:r>
                <a:rPr lang="tr-TR" altLang="tr-TR" sz="1600" b="1">
                  <a:solidFill>
                    <a:srgbClr val="FF33CC"/>
                  </a:solidFill>
                  <a:latin typeface="Trebuchet MS" pitchFamily="34" charset="0"/>
                </a:rPr>
                <a:t>5.</a:t>
              </a:r>
              <a:r>
                <a:rPr lang="tr-TR" altLang="tr-TR" sz="1600" b="1">
                  <a:solidFill>
                    <a:schemeClr val="bg1"/>
                  </a:solidFill>
                  <a:latin typeface="Trebuchet MS" pitchFamily="34" charset="0"/>
                </a:rPr>
                <a:t> İngiliz Muhipler </a:t>
              </a:r>
            </a:p>
            <a:p>
              <a:r>
                <a:rPr lang="tr-TR" altLang="tr-TR" sz="1600" b="1">
                  <a:solidFill>
                    <a:srgbClr val="FF33CC"/>
                  </a:solidFill>
                  <a:latin typeface="Trebuchet MS" pitchFamily="34" charset="0"/>
                </a:rPr>
                <a:t>6.</a:t>
              </a:r>
              <a:r>
                <a:rPr lang="tr-TR" altLang="tr-TR" sz="1600" b="1">
                  <a:solidFill>
                    <a:schemeClr val="bg1"/>
                  </a:solidFill>
                  <a:latin typeface="Trebuchet MS" pitchFamily="34" charset="0"/>
                </a:rPr>
                <a:t> Wilson İlkeleri</a:t>
              </a:r>
            </a:p>
            <a:p>
              <a:endParaRPr lang="tr-TR" altLang="tr-TR" sz="1600" b="1">
                <a:solidFill>
                  <a:schemeClr val="bg1"/>
                </a:solidFill>
                <a:latin typeface="Trebuchet MS" pitchFamily="34" charset="0"/>
              </a:endParaRPr>
            </a:p>
          </p:txBody>
        </p:sp>
      </p:grpSp>
      <p:grpSp>
        <p:nvGrpSpPr>
          <p:cNvPr id="16388" name="Group 20"/>
          <p:cNvGrpSpPr>
            <a:grpSpLocks/>
          </p:cNvGrpSpPr>
          <p:nvPr/>
        </p:nvGrpSpPr>
        <p:grpSpPr bwMode="auto">
          <a:xfrm>
            <a:off x="327025" y="1268413"/>
            <a:ext cx="11495088" cy="1022350"/>
            <a:chOff x="48" y="816"/>
            <a:chExt cx="5534" cy="644"/>
          </a:xfrm>
        </p:grpSpPr>
        <p:sp>
          <p:nvSpPr>
            <p:cNvPr id="34820" name="Text Box 4"/>
            <p:cNvSpPr txBox="1">
              <a:spLocks noChangeArrowheads="1"/>
            </p:cNvSpPr>
            <p:nvPr/>
          </p:nvSpPr>
          <p:spPr bwMode="auto">
            <a:xfrm>
              <a:off x="48" y="1209"/>
              <a:ext cx="1824" cy="231"/>
            </a:xfrm>
            <a:prstGeom prst="rect">
              <a:avLst/>
            </a:prstGeom>
            <a:gradFill rotWithShape="0">
              <a:gsLst>
                <a:gs pos="0">
                  <a:schemeClr val="tx1"/>
                </a:gs>
                <a:gs pos="50000">
                  <a:srgbClr val="4D4D4D"/>
                </a:gs>
                <a:gs pos="100000">
                  <a:schemeClr val="tx1"/>
                </a:gs>
              </a:gsLst>
              <a:lin ang="5400000" scaled="1"/>
            </a:gradFill>
            <a:ln w="9525">
              <a:noFill/>
              <a:miter lim="800000"/>
              <a:headEnd/>
              <a:tailEnd/>
            </a:ln>
            <a:effectLst/>
          </p:spPr>
          <p:txBody>
            <a:bodyPr>
              <a:spAutoFit/>
            </a:bodyPr>
            <a:lstStyle/>
            <a:p>
              <a:pPr fontAlgn="auto">
                <a:spcBef>
                  <a:spcPts val="0"/>
                </a:spcBef>
                <a:spcAft>
                  <a:spcPts val="0"/>
                </a:spcAft>
                <a:defRPr/>
              </a:pPr>
              <a:r>
                <a:rPr lang="tr-TR" dirty="0">
                  <a:solidFill>
                    <a:srgbClr val="FF33CC"/>
                  </a:solidFill>
                  <a:latin typeface="Trebuchet MS" pitchFamily="34" charset="0"/>
                  <a:cs typeface="+mn-cs"/>
                </a:rPr>
                <a:t>FAYDALI CEMİYETLER</a:t>
              </a:r>
            </a:p>
          </p:txBody>
        </p:sp>
        <p:sp>
          <p:nvSpPr>
            <p:cNvPr id="34823" name="Text Box 7"/>
            <p:cNvSpPr txBox="1">
              <a:spLocks noChangeArrowheads="1"/>
            </p:cNvSpPr>
            <p:nvPr/>
          </p:nvSpPr>
          <p:spPr bwMode="auto">
            <a:xfrm>
              <a:off x="1920" y="1209"/>
              <a:ext cx="1921" cy="233"/>
            </a:xfrm>
            <a:prstGeom prst="rect">
              <a:avLst/>
            </a:prstGeom>
            <a:gradFill rotWithShape="0">
              <a:gsLst>
                <a:gs pos="0">
                  <a:schemeClr val="tx1"/>
                </a:gs>
                <a:gs pos="50000">
                  <a:srgbClr val="4D4D4D"/>
                </a:gs>
                <a:gs pos="100000">
                  <a:schemeClr val="tx1"/>
                </a:gs>
              </a:gsLst>
              <a:lin ang="5400000" scaled="1"/>
            </a:gradFill>
            <a:ln w="9525">
              <a:noFill/>
              <a:miter lim="800000"/>
              <a:headEnd/>
              <a:tailEnd/>
            </a:ln>
            <a:effectLst/>
          </p:spPr>
          <p:txBody>
            <a:bodyPr>
              <a:spAutoFit/>
            </a:bodyPr>
            <a:lstStyle/>
            <a:p>
              <a:pPr fontAlgn="auto">
                <a:spcBef>
                  <a:spcPts val="0"/>
                </a:spcBef>
                <a:spcAft>
                  <a:spcPts val="0"/>
                </a:spcAft>
                <a:defRPr/>
              </a:pPr>
              <a:r>
                <a:rPr lang="tr-TR" dirty="0">
                  <a:solidFill>
                    <a:srgbClr val="FF33CC"/>
                  </a:solidFill>
                  <a:latin typeface="Trebuchet MS" pitchFamily="34" charset="0"/>
                  <a:cs typeface="+mn-cs"/>
                </a:rPr>
                <a:t>AZINLIK CEMİYETLERİ</a:t>
              </a:r>
            </a:p>
          </p:txBody>
        </p:sp>
        <p:sp>
          <p:nvSpPr>
            <p:cNvPr id="34824" name="Text Box 8"/>
            <p:cNvSpPr txBox="1">
              <a:spLocks noChangeArrowheads="1"/>
            </p:cNvSpPr>
            <p:nvPr/>
          </p:nvSpPr>
          <p:spPr bwMode="auto">
            <a:xfrm>
              <a:off x="3936" y="1227"/>
              <a:ext cx="1646" cy="233"/>
            </a:xfrm>
            <a:prstGeom prst="rect">
              <a:avLst/>
            </a:prstGeom>
            <a:gradFill rotWithShape="0">
              <a:gsLst>
                <a:gs pos="0">
                  <a:schemeClr val="tx1"/>
                </a:gs>
                <a:gs pos="50000">
                  <a:srgbClr val="4D4D4D"/>
                </a:gs>
                <a:gs pos="100000">
                  <a:schemeClr val="tx1"/>
                </a:gs>
              </a:gsLst>
              <a:lin ang="5400000" scaled="1"/>
            </a:gradFill>
            <a:ln w="9525">
              <a:noFill/>
              <a:miter lim="800000"/>
              <a:headEnd/>
              <a:tailEnd/>
            </a:ln>
            <a:effectLst/>
          </p:spPr>
          <p:txBody>
            <a:bodyPr>
              <a:spAutoFit/>
            </a:bodyPr>
            <a:lstStyle/>
            <a:p>
              <a:pPr fontAlgn="auto">
                <a:spcBef>
                  <a:spcPts val="0"/>
                </a:spcBef>
                <a:spcAft>
                  <a:spcPts val="0"/>
                </a:spcAft>
                <a:defRPr/>
              </a:pPr>
              <a:r>
                <a:rPr lang="tr-TR" dirty="0">
                  <a:solidFill>
                    <a:srgbClr val="FF33CC"/>
                  </a:solidFill>
                  <a:latin typeface="Trebuchet MS" pitchFamily="34" charset="0"/>
                  <a:cs typeface="+mn-cs"/>
                </a:rPr>
                <a:t>MİLLİ VARLIĞA DÜŞMAN CEM.</a:t>
              </a:r>
            </a:p>
          </p:txBody>
        </p:sp>
        <p:grpSp>
          <p:nvGrpSpPr>
            <p:cNvPr id="16392" name="Group 19"/>
            <p:cNvGrpSpPr>
              <a:grpSpLocks/>
            </p:cNvGrpSpPr>
            <p:nvPr/>
          </p:nvGrpSpPr>
          <p:grpSpPr bwMode="auto">
            <a:xfrm>
              <a:off x="768" y="816"/>
              <a:ext cx="4176" cy="240"/>
              <a:chOff x="768" y="816"/>
              <a:chExt cx="4176" cy="240"/>
            </a:xfrm>
          </p:grpSpPr>
          <p:sp>
            <p:nvSpPr>
              <p:cNvPr id="16393" name="Line 12"/>
              <p:cNvSpPr>
                <a:spLocks noChangeShapeType="1"/>
              </p:cNvSpPr>
              <p:nvPr/>
            </p:nvSpPr>
            <p:spPr bwMode="auto">
              <a:xfrm>
                <a:off x="768" y="816"/>
                <a:ext cx="4176" cy="0"/>
              </a:xfrm>
              <a:prstGeom prst="line">
                <a:avLst/>
              </a:prstGeom>
              <a:noFill/>
              <a:ln w="57150">
                <a:solidFill>
                  <a:schemeClr val="bg2"/>
                </a:solidFill>
                <a:round/>
                <a:headEnd/>
                <a:tailEnd/>
              </a:ln>
            </p:spPr>
            <p:txBody>
              <a:bodyPr/>
              <a:lstStyle/>
              <a:p>
                <a:endParaRPr lang="tr-TR"/>
              </a:p>
            </p:txBody>
          </p:sp>
          <p:sp>
            <p:nvSpPr>
              <p:cNvPr id="16394" name="Line 13"/>
              <p:cNvSpPr>
                <a:spLocks noChangeShapeType="1"/>
              </p:cNvSpPr>
              <p:nvPr/>
            </p:nvSpPr>
            <p:spPr bwMode="auto">
              <a:xfrm>
                <a:off x="768" y="816"/>
                <a:ext cx="0" cy="240"/>
              </a:xfrm>
              <a:prstGeom prst="line">
                <a:avLst/>
              </a:prstGeom>
              <a:noFill/>
              <a:ln w="57150">
                <a:solidFill>
                  <a:schemeClr val="bg2"/>
                </a:solidFill>
                <a:round/>
                <a:headEnd/>
                <a:tailEnd type="triangle" w="med" len="med"/>
              </a:ln>
            </p:spPr>
            <p:txBody>
              <a:bodyPr/>
              <a:lstStyle/>
              <a:p>
                <a:endParaRPr lang="tr-TR"/>
              </a:p>
            </p:txBody>
          </p:sp>
          <p:sp>
            <p:nvSpPr>
              <p:cNvPr id="16395" name="Line 14"/>
              <p:cNvSpPr>
                <a:spLocks noChangeShapeType="1"/>
              </p:cNvSpPr>
              <p:nvPr/>
            </p:nvSpPr>
            <p:spPr bwMode="auto">
              <a:xfrm>
                <a:off x="2640" y="816"/>
                <a:ext cx="0" cy="240"/>
              </a:xfrm>
              <a:prstGeom prst="line">
                <a:avLst/>
              </a:prstGeom>
              <a:noFill/>
              <a:ln w="57150">
                <a:solidFill>
                  <a:schemeClr val="bg2"/>
                </a:solidFill>
                <a:round/>
                <a:headEnd/>
                <a:tailEnd type="triangle" w="med" len="med"/>
              </a:ln>
            </p:spPr>
            <p:txBody>
              <a:bodyPr/>
              <a:lstStyle/>
              <a:p>
                <a:endParaRPr lang="tr-TR"/>
              </a:p>
            </p:txBody>
          </p:sp>
          <p:sp>
            <p:nvSpPr>
              <p:cNvPr id="16396" name="Line 15"/>
              <p:cNvSpPr>
                <a:spLocks noChangeShapeType="1"/>
              </p:cNvSpPr>
              <p:nvPr/>
            </p:nvSpPr>
            <p:spPr bwMode="auto">
              <a:xfrm>
                <a:off x="4944" y="816"/>
                <a:ext cx="0" cy="240"/>
              </a:xfrm>
              <a:prstGeom prst="line">
                <a:avLst/>
              </a:prstGeom>
              <a:noFill/>
              <a:ln w="57150">
                <a:solidFill>
                  <a:schemeClr val="bg2"/>
                </a:solidFill>
                <a:round/>
                <a:headEnd/>
                <a:tailEnd type="triangle" w="med" len="med"/>
              </a:ln>
            </p:spPr>
            <p:txBody>
              <a:bodyPr/>
              <a:lstStyle/>
              <a:p>
                <a:endParaRPr lang="tr-TR"/>
              </a:p>
            </p:txBody>
          </p:sp>
        </p:gr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3"/>
          <p:cNvSpPr>
            <a:spLocks noGrp="1"/>
          </p:cNvSpPr>
          <p:nvPr>
            <p:ph type="body" idx="1"/>
          </p:nvPr>
        </p:nvSpPr>
        <p:spPr>
          <a:xfrm>
            <a:off x="779463" y="184150"/>
            <a:ext cx="10574337" cy="6673850"/>
          </a:xfrm>
        </p:spPr>
        <p:txBody>
          <a:bodyPr/>
          <a:lstStyle/>
          <a:p>
            <a:pPr>
              <a:lnSpc>
                <a:spcPct val="80000"/>
              </a:lnSpc>
            </a:pPr>
            <a:r>
              <a:rPr lang="tr-TR" sz="2400" b="1" dirty="0">
                <a:solidFill>
                  <a:srgbClr val="D82331"/>
                </a:solidFill>
              </a:rPr>
              <a:t>YARARLI </a:t>
            </a:r>
            <a:r>
              <a:rPr lang="tr-TR" altLang="tr-TR" sz="2400" b="1" dirty="0">
                <a:solidFill>
                  <a:srgbClr val="D82331"/>
                </a:solidFill>
              </a:rPr>
              <a:t>CEMİYETLERİN GENEL ÖZELLİKLERİ:</a:t>
            </a:r>
          </a:p>
          <a:p>
            <a:pPr algn="just" eaLnBrk="1" hangingPunct="1">
              <a:lnSpc>
                <a:spcPct val="80000"/>
              </a:lnSpc>
              <a:buFont typeface="Wingdings" pitchFamily="2" charset="2"/>
              <a:buChar char="Ø"/>
            </a:pPr>
            <a:r>
              <a:rPr lang="tr-TR" altLang="tr-TR" sz="2400" dirty="0"/>
              <a:t>Müdafaa-i Hukuk Cemiyetlerinin kuruluşlarında </a:t>
            </a:r>
            <a:r>
              <a:rPr lang="tr-TR" altLang="tr-TR" sz="2400" dirty="0">
                <a:solidFill>
                  <a:srgbClr val="D82331"/>
                </a:solidFill>
              </a:rPr>
              <a:t>MİLLİYETÇİLİK</a:t>
            </a:r>
            <a:r>
              <a:rPr lang="tr-TR" altLang="tr-TR" sz="2400" dirty="0"/>
              <a:t> duygusu etkili olmuştur. Zira bir çok bölgede cemiyetleri kuranlar eski İttihatçılardı. Hürriyet ve İtilaf </a:t>
            </a:r>
            <a:r>
              <a:rPr lang="tr-TR" altLang="tr-TR" sz="2400" dirty="0" err="1"/>
              <a:t>Fırkası’nın</a:t>
            </a:r>
            <a:r>
              <a:rPr lang="tr-TR" altLang="tr-TR" sz="2400" dirty="0"/>
              <a:t> İngiliz yanlısı ve işgallere karşı pasif tutumu, hatta bir çok yerde yıkıcı tutumu halk nazarında yer bulmamıştı.</a:t>
            </a:r>
          </a:p>
          <a:p>
            <a:pPr algn="just" eaLnBrk="1" hangingPunct="1">
              <a:lnSpc>
                <a:spcPct val="80000"/>
              </a:lnSpc>
              <a:buFont typeface="Wingdings" pitchFamily="2" charset="2"/>
              <a:buChar char="Ø"/>
            </a:pPr>
            <a:r>
              <a:rPr lang="tr-TR" altLang="tr-TR" sz="2400" dirty="0"/>
              <a:t>Cemiyetler önce barışçı yollarla, basın yayın yolu ile ya da padişaha, hükümete, hatta Paris Barış Konferansı’na telgraflar çekerek işgallerin haksız olduğunu dünya kamuoyuna duyurmaya çalışmışlardır.</a:t>
            </a:r>
          </a:p>
          <a:p>
            <a:pPr algn="just" eaLnBrk="1" hangingPunct="1">
              <a:lnSpc>
                <a:spcPct val="80000"/>
              </a:lnSpc>
              <a:buFont typeface="Wingdings" pitchFamily="2" charset="2"/>
              <a:buChar char="Ø"/>
            </a:pPr>
            <a:r>
              <a:rPr lang="tr-TR" altLang="tr-TR" sz="2400" dirty="0"/>
              <a:t>İzmir’in işgalinden sonra ise cemiyetler, silahlı mücadeleyi savunmuşlardır.</a:t>
            </a:r>
          </a:p>
          <a:p>
            <a:pPr algn="just" eaLnBrk="1" hangingPunct="1">
              <a:lnSpc>
                <a:spcPct val="80000"/>
              </a:lnSpc>
              <a:buFont typeface="Wingdings" pitchFamily="2" charset="2"/>
              <a:buChar char="Ø"/>
            </a:pPr>
            <a:r>
              <a:rPr lang="tr-TR" sz="2400" dirty="0"/>
              <a:t>Cemiyetler, bölgesel kongreler toplayarak adeta küçük birer devletçik gibi çalışmışlardır. “</a:t>
            </a:r>
            <a:r>
              <a:rPr lang="tr-TR" sz="2400" dirty="0">
                <a:solidFill>
                  <a:srgbClr val="D82331"/>
                </a:solidFill>
              </a:rPr>
              <a:t>Kuvayı Milliye</a:t>
            </a:r>
            <a:r>
              <a:rPr lang="tr-TR" sz="2400" dirty="0"/>
              <a:t>”, cemiyetlerin silahlı gücünü oluşturmuştur. Birer yürütme organı da oluşturan cemiyetler halktan para toplayarak, düzeni sağlamaya çalışarak hükümetin görevlerini  üstlenmiştir.</a:t>
            </a:r>
          </a:p>
          <a:p>
            <a:pPr algn="just" eaLnBrk="1" hangingPunct="1">
              <a:lnSpc>
                <a:spcPct val="80000"/>
              </a:lnSpc>
              <a:buFont typeface="Wingdings" pitchFamily="2" charset="2"/>
              <a:buChar char="Ø"/>
            </a:pPr>
            <a:r>
              <a:rPr lang="tr-TR" altLang="tr-TR" sz="2400" dirty="0"/>
              <a:t>Cemiyetler, başlangıçta bölgesel mücadeleyi savunmuşlardır.</a:t>
            </a:r>
          </a:p>
          <a:p>
            <a:pPr algn="just" eaLnBrk="1" hangingPunct="1">
              <a:lnSpc>
                <a:spcPct val="80000"/>
              </a:lnSpc>
              <a:buFont typeface="Wingdings" pitchFamily="2" charset="2"/>
              <a:buChar char="Ø"/>
            </a:pPr>
            <a:r>
              <a:rPr lang="tr-TR" altLang="tr-TR" sz="2400" dirty="0"/>
              <a:t>Mustafa Kemal’in çalışmaları sonucunda, Erzurum Kongresi’nde Doğu Anadolu  ve Doğu Karadeniz’deki bütün cemiyetler, </a:t>
            </a:r>
            <a:r>
              <a:rPr lang="tr-TR" altLang="tr-TR" sz="2400" dirty="0">
                <a:solidFill>
                  <a:srgbClr val="D82331"/>
                </a:solidFill>
              </a:rPr>
              <a:t>Doğu Anadolu </a:t>
            </a:r>
            <a:r>
              <a:rPr lang="tr-TR" altLang="tr-TR" sz="2400" dirty="0" err="1">
                <a:solidFill>
                  <a:srgbClr val="D82331"/>
                </a:solidFill>
              </a:rPr>
              <a:t>Müdafaai</a:t>
            </a:r>
            <a:r>
              <a:rPr lang="tr-TR" altLang="tr-TR" sz="2400" dirty="0">
                <a:solidFill>
                  <a:srgbClr val="D82331"/>
                </a:solidFill>
              </a:rPr>
              <a:t> Hukuk Cemiyeti</a:t>
            </a:r>
            <a:r>
              <a:rPr lang="tr-TR" altLang="tr-TR" sz="2400" dirty="0"/>
              <a:t> çatısı altında birleştirildiler.</a:t>
            </a:r>
          </a:p>
          <a:p>
            <a:pPr algn="just" eaLnBrk="1" hangingPunct="1">
              <a:lnSpc>
                <a:spcPct val="80000"/>
              </a:lnSpc>
              <a:buFont typeface="Wingdings" pitchFamily="2" charset="2"/>
              <a:buChar char="Ø"/>
            </a:pPr>
            <a:r>
              <a:rPr lang="tr-TR" altLang="tr-TR" sz="2400" dirty="0"/>
              <a:t>Sivas Kongresi’nde ise yurt genelindeki bütün cemiyetler </a:t>
            </a:r>
            <a:r>
              <a:rPr lang="tr-TR" altLang="tr-TR" sz="2400" u="sng" dirty="0">
                <a:solidFill>
                  <a:srgbClr val="D82331"/>
                </a:solidFill>
              </a:rPr>
              <a:t>Anadolu ve Rumeli </a:t>
            </a:r>
            <a:r>
              <a:rPr lang="tr-TR" altLang="tr-TR" sz="2400" u="sng" dirty="0" err="1">
                <a:solidFill>
                  <a:srgbClr val="D82331"/>
                </a:solidFill>
              </a:rPr>
              <a:t>Müdafai</a:t>
            </a:r>
            <a:r>
              <a:rPr lang="tr-TR" altLang="tr-TR" sz="2400" u="sng" dirty="0">
                <a:solidFill>
                  <a:srgbClr val="D82331"/>
                </a:solidFill>
              </a:rPr>
              <a:t> Hukuk Cemiyeti </a:t>
            </a:r>
            <a:r>
              <a:rPr lang="tr-TR" altLang="tr-TR" sz="2400" b="1" u="sng" dirty="0">
                <a:solidFill>
                  <a:srgbClr val="D82331"/>
                </a:solidFill>
              </a:rPr>
              <a:t>(A-RMHC)</a:t>
            </a:r>
            <a:r>
              <a:rPr lang="tr-TR" altLang="tr-TR" sz="2400" b="1" u="sng" dirty="0"/>
              <a:t> </a:t>
            </a:r>
            <a:r>
              <a:rPr lang="tr-TR" altLang="tr-TR" sz="2400" dirty="0"/>
              <a:t>adı altında birleştirilmişlerdir.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3"/>
          <p:cNvSpPr>
            <a:spLocks noGrp="1"/>
          </p:cNvSpPr>
          <p:nvPr>
            <p:ph type="body" idx="1"/>
          </p:nvPr>
        </p:nvSpPr>
        <p:spPr>
          <a:xfrm>
            <a:off x="706438" y="188913"/>
            <a:ext cx="10647362" cy="6669087"/>
          </a:xfrm>
        </p:spPr>
        <p:txBody>
          <a:bodyPr/>
          <a:lstStyle/>
          <a:p>
            <a:pPr>
              <a:lnSpc>
                <a:spcPct val="70000"/>
              </a:lnSpc>
            </a:pPr>
            <a:r>
              <a:rPr lang="tr-TR" sz="2400" b="1">
                <a:solidFill>
                  <a:srgbClr val="D82331"/>
                </a:solidFill>
              </a:rPr>
              <a:t>TOPLANAN KONGRELER:</a:t>
            </a:r>
          </a:p>
          <a:p>
            <a:pPr>
              <a:lnSpc>
                <a:spcPct val="70000"/>
              </a:lnSpc>
            </a:pPr>
            <a:r>
              <a:rPr lang="tr-TR" sz="2400"/>
              <a:t>Kars İslam Şurası 				5 Kasım 1918</a:t>
            </a:r>
          </a:p>
          <a:p>
            <a:pPr>
              <a:lnSpc>
                <a:spcPct val="70000"/>
              </a:lnSpc>
            </a:pPr>
            <a:r>
              <a:rPr lang="tr-TR" sz="2400"/>
              <a:t>Birinci Kars Kongresi 			14 Kasım 1918</a:t>
            </a:r>
          </a:p>
          <a:p>
            <a:pPr>
              <a:lnSpc>
                <a:spcPct val="70000"/>
              </a:lnSpc>
            </a:pPr>
            <a:r>
              <a:rPr lang="tr-TR" sz="2400"/>
              <a:t>Kars İslam Şurası Büyük Kongresi 		30 Kasım-2 Aralık 1918</a:t>
            </a:r>
          </a:p>
          <a:p>
            <a:pPr>
              <a:lnSpc>
                <a:spcPct val="70000"/>
              </a:lnSpc>
            </a:pPr>
            <a:r>
              <a:rPr lang="tr-TR" sz="2400"/>
              <a:t>Birinci Ardahan Kongresi 			3-5 Ocak 1919</a:t>
            </a:r>
          </a:p>
          <a:p>
            <a:pPr>
              <a:lnSpc>
                <a:spcPct val="70000"/>
              </a:lnSpc>
            </a:pPr>
            <a:r>
              <a:rPr lang="tr-TR" sz="2400"/>
              <a:t>İkinci Ardahan Kongresi 			7-9 Ocak 1919</a:t>
            </a:r>
          </a:p>
          <a:p>
            <a:pPr>
              <a:lnSpc>
                <a:spcPct val="70000"/>
              </a:lnSpc>
            </a:pPr>
            <a:r>
              <a:rPr lang="tr-TR" sz="2400"/>
              <a:t>Büyük Kars Kongresi 			17-18 Ocak 1919</a:t>
            </a:r>
          </a:p>
          <a:p>
            <a:pPr>
              <a:lnSpc>
                <a:spcPct val="70000"/>
              </a:lnSpc>
            </a:pPr>
            <a:r>
              <a:rPr lang="tr-TR" sz="2400"/>
              <a:t>İzmir Büyük Kongresi 			17-19 Mart 1919</a:t>
            </a:r>
          </a:p>
          <a:p>
            <a:pPr>
              <a:lnSpc>
                <a:spcPct val="70000"/>
              </a:lnSpc>
            </a:pPr>
            <a:r>
              <a:rPr lang="tr-TR" sz="2400"/>
              <a:t>Birinci Balıkesir Kongresi 			27 Haziran-12 Temmuz 1919</a:t>
            </a:r>
          </a:p>
          <a:p>
            <a:pPr>
              <a:lnSpc>
                <a:spcPct val="70000"/>
              </a:lnSpc>
            </a:pPr>
            <a:r>
              <a:rPr lang="tr-TR" sz="2400">
                <a:solidFill>
                  <a:srgbClr val="D82331"/>
                </a:solidFill>
              </a:rPr>
              <a:t>Erzurum Kongresi 				23 Temmuz-7 Ağustos 1919</a:t>
            </a:r>
          </a:p>
          <a:p>
            <a:pPr>
              <a:lnSpc>
                <a:spcPct val="70000"/>
              </a:lnSpc>
            </a:pPr>
            <a:r>
              <a:rPr lang="tr-TR" sz="2400"/>
              <a:t>İkinci Balıkesir Kongresi 			26-30 Temmuz 1919</a:t>
            </a:r>
          </a:p>
          <a:p>
            <a:pPr>
              <a:lnSpc>
                <a:spcPct val="70000"/>
              </a:lnSpc>
            </a:pPr>
            <a:r>
              <a:rPr lang="tr-TR" sz="2400"/>
              <a:t>Birinci Nazilli Kongresi 			6-8 Ağustos 1919</a:t>
            </a:r>
          </a:p>
          <a:p>
            <a:pPr>
              <a:lnSpc>
                <a:spcPct val="70000"/>
              </a:lnSpc>
            </a:pPr>
            <a:r>
              <a:rPr lang="tr-TR" sz="2400"/>
              <a:t>Alaşehir Kongresi 				16-25 Ağustos 1919</a:t>
            </a:r>
          </a:p>
          <a:p>
            <a:pPr>
              <a:lnSpc>
                <a:spcPct val="70000"/>
              </a:lnSpc>
            </a:pPr>
            <a:r>
              <a:rPr lang="tr-TR" sz="2400"/>
              <a:t>Muğla Kongresi 				18 Ağustos 1919</a:t>
            </a:r>
          </a:p>
          <a:p>
            <a:pPr>
              <a:lnSpc>
                <a:spcPct val="70000"/>
              </a:lnSpc>
            </a:pPr>
            <a:r>
              <a:rPr lang="tr-TR" sz="2400" b="1">
                <a:solidFill>
                  <a:srgbClr val="D82331"/>
                </a:solidFill>
              </a:rPr>
              <a:t>SİVAS KONGRESİ				4-12 EYLÜL 1919</a:t>
            </a:r>
          </a:p>
          <a:p>
            <a:pPr>
              <a:lnSpc>
                <a:spcPct val="70000"/>
              </a:lnSpc>
            </a:pPr>
            <a:r>
              <a:rPr lang="tr-TR" sz="2400"/>
              <a:t>Üçüncü Balıkesir Kongresi 			16-27 Eylül 1919</a:t>
            </a:r>
          </a:p>
          <a:p>
            <a:pPr>
              <a:lnSpc>
                <a:spcPct val="70000"/>
              </a:lnSpc>
            </a:pPr>
            <a:r>
              <a:rPr lang="tr-TR" sz="2400"/>
              <a:t>Üçüncü Balıkesir Kongresi 			16-27 Eylül 1919</a:t>
            </a:r>
            <a:endParaRPr lang="tr-TR" sz="2400" b="1">
              <a:solidFill>
                <a:srgbClr val="D8233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3"/>
          <p:cNvSpPr>
            <a:spLocks noGrp="1"/>
          </p:cNvSpPr>
          <p:nvPr>
            <p:ph type="body" idx="1"/>
          </p:nvPr>
        </p:nvSpPr>
        <p:spPr>
          <a:xfrm>
            <a:off x="679450" y="403225"/>
            <a:ext cx="10674350" cy="6454775"/>
          </a:xfrm>
        </p:spPr>
        <p:txBody>
          <a:bodyPr/>
          <a:lstStyle/>
          <a:p>
            <a:pPr>
              <a:lnSpc>
                <a:spcPct val="70000"/>
              </a:lnSpc>
            </a:pPr>
            <a:r>
              <a:rPr lang="tr-TR" sz="2400"/>
              <a:t>İkinci Nazilli Kongresi 			19-20 ya da 23- 24 Eylül 1919 </a:t>
            </a:r>
          </a:p>
          <a:p>
            <a:pPr>
              <a:lnSpc>
                <a:spcPct val="70000"/>
              </a:lnSpc>
            </a:pPr>
            <a:r>
              <a:rPr lang="tr-TR" sz="2400"/>
              <a:t>Üçüncü Nazilli Kongresi 			6 Ekim 1919 </a:t>
            </a:r>
          </a:p>
          <a:p>
            <a:pPr>
              <a:lnSpc>
                <a:spcPct val="70000"/>
              </a:lnSpc>
            </a:pPr>
            <a:r>
              <a:rPr lang="tr-TR" sz="2400"/>
              <a:t>Birinci Edirne Kongresi 			16 Ekim 1919 </a:t>
            </a:r>
          </a:p>
          <a:p>
            <a:pPr>
              <a:lnSpc>
                <a:spcPct val="70000"/>
              </a:lnSpc>
            </a:pPr>
            <a:r>
              <a:rPr lang="tr-TR" sz="2400"/>
              <a:t>Sivas için Muğla Kongresi 			20-31 Ekim 1919 </a:t>
            </a:r>
          </a:p>
          <a:p>
            <a:pPr>
              <a:lnSpc>
                <a:spcPct val="70000"/>
              </a:lnSpc>
            </a:pPr>
            <a:r>
              <a:rPr lang="tr-TR" sz="2400"/>
              <a:t>Dördüncü Balıkesir Kongresi 		19-29 Kasım 1919</a:t>
            </a:r>
          </a:p>
          <a:p>
            <a:pPr>
              <a:lnSpc>
                <a:spcPct val="70000"/>
              </a:lnSpc>
            </a:pPr>
            <a:r>
              <a:rPr lang="tr-TR" sz="2400"/>
              <a:t>ikinci Edirne Kongresi 			15 Ocak 1 920</a:t>
            </a:r>
          </a:p>
          <a:p>
            <a:pPr>
              <a:lnSpc>
                <a:spcPct val="70000"/>
              </a:lnSpc>
            </a:pPr>
            <a:r>
              <a:rPr lang="tr-TR" sz="2400"/>
              <a:t>Oltu İslam Terakki Fırkası Kongresi 		21 Şubat 1 920</a:t>
            </a:r>
          </a:p>
          <a:p>
            <a:pPr>
              <a:lnSpc>
                <a:spcPct val="70000"/>
              </a:lnSpc>
            </a:pPr>
            <a:r>
              <a:rPr lang="tr-TR" sz="2400"/>
              <a:t>Beşinci Balıkesir Kongresi 			10-23 Mart 1920 </a:t>
            </a:r>
          </a:p>
          <a:p>
            <a:pPr>
              <a:lnSpc>
                <a:spcPct val="70000"/>
              </a:lnSpc>
            </a:pPr>
            <a:r>
              <a:rPr lang="tr-TR" sz="2400"/>
              <a:t>Lüleburgaz Kongresi 			31 Mart- 2 Nisan 1 920</a:t>
            </a:r>
          </a:p>
          <a:p>
            <a:pPr>
              <a:lnSpc>
                <a:spcPct val="70000"/>
              </a:lnSpc>
            </a:pPr>
            <a:r>
              <a:rPr lang="tr-TR" sz="2400"/>
              <a:t>Üçüncü ( Büyük) Edirne Kongresi 		9-1 4 Mayıs 1 920</a:t>
            </a:r>
          </a:p>
          <a:p>
            <a:pPr>
              <a:lnSpc>
                <a:spcPct val="70000"/>
              </a:lnSpc>
            </a:pPr>
            <a:r>
              <a:rPr lang="tr-TR" sz="2400"/>
              <a:t>Afyon Kongresi 				2 Ağustos 1 920 </a:t>
            </a:r>
          </a:p>
          <a:p>
            <a:pPr>
              <a:lnSpc>
                <a:spcPct val="70000"/>
              </a:lnSpc>
            </a:pPr>
            <a:r>
              <a:rPr lang="tr-TR" sz="2400"/>
              <a:t>Pozantı Kongresi 				5 Ağustos 1 920</a:t>
            </a:r>
          </a:p>
          <a:p>
            <a:pPr>
              <a:lnSpc>
                <a:spcPct val="70000"/>
              </a:lnSpc>
            </a:pPr>
            <a:r>
              <a:rPr lang="tr-TR" sz="2400"/>
              <a:t>Pozantı Kongresi 				8 Ekim 1 920 </a:t>
            </a:r>
          </a:p>
          <a:p>
            <a:pPr algn="just">
              <a:lnSpc>
                <a:spcPct val="70000"/>
              </a:lnSpc>
            </a:pPr>
            <a:r>
              <a:rPr lang="tr-TR" sz="2400">
                <a:solidFill>
                  <a:srgbClr val="D82331"/>
                </a:solidFill>
              </a:rPr>
              <a:t>Bunlardan sadece </a:t>
            </a:r>
            <a:r>
              <a:rPr lang="tr-TR" sz="2400" b="1">
                <a:solidFill>
                  <a:srgbClr val="D82331"/>
                </a:solidFill>
              </a:rPr>
              <a:t>SİVAS KONGRESİ</a:t>
            </a:r>
            <a:r>
              <a:rPr lang="tr-TR" sz="2400"/>
              <a:t> </a:t>
            </a:r>
            <a:r>
              <a:rPr lang="tr-TR" sz="2400" b="1">
                <a:solidFill>
                  <a:schemeClr val="hlink"/>
                </a:solidFill>
                <a:latin typeface="Arial" charset="0"/>
              </a:rPr>
              <a:t>“</a:t>
            </a:r>
            <a:r>
              <a:rPr lang="tr-TR" sz="2400" b="1">
                <a:solidFill>
                  <a:schemeClr val="hlink"/>
                </a:solidFill>
              </a:rPr>
              <a:t>ulusal</a:t>
            </a:r>
            <a:r>
              <a:rPr lang="tr-TR" sz="2400" b="1">
                <a:solidFill>
                  <a:schemeClr val="hlink"/>
                </a:solidFill>
                <a:latin typeface="Arial" charset="0"/>
              </a:rPr>
              <a:t>”</a:t>
            </a:r>
            <a:r>
              <a:rPr lang="tr-TR" sz="2400"/>
              <a:t> bir kongre olarak toplanmıştır. Dikkati çeken diğer bir nokta ise TBMM açıldıktan sonra da Batı Anadolu’da ve Trakya’da kongrelerin toplanmasıdır. Bu gelişme düzenli orduya geçiş sürecinin tamamlanmadığını ve Kuvayı Milliye’nin halen etkinliğini sürdürdüğünü gösterir.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3"/>
          <p:cNvSpPr>
            <a:spLocks noGrp="1"/>
          </p:cNvSpPr>
          <p:nvPr>
            <p:ph type="body" idx="1"/>
          </p:nvPr>
        </p:nvSpPr>
        <p:spPr>
          <a:xfrm>
            <a:off x="0" y="0"/>
            <a:ext cx="11750722" cy="7185025"/>
          </a:xfrm>
        </p:spPr>
        <p:txBody>
          <a:bodyPr/>
          <a:lstStyle/>
          <a:p>
            <a:pPr>
              <a:lnSpc>
                <a:spcPct val="80000"/>
              </a:lnSpc>
            </a:pPr>
            <a:r>
              <a:rPr lang="tr-TR" sz="2400" dirty="0">
                <a:solidFill>
                  <a:srgbClr val="D82331"/>
                </a:solidFill>
              </a:rPr>
              <a:t>Padişah ve Hükümetin Müdafaa-i Hukuk Cemiyetlerine Bakışı-ÖĞÜT KURULLARI:</a:t>
            </a:r>
          </a:p>
          <a:p>
            <a:pPr algn="just">
              <a:lnSpc>
                <a:spcPct val="80000"/>
              </a:lnSpc>
            </a:pPr>
            <a:r>
              <a:rPr lang="tr-TR" sz="2400" dirty="0"/>
              <a:t>Yunan hükümetinin Paris Barış Konferansı’ndan talepleri ve bu taleplerin karşılanacağına ilişkin görüşler, Doğu Anadolu’nun Ermenilere verileceği haberleri, Batı Anadolu’da ve Karadeniz’de yaşayan Rumların ve doğuda Ermenilerin taşkınlıklarının artmasına ve çete faaliyetlerinin sebep olduğu karışıklıklara yol açmaktaydı. İstanbul’da da Rumlar, toplantılar düzenlemekte 500 yıllık </a:t>
            </a:r>
            <a:r>
              <a:rPr lang="tr-TR" sz="2400" dirty="0">
                <a:solidFill>
                  <a:schemeClr val="hlink"/>
                </a:solidFill>
              </a:rPr>
              <a:t>esaretten!</a:t>
            </a:r>
            <a:r>
              <a:rPr lang="tr-TR" sz="2400" dirty="0"/>
              <a:t> kurtulma kutlamaları yapmaktaydılar.</a:t>
            </a:r>
          </a:p>
          <a:p>
            <a:pPr algn="just">
              <a:lnSpc>
                <a:spcPct val="80000"/>
              </a:lnSpc>
            </a:pPr>
            <a:r>
              <a:rPr lang="tr-TR" sz="2400" dirty="0"/>
              <a:t>İstanbul hükümeti, Mondros’un 7. maddesi uyarınca yeni işgallere sebep olabilecek bu karışıklıkları önleyebilmek için sık sık bildiriler yayınlıyordu. Bildirilerin etkili olmadığını görünce de Rumları, Ermenileri ve diğer azınlıkları yatıştıracak, Türklere de sükunet telkin edecek kurullar oluşturup Trakya ve Anadolu’ya gönderme kararı aldı. </a:t>
            </a:r>
          </a:p>
          <a:p>
            <a:pPr algn="just">
              <a:lnSpc>
                <a:spcPct val="80000"/>
              </a:lnSpc>
            </a:pPr>
            <a:r>
              <a:rPr lang="tr-TR" sz="2400" dirty="0">
                <a:solidFill>
                  <a:srgbClr val="D82331"/>
                </a:solidFill>
              </a:rPr>
              <a:t>Öğüt Kurulları</a:t>
            </a:r>
            <a:r>
              <a:rPr lang="tr-TR" sz="2400" dirty="0">
                <a:solidFill>
                  <a:schemeClr val="hlink"/>
                </a:solidFill>
              </a:rPr>
              <a:t> (Heyet-i </a:t>
            </a:r>
            <a:r>
              <a:rPr lang="tr-TR" sz="2400" dirty="0" err="1">
                <a:solidFill>
                  <a:schemeClr val="hlink"/>
                </a:solidFill>
              </a:rPr>
              <a:t>Nasiha</a:t>
            </a:r>
            <a:r>
              <a:rPr lang="tr-TR" sz="2400" dirty="0">
                <a:solidFill>
                  <a:schemeClr val="hlink"/>
                </a:solidFill>
              </a:rPr>
              <a:t>)</a:t>
            </a:r>
            <a:r>
              <a:rPr lang="tr-TR" sz="2400" dirty="0"/>
              <a:t> adı ile iki kurul oluşturuldu. </a:t>
            </a:r>
            <a:r>
              <a:rPr lang="tr-TR" sz="2400" dirty="0">
                <a:solidFill>
                  <a:srgbClr val="D82331"/>
                </a:solidFill>
              </a:rPr>
              <a:t>Birincisi, Şehzade </a:t>
            </a:r>
            <a:r>
              <a:rPr lang="tr-TR" sz="2400" dirty="0" err="1">
                <a:solidFill>
                  <a:srgbClr val="D82331"/>
                </a:solidFill>
              </a:rPr>
              <a:t>Abdurrahim</a:t>
            </a:r>
            <a:r>
              <a:rPr lang="tr-TR" sz="2400" dirty="0"/>
              <a:t> başkanlığında, Ayan üyesi Ali Rıza, Mahmut Hayret, Süleyman Şefik Paşa, ve bazı eski müftülerden oluşmaktaydı. </a:t>
            </a:r>
            <a:r>
              <a:rPr lang="tr-TR" sz="2400" dirty="0">
                <a:solidFill>
                  <a:srgbClr val="D82331"/>
                </a:solidFill>
              </a:rPr>
              <a:t>16 Nisan 1919’da</a:t>
            </a:r>
            <a:r>
              <a:rPr lang="tr-TR" sz="2400" dirty="0"/>
              <a:t> İstanbul’dan hareket eden kurul, Bursa, İzmir, Antalya, Trabzon, Konya güzergahını takip edecekti. (Aydın’da Esat Hoca ile münakaşa yaşandı) </a:t>
            </a:r>
            <a:r>
              <a:rPr lang="tr-TR" sz="2400" dirty="0">
                <a:solidFill>
                  <a:srgbClr val="D82331"/>
                </a:solidFill>
              </a:rPr>
              <a:t>İkinci kurul Şehzade Cemalettin</a:t>
            </a:r>
            <a:r>
              <a:rPr lang="tr-TR" sz="2400" dirty="0"/>
              <a:t> başkanlığında olacak,  eski Harbiye nazırları Cevat (Çobanlı) ver Fevzi (Çakmak) Paşalar da bu kurulda yer alacaktı. Birinci kurul gibi, 16 Nisan’da İstanbul’dan ayrılan kurul Edirne, Trakya, sonra Trabzon ve doğu vilayetlerini dolaştı. </a:t>
            </a:r>
            <a:endParaRPr lang="tr-TR" sz="2400" dirty="0">
              <a:solidFill>
                <a:srgbClr val="D82331"/>
              </a:solidFill>
            </a:endParaRPr>
          </a:p>
          <a:p>
            <a:pPr>
              <a:lnSpc>
                <a:spcPct val="80000"/>
              </a:lnSpc>
            </a:pPr>
            <a:r>
              <a:rPr lang="tr-TR" sz="2400" dirty="0">
                <a:solidFill>
                  <a:srgbClr val="D82331"/>
                </a:solidFill>
              </a:rPr>
              <a:t>Ancak İzmir’in işgali ile artık öğüt kurullarının da işi bitmişti. Kurullar sonuç alamadan İstanbul’a döndüler.</a:t>
            </a:r>
          </a:p>
        </p:txBody>
      </p:sp>
    </p:spTree>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4073</TotalTime>
  <Words>4155</Words>
  <Application>Microsoft Office PowerPoint</Application>
  <PresentationFormat>Geniş ekran</PresentationFormat>
  <Paragraphs>248</Paragraphs>
  <Slides>37</Slides>
  <Notes>2</Notes>
  <HiddenSlides>0</HiddenSlides>
  <MMClips>0</MMClips>
  <ScaleCrop>false</ScaleCrop>
  <HeadingPairs>
    <vt:vector size="4" baseType="variant">
      <vt:variant>
        <vt:lpstr>Tema</vt:lpstr>
      </vt:variant>
      <vt:variant>
        <vt:i4>1</vt:i4>
      </vt:variant>
      <vt:variant>
        <vt:lpstr>Slayt Başlıkları</vt:lpstr>
      </vt:variant>
      <vt:variant>
        <vt:i4>37</vt:i4>
      </vt:variant>
    </vt:vector>
  </HeadingPairs>
  <TitlesOfParts>
    <vt:vector size="38" baseType="lpstr">
      <vt:lpstr>Office Teması</vt:lpstr>
      <vt:lpstr>DERS KONU BAŞLIKLARI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KUVAY-I MİLLİYE(MİLLİ KUVVETLER)(MİLİS KUVVETLER) HAREKETİ KUVAYİ MİLLİYE: Mondros ateşkesinden sonra başlayan işgaller  karşısında , Türk halkının bulundukları bölgeleri düşman işgalinden kurtarmak için kurdukları, küçük silahlı ve gönüllü milis kuvvetleridir.    </vt:lpstr>
      <vt:lpstr>PowerPoint Sunusu</vt:lpstr>
      <vt:lpstr>Ünlü Kuva-yı Milliyeciler</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Sinem OCAK</dc:creator>
  <cp:lastModifiedBy>bilgisayar</cp:lastModifiedBy>
  <cp:revision>351</cp:revision>
  <dcterms:created xsi:type="dcterms:W3CDTF">2017-09-26T06:44:30Z</dcterms:created>
  <dcterms:modified xsi:type="dcterms:W3CDTF">2021-11-19T17:18:46Z</dcterms:modified>
</cp:coreProperties>
</file>