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40"/>
  </p:notesMasterIdLst>
  <p:sldIdLst>
    <p:sldId id="342" r:id="rId4"/>
    <p:sldId id="352" r:id="rId5"/>
    <p:sldId id="314" r:id="rId6"/>
    <p:sldId id="344" r:id="rId7"/>
    <p:sldId id="350" r:id="rId8"/>
    <p:sldId id="320" r:id="rId9"/>
    <p:sldId id="317" r:id="rId10"/>
    <p:sldId id="351" r:id="rId11"/>
    <p:sldId id="343" r:id="rId12"/>
    <p:sldId id="321" r:id="rId13"/>
    <p:sldId id="322" r:id="rId14"/>
    <p:sldId id="346" r:id="rId15"/>
    <p:sldId id="348" r:id="rId16"/>
    <p:sldId id="318" r:id="rId17"/>
    <p:sldId id="323" r:id="rId18"/>
    <p:sldId id="324" r:id="rId19"/>
    <p:sldId id="325" r:id="rId20"/>
    <p:sldId id="326" r:id="rId21"/>
    <p:sldId id="327" r:id="rId22"/>
    <p:sldId id="328" r:id="rId23"/>
    <p:sldId id="329" r:id="rId24"/>
    <p:sldId id="330" r:id="rId25"/>
    <p:sldId id="331" r:id="rId26"/>
    <p:sldId id="332" r:id="rId27"/>
    <p:sldId id="333" r:id="rId28"/>
    <p:sldId id="356" r:id="rId29"/>
    <p:sldId id="357" r:id="rId30"/>
    <p:sldId id="358" r:id="rId31"/>
    <p:sldId id="361" r:id="rId32"/>
    <p:sldId id="360" r:id="rId33"/>
    <p:sldId id="362" r:id="rId34"/>
    <p:sldId id="363" r:id="rId35"/>
    <p:sldId id="365" r:id="rId36"/>
    <p:sldId id="366" r:id="rId37"/>
    <p:sldId id="367" r:id="rId38"/>
    <p:sldId id="368" r:id="rId39"/>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p:scale>
          <a:sx n="66" d="100"/>
          <a:sy n="66" d="100"/>
        </p:scale>
        <p:origin x="-846" y="-2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5B43BF7-620D-4792-A1CF-14022F03CE85}" type="datetimeFigureOut">
              <a:rPr lang="tr-TR"/>
              <a:pPr>
                <a:defRPr/>
              </a:pPr>
              <a:t>3.2.2020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69B57A5-70EA-4D28-93BD-44BED5907EBC}" type="slidenum">
              <a:rPr lang="tr-TR"/>
              <a:pPr>
                <a:defRPr/>
              </a:pPr>
              <a:t>‹#›</a:t>
            </a:fld>
            <a:endParaRPr lang="tr-TR"/>
          </a:p>
        </p:txBody>
      </p:sp>
    </p:spTree>
    <p:extLst>
      <p:ext uri="{BB962C8B-B14F-4D97-AF65-F5344CB8AC3E}">
        <p14:creationId xmlns:p14="http://schemas.microsoft.com/office/powerpoint/2010/main" val="4057496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38D9D3BA-4F96-4093-8B88-EFB8771B8631}" type="datetimeFigureOut">
              <a:rPr lang="tr-TR"/>
              <a:pPr>
                <a:defRPr/>
              </a:pPr>
              <a:t>3.2.2020</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86C697D3-B87D-4420-8C5E-17C0FE677A2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3CA975B0-8FB6-443D-BEF1-05962D39EAD4}" type="datetimeFigureOut">
              <a:rPr lang="tr-TR"/>
              <a:pPr>
                <a:defRPr/>
              </a:pPr>
              <a:t>3.2.2020</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2E7D10EE-DB1B-4DC8-A62E-FD2F3DBFD3E1}"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8D17B4C7-F72D-4179-AAC0-3EE16DD15EEF}" type="datetimeFigureOut">
              <a:rPr lang="tr-TR"/>
              <a:pPr>
                <a:defRPr/>
              </a:pPr>
              <a:t>3.2.2020</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27159DF-D22A-4AE1-949F-AD6CE7E31814}"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9F6EA500-6359-40A9-9246-85C0F95EAF53}" type="datetimeFigureOut">
              <a:rPr lang="tr-TR"/>
              <a:pPr>
                <a:defRPr/>
              </a:pPr>
              <a:t>3.2.2020</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B7EEF28-F00F-475D-AC43-3B49A00BB23C}"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4BD89A2B-EF31-4967-996D-A5ADB55D9D0C}" type="datetimeFigureOut">
              <a:rPr lang="tr-TR"/>
              <a:pPr>
                <a:defRPr/>
              </a:pPr>
              <a:t>3.2.2020</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F8FB9C8-05C1-498E-9BCC-58A97CB53781}"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AB6EF760-5BC5-423A-BEF6-4A723F08F70B}" type="datetimeFigureOut">
              <a:rPr lang="tr-TR"/>
              <a:pPr>
                <a:defRPr/>
              </a:pPr>
              <a:t>3.2.2020</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A450B02-BF9A-410E-951A-87885B7A0C57}"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19EA02C4-5D79-4C71-AF18-93DD1BEC97F8}" type="datetimeFigureOut">
              <a:rPr lang="tr-TR"/>
              <a:pPr>
                <a:defRPr/>
              </a:pPr>
              <a:t>3.2.2020</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4272F2E-309E-47E7-8F03-E0572CBB5A41}"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58833C1D-7666-4DDF-8D42-CC62E22752A6}" type="datetimeFigureOut">
              <a:rPr lang="tr-TR"/>
              <a:pPr>
                <a:defRPr/>
              </a:pPr>
              <a:t>3.2.2020</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831AE04-6F6F-4EE3-A6AF-E7C74F041063}"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12C5224F-F8BD-4FF3-BDFF-6028FCC01855}" type="datetimeFigureOut">
              <a:rPr lang="tr-TR"/>
              <a:pPr>
                <a:defRPr/>
              </a:pPr>
              <a:t>3.2.2020</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C8133F2-1967-47E2-A860-19F93629D743}"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61E60DA3-DAA5-475F-B279-F861C31270C6}" type="datetimeFigureOut">
              <a:rPr lang="tr-TR"/>
              <a:pPr>
                <a:defRPr/>
              </a:pPr>
              <a:t>3.2.2020</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634A7D3-10AD-4357-92FD-7C44F1357126}"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BF1ACE98-DA36-4BCE-B530-5A197678F4DA}" type="datetimeFigureOut">
              <a:rPr lang="tr-TR"/>
              <a:pPr>
                <a:defRPr/>
              </a:pPr>
              <a:t>3.2.2020</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290BA7E-12A8-4CAC-A1C5-9B78B97E694A}"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DE6C0E19-BBCD-44BE-A0F8-84004F232779}" type="datetimeFigureOut">
              <a:rPr lang="tr-TR"/>
              <a:pPr>
                <a:defRPr/>
              </a:pPr>
              <a:t>3.2.2020</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3800705-7D96-4B08-9228-CC0F8A992381}"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70C0C077-AA81-4451-BFDD-7E5613E1D97B}" type="datetimeFigureOut">
              <a:rPr lang="tr-TR"/>
              <a:pPr>
                <a:defRPr/>
              </a:pPr>
              <a:t>3.2.2020</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621137E-32D7-406C-A525-759D73922554}"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176E25BC-3E04-495D-8574-C92383E5E974}" type="datetimeFigureOut">
              <a:rPr lang="tr-TR"/>
              <a:pPr>
                <a:defRPr/>
              </a:pPr>
              <a:t>3.2.2020</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0E2E3DD8-8D58-4C72-93E6-AEC9CA629C9B}"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0274BFE7-EB3F-4855-84D4-92CE5A2496FD}" type="datetimeFigureOut">
              <a:rPr lang="tr-TR"/>
              <a:pPr>
                <a:defRPr/>
              </a:pPr>
              <a:t>3.2.2020</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708BE44-9AF6-4B57-BA09-169938183F71}"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0DA61CDF-C10B-459E-BF74-C961ECA91251}" type="datetimeFigureOut">
              <a:rPr lang="tr-TR"/>
              <a:pPr>
                <a:defRPr/>
              </a:pPr>
              <a:t>3.2.2020</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8BF3882-D316-4CE3-AC58-2EF822DBA493}"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26535318-1A9F-4CD4-92E6-9F39DC76BEEB}" type="datetimeFigureOut">
              <a:rPr lang="tr-TR"/>
              <a:pPr>
                <a:defRPr/>
              </a:pPr>
              <a:t>3.2.2020</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394359A-8367-45AC-AAF4-A4E9FB422281}"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B1D86872-67B8-463D-B439-ED6A28A96D63}" type="datetimeFigureOut">
              <a:rPr lang="tr-TR"/>
              <a:pPr>
                <a:defRPr/>
              </a:pPr>
              <a:t>3.2.2020</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70D79AF-3224-4E15-AEAF-D2A874F3CA64}"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2CA530FD-BADE-4E15-9743-14CDDD0D39BE}" type="datetimeFigureOut">
              <a:rPr lang="tr-TR"/>
              <a:pPr>
                <a:defRPr/>
              </a:pPr>
              <a:t>3.2.2020</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4539F29-AFA2-44DA-A81C-D6A8E3899C20}"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3238D029-C63D-472B-B25B-A346B27D58F8}" type="datetimeFigureOut">
              <a:rPr lang="tr-TR"/>
              <a:pPr>
                <a:defRPr/>
              </a:pPr>
              <a:t>3.2.2020</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B5A4F7C-312E-4A23-BC50-828D4574F617}"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AD0D56AF-81A3-4695-A7B2-3ABE5372B5F0}" type="datetimeFigureOut">
              <a:rPr lang="tr-TR"/>
              <a:pPr>
                <a:defRPr/>
              </a:pPr>
              <a:t>3.2.2020</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2B28804-E558-4E35-A5A9-5E51F3419FA6}"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AAF933DC-E9A0-41EE-945D-8E19111DBEA1}" type="datetimeFigureOut">
              <a:rPr lang="tr-TR"/>
              <a:pPr>
                <a:defRPr/>
              </a:pPr>
              <a:t>3.2.2020</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0B6F18E-3973-41A3-BE52-73BD6C964681}"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08818086-DDD6-4D33-A69C-685E798F91C5}" type="datetimeFigureOut">
              <a:rPr lang="tr-TR"/>
              <a:pPr>
                <a:defRPr/>
              </a:pPr>
              <a:t>3.2.2020</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0FA4BD8A-DA4B-4287-8CC7-79D06B516EF9}"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C0930FE3-F291-421F-95A0-E0374A75281E}" type="datetimeFigureOut">
              <a:rPr lang="tr-TR"/>
              <a:pPr>
                <a:defRPr/>
              </a:pPr>
              <a:t>3.2.2020</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4DEBE5C-9814-4BF2-975A-58B1DDD26400}"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D1E9C453-95F3-4AB5-A883-C1E21279712D}" type="datetimeFigureOut">
              <a:rPr lang="tr-TR"/>
              <a:pPr>
                <a:defRPr/>
              </a:pPr>
              <a:t>3.2.2020</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A1D61B69-377E-4A08-9BC4-4B4BC0201133}"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C1DFDA16-6CCB-4BAD-A149-F9BBE4A4F37E}" type="datetimeFigureOut">
              <a:rPr lang="tr-TR"/>
              <a:pPr>
                <a:defRPr/>
              </a:pPr>
              <a:t>3.2.2020</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C15884B8-E69A-4E7F-A33A-036B8A6BF187}"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02BAD0C1-1E24-4579-A71D-3544DF5D6FA6}" type="datetimeFigureOut">
              <a:rPr lang="tr-TR"/>
              <a:pPr>
                <a:defRPr/>
              </a:pPr>
              <a:t>3.2.2020</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1FE26F32-87EE-4D9E-B41F-F2185BEE0646}"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2DCC15D5-D445-4872-AB0F-A2F9D943CBE2}" type="datetimeFigureOut">
              <a:rPr lang="tr-TR"/>
              <a:pPr>
                <a:defRPr/>
              </a:pPr>
              <a:t>3.2.2020</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B790246D-C89A-4DD6-BEFA-4258CF81B33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EE4283A-4C43-48B1-B3AE-A3C824585152}" type="datetimeFigureOut">
              <a:rPr lang="tr-TR"/>
              <a:pPr>
                <a:defRPr/>
              </a:pPr>
              <a:t>3.2.2020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54461-5024-47DD-BFB5-2DC84D8C141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1BD60783-FAF5-4CBC-B0A0-B962334E829B}" type="datetimeFigureOut">
              <a:rPr lang="tr-TR"/>
              <a:pPr>
                <a:defRPr/>
              </a:pPr>
              <a:t>3.2.2020</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8F1C7484-6DCB-4F87-A1CC-D9414531A5AB}"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9D58E8B1-1B50-421E-A79C-9CA23C84AC3E}" type="datetimeFigureOut">
              <a:rPr lang="tr-TR"/>
              <a:pPr>
                <a:defRPr/>
              </a:pPr>
              <a:t>3.2.2020</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A66CFB28-4B6D-48DC-BE5C-8B4EE5FFAB2D}"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739775" y="595313"/>
            <a:ext cx="10515600" cy="5694362"/>
          </a:xfrm>
        </p:spPr>
        <p:txBody>
          <a:bodyPr/>
          <a:lstStyle/>
          <a:p>
            <a:pPr algn="just"/>
            <a:r>
              <a:rPr lang="tr-TR" b="1" smtClean="0">
                <a:solidFill>
                  <a:srgbClr val="D82331"/>
                </a:solidFill>
              </a:rPr>
              <a:t>DERS KONU BAŞLIKLARI:</a:t>
            </a:r>
          </a:p>
          <a:p>
            <a:pPr algn="just"/>
            <a:r>
              <a:rPr lang="tr-TR" b="1" smtClean="0">
                <a:solidFill>
                  <a:schemeClr val="hlink"/>
                </a:solidFill>
              </a:rPr>
              <a:t>Siyasal Alanda Yapılan İnkılâplar</a:t>
            </a:r>
          </a:p>
          <a:p>
            <a:pPr algn="just"/>
            <a:r>
              <a:rPr lang="tr-TR" smtClean="0">
                <a:solidFill>
                  <a:schemeClr val="hlink"/>
                </a:solidFill>
              </a:rPr>
              <a:t>Saltanatın Kaldırılması</a:t>
            </a:r>
          </a:p>
          <a:p>
            <a:pPr algn="just"/>
            <a:r>
              <a:rPr lang="tr-TR" smtClean="0">
                <a:solidFill>
                  <a:schemeClr val="hlink"/>
                </a:solidFill>
              </a:rPr>
              <a:t>Ankara’nın Başkent Oluşu </a:t>
            </a:r>
          </a:p>
          <a:p>
            <a:pPr algn="just"/>
            <a:r>
              <a:rPr lang="tr-TR" smtClean="0">
                <a:solidFill>
                  <a:schemeClr val="hlink"/>
                </a:solidFill>
              </a:rPr>
              <a:t>Cumhuriyetin İlanı</a:t>
            </a:r>
          </a:p>
          <a:p>
            <a:pPr algn="just"/>
            <a:r>
              <a:rPr lang="tr-TR" smtClean="0">
                <a:solidFill>
                  <a:schemeClr val="hlink"/>
                </a:solidFill>
              </a:rPr>
              <a:t>Halifeliğin Kaldırılması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4294967295"/>
          </p:nvPr>
        </p:nvSpPr>
        <p:spPr>
          <a:xfrm>
            <a:off x="838200" y="482600"/>
            <a:ext cx="10515600" cy="5694363"/>
          </a:xfrm>
        </p:spPr>
        <p:txBody>
          <a:bodyPr/>
          <a:lstStyle/>
          <a:p>
            <a:pPr algn="just">
              <a:lnSpc>
                <a:spcPct val="80000"/>
              </a:lnSpc>
            </a:pPr>
            <a:r>
              <a:rPr lang="tr-TR" dirty="0" smtClean="0">
                <a:solidFill>
                  <a:schemeClr val="bg1">
                    <a:lumMod val="85000"/>
                  </a:schemeClr>
                </a:solidFill>
              </a:rPr>
              <a:t>Mustafa Kemal, halifenin seçilmesinden sonra, Abdülmecit Efendinin saltanat davasına düşme ihtimalini ortandan kaldırmak için Refet Paşa’yı onunla görüşmek ve hazırladığı talimatı ona iletmek için gönderdi. </a:t>
            </a:r>
          </a:p>
          <a:p>
            <a:pPr algn="just">
              <a:lnSpc>
                <a:spcPct val="80000"/>
              </a:lnSpc>
            </a:pPr>
            <a:r>
              <a:rPr lang="tr-TR" dirty="0" smtClean="0">
                <a:solidFill>
                  <a:schemeClr val="bg1">
                    <a:lumMod val="85000"/>
                  </a:schemeClr>
                </a:solidFill>
              </a:rPr>
              <a:t>Talimatta : Abdülmecit Efendi, “Halife-i </a:t>
            </a:r>
            <a:r>
              <a:rPr lang="tr-TR" dirty="0" err="1" smtClean="0">
                <a:solidFill>
                  <a:schemeClr val="bg1">
                    <a:lumMod val="85000"/>
                  </a:schemeClr>
                </a:solidFill>
              </a:rPr>
              <a:t>Müslimin</a:t>
            </a:r>
            <a:r>
              <a:rPr lang="tr-TR" dirty="0" smtClean="0">
                <a:solidFill>
                  <a:schemeClr val="bg1">
                    <a:lumMod val="85000"/>
                  </a:schemeClr>
                </a:solidFill>
              </a:rPr>
              <a:t>” unvanı kullanacak, İslam dünyasına bir bildiri yayınlayarak TBMM’nin kendisini halife seçmesinden memnun olduğunu, Vahdettin’in hareket tarzını eleştirerek TBMM’den övücü bir dille bahsedecek, halihazırdaki yönetim tarzını beğendiğini” bildirecekti. Bu bir uyarı niteliğindeydi.</a:t>
            </a:r>
          </a:p>
          <a:p>
            <a:pPr algn="just">
              <a:lnSpc>
                <a:spcPct val="80000"/>
              </a:lnSpc>
            </a:pPr>
            <a:r>
              <a:rPr lang="tr-TR" dirty="0" smtClean="0">
                <a:solidFill>
                  <a:schemeClr val="bg1">
                    <a:lumMod val="85000"/>
                  </a:schemeClr>
                </a:solidFill>
              </a:rPr>
              <a:t>Refet Paşa, bunları Abdülmecit Efendi’ye bildirdi. Abdülmecit Efendi “Halife-i </a:t>
            </a:r>
            <a:r>
              <a:rPr lang="tr-TR" dirty="0" err="1" smtClean="0">
                <a:solidFill>
                  <a:schemeClr val="bg1">
                    <a:lumMod val="85000"/>
                  </a:schemeClr>
                </a:solidFill>
              </a:rPr>
              <a:t>Müslimin</a:t>
            </a:r>
            <a:r>
              <a:rPr lang="tr-TR" dirty="0" smtClean="0">
                <a:solidFill>
                  <a:schemeClr val="bg1">
                    <a:lumMod val="85000"/>
                  </a:schemeClr>
                </a:solidFill>
              </a:rPr>
              <a:t>” unvanı yanında, Hadım-</a:t>
            </a:r>
            <a:r>
              <a:rPr lang="tr-TR" dirty="0" err="1" smtClean="0">
                <a:solidFill>
                  <a:schemeClr val="bg1">
                    <a:lumMod val="85000"/>
                  </a:schemeClr>
                </a:solidFill>
              </a:rPr>
              <a:t>ül</a:t>
            </a:r>
            <a:r>
              <a:rPr lang="tr-TR" dirty="0" smtClean="0">
                <a:solidFill>
                  <a:schemeClr val="bg1">
                    <a:lumMod val="85000"/>
                  </a:schemeClr>
                </a:solidFill>
              </a:rPr>
              <a:t> Haremeyn-i </a:t>
            </a:r>
            <a:r>
              <a:rPr lang="tr-TR" dirty="0" err="1" smtClean="0">
                <a:solidFill>
                  <a:schemeClr val="bg1">
                    <a:lumMod val="85000"/>
                  </a:schemeClr>
                </a:solidFill>
              </a:rPr>
              <a:t>Şerifeyn</a:t>
            </a:r>
            <a:r>
              <a:rPr lang="tr-TR" dirty="0" smtClean="0">
                <a:solidFill>
                  <a:schemeClr val="bg1">
                    <a:lumMod val="85000"/>
                  </a:schemeClr>
                </a:solidFill>
              </a:rPr>
              <a:t>” unvanını kullanmak istediğini, Cuma selamlıklarında hilat giyip, Fatih gibi sarık saracağını” söyledi. İkinci talebi Mustafa Kemal tarafından kabul edilmedi.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4294967295"/>
          </p:nvPr>
        </p:nvSpPr>
        <p:spPr>
          <a:xfrm>
            <a:off x="490538" y="482600"/>
            <a:ext cx="10515600" cy="5942013"/>
          </a:xfrm>
        </p:spPr>
        <p:txBody>
          <a:bodyPr/>
          <a:lstStyle/>
          <a:p>
            <a:pPr algn="just">
              <a:lnSpc>
                <a:spcPct val="80000"/>
              </a:lnSpc>
            </a:pPr>
            <a:r>
              <a:rPr lang="tr-TR" smtClean="0">
                <a:solidFill>
                  <a:srgbClr val="D82331"/>
                </a:solidFill>
              </a:rPr>
              <a:t>Ankara’nın Başkent İlan Edilmesi: </a:t>
            </a:r>
            <a:endParaRPr lang="tr-TR" b="1" smtClean="0">
              <a:solidFill>
                <a:srgbClr val="D82331"/>
              </a:solidFill>
            </a:endParaRPr>
          </a:p>
          <a:p>
            <a:pPr algn="just">
              <a:lnSpc>
                <a:spcPct val="80000"/>
              </a:lnSpc>
            </a:pPr>
            <a:r>
              <a:rPr lang="tr-TR" smtClean="0"/>
              <a:t>Mudanya Ateşkes Antlaşması’nın 11. maddesine göre barış yapıldıktan sonra müttefik devletler İstanbul’u TBMM’ye bırakacaktı. Bu nedenle Lozan Barış görüşmeleri devam ettiği süreçte bazı İstanbul gazeteleri başkent meselesini de gündeme getirmeye başladılar. Daha çok askeri,coğrafi, kültürel ve ekonomik açıdan başkent meselesine yaklaştılar. İstanbul gazeteleri yazılarında Ankara’nın başken olmak için hazır olmadığını vurguluyor, ayrıca Halifenin İstanbul’da oturduğuna dikkat çekiyorlardı. </a:t>
            </a:r>
          </a:p>
          <a:p>
            <a:pPr algn="just">
              <a:lnSpc>
                <a:spcPct val="80000"/>
              </a:lnSpc>
            </a:pPr>
            <a:r>
              <a:rPr lang="tr-TR" smtClean="0"/>
              <a:t>Mustafa Kemal ise, 16 Ocak 1923’te İzmit’te İstanbul gazeteleri temsilcileriyle düzenlediği basın toplantısında başkent konusunda yaptığı açıklamalarda başkentin kıyıdan uzak ve merkezi bir yerde, yani Anadolu’da olması gerektiğini savunarak şunları söyledi:</a:t>
            </a:r>
          </a:p>
          <a:p>
            <a:pPr algn="just">
              <a:lnSpc>
                <a:spcPct val="80000"/>
              </a:lnSpc>
            </a:pPr>
            <a:r>
              <a:rPr lang="tr-TR" i="1" smtClean="0">
                <a:solidFill>
                  <a:schemeClr val="hlink"/>
                </a:solidFill>
              </a:rPr>
              <a:t>“Ankara Türkiye’nin pekala merkezi olabilir ve hadisat, orasını merkez yaptı ve feyizli bir merkez yaptı. Binaenaleyh Ankara’ya karşı nankörlük etmek caiz değildir.”</a:t>
            </a:r>
            <a:r>
              <a:rPr lang="tr-TR"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4294967295"/>
          </p:nvPr>
        </p:nvSpPr>
        <p:spPr>
          <a:xfrm>
            <a:off x="808038" y="482600"/>
            <a:ext cx="10936287" cy="5694363"/>
          </a:xfrm>
        </p:spPr>
        <p:txBody>
          <a:bodyPr/>
          <a:lstStyle/>
          <a:p>
            <a:pPr algn="just"/>
            <a:r>
              <a:rPr lang="tr-TR" smtClean="0"/>
              <a:t>Mustafa Kemal ve arkadaşları Lozan görüşmelerinin devam ettiği bir süreçte başkent meselesinin “o günün işi” olmadığı düşüncesindeyken, İstanbul’da aydınların çoğunluğu İstanbul yanında tavır koymuşlardı. Yalnız Vatan Gazetesi başyazarı Ahmet Emin (Yalman) 30 Temmuz 1923’te yayınlanan bir başyazısında başkent olarak Bursa’yı önermişti. </a:t>
            </a:r>
          </a:p>
          <a:p>
            <a:pPr algn="just"/>
            <a:r>
              <a:rPr lang="tr-TR" smtClean="0"/>
              <a:t>Anadolu’da yayınlanan Hakimiyeti Milliye ve Yeni Gün Gazetesi yazarları Ankara’nın başkent olması yönünde ısrarcıydılar.</a:t>
            </a:r>
          </a:p>
          <a:p>
            <a:pPr algn="just"/>
            <a:r>
              <a:rPr lang="tr-TR" smtClean="0"/>
              <a:t>Bu sırada Mustafa Kemal Paşa, 22 Eylül’de Neue Freie Press Gazetesi muhabirine yaptığı açıklamada, başkent konusu sorulduğunda: “Yeni Türkiye’nin pay-ı tahtı meselesine gelince; bunun cevabı kendiliğinden zahir olur. Ankara Türkiye Cumhuriyeti’nin pay-ı tahtıdır.” cevabını verdi.</a:t>
            </a:r>
          </a:p>
          <a:p>
            <a:pPr algn="just"/>
            <a:endParaRPr lang="tr-TR"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body" idx="4294967295"/>
          </p:nvPr>
        </p:nvSpPr>
        <p:spPr>
          <a:xfrm>
            <a:off x="838200" y="482600"/>
            <a:ext cx="10515600" cy="5694363"/>
          </a:xfrm>
        </p:spPr>
        <p:txBody>
          <a:bodyPr/>
          <a:lstStyle/>
          <a:p>
            <a:pPr algn="just"/>
            <a:r>
              <a:rPr lang="tr-TR" dirty="0">
                <a:solidFill>
                  <a:prstClr val="black"/>
                </a:solidFill>
              </a:rPr>
              <a:t>9 Ekim’de </a:t>
            </a:r>
            <a:r>
              <a:rPr lang="tr-TR" dirty="0" smtClean="0"/>
              <a:t>İsmet </a:t>
            </a:r>
            <a:r>
              <a:rPr lang="tr-TR" dirty="0" smtClean="0"/>
              <a:t>Paşa (İnönü) on üç milletvekiliyle birlikte Ankara’nın başkent olmasına ilişkin kanun teklifini meclise sundu. Kanun teklifinde İstanbul’un hilafet merkezi olarak kalacağı, yeni devletin başkentinin belirlenmesi gerektiği ve devletin başkentinin Anadolu’da Ankara olması gerektiği yazılıydı.</a:t>
            </a:r>
          </a:p>
          <a:p>
            <a:pPr algn="just"/>
            <a:r>
              <a:rPr lang="tr-TR" dirty="0" smtClean="0"/>
              <a:t>13 Ekim 1923’te kanun teklifi mecliste görüşüldü ve </a:t>
            </a:r>
            <a:r>
              <a:rPr lang="tr-TR" dirty="0" smtClean="0"/>
              <a:t>yasalaştı</a:t>
            </a:r>
            <a:r>
              <a:rPr lang="tr-TR" dirty="0" smtClean="0"/>
              <a:t>. </a:t>
            </a:r>
          </a:p>
          <a:p>
            <a:pPr algn="just"/>
            <a:r>
              <a:rPr lang="tr-TR" dirty="0" smtClean="0"/>
              <a:t>Ankara’nın başkent olmasıyla Bernard </a:t>
            </a:r>
            <a:r>
              <a:rPr lang="tr-TR" dirty="0" err="1" smtClean="0"/>
              <a:t>Lewıs’ın</a:t>
            </a:r>
            <a:r>
              <a:rPr lang="tr-TR" dirty="0" smtClean="0"/>
              <a:t> deyimiyle, “meydana gelen değişimleri sembolleştiren ve belirten yeni bir başkent seçildi. Yeni devlet bir hanedan, imparatorluk veya din üzerine değil, Türk ulusuna dayanıyordu ve başkenti Türk anayurdunun kalbinde idi.”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p:cNvSpPr>
          <p:nvPr>
            <p:ph type="body" idx="4294967295"/>
          </p:nvPr>
        </p:nvSpPr>
        <p:spPr>
          <a:xfrm>
            <a:off x="838200" y="350838"/>
            <a:ext cx="10515600" cy="6159500"/>
          </a:xfrm>
        </p:spPr>
        <p:txBody>
          <a:bodyPr/>
          <a:lstStyle/>
          <a:p>
            <a:pPr algn="just">
              <a:lnSpc>
                <a:spcPct val="80000"/>
              </a:lnSpc>
            </a:pPr>
            <a:r>
              <a:rPr lang="tr-TR" b="1" dirty="0" smtClean="0">
                <a:solidFill>
                  <a:srgbClr val="D82331"/>
                </a:solidFill>
              </a:rPr>
              <a:t>CUMHURİYETİN İLANI:</a:t>
            </a:r>
          </a:p>
          <a:p>
            <a:pPr algn="just">
              <a:lnSpc>
                <a:spcPct val="80000"/>
              </a:lnSpc>
            </a:pPr>
            <a:r>
              <a:rPr lang="tr-TR" dirty="0" smtClean="0"/>
              <a:t>Türkiye’de I. Dünya Savaşı’ndan sonra yaşanan gelişmeler Cumhuriyet’e giden yolu açtı. Mondros Mütarekesi ile Anadolu işgal edilirken Mustafa Kemal’in başlattığı hareket Amasya Genelgesi ile daha ilk anda Ulusal Egemenlik esasına dayanan hükümet fikrini ortaya koymuştu. </a:t>
            </a:r>
          </a:p>
          <a:p>
            <a:pPr algn="just">
              <a:lnSpc>
                <a:spcPct val="80000"/>
              </a:lnSpc>
            </a:pPr>
            <a:r>
              <a:rPr lang="tr-TR" b="1" dirty="0" smtClean="0"/>
              <a:t>Bu fikir 23 Nisan 1920’de TBMM’nin açılışıyla hayata geçirilirken Cumhuriyet’e giden yolda önemli bir adım atılmıştı. </a:t>
            </a:r>
          </a:p>
          <a:p>
            <a:pPr algn="just">
              <a:lnSpc>
                <a:spcPct val="80000"/>
              </a:lnSpc>
            </a:pPr>
            <a:r>
              <a:rPr lang="tr-TR" dirty="0" smtClean="0"/>
              <a:t>TBMM 20 Ocak 1921 tarihinde kabul ettiği Teşkilat-ı Esasiye Kanunu ile egemenliğin bir kişiye ya da hanedana değil, millete ait olduğunu” ilan ederek büyük bir inkılabı sessiz sedasız gerçekleştirdi. Anayasa ile kabul edilen hükümet sisteminde saltanatın bir yeri yoktu. Ancak İstiklal harbi boyunca bu gerçeği açıkça ifade etmek de Mustafa Kemal tarafından tehlikeli görülmekteydi. </a:t>
            </a:r>
          </a:p>
          <a:p>
            <a:pPr algn="just">
              <a:lnSpc>
                <a:spcPct val="80000"/>
              </a:lnSpc>
            </a:pPr>
            <a:r>
              <a:rPr lang="tr-TR" dirty="0" smtClean="0"/>
              <a:t>Savaş kazanıldıktan sonra Meclis saltanatı kaldırarak cumhuriyete geçiş sürecinde önemli bir adım da atmış oldu.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body" idx="4294967295"/>
          </p:nvPr>
        </p:nvSpPr>
        <p:spPr>
          <a:xfrm>
            <a:off x="577850" y="323850"/>
            <a:ext cx="11066463" cy="6115050"/>
          </a:xfrm>
        </p:spPr>
        <p:txBody>
          <a:bodyPr/>
          <a:lstStyle/>
          <a:p>
            <a:pPr algn="just">
              <a:lnSpc>
                <a:spcPct val="80000"/>
              </a:lnSpc>
            </a:pPr>
            <a:r>
              <a:rPr lang="tr-TR" dirty="0" smtClean="0"/>
              <a:t>Lozan Antlaşması’nın imzalanması ve TBMM tarafından kabul edilmesinden sonra Mustafa Kemal, vakit geçirmeden gündemdeki meselelerin çözülmesi gerektiğini düşünüyordu. Saltanat hilafetten ayrılmış ve kaldırılmıştı. </a:t>
            </a:r>
          </a:p>
          <a:p>
            <a:pPr algn="just">
              <a:lnSpc>
                <a:spcPct val="80000"/>
              </a:lnSpc>
            </a:pPr>
            <a:r>
              <a:rPr lang="tr-TR" dirty="0" smtClean="0"/>
              <a:t>Ankara yeni devletin başkenti ilan edilmişti. </a:t>
            </a:r>
          </a:p>
          <a:p>
            <a:pPr algn="just">
              <a:lnSpc>
                <a:spcPct val="80000"/>
              </a:lnSpc>
            </a:pPr>
            <a:r>
              <a:rPr lang="tr-TR" dirty="0" smtClean="0">
                <a:solidFill>
                  <a:schemeClr val="bg1">
                    <a:lumMod val="85000"/>
                  </a:schemeClr>
                </a:solidFill>
              </a:rPr>
              <a:t>Devlet başkanlığı sorunu da bir an önce çözüme bağlanmalıydı. Vahdettin firar ettikten sonra TBMM Abdülmecit Efendi’yi halife olarak seçmişti. Bu ortamda Halifenin başkanlığında bir devlet modelini savunanlar, yani devlet başkanlığı ile Halifeliği bütünleştirmeye çalışanlar az değildi. </a:t>
            </a:r>
          </a:p>
          <a:p>
            <a:pPr algn="just">
              <a:lnSpc>
                <a:spcPct val="80000"/>
              </a:lnSpc>
            </a:pPr>
            <a:r>
              <a:rPr lang="tr-TR" dirty="0" smtClean="0">
                <a:solidFill>
                  <a:schemeClr val="bg1">
                    <a:lumMod val="85000"/>
                  </a:schemeClr>
                </a:solidFill>
              </a:rPr>
              <a:t>Devletin dış ilişkilerinde, yabancı devletlerin Türkiye’de siyasal rejimin istikrara kavuşmamış olduğu yolundaki kuşkuların önlenmesi gerekiyordu.</a:t>
            </a:r>
          </a:p>
          <a:p>
            <a:pPr algn="just">
              <a:lnSpc>
                <a:spcPct val="80000"/>
              </a:lnSpc>
            </a:pPr>
            <a:r>
              <a:rPr lang="tr-TR" dirty="0" smtClean="0"/>
              <a:t>Öte yandan yapılacak inkılaplara karşı halen gücünü muhafaza eden halifelikten gelebilecek direnişi boşa çıkarmak zorunluydu. (halifelik o gün için kaldırılmıyor, fakat halifenin yetki ve görevlerinin belirlenmesini isteyen, açıkçası halifeyi devlet başkanı gibi gören çevrelerin düşünceleri boşa çıkarılmalıydı)</a:t>
            </a:r>
          </a:p>
          <a:p>
            <a:pPr algn="just">
              <a:lnSpc>
                <a:spcPct val="80000"/>
              </a:lnSpc>
            </a:pPr>
            <a:endParaRPr lang="tr-TR"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body" idx="4294967295"/>
          </p:nvPr>
        </p:nvSpPr>
        <p:spPr>
          <a:xfrm>
            <a:off x="838200" y="482600"/>
            <a:ext cx="10515600" cy="5694363"/>
          </a:xfrm>
        </p:spPr>
        <p:txBody>
          <a:bodyPr/>
          <a:lstStyle/>
          <a:p>
            <a:pPr algn="just">
              <a:lnSpc>
                <a:spcPct val="80000"/>
              </a:lnSpc>
            </a:pPr>
            <a:r>
              <a:rPr lang="tr-TR" smtClean="0"/>
              <a:t>Tüm bu nedenlerden dolayı Mustafa Kemal, 22 Eylül 1923’te Neue Freire Press gazetesi muhabiri Hans Lazar’la mülakatında Türkiye’nin rejimi ne olacaktır sorusuna: </a:t>
            </a:r>
          </a:p>
          <a:p>
            <a:pPr algn="just">
              <a:lnSpc>
                <a:spcPct val="80000"/>
              </a:lnSpc>
            </a:pPr>
            <a:r>
              <a:rPr lang="tr-TR" i="1" smtClean="0">
                <a:solidFill>
                  <a:schemeClr val="hlink"/>
                </a:solidFill>
              </a:rPr>
              <a:t>“Teşkilat-ı Esasiyemizin maddelerinde hakimiyet bila kayd-ü şart milletindir. Yürütme ve yasama yetkisi milletin tek temsilcisi olan TBMM’ye aittir. Bu iki cümleyi bir kelimede izah edebilmek için, hangi sözlükte aranırsa aransın kelime </a:t>
            </a:r>
            <a:r>
              <a:rPr lang="tr-TR" i="1" smtClean="0">
                <a:solidFill>
                  <a:srgbClr val="D82331"/>
                </a:solidFill>
              </a:rPr>
              <a:t>Cumhuriyet </a:t>
            </a:r>
            <a:r>
              <a:rPr lang="tr-TR" i="1" smtClean="0">
                <a:solidFill>
                  <a:schemeClr val="hlink"/>
                </a:solidFill>
              </a:rPr>
              <a:t>olacaktır…Türkiye’de bugün olduğu gibi, ilerde de daha çok demokratik bir Cumhuriyet olacak ve Cumhuriyet hiçbir surette garp (Batı) Cumhuriyetleri esasından farklı olmayacaktır.” </a:t>
            </a:r>
          </a:p>
          <a:p>
            <a:pPr algn="just">
              <a:lnSpc>
                <a:spcPct val="80000"/>
              </a:lnSpc>
            </a:pPr>
            <a:r>
              <a:rPr lang="tr-TR" smtClean="0"/>
              <a:t>diyerek yakında Cumhuriyetin ilan edileceğinin sinyallerini veriyordu.</a:t>
            </a:r>
          </a:p>
          <a:p>
            <a:pPr algn="just">
              <a:lnSpc>
                <a:spcPct val="80000"/>
              </a:lnSpc>
            </a:pPr>
            <a:r>
              <a:rPr lang="tr-TR" smtClean="0"/>
              <a:t>Eylül ayı içerisinde çalışmalarını sürdüren Mustafa Kemal’in başkanlığındaki Anayasa tadilat komisyonunun çalışmaları da Anadolu Ajansı aracılığıyla kamuoyu ile paylaşılıyordu.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4294967295"/>
          </p:nvPr>
        </p:nvSpPr>
        <p:spPr>
          <a:xfrm>
            <a:off x="838200" y="482600"/>
            <a:ext cx="10515600" cy="5694363"/>
          </a:xfrm>
        </p:spPr>
        <p:txBody>
          <a:bodyPr/>
          <a:lstStyle/>
          <a:p>
            <a:pPr algn="just"/>
            <a:r>
              <a:rPr lang="tr-TR" smtClean="0"/>
              <a:t>Mustafa Kemal’in bu açıklamasından sonra ülke basınında “Rejim” ve “sistem” tartışmaları yoğunlaştı. </a:t>
            </a:r>
          </a:p>
          <a:p>
            <a:pPr algn="just"/>
            <a:r>
              <a:rPr lang="tr-TR" smtClean="0"/>
              <a:t>Tartışmalar sürdükçe İstanbul ve Anadolu basınının bir ortak ve iki farklı görüşü savunduğu ve bu görüşlerin meclise de yansıdığı görüldü.</a:t>
            </a:r>
          </a:p>
          <a:p>
            <a:pPr algn="just"/>
            <a:r>
              <a:rPr lang="tr-TR" smtClean="0"/>
              <a:t>Cumhuriyet idaresinin İslam dinine aykırı olmadığı hatta İslamiyet’in doğrudan doğruya Cumhuriyet esasına müstenit olduğu, o günkü idarenin şeklinin fiiliyatta zaten Cumhuriyet idaresi olduğu aydınların ortak görüşüydü.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body" idx="4294967295"/>
          </p:nvPr>
        </p:nvSpPr>
        <p:spPr>
          <a:xfrm>
            <a:off x="533400" y="550863"/>
            <a:ext cx="11082338" cy="5694362"/>
          </a:xfrm>
        </p:spPr>
        <p:txBody>
          <a:bodyPr/>
          <a:lstStyle/>
          <a:p>
            <a:pPr algn="just">
              <a:lnSpc>
                <a:spcPct val="80000"/>
              </a:lnSpc>
            </a:pPr>
            <a:r>
              <a:rPr lang="tr-TR" smtClean="0"/>
              <a:t>İstanbul basınında Tanin gazetesi başyazarı Hüseyin Cahit (Yalçın), İkdam Gazetesi’nde Ahmet Cevdet, Vatan Gazetesi Başyazarı Ahmet Emin (Yalman), Tevhid-i Efkar Gazetesi başyazarı Velid Ebuzziya, ilke olarak Cumhuriyet rejimine karşı olmamakla birlikte İngiliz-Amerikan devlet modeline ve Meşrutiyet sistemine yakın, tefrik-i kuvva (güçler ayrılığı) ilkesine dayalı, Halife’nin devlet başkanlığında olacağı bir idareyi savunuyorlardı. </a:t>
            </a:r>
          </a:p>
          <a:p>
            <a:pPr algn="just">
              <a:lnSpc>
                <a:spcPct val="80000"/>
              </a:lnSpc>
            </a:pPr>
            <a:r>
              <a:rPr lang="tr-TR" smtClean="0"/>
              <a:t>Mecliste de Mustafa Kemal’in yakın silah arkadaşları ve eski İttihatçılar İstanbul basınına destek vererek benzer görüşler paylaşıyorlardı.</a:t>
            </a:r>
          </a:p>
          <a:p>
            <a:pPr algn="just">
              <a:lnSpc>
                <a:spcPct val="80000"/>
              </a:lnSpc>
            </a:pPr>
            <a:r>
              <a:rPr lang="tr-TR" smtClean="0"/>
              <a:t>Ankara basını, Hakimiyeti Milliye, Yunus Nadi’nin Yeni Gün gazeteleri iktidarın yarı resmi organları olarak, seçilecek bir Cumhurbaşkanı’nın devlet başkanlığında, yürütme organını güçlendirildiği, kabine sistemine, ve muvazenet-i kuvvaya (kuvvetler dengesine) dayalı Fransız tipi Cumhuriyet idaresini savunuyorlardı.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body" idx="4294967295"/>
          </p:nvPr>
        </p:nvSpPr>
        <p:spPr>
          <a:xfrm>
            <a:off x="838200" y="482600"/>
            <a:ext cx="10515600" cy="5694363"/>
          </a:xfrm>
        </p:spPr>
        <p:txBody>
          <a:bodyPr/>
          <a:lstStyle/>
          <a:p>
            <a:pPr algn="just"/>
            <a:r>
              <a:rPr lang="tr-TR" dirty="0" smtClean="0"/>
              <a:t>Mustafa Kemal’in düşüncesi hazırlanmakta olan yeni anayasa ile birlikte devletin şeklinin belirlenmesi, Cumhuriyet idaresine geçilmesi idi. Bu maksatla Ağustos 1923’te II. TBMM, toplandıktan ve Lozan’ı onayladıktan sonra anayasa çalışmalarına da başlamıştı. Meclis Başkanı Mustafa Kemal’in </a:t>
            </a:r>
            <a:r>
              <a:rPr lang="tr-TR" dirty="0" smtClean="0"/>
              <a:t>başkanlığında bir komisyon </a:t>
            </a:r>
            <a:r>
              <a:rPr lang="tr-TR" dirty="0" smtClean="0"/>
              <a:t>çalışmalarını sürdürmekteydi.</a:t>
            </a:r>
          </a:p>
          <a:p>
            <a:pPr algn="just"/>
            <a:r>
              <a:rPr lang="tr-TR" dirty="0" smtClean="0"/>
              <a:t>Ancak başlayan tartışmalar ve gelişmeler Mustafa Kemal’in Cumhuriyetin ilanı için bir an önce harekete geçmesine sebep oldu.</a:t>
            </a:r>
          </a:p>
          <a:p>
            <a:pPr algn="just"/>
            <a:r>
              <a:rPr lang="tr-TR" dirty="0" smtClean="0"/>
              <a:t>Başbakan ve İçişleri Bakanı Fethi Bey’in önce içişleri bakanlığından, sonra da Başbakanlıktan istifası Cumhuriyetin ilanı sürecini </a:t>
            </a:r>
            <a:r>
              <a:rPr lang="tr-TR" dirty="0" smtClean="0"/>
              <a:t>başlattı</a:t>
            </a:r>
            <a:r>
              <a:rPr lang="tr-TR"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body" idx="4294967295"/>
          </p:nvPr>
        </p:nvSpPr>
        <p:spPr>
          <a:xfrm>
            <a:off x="242888" y="273050"/>
            <a:ext cx="11764962" cy="6353175"/>
          </a:xfrm>
        </p:spPr>
        <p:txBody>
          <a:bodyPr/>
          <a:lstStyle/>
          <a:p>
            <a:pPr>
              <a:lnSpc>
                <a:spcPct val="80000"/>
              </a:lnSpc>
            </a:pPr>
            <a:r>
              <a:rPr lang="tr-TR" b="1" smtClean="0">
                <a:solidFill>
                  <a:srgbClr val="D82331"/>
                </a:solidFill>
              </a:rPr>
              <a:t>Ders Kaynakları</a:t>
            </a:r>
            <a:r>
              <a:rPr lang="tr-TR" smtClean="0"/>
              <a:t> </a:t>
            </a:r>
          </a:p>
          <a:p>
            <a:pPr>
              <a:lnSpc>
                <a:spcPct val="80000"/>
              </a:lnSpc>
            </a:pPr>
            <a:r>
              <a:rPr lang="tr-TR" b="1" smtClean="0"/>
              <a:t>İnkılap Dersleri</a:t>
            </a:r>
            <a:r>
              <a:rPr lang="tr-TR" smtClean="0"/>
              <a:t>, (2018) Ed. Süleyman İnan, Cengiz Akseki, Kafka Kitap Kafe Yayınları, Denizli.</a:t>
            </a:r>
          </a:p>
          <a:p>
            <a:pPr>
              <a:lnSpc>
                <a:spcPct val="80000"/>
              </a:lnSpc>
            </a:pPr>
            <a:r>
              <a:rPr lang="tr-TR" smtClean="0"/>
              <a:t>Mustafa Kemal Atatürk, </a:t>
            </a:r>
            <a:r>
              <a:rPr lang="tr-TR" b="1" smtClean="0"/>
              <a:t>Nutuk (1919-1927), </a:t>
            </a:r>
            <a:r>
              <a:rPr lang="tr-TR" smtClean="0"/>
              <a:t>ATAM, Ankara, 2004.</a:t>
            </a:r>
            <a:r>
              <a:rPr lang="tr-TR" b="1" smtClean="0"/>
              <a:t> </a:t>
            </a:r>
          </a:p>
          <a:p>
            <a:pPr algn="just" eaLnBrk="1" hangingPunct="1">
              <a:lnSpc>
                <a:spcPct val="80000"/>
              </a:lnSpc>
            </a:pPr>
            <a:r>
              <a:rPr lang="tr-TR" b="1" smtClean="0"/>
              <a:t>Atatürk’ün Söylev ve Demeçleri, </a:t>
            </a:r>
            <a:r>
              <a:rPr lang="tr-TR" smtClean="0"/>
              <a:t>Yayına Hazırlayanlar: Ali Sevim-Öztoprak İzzet, ATAM, Ankara, 2006.</a:t>
            </a:r>
            <a:endParaRPr lang="tr-TR" b="1" smtClean="0"/>
          </a:p>
          <a:p>
            <a:pPr>
              <a:lnSpc>
                <a:spcPct val="80000"/>
              </a:lnSpc>
            </a:pPr>
            <a:r>
              <a:rPr lang="tr-TR" smtClean="0"/>
              <a:t>Suna Kili,</a:t>
            </a:r>
            <a:r>
              <a:rPr lang="tr-TR" b="1" smtClean="0"/>
              <a:t> Türk Devrim Tarihi, </a:t>
            </a:r>
            <a:r>
              <a:rPr lang="tr-TR" smtClean="0"/>
              <a:t>Türkiye İş Bankası Yayınları, İstanbul 2002.</a:t>
            </a:r>
          </a:p>
          <a:p>
            <a:pPr>
              <a:lnSpc>
                <a:spcPct val="80000"/>
              </a:lnSpc>
            </a:pPr>
            <a:r>
              <a:rPr lang="tr-TR" smtClean="0"/>
              <a:t>Niyazi Berkez,</a:t>
            </a:r>
            <a:r>
              <a:rPr lang="tr-TR" b="1" smtClean="0"/>
              <a:t> Türkiye’de Çağdaşlaşma, </a:t>
            </a:r>
            <a:r>
              <a:rPr lang="tr-TR" smtClean="0"/>
              <a:t>Doğu-Batı yayınları, İstanbul.</a:t>
            </a:r>
          </a:p>
          <a:p>
            <a:pPr>
              <a:lnSpc>
                <a:spcPct val="80000"/>
              </a:lnSpc>
            </a:pPr>
            <a:r>
              <a:rPr lang="tr-TR" smtClean="0"/>
              <a:t>Hasan Türker,</a:t>
            </a:r>
            <a:r>
              <a:rPr lang="tr-TR" b="1" smtClean="0"/>
              <a:t> Türk Devrimi ve Basın (1922-1925), </a:t>
            </a:r>
            <a:r>
              <a:rPr lang="tr-TR" smtClean="0"/>
              <a:t>Dokuz Eylül Yayınları, İzmir, 2000.</a:t>
            </a:r>
          </a:p>
          <a:p>
            <a:pPr>
              <a:lnSpc>
                <a:spcPct val="80000"/>
              </a:lnSpc>
            </a:pPr>
            <a:r>
              <a:rPr lang="tr-TR" smtClean="0"/>
              <a:t>Bernard Lewıs, </a:t>
            </a:r>
            <a:r>
              <a:rPr lang="tr-TR" b="1" smtClean="0"/>
              <a:t>Modern Türkiye’nin Doğuşu</a:t>
            </a:r>
            <a:r>
              <a:rPr lang="tr-TR" smtClean="0"/>
              <a:t>, Çev: Metin Kıratlı, TTK Basımevi, Ankara, 1984.</a:t>
            </a:r>
          </a:p>
          <a:p>
            <a:pPr>
              <a:lnSpc>
                <a:spcPct val="80000"/>
              </a:lnSpc>
            </a:pPr>
            <a:r>
              <a:rPr lang="tr-TR" smtClean="0"/>
              <a:t>Şerafettin Turan,</a:t>
            </a:r>
            <a:r>
              <a:rPr lang="tr-TR" b="1" smtClean="0"/>
              <a:t> Türk Devrim Tarihi, </a:t>
            </a:r>
            <a:r>
              <a:rPr lang="tr-TR" smtClean="0"/>
              <a:t>Cilt 3/1, Bilgi Yayınevi, Ankara, 1995.</a:t>
            </a:r>
            <a:endParaRPr lang="tr-TR" b="1" smtClean="0"/>
          </a:p>
          <a:p>
            <a:pPr>
              <a:lnSpc>
                <a:spcPct val="80000"/>
              </a:lnSpc>
            </a:pPr>
            <a:r>
              <a:rPr lang="tr-TR" smtClean="0"/>
              <a:t>Suna Kili,</a:t>
            </a:r>
            <a:r>
              <a:rPr lang="tr-TR" b="1" smtClean="0"/>
              <a:t> Türk Devrim Tarihi, </a:t>
            </a:r>
            <a:r>
              <a:rPr lang="tr-TR" smtClean="0"/>
              <a:t>Türkiye İş Bankası Yayınları, İstanbul 2002.</a:t>
            </a:r>
          </a:p>
          <a:p>
            <a:pPr>
              <a:lnSpc>
                <a:spcPct val="80000"/>
              </a:lnSpc>
            </a:pPr>
            <a:endParaRPr lang="tr-TR"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body" idx="4294967295"/>
          </p:nvPr>
        </p:nvSpPr>
        <p:spPr>
          <a:xfrm>
            <a:off x="301625" y="236538"/>
            <a:ext cx="11474450" cy="6334125"/>
          </a:xfrm>
        </p:spPr>
        <p:txBody>
          <a:bodyPr/>
          <a:lstStyle/>
          <a:p>
            <a:pPr algn="just"/>
            <a:r>
              <a:rPr lang="tr-TR" dirty="0" smtClean="0"/>
              <a:t>Temmuz-Ağustos 1923’te yapılan seçimler sonucunda toplanan II. TBMM’ye sadece birkaç muhalif seçilebilmişti. Ancak kısa zaman içerisinde kurulan Ali Fethi Bey hükümetine karşı mecliste ağır eleştiriler başladı. İstanbul basını da hükümeti sorunları çözememekle eleştiriyordu. </a:t>
            </a:r>
          </a:p>
          <a:p>
            <a:pPr algn="just"/>
            <a:r>
              <a:rPr lang="tr-TR" dirty="0" smtClean="0"/>
              <a:t>Fethi </a:t>
            </a:r>
            <a:r>
              <a:rPr lang="tr-TR" dirty="0" smtClean="0"/>
              <a:t>Bey, İçişleri Bakanlığı’ndaki yoğunluğu gerekçe göstererek istifa etti. Aynı gün Ali Fuat Paşa da Meclis İkinci Başkanlığından çekildi. Mecliste Halk Fırkası içinde oluşan muhalefet İçişleri Bakanlığına Sabit Bey’i, Meclis İkinci Başkanlığına da Hüseyin Rauf (Orbay) Bey’i aday gösterdi. </a:t>
            </a:r>
          </a:p>
          <a:p>
            <a:pPr algn="just"/>
            <a:r>
              <a:rPr lang="tr-TR" dirty="0" smtClean="0"/>
              <a:t>Bunun üzerine Mustafa Kemal gelişmelere el koydu. Sabit Bey ve Rauf Bey Mecliste muhalif kanadı temsil etmekteydiler. Mustafa Kemal’e göre Rauf Bey’in Meclis İkinci Başkanlığına seçilmesi demek, II. TBMM üyelerinin Lozan  konusunda Rauf Bey’i desteklediği anlamına gelmekteydi.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body" idx="4294967295"/>
          </p:nvPr>
        </p:nvSpPr>
        <p:spPr>
          <a:xfrm>
            <a:off x="344488" y="395288"/>
            <a:ext cx="10922000" cy="5984875"/>
          </a:xfrm>
        </p:spPr>
        <p:txBody>
          <a:bodyPr/>
          <a:lstStyle/>
          <a:p>
            <a:pPr algn="just">
              <a:lnSpc>
                <a:spcPct val="80000"/>
              </a:lnSpc>
            </a:pPr>
            <a:r>
              <a:rPr lang="tr-TR" dirty="0" smtClean="0"/>
              <a:t>25-26 Ekim akşamı hükümeti Çankaya’ya davet eden Mustafa Kemal, Başbakan Fethi Bey ve Bakanlardan istifa etmelerini, Meclis kendilerini tekrar Başbakanlığa veya bakanlığa seçerse kabul etmemelerini istedi. Mustafa Kemal Cumhuriyet’in ilanını sağlamak amacıyla bir hükümet bunalımı yaratmayı düşünüyordu.</a:t>
            </a:r>
          </a:p>
          <a:p>
            <a:pPr algn="just">
              <a:lnSpc>
                <a:spcPct val="80000"/>
              </a:lnSpc>
            </a:pPr>
            <a:r>
              <a:rPr lang="tr-TR" dirty="0" smtClean="0"/>
              <a:t>Nitekim Ali Fethi Bey Hükümeti 27 Ekim’de istifa etti. İki gün boyunca da “meclis hükümeti sistemi” uyarınca Meclis Başvekil ve vekillerin seçilmesi için çalıştı. Ancak hükümet kurulamadı.</a:t>
            </a:r>
          </a:p>
          <a:p>
            <a:pPr algn="just">
              <a:lnSpc>
                <a:spcPct val="80000"/>
              </a:lnSpc>
            </a:pPr>
            <a:r>
              <a:rPr lang="tr-TR" dirty="0" smtClean="0"/>
              <a:t>Mustafa Kemal 28 Ekim’de Fırka Heyeti İdaresi ile yaptığı toplantıdan sonra, akşam yemeğinde Çankaya’da, İsmet Paşa, Ali Fethi Bey, Kemalettin Sami, Halit Paşa, Kazım Paşa, Rize milletvekili Fuat Bey ve Afyon milletvekili Ruşen Eşref Bey ile bir araya geldi. Mustafa Kemal yemek sırasında yanındakilere “yarın Cumhuriyeti ilan edeceğiz” dedi ve bir sonraki gün Fırka toplantısında izlenecek yolu saptadılar.</a:t>
            </a:r>
          </a:p>
          <a:p>
            <a:pPr algn="just">
              <a:lnSpc>
                <a:spcPct val="80000"/>
              </a:lnSpc>
            </a:pPr>
            <a:r>
              <a:rPr lang="tr-TR" dirty="0" smtClean="0"/>
              <a:t>Misafirler gittikten sonra Mustafa Kemal, İsmet Paşa ile birlikte Cumhuriyetin ilanını sağlayacak kanun teklifini hazırladılar.</a:t>
            </a:r>
          </a:p>
          <a:p>
            <a:pPr algn="just">
              <a:lnSpc>
                <a:spcPct val="80000"/>
              </a:lnSpc>
            </a:pPr>
            <a:endParaRPr lang="tr-TR"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body" idx="4294967295"/>
          </p:nvPr>
        </p:nvSpPr>
        <p:spPr>
          <a:xfrm>
            <a:off x="214313" y="409575"/>
            <a:ext cx="11604625" cy="6013450"/>
          </a:xfrm>
        </p:spPr>
        <p:txBody>
          <a:bodyPr/>
          <a:lstStyle/>
          <a:p>
            <a:pPr algn="just">
              <a:lnSpc>
                <a:spcPct val="80000"/>
              </a:lnSpc>
            </a:pPr>
            <a:r>
              <a:rPr lang="tr-TR" smtClean="0"/>
              <a:t>29 Ekim’de de hükümet kurulamayınca öğleden sonra Halk Fırkası Grup toplantısında Mustafa Kemal kürsüye çıkarak, devletin güçlendirilmesi ve anayasadaki eksikliklerin giderilebilmesi için bir gün önce hazırlanan anayasa değişikliği kanununun meclise getirilmesi kararının alınmasını istedi. </a:t>
            </a:r>
          </a:p>
          <a:p>
            <a:pPr algn="just">
              <a:lnSpc>
                <a:spcPct val="80000"/>
              </a:lnSpc>
            </a:pPr>
            <a:r>
              <a:rPr lang="tr-TR" smtClean="0"/>
              <a:t>Halk Fırkası Grubunda kabul edilen kanun teklifi aynı gün Meclis Başkanlığına, oradan Anayasa Komisyonuna gönderildi. Komisyon tarafından görüşülen ve anayasanın bazı maddelerinin değiştirilmesini içeren kanun teklifi meclise geldi ve oturuma başkanlık eden İsmet Paşa tarafından okundu:</a:t>
            </a:r>
          </a:p>
          <a:p>
            <a:pPr algn="just">
              <a:lnSpc>
                <a:spcPct val="80000"/>
              </a:lnSpc>
            </a:pPr>
            <a:r>
              <a:rPr lang="tr-TR" smtClean="0"/>
              <a:t>29 Ekim 1923 saat 20.30’da mecliste yapılan oylama sonucunda Anayasa maddelerinde yapılan bazı değişikliklerle Cumhuriyet ilan edildi.</a:t>
            </a:r>
          </a:p>
          <a:p>
            <a:pPr algn="just">
              <a:lnSpc>
                <a:spcPct val="80000"/>
              </a:lnSpc>
            </a:pPr>
            <a:r>
              <a:rPr lang="tr-TR" smtClean="0"/>
              <a:t>Cumhuriyetin ilanına ilişkin değişiklikler kabul edildikten sonra Cumhurbaşkanlığı seçimine geçildi. Mecliste hazır bulunan 158 milletvekilinin oyu ile Mustafa Kemal Cumhurbaşkanı seçildi.</a:t>
            </a:r>
          </a:p>
          <a:p>
            <a:pPr algn="just">
              <a:lnSpc>
                <a:spcPct val="80000"/>
              </a:lnSpc>
            </a:pPr>
            <a:r>
              <a:rPr lang="tr-TR" smtClean="0"/>
              <a:t>Cumhuriyetin ilanını sağlayan kanun ile anayasanın 1,2,4,10,11 ve 12 maddeleri şu şekilde değiştirildi: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body" idx="4294967295"/>
          </p:nvPr>
        </p:nvSpPr>
        <p:spPr>
          <a:xfrm>
            <a:off x="214313" y="192088"/>
            <a:ext cx="11763375" cy="6470650"/>
          </a:xfrm>
        </p:spPr>
        <p:txBody>
          <a:bodyPr/>
          <a:lstStyle/>
          <a:p>
            <a:pPr algn="just"/>
            <a:r>
              <a:rPr lang="tr-TR" dirty="0" smtClean="0"/>
              <a:t>1. Hakimiyet kayıtsız şartsız milletindir. İdare şekli halkın mukadderatını bizzat ve bilfiil yönetmesi esasına dayanır. Türkiye Devleti’nin hükümet şekli Cumhuriyettir</a:t>
            </a:r>
          </a:p>
          <a:p>
            <a:pPr algn="just"/>
            <a:r>
              <a:rPr lang="tr-TR" dirty="0" smtClean="0"/>
              <a:t>2. Türkiye Devleti’nin dini, dini İslam’dır, resmi dili Türkçedir.</a:t>
            </a:r>
          </a:p>
          <a:p>
            <a:pPr algn="just"/>
            <a:r>
              <a:rPr lang="tr-TR" dirty="0" smtClean="0"/>
              <a:t>4. Türkiye Devleti BMM tarafından idare olunur. Meclis, İcra vekilleri Heyeti (hükümet) vasıtasıyla ülkeyi idare eder.</a:t>
            </a:r>
          </a:p>
          <a:p>
            <a:pPr algn="just"/>
            <a:r>
              <a:rPr lang="tr-TR" dirty="0" smtClean="0"/>
              <a:t>10. Türkiye Reisicumhuru (Cumhurbaşkanı) TBMM üyeleri tarafından, kendi içinden bir seçim dönemi için seçilir. Seçilen Cumhurbaşkanı bir sonraki Cumhurbaşkanı seçimine kadar görevinde kalır.</a:t>
            </a:r>
          </a:p>
          <a:p>
            <a:pPr algn="just"/>
            <a:r>
              <a:rPr lang="tr-TR" dirty="0" smtClean="0"/>
              <a:t>11. Türkiye Cumhurbaşkanı Devletin başkanıdır. Bu sıfatla lüzum gördükçe meclise ve hükümete başkanlık eder.</a:t>
            </a:r>
          </a:p>
          <a:p>
            <a:pPr algn="just"/>
            <a:r>
              <a:rPr lang="tr-TR" dirty="0" smtClean="0"/>
              <a:t>12. Başvekil (Başbakan) Cumhurbaşkanı tarafından, meclis üyeleri arasından seçilir. Diğer Vekiller (Bakanlar), Başbakan tarafından sonra yine meclis üyeleri arasından belirlendikten sonra Cumhurbaşkanı tarafından </a:t>
            </a:r>
            <a:r>
              <a:rPr lang="tr-TR" dirty="0" smtClean="0"/>
              <a:t>meclisin </a:t>
            </a:r>
            <a:r>
              <a:rPr lang="tr-TR" dirty="0" smtClean="0"/>
              <a:t>onayına sunulur.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p:cNvSpPr>
          <p:nvPr>
            <p:ph type="body" idx="4294967295"/>
          </p:nvPr>
        </p:nvSpPr>
        <p:spPr>
          <a:xfrm>
            <a:off x="838200" y="352425"/>
            <a:ext cx="10515600" cy="5824538"/>
          </a:xfrm>
        </p:spPr>
        <p:txBody>
          <a:bodyPr/>
          <a:lstStyle/>
          <a:p>
            <a:pPr algn="just"/>
            <a:r>
              <a:rPr lang="tr-TR" dirty="0" smtClean="0">
                <a:solidFill>
                  <a:srgbClr val="D82331"/>
                </a:solidFill>
              </a:rPr>
              <a:t>Cumhuriyetin İlanı ile:</a:t>
            </a:r>
          </a:p>
          <a:p>
            <a:pPr algn="just"/>
            <a:r>
              <a:rPr lang="tr-TR" dirty="0" smtClean="0">
                <a:solidFill>
                  <a:schemeClr val="hlink"/>
                </a:solidFill>
              </a:rPr>
              <a:t>Yeni Türkiye Devleti’nin rejimi belirlenmiş oldu.</a:t>
            </a:r>
          </a:p>
          <a:p>
            <a:pPr algn="just"/>
            <a:r>
              <a:rPr lang="tr-TR" dirty="0" smtClean="0">
                <a:solidFill>
                  <a:schemeClr val="hlink"/>
                </a:solidFill>
              </a:rPr>
              <a:t>.ulusal egemenlik tam </a:t>
            </a:r>
            <a:r>
              <a:rPr lang="tr-TR" dirty="0" smtClean="0">
                <a:solidFill>
                  <a:schemeClr val="hlink"/>
                </a:solidFill>
              </a:rPr>
              <a:t>anlamıyla sağlanmış oldu.</a:t>
            </a:r>
          </a:p>
          <a:p>
            <a:pPr algn="just"/>
            <a:r>
              <a:rPr lang="tr-TR" dirty="0" smtClean="0">
                <a:solidFill>
                  <a:schemeClr val="hlink"/>
                </a:solidFill>
              </a:rPr>
              <a:t>Devlet başkanlığı sorunu çözüldü, Cumhurbaşkanlığı makamı oluşturuldu ve Cumhurbaşkanlığına Gazi Mustafa Kemal Paşa seçildi.</a:t>
            </a:r>
          </a:p>
          <a:p>
            <a:pPr algn="just"/>
            <a:r>
              <a:rPr lang="tr-TR" dirty="0" smtClean="0">
                <a:solidFill>
                  <a:schemeClr val="hlink"/>
                </a:solidFill>
              </a:rPr>
              <a:t>Sistem tartışmaları son buldu, Meclis Hükümeti Sistemi yerine Kabine Sistemi getirildi.</a:t>
            </a:r>
          </a:p>
          <a:p>
            <a:pPr algn="just"/>
            <a:r>
              <a:rPr lang="tr-TR" dirty="0" smtClean="0">
                <a:solidFill>
                  <a:schemeClr val="hlink"/>
                </a:solidFill>
              </a:rPr>
              <a:t>Halifeliğin kaldırılma süreci hızlandı. (Devletin başkanı olmayan, görev ve yetkileri belirlenmemiş olan, sistem içinde aslında bir yeri olmayan halifelik vardı artık)</a:t>
            </a:r>
          </a:p>
          <a:p>
            <a:pPr algn="just"/>
            <a:endParaRPr lang="tr-TR" dirty="0" smtClean="0">
              <a:solidFill>
                <a:schemeClr val="hlink"/>
              </a:solidFill>
            </a:endParaRPr>
          </a:p>
          <a:p>
            <a:pPr algn="just"/>
            <a:endParaRPr lang="tr-TR" dirty="0" smtClean="0">
              <a:solidFill>
                <a:schemeClr va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body" idx="4294967295"/>
          </p:nvPr>
        </p:nvSpPr>
        <p:spPr>
          <a:xfrm>
            <a:off x="333375" y="304800"/>
            <a:ext cx="11291888" cy="5659438"/>
          </a:xfrm>
        </p:spPr>
        <p:txBody>
          <a:bodyPr/>
          <a:lstStyle/>
          <a:p>
            <a:pPr algn="just">
              <a:lnSpc>
                <a:spcPct val="80000"/>
              </a:lnSpc>
            </a:pPr>
            <a:r>
              <a:rPr lang="tr-TR" smtClean="0">
                <a:solidFill>
                  <a:srgbClr val="D82331"/>
                </a:solidFill>
              </a:rPr>
              <a:t>Cumhuriyetin İlanına Tepkiler:</a:t>
            </a:r>
          </a:p>
          <a:p>
            <a:pPr algn="just">
              <a:lnSpc>
                <a:spcPct val="80000"/>
              </a:lnSpc>
            </a:pPr>
            <a:r>
              <a:rPr lang="tr-TR" smtClean="0"/>
              <a:t>Cumhuriyetin ilan edildiği mecliste alınan kararla tüm yurda aynı gece top atışlarıyla duyuruldu. Ancak bazı çevrelerde farklı tepkiler doğurdu</a:t>
            </a:r>
          </a:p>
          <a:p>
            <a:pPr algn="just">
              <a:lnSpc>
                <a:spcPct val="80000"/>
              </a:lnSpc>
            </a:pPr>
            <a:r>
              <a:rPr lang="tr-TR" smtClean="0"/>
              <a:t>En başta Cumhuriyetin ilanı haberi ülke genelinde sevinçle karşılandı. Halk Cumhuriyetin ilanından memnundu.</a:t>
            </a:r>
          </a:p>
          <a:p>
            <a:pPr algn="just">
              <a:lnSpc>
                <a:spcPct val="80000"/>
              </a:lnSpc>
            </a:pPr>
            <a:r>
              <a:rPr lang="tr-TR" smtClean="0"/>
              <a:t>Rauf Bey, Kazım Paşa (Karabekir), Refet Paşa, Ali Fuat (Cebesoy) Paşa gibi Milli Mücadele kahramanları Cumhuriyetin ilan tarzını yanlış bulduklarını İstanbul gazetelerine verdikleri demeçlerle ifade ettiler: </a:t>
            </a:r>
            <a:r>
              <a:rPr lang="tr-TR" smtClean="0">
                <a:solidFill>
                  <a:schemeClr val="hlink"/>
                </a:solidFill>
              </a:rPr>
              <a:t>(Kendilerine danışılmadığını, kendilerinin mecliste olmadıkları bir sırada Cumhuriyetin ilan edildiğini, Cumhuriyet rejimine geçmekle sorunların çözülmüş olmayacağını, birkaç gün içinde bir toplumun siyasal yapısının değiştirilmesinin kaosa neden olacağını ileri sürdüler).</a:t>
            </a:r>
            <a:endParaRPr lang="tr-TR"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p:cNvSpPr>
          <p:nvPr>
            <p:ph type="body" idx="4294967295"/>
          </p:nvPr>
        </p:nvSpPr>
        <p:spPr>
          <a:xfrm>
            <a:off x="417513" y="322263"/>
            <a:ext cx="10515600" cy="5694362"/>
          </a:xfrm>
        </p:spPr>
        <p:txBody>
          <a:bodyPr/>
          <a:lstStyle/>
          <a:p>
            <a:pPr algn="just"/>
            <a:r>
              <a:rPr lang="tr-TR" b="1" dirty="0" smtClean="0">
                <a:solidFill>
                  <a:srgbClr val="D82331"/>
                </a:solidFill>
              </a:rPr>
              <a:t>Halifeliğin Kaldırılması:</a:t>
            </a:r>
          </a:p>
          <a:p>
            <a:pPr algn="just"/>
            <a:r>
              <a:rPr lang="tr-TR" dirty="0" smtClean="0">
                <a:solidFill>
                  <a:srgbClr val="D82331"/>
                </a:solidFill>
              </a:rPr>
              <a:t>İslam ve Türk Tarihinde Halifelik:</a:t>
            </a:r>
          </a:p>
          <a:p>
            <a:pPr algn="just"/>
            <a:r>
              <a:rPr lang="tr-TR" dirty="0" smtClean="0"/>
              <a:t>Kelime </a:t>
            </a:r>
            <a:r>
              <a:rPr lang="tr-TR" dirty="0" smtClean="0"/>
              <a:t>anlamı olarak “Halife” Arapçada: “babanın öldükten sonra dünyada bıraktığı varisi, bir kişinin yerine geçen vekil” anlamına gelmektedir. İslam </a:t>
            </a:r>
            <a:r>
              <a:rPr lang="tr-TR" dirty="0" err="1" smtClean="0"/>
              <a:t>Peygamberi’nin</a:t>
            </a:r>
            <a:r>
              <a:rPr lang="tr-TR" dirty="0" smtClean="0"/>
              <a:t> vefatından sonra “Dört Halife” döneminde bu anlamlarla birlikte siyasal bir terim olarak “devlet başkanı” anlamını kazanan Halife/Halifelik, İslam Devleti’nde siyasal çatışmanın kaynağı haline geldi.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p:cNvSpPr>
          <p:nvPr>
            <p:ph type="body" idx="4294967295"/>
          </p:nvPr>
        </p:nvSpPr>
        <p:spPr>
          <a:xfrm>
            <a:off x="401638" y="303213"/>
            <a:ext cx="10515600" cy="5438775"/>
          </a:xfrm>
        </p:spPr>
        <p:txBody>
          <a:bodyPr/>
          <a:lstStyle/>
          <a:p>
            <a:pPr algn="just">
              <a:lnSpc>
                <a:spcPct val="80000"/>
              </a:lnSpc>
            </a:pPr>
            <a:r>
              <a:rPr lang="tr-TR" smtClean="0"/>
              <a:t>Halifelik, Emevilerle birlikte din ve dünya işlerini yürüten siyasal erki elinde tutan, saltanat (babadan oğula geçen) şekline büründü. Yine bu dönemde başlayan siyasal ayrılık mezhepsel ayrılıklara dönüştü.</a:t>
            </a:r>
          </a:p>
          <a:p>
            <a:pPr algn="just">
              <a:lnSpc>
                <a:spcPct val="80000"/>
              </a:lnSpc>
            </a:pPr>
            <a:r>
              <a:rPr lang="tr-TR" smtClean="0"/>
              <a:t>Emevi hanedanının yerine geçen Abbasiler döneminde Şiiliğe ve Emevilere karşı güdülen siyaset İslam ülekelerinde birden fazla “Halife” sıfatını kullanan sultanların mücadelesini getirdi.</a:t>
            </a:r>
          </a:p>
          <a:p>
            <a:pPr algn="just">
              <a:lnSpc>
                <a:spcPct val="80000"/>
              </a:lnSpc>
            </a:pPr>
            <a:r>
              <a:rPr lang="tr-TR" smtClean="0"/>
              <a:t>Mısır’ı ele geçiren Fatimi Devleti yöneticileri 909-1171 yılları arasında “Halife” unvanını kullandılar.</a:t>
            </a:r>
          </a:p>
          <a:p>
            <a:pPr algn="just">
              <a:lnSpc>
                <a:spcPct val="80000"/>
              </a:lnSpc>
            </a:pPr>
            <a:r>
              <a:rPr lang="tr-TR" smtClean="0"/>
              <a:t>İspanya’da Emevi ailesinden Abdurrahman tarafından kurulan Emevi devleti yöneticileri de 929 yılından yıkılışına kadar “Halifeliği” sahiplendiler.</a:t>
            </a:r>
          </a:p>
          <a:p>
            <a:pPr algn="just">
              <a:lnSpc>
                <a:spcPct val="80000"/>
              </a:lnSpc>
            </a:pPr>
            <a:r>
              <a:rPr lang="tr-TR" smtClean="0"/>
              <a:t>Böylece 10. yüzyılda İslam dünyasını temsil ettiğini iddia eden 3 halife vardı.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p:cNvSpPr>
          <p:nvPr>
            <p:ph type="body" idx="4294967295"/>
          </p:nvPr>
        </p:nvSpPr>
        <p:spPr>
          <a:xfrm>
            <a:off x="403225" y="250825"/>
            <a:ext cx="10515600" cy="5694363"/>
          </a:xfrm>
        </p:spPr>
        <p:txBody>
          <a:bodyPr/>
          <a:lstStyle/>
          <a:p>
            <a:pPr lvl="0" algn="just">
              <a:lnSpc>
                <a:spcPct val="80000"/>
              </a:lnSpc>
            </a:pPr>
            <a:r>
              <a:rPr lang="tr-TR" dirty="0" smtClean="0"/>
              <a:t>Türkler İslamiyet’i kabul ettikten sonra Halifeliği ele geçirme fırsatı bulmalarına rağmen, bu unvanı kullanma gereği duymadılar. </a:t>
            </a:r>
            <a:r>
              <a:rPr lang="tr-TR" dirty="0">
                <a:solidFill>
                  <a:prstClr val="black"/>
                </a:solidFill>
              </a:rPr>
              <a:t>1517’de Mısır’ı </a:t>
            </a:r>
            <a:r>
              <a:rPr lang="tr-TR" dirty="0" smtClean="0">
                <a:solidFill>
                  <a:prstClr val="black"/>
                </a:solidFill>
              </a:rPr>
              <a:t>alan Yavuz </a:t>
            </a:r>
            <a:r>
              <a:rPr lang="tr-TR" dirty="0">
                <a:solidFill>
                  <a:prstClr val="black"/>
                </a:solidFill>
              </a:rPr>
              <a:t>Sultan Selim, kutsal emanetlerle birlikte Abbasi soyundan gelen Halife III. Mütevekkili İstanbul’a getirdi. Bir süre sonra III. Mütevekkil Mısır’a döndü ve orada vefat etti.</a:t>
            </a:r>
          </a:p>
          <a:p>
            <a:pPr lvl="0" algn="just">
              <a:lnSpc>
                <a:spcPct val="80000"/>
              </a:lnSpc>
            </a:pPr>
            <a:r>
              <a:rPr lang="tr-TR" dirty="0">
                <a:solidFill>
                  <a:prstClr val="black"/>
                </a:solidFill>
              </a:rPr>
              <a:t>Daha sonraki yüzyıllarda Halifeliğin Yavuz Sultan Selim döneminde devralındığı yolunda bir varsayım ortaya çıktı. Zira Yavuz Sultan Selim’den önce bazı Osmanlı Padişahları “Halife” veya “Halifelerin” kullandıkları sıfatları kullanmışlardı. (</a:t>
            </a:r>
            <a:r>
              <a:rPr lang="tr-TR" dirty="0" err="1">
                <a:solidFill>
                  <a:prstClr val="black"/>
                </a:solidFill>
              </a:rPr>
              <a:t>Hadimü</a:t>
            </a:r>
            <a:r>
              <a:rPr lang="tr-TR" dirty="0">
                <a:solidFill>
                  <a:prstClr val="black"/>
                </a:solidFill>
              </a:rPr>
              <a:t>-l </a:t>
            </a:r>
            <a:r>
              <a:rPr lang="tr-TR" dirty="0" err="1">
                <a:solidFill>
                  <a:prstClr val="black"/>
                </a:solidFill>
              </a:rPr>
              <a:t>Haremeyni</a:t>
            </a:r>
            <a:r>
              <a:rPr lang="tr-TR" dirty="0">
                <a:solidFill>
                  <a:prstClr val="black"/>
                </a:solidFill>
              </a:rPr>
              <a:t> </a:t>
            </a:r>
            <a:r>
              <a:rPr lang="tr-TR" dirty="0" err="1">
                <a:solidFill>
                  <a:prstClr val="black"/>
                </a:solidFill>
              </a:rPr>
              <a:t>Şerifeyn</a:t>
            </a:r>
            <a:r>
              <a:rPr lang="tr-TR" dirty="0">
                <a:solidFill>
                  <a:prstClr val="black"/>
                </a:solidFill>
              </a:rPr>
              <a:t>- Kutsal Mekke ve </a:t>
            </a:r>
            <a:r>
              <a:rPr lang="tr-TR" dirty="0" err="1">
                <a:solidFill>
                  <a:prstClr val="black"/>
                </a:solidFill>
              </a:rPr>
              <a:t>Medinenin</a:t>
            </a:r>
            <a:r>
              <a:rPr lang="tr-TR" dirty="0">
                <a:solidFill>
                  <a:prstClr val="black"/>
                </a:solidFill>
              </a:rPr>
              <a:t> Koruyucusu, Halife-i </a:t>
            </a:r>
            <a:r>
              <a:rPr lang="tr-TR" dirty="0" err="1">
                <a:solidFill>
                  <a:prstClr val="black"/>
                </a:solidFill>
              </a:rPr>
              <a:t>Ruy</a:t>
            </a:r>
            <a:r>
              <a:rPr lang="tr-TR" dirty="0">
                <a:solidFill>
                  <a:prstClr val="black"/>
                </a:solidFill>
              </a:rPr>
              <a:t>-i Zemin-yeryüzünün Halifesi, </a:t>
            </a:r>
            <a:r>
              <a:rPr lang="tr-TR" dirty="0" err="1">
                <a:solidFill>
                  <a:prstClr val="black"/>
                </a:solidFill>
              </a:rPr>
              <a:t>Zıllu’llah</a:t>
            </a:r>
            <a:r>
              <a:rPr lang="tr-TR" dirty="0">
                <a:solidFill>
                  <a:prstClr val="black"/>
                </a:solidFill>
              </a:rPr>
              <a:t>-ı </a:t>
            </a:r>
            <a:r>
              <a:rPr lang="tr-TR" dirty="0" err="1">
                <a:solidFill>
                  <a:prstClr val="black"/>
                </a:solidFill>
              </a:rPr>
              <a:t>fi’l</a:t>
            </a:r>
            <a:r>
              <a:rPr lang="tr-TR" dirty="0">
                <a:solidFill>
                  <a:prstClr val="black"/>
                </a:solidFill>
              </a:rPr>
              <a:t>-arz- Allah’ın Yeryüzündeki Gölgesi ) gibi.</a:t>
            </a:r>
          </a:p>
          <a:p>
            <a:pPr lvl="0" algn="just">
              <a:lnSpc>
                <a:spcPct val="80000"/>
              </a:lnSpc>
            </a:pPr>
            <a:r>
              <a:rPr lang="tr-TR" dirty="0">
                <a:solidFill>
                  <a:prstClr val="black"/>
                </a:solidFill>
              </a:rPr>
              <a:t>1774 Küçük Kaynarca Antlaşması’ndan sonra hızla İslam topraklarından çekilme zorunluluğu, Osmanlı Padişahları ve İslam dünyasının “Halifelik” makamına verdikleri önemin artmasına neden oldu. Özellikle II. Abdülhamit döneminde “Halifelik” izlenen İslamcılık siyasasının temeline oturtuldu.</a:t>
            </a:r>
          </a:p>
          <a:p>
            <a:pPr algn="just"/>
            <a:endParaRPr lang="tr-TR"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p:cNvSpPr>
          <p:nvPr>
            <p:ph type="body" idx="4294967295"/>
          </p:nvPr>
        </p:nvSpPr>
        <p:spPr>
          <a:xfrm>
            <a:off x="447675" y="279400"/>
            <a:ext cx="10515600" cy="5694363"/>
          </a:xfrm>
        </p:spPr>
        <p:txBody>
          <a:bodyPr/>
          <a:lstStyle/>
          <a:p>
            <a:pPr algn="just"/>
            <a:r>
              <a:rPr lang="tr-TR" smtClean="0"/>
              <a:t>Ancak siyasal gelişmeler ve milliyetçilik akımının İslam toplumlarına da sızmasıyla “Halifelik” makamı ve Osmanlı Halife-Sultanları etkisini yitirdi.</a:t>
            </a:r>
          </a:p>
          <a:p>
            <a:pPr algn="just"/>
            <a:r>
              <a:rPr lang="tr-TR" smtClean="0"/>
              <a:t>Emperyalist devletlerin, özellikle İngiltere’nin halifeliğin Osmanoğullarından alınıp Arap Halifeliği kurulması projesine bazı Arap yöneticileri destek verdiler.</a:t>
            </a:r>
          </a:p>
          <a:p>
            <a:pPr algn="just"/>
            <a:r>
              <a:rPr lang="tr-TR" smtClean="0"/>
              <a:t>Sonuçta I. Dünya Savaşı başladığında Osmanlı Padişahı ve İslam halifesi V. Mehmet Reşat’ın “Cihat” ilanı karşılık bulmadı.</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4294967295"/>
          </p:nvPr>
        </p:nvSpPr>
        <p:spPr>
          <a:xfrm>
            <a:off x="374650" y="352425"/>
            <a:ext cx="10733088" cy="6303963"/>
          </a:xfrm>
        </p:spPr>
        <p:txBody>
          <a:bodyPr/>
          <a:lstStyle/>
          <a:p>
            <a:pPr algn="just">
              <a:lnSpc>
                <a:spcPct val="80000"/>
              </a:lnSpc>
            </a:pPr>
            <a:r>
              <a:rPr lang="tr-TR" sz="2400" b="1" dirty="0" smtClean="0">
                <a:solidFill>
                  <a:srgbClr val="D82331"/>
                </a:solidFill>
              </a:rPr>
              <a:t>SİYASAL ALANDA YAPILAN İNKILAPLAR:</a:t>
            </a:r>
          </a:p>
          <a:p>
            <a:pPr algn="just">
              <a:lnSpc>
                <a:spcPct val="80000"/>
              </a:lnSpc>
            </a:pPr>
            <a:r>
              <a:rPr lang="tr-TR" sz="2400" b="1" dirty="0" smtClean="0">
                <a:solidFill>
                  <a:srgbClr val="D82331"/>
                </a:solidFill>
              </a:rPr>
              <a:t>Saltanatın Kaldırılması: </a:t>
            </a:r>
            <a:r>
              <a:rPr lang="tr-TR" sz="2400" dirty="0" smtClean="0"/>
              <a:t>Lozan hazırlıkları sürdüğü sırada 17 Ekim 1922’de Sadrazam Tevfik Paşa, Mustafa Kemal Paşa’ya, </a:t>
            </a:r>
            <a:r>
              <a:rPr lang="tr-TR" sz="2400" dirty="0" smtClean="0"/>
              <a:t>gönderdiği </a:t>
            </a:r>
            <a:r>
              <a:rPr lang="tr-TR" sz="2400" dirty="0" smtClean="0"/>
              <a:t>bir telgraf saltanatın kaldırılış sürecini başlattı. Tevfik Paşa telgrafta, “kazanılan zafer, bundan böyle İstanbul ve Ankara arasında çıkmış olan anlaşmazlığı ve </a:t>
            </a:r>
            <a:r>
              <a:rPr lang="tr-TR" sz="2400" dirty="0" smtClean="0"/>
              <a:t>ikiliği </a:t>
            </a:r>
            <a:r>
              <a:rPr lang="tr-TR" sz="2400" dirty="0" smtClean="0"/>
              <a:t>kaldırmış  ve milli birliği sağlamıştır” diyerek kazanılan zafere ortak çıkıyor ve konferansa birlikte gidilmesini savunuyordu. </a:t>
            </a:r>
          </a:p>
          <a:p>
            <a:pPr algn="just">
              <a:lnSpc>
                <a:spcPct val="80000"/>
              </a:lnSpc>
            </a:pPr>
            <a:r>
              <a:rPr lang="tr-TR" sz="2400" dirty="0" smtClean="0"/>
              <a:t>Mustafa Kemal Paşa ise verdiği </a:t>
            </a:r>
            <a:r>
              <a:rPr lang="tr-TR" sz="2400" dirty="0" smtClean="0"/>
              <a:t>cevapta: “TBMM ordularının kazandığı kesin zaferin tabi sonucu olmak üzere, toplanması yakın olan barış konferansında, Türkiye Devleti yalnız ve ancak TBMM Hükümeti’nce temsil olunur.” Diyerek İstanbul hükümetinin gayrimeşru olduğunu söyledi.</a:t>
            </a:r>
          </a:p>
          <a:p>
            <a:pPr algn="just">
              <a:lnSpc>
                <a:spcPct val="80000"/>
              </a:lnSpc>
            </a:pPr>
            <a:r>
              <a:rPr lang="tr-TR" sz="2400" dirty="0" smtClean="0"/>
              <a:t>30 </a:t>
            </a:r>
            <a:r>
              <a:rPr lang="tr-TR" sz="2400" dirty="0" smtClean="0"/>
              <a:t>Ekim’de Tevfik Paşa’nın telgrafları meclis başkanı Mustafa Kemal tarafından okunduğunda mecliste büyük tepki yarattı. Milletvekillerinin büyük bir kısmı, İstanbul hükümetinin bu davranışını yeni bir ihanet olarak değerlendirdi. Zira zaferi kazanan TBMM, barış konferansında ülkeyi temsil etmek isteyen İstanbul’daki hükümetti.</a:t>
            </a:r>
          </a:p>
          <a:p>
            <a:pPr algn="just">
              <a:lnSpc>
                <a:spcPct val="80000"/>
              </a:lnSpc>
            </a:pPr>
            <a:endParaRPr lang="tr-TR" sz="2400" b="1" dirty="0" smtClean="0">
              <a:solidFill>
                <a:srgbClr val="D823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p:cNvSpPr>
          <p:nvPr>
            <p:ph type="body" idx="4294967295"/>
          </p:nvPr>
        </p:nvSpPr>
        <p:spPr>
          <a:xfrm>
            <a:off x="446088" y="295275"/>
            <a:ext cx="10515600" cy="5694363"/>
          </a:xfrm>
        </p:spPr>
        <p:txBody>
          <a:bodyPr/>
          <a:lstStyle/>
          <a:p>
            <a:pPr algn="just"/>
            <a:r>
              <a:rPr lang="tr-TR" dirty="0" smtClean="0"/>
              <a:t>Cumhuriyetin ilanından sonra, Cumhuriyetin ilanına yönelik eleştiriler süreç içerisinde Halifelik kurumunun devlet içinde yeri ve halifenin görev ve yetkilerinin ne olduğu üzerinde yoğunlaştı.</a:t>
            </a:r>
          </a:p>
          <a:p>
            <a:pPr algn="just"/>
            <a:r>
              <a:rPr lang="tr-TR" dirty="0" smtClean="0"/>
              <a:t>Halife Abdülmecit’in doldurduğu kurum etrafındaki tartışmalardan, Mustafa Kemal’in silah arkadaşlarının kendisini ziyaretlerinden cesaretlenerek takındığı tavır halifeliğin kaldırılmasında etkili oldu.</a:t>
            </a:r>
          </a:p>
          <a:p>
            <a:pPr algn="just"/>
            <a:r>
              <a:rPr lang="tr-TR" dirty="0" smtClean="0"/>
              <a:t>Cumhuriyetin </a:t>
            </a:r>
            <a:r>
              <a:rPr lang="tr-TR" dirty="0" smtClean="0"/>
              <a:t>ilanından sonra da Rauf Bey ile Kazım Karabekir Halife Abdülmecit’i ziyaret etmişlerdi.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p:cNvSpPr>
          <p:nvPr>
            <p:ph type="body" idx="4294967295"/>
          </p:nvPr>
        </p:nvSpPr>
        <p:spPr>
          <a:xfrm>
            <a:off x="373063" y="250825"/>
            <a:ext cx="10515600" cy="5694363"/>
          </a:xfrm>
        </p:spPr>
        <p:txBody>
          <a:bodyPr/>
          <a:lstStyle/>
          <a:p>
            <a:pPr algn="just"/>
            <a:r>
              <a:rPr lang="tr-TR" smtClean="0">
                <a:solidFill>
                  <a:srgbClr val="D82331"/>
                </a:solidFill>
              </a:rPr>
              <a:t>Abdülmecit Efendi’nin Halifeliği ve Halifelik Tartışmaları:</a:t>
            </a:r>
          </a:p>
          <a:p>
            <a:pPr algn="just"/>
            <a:r>
              <a:rPr lang="tr-TR" smtClean="0"/>
              <a:t>TBMM’nin 1 Kasım 1922’de kabul ettiği 308 nolu kanun uyarınca Saltanatı kaldırırken, Hilafetin varlığını sürdürmesine ve Hilafet makamı boşalırsa TBMM’nin yeni halifeyi seçmesine karar vermişti.</a:t>
            </a:r>
          </a:p>
          <a:p>
            <a:pPr algn="just"/>
            <a:r>
              <a:rPr lang="tr-TR" smtClean="0"/>
              <a:t>Halife Vahdettin’in 17 Kasım 1922 tarihinde İngilizlere sığınması üzerine TBMM Vahdettin’in halifeliğini düşürüp Osmanlı Hanedanından Abdülmecit Efendi’yi halife seçmişti.</a:t>
            </a:r>
          </a:p>
          <a:p>
            <a:pPr algn="just"/>
            <a:r>
              <a:rPr lang="tr-TR" smtClean="0"/>
              <a:t>Saltanat ve Hilafetin birbirinden ayrılıp Saltanatın kaldırılmasına engel olamayan muhalif milletvekilleri ve basın, 1921 Anayasası’nda devlet başkanlığıyla ilgili herhangi bir hükmün bulunmamasından da cesaret alarak mevcut halifenin devlet başkanlığına getirilmesi umudunu taşımaya başlayarak bu yolda çalışmalarını yoğunlaştırdılar.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p:cNvSpPr>
          <p:nvPr>
            <p:ph type="body" idx="4294967295"/>
          </p:nvPr>
        </p:nvSpPr>
        <p:spPr>
          <a:xfrm>
            <a:off x="519113" y="265113"/>
            <a:ext cx="10515600" cy="5694362"/>
          </a:xfrm>
        </p:spPr>
        <p:txBody>
          <a:bodyPr/>
          <a:lstStyle/>
          <a:p>
            <a:pPr algn="just"/>
            <a:r>
              <a:rPr lang="tr-TR" smtClean="0"/>
              <a:t>Lozan Konferansı’nın devam ettiği bu süreçte Hilafet taraftarlarından </a:t>
            </a:r>
            <a:r>
              <a:rPr lang="tr-TR" smtClean="0">
                <a:solidFill>
                  <a:srgbClr val="D82331"/>
                </a:solidFill>
              </a:rPr>
              <a:t>Afyon milletvekili Hoca Şükrü Efendi,</a:t>
            </a:r>
            <a:r>
              <a:rPr lang="tr-TR" smtClean="0"/>
              <a:t> Mustafa Kemal’in Batı Anadolu gezisine çıkmasından da yararlanarak 15 Ocak 1923’te </a:t>
            </a:r>
            <a:r>
              <a:rPr lang="tr-TR" smtClean="0">
                <a:solidFill>
                  <a:schemeClr val="hlink"/>
                </a:solidFill>
              </a:rPr>
              <a:t>“Hilafet-i İslamiye ve Büyük Millet Meclisi”</a:t>
            </a:r>
            <a:r>
              <a:rPr lang="tr-TR" smtClean="0"/>
              <a:t> başlıklı bir risale yayınladı. Risalede, Büyük Millet Meclisi’nin kabul edeceği yasaların şeriata uygun olabilmesi için Halifenin onaylaması gerektiğinden söz ediliyor, </a:t>
            </a:r>
            <a:r>
              <a:rPr lang="tr-TR" i="1" smtClean="0">
                <a:solidFill>
                  <a:srgbClr val="D82331"/>
                </a:solidFill>
              </a:rPr>
              <a:t>“Halife Meclisin, meclis Halifenindir”</a:t>
            </a:r>
            <a:r>
              <a:rPr lang="tr-TR" smtClean="0"/>
              <a:t> denilerek halifenin devlet başkanı olması gerektiği ima ediliyordu.</a:t>
            </a:r>
          </a:p>
          <a:p>
            <a:pPr algn="just"/>
            <a:r>
              <a:rPr lang="tr-TR" smtClean="0"/>
              <a:t>Cumhuriyet’in ilanı üzerine gerek kamuoyunda gerek basında tartışmalar Cumhuriyetin ilan ediliş biçimi ile birlikte  Halife ve Halifelikle ilgili tartışmalar yoğunlaştı. İstanbul basını “Halifeliğin İslam toplumları üzerindeki gücünü gündeme getirip korunması gerektiğini savunuyordu.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
          <p:cNvSpPr>
            <a:spLocks noGrp="1"/>
          </p:cNvSpPr>
          <p:nvPr>
            <p:ph type="body" idx="4294967295"/>
          </p:nvPr>
        </p:nvSpPr>
        <p:spPr>
          <a:xfrm>
            <a:off x="228600" y="206375"/>
            <a:ext cx="11517313" cy="5694363"/>
          </a:xfrm>
        </p:spPr>
        <p:txBody>
          <a:bodyPr/>
          <a:lstStyle/>
          <a:p>
            <a:pPr algn="just">
              <a:lnSpc>
                <a:spcPct val="80000"/>
              </a:lnSpc>
            </a:pPr>
            <a:r>
              <a:rPr lang="tr-TR" dirty="0" smtClean="0"/>
              <a:t>Halifeliğin kaldırılmasını hızlandıran diğer bir olay İngiltere’de yaşayan Hint Müslümanları liderlerinden </a:t>
            </a:r>
            <a:r>
              <a:rPr lang="tr-TR" dirty="0" err="1" smtClean="0"/>
              <a:t>Aga</a:t>
            </a:r>
            <a:r>
              <a:rPr lang="tr-TR" dirty="0" smtClean="0"/>
              <a:t> Han ve Emir Ali’nin 24 Kasımda Başbakan İsmet Paşa’ya gönderdikleri ve halifenin görev ve yetkilerinin belirlenerek hilafetin güçlendirilmesini isteyen mektubun başbakanın eline geçmeden önce 5 Aralık 1923’te Tanin, İkdam ve </a:t>
            </a:r>
            <a:r>
              <a:rPr lang="tr-TR" dirty="0" err="1" smtClean="0"/>
              <a:t>Tevhid</a:t>
            </a:r>
            <a:r>
              <a:rPr lang="tr-TR" dirty="0" smtClean="0"/>
              <a:t>-i Efkar gazetelerinde yayınlanması olur. </a:t>
            </a:r>
          </a:p>
          <a:p>
            <a:pPr algn="just">
              <a:lnSpc>
                <a:spcPct val="80000"/>
              </a:lnSpc>
            </a:pPr>
            <a:r>
              <a:rPr lang="tr-TR" dirty="0" smtClean="0"/>
              <a:t>Bu mektup hükümeti hemen harekete geçirir. 8 Aralık 1923’te yapılan gizli oturumda Başbakan İsmet Paşa, </a:t>
            </a:r>
            <a:r>
              <a:rPr lang="tr-TR" i="1" dirty="0" smtClean="0">
                <a:solidFill>
                  <a:schemeClr val="hlink"/>
                </a:solidFill>
              </a:rPr>
              <a:t>“…mektubu gönderenlerin İngilizlerin adamı olduğunu, İngilizlerin halifeliği kullanarak -Musul sorununun- tekrar gündeme geleceği günlerde Türkiye’nin iç işlerine karışmayı amaçladığını mektubu yayınlayan gazetecilerin de suç işlediklerini söyleyerek genç Cumhuriyetin korunması için bir İstiklal Mahkemesinin kurulup İstanbul’a gönderilmesini”</a:t>
            </a:r>
            <a:r>
              <a:rPr lang="tr-TR" dirty="0" smtClean="0"/>
              <a:t> istedi</a:t>
            </a:r>
            <a:r>
              <a:rPr lang="tr-TR" dirty="0" smtClean="0"/>
              <a:t>.</a:t>
            </a:r>
            <a:endParaRPr lang="tr-TR"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p:cNvSpPr>
          <p:nvPr>
            <p:ph type="body" idx="4294967295"/>
          </p:nvPr>
        </p:nvSpPr>
        <p:spPr>
          <a:xfrm>
            <a:off x="503238" y="207963"/>
            <a:ext cx="10515600" cy="6143625"/>
          </a:xfrm>
        </p:spPr>
        <p:txBody>
          <a:bodyPr/>
          <a:lstStyle/>
          <a:p>
            <a:pPr algn="just">
              <a:lnSpc>
                <a:spcPct val="80000"/>
              </a:lnSpc>
            </a:pPr>
            <a:r>
              <a:rPr lang="tr-TR" smtClean="0">
                <a:solidFill>
                  <a:srgbClr val="D82331"/>
                </a:solidFill>
              </a:rPr>
              <a:t>Halifeliğin Kaldırılışı:</a:t>
            </a:r>
          </a:p>
          <a:p>
            <a:pPr algn="just">
              <a:lnSpc>
                <a:spcPct val="80000"/>
              </a:lnSpc>
            </a:pPr>
            <a:r>
              <a:rPr lang="tr-TR" smtClean="0"/>
              <a:t>3 Mart 1924’te Halifeliğin kaldırılmasına neden olan olay bizzat Halife Abdülmecit’in davranışlarından kaynaklandı. 1924 yılı Ocak ayında askeri tatbikat için İzmir’de bulunan Cumhurbaşkanı Mustafa Kemal, Başbakan İsmet Paşa’dan bir telgraf alır. Telgrafta halife, hilafet hazinesinin gücünü aşan ve yükümlülüğü dışındaki giderler için maliyeden yardım yapılmasını istemektedir. </a:t>
            </a:r>
          </a:p>
          <a:p>
            <a:pPr algn="just">
              <a:lnSpc>
                <a:spcPct val="80000"/>
              </a:lnSpc>
            </a:pPr>
            <a:r>
              <a:rPr lang="tr-TR" smtClean="0"/>
              <a:t>Mustafa Kemal, İsmet Paşa’ya bu talebin reddedilmesini bildirir ve halifeliğin kaldırılmasının zamanının geldiğini düşünerek harekete geçer. 4-5 Şubat 1924’te İzmir’de İstanbul gazetecilerine “Saltanat kaldırıldıktan sonra halifeliğin korunmasının tehlikeli olduğunu, devlet içerisinde halifeliğin yeri olmadığını söyler.”</a:t>
            </a:r>
          </a:p>
          <a:p>
            <a:pPr algn="just">
              <a:lnSpc>
                <a:spcPct val="80000"/>
              </a:lnSpc>
            </a:pPr>
            <a:r>
              <a:rPr lang="tr-TR" smtClean="0"/>
              <a:t>Mustafa Kemal, bu düşüncesini tatbikat için İzmir’e gelen Başbakan İsmet Paşa, Milli Savunma Bakanı Kazım Paşa ve Genelkurmay Başkanı Fevzi Paşa’ya da benimsetir. Böylece hükümet ve ordu temsilcilerinin ortak tavrıyla İzmir’de halifeliğin kaldırılması için ilk karar alınmıştır.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3"/>
          <p:cNvSpPr>
            <a:spLocks noGrp="1"/>
          </p:cNvSpPr>
          <p:nvPr>
            <p:ph type="body" idx="4294967295"/>
          </p:nvPr>
        </p:nvSpPr>
        <p:spPr>
          <a:xfrm>
            <a:off x="563563" y="279400"/>
            <a:ext cx="10515600" cy="5694363"/>
          </a:xfrm>
        </p:spPr>
        <p:txBody>
          <a:bodyPr/>
          <a:lstStyle/>
          <a:p>
            <a:pPr algn="just"/>
            <a:r>
              <a:rPr lang="tr-TR" smtClean="0"/>
              <a:t>1 Mart 1924’te TBMM’nin ikinci dönem açılış konuşmasında Mustafa Kemal, “…eğitim ve öğretimin birliğinin zaman kaybetmeden uygulanması gerektiğini, memleketin genel hayatında orduyu siyasetten ayırma ilkesinin Cumhuriyetin daima önem verdiği bir temel nokta olduğunu” söyledi. Konuşmasının devamında Mustafa Kemal, din- siyaset ilişkisine de değinerek: </a:t>
            </a:r>
          </a:p>
          <a:p>
            <a:pPr algn="just"/>
            <a:r>
              <a:rPr lang="tr-TR" b="1" i="1" smtClean="0">
                <a:solidFill>
                  <a:schemeClr val="accent1"/>
                </a:solidFill>
              </a:rPr>
              <a:t>“… İslam dinini asırlardan beri devam ede geldiği gibi bir siyaset aracı konumunda olma hatasından temizlemek ve yüceltmek gerektiği gerçeğini görüyoruz. Kutsal ve ilahi olan inançlarımızı ve vicdanlarımızı, belirsiz ve kararsız olan ve her türlü çıkar ve tutkuların ortaya çıkma sahnesi olan siyasetlerden ve siyasetin bütün kollarından bir an önce ve kesinlikle kurtarmak, milletin dünya ve ahiret mutluluğunun gereğidir. Ancak bu şekilde  İslam dininin yücelikleri görünür.”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p:cNvSpPr>
          <p:nvPr>
            <p:ph type="body" idx="4294967295"/>
          </p:nvPr>
        </p:nvSpPr>
        <p:spPr>
          <a:xfrm>
            <a:off x="604838" y="338138"/>
            <a:ext cx="10515600" cy="5694362"/>
          </a:xfrm>
        </p:spPr>
        <p:txBody>
          <a:bodyPr/>
          <a:lstStyle/>
          <a:p>
            <a:pPr algn="just"/>
            <a:r>
              <a:rPr lang="tr-TR" dirty="0" smtClean="0"/>
              <a:t>Mustafa Kemal’in bu konuşması üzerine 3 Mart 1924 tarihinde Urfa Milletvekili Şeyh Saffet Efendi ile 53 milletvekilinin imzasını taşıyan, halifeliğin kaldırılması ile Osmanoğulları’nın Türkiye dışına çıkarılması yasa önerisi TBMM’de kabul edildi.</a:t>
            </a:r>
          </a:p>
          <a:p>
            <a:pPr algn="just"/>
            <a:r>
              <a:rPr lang="tr-TR" dirty="0" smtClean="0"/>
              <a:t>Yasa üzerine 4 Mart sabahı eski Halife Abdülmecit Efendi ve ailesi ve Osmanoğulları İstanbul’dan ayrıldı.</a:t>
            </a:r>
          </a:p>
          <a:p>
            <a:pPr algn="just"/>
            <a:r>
              <a:rPr lang="tr-TR" dirty="0" smtClean="0"/>
              <a:t>Aynı gün, </a:t>
            </a:r>
            <a:r>
              <a:rPr lang="tr-TR" dirty="0" err="1" smtClean="0"/>
              <a:t>Tevhid</a:t>
            </a:r>
            <a:r>
              <a:rPr lang="tr-TR" dirty="0" smtClean="0"/>
              <a:t>-i Tedrisat (Öğretimin birleştirilmesi) Yasası çıkarıldı.</a:t>
            </a:r>
          </a:p>
          <a:p>
            <a:pPr algn="just"/>
            <a:r>
              <a:rPr lang="tr-TR" dirty="0" smtClean="0"/>
              <a:t>Yine kabul edilen diğer bir yasayla, </a:t>
            </a:r>
            <a:r>
              <a:rPr lang="tr-TR" dirty="0" err="1" smtClean="0"/>
              <a:t>Şeriye</a:t>
            </a:r>
            <a:r>
              <a:rPr lang="tr-TR" dirty="0" smtClean="0"/>
              <a:t> ve Evkaf Bakanlığı ile Genelkurmay Bakanlığı’nın kaldırılarak yerlerine Diyanet İşleri Başkanlığı ve Genelkurmay Başkanlığı kuruldu</a:t>
            </a:r>
            <a:r>
              <a:rPr lang="tr-TR" dirty="0" smtClean="0"/>
              <a:t>.</a:t>
            </a:r>
          </a:p>
          <a:p>
            <a:pPr algn="just"/>
            <a:endParaRPr lang="tr-TR" dirty="0"/>
          </a:p>
          <a:p>
            <a:pPr algn="just"/>
            <a:r>
              <a:rPr lang="tr-TR" dirty="0" smtClean="0"/>
              <a:t>Halifeliğin kaldırılması ile laik inkılapların önü </a:t>
            </a:r>
            <a:r>
              <a:rPr lang="tr-TR" smtClean="0"/>
              <a:t>de açılmış oldu.</a:t>
            </a:r>
            <a:endParaRPr lang="tr-TR" smtClean="0"/>
          </a:p>
          <a:p>
            <a:pPr algn="just"/>
            <a:endParaRPr lang="tr-TR"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body" idx="4294967295"/>
          </p:nvPr>
        </p:nvSpPr>
        <p:spPr>
          <a:xfrm>
            <a:off x="358775" y="373063"/>
            <a:ext cx="11095038" cy="5702300"/>
          </a:xfrm>
        </p:spPr>
        <p:txBody>
          <a:bodyPr/>
          <a:lstStyle/>
          <a:p>
            <a:pPr algn="just">
              <a:lnSpc>
                <a:spcPct val="70000"/>
              </a:lnSpc>
            </a:pPr>
            <a:r>
              <a:rPr lang="tr-TR" sz="2400" dirty="0" smtClean="0"/>
              <a:t>Bu </a:t>
            </a:r>
            <a:r>
              <a:rPr lang="tr-TR" sz="2400" dirty="0" smtClean="0"/>
              <a:t>arada aynı gün Mustafa Kemal Paşa’nın da imzasının bulunduğu, Dr. Rıza Nur ve 78 arkadaşının saltanatın kaldırılmasına ilişkin kanun tasarısı üzerinde </a:t>
            </a:r>
            <a:r>
              <a:rPr lang="tr-TR" sz="2400" dirty="0" smtClean="0"/>
              <a:t>görüşmeler </a:t>
            </a:r>
            <a:r>
              <a:rPr lang="tr-TR" sz="2400" dirty="0" smtClean="0"/>
              <a:t>başladı</a:t>
            </a:r>
            <a:r>
              <a:rPr lang="tr-TR" sz="2400" dirty="0" smtClean="0"/>
              <a:t>.</a:t>
            </a:r>
          </a:p>
          <a:p>
            <a:pPr algn="just">
              <a:lnSpc>
                <a:spcPct val="70000"/>
              </a:lnSpc>
            </a:pPr>
            <a:r>
              <a:rPr lang="tr-TR" sz="2400" dirty="0" smtClean="0"/>
              <a:t>TBMM’de İkinci </a:t>
            </a:r>
            <a:r>
              <a:rPr lang="tr-TR" sz="2400" dirty="0"/>
              <a:t>Grup </a:t>
            </a:r>
            <a:r>
              <a:rPr lang="tr-TR" sz="2400" dirty="0" smtClean="0"/>
              <a:t>milletvekilleri </a:t>
            </a:r>
            <a:r>
              <a:rPr lang="tr-TR" sz="2400" dirty="0"/>
              <a:t>hiç olmazsa halifeliği </a:t>
            </a:r>
            <a:r>
              <a:rPr lang="tr-TR" sz="2400" dirty="0" smtClean="0"/>
              <a:t>korumaya çalışıyorlardı.   </a:t>
            </a:r>
          </a:p>
          <a:p>
            <a:pPr algn="just">
              <a:lnSpc>
                <a:spcPct val="70000"/>
              </a:lnSpc>
            </a:pPr>
            <a:r>
              <a:rPr lang="tr-TR" sz="2400" dirty="0" smtClean="0"/>
              <a:t>II</a:t>
            </a:r>
            <a:r>
              <a:rPr lang="tr-TR" sz="2400" dirty="0"/>
              <a:t>. Grup milletvekillerinin önerileri üzerine kanun teklifi Teşkilat-ı Esasiye (Anayasa), </a:t>
            </a:r>
            <a:r>
              <a:rPr lang="tr-TR" sz="2400" dirty="0" err="1"/>
              <a:t>Şer’iye</a:t>
            </a:r>
            <a:r>
              <a:rPr lang="tr-TR" sz="2400" dirty="0"/>
              <a:t> (Din işleri) ve Adalet komisyonu üyelerinden oluşan ortak komisyona havale </a:t>
            </a:r>
            <a:r>
              <a:rPr lang="tr-TR" sz="2400" dirty="0" smtClean="0"/>
              <a:t>edilmiştir.</a:t>
            </a:r>
            <a:endParaRPr lang="tr-TR" sz="2400" dirty="0"/>
          </a:p>
          <a:p>
            <a:pPr algn="just"/>
            <a:r>
              <a:rPr lang="tr-TR" sz="2400" dirty="0" err="1"/>
              <a:t>Şer’iye</a:t>
            </a:r>
            <a:r>
              <a:rPr lang="tr-TR" sz="2400" dirty="0"/>
              <a:t> </a:t>
            </a:r>
            <a:r>
              <a:rPr lang="tr-TR" sz="2400" dirty="0" smtClean="0"/>
              <a:t>Komisyonunda </a:t>
            </a:r>
            <a:r>
              <a:rPr lang="tr-TR" sz="2400" dirty="0"/>
              <a:t>tartışmalar artıp sonuca ulaşamayınca Mustafa Kemal, Hoca Müfit Bey’in başkanlığındaki komisyonda bir konuşma </a:t>
            </a:r>
            <a:r>
              <a:rPr lang="tr-TR" sz="2400" dirty="0" err="1" smtClean="0"/>
              <a:t>yapmıiştır</a:t>
            </a:r>
            <a:r>
              <a:rPr lang="tr-TR" sz="2400" dirty="0" smtClean="0"/>
              <a:t>.:</a:t>
            </a:r>
          </a:p>
          <a:p>
            <a:pPr marL="0" indent="0" algn="just">
              <a:buNone/>
            </a:pPr>
            <a:endParaRPr lang="tr-TR" sz="2400" dirty="0"/>
          </a:p>
          <a:p>
            <a:pPr algn="just">
              <a:lnSpc>
                <a:spcPct val="70000"/>
              </a:lnSpc>
            </a:pPr>
            <a:endParaRPr lang="tr-TR" sz="2400" dirty="0"/>
          </a:p>
          <a:p>
            <a:pPr algn="just">
              <a:lnSpc>
                <a:spcPct val="70000"/>
              </a:lnSpc>
            </a:pPr>
            <a:endParaRPr lang="tr-TR"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260350" y="244475"/>
            <a:ext cx="11514138" cy="6272213"/>
          </a:xfrm>
        </p:spPr>
        <p:txBody>
          <a:bodyPr/>
          <a:lstStyle/>
          <a:p>
            <a:pPr algn="just"/>
            <a:r>
              <a:rPr lang="tr-TR" i="1" smtClean="0">
                <a:solidFill>
                  <a:schemeClr val="hlink"/>
                </a:solidFill>
              </a:rPr>
              <a:t>“Hakimiyet ve saltanat hiç kimse tarafından, hiç kimseye ilim gereğidir diye, görüşme ve tartışmayla  verilmez. Hakimiyet, saltanat, kuvvetle kudretle ve zorla alınır. Osmanoğulları zorla, Türk milletinin hakimiyet ve saltanatına el koymuşlardır. Bu zorbalıklarını altı yüzyıldan beri sürdürmüşlerdir. Şimdi Türk milleti bu saldırılara isyan ederek ve artık dur diyerek, hakimiyet ve saltanatını fiilen eline almış bulunuyor. Bu bir oldu bittidir. Söz konusu olan, millete saltanatını, hakimiyetini bırakacak mıyız, bırakmayacak mıyız, meselesi değildir. Mesele zaten oldu bitti haline gelmiş olan bir gerçeği kanunla ifadeden ibarettir. Bu mutlaka olacaktır. Burada toplananlar, Meclis ve herkes meseleyi tabii olarak karşılarsa, sanırım ki uygun olur. Aksi taktirde, yine gerçek, usulüne uygun olarak ifade edilecektir. Fakat belki de bazı kafalar kesilecektir.”</a:t>
            </a:r>
          </a:p>
          <a:p>
            <a:pPr algn="just"/>
            <a:r>
              <a:rPr lang="tr-TR" smtClean="0"/>
              <a:t>Mustafa Kemal’in bu konuşmasından sonra Ankara milletvekili Mustafa Efendi, “Affedersiniz efendim, biz konuyu başka bakımdan ele alıyorduk, aydınlandık” dedi. Konu ortak komisyonda çözüme bağlanarak hazırlanan mazbata meclise gönderildi.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body" idx="4294967295"/>
          </p:nvPr>
        </p:nvSpPr>
        <p:spPr>
          <a:xfrm>
            <a:off x="838200" y="482600"/>
            <a:ext cx="10444163" cy="5694363"/>
          </a:xfrm>
        </p:spPr>
        <p:txBody>
          <a:bodyPr/>
          <a:lstStyle/>
          <a:p>
            <a:pPr algn="just">
              <a:lnSpc>
                <a:spcPct val="80000"/>
              </a:lnSpc>
            </a:pPr>
            <a:r>
              <a:rPr lang="tr-TR" dirty="0" smtClean="0"/>
              <a:t>TBMM’de Adnan </a:t>
            </a:r>
            <a:r>
              <a:rPr lang="tr-TR" dirty="0" smtClean="0"/>
              <a:t>Bey’in (Adıvar) yönettiği oturumda iki maddelik teklifin okunmasından sonra, hemen oylamaya geçildi. Yapılan oylama sonucunda kanun teklifi oy birliğiyle kabul edildi. </a:t>
            </a:r>
          </a:p>
          <a:p>
            <a:pPr algn="just">
              <a:lnSpc>
                <a:spcPct val="80000"/>
              </a:lnSpc>
            </a:pPr>
            <a:r>
              <a:rPr lang="tr-TR" dirty="0" smtClean="0"/>
              <a:t>Mecliste alınan karar gereği Saltanatın kaldırılması ülkenin dört bir yanında top sesleriyle duyurulacaktı.</a:t>
            </a:r>
          </a:p>
          <a:p>
            <a:pPr algn="just">
              <a:lnSpc>
                <a:spcPct val="80000"/>
              </a:lnSpc>
            </a:pPr>
            <a:r>
              <a:rPr lang="tr-TR" dirty="0" smtClean="0"/>
              <a:t>Saltanatın kaldırılması ile Devletin siyasi yapısı Teşkilat-ı Esasiye Kanunu’nda öngörülen “Hakimiyeti Milliye”’</a:t>
            </a:r>
            <a:r>
              <a:rPr lang="tr-TR" dirty="0" err="1" smtClean="0"/>
              <a:t>nin</a:t>
            </a:r>
            <a:r>
              <a:rPr lang="tr-TR" dirty="0" smtClean="0"/>
              <a:t> tam manasıyla yerleşmesinin önündeki engel kaldırılmış oldu.</a:t>
            </a:r>
          </a:p>
          <a:p>
            <a:pPr algn="just">
              <a:lnSpc>
                <a:spcPct val="80000"/>
              </a:lnSpc>
            </a:pPr>
            <a:r>
              <a:rPr lang="tr-TR" dirty="0" smtClean="0"/>
              <a:t>Suna </a:t>
            </a:r>
            <a:r>
              <a:rPr lang="tr-TR" dirty="0" err="1" smtClean="0"/>
              <a:t>Kili’ye</a:t>
            </a:r>
            <a:r>
              <a:rPr lang="tr-TR" dirty="0" smtClean="0"/>
              <a:t> göre Saltanatın kaldırılması: </a:t>
            </a:r>
            <a:r>
              <a:rPr lang="tr-TR" i="1" dirty="0" smtClean="0">
                <a:solidFill>
                  <a:schemeClr val="hlink"/>
                </a:solidFill>
              </a:rPr>
              <a:t>“…bir büyük engelin aşılması olduğu kadar da Atatürk devrimlerinin ilk büyük adımıdır. Bu adım siyasal, toplumsal, kültürel ve ekonomik alanda atılacak adımların, girişilecek atılımların geçmişin alışkanlıkları, inanışları düşünüşleri içinde değil, yeni dönemin çağdaş ulusçu anlayışı doğrultusunda gerçekleşebileceğinin ilk büyük müjdecisidir.”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body" idx="4294967295"/>
          </p:nvPr>
        </p:nvSpPr>
        <p:spPr>
          <a:xfrm>
            <a:off x="838200" y="482600"/>
            <a:ext cx="10979150" cy="5694363"/>
          </a:xfrm>
        </p:spPr>
        <p:txBody>
          <a:bodyPr/>
          <a:lstStyle/>
          <a:p>
            <a:pPr algn="just"/>
            <a:r>
              <a:rPr lang="tr-TR" dirty="0" smtClean="0"/>
              <a:t>Saltanatın </a:t>
            </a:r>
            <a:r>
              <a:rPr lang="tr-TR" dirty="0" smtClean="0"/>
              <a:t>kaldırılması </a:t>
            </a:r>
            <a:r>
              <a:rPr lang="tr-TR" dirty="0" smtClean="0"/>
              <a:t>kararını Vahdettin’e, </a:t>
            </a:r>
            <a:r>
              <a:rPr lang="tr-TR" dirty="0" smtClean="0"/>
              <a:t>İstanbul bulunan </a:t>
            </a:r>
            <a:r>
              <a:rPr lang="tr-TR" dirty="0" smtClean="0"/>
              <a:t>Refet Paşa bildirdi. Refet Paşa Vahdettin’e sadece “Halife” unvanı ile hitap </a:t>
            </a:r>
            <a:r>
              <a:rPr lang="tr-TR" dirty="0" smtClean="0"/>
              <a:t>etmişti. </a:t>
            </a:r>
            <a:endParaRPr lang="tr-TR" dirty="0" smtClean="0"/>
          </a:p>
          <a:p>
            <a:pPr algn="just"/>
            <a:r>
              <a:rPr lang="tr-TR" dirty="0" smtClean="0"/>
              <a:t>Halife Vahdettin, 17 Kasım 1922’de bir İngiliz Malaya Zırhlısıyla ülkeden ayrıldı. (bir süre sonra Şerif Hüseyin’in davetiyle Mekke’ye giden Vahdettin, onunla anlaşmazlığa düşünce İtalya’nın San Remo kentine yerleşti. 1926’da da vefat etti. )</a:t>
            </a:r>
          </a:p>
          <a:p>
            <a:pPr algn="just"/>
            <a:r>
              <a:rPr lang="tr-TR" dirty="0" smtClean="0"/>
              <a:t>Vahdettin’in firari üzerine, </a:t>
            </a:r>
            <a:r>
              <a:rPr lang="tr-TR" dirty="0" smtClean="0"/>
              <a:t>18 </a:t>
            </a:r>
            <a:r>
              <a:rPr lang="tr-TR" dirty="0" smtClean="0"/>
              <a:t>Kasım </a:t>
            </a:r>
            <a:r>
              <a:rPr lang="tr-TR" dirty="0" smtClean="0"/>
              <a:t>1922’de </a:t>
            </a:r>
            <a:r>
              <a:rPr lang="tr-TR" dirty="0" smtClean="0"/>
              <a:t>TMBMM toplanarak Saltanatın kaldırılışa ilişkin kanun kapsamında, Osman oğullarından en yaşlı üye Veliaht Abdülmecit Efendi Halife </a:t>
            </a:r>
            <a:r>
              <a:rPr lang="tr-TR" dirty="0" smtClean="0"/>
              <a:t>seçmiştir.</a:t>
            </a:r>
          </a:p>
          <a:p>
            <a:pPr algn="just"/>
            <a:endParaRPr lang="tr-TR"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401638" y="401638"/>
            <a:ext cx="11369448" cy="6005512"/>
          </a:xfrm>
        </p:spPr>
        <p:txBody>
          <a:bodyPr/>
          <a:lstStyle/>
          <a:p>
            <a:pPr algn="just">
              <a:lnSpc>
                <a:spcPct val="80000"/>
              </a:lnSpc>
            </a:pPr>
            <a:r>
              <a:rPr lang="tr-TR" dirty="0" err="1" smtClean="0">
                <a:solidFill>
                  <a:srgbClr val="D82331"/>
                </a:solidFill>
              </a:rPr>
              <a:t>Saltanat’ın</a:t>
            </a:r>
            <a:r>
              <a:rPr lang="tr-TR" dirty="0" smtClean="0">
                <a:solidFill>
                  <a:srgbClr val="D82331"/>
                </a:solidFill>
              </a:rPr>
              <a:t> Kaldırılmasına Tepkiler:</a:t>
            </a:r>
          </a:p>
          <a:p>
            <a:pPr algn="just">
              <a:lnSpc>
                <a:spcPct val="80000"/>
              </a:lnSpc>
            </a:pPr>
            <a:r>
              <a:rPr lang="tr-TR" dirty="0"/>
              <a:t>S</a:t>
            </a:r>
            <a:r>
              <a:rPr lang="tr-TR" dirty="0" smtClean="0"/>
              <a:t>altanatın </a:t>
            </a:r>
            <a:r>
              <a:rPr lang="tr-TR" dirty="0" smtClean="0"/>
              <a:t>kaldırılması padişahın kazandığı kötü ün sayesinde oldukça kolay oldu. Yurt içinde önemli bir tepki yaratmadığı gibi, Müslüman dünyası da kayıtsız davrandı. </a:t>
            </a:r>
          </a:p>
          <a:p>
            <a:pPr algn="just">
              <a:lnSpc>
                <a:spcPct val="80000"/>
              </a:lnSpc>
            </a:pPr>
            <a:r>
              <a:rPr lang="tr-TR" dirty="0" smtClean="0"/>
              <a:t>Başta Hakimiyet-i Milliye gazetesi olmak üzere Anadolu’da bulunan gazeteler saltanatın kaldırılmasını memnuniyetle karşıladı. Çıkan haberlerde Halk </a:t>
            </a:r>
            <a:r>
              <a:rPr lang="tr-TR" dirty="0" err="1" smtClean="0"/>
              <a:t>Hakimiyeti’ne</a:t>
            </a:r>
            <a:r>
              <a:rPr lang="tr-TR" dirty="0" smtClean="0"/>
              <a:t> vurgu yapılmaktaydı. </a:t>
            </a:r>
          </a:p>
          <a:p>
            <a:pPr algn="just">
              <a:lnSpc>
                <a:spcPct val="80000"/>
              </a:lnSpc>
            </a:pPr>
            <a:r>
              <a:rPr lang="tr-TR" dirty="0" smtClean="0"/>
              <a:t>İstanbul’da </a:t>
            </a:r>
            <a:r>
              <a:rPr lang="tr-TR" dirty="0" err="1" smtClean="0"/>
              <a:t>Tevhid</a:t>
            </a:r>
            <a:r>
              <a:rPr lang="tr-TR" dirty="0" smtClean="0"/>
              <a:t>-i Efkar gazetesi başyazarı </a:t>
            </a:r>
            <a:r>
              <a:rPr lang="tr-TR" dirty="0" err="1" smtClean="0"/>
              <a:t>Velid</a:t>
            </a:r>
            <a:r>
              <a:rPr lang="tr-TR" dirty="0" smtClean="0"/>
              <a:t> </a:t>
            </a:r>
            <a:r>
              <a:rPr lang="tr-TR" dirty="0" err="1" smtClean="0"/>
              <a:t>Ebuzziya</a:t>
            </a:r>
            <a:r>
              <a:rPr lang="tr-TR" dirty="0" smtClean="0"/>
              <a:t> saltanatın kaldırılması kararını acele alınmış bir karar olarak yorumluyordu.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body" idx="4294967295"/>
          </p:nvPr>
        </p:nvSpPr>
        <p:spPr>
          <a:xfrm>
            <a:off x="522288" y="352425"/>
            <a:ext cx="11050587" cy="6086475"/>
          </a:xfrm>
        </p:spPr>
        <p:txBody>
          <a:bodyPr/>
          <a:lstStyle/>
          <a:p>
            <a:pPr algn="just">
              <a:lnSpc>
                <a:spcPct val="70000"/>
              </a:lnSpc>
            </a:pPr>
            <a:r>
              <a:rPr lang="tr-TR" sz="2400" dirty="0" smtClean="0">
                <a:solidFill>
                  <a:srgbClr val="D82331"/>
                </a:solidFill>
              </a:rPr>
              <a:t>Komutanların </a:t>
            </a:r>
            <a:r>
              <a:rPr lang="tr-TR" sz="2400" dirty="0" err="1" smtClean="0">
                <a:solidFill>
                  <a:srgbClr val="D82331"/>
                </a:solidFill>
              </a:rPr>
              <a:t>Saltanat’ın</a:t>
            </a:r>
            <a:r>
              <a:rPr lang="tr-TR" sz="2400" dirty="0" smtClean="0">
                <a:solidFill>
                  <a:srgbClr val="D82331"/>
                </a:solidFill>
              </a:rPr>
              <a:t> Kaldırılmasına Bakışları:</a:t>
            </a:r>
          </a:p>
          <a:p>
            <a:pPr algn="just">
              <a:lnSpc>
                <a:spcPct val="70000"/>
              </a:lnSpc>
            </a:pPr>
            <a:r>
              <a:rPr lang="tr-TR" sz="2400" dirty="0" smtClean="0"/>
              <a:t>Ekim ayı başlarında komutanlar Rauf Bey’in evinde toplanıp saltanat ve hilafet meselesi üzerine bir görüşme yapmışlardı.</a:t>
            </a:r>
          </a:p>
          <a:p>
            <a:pPr algn="just">
              <a:lnSpc>
                <a:spcPct val="70000"/>
              </a:lnSpc>
            </a:pPr>
            <a:r>
              <a:rPr lang="tr-TR" sz="2400" dirty="0" smtClean="0"/>
              <a:t>Mustafa </a:t>
            </a:r>
            <a:r>
              <a:rPr lang="tr-TR" sz="2400" dirty="0" smtClean="0"/>
              <a:t>Kemal Paşa, Rauf Bey’e saltanat ve hilafet konusunda düşüncelerinin ne olduğunu sorduğunda Rauf Bey: </a:t>
            </a:r>
            <a:r>
              <a:rPr lang="tr-TR" sz="2400" i="1" dirty="0" smtClean="0">
                <a:solidFill>
                  <a:schemeClr val="hlink"/>
                </a:solidFill>
              </a:rPr>
              <a:t>“…ben saltanat ve hilafet makamına vicdanımla ve düşüncelerimle bağlıyım. Çünkü benim babam padişahın ekmeğiyle ve nimetiyle yetişmiş, Osmanlı devletinin ileri gelen adamları arasına geçmiştir. Benim de kanımda o nimetin zerreleri vardır. Ben nankör değilim ve olamam. Padişaha bağlılık borcumdur. Halifeye bağlılığım ise terbiyem gereğidir. Bundan başka genel bir görüşüm de vardır. Bizde millet ve kamuoyunu elde tutmak zordur. Bunu ancak herkesin erişemeyeceği kadar yüksek görülmeye alışılmış bir makam sağlayabilir. O da saltanat ve hilafet makamıdır. Bu makamı ortadan kaldırıp, onun yerine başka nitelikte bir makam getirmeye çalışmak, felakete ve büyük acılara yol açar. Bu da asla doğru olmaz.”</a:t>
            </a:r>
            <a:r>
              <a:rPr lang="tr-TR" sz="2400" dirty="0" smtClean="0"/>
              <a:t> diyecektir</a:t>
            </a:r>
            <a:r>
              <a:rPr lang="tr-TR" sz="2400" dirty="0" smtClean="0"/>
              <a:t>.</a:t>
            </a:r>
          </a:p>
          <a:p>
            <a:pPr algn="just">
              <a:lnSpc>
                <a:spcPct val="70000"/>
              </a:lnSpc>
            </a:pPr>
            <a:r>
              <a:rPr lang="tr-TR" sz="2400" dirty="0" smtClean="0"/>
              <a:t>Buna rağmen </a:t>
            </a:r>
            <a:r>
              <a:rPr lang="tr-TR" sz="2400" dirty="0"/>
              <a:t>Rauf Bey </a:t>
            </a:r>
            <a:r>
              <a:rPr lang="tr-TR" sz="2400" dirty="0" smtClean="0"/>
              <a:t>ertesi günü TBMM’de saltanatın kaldırılmasını desteklemiştir. </a:t>
            </a:r>
            <a:endParaRPr lang="tr-TR" sz="2400" dirty="0" smtClean="0"/>
          </a:p>
          <a:p>
            <a:pPr algn="just">
              <a:lnSpc>
                <a:spcPct val="70000"/>
              </a:lnSpc>
            </a:pPr>
            <a:r>
              <a:rPr lang="tr-TR" sz="2400" dirty="0" smtClean="0"/>
              <a:t>Refet </a:t>
            </a:r>
            <a:r>
              <a:rPr lang="tr-TR" sz="2400" dirty="0" smtClean="0"/>
              <a:t>Paşa da Rauf Bey gibi düşündüğünü açıklarken, Moskova büyükelçiliğinden yeni dönen Ali Fuat Paşa görüş </a:t>
            </a:r>
            <a:r>
              <a:rPr lang="tr-TR" sz="2400" dirty="0" smtClean="0"/>
              <a:t>açıklamamıştır. </a:t>
            </a:r>
            <a:endParaRPr lang="tr-TR" sz="2400" dirty="0" smtClean="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6558</TotalTime>
  <Words>3967</Words>
  <Application>Microsoft Office PowerPoint</Application>
  <PresentationFormat>Özel</PresentationFormat>
  <Paragraphs>144</Paragraphs>
  <Slides>36</Slides>
  <Notes>0</Notes>
  <HiddenSlides>0</HiddenSlides>
  <MMClips>0</MMClips>
  <ScaleCrop>false</ScaleCrop>
  <HeadingPairs>
    <vt:vector size="4" baseType="variant">
      <vt:variant>
        <vt:lpstr>Tema</vt:lpstr>
      </vt:variant>
      <vt:variant>
        <vt:i4>3</vt:i4>
      </vt:variant>
      <vt:variant>
        <vt:lpstr>Slayt Başlıkları</vt:lpstr>
      </vt:variant>
      <vt:variant>
        <vt:i4>36</vt:i4>
      </vt:variant>
    </vt:vector>
  </HeadingPairs>
  <TitlesOfParts>
    <vt:vector size="39" baseType="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480</cp:revision>
  <dcterms:created xsi:type="dcterms:W3CDTF">2017-09-26T06:44:30Z</dcterms:created>
  <dcterms:modified xsi:type="dcterms:W3CDTF">2020-02-03T16:53:08Z</dcterms:modified>
</cp:coreProperties>
</file>