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1" r:id="rId3"/>
  </p:sldMasterIdLst>
  <p:notesMasterIdLst>
    <p:notesMasterId r:id="rId40"/>
  </p:notesMasterIdLst>
  <p:sldIdLst>
    <p:sldId id="256" r:id="rId4"/>
    <p:sldId id="267" r:id="rId5"/>
    <p:sldId id="316" r:id="rId6"/>
    <p:sldId id="314" r:id="rId7"/>
    <p:sldId id="257" r:id="rId8"/>
    <p:sldId id="258" r:id="rId9"/>
    <p:sldId id="260" r:id="rId10"/>
    <p:sldId id="296" r:id="rId11"/>
    <p:sldId id="302" r:id="rId12"/>
    <p:sldId id="298" r:id="rId13"/>
    <p:sldId id="300" r:id="rId14"/>
    <p:sldId id="299" r:id="rId15"/>
    <p:sldId id="297" r:id="rId16"/>
    <p:sldId id="301" r:id="rId17"/>
    <p:sldId id="303" r:id="rId18"/>
    <p:sldId id="304" r:id="rId19"/>
    <p:sldId id="317" r:id="rId20"/>
    <p:sldId id="265" r:id="rId21"/>
    <p:sldId id="318" r:id="rId22"/>
    <p:sldId id="319" r:id="rId23"/>
    <p:sldId id="320" r:id="rId24"/>
    <p:sldId id="321" r:id="rId25"/>
    <p:sldId id="322" r:id="rId26"/>
    <p:sldId id="323" r:id="rId27"/>
    <p:sldId id="266" r:id="rId28"/>
    <p:sldId id="268" r:id="rId29"/>
    <p:sldId id="324" r:id="rId30"/>
    <p:sldId id="325" r:id="rId31"/>
    <p:sldId id="270" r:id="rId32"/>
    <p:sldId id="271" r:id="rId33"/>
    <p:sldId id="272" r:id="rId34"/>
    <p:sldId id="273" r:id="rId35"/>
    <p:sldId id="274" r:id="rId36"/>
    <p:sldId id="275" r:id="rId37"/>
    <p:sldId id="276" r:id="rId38"/>
    <p:sldId id="277" r:id="rId39"/>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7326" autoAdjust="0"/>
  </p:normalViewPr>
  <p:slideViewPr>
    <p:cSldViewPr snapToGrid="0">
      <p:cViewPr varScale="1">
        <p:scale>
          <a:sx n="85" d="100"/>
          <a:sy n="85" d="100"/>
        </p:scale>
        <p:origin x="56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525AB29-43F7-4852-8896-E5D994911E87}" type="datetimeFigureOut">
              <a:rPr lang="tr-TR"/>
              <a:pPr>
                <a:defRPr/>
              </a:pPr>
              <a:t>28.02.2022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3A81BE8-2B58-441D-A6CB-2F368905AD0A}" type="slidenum">
              <a:rPr lang="tr-TR"/>
              <a:pPr>
                <a:defRPr/>
              </a:pPr>
              <a:t>‹#›</a:t>
            </a:fld>
            <a:endParaRPr lang="tr-TR"/>
          </a:p>
        </p:txBody>
      </p:sp>
    </p:spTree>
    <p:extLst>
      <p:ext uri="{BB962C8B-B14F-4D97-AF65-F5344CB8AC3E}">
        <p14:creationId xmlns:p14="http://schemas.microsoft.com/office/powerpoint/2010/main" val="1678917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CD6D35F5-6FFE-4053-9570-0EED749BECF1}"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0A11DAAA-6E63-4009-B2EA-9EB4B549AE65}"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130425"/>
            <a:ext cx="10363200" cy="1470025"/>
          </a:xfrm>
        </p:spPr>
        <p:txBody>
          <a:bodyPr/>
          <a:lstStyle/>
          <a:p>
            <a:r>
              <a:rPr lang="tr-TR"/>
              <a:t>Asıl başlık stili için tıklatın</a:t>
            </a:r>
          </a:p>
        </p:txBody>
      </p:sp>
      <p:sp>
        <p:nvSpPr>
          <p:cNvPr id="3" name="Alt Başlık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lvl1pPr>
              <a:defRPr/>
            </a:lvl1pPr>
          </a:lstStyle>
          <a:p>
            <a:pPr>
              <a:defRPr/>
            </a:pPr>
            <a:fld id="{14CF836E-35BE-4C7B-AB08-0A9C63ACDF6B}" type="datetimeFigureOut">
              <a:rPr lang="tr-TR"/>
              <a:pPr>
                <a:defRPr/>
              </a:pPr>
              <a:t>28.02.2022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807DE576-899E-4B9D-A5FA-B9BD96EAC682}"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E5AD0C18-5E47-424E-9987-374216562605}" type="datetimeFigureOut">
              <a:rPr lang="tr-TR"/>
              <a:pPr>
                <a:defRPr/>
              </a:pPr>
              <a:t>28.02.2022</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pPr>
              <a:defRPr/>
            </a:pPr>
            <a:fld id="{2A82FBDD-2A48-40F2-96AE-513B46BC604B}"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1325563"/>
          </a:xfrm>
        </p:spPr>
        <p:txBody>
          <a:bodyPr/>
          <a:lstStyle/>
          <a:p>
            <a:r>
              <a:rPr lang="tr-TR"/>
              <a:t>Asıl başlık stili için tıklatın</a:t>
            </a:r>
          </a:p>
        </p:txBody>
      </p:sp>
      <p:sp>
        <p:nvSpPr>
          <p:cNvPr id="3" name="İçerik Yer Tutucusu 2"/>
          <p:cNvSpPr>
            <a:spLocks noGrp="1"/>
          </p:cNvSpPr>
          <p:nvPr>
            <p:ph idx="1"/>
          </p:nvPr>
        </p:nvSpPr>
        <p:spPr>
          <a:xfrm>
            <a:off x="838200" y="1825625"/>
            <a:ext cx="10515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B4461444-764E-4479-B134-4E40AE59D74D}" type="datetimeFigureOut">
              <a:rPr lang="tr-TR"/>
              <a:pPr>
                <a:defRPr/>
              </a:pPr>
              <a:t>28.02.2022</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8EC2D0A8-3CA1-45C0-A918-E374D0E7D13F}" type="slidenum">
              <a:rPr lang="tr-TR"/>
              <a:pPr>
                <a:defRPr/>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smtClean="0"/>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6A14538D-623A-467F-9DF2-29E6DC2F9E1B}"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A95E058C-B8F8-4416-953C-8B608D33CE0E}" type="slidenum">
              <a:rPr lang="tr-TR"/>
              <a:pPr>
                <a:defRPr/>
              </a:pPr>
              <a:t>‹#›</a:t>
            </a:fld>
            <a:endParaRPr lang="tr-TR"/>
          </a:p>
        </p:txBody>
      </p:sp>
    </p:spTree>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smtClean="0"/>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D0D5EC52-A4D5-413E-AE05-322235ECC522}"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A2DDEE3D-786F-402F-A91C-62B2F7339B53}" type="slidenum">
              <a:rPr lang="tr-TR"/>
              <a:pPr>
                <a:defRPr/>
              </a:pPr>
              <a:t>‹#›</a:t>
            </a:fld>
            <a:endParaRPr lang="tr-TR"/>
          </a:p>
        </p:txBody>
      </p:sp>
    </p:spTree>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772218A6-0C9C-407E-BAC4-A1BC83725AC6}"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ACD9A33C-269A-453C-AEC3-FF67FAB7B37F}"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smtClean="0"/>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008FFA84-6C42-49EF-8BC6-BC26E32F4325}"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8DEEC79-C1FF-4546-AE3C-86D9A4739430}"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ABD37D03-76F7-44BC-9CB8-0A9E02DF53CD}"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7D49676-6DDC-48A2-AD8F-444EACDC95DF}"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8F521804-4493-4FC4-98B6-5A30745887CE}"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9C825625-0E7F-40DB-91B1-FD7AAE679721}" type="slidenum">
              <a:rPr lang="tr-TR"/>
              <a:pPr>
                <a:defRPr/>
              </a:pPr>
              <a:t>‹#›</a:t>
            </a:fld>
            <a:endParaRPr lang="tr-TR"/>
          </a:p>
        </p:txBody>
      </p:sp>
    </p:spTree>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3 İçerik Yer Tutucusu"/>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0269500C-4EEB-47E2-AF2B-92F006FBDA2B}"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7BD25DA-BEB4-4F1D-BCF5-B3B01308EBFB}"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1" y="170974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710779A9-2268-4A7F-A67A-B9830B3D3970}"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E60743DC-9F4C-4E6A-972A-0E0C36C9E1D6}"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smtClean="0"/>
              <a:t>Asıl başlık stili için tıklatın</a:t>
            </a:r>
            <a:endParaRPr lang="en-US"/>
          </a:p>
        </p:txBody>
      </p:sp>
      <p:sp>
        <p:nvSpPr>
          <p:cNvPr id="3" name="2 Resim Yer Tutucusu"/>
          <p:cNvSpPr>
            <a:spLocks noGrp="1"/>
          </p:cNvSpPr>
          <p:nvPr>
            <p:ph type="pic" idx="1"/>
          </p:nvPr>
        </p:nvSpPr>
        <p:spPr>
          <a:xfrm>
            <a:off x="1117600" y="1143006"/>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smtClean="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6E124BFF-857B-4EB2-A540-733ECA23E797}"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42FF1ED7-0E23-4507-AF8C-6E056BF96EA5}" type="slidenum">
              <a:rPr lang="tr-TR"/>
              <a:pPr>
                <a:defRPr/>
              </a:pPr>
              <a:t>‹#›</a:t>
            </a:fld>
            <a:endParaRPr lang="tr-TR"/>
          </a:p>
        </p:txBody>
      </p:sp>
    </p:spTree>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593CCC25-3175-4E85-9DBA-BAC4DD076E7F}"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8B62EE82-6A72-4749-A4EA-DFB78DAB2697}"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2"/>
            <a:ext cx="2438400" cy="5851525"/>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1524000" y="274643"/>
            <a:ext cx="74168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192E7894-DF1C-4DCC-A099-EA478CC5C330}"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9841AE86-42A9-4DDA-9372-3940A491DCA2}"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smtClean="0"/>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C06532C2-EAF7-41B3-AB11-73DC493A7D19}"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431226C6-7B56-4C2F-AAE7-40EA3372BB28}" type="slidenum">
              <a:rPr lang="tr-TR"/>
              <a:pPr>
                <a:defRPr/>
              </a:pPr>
              <a:t>‹#›</a:t>
            </a:fld>
            <a:endParaRPr lang="tr-TR"/>
          </a:p>
        </p:txBody>
      </p:sp>
    </p:spTree>
  </p:cSld>
  <p:clrMapOvr>
    <a:masterClrMapping/>
  </p:clrMapOvr>
  <p:transition spd="med">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smtClean="0"/>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20C34E90-1EB4-4B78-A763-447D57FD7BA1}"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CE7C0C58-E9B8-4224-AA5D-76BF64551CB4}" type="slidenum">
              <a:rPr lang="tr-TR"/>
              <a:pPr>
                <a:defRPr/>
              </a:pPr>
              <a:t>‹#›</a:t>
            </a:fld>
            <a:endParaRPr lang="tr-TR"/>
          </a:p>
        </p:txBody>
      </p:sp>
    </p:spTree>
  </p:cSld>
  <p:clrMapOvr>
    <a:masterClrMapping/>
  </p:clrMapOvr>
  <p:transition spd="med">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96C3F4E0-957B-4033-870B-35984CFAF30C}"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52AFE09B-630C-408C-B787-25EA2D03D259}"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smtClean="0"/>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F798AED4-8006-4094-8BED-5E77EE8ADCEE}"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C6F8EE2-A98B-4A0C-B862-3F8BD5B7BA29}"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33DE1EB0-1F1B-4196-9064-B5A074BF24D7}"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B691FE1A-42DD-44FC-BCA0-2A915267F862}"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9AFDD554-0694-4243-A45A-6304B5E22A47}"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BCE6C5DC-5F63-42E3-B375-7EE06CB3DF75}" type="slidenum">
              <a:rPr lang="tr-TR"/>
              <a:pPr>
                <a:defRPr/>
              </a:pPr>
              <a:t>‹#›</a:t>
            </a:fld>
            <a:endParaRPr lang="tr-TR"/>
          </a:p>
        </p:txBody>
      </p:sp>
    </p:spTree>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3 İçerik Yer Tutucusu"/>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18DE93D2-2128-48BB-B562-9E0B16925A32}"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8801EEBF-AA0F-4D7F-9B5F-5B6AB6ABAA8C}"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AA3FF36D-449F-444A-A6F3-56990D67EEA5}"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3E48FA16-4405-423B-9741-6FD9B7C26367}"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smtClean="0"/>
              <a:t>Asıl başlık stili için tıklatın</a:t>
            </a:r>
            <a:endParaRPr lang="en-US"/>
          </a:p>
        </p:txBody>
      </p:sp>
      <p:sp>
        <p:nvSpPr>
          <p:cNvPr id="3" name="2 Resim Yer Tutucusu"/>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smtClean="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4306A0C7-9AC2-49CA-ACF2-0B508A3A8197}"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CFABFCE8-B096-4BF2-94FF-DC67564FC473}" type="slidenum">
              <a:rPr lang="tr-TR"/>
              <a:pPr>
                <a:defRPr/>
              </a:pPr>
              <a:t>‹#›</a:t>
            </a:fld>
            <a:endParaRPr lang="tr-TR"/>
          </a:p>
        </p:txBody>
      </p:sp>
    </p:spTree>
  </p:cSld>
  <p:clrMapOvr>
    <a:masterClrMapping/>
  </p:clrMapOvr>
  <p:transition spd="med">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DE599097-8922-441F-B996-6401A88199C6}"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B71CA6D0-B008-4C14-AF66-2056478D0339}"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0"/>
            <a:ext cx="2438400" cy="5851525"/>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1524000" y="274641"/>
            <a:ext cx="74168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1BBF7E76-909C-4274-8460-D37292B7C456}"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6DB5952-0A74-4695-9311-2F8FFB0B2D04}"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7"/>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1"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E4FA802E-0084-4189-B8D8-FA15232C4A0A}" type="datetimeFigureOut">
              <a:rPr lang="tr-TR"/>
              <a:pPr>
                <a:defRPr/>
              </a:pPr>
              <a:t>28.02.2022</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9FE9F6F5-B40A-4469-AAD3-13DB1D389061}"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1ED281BE-4900-4BF4-8D85-1C1FF02F1976}" type="datetimeFigureOut">
              <a:rPr lang="tr-TR"/>
              <a:pPr>
                <a:defRPr/>
              </a:pPr>
              <a:t>28.02.2022</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DFAADFCD-1207-4018-97F8-AFA14DB7C8C1}"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51C0F210-A2DE-4065-A80C-A47619540BDB}"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394F343D-16D7-46F7-B89B-7E8F2991669F}"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6CC459AF-9056-4F0B-BB27-93623E640FF2}"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E7828B8F-8346-4876-BFB5-996A5F095E97}"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1984F667-302D-41BC-982E-8D70D8071A30}"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E76507D0-023F-4DB1-B1C0-B85A3469605D}"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1"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1"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5EF34025-55D0-4B39-9C59-DA15BDE3E374}"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B9830769-66D1-4E8E-8431-ABCD1EC1499B}"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4C72776-B2CB-4FB2-BDE4-259C51CB0E24}" type="datetimeFigureOut">
              <a:rPr lang="tr-TR"/>
              <a:pPr>
                <a:defRPr/>
              </a:pPr>
              <a:t>28.02.2022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84A8516-607B-4911-81BB-4491E82F20CB}"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13" r:id="rId10"/>
    <p:sldLayoutId id="2147483712" r:id="rId11"/>
    <p:sldLayoutId id="2147483711"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1" name="10 Halka"/>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extLst/>
          </a:lstStyle>
          <a:p>
            <a:r>
              <a:rPr lang="tr-TR" smtClean="0"/>
              <a:t>Asıl başlık stili için tıklatın</a:t>
            </a:r>
            <a:endParaRPr lang="en-US"/>
          </a:p>
        </p:txBody>
      </p:sp>
      <p:sp>
        <p:nvSpPr>
          <p:cNvPr id="14345"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FA98DAA2-8B9C-45DE-8CBE-117A71F0CB71}"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1280E1B7-DFB7-439F-A583-958A00EB19DD}"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Lst>
  <p:transition spd="med">
    <p:split orient="vert"/>
  </p:transition>
  <p:timing>
    <p:tnLst>
      <p:par>
        <p:cTn id="1" dur="indefinite" restart="never" nodeType="tmRoot"/>
      </p:par>
    </p:tnLst>
  </p:timing>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1" name="10 Halka"/>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extLst/>
          </a:lstStyle>
          <a:p>
            <a:r>
              <a:rPr lang="tr-TR" smtClean="0"/>
              <a:t>Asıl başlık stili için tıklatın</a:t>
            </a:r>
            <a:endParaRPr lang="en-US"/>
          </a:p>
        </p:txBody>
      </p:sp>
      <p:sp>
        <p:nvSpPr>
          <p:cNvPr id="25609"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7903CCF4-CB36-4807-9833-8884D728C4DD}"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FB3375CB-182E-4889-9A42-AAB8F5E9954A}"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Lst>
  <p:transition spd="med">
    <p:split orient="vert"/>
  </p:transition>
  <p:timing>
    <p:tnLst>
      <p:par>
        <p:cTn id="1" dur="indefinite" restart="never" nodeType="tmRoot"/>
      </p:par>
    </p:tnLst>
  </p:timing>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type="subTitle" idx="1"/>
          </p:nvPr>
        </p:nvSpPr>
        <p:spPr>
          <a:xfrm>
            <a:off x="434975" y="373063"/>
            <a:ext cx="11495088" cy="5962650"/>
          </a:xfrm>
        </p:spPr>
        <p:txBody>
          <a:bodyPr/>
          <a:lstStyle/>
          <a:p>
            <a:pPr algn="just"/>
            <a:r>
              <a:rPr lang="tr-TR" b="1" smtClean="0">
                <a:solidFill>
                  <a:srgbClr val="D82331"/>
                </a:solidFill>
              </a:rPr>
              <a:t>DERS KONU BAŞLIKLARI:</a:t>
            </a:r>
          </a:p>
          <a:p>
            <a:pPr algn="just">
              <a:buFont typeface="Arial" charset="0"/>
              <a:buChar char="•"/>
            </a:pPr>
            <a:r>
              <a:rPr lang="tr-TR" b="1" smtClean="0">
                <a:solidFill>
                  <a:schemeClr val="hlink"/>
                </a:solidFill>
              </a:rPr>
              <a:t> HUKUK ALANINDA YAPILAN İNKILAPLAR:</a:t>
            </a:r>
          </a:p>
          <a:p>
            <a:pPr algn="just">
              <a:buFont typeface="Arial" charset="0"/>
              <a:buChar char="•"/>
            </a:pPr>
            <a:r>
              <a:rPr lang="tr-TR" smtClean="0">
                <a:solidFill>
                  <a:schemeClr val="hlink"/>
                </a:solidFill>
              </a:rPr>
              <a:t> 1921 ve 1924 Anayasaları</a:t>
            </a:r>
          </a:p>
          <a:p>
            <a:pPr algn="just">
              <a:buFont typeface="Arial" charset="0"/>
              <a:buChar char="•"/>
            </a:pPr>
            <a:r>
              <a:rPr lang="tr-TR" smtClean="0">
                <a:solidFill>
                  <a:schemeClr val="hlink"/>
                </a:solidFill>
              </a:rPr>
              <a:t> Medeni Kanun</a:t>
            </a:r>
          </a:p>
          <a:p>
            <a:pPr algn="just">
              <a:buFont typeface="Arial" charset="0"/>
              <a:buChar char="•"/>
            </a:pPr>
            <a:endParaRPr lang="tr-TR" smtClean="0">
              <a:solidFill>
                <a:schemeClr val="hlink"/>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Dikdörtgen 2"/>
          <p:cNvSpPr>
            <a:spLocks noChangeArrowheads="1"/>
          </p:cNvSpPr>
          <p:nvPr/>
        </p:nvSpPr>
        <p:spPr bwMode="auto">
          <a:xfrm>
            <a:off x="187325" y="201613"/>
            <a:ext cx="11612563" cy="6683375"/>
          </a:xfrm>
          <a:prstGeom prst="rect">
            <a:avLst/>
          </a:prstGeom>
          <a:noFill/>
          <a:ln w="9525">
            <a:noFill/>
            <a:miter lim="800000"/>
            <a:headEnd/>
            <a:tailEnd/>
          </a:ln>
        </p:spPr>
        <p:txBody>
          <a:bodyPr>
            <a:spAutoFit/>
          </a:bodyPr>
          <a:lstStyle/>
          <a:p>
            <a:r>
              <a:rPr lang="tr-TR" b="1">
                <a:solidFill>
                  <a:srgbClr val="C00000"/>
                </a:solidFill>
                <a:latin typeface="Calibri" pitchFamily="34" charset="0"/>
              </a:rPr>
              <a:t>20 OCAK 1921 TEŞKİLAT-I ESASİYE KANUNU</a:t>
            </a:r>
          </a:p>
          <a:p>
            <a:r>
              <a:rPr lang="tr-TR">
                <a:solidFill>
                  <a:srgbClr val="C00000"/>
                </a:solidFill>
                <a:latin typeface="Calibri" pitchFamily="34" charset="0"/>
              </a:rPr>
              <a:t>Mevaddı Esasiye </a:t>
            </a:r>
          </a:p>
          <a:p>
            <a:r>
              <a:rPr lang="tr-TR">
                <a:latin typeface="Calibri" pitchFamily="34" charset="0"/>
              </a:rPr>
              <a:t>Madde 1- Hakimiyet bilâ kaydü şart milletindir. İdare usulü halkın mukadderatını bizzat ve bilfiil idare etmesi esasına müstenittir.</a:t>
            </a:r>
            <a:br>
              <a:rPr lang="tr-TR">
                <a:latin typeface="Calibri" pitchFamily="34" charset="0"/>
              </a:rPr>
            </a:br>
            <a:r>
              <a:rPr lang="tr-TR">
                <a:latin typeface="Calibri" pitchFamily="34" charset="0"/>
              </a:rPr>
              <a:t>Madde 2- İcra kudreti ve teşri salahiyeti milletin yegâne ve hakiki mümessili olan Büyük Millet Meclisinde tecelli ve temerküz eder.</a:t>
            </a:r>
            <a:br>
              <a:rPr lang="tr-TR">
                <a:latin typeface="Calibri" pitchFamily="34" charset="0"/>
              </a:rPr>
            </a:br>
            <a:r>
              <a:rPr lang="tr-TR">
                <a:latin typeface="Calibri" pitchFamily="34" charset="0"/>
              </a:rPr>
              <a:t>Madde 3- Türkiye Devleti Büyük Millet Meclisi tarafından idare olunur ve hükûmeti “Büyük Millet Meclisi Hükûmeti” ünvanını taşır.</a:t>
            </a:r>
            <a:br>
              <a:rPr lang="tr-TR">
                <a:latin typeface="Calibri" pitchFamily="34" charset="0"/>
              </a:rPr>
            </a:br>
            <a:r>
              <a:rPr lang="tr-TR">
                <a:latin typeface="Calibri" pitchFamily="34" charset="0"/>
              </a:rPr>
              <a:t>Madde 4- Büyük Millet Meclisi vilayetler halkınca müntehap azadan mürekkeptir.</a:t>
            </a:r>
            <a:br>
              <a:rPr lang="tr-TR">
                <a:latin typeface="Calibri" pitchFamily="34" charset="0"/>
              </a:rPr>
            </a:br>
            <a:r>
              <a:rPr lang="tr-TR">
                <a:latin typeface="Calibri" pitchFamily="34" charset="0"/>
              </a:rPr>
              <a:t>Madde 5- Büyük Millet Meclisinin intihabı iki senede bir kere icra olunur. İntihap olunan azanın azalık müddeti iki seneden ibaret olup fakat tekrar intihap olunmak caizdir. Sabık Heyet lâhik heyetin içtimaına kadar vazifeye devam eder. Yeni intihabat icrasına imkân görülmediği takdirde içtima devresinin yalnız bir sene temdidi caizdir. Büyük Millet Meclisi azasının herbiri kendini intihap eden vilayetin ayrıca vekili olmayıp umum milletin vekilidir.</a:t>
            </a:r>
            <a:br>
              <a:rPr lang="tr-TR">
                <a:latin typeface="Calibri" pitchFamily="34" charset="0"/>
              </a:rPr>
            </a:br>
            <a:r>
              <a:rPr lang="tr-TR">
                <a:latin typeface="Calibri" pitchFamily="34" charset="0"/>
              </a:rPr>
              <a:t>Madde 6- Büyük Millet Meclisinin heyeti umumiyesi teşrinisani iptidasında davetsiz içtima eder.</a:t>
            </a:r>
            <a:br>
              <a:rPr lang="tr-TR">
                <a:latin typeface="Calibri" pitchFamily="34" charset="0"/>
              </a:rPr>
            </a:br>
            <a:r>
              <a:rPr lang="tr-TR">
                <a:latin typeface="Calibri" pitchFamily="34" charset="0"/>
              </a:rPr>
              <a:t>Madde 7- Ahkâmı şer’iyenin tenfizi, umum kavaninin vazı, tadili, feshi, ve muahede ve sulh akti ve vatan müdafaası ilânı gibi hukuku esasiye Büyük Millet Meclisine aittir. Kavanin ve nizamat tanziminde muamelatı nasa erfak ve ihtiyacatı zamana evfak ahkamı fıkhiye ve hukukiye ile adap ve muamelat esas ittihaz kılınır. Heyeti Vekilinin vazife ve mesuliyeti kanunu mahsus ile tayin edilir.</a:t>
            </a:r>
            <a:br>
              <a:rPr lang="tr-TR">
                <a:latin typeface="Calibri" pitchFamily="34" charset="0"/>
              </a:rPr>
            </a:br>
            <a:r>
              <a:rPr lang="tr-TR">
                <a:latin typeface="Calibri" pitchFamily="34" charset="0"/>
              </a:rPr>
              <a:t>Madde 8- Büyük Millet Meclisi, hükûmetinin inkısam eylediği devairi kanunu mahsus mucibince intihap kerdesi olan vekiller vasıtası ile idare eder. Meclis icrai hususat için vekillere veçhe tayin ve ledelhace bunları tebdil eyler.</a:t>
            </a:r>
            <a:br>
              <a:rPr lang="tr-TR">
                <a:latin typeface="Calibri" pitchFamily="34" charset="0"/>
              </a:rPr>
            </a:br>
            <a:r>
              <a:rPr lang="tr-TR">
                <a:latin typeface="Calibri" pitchFamily="34" charset="0"/>
              </a:rPr>
              <a:t>Madde 9- Büyük Millet Meclisi Heyeti Umumiyesi tarafından intihap olunan reis bir intihap devresi zarfında Büyük Millet Meclisi Reisidir. Bu sıfatla Meclis namına imza vazına ve Heyeti Vekile mukarreatını tasdika salahiyettardır. İcra Vekilleri heyeti içlerinden birini kendilerine reis intihap ederler. Ancak Büyük Millet Meclisi Reisi vekiller heyetinin de reisi tabiisidir.</a:t>
            </a:r>
            <a:br>
              <a:rPr lang="tr-TR">
                <a:latin typeface="Calibri" pitchFamily="34" charset="0"/>
              </a:rPr>
            </a:br>
            <a:endParaRPr lang="tr-TR">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type="body" idx="1"/>
          </p:nvPr>
        </p:nvSpPr>
        <p:spPr>
          <a:xfrm>
            <a:off x="547688" y="636588"/>
            <a:ext cx="10806112" cy="5540375"/>
          </a:xfrm>
        </p:spPr>
        <p:txBody>
          <a:bodyPr/>
          <a:lstStyle/>
          <a:p>
            <a:pPr eaLnBrk="1" hangingPunct="1">
              <a:lnSpc>
                <a:spcPct val="100000"/>
              </a:lnSpc>
              <a:spcBef>
                <a:spcPct val="0"/>
              </a:spcBef>
              <a:buFontTx/>
              <a:buChar char="•"/>
            </a:pPr>
            <a:r>
              <a:rPr lang="tr-TR" sz="1800" smtClean="0">
                <a:solidFill>
                  <a:srgbClr val="C00000"/>
                </a:solidFill>
              </a:rPr>
              <a:t>İdare</a:t>
            </a:r>
            <a:r>
              <a:rPr lang="tr-TR" sz="1800" smtClean="0"/>
              <a:t/>
            </a:r>
            <a:br>
              <a:rPr lang="tr-TR" sz="1800" smtClean="0"/>
            </a:br>
            <a:r>
              <a:rPr lang="tr-TR" sz="1800" smtClean="0"/>
              <a:t>Madde 10- Türkiye coğraafi vaziyet ve iktisadi münasebet noktai nazarından vilayetlere, vilayetler kazalara münkasem olup kazalar da nahiyelerden terekküp eder.</a:t>
            </a:r>
            <a:br>
              <a:rPr lang="tr-TR" sz="1800" smtClean="0"/>
            </a:br>
            <a:r>
              <a:rPr lang="tr-TR" sz="1800" smtClean="0">
                <a:solidFill>
                  <a:srgbClr val="C00000"/>
                </a:solidFill>
              </a:rPr>
              <a:t>Vilâyat</a:t>
            </a:r>
            <a:r>
              <a:rPr lang="tr-TR" sz="1800" smtClean="0"/>
              <a:t/>
            </a:r>
            <a:br>
              <a:rPr lang="tr-TR" sz="1800" smtClean="0"/>
            </a:br>
            <a:r>
              <a:rPr lang="tr-TR" sz="1800" smtClean="0"/>
              <a:t>Madde 11- Vilâyet mahalli umurda manevi şahsiyeti ve muhtariyeti haizdir. Harici ve dahili siyaset, şer’i adlî ve askeri umur, beynelmilel iktisadî münasebat ve hükûmetin umumi tekâlifi ile menafii birden ziyade vilâyata, şâmil hususat müstesna olmak üzere Büyük Millet Meclisince vaz edilecek kavanin mucibince evkaf, Medaris, Maarif, Sıhhiye, İktisat, Ziraat, Nafia ve Muaveneti içtimaiye işlerinin tanzim ve idaresi vilâyet şûralarının salâhiyeti dahilindedir.</a:t>
            </a:r>
            <a:br>
              <a:rPr lang="tr-TR" sz="1800" smtClean="0"/>
            </a:br>
            <a:r>
              <a:rPr lang="tr-TR" sz="1800" smtClean="0"/>
              <a:t>Madde 12- Vilâyet Şûraları vilâyetler halkınca müntehap azadan mürekkeptir. Vilâyet Şûralarının içtima devresi iki senedir. İçtima müddeti senede iki aydır.</a:t>
            </a:r>
            <a:br>
              <a:rPr lang="tr-TR" sz="1800" smtClean="0"/>
            </a:br>
            <a:r>
              <a:rPr lang="tr-TR" sz="1800" smtClean="0"/>
              <a:t>Madde 13- Vilâyet Şûrası, azası meyanında icra amiri olacak bir reis ile muhtelif şuabatı idareye memur azadan teşekkül etmek üzere bir idare heyeti intihab eder, İcra salahiyeti daimi olan bu heyete aittir.</a:t>
            </a:r>
            <a:br>
              <a:rPr lang="tr-TR" sz="1800" smtClean="0"/>
            </a:br>
            <a:r>
              <a:rPr lang="tr-TR" sz="1800" smtClean="0"/>
              <a:t>Madde 14- Vilâyette Büyük Milet Meclisinin vekili ve mümessili olmak üzere vali bulunur. Vali, Büyük Millet Meclisi hükûmeti tarafından tayin olunup vazifesi devletin umumi ve müşterek vazaifini rüyet etmektir. Vali yalnız devletin umumi vazaifile mahalli vazaif arasında tearuz vukuunda müdahale eder.</a:t>
            </a:r>
          </a:p>
          <a:p>
            <a:pPr>
              <a:lnSpc>
                <a:spcPct val="70000"/>
              </a:lnSpc>
            </a:pPr>
            <a:r>
              <a:rPr lang="tr-TR" sz="1800" smtClean="0">
                <a:solidFill>
                  <a:srgbClr val="C00000"/>
                </a:solidFill>
              </a:rPr>
              <a:t>Kaza</a:t>
            </a:r>
            <a:r>
              <a:rPr lang="tr-TR" sz="1800" smtClean="0"/>
              <a:t/>
            </a:r>
            <a:br>
              <a:rPr lang="tr-TR" sz="1800" smtClean="0"/>
            </a:br>
            <a:r>
              <a:rPr lang="tr-TR" sz="1800" smtClean="0">
                <a:solidFill>
                  <a:srgbClr val="333333"/>
                </a:solidFill>
              </a:rPr>
              <a:t>Madde 15- Kaza yalnız idari ve inzibati cüzü olup manevi şahsiyeti haiz değildir. İdaresi Büyük Millet Meclisi hûkümeti tarafından mansup ve valinin emri altında bir kaymakama mevdudur.</a:t>
            </a:r>
            <a:r>
              <a:rPr lang="tr-TR" sz="1800" smtClean="0"/>
              <a:t/>
            </a:r>
            <a:br>
              <a:rPr lang="tr-TR" sz="1800" smtClean="0"/>
            </a:br>
            <a:endParaRPr lang="tr-TR" sz="180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Dikdörtgen 1"/>
          <p:cNvSpPr>
            <a:spLocks noChangeArrowheads="1"/>
          </p:cNvSpPr>
          <p:nvPr/>
        </p:nvSpPr>
        <p:spPr bwMode="auto">
          <a:xfrm>
            <a:off x="344488" y="361950"/>
            <a:ext cx="11410950" cy="5859463"/>
          </a:xfrm>
          <a:prstGeom prst="rect">
            <a:avLst/>
          </a:prstGeom>
          <a:noFill/>
          <a:ln w="9525">
            <a:noFill/>
            <a:miter lim="800000"/>
            <a:headEnd/>
            <a:tailEnd/>
          </a:ln>
        </p:spPr>
        <p:txBody>
          <a:bodyPr>
            <a:spAutoFit/>
          </a:bodyPr>
          <a:lstStyle/>
          <a:p>
            <a:pPr>
              <a:buFontTx/>
              <a:buChar char="•"/>
            </a:pPr>
            <a:r>
              <a:rPr lang="tr-TR">
                <a:solidFill>
                  <a:srgbClr val="C00000"/>
                </a:solidFill>
                <a:latin typeface="Calibri" pitchFamily="34" charset="0"/>
              </a:rPr>
              <a:t> Nahiye</a:t>
            </a:r>
            <a:r>
              <a:rPr lang="tr-TR">
                <a:solidFill>
                  <a:srgbClr val="333333"/>
                </a:solidFill>
                <a:latin typeface="Calibri" pitchFamily="34" charset="0"/>
              </a:rPr>
              <a:t> </a:t>
            </a:r>
            <a:r>
              <a:rPr lang="tr-TR">
                <a:latin typeface="Calibri" pitchFamily="34" charset="0"/>
              </a:rPr>
              <a:t/>
            </a:r>
            <a:br>
              <a:rPr lang="tr-TR">
                <a:latin typeface="Calibri" pitchFamily="34" charset="0"/>
              </a:rPr>
            </a:br>
            <a:r>
              <a:rPr lang="tr-TR">
                <a:solidFill>
                  <a:srgbClr val="333333"/>
                </a:solidFill>
                <a:latin typeface="Calibri" pitchFamily="34" charset="0"/>
              </a:rPr>
              <a:t>Madde 16- Nahiye hususi hayatında muhtariyeti haiz bir manevi şahsiyettir.</a:t>
            </a:r>
            <a:r>
              <a:rPr lang="tr-TR">
                <a:latin typeface="Calibri" pitchFamily="34" charset="0"/>
              </a:rPr>
              <a:t/>
            </a:r>
            <a:br>
              <a:rPr lang="tr-TR">
                <a:latin typeface="Calibri" pitchFamily="34" charset="0"/>
              </a:rPr>
            </a:br>
            <a:r>
              <a:rPr lang="tr-TR">
                <a:solidFill>
                  <a:srgbClr val="333333"/>
                </a:solidFill>
                <a:latin typeface="Calibri" pitchFamily="34" charset="0"/>
              </a:rPr>
              <a:t>Madde 17- Nahiyenin bir şûrası, bir idare heyeti ve bir de müdürü vardır.</a:t>
            </a:r>
            <a:r>
              <a:rPr lang="tr-TR">
                <a:latin typeface="Calibri" pitchFamily="34" charset="0"/>
              </a:rPr>
              <a:t/>
            </a:r>
            <a:br>
              <a:rPr lang="tr-TR">
                <a:latin typeface="Calibri" pitchFamily="34" charset="0"/>
              </a:rPr>
            </a:br>
            <a:r>
              <a:rPr lang="tr-TR">
                <a:solidFill>
                  <a:srgbClr val="333333"/>
                </a:solidFill>
                <a:latin typeface="Calibri" pitchFamily="34" charset="0"/>
              </a:rPr>
              <a:t>Madde 18- Nahiye şûrası, nahiye halkınca doğrudan doğruya müntehap azadan terekküp eder.</a:t>
            </a:r>
            <a:r>
              <a:rPr lang="tr-TR">
                <a:latin typeface="Calibri" pitchFamily="34" charset="0"/>
              </a:rPr>
              <a:t/>
            </a:r>
            <a:br>
              <a:rPr lang="tr-TR">
                <a:latin typeface="Calibri" pitchFamily="34" charset="0"/>
              </a:rPr>
            </a:br>
            <a:r>
              <a:rPr lang="tr-TR">
                <a:solidFill>
                  <a:srgbClr val="333333"/>
                </a:solidFill>
                <a:latin typeface="Calibri" pitchFamily="34" charset="0"/>
              </a:rPr>
              <a:t>Madde 19- İdare heyeti ve nahiye müdürü, nahiye şûrası tarafından intihap olunur.</a:t>
            </a:r>
            <a:r>
              <a:rPr lang="tr-TR">
                <a:latin typeface="Calibri" pitchFamily="34" charset="0"/>
              </a:rPr>
              <a:t/>
            </a:r>
            <a:br>
              <a:rPr lang="tr-TR">
                <a:latin typeface="Calibri" pitchFamily="34" charset="0"/>
              </a:rPr>
            </a:br>
            <a:r>
              <a:rPr lang="tr-TR">
                <a:solidFill>
                  <a:srgbClr val="333333"/>
                </a:solidFill>
                <a:latin typeface="Calibri" pitchFamily="34" charset="0"/>
              </a:rPr>
              <a:t>Madde 20- Nahiye şûrası ve idare heyeti kazai, iktisadi ve mali salahiyeti haiz olup bunların derecatı kavanini mahsusa ile tayin olunur.</a:t>
            </a:r>
            <a:r>
              <a:rPr lang="tr-TR">
                <a:latin typeface="Calibri" pitchFamily="34" charset="0"/>
              </a:rPr>
              <a:t/>
            </a:r>
            <a:br>
              <a:rPr lang="tr-TR">
                <a:latin typeface="Calibri" pitchFamily="34" charset="0"/>
              </a:rPr>
            </a:br>
            <a:r>
              <a:rPr lang="tr-TR">
                <a:solidFill>
                  <a:srgbClr val="333333"/>
                </a:solidFill>
                <a:latin typeface="Calibri" pitchFamily="34" charset="0"/>
              </a:rPr>
              <a:t>Madde 21- Nahiye bir veya birkaç köyden mürekkep olduğu gibi bir kasaba da bir nahiyedir.</a:t>
            </a:r>
            <a:r>
              <a:rPr lang="tr-TR">
                <a:latin typeface="Calibri" pitchFamily="34" charset="0"/>
              </a:rPr>
              <a:t/>
            </a:r>
            <a:br>
              <a:rPr lang="tr-TR">
                <a:latin typeface="Calibri" pitchFamily="34" charset="0"/>
              </a:rPr>
            </a:br>
            <a:r>
              <a:rPr lang="tr-TR">
                <a:solidFill>
                  <a:srgbClr val="C00000"/>
                </a:solidFill>
                <a:latin typeface="Calibri" pitchFamily="34" charset="0"/>
              </a:rPr>
              <a:t>Umumi Müfettişlik</a:t>
            </a:r>
            <a:r>
              <a:rPr lang="tr-TR">
                <a:latin typeface="Calibri" pitchFamily="34" charset="0"/>
              </a:rPr>
              <a:t/>
            </a:r>
            <a:br>
              <a:rPr lang="tr-TR">
                <a:latin typeface="Calibri" pitchFamily="34" charset="0"/>
              </a:rPr>
            </a:br>
            <a:r>
              <a:rPr lang="tr-TR">
                <a:solidFill>
                  <a:srgbClr val="333333"/>
                </a:solidFill>
                <a:latin typeface="Calibri" pitchFamily="34" charset="0"/>
              </a:rPr>
              <a:t>Madde 22- Vilâyetler iktisadi ve içtimaî münasebetleri itibariyle birleştirilerek umumi müfettişlik kıtaları vücuda getirilir.</a:t>
            </a:r>
            <a:r>
              <a:rPr lang="tr-TR">
                <a:latin typeface="Calibri" pitchFamily="34" charset="0"/>
              </a:rPr>
              <a:t/>
            </a:r>
            <a:br>
              <a:rPr lang="tr-TR">
                <a:latin typeface="Calibri" pitchFamily="34" charset="0"/>
              </a:rPr>
            </a:br>
            <a:r>
              <a:rPr lang="tr-TR">
                <a:solidFill>
                  <a:srgbClr val="333333"/>
                </a:solidFill>
                <a:latin typeface="Calibri" pitchFamily="34" charset="0"/>
              </a:rPr>
              <a:t>Madde 23- Umumi müfettişlik mıntakalarının umumi surette asayişinin temini ve umum devair muamelatının teftişi, umumi müfettişlik mıntakasındaki vilâyetlerin müşterek işlerinde ahengin tanzimi vazifesi Umumi müfettişlere mevdudur. Umumi müfettişler Devletin umumi vazaifile mahalli idarelere ait vazaif ve mukarreratı daimi surette murakebe ederler.</a:t>
            </a:r>
            <a:r>
              <a:rPr lang="tr-TR">
                <a:latin typeface="Calibri" pitchFamily="34" charset="0"/>
              </a:rPr>
              <a:t/>
            </a:r>
            <a:br>
              <a:rPr lang="tr-TR">
                <a:latin typeface="Calibri" pitchFamily="34" charset="0"/>
              </a:rPr>
            </a:br>
            <a:r>
              <a:rPr lang="tr-TR">
                <a:latin typeface="Calibri" pitchFamily="34" charset="0"/>
              </a:rPr>
              <a:t> </a:t>
            </a:r>
            <a:r>
              <a:rPr lang="tr-TR">
                <a:solidFill>
                  <a:srgbClr val="C00000"/>
                </a:solidFill>
                <a:latin typeface="Calibri" pitchFamily="34" charset="0"/>
              </a:rPr>
              <a:t>Maddei Münferide</a:t>
            </a:r>
            <a:r>
              <a:rPr lang="tr-TR">
                <a:latin typeface="Calibri" pitchFamily="34" charset="0"/>
              </a:rPr>
              <a:t/>
            </a:r>
            <a:br>
              <a:rPr lang="tr-TR">
                <a:latin typeface="Calibri" pitchFamily="34" charset="0"/>
              </a:rPr>
            </a:br>
            <a:r>
              <a:rPr lang="tr-TR">
                <a:latin typeface="Calibri" pitchFamily="34" charset="0"/>
              </a:rPr>
              <a:t/>
            </a:r>
            <a:br>
              <a:rPr lang="tr-TR">
                <a:latin typeface="Calibri" pitchFamily="34" charset="0"/>
              </a:rPr>
            </a:br>
            <a:r>
              <a:rPr lang="tr-TR">
                <a:solidFill>
                  <a:srgbClr val="333333"/>
                </a:solidFill>
                <a:latin typeface="Calibri" pitchFamily="34" charset="0"/>
              </a:rPr>
              <a:t>İşbu kanun tarihi neşrinden itibaren meri olur. Ancak elyevm münakit Büyük Millet Meclisi 5 Eylül 1336 tarihli nisabı müzakere kanununun birinci maddesinde gösterildiği üzere gayesinin husulüne kadar müstemirren müçtemi bulunacağı cihetle işbu Teşkilatı Esasiye Kanunundaki 4 üncü, 5 inci, 6 ncı maddeler gayenin husulüne elyevm mevcut Büyük Millet Meclisi adedi mürettebinin sülüsanı ekseriyetle karar verildiği takdirde ancak yeni intihabdan itibaren meriyül icra olacaktır.</a:t>
            </a:r>
            <a:endParaRPr lang="tr-TR">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ikdörtgen 1"/>
          <p:cNvSpPr>
            <a:spLocks noChangeArrowheads="1"/>
          </p:cNvSpPr>
          <p:nvPr/>
        </p:nvSpPr>
        <p:spPr bwMode="auto">
          <a:xfrm>
            <a:off x="398463" y="350838"/>
            <a:ext cx="11420475" cy="6070600"/>
          </a:xfrm>
          <a:prstGeom prst="rect">
            <a:avLst/>
          </a:prstGeom>
          <a:noFill/>
          <a:ln w="9525">
            <a:noFill/>
            <a:miter lim="800000"/>
            <a:headEnd/>
            <a:tailEnd/>
          </a:ln>
        </p:spPr>
        <p:txBody>
          <a:bodyPr>
            <a:spAutoFit/>
          </a:bodyPr>
          <a:lstStyle/>
          <a:p>
            <a:pPr algn="just">
              <a:buFontTx/>
              <a:buChar char="•"/>
            </a:pPr>
            <a:r>
              <a:rPr lang="tr-TR" sz="2800">
                <a:latin typeface="Calibri" pitchFamily="34" charset="0"/>
              </a:rPr>
              <a:t> 1921 Anayasası ilk başta adı ile dikkati çekmektedir: </a:t>
            </a:r>
            <a:r>
              <a:rPr lang="tr-TR" sz="2800">
                <a:solidFill>
                  <a:srgbClr val="D82331"/>
                </a:solidFill>
                <a:latin typeface="Calibri" pitchFamily="34" charset="0"/>
              </a:rPr>
              <a:t>Teşkilât-ı Esâsiye Kanunu.</a:t>
            </a:r>
            <a:r>
              <a:rPr lang="tr-TR" sz="2800">
                <a:latin typeface="Calibri" pitchFamily="34" charset="0"/>
              </a:rPr>
              <a:t> Bu tarihe kadar Osmanlı anayasa literatüründe kullanılan deyim </a:t>
            </a:r>
            <a:r>
              <a:rPr lang="tr-TR" sz="2800">
                <a:solidFill>
                  <a:schemeClr val="hlink"/>
                </a:solidFill>
                <a:latin typeface="Calibri" pitchFamily="34" charset="0"/>
              </a:rPr>
              <a:t>Kanun-ı Esasi idi.</a:t>
            </a:r>
            <a:r>
              <a:rPr lang="tr-TR" sz="2800">
                <a:latin typeface="Calibri" pitchFamily="34" charset="0"/>
              </a:rPr>
              <a:t> Yeni bir anayasa yapma ihtiyacını duyan BMM’nin ise, Kanun-ı Esasi yürürlükteyken kendi anayasasına aynı adı vermesi beklenemezdi.</a:t>
            </a:r>
          </a:p>
          <a:p>
            <a:pPr algn="just">
              <a:buFontTx/>
              <a:buChar char="•"/>
            </a:pPr>
            <a:r>
              <a:rPr lang="tr-TR" sz="2800">
                <a:latin typeface="Calibri" pitchFamily="34" charset="0"/>
              </a:rPr>
              <a:t> Öte yandan bu terimin çok yakın tarihten gelen bir kaynağı da vardı. Kars’taki Cenub-i Garbi Kafkas Hükümeti tarafından ilân olunan ve bu yönetimin iskeletini kuran yasanın adı Teşkilât-ı Esa siye Kanunu idi. </a:t>
            </a:r>
          </a:p>
          <a:p>
            <a:pPr algn="just">
              <a:buFontTx/>
              <a:buChar char="•"/>
            </a:pPr>
            <a:r>
              <a:rPr lang="tr-TR" sz="2800">
                <a:latin typeface="Calibri" pitchFamily="34" charset="0"/>
              </a:rPr>
              <a:t> 1921 TEK çok açık bir şekilde, daha 1'inci maddesinde </a:t>
            </a:r>
            <a:r>
              <a:rPr lang="tr-TR" sz="2800">
                <a:solidFill>
                  <a:srgbClr val="0070C0"/>
                </a:solidFill>
                <a:latin typeface="Calibri" pitchFamily="34" charset="0"/>
              </a:rPr>
              <a:t>«millî egemenlik» </a:t>
            </a:r>
            <a:r>
              <a:rPr lang="tr-TR" sz="2800">
                <a:latin typeface="Calibri" pitchFamily="34" charset="0"/>
              </a:rPr>
              <a:t>ilkesini ilân etmektedir: </a:t>
            </a:r>
            <a:r>
              <a:rPr lang="tr-TR" sz="2800">
                <a:solidFill>
                  <a:srgbClr val="C00000"/>
                </a:solidFill>
                <a:latin typeface="Calibri" pitchFamily="34" charset="0"/>
              </a:rPr>
              <a:t>“Hakimiyet bila kaydü şart milletindir”. </a:t>
            </a:r>
            <a:r>
              <a:rPr lang="tr-TR" sz="2800">
                <a:latin typeface="Calibri" pitchFamily="34" charset="0"/>
              </a:rPr>
              <a:t>Aslında 1876 Kanun-u Esasisi yürürlükten kaldırılmamış da olsa, 1921 Anayasasının egemenliğin hükümdara ait olduğu bir sistemden çok farklı bir sistemi benimsediği ortadadır. </a:t>
            </a:r>
          </a:p>
          <a:p>
            <a:pPr algn="just">
              <a:buFontTx/>
              <a:buChar char="•"/>
            </a:pPr>
            <a:endParaRPr lang="tr-TR" sz="280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p:cNvSpPr>
          <p:nvPr>
            <p:ph type="body" idx="1"/>
          </p:nvPr>
        </p:nvSpPr>
        <p:spPr>
          <a:xfrm>
            <a:off x="315913" y="346075"/>
            <a:ext cx="11515725" cy="5861050"/>
          </a:xfrm>
        </p:spPr>
        <p:txBody>
          <a:bodyPr/>
          <a:lstStyle/>
          <a:p>
            <a:pPr algn="just"/>
            <a:r>
              <a:rPr lang="tr-TR" smtClean="0"/>
              <a:t>Hükûmet Sistemi: </a:t>
            </a:r>
            <a:r>
              <a:rPr lang="tr-TR" smtClean="0">
                <a:solidFill>
                  <a:schemeClr val="hlink"/>
                </a:solidFill>
              </a:rPr>
              <a:t>«Meclis Hükûmeti Sistemi»,</a:t>
            </a:r>
            <a:r>
              <a:rPr lang="tr-TR" smtClean="0"/>
              <a:t> olarak belirlenmişti. Bu, yasama ve yürütme kuvvetlerinin mecliste toplandığı bir kuvvetler birliği hükûmet sistemidir. Devlet başkanlığı makamı yoktur. Hükümet üyelerini meclis kendi içinden tek tek seçmektedir ve hükümetin başkanı Meclis başkanıdır. Hükümet sadece meclise karşı sorumludur. 3. maddede:</a:t>
            </a:r>
          </a:p>
          <a:p>
            <a:pPr algn="just"/>
            <a:r>
              <a:rPr lang="tr-TR" smtClean="0">
                <a:solidFill>
                  <a:srgbClr val="0070C0"/>
                </a:solidFill>
              </a:rPr>
              <a:t> “Türkiye Devleti, Büyük Millet Meclisi tarafından idare olunur ve Hükûmeti Büyük Millet Meclisi Hükûmeti unvanını taşır” </a:t>
            </a:r>
            <a:r>
              <a:rPr lang="tr-TR" smtClean="0"/>
              <a:t>denmektedir. maddesi yine “Meclis Hükûmeti Sisteminin” kabul edildiğini göstermektedir. Olağanüstü şartlar sonucunda ortaya çıkan olağanüstü yetkilere sahip olağanüstü meclis, bu nitelikleri ile, şartlar ne gerektiriyorsa o şekilde davranmıştır. 1921 Anayasası’nın kabulünden sonra iki anayasalı bir dönem ortaya çıkmıştır. Asıl anayasa </a:t>
            </a:r>
            <a:r>
              <a:rPr lang="tr-TR" smtClean="0">
                <a:solidFill>
                  <a:srgbClr val="0070C0"/>
                </a:solidFill>
              </a:rPr>
              <a:t>«Teşkilatı Esasiye Kanunu»</a:t>
            </a:r>
            <a:r>
              <a:rPr lang="tr-TR" smtClean="0"/>
              <a:t>dur. Ama bunun değiştirmediği hükümler bakımından da Osmanlı Anayasası olan Kanun-u Esasi yürürlüktedir.</a:t>
            </a:r>
          </a:p>
          <a:p>
            <a:endParaRPr lang="tr-TR"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p:cNvSpPr>
          <p:nvPr>
            <p:ph type="body" idx="1"/>
          </p:nvPr>
        </p:nvSpPr>
        <p:spPr>
          <a:xfrm>
            <a:off x="373063" y="576263"/>
            <a:ext cx="11488737" cy="6049962"/>
          </a:xfrm>
        </p:spPr>
        <p:txBody>
          <a:bodyPr/>
          <a:lstStyle/>
          <a:p>
            <a:pPr algn="just">
              <a:lnSpc>
                <a:spcPct val="80000"/>
              </a:lnSpc>
            </a:pPr>
            <a:r>
              <a:rPr lang="tr-TR" smtClean="0"/>
              <a:t>TEK, İcra kudreti ve teşri selahiyeti milletin yegane ve hakiki mümessili olan BMM’nde tecelli ve temerküz eder (2.) hükmüyle kuvvetler birliği ilkesini benimsemiştir. Böylece BMM yasama yanında yürütme yetkisini de bünyesinde toplamıştır. 3. madde ile, Türkiye Devleti BMM tarafından idare olunur ve hükümeti Büyük Millet Meclisi Hükümeti’dir diyerek kuvvetler birliği ilkesini pekiştirmiştir. Hükümetin adı olan İcra Vekilleri Heyeti, BMM’den doğan, ona bağımlı ve onun denetiminde çalışan bir kurumdur.</a:t>
            </a:r>
          </a:p>
          <a:p>
            <a:pPr algn="just">
              <a:lnSpc>
                <a:spcPct val="80000"/>
              </a:lnSpc>
            </a:pPr>
            <a:r>
              <a:rPr lang="tr-TR" smtClean="0"/>
              <a:t>1921 Anayasası ve milli mücadele döneminde yargı yetkisini de meclise ait sayan bir görüş egemendi. İstiklâl Mahkemeleri’nin kuruluşu buna dayanıyordu. Üyeleri meclis tarafından ve mebuslar arasından seçilen bu mahkemeler, kuvvetler birliği ve meclis hükümeti sisteminin bir gereği olarak sunulmuştu. </a:t>
            </a:r>
          </a:p>
          <a:p>
            <a:pPr algn="just">
              <a:lnSpc>
                <a:spcPct val="80000"/>
              </a:lnSpc>
            </a:pPr>
            <a:r>
              <a:rPr lang="tr-TR" smtClean="0"/>
              <a:t>Ağaoğlu Ahmet Bey’in deyimiyle TEK, I. Türkiye Büyük Millet Meclisi’ne “diktatörlük hukuku” vermişti. Hatta bu diktatörlük hukukunu bizzat kendisi ilan etmişti.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p:cNvSpPr>
          <p:nvPr>
            <p:ph type="body" idx="1"/>
          </p:nvPr>
        </p:nvSpPr>
        <p:spPr>
          <a:xfrm>
            <a:off x="301625" y="360363"/>
            <a:ext cx="11576050" cy="6207125"/>
          </a:xfrm>
        </p:spPr>
        <p:txBody>
          <a:bodyPr/>
          <a:lstStyle/>
          <a:p>
            <a:pPr algn="just">
              <a:lnSpc>
                <a:spcPct val="80000"/>
              </a:lnSpc>
            </a:pPr>
            <a:r>
              <a:rPr lang="tr-TR" smtClean="0"/>
              <a:t>24 Maddelik anayasanın 14 maddesini taşra yönetimine, özellikle yerinden yönetim ve yerel yönetim ilkelerine ayrıldığı görülür. Maddelerde idari taksimat açıklanırken ülke toprakları, Misak-ı Milli’ye özgü ulusallık anlayışına uygun olarak Türkiye olarak adlandırmaktadır.</a:t>
            </a:r>
          </a:p>
          <a:p>
            <a:pPr algn="just">
              <a:lnSpc>
                <a:spcPct val="80000"/>
              </a:lnSpc>
            </a:pPr>
            <a:r>
              <a:rPr lang="tr-TR" smtClean="0"/>
              <a:t>Vilayetlere ve Nahiyelere muhtariyet-tüzel kişilik veren TEK böylece merkeziyetçi bir idari sistem yerine, yerinden yönetimi (ademi merkeziyet) benimsemiştir. TEK’in, Osmanlı-Türk anayasal tarihinde o gün bugün görülmedik ölçüde yerinden yönetim ilkeleri ne ağırlık vermiş olmasının en önemli sebebi I. BMM’ ye egemen olan halkçılık anlayışıdır.</a:t>
            </a:r>
          </a:p>
          <a:p>
            <a:pPr algn="just">
              <a:lnSpc>
                <a:spcPct val="80000"/>
              </a:lnSpc>
            </a:pPr>
            <a:r>
              <a:rPr lang="tr-TR" smtClean="0"/>
              <a:t>Ne var ki, 1921 Anayasası’nın öngördüğü yerinden yönetim kurumları ve mekanizmaları uygulama alanı bulabilmiş değildir. </a:t>
            </a:r>
          </a:p>
          <a:p>
            <a:pPr algn="just">
              <a:lnSpc>
                <a:spcPct val="80000"/>
              </a:lnSpc>
            </a:pPr>
            <a:r>
              <a:rPr lang="tr-TR" smtClean="0"/>
              <a:t>Gerçek bir anayasa sistematiğinden yoksun bulunan TEK, kişi hak ve özgürlükleri ile yargılama gibi temel anayasa konularını da düzenlememiştir.</a:t>
            </a:r>
          </a:p>
          <a:p>
            <a:pPr algn="just">
              <a:lnSpc>
                <a:spcPct val="80000"/>
              </a:lnSpc>
            </a:pPr>
            <a:r>
              <a:rPr lang="tr-TR" smtClean="0"/>
              <a:t>Bir geçiş döneminin temel ihtiyaçları için hazırlanan kısa bir anayasa olmasına karşın TEK, Cumhuriyet anayasacılığı açısından uzun süre kalıcı ve hatta silinmez izler bırakmış, daha sonraki anayasaları da etkilemiştir.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Grp="1"/>
          </p:cNvSpPr>
          <p:nvPr>
            <p:ph type="subTitle" idx="4294967295"/>
          </p:nvPr>
        </p:nvSpPr>
        <p:spPr>
          <a:xfrm>
            <a:off x="434975" y="373063"/>
            <a:ext cx="11495088" cy="5962650"/>
          </a:xfrm>
        </p:spPr>
        <p:txBody>
          <a:bodyPr/>
          <a:lstStyle/>
          <a:p>
            <a:pPr marL="0" indent="0" algn="just"/>
            <a:r>
              <a:rPr lang="tr-TR" smtClean="0"/>
              <a:t> </a:t>
            </a:r>
            <a:r>
              <a:rPr lang="tr-TR" b="1" smtClean="0">
                <a:solidFill>
                  <a:srgbClr val="D82331"/>
                </a:solidFill>
              </a:rPr>
              <a:t>20 Nisan 1924 Anayasası (İkinci Anayasa):</a:t>
            </a:r>
            <a:r>
              <a:rPr lang="tr-TR" smtClean="0"/>
              <a:t> </a:t>
            </a:r>
          </a:p>
          <a:p>
            <a:pPr marL="0" indent="0" algn="just"/>
            <a:r>
              <a:rPr lang="tr-TR" smtClean="0"/>
              <a:t>  1921 Anayasası, ülkede olağanüstü şartların yaşandığı bir dönemde hazırlanmıştı. Ayrıca bu anayasanın kabulünden sonra, toplum hayatında büyük değişikliklere sebep olacak önemli inkılâplar gerçekleştirilmişti. Ancak 1924 yılına gelindiğinde 1921 Anayasası, toplumdaki bu değişiklik ve gelişmeler karşısında, iyice yetersiz kalmış, dolayısıyla yeni bir anayasanın hazırlanması kaçınılmaz hale gelmişti. Öte yandan yapılan siyasal inkılapların yeni bir anayasa ile bir bütün olarak ifade edilmesi zorunluluğu doğmuştu.</a:t>
            </a:r>
          </a:p>
          <a:p>
            <a:pPr marL="0" indent="0" algn="just"/>
            <a:r>
              <a:rPr lang="tr-TR" smtClean="0"/>
              <a:t> Neticede 12 üyeden oluşan Anayasa Komisyonunun hazırladığı 1924 Anayasası, 9 Mart 1924’te başlayan Meclis görüşmelerinin ardından 20 Nisan 1924 tarihinde kabul ve ilan edilmiştir. </a:t>
            </a:r>
          </a:p>
          <a:p>
            <a:pPr marL="0" indent="0" algn="just"/>
            <a:r>
              <a:rPr lang="tr-TR" smtClean="0"/>
              <a:t> 20 Nisan 1924 Anayasası, toplam altı bölüm ve 105 maddeden meydana gelmektedir.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type="subTitle" idx="4294967295"/>
          </p:nvPr>
        </p:nvSpPr>
        <p:spPr>
          <a:xfrm>
            <a:off x="434975" y="357188"/>
            <a:ext cx="11495088" cy="5962650"/>
          </a:xfrm>
        </p:spPr>
        <p:txBody>
          <a:bodyPr/>
          <a:lstStyle/>
          <a:p>
            <a:pPr marL="0" indent="0" algn="just"/>
            <a:r>
              <a:rPr lang="tr-TR" smtClean="0"/>
              <a:t> 1924 Anayasası kısa, basit, sağlam yapılı ve kendi içinde tutarlı bir Anayasadır. Anayasa Komisyonu sözcüsü Celal Nuri Bey’in konuşmasından anlaşıldığına göre, anayasa taslağı hazırlanırken,1875 tarihli Fransız Anayasası’ndan ve özellikle Polonya Anayasa’sından yararlanıldığı anlaşılmaktadır. Bu durum, Polonya’da da güçler birliği sisteminin kabul edilmiş olması etkili olmuş olabilir.</a:t>
            </a:r>
          </a:p>
          <a:p>
            <a:pPr marL="0" indent="0" algn="just"/>
            <a:r>
              <a:rPr lang="tr-TR" smtClean="0"/>
              <a:t> 1924 Anayasası öncelikle bu 1921’den beri uygulanan ikili anayasal dönemi sonlandırılmış; 1876 Kanunu Esasi ve anayasanın 104. maddesi ile 1921 Teşkilatı Esasiye açıkça yürürlükten kaldırılmıştır.</a:t>
            </a:r>
          </a:p>
          <a:p>
            <a:pPr marL="0" indent="0" algn="just"/>
            <a:r>
              <a:rPr lang="tr-TR" smtClean="0"/>
              <a:t> 1924 Anayasası'nın dayandığı temel ilkelerden biri kuvvetler birliği ilkesi idi. 1924 Anayasası, 1921 Anayasası’nın geleneğini sürdürerek güçler birliği ilkesi devam ettirilmiştir. Anayasa Komisyon üyesi Celal Nuri Beyin de ifade ettiği gibi anayasa tasarısının yapımı aşamasında güçler birliği ilkesine son derece özen gösterilmiş, Meclisin varlık gayesinin de bu olduğu vurgulanmıştır.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subTitle" idx="4294967295"/>
          </p:nvPr>
        </p:nvSpPr>
        <p:spPr>
          <a:xfrm>
            <a:off x="231775" y="198438"/>
            <a:ext cx="11771313" cy="6659562"/>
          </a:xfrm>
        </p:spPr>
        <p:txBody>
          <a:bodyPr/>
          <a:lstStyle/>
          <a:p>
            <a:pPr marL="0" indent="0" algn="just">
              <a:lnSpc>
                <a:spcPct val="80000"/>
              </a:lnSpc>
            </a:pPr>
            <a:r>
              <a:rPr lang="tr-TR" smtClean="0"/>
              <a:t> 1924 Anayasası şekil ve içerik itibariyle modern bir anayasadır. Modern anayasalar gibi bölümler halinde hazırlanmıştır. Birinci bölüm genel hükümlerden, ikinci bölüm yasamadan, üçüncü bölüm yürütmeden, dördüncü bölüm yargıdan, beşinci bölüm temel hak ve hürriyetlerden, altıncı bölüm değişik konulardan bahsetmektedir. </a:t>
            </a:r>
          </a:p>
          <a:p>
            <a:pPr marL="0" indent="0" algn="just">
              <a:lnSpc>
                <a:spcPct val="80000"/>
              </a:lnSpc>
            </a:pPr>
            <a:r>
              <a:rPr lang="tr-TR" smtClean="0"/>
              <a:t> Genel hükümlere göre; “devletin şekli Cumhuriyettir.” Bu devlet şekli aynı zamanda 102. madde ile korunmuştur. </a:t>
            </a:r>
          </a:p>
          <a:p>
            <a:pPr marL="0" indent="0" algn="just">
              <a:lnSpc>
                <a:spcPct val="80000"/>
              </a:lnSpc>
            </a:pPr>
            <a:r>
              <a:rPr lang="tr-TR" smtClean="0"/>
              <a:t> </a:t>
            </a:r>
            <a:r>
              <a:rPr lang="tr-TR" smtClean="0">
                <a:solidFill>
                  <a:schemeClr val="hlink"/>
                </a:solidFill>
              </a:rPr>
              <a:t>Yasama</a:t>
            </a:r>
            <a:r>
              <a:rPr lang="tr-TR" smtClean="0"/>
              <a:t> görevi TBMM tarafından kullanılmaktadır. TBMM millet tarafından seçilen mebuslardan oluşur. 4 yılda bir yapılan seçimlerde seçilen mebusların yasama sorumsuzluğu ve dokunulmazlığı vardır. Meclisin kabul ettiği kanunların Cumhurbaşkanı tarafından onaylanması gerekir. Cumhurbaşkanının mutlak veto yetkisi olmayıp bir defaya mahsus “ bir daha müzakere edilmesi” üzerine Meclise iade etme yönünde geciktirici bir veto yetkisi vardır.  </a:t>
            </a:r>
          </a:p>
          <a:p>
            <a:pPr marL="0" indent="0" algn="just">
              <a:lnSpc>
                <a:spcPct val="80000"/>
              </a:lnSpc>
            </a:pPr>
            <a:r>
              <a:rPr lang="tr-TR" smtClean="0"/>
              <a:t> </a:t>
            </a:r>
            <a:r>
              <a:rPr lang="tr-TR" smtClean="0">
                <a:solidFill>
                  <a:schemeClr val="hlink"/>
                </a:solidFill>
              </a:rPr>
              <a:t>Yürütme yetkisi</a:t>
            </a:r>
            <a:r>
              <a:rPr lang="tr-TR" smtClean="0"/>
              <a:t> parlamenter sistemin gereği olarak Cumhurbaşkanı ve Bakanlar Kurulu (İcra Vekilleri Heyeti) tarafından kullanılmaktadır. Siyasi sorumluluğu olmayan Cumhurbaşkanının yetkileri sınırlı ve semboliktir. Bakanlar Kurulu, hükümetin genel siyasetinden ve kendi selahiyeti dairesindeki icraattan sorumludur.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p:cNvSpPr>
          <p:nvPr>
            <p:ph type="subTitle" idx="4294967295"/>
          </p:nvPr>
        </p:nvSpPr>
        <p:spPr>
          <a:xfrm>
            <a:off x="434975" y="373063"/>
            <a:ext cx="11495088" cy="5962650"/>
          </a:xfrm>
        </p:spPr>
        <p:txBody>
          <a:bodyPr/>
          <a:lstStyle/>
          <a:p>
            <a:pPr marL="0" indent="0" algn="just"/>
            <a:r>
              <a:rPr lang="tr-TR" sz="2400" b="1" smtClean="0">
                <a:solidFill>
                  <a:srgbClr val="D82331"/>
                </a:solidFill>
              </a:rPr>
              <a:t> Ders Kaynakları:</a:t>
            </a:r>
          </a:p>
          <a:p>
            <a:pPr marL="0" indent="0" algn="just"/>
            <a:r>
              <a:rPr lang="tr-TR" sz="2400" b="1" smtClean="0"/>
              <a:t> İnkılap Dersleri</a:t>
            </a:r>
            <a:r>
              <a:rPr lang="tr-TR" sz="2400" smtClean="0"/>
              <a:t>, (2018) Ed. Süleyman İnan, Cengiz Akseki, Kafka Kitap Kafe Yayınları, Denizli.</a:t>
            </a:r>
          </a:p>
          <a:p>
            <a:pPr marL="0" indent="0" algn="just"/>
            <a:r>
              <a:rPr lang="tr-TR" sz="2400" smtClean="0"/>
              <a:t> Mustafa Kemal Atatürk, </a:t>
            </a:r>
            <a:r>
              <a:rPr lang="tr-TR" sz="2400" b="1" smtClean="0"/>
              <a:t>Nutuk (1919-1927), </a:t>
            </a:r>
            <a:r>
              <a:rPr lang="tr-TR" sz="2400" smtClean="0"/>
              <a:t>ATAM, Ankara, 2004.</a:t>
            </a:r>
            <a:r>
              <a:rPr lang="tr-TR" sz="2400" b="1" smtClean="0"/>
              <a:t> </a:t>
            </a:r>
          </a:p>
          <a:p>
            <a:pPr marL="0" indent="0" algn="just"/>
            <a:r>
              <a:rPr lang="tr-TR" sz="2400" b="1" smtClean="0"/>
              <a:t> </a:t>
            </a:r>
            <a:r>
              <a:rPr lang="tr-TR" sz="2400" smtClean="0"/>
              <a:t>Mustafa Kemal Atatürk,</a:t>
            </a:r>
            <a:r>
              <a:rPr lang="tr-TR" sz="2400" b="1" smtClean="0"/>
              <a:t> Atatürk’ün Söylev ve Demeçleri, </a:t>
            </a:r>
            <a:r>
              <a:rPr lang="tr-TR" sz="2400" smtClean="0"/>
              <a:t>Yayına Hazırlayanlar: Ali Sevim-Öztoprak İzzet, ATAM, Ankara, 2006.</a:t>
            </a:r>
          </a:p>
          <a:p>
            <a:pPr marL="0" indent="0" algn="just"/>
            <a:r>
              <a:rPr lang="tr-TR" sz="2400" smtClean="0"/>
              <a:t> Bülent Tanör, </a:t>
            </a:r>
            <a:r>
              <a:rPr lang="tr-TR" sz="2400" b="1" smtClean="0"/>
              <a:t>Osmanlı-Türk Anayasal Gelişmeleri, </a:t>
            </a:r>
            <a:r>
              <a:rPr lang="tr-TR" sz="2400" smtClean="0"/>
              <a:t>Yapı Kredi Yayınları, İstanbul, 2003,</a:t>
            </a:r>
          </a:p>
          <a:p>
            <a:pPr marL="0" indent="0" algn="just"/>
            <a:r>
              <a:rPr lang="tr-TR" sz="2400" smtClean="0"/>
              <a:t> Suna Kili-A.Şeref Gözübüyük, </a:t>
            </a:r>
            <a:r>
              <a:rPr lang="tr-TR" sz="2400" b="1" smtClean="0"/>
              <a:t>Türk Anayasa Metinleri Senedi İttifaktan Günümüze, </a:t>
            </a:r>
            <a:r>
              <a:rPr lang="tr-TR" sz="2400" smtClean="0"/>
              <a:t>İş Bankası Kültür Yayınları, 2004.</a:t>
            </a:r>
          </a:p>
          <a:p>
            <a:pPr marL="0" indent="0" algn="just" eaLnBrk="1" hangingPunct="1"/>
            <a:r>
              <a:rPr lang="tr-TR" sz="2400" b="1" smtClean="0"/>
              <a:t> </a:t>
            </a:r>
            <a:r>
              <a:rPr lang="tr-TR" sz="2400" smtClean="0"/>
              <a:t>Şerafettin Turan,</a:t>
            </a:r>
            <a:r>
              <a:rPr lang="tr-TR" sz="2400" b="1" smtClean="0"/>
              <a:t> Türk Devrim Tarihi, </a:t>
            </a:r>
            <a:r>
              <a:rPr lang="tr-TR" sz="2400" smtClean="0"/>
              <a:t>Cilt 3/1, Bilgi Yayınevi, Ankara, 1995.</a:t>
            </a:r>
            <a:endParaRPr lang="tr-TR" sz="2400" b="1" smtClean="0"/>
          </a:p>
          <a:p>
            <a:pPr marL="0" indent="0" algn="just" eaLnBrk="1" hangingPunct="1"/>
            <a:r>
              <a:rPr lang="tr-TR" sz="2400" b="1" smtClean="0"/>
              <a:t> </a:t>
            </a:r>
            <a:r>
              <a:rPr lang="tr-TR" sz="2400" smtClean="0"/>
              <a:t>Suna Kili,</a:t>
            </a:r>
            <a:r>
              <a:rPr lang="tr-TR" sz="2400" b="1" smtClean="0"/>
              <a:t> Türk Devrim Tarihi, </a:t>
            </a:r>
            <a:r>
              <a:rPr lang="tr-TR" sz="2400" smtClean="0"/>
              <a:t>Türkiye İş Bankası Yayınları, İstanbul 2002.</a:t>
            </a:r>
          </a:p>
          <a:p>
            <a:pPr marL="0" indent="0" algn="just" eaLnBrk="1" hangingPunct="1"/>
            <a:r>
              <a:rPr lang="tr-TR" sz="2400" smtClean="0"/>
              <a:t> Hasan Türker,</a:t>
            </a:r>
            <a:r>
              <a:rPr lang="tr-TR" sz="2400" b="1" smtClean="0"/>
              <a:t> Türk Devrimi ve Basın (1922-1925), </a:t>
            </a:r>
            <a:r>
              <a:rPr lang="tr-TR" sz="2400" smtClean="0"/>
              <a:t>Dokuz Eylül Yayınları, İzmir, 2000.</a:t>
            </a:r>
            <a:endParaRPr lang="tr-TR" sz="2400" b="1" smtClean="0"/>
          </a:p>
          <a:p>
            <a:pPr marL="0" indent="0" algn="just"/>
            <a:r>
              <a:rPr lang="tr-TR" sz="2400" smtClean="0"/>
              <a:t> GÖZLER, Kemal;  “</a:t>
            </a:r>
            <a:r>
              <a:rPr lang="tr-TR" sz="2400" i="1" smtClean="0"/>
              <a:t>1924 Teskilati Esasiye Kanunu</a:t>
            </a:r>
            <a:r>
              <a:rPr lang="tr-TR" sz="2400" smtClean="0"/>
              <a:t>”, www.anayasa.gen.tr/tek-1924.htm;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p:cNvSpPr>
          <p:nvPr>
            <p:ph type="subTitle" idx="4294967295"/>
          </p:nvPr>
        </p:nvSpPr>
        <p:spPr>
          <a:xfrm>
            <a:off x="434975" y="373063"/>
            <a:ext cx="11495088" cy="5962650"/>
          </a:xfrm>
        </p:spPr>
        <p:txBody>
          <a:bodyPr/>
          <a:lstStyle/>
          <a:p>
            <a:pPr marL="0" indent="0" algn="just">
              <a:lnSpc>
                <a:spcPct val="80000"/>
              </a:lnSpc>
            </a:pPr>
            <a:r>
              <a:rPr lang="tr-TR" smtClean="0">
                <a:solidFill>
                  <a:schemeClr val="hlink"/>
                </a:solidFill>
              </a:rPr>
              <a:t>Yargı erki</a:t>
            </a:r>
            <a:r>
              <a:rPr lang="tr-TR" smtClean="0"/>
              <a:t> 1924 Anayasasının 8. maddesine göre millet namına bağımsız mahkemeler tarafından kullanılmaktadır. Ancak daha sonraki İstiklal Mahkemelerinin kurulmasında da görüleceği üzere olağanüstü mahkemelerin kurulması bu Anayasa ile engellenmemiştir. Bu tür eksikliklerin yaşanmasında sebep olarak anayasanın maddelerinin yorumlanmasının (tefsir etme) mahkemelere değil yasama organına verilmiş olması olarak görülmüştür. </a:t>
            </a:r>
          </a:p>
          <a:p>
            <a:pPr marL="0" indent="0" algn="just">
              <a:lnSpc>
                <a:spcPct val="80000"/>
              </a:lnSpc>
            </a:pPr>
            <a:r>
              <a:rPr lang="tr-TR" smtClean="0"/>
              <a:t> 1924 Teşkilât-ı Esasîye Kanunu, temel hak ve hürriyetler konusunda oldukça liberal bir anlayışa sahiptir Anayasasının, 68 - 88nci maddeler arası, </a:t>
            </a:r>
            <a:r>
              <a:rPr lang="tr-TR" smtClean="0">
                <a:solidFill>
                  <a:schemeClr val="hlink"/>
                </a:solidFill>
              </a:rPr>
              <a:t>temel hak ve hürriyetleri</a:t>
            </a:r>
            <a:r>
              <a:rPr lang="tr-TR" smtClean="0"/>
              <a:t> ile ilgilidir.  Bu maddeler incelendiğinde 18. yüzyıl filozoflarınca geliştirilen ve 1789 Fransız İnsan ve Yurttaş Hakları Bildirisi ile somut ifadesini bulan doğal hukuk, doğal hak ve ferdiyetçiliğin Anayasa'nın hürriyet anlayışına yansıdığı anlaşılmaktadır. </a:t>
            </a:r>
          </a:p>
          <a:p>
            <a:pPr marL="0" indent="0" algn="just">
              <a:lnSpc>
                <a:spcPct val="80000"/>
              </a:lnSpc>
            </a:pPr>
            <a:r>
              <a:rPr lang="tr-TR" smtClean="0"/>
              <a:t>Anayasa'da hak ve hürriyetlerin öznesi olarak "Türkler" gösterilmiştir. 88. maddede Türk ifadesi, "Türkiye ahalisine din ve ırk farkı olmaksızın vatandaşlık itibarıyla (Türk) itlak olunur" şeklinde tanımlanmıştır. Yani Türklük ne dini, ne de ırki bir anlam ifade etmeyip, coğrafi ve siyasi bir içeriğe sahiptir.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type="subTitle" idx="4294967295"/>
          </p:nvPr>
        </p:nvSpPr>
        <p:spPr>
          <a:xfrm>
            <a:off x="434975" y="373063"/>
            <a:ext cx="11495088" cy="5962650"/>
          </a:xfrm>
        </p:spPr>
        <p:txBody>
          <a:bodyPr/>
          <a:lstStyle/>
          <a:p>
            <a:pPr marL="0" indent="0" algn="just"/>
            <a:r>
              <a:rPr lang="tr-TR" smtClean="0"/>
              <a:t> Özbudun’a göre 1924 Anayasasında hükümet sistemi, bazı yönleri itibariyle parlamenter sisteme, bazı yönleri itibariyle meclis hükümeti sistemine benzemektedir. Karma sistem olarak adlandırılan bu sistemde “kuvvetler birliği ve görevler ayrılığı” vardır. Mesela yasama ve yürütme, Meclis bünyesinde teorik olarak birleşmiştir; ancak, Meclis yürütme yetkisini bizzat değil, Cumhurbaşkanı ve Bakanlar Kurulu marifetiyle kullanmaktadır. </a:t>
            </a:r>
          </a:p>
          <a:p>
            <a:pPr marL="0" indent="0" algn="just"/>
            <a:r>
              <a:rPr lang="tr-TR" smtClean="0"/>
              <a:t> 1924 Anayasası, teorik çerçevede katı bir anayasa olarak ifade edilir. Anayasanın katılığı hem şeklinde hem de içeriğinde göze çarpar. Bu katılık, 103. maddede anayasanın üstünlüğü ilkesinde kendini gösterir: Şöyle ki;"Teşkilat-ı Esasiye Kanunu'nun hiçbir maddesi, hiçbir sebep ve bahane ile ihmal veya tatil olunamaz. Hiçbir kanun Teşkilatı-ı Esasiye Kanununa münafi (aykırı) olamaz". Ancak kanunların anayasaya aykırı olamayacağının anayasada gösterilmiş olması, bunu sağlayacak kurumlar getirilmemişse, elbette pratik bir yarar sağlamaz.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p:cNvSpPr>
          <p:nvPr>
            <p:ph type="subTitle" idx="4294967295"/>
          </p:nvPr>
        </p:nvSpPr>
        <p:spPr>
          <a:xfrm>
            <a:off x="434975" y="373063"/>
            <a:ext cx="11495088" cy="5962650"/>
          </a:xfrm>
        </p:spPr>
        <p:txBody>
          <a:bodyPr/>
          <a:lstStyle/>
          <a:p>
            <a:pPr marL="0" indent="0" algn="just">
              <a:buFont typeface="Arial" charset="0"/>
              <a:buNone/>
            </a:pPr>
            <a:r>
              <a:rPr lang="tr-TR" b="1" smtClean="0">
                <a:solidFill>
                  <a:schemeClr val="hlink"/>
                </a:solidFill>
              </a:rPr>
              <a:t>1924 Anayasası’nda Yapılan Değişiklikler:</a:t>
            </a:r>
          </a:p>
          <a:p>
            <a:pPr marL="0" indent="0" algn="just"/>
            <a:r>
              <a:rPr lang="tr-TR" smtClean="0"/>
              <a:t> 1924 Anayasası’nda 1924’ten sonra yeni anayasaya kadar beş ayrı değişiklik yapılmıştır. Bu değişiklikler şunlardır:</a:t>
            </a:r>
          </a:p>
          <a:p>
            <a:pPr marL="0" indent="0" algn="just"/>
            <a:r>
              <a:rPr lang="tr-TR" smtClean="0"/>
              <a:t> 10 Nisan 1928 tarih ve 1222 sayılı Kanunla yapılan değişiklikte, Anayasa’nın 2. maddesinde yer alan “Türkiye Devleti’nin dini İslâm’dır” hükmü çıkarılmıştır. Ayrıca 8. madde ve 38. maddede yer alan milletvekillerinin ve cumhurbaşkanının yeminlerindeki “vallahi” kelimesi “namusum üzerine söz veririm” ifadesiyle değiştirilmiştir. Yine Meclisin görevleri arasında yer alan “ahkam-ı şer’iyyenin tenfizi” hükmü, Anayasanın 26. maddesinden çıkartılmıştır. Bu değişiklikler Türkiye Cumhuriyeti Devleti, laik devlet yapısına büründürülmüştür.</a:t>
            </a:r>
          </a:p>
          <a:p>
            <a:pPr marL="0" indent="0" algn="just"/>
            <a:r>
              <a:rPr lang="tr-TR" smtClean="0"/>
              <a:t> 10 Aralık 1931 tarih ve 1883 sayılı Kanunla Maliye işleri ile ilgili Anayasanın 95. maddesinde bir değişiklik yapılmıştır.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p:cNvSpPr>
          <p:nvPr>
            <p:ph type="subTitle" idx="4294967295"/>
          </p:nvPr>
        </p:nvSpPr>
        <p:spPr>
          <a:xfrm>
            <a:off x="434975" y="373063"/>
            <a:ext cx="11495088" cy="5962650"/>
          </a:xfrm>
        </p:spPr>
        <p:txBody>
          <a:bodyPr/>
          <a:lstStyle/>
          <a:p>
            <a:pPr marL="0" indent="0" algn="just"/>
            <a:r>
              <a:rPr lang="tr-TR" smtClean="0"/>
              <a:t> 5 Şubat 1937 tarihli ve 3115 sayılı Kanunla Cumhuriyet Halk Partisi’nin (CHP) ilkeleri olan “cumhuriyetçilik, milliyetçilik, halkçılık, devletçilik, laiklik ve inkılâpçılık” ilkeleri, Anayasanın 2. maddesine dahil edilerek Türkiye Cumhuriyeti Devleti’nin temel nitelikleri olarak belirtilmiştir. Ayrıca bakanlıklarda siyasi müsteşarlıklar oluşturularak 44, 47, 48, 49, 50 ve 61. maddelerinde değişiklik yapılmıştır.</a:t>
            </a:r>
          </a:p>
          <a:p>
            <a:pPr marL="0" indent="0" algn="just"/>
            <a:r>
              <a:rPr lang="tr-TR" smtClean="0"/>
              <a:t> 29Kasım 1937 tarih ve 3272 sayılı Kanunla Anayasanın, 44, 47, 48, 49, 50 ve 61. maddelerinde değişiklik yapılmış, siyasi müsteşarlıklar kaldırılmıştır.  10 Ocak 1945’de ve 24 Aralık 1952’de yapılan değişikliklerle Anayasa’nın dili üzerinde değişikliklere gidilmiştir. Anayasada kullanılan kelimeler yeni Türkçe ismi verilen kelimelerle değiştirilmiştir. Mesela “vekil” yerine “bakan”, “mebus” yerine “milletvekili” denilmiştir. Daha sonra bundan vazgeçilmiş ve 24 Aralık 1952 tarihinde yapılan değişiklikle Anayasanın dili tekrar 1945’ten önceki şekline getirilmiştir.</a:t>
            </a:r>
          </a:p>
          <a:p>
            <a:pPr marL="0" indent="0" algn="just">
              <a:buFont typeface="Arial" charset="0"/>
              <a:buNone/>
            </a:pPr>
            <a:endParaRPr lang="tr-TR"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p:cNvSpPr>
          <p:nvPr>
            <p:ph type="subTitle" idx="4294967295"/>
          </p:nvPr>
        </p:nvSpPr>
        <p:spPr>
          <a:xfrm>
            <a:off x="434975" y="373063"/>
            <a:ext cx="11495088" cy="5962650"/>
          </a:xfrm>
        </p:spPr>
        <p:txBody>
          <a:bodyPr/>
          <a:lstStyle/>
          <a:p>
            <a:pPr marL="0" indent="0" algn="just"/>
            <a:r>
              <a:rPr lang="tr-TR" smtClean="0"/>
              <a:t> 5 Aralık 1934 tarih ve 2599 sayılı Kanunla Anayasanın 10. maddesinde yer alan “on sekiz yaşını bitiren her erkek Türk” ifadesi, “yirmi iki yaşını bitiren kadın, erkek her Türk” şeklinde değiştirilerek, kadınlara milletvekili seçme hakkı verilmiş ve seçmen yaşı on sekizden yirmi ikiye çıkarılmış; 11. maddedeki değişiklikle de kadınlara milletvekili seçilme hakkı getirilmiştir.</a:t>
            </a:r>
          </a:p>
          <a:p>
            <a:pPr marL="0" indent="0" algn="just"/>
            <a:r>
              <a:rPr lang="tr-TR" smtClean="0"/>
              <a:t> 36 yıl kalan 1924 Anayasası, 1945 sonrasında ortaya çıkan siyasal ve toplumsal gelişmeler karşısında sorunları çözmede yetersiz kalmıştır. II. Dünya Savaşı sonrası gündeme gelen İnsan hakları konusunda yeni ilkeleri kapsamada yetersiz kalan 1924 Anayasası, yapısında var olan Meclis üstünlüğü ilkesinin zamanla aşırı bir biçimde kullanılması sonucu özgürlüklerin sınırlandırılmasına ve siyasi krizlerin yaşanmasına sebep olmuştur. Bu da 1950’li yıllarda anayasa sorununu gündeme getirmiştir. Yaşanan siyasi krizler sonucu 27 Mayıs 1960 tarihinde Ordu ülke yönetimine müdahale etmiş ve ardından parlamentoyu feshederek 1924 anayasasını yürürlükten kaldırmıştır.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p:cNvSpPr>
          <p:nvPr>
            <p:ph type="subTitle" idx="4294967295"/>
          </p:nvPr>
        </p:nvSpPr>
        <p:spPr>
          <a:xfrm>
            <a:off x="434975" y="373063"/>
            <a:ext cx="11495088" cy="5962650"/>
          </a:xfrm>
        </p:spPr>
        <p:txBody>
          <a:bodyPr/>
          <a:lstStyle/>
          <a:p>
            <a:pPr marL="0" indent="0" algn="just"/>
            <a:r>
              <a:rPr lang="tr-TR" smtClean="0"/>
              <a:t> 1924 Anayasası, 1921 Anayasasına göre yumuşak bir kuvvetler ayrımına yer vererek, parlamenter sisteme geçişte biraz daha kolaylık sağlarken, “Türkiye Devleti bir Cumhuriyettir” ibaresiyle, devletin yönetim şekli ve demokratik yapısını da güvence altına almıştır. </a:t>
            </a:r>
          </a:p>
          <a:p>
            <a:pPr marL="0" indent="0" algn="just"/>
            <a:r>
              <a:rPr lang="tr-TR" smtClean="0"/>
              <a:t> 1924 Anayasası, toplumun ihtiyaçları ve yapılan yeni inkılâplar doğrultusunda daha sonra beş defa değiştirilmiştir.</a:t>
            </a:r>
          </a:p>
          <a:p>
            <a:pPr marL="0" indent="0" algn="just"/>
            <a:r>
              <a:rPr lang="tr-TR" smtClean="0"/>
              <a:t> Türkiye Cumhuriyeti’nde; 1921 ve 1924 Anayasalarının yanında, 1961 ve 1982 yıllarında olmak üzere, iki anayasa daha kabul edilmiş ve böylece yürürlüğe giren anayasa sayısı dörde çıkmıştır.</a:t>
            </a:r>
          </a:p>
          <a:p>
            <a:pPr marL="0" indent="0" algn="just" eaLnBrk="1" hangingPunct="1">
              <a:lnSpc>
                <a:spcPts val="3900"/>
              </a:lnSpc>
              <a:spcBef>
                <a:spcPct val="0"/>
              </a:spcBef>
              <a:buFont typeface="Arial" charset="0"/>
              <a:buNone/>
            </a:pPr>
            <a:endParaRPr lang="tr-TR"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p:cNvSpPr>
          <p:nvPr>
            <p:ph type="subTitle" idx="4294967295"/>
          </p:nvPr>
        </p:nvSpPr>
        <p:spPr>
          <a:xfrm>
            <a:off x="260350" y="228600"/>
            <a:ext cx="11669713" cy="6440488"/>
          </a:xfrm>
        </p:spPr>
        <p:txBody>
          <a:bodyPr/>
          <a:lstStyle/>
          <a:p>
            <a:pPr marL="0" indent="0" algn="just">
              <a:lnSpc>
                <a:spcPct val="80000"/>
              </a:lnSpc>
              <a:buFont typeface="Arial" charset="0"/>
              <a:buNone/>
            </a:pPr>
            <a:r>
              <a:rPr lang="tr-TR" b="1" smtClean="0">
                <a:solidFill>
                  <a:srgbClr val="D82331"/>
                </a:solidFill>
              </a:rPr>
              <a:t>Medenî Kanunun Kabulü:</a:t>
            </a:r>
          </a:p>
          <a:p>
            <a:pPr marL="0" indent="0" algn="just">
              <a:lnSpc>
                <a:spcPct val="80000"/>
              </a:lnSpc>
            </a:pPr>
            <a:r>
              <a:rPr lang="tr-TR" smtClean="0"/>
              <a:t> Osmanlı Devleti’nde 1839 Tanzimat Fermanı ile başlayan Batılılaşma hareketiyle birlikte, bazı konularda şer’i hükümler yetersiz kalmaya başlamış ve bunun sonucu, yarı teokratik, yarı laik bir yapıda olan Mecelle hazırlanarak yürürlüğe konmuştu.</a:t>
            </a:r>
          </a:p>
          <a:p>
            <a:pPr marL="0" indent="0" algn="just">
              <a:lnSpc>
                <a:spcPct val="80000"/>
              </a:lnSpc>
            </a:pPr>
            <a:r>
              <a:rPr lang="tr-TR" smtClean="0"/>
              <a:t> Mecelle’nin hazırlanmasında Ahmet Cevdet Paşa’nın rolü büyüktür. Tanzimat Dönemi’ne damgalarını vuran Mustafa Reşit Paşa, Ali ve Fuat Paşalar her alanda Batıdaki yasaların Türkçeye tercüme edilip uygulanmasını istiyorlardı. Bu nedenle Ali ve Fuat Paşalar,  İmparatorluktaki bütün tebanın uyacağı bir medeni kanun gündeme geldiğinde Napolyon döneminde yapılan Fransız Medeni Kanunu’nun alınmasından yanaydılar. Ancak Ahmet Cevdet Paşa batı yasalarının alınmasına karşı çıkmamakla birlikte, Medeni Kanunu’nun bir toplumun anayasası niteliğinde olduğu ve batıdan alınacak medeni kanunun toplumu  çökerteceğini ileri sürerek, Batıdan alınmasına karşı çıkmıştı. </a:t>
            </a:r>
          </a:p>
          <a:p>
            <a:pPr marL="0" indent="0" algn="just">
              <a:lnSpc>
                <a:spcPct val="80000"/>
              </a:lnSpc>
            </a:pPr>
            <a:r>
              <a:rPr lang="tr-TR" smtClean="0"/>
              <a:t> Tartışmalar sonunda Osmanlı hukukuna dayanarak yeni bir yasa hazırlanması yöntemi kabul edilerek, Cevdet Paşa’nın başkanlığında Mecelle Komisyonu kuruldu.</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p:cNvSpPr>
          <p:nvPr>
            <p:ph type="body" idx="1"/>
          </p:nvPr>
        </p:nvSpPr>
        <p:spPr>
          <a:xfrm>
            <a:off x="271463" y="315913"/>
            <a:ext cx="11504612" cy="6237287"/>
          </a:xfrm>
        </p:spPr>
        <p:txBody>
          <a:bodyPr/>
          <a:lstStyle/>
          <a:p>
            <a:pPr algn="just">
              <a:lnSpc>
                <a:spcPct val="80000"/>
              </a:lnSpc>
            </a:pPr>
            <a:r>
              <a:rPr lang="tr-TR" smtClean="0"/>
              <a:t>Yedi yıl süren çalışmalardan sonra Mecelle 1876’da 16 kitap halinde yayınlandı. 1851 maddeden oluşan Mecelle dinsel nitelik taşımaktaydı. Ancak sadece Hanefi Mezhebi kuralları gözetilerek hazırlanmış, diğer mezhepler dikkate alınmamıştı. Ayrıca kişi, aile ve miras ile ilgili kurallara yer verilmemişti.</a:t>
            </a:r>
          </a:p>
          <a:p>
            <a:pPr algn="just">
              <a:lnSpc>
                <a:spcPct val="80000"/>
              </a:lnSpc>
            </a:pPr>
            <a:r>
              <a:rPr lang="tr-TR" smtClean="0"/>
              <a:t>Tüm bu nedenlerle Mecelle sorunların çözümünde zaman zaman yetersiz kalıyordu. 25 Ekim 1917 yılında Mecelle’nin eksikliklerinin tamamlanması için “Hukuku Aile Kararnamesi” yayınlandı. Kararname ile evlenme ve boşanma konusunda erkeğin mutlak hakları ve çok eşlilik konusunda kısıtlamalar getiriliyordu.</a:t>
            </a:r>
          </a:p>
          <a:p>
            <a:pPr algn="just">
              <a:lnSpc>
                <a:spcPct val="80000"/>
              </a:lnSpc>
            </a:pPr>
            <a:r>
              <a:rPr lang="tr-TR" smtClean="0"/>
              <a:t>Gayrimüslimlerin de karşı olduğu bu kararname Mondros Mütarekesi sonrasında 19 Haziran 1919’da yürürlükten kaldırıldı.</a:t>
            </a:r>
          </a:p>
          <a:p>
            <a:pPr algn="just">
              <a:lnSpc>
                <a:spcPct val="80000"/>
              </a:lnSpc>
            </a:pPr>
            <a:r>
              <a:rPr lang="tr-TR" smtClean="0"/>
              <a:t>1923’e gelindiğinde kurulan yeni devlet Osmanlı’dan birlikten yoksun bir hukuk sistemini devralmıştı. Bu nedenle Lozan’da Türk delege heyeti, Adli kapitülasyonlar konusunda yabancı temsilcilerin Türk hukuk sistemine dönük eleştirileri nedeniyle büyük sıkıntı çekti.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p:cNvSpPr>
          <p:nvPr>
            <p:ph type="body" idx="1"/>
          </p:nvPr>
        </p:nvSpPr>
        <p:spPr>
          <a:xfrm>
            <a:off x="373063" y="276225"/>
            <a:ext cx="11301412" cy="6161088"/>
          </a:xfrm>
        </p:spPr>
        <p:txBody>
          <a:bodyPr/>
          <a:lstStyle/>
          <a:p>
            <a:pPr algn="just"/>
            <a:r>
              <a:rPr lang="tr-TR" smtClean="0"/>
              <a:t>Türkiye Cumhuriyeti’nin kuruluşu ile yeni bir devlet modeli oluşturulurken devletin kurucuları yabancı hukukun benimsenmesi yerine var olan hukuk düzeninin iyileştirilmesi, çağdaşlaştırılması amacı güdülmekteydi. Fakat bu amaçla Adalet Bakanlığı’nın kurduğu komisyonlar başarısız oldu. Bunun üzerine komisyonların hazırladıkları metinler de bir kenara bırakılarak dinsel ilkelere dayanmayan bütünüyle çağdaş yasaların alınmasına karar verildi.</a:t>
            </a:r>
          </a:p>
          <a:p>
            <a:pPr algn="just"/>
            <a:r>
              <a:rPr lang="tr-TR" smtClean="0"/>
              <a:t>Batıdan alınacak yasalar arasında Medeni Kanun da vardı. 26 kişilik bir komisyon kuruldu. Komisyon Fransız, Avusturya, Alman ve İsviçre Medeni Kanunlarını inceledikten sonra 20 Aralık 1925’te, İsviçre Medeni Kanunu’na dayanan Türk Medeni Kanunu Yasa Tasarısı’nı hazırlayarak TBMM Başkanlığı’na sundu. TBMM’de 17 Şubat 1926 tarihinde oylanan tasarı kabul edildi.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p:cNvSpPr>
          <p:nvPr>
            <p:ph type="subTitle" idx="4294967295"/>
          </p:nvPr>
        </p:nvSpPr>
        <p:spPr>
          <a:xfrm>
            <a:off x="420688" y="271463"/>
            <a:ext cx="11495087" cy="5962650"/>
          </a:xfrm>
        </p:spPr>
        <p:txBody>
          <a:bodyPr/>
          <a:lstStyle/>
          <a:p>
            <a:pPr marL="0" indent="0" algn="just"/>
            <a:r>
              <a:rPr lang="tr-TR" smtClean="0"/>
              <a:t> 743 Kanun numarasıyla kabul edilmiş olan Medenî Kanun, 937 madde olup, şahıs hukuku, aile hukuku, miras ve aynî haklar olmak üzere toplam dört bölümden oluşmaktadır. Yeni Medenî Kanun ile, Müslüman ve gayr-ı Müslimlere uygulanacak hukuk kaideleri tek bir esasa bağlanmıştır. Bunun sonucu olarak da bütün hukuk sistemimizin aynı esaslara göre yeniden oluşturulması icap etmiştir.</a:t>
            </a:r>
          </a:p>
          <a:p>
            <a:pPr marL="0" indent="0" algn="just"/>
            <a:r>
              <a:rPr lang="tr-TR" smtClean="0"/>
              <a:t> Bu çerçevede, evlenme - boşanma, miras, kadın - erkek eşitliği vs gibi konularda çıkarılan kanunlarla, hem hukuk alanında hem de sosyal hayatta önemli değişiklikler gerçekleştirilmiştir.</a:t>
            </a:r>
          </a:p>
          <a:p>
            <a:pPr marL="0" indent="0" algn="just"/>
            <a:r>
              <a:rPr lang="tr-TR" smtClean="0"/>
              <a:t>Türkiye’de Medeni Kanunun kabulüyle, aynı zamanda, Avrupalı toplumları idare eden ve bütün insanlığın malı olan bir görüş de benimsenmiş olmaktadır.</a:t>
            </a:r>
          </a:p>
          <a:p>
            <a:pPr marL="0" indent="0" algn="just" eaLnBrk="1" hangingPunct="1">
              <a:lnSpc>
                <a:spcPct val="150000"/>
              </a:lnSpc>
              <a:spcBef>
                <a:spcPct val="0"/>
              </a:spcBef>
              <a:buFont typeface="Arial" charset="0"/>
              <a:buNone/>
            </a:pPr>
            <a:endParaRPr lang="tr-TR"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type="subTitle" idx="4294967295"/>
          </p:nvPr>
        </p:nvSpPr>
        <p:spPr>
          <a:xfrm>
            <a:off x="276225" y="212725"/>
            <a:ext cx="11495088" cy="6216650"/>
          </a:xfrm>
        </p:spPr>
        <p:txBody>
          <a:bodyPr/>
          <a:lstStyle/>
          <a:p>
            <a:pPr marL="0" indent="0" algn="just">
              <a:lnSpc>
                <a:spcPct val="80000"/>
              </a:lnSpc>
              <a:buFont typeface="Arial" charset="0"/>
              <a:buNone/>
            </a:pPr>
            <a:r>
              <a:rPr lang="tr-TR" b="1" smtClean="0">
                <a:solidFill>
                  <a:srgbClr val="D82331"/>
                </a:solidFill>
              </a:rPr>
              <a:t>Hukuk Alanında Yapılan İnkılâplar:</a:t>
            </a:r>
          </a:p>
          <a:p>
            <a:pPr marL="0" indent="0" algn="just">
              <a:lnSpc>
                <a:spcPct val="80000"/>
              </a:lnSpc>
            </a:pPr>
            <a:r>
              <a:rPr lang="tr-TR" smtClean="0"/>
              <a:t> Osmanlı Devleti döneminde gerçek anlamda bir hukuk birliği yoktu. Hukukun iki ayrı kaynağı vardı. Dini kurallara göre tanzim edilmiş olan şer’i hukuk ile, gelenek ve görenekler neticesinde ortaya çıkmış kurallardan oluşan örfi hukuk sistemine dayanan bir hukuk modeli uygulanıyordu. </a:t>
            </a:r>
          </a:p>
          <a:p>
            <a:pPr marL="0" indent="0" algn="just">
              <a:lnSpc>
                <a:spcPct val="80000"/>
              </a:lnSpc>
            </a:pPr>
            <a:r>
              <a:rPr lang="tr-TR" smtClean="0"/>
              <a:t>Müslüman kadınlarla erkekler arasında da hukuk yönünden ayrılıklar mevcuttu. Kadınlara yönetimde hiçbir hak tanınmamıştı. Kişi hakları konusunda da kadın erkek ayrımı vardı. </a:t>
            </a:r>
          </a:p>
          <a:p>
            <a:pPr marL="0" indent="0" algn="just">
              <a:lnSpc>
                <a:spcPct val="80000"/>
              </a:lnSpc>
            </a:pPr>
            <a:r>
              <a:rPr lang="tr-TR" smtClean="0"/>
              <a:t> Bunların yanında dinsel hukukun geçerli olduğu Osmanlı devletinde hukuk kuralları bir bütün oluşturmaktan uzaktı. Yargılama yöntemleri de yüzyıllar içerisinde geliştirilememiş, aynı kalmıştı. </a:t>
            </a:r>
          </a:p>
          <a:p>
            <a:pPr marL="0" indent="0" algn="just">
              <a:lnSpc>
                <a:spcPct val="80000"/>
              </a:lnSpc>
            </a:pPr>
            <a:r>
              <a:rPr lang="tr-TR" smtClean="0"/>
              <a:t> Tanzimat Dönemi’nde devlet hukukuna modern hukuk kuralları girmekle birlikte Tanzimatçıların modern hukuk kuralları yanında klasik dönemden kalma kuralların devamına izin vermeleri bir “düalizm”e (ikililik) yol açmıştı. Bu dönemde çoğu kez Avrupai yasalar aynen kabul edilirken bazen uygulanmakta olan İslami kurallara dayanılarak yeni kanunlar yapılıyordu.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p:cNvSpPr>
          <p:nvPr>
            <p:ph type="subTitle" idx="4294967295"/>
          </p:nvPr>
        </p:nvSpPr>
        <p:spPr>
          <a:xfrm>
            <a:off x="434975" y="373063"/>
            <a:ext cx="11495088" cy="5962650"/>
          </a:xfrm>
        </p:spPr>
        <p:txBody>
          <a:bodyPr/>
          <a:lstStyle/>
          <a:p>
            <a:pPr marL="0" indent="0" algn="just">
              <a:buFont typeface="Arial" charset="0"/>
              <a:buNone/>
            </a:pPr>
            <a:r>
              <a:rPr lang="tr-TR" smtClean="0">
                <a:solidFill>
                  <a:srgbClr val="D82331"/>
                </a:solidFill>
              </a:rPr>
              <a:t>Ceza Kanununun Kabulü (1 Mart 1926)</a:t>
            </a:r>
          </a:p>
          <a:p>
            <a:pPr marL="0" indent="0" algn="just">
              <a:buFont typeface="Arial" charset="0"/>
              <a:buNone/>
            </a:pPr>
            <a:r>
              <a:rPr lang="tr-TR" smtClean="0"/>
              <a:t>Türk Ceza Kanunu 1889 tarihli İtalyan Ceza Yasasından alınarak 1 Mart 1926 tarihinde kabul edilmiştir.</a:t>
            </a:r>
          </a:p>
          <a:p>
            <a:pPr marL="0" indent="0" algn="just">
              <a:buFont typeface="Arial" charset="0"/>
              <a:buNone/>
            </a:pPr>
            <a:r>
              <a:rPr lang="tr-TR" smtClean="0"/>
              <a:t>Kabul edilen yeni ceza kanunuyla, Müslüman olan yada olmayan bütün vatandaşlara uygulanacak cezalar standart hale getirilmiş ve aynı suça aynı ceza esası temel prensip olarak benimsenmiştir.</a:t>
            </a:r>
          </a:p>
          <a:p>
            <a:pPr marL="0" indent="0" algn="just">
              <a:buFont typeface="Arial" charset="0"/>
              <a:buNone/>
            </a:pPr>
            <a:r>
              <a:rPr lang="tr-TR" smtClean="0"/>
              <a:t>Ceza Kanunu ile ilgili olarak daha sonra da, Alman Federal Ceza  </a:t>
            </a:r>
            <a:r>
              <a:rPr lang="tr-TR" smtClean="0">
                <a:solidFill>
                  <a:srgbClr val="D82331"/>
                </a:solidFill>
              </a:rPr>
              <a:t>Muhakemeleri Usulü Kanunu</a:t>
            </a:r>
            <a:r>
              <a:rPr lang="tr-TR" smtClean="0"/>
              <a:t> tercüme edilerek, </a:t>
            </a:r>
            <a:r>
              <a:rPr lang="tr-TR" smtClean="0">
                <a:solidFill>
                  <a:schemeClr val="hlink"/>
                </a:solidFill>
              </a:rPr>
              <a:t>4 Nisan 1929’da</a:t>
            </a:r>
            <a:r>
              <a:rPr lang="tr-TR" smtClean="0"/>
              <a:t> kabul edilmiştir.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p:cNvSpPr>
          <p:nvPr>
            <p:ph type="subTitle" idx="4294967295"/>
          </p:nvPr>
        </p:nvSpPr>
        <p:spPr>
          <a:xfrm>
            <a:off x="434975" y="373063"/>
            <a:ext cx="11495088" cy="5962650"/>
          </a:xfrm>
        </p:spPr>
        <p:txBody>
          <a:bodyPr/>
          <a:lstStyle/>
          <a:p>
            <a:pPr marL="0" indent="0" algn="just">
              <a:buFont typeface="Arial" charset="0"/>
              <a:buNone/>
            </a:pPr>
            <a:r>
              <a:rPr lang="tr-TR" smtClean="0">
                <a:solidFill>
                  <a:srgbClr val="D82331"/>
                </a:solidFill>
              </a:rPr>
              <a:t>Hakimler Kanununun Kabulü (3 Mart 1926):</a:t>
            </a:r>
          </a:p>
          <a:p>
            <a:pPr marL="0" indent="0" algn="just">
              <a:buFont typeface="Arial" charset="0"/>
              <a:buNone/>
            </a:pPr>
            <a:r>
              <a:rPr lang="tr-TR" smtClean="0"/>
              <a:t>3 Mart 1926 tarihinde kabul edilen kanunla mahkemeler bağımsız hale getirilirken, hakimlere verecekleri kararlar sırasında baskı yapılmasının önüne geçilmiş ve kararlarını kanunlar çerçevesinde sadece vicdanlarının sesini dinleyerek vermeleri sağlanmıştır.</a:t>
            </a:r>
          </a:p>
          <a:p>
            <a:pPr marL="0" indent="0" algn="just">
              <a:buFont typeface="Arial" charset="0"/>
              <a:buNone/>
            </a:pPr>
            <a:r>
              <a:rPr lang="tr-TR" smtClean="0"/>
              <a:t>Ayrıca, siyasî güçlerin, hakimler üzerinde olabilecek olumsuz tesirlerinin önüne geçilmesi maksadıyla, tayin, terfi vs gibi işlerinin de kendi içlerinden oluşturulacak kurullar vasıtasıyla yapılması sağlanmıştır.</a:t>
            </a:r>
          </a:p>
          <a:p>
            <a:pPr marL="0" indent="0" algn="just">
              <a:buFont typeface="Arial" charset="0"/>
              <a:buNone/>
            </a:pPr>
            <a:endParaRPr lang="tr-TR" smtClean="0"/>
          </a:p>
          <a:p>
            <a:pPr marL="0" indent="0" eaLnBrk="1" hangingPunct="1">
              <a:lnSpc>
                <a:spcPct val="150000"/>
              </a:lnSpc>
              <a:spcBef>
                <a:spcPct val="0"/>
              </a:spcBef>
              <a:buFont typeface="Arial" charset="0"/>
              <a:buNone/>
            </a:pPr>
            <a:endParaRPr lang="tr-TR" smtClean="0"/>
          </a:p>
          <a:p>
            <a:pPr marL="0" indent="0" algn="just" eaLnBrk="1" hangingPunct="1">
              <a:lnSpc>
                <a:spcPct val="150000"/>
              </a:lnSpc>
              <a:spcBef>
                <a:spcPct val="0"/>
              </a:spcBef>
              <a:buFont typeface="Arial" charset="0"/>
              <a:buNone/>
            </a:pPr>
            <a:endParaRPr lang="tr-TR"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3"/>
          <p:cNvSpPr>
            <a:spLocks noGrp="1"/>
          </p:cNvSpPr>
          <p:nvPr>
            <p:ph type="subTitle" idx="4294967295"/>
          </p:nvPr>
        </p:nvSpPr>
        <p:spPr>
          <a:xfrm>
            <a:off x="376238" y="287338"/>
            <a:ext cx="11495087" cy="5962650"/>
          </a:xfrm>
        </p:spPr>
        <p:txBody>
          <a:bodyPr/>
          <a:lstStyle/>
          <a:p>
            <a:pPr marL="0" indent="0" algn="just" eaLnBrk="1" hangingPunct="1">
              <a:lnSpc>
                <a:spcPct val="150000"/>
              </a:lnSpc>
              <a:spcBef>
                <a:spcPct val="0"/>
              </a:spcBef>
              <a:buFont typeface="Arial" charset="0"/>
              <a:buNone/>
            </a:pPr>
            <a:r>
              <a:rPr lang="tr-TR" smtClean="0">
                <a:solidFill>
                  <a:srgbClr val="D82331"/>
                </a:solidFill>
              </a:rPr>
              <a:t>Ticaret Kanununun Kabulü (29 Mayıs 1926):</a:t>
            </a:r>
          </a:p>
          <a:p>
            <a:pPr marL="0" indent="0" algn="just" eaLnBrk="1" hangingPunct="1">
              <a:lnSpc>
                <a:spcPts val="3800"/>
              </a:lnSpc>
              <a:spcBef>
                <a:spcPct val="0"/>
              </a:spcBef>
            </a:pPr>
            <a:r>
              <a:rPr lang="tr-TR" smtClean="0"/>
              <a:t> Tanzimat döneminde 1850’de çıkarılan Ticaret Kanunnamesi’nin yenilenmesi amacıyla düzenlenmiştir. Alman ve İtalyan Ticaret Kanunları esas alınarak hazırlanmış olan yeni Ticaret Kanunu, Kara Ticaret Kanunu ve Deniz Ticaret Kanunu olmak üzere, iki bölümden oluşmaktadır.</a:t>
            </a:r>
          </a:p>
          <a:p>
            <a:pPr marL="0" indent="0" algn="just" eaLnBrk="1" hangingPunct="1">
              <a:lnSpc>
                <a:spcPts val="3200"/>
              </a:lnSpc>
              <a:spcBef>
                <a:spcPct val="0"/>
              </a:spcBef>
            </a:pPr>
            <a:r>
              <a:rPr lang="tr-TR" smtClean="0"/>
              <a:t> Kara Ticaret Kanunu 29 Mayıs 1926’da kabul edilmiş ve 4 Ekim 1926 tarihinde yürürlüğe girmiş, Deniz Ticaret Kanunu ise, 13 Mayıs 1929’da kabul edilmiştir. </a:t>
            </a:r>
          </a:p>
          <a:p>
            <a:pPr marL="0" indent="0" algn="just" eaLnBrk="1" hangingPunct="1">
              <a:lnSpc>
                <a:spcPts val="3200"/>
              </a:lnSpc>
              <a:spcBef>
                <a:spcPct val="0"/>
              </a:spcBef>
            </a:pPr>
            <a:r>
              <a:rPr lang="tr-TR" smtClean="0"/>
              <a:t> Ticaret kanunu bu alanda yeni bir kanunu yapıldığı 1956 yılına kadar yürürlükte kalmıştır.</a:t>
            </a:r>
          </a:p>
          <a:p>
            <a:pPr marL="0" indent="0" algn="ctr" eaLnBrk="1" hangingPunct="1">
              <a:lnSpc>
                <a:spcPct val="150000"/>
              </a:lnSpc>
              <a:spcBef>
                <a:spcPct val="0"/>
              </a:spcBef>
              <a:buFont typeface="Arial" charset="0"/>
              <a:buNone/>
            </a:pPr>
            <a:endParaRPr lang="tr-TR"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Grp="1"/>
          </p:cNvSpPr>
          <p:nvPr>
            <p:ph type="subTitle" idx="4294967295"/>
          </p:nvPr>
        </p:nvSpPr>
        <p:spPr>
          <a:xfrm>
            <a:off x="419100" y="373063"/>
            <a:ext cx="11495088" cy="5962650"/>
          </a:xfrm>
        </p:spPr>
        <p:txBody>
          <a:bodyPr/>
          <a:lstStyle/>
          <a:p>
            <a:pPr marL="0" indent="0" algn="just" eaLnBrk="1" hangingPunct="1">
              <a:lnSpc>
                <a:spcPct val="150000"/>
              </a:lnSpc>
              <a:spcBef>
                <a:spcPct val="0"/>
              </a:spcBef>
              <a:buFont typeface="Arial" charset="0"/>
              <a:buNone/>
            </a:pPr>
            <a:r>
              <a:rPr lang="tr-TR" smtClean="0">
                <a:solidFill>
                  <a:srgbClr val="D82331"/>
                </a:solidFill>
              </a:rPr>
              <a:t>Borçlar Kanununun Kabulü: (22 Nisan 1926)</a:t>
            </a:r>
          </a:p>
          <a:p>
            <a:pPr marL="0" indent="0" algn="just"/>
            <a:r>
              <a:rPr lang="tr-TR" smtClean="0"/>
              <a:t> Türk Medeni Kanunu’nun kabülünden sonra 26 kişilik bir komisyon kurularak komisyona İsviçre borçlar yasasına dayanarak bir borçlar kanunu hazırlama görevi verilmiştir. </a:t>
            </a:r>
          </a:p>
          <a:p>
            <a:pPr marL="0" indent="0" algn="just"/>
            <a:r>
              <a:rPr lang="tr-TR" smtClean="0"/>
              <a:t> Kurul hazırladığı Türk Borçlar Yasası taslağını Adalet Bakanlığına sunmuş ve daha sonra da mecliste görüşülmüştür. 22 Nisan 1926’da TBMM’de kabul edilirken bir konuşma yapan Mahmut Esat (Bozkurt):</a:t>
            </a:r>
          </a:p>
          <a:p>
            <a:pPr marL="0" indent="0" algn="just"/>
            <a:r>
              <a:rPr lang="tr-TR" smtClean="0"/>
              <a:t> </a:t>
            </a:r>
            <a:r>
              <a:rPr lang="tr-TR" smtClean="0">
                <a:solidFill>
                  <a:schemeClr val="hlink"/>
                </a:solidFill>
              </a:rPr>
              <a:t>“…Bu yasayı kabul etmekle, Ortaçağ yasalarından birini daha kaldırmış ve dünyanın en ileri bir yasasını memlekete vermiş olacaksınız bu yasa medeni kanunun tamamlayıcısı ve en gelişmiş olanıdır…”</a:t>
            </a:r>
          </a:p>
          <a:p>
            <a:pPr marL="0" indent="0" algn="just"/>
            <a:r>
              <a:rPr lang="tr-TR" smtClean="0"/>
              <a:t> Borçlar Kanunu 8 Mayıs 1928 tarihinde Medeni Kanunla birlikte yürürlüğe girmiştir.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p:cNvSpPr>
          <p:nvPr>
            <p:ph type="subTitle" idx="4294967295"/>
          </p:nvPr>
        </p:nvSpPr>
        <p:spPr>
          <a:xfrm>
            <a:off x="434975" y="373063"/>
            <a:ext cx="11495088" cy="5962650"/>
          </a:xfrm>
        </p:spPr>
        <p:txBody>
          <a:bodyPr/>
          <a:lstStyle/>
          <a:p>
            <a:pPr marL="0" indent="0" algn="just" eaLnBrk="1" hangingPunct="1">
              <a:lnSpc>
                <a:spcPct val="150000"/>
              </a:lnSpc>
              <a:spcBef>
                <a:spcPct val="0"/>
              </a:spcBef>
              <a:buFont typeface="Arial" charset="0"/>
              <a:buNone/>
            </a:pPr>
            <a:r>
              <a:rPr lang="tr-TR" smtClean="0">
                <a:solidFill>
                  <a:srgbClr val="D82331"/>
                </a:solidFill>
              </a:rPr>
              <a:t>İcra ve İflas Kanununun Kabulü:</a:t>
            </a:r>
          </a:p>
          <a:p>
            <a:pPr marL="0" indent="0" algn="just">
              <a:lnSpc>
                <a:spcPct val="80000"/>
              </a:lnSpc>
            </a:pPr>
            <a:r>
              <a:rPr lang="tr-TR" smtClean="0"/>
              <a:t> Kanun Adalet Bakanı Mahmut Esat (Bozkurt) Bey’in başkanlığında bir komisyon tarafından hazırlanmıştır. İsviçre İcra ve İflas Kanunu esas alınarak hazırlanan bu kanun, 24 Nisan 1929 tarihinde kabul edilmiştir. Daha sonra, 1932 yılında günün şartlarına göre yeniden düzenlenmiştir.</a:t>
            </a:r>
          </a:p>
          <a:p>
            <a:pPr marL="0" indent="0" algn="just">
              <a:lnSpc>
                <a:spcPct val="80000"/>
              </a:lnSpc>
            </a:pPr>
            <a:r>
              <a:rPr lang="tr-TR" smtClean="0"/>
              <a:t> </a:t>
            </a:r>
            <a:r>
              <a:rPr lang="tr-TR" b="1" smtClean="0">
                <a:solidFill>
                  <a:schemeClr val="hlink"/>
                </a:solidFill>
              </a:rPr>
              <a:t>Değerlendirme:</a:t>
            </a:r>
          </a:p>
          <a:p>
            <a:pPr marL="0" indent="0" algn="just">
              <a:lnSpc>
                <a:spcPct val="80000"/>
              </a:lnSpc>
            </a:pPr>
            <a:r>
              <a:rPr lang="tr-TR" b="1" smtClean="0"/>
              <a:t> </a:t>
            </a:r>
            <a:r>
              <a:rPr lang="tr-TR" smtClean="0"/>
              <a:t>Çeşitli tarihlerde kabul edilen bu kanunlarla 1926 yılında laik hukuka dayalı yasalar yürürlüğe sokulmuş oldu. </a:t>
            </a:r>
          </a:p>
          <a:p>
            <a:pPr marL="0" indent="0" algn="just">
              <a:lnSpc>
                <a:spcPct val="80000"/>
              </a:lnSpc>
            </a:pPr>
            <a:r>
              <a:rPr lang="tr-TR" smtClean="0"/>
              <a:t> 1925 yılında Ankara Hukuk Mektebi’nin açılması, </a:t>
            </a:r>
          </a:p>
          <a:p>
            <a:pPr marL="0" indent="0" algn="just">
              <a:lnSpc>
                <a:spcPct val="80000"/>
              </a:lnSpc>
            </a:pPr>
            <a:r>
              <a:rPr lang="tr-TR" smtClean="0"/>
              <a:t> Baroların kurulması, Mahkemelerin yeni düzene uygun olarak kurulması,</a:t>
            </a:r>
          </a:p>
          <a:p>
            <a:pPr marL="0" indent="0" algn="just">
              <a:lnSpc>
                <a:spcPct val="80000"/>
              </a:lnSpc>
            </a:pPr>
            <a:r>
              <a:rPr lang="tr-TR" smtClean="0"/>
              <a:t> Kadınlara da kademeli olarak, 1930’da Belediye Meclisi seçimlerinde, 1933’te Muhtarlık seçimlerinde ve nihayet 5 Aralık 1934 tarihinde de Milletvekili seçimlerinde seçme ve seçilme hakkının verilmesi, şüphesiz hukuk alanında gerçekleştirilen köklü değişiklikler arasında yer almaktadır.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a:spLocks noGrp="1"/>
          </p:cNvSpPr>
          <p:nvPr>
            <p:ph type="subTitle" idx="4294967295"/>
          </p:nvPr>
        </p:nvSpPr>
        <p:spPr>
          <a:xfrm>
            <a:off x="449263" y="373063"/>
            <a:ext cx="11495087" cy="5962650"/>
          </a:xfrm>
        </p:spPr>
        <p:txBody>
          <a:bodyPr/>
          <a:lstStyle/>
          <a:p>
            <a:pPr marL="0" indent="0" algn="just"/>
            <a:r>
              <a:rPr lang="tr-TR" smtClean="0"/>
              <a:t> Hukuk alanında yapılan tüm bu düzenlemeler sadece bir yasalaştırma hareketi değil, laik dünya görüşüne ve halk egemenliğine dayalı bir inkılap hareketinin gerektirdiği hukuk düzenini kurmak demekti. Bu konuda 1926 yılı meclis açılış konuşmasında Mustafa Kemal şöyle diyordu: </a:t>
            </a:r>
          </a:p>
          <a:p>
            <a:pPr marL="0" indent="0" algn="just"/>
            <a:r>
              <a:rPr lang="tr-TR" smtClean="0"/>
              <a:t>“Türk ulusunun gelişmesine yüzyıllardan bu yana set çeken engelleri kaldırmak ve genel hayata çağdaş uygarlığın yasalarını ve araçlarını vermek için harcadığımız çabanın, ulusça genel bir kabul gördüğü kuşkusuzdur.”</a:t>
            </a:r>
          </a:p>
          <a:p>
            <a:pPr marL="0" indent="0" algn="just"/>
            <a:r>
              <a:rPr lang="tr-TR" smtClean="0"/>
              <a:t> Türkiye’nin giriştiği hukuk inkılapları Avrupa’da büyük yankılar uyandırdı. Türkiye’de o yıllarda hukuk danışmanı olarak görev yapmış olan Sauser Hall:</a:t>
            </a:r>
          </a:p>
          <a:p>
            <a:pPr marL="0" indent="0" algn="just"/>
            <a:r>
              <a:rPr lang="tr-TR" smtClean="0"/>
              <a:t> </a:t>
            </a:r>
            <a:r>
              <a:rPr lang="tr-TR" smtClean="0">
                <a:solidFill>
                  <a:schemeClr val="hlink"/>
                </a:solidFill>
              </a:rPr>
              <a:t>“Türkiye’de gerçekleştirilen reformlar, bütün olarak ele alındıklarında şaşırmamak mümkün değildir. İslam devletlerinin en güçlüsü, bin yıllık geçmişe varan töreleri, altı aylık bir sürede yürürlükten kaldırıyor. Tarih hiçbir ülkede bu kadar köklü ve ani değişikliği örnek gösteremez. Bir ülkede ve bir toplum üzerinde yapılmış bundan daha cesur bir deneyim yoktur.”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3"/>
          <p:cNvSpPr>
            <a:spLocks noGrp="1"/>
          </p:cNvSpPr>
          <p:nvPr>
            <p:ph type="subTitle" idx="4294967295"/>
          </p:nvPr>
        </p:nvSpPr>
        <p:spPr>
          <a:xfrm>
            <a:off x="449263" y="357188"/>
            <a:ext cx="11495087" cy="5962650"/>
          </a:xfrm>
        </p:spPr>
        <p:txBody>
          <a:bodyPr/>
          <a:lstStyle/>
          <a:p>
            <a:pPr marL="0" indent="0" algn="just"/>
            <a:r>
              <a:rPr lang="tr-TR"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p:cNvSpPr>
          <p:nvPr>
            <p:ph type="subTitle" idx="4294967295"/>
          </p:nvPr>
        </p:nvSpPr>
        <p:spPr>
          <a:xfrm>
            <a:off x="434975" y="373063"/>
            <a:ext cx="11495088" cy="5962650"/>
          </a:xfrm>
        </p:spPr>
        <p:txBody>
          <a:bodyPr/>
          <a:lstStyle/>
          <a:p>
            <a:pPr marL="0" indent="0" algn="just"/>
            <a:r>
              <a:rPr lang="tr-TR" smtClean="0"/>
              <a:t>  Türkiye’de yeni kurulmuş olan Türkiye Cumhuriyeti şeriata dayalı kurallarla, din ile ilgisi olmayan yasaları n bulunduğu ve bunları uygulayan mahkemeleri devralmıştı. Yeni Türkiye Devleti’nin, başlattığı “Çağdaşlaşma” hareketinin bir gereği olarak, Osmanlı hukuk sistemiyle yoluna devam etmesi mümkün değildi.</a:t>
            </a:r>
          </a:p>
          <a:p>
            <a:pPr marL="0" indent="0" algn="just"/>
            <a:r>
              <a:rPr lang="tr-TR" smtClean="0"/>
              <a:t> Yeni Cumhuriyet, modern hukuk kurallarını benimsemek arzusundaydı. Bu nedenle laiklik prensibini hukuk alanına da uygulamak ve kanun koyarken dini esaslara bağlı kalmayarak, kanunları, akla, mantığa ve bilimsel sonuçlara dayandırmak istiyordu. </a:t>
            </a:r>
          </a:p>
          <a:p>
            <a:pPr marL="0" indent="0" algn="just"/>
            <a:r>
              <a:rPr lang="tr-TR" smtClean="0"/>
              <a:t> 20 Ocak 1921 ve 20 Nisan 1924 tarihlerinde kabul edilmiş olan anayasalar, bu alanda yapılmış önemli değişiklikler durumunda idi. İşte bu teşebbüslerin neticesinde özellikle 1926 yılından itibaren hukuk alanında önemli inkılaplar gerçekleştirilmiştir.</a:t>
            </a:r>
          </a:p>
          <a:p>
            <a:pPr marL="0" indent="0" algn="just"/>
            <a:endParaRPr lang="tr-TR"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subTitle" idx="4294967295"/>
          </p:nvPr>
        </p:nvSpPr>
        <p:spPr>
          <a:xfrm>
            <a:off x="434975" y="373063"/>
            <a:ext cx="11495088" cy="6281737"/>
          </a:xfrm>
        </p:spPr>
        <p:txBody>
          <a:bodyPr/>
          <a:lstStyle/>
          <a:p>
            <a:pPr marL="0" indent="0" algn="just">
              <a:buFont typeface="Arial" charset="0"/>
              <a:buNone/>
            </a:pPr>
            <a:r>
              <a:rPr lang="tr-TR" b="1" smtClean="0">
                <a:solidFill>
                  <a:srgbClr val="D82331"/>
                </a:solidFill>
              </a:rPr>
              <a:t>1921 ve 1924 Tarihli Teşkilat-ı Esasiye Kanunları (1921, 1924 Anayasaları):</a:t>
            </a:r>
          </a:p>
          <a:p>
            <a:pPr marL="0" indent="0" algn="just"/>
            <a:r>
              <a:rPr lang="tr-TR" smtClean="0"/>
              <a:t> Bir devletin gücünü nereden aldığı ve buna bağlı olarak hangi ilkeler çerçevesinde yönetileceği hususunda en belirleyici unsur şüphesiz o devletin Anayasasıdır. Türkiye’de anayasacılık hareketleri Osmanlı devleti yıkılış sürecinde başlamakla birlikte “Hakimiyeti Milliye) anlayışına dayalı ilk anayasa TBMM’nin açılışıyla yürürlüğe girmiştir.</a:t>
            </a:r>
          </a:p>
          <a:p>
            <a:pPr marL="0" indent="0" algn="just"/>
            <a:r>
              <a:rPr lang="tr-TR" smtClean="0"/>
              <a:t> Mütareke döneminin olumsuz koşulları, öncelikle yer yer kongrelerin toplanması ve bölgesel olarak denetimin kongrelere geçmesini, sonra da bunları ustaca birleştiren Mustafa Kemal’in önderliği altında fiili demokratik (hakimiyeti milliye) iktidarlarına yol açtı. Bu güçler, teslimiyeti ve mutlakıyeti yeğleyen İstanbul Monarşisi’ne karşılık, krizin ancak direnme ve (hakimiyeti milliye) demokrasi ile aşılabileceğini ortaya koymuşlar, anayasal tezleri ve yarattıkları siyasal kurumlarla da bunu göstermiştir.</a:t>
            </a:r>
          </a:p>
          <a:p>
            <a:pPr marL="0" indent="0" algn="just"/>
            <a:r>
              <a:rPr lang="tr-TR" smtClean="0"/>
              <a:t>  </a:t>
            </a:r>
          </a:p>
          <a:p>
            <a:pPr marL="0" indent="0" algn="just" eaLnBrk="1" hangingPunct="1">
              <a:lnSpc>
                <a:spcPts val="3800"/>
              </a:lnSpc>
              <a:spcBef>
                <a:spcPct val="0"/>
              </a:spcBef>
              <a:buFont typeface="Arial" charset="0"/>
              <a:buNone/>
            </a:pPr>
            <a:endParaRPr lang="tr-TR"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subTitle" idx="4294967295"/>
          </p:nvPr>
        </p:nvSpPr>
        <p:spPr>
          <a:xfrm>
            <a:off x="246063" y="242888"/>
            <a:ext cx="11495087" cy="6310312"/>
          </a:xfrm>
        </p:spPr>
        <p:txBody>
          <a:bodyPr/>
          <a:lstStyle/>
          <a:p>
            <a:pPr marL="0" indent="0" algn="just">
              <a:lnSpc>
                <a:spcPct val="80000"/>
              </a:lnSpc>
            </a:pPr>
            <a:r>
              <a:rPr lang="tr-TR" smtClean="0"/>
              <a:t> Bu yapının gerçekleşebilmesi için ise, sistemin temelini oluşturacak bazı yeni kanunların hazırlanarak uygulamaya konulması gerekiyordu.  23 Nisan 1920 tarihinde TBMM’nin açılmasıyla, başta bu yöndeki kanunların hazırlanması işi olmak üzere, mecliste yoğun bir çalışma başlatılmıştı. BMM’nin açılışından bir gün sonra 24 Nisanda Mustafa Kemal Paşa meclise sunduğu ilk önerge ile:</a:t>
            </a:r>
          </a:p>
          <a:p>
            <a:pPr marL="0" indent="0" algn="just">
              <a:lnSpc>
                <a:spcPct val="80000"/>
              </a:lnSpc>
              <a:buFont typeface="Arial" charset="0"/>
              <a:buNone/>
            </a:pPr>
            <a:r>
              <a:rPr lang="tr-TR" smtClean="0">
                <a:solidFill>
                  <a:schemeClr val="hlink"/>
                </a:solidFill>
              </a:rPr>
              <a:t> “Hükümetin kurulması zaruridir.</a:t>
            </a:r>
          </a:p>
          <a:p>
            <a:pPr marL="0" indent="0" algn="just">
              <a:lnSpc>
                <a:spcPct val="80000"/>
              </a:lnSpc>
              <a:buFont typeface="Arial" charset="0"/>
              <a:buNone/>
            </a:pPr>
            <a:r>
              <a:rPr lang="tr-TR" smtClean="0">
                <a:solidFill>
                  <a:schemeClr val="hlink"/>
                </a:solidFill>
              </a:rPr>
              <a:t> Geçici olarak bir hükümet başkanı seçmek veya padişaha bir vekil tanımak mümkün değildir.</a:t>
            </a:r>
          </a:p>
          <a:p>
            <a:pPr marL="0" indent="0" algn="just">
              <a:lnSpc>
                <a:spcPct val="80000"/>
              </a:lnSpc>
              <a:buFont typeface="Arial" charset="0"/>
              <a:buNone/>
            </a:pPr>
            <a:r>
              <a:rPr lang="tr-TR" smtClean="0">
                <a:solidFill>
                  <a:schemeClr val="hlink"/>
                </a:solidFill>
              </a:rPr>
              <a:t> Mecliste yoğunlaşan millî iradenin doğrudan doğruya vatanın mukadderatına el koymuş olduğunu kabul etmek temel ilkedir. TBMM’nin üstünde bir kuvvet yoktur.</a:t>
            </a:r>
          </a:p>
          <a:p>
            <a:pPr marL="0" indent="0" algn="just">
              <a:lnSpc>
                <a:spcPct val="80000"/>
              </a:lnSpc>
              <a:buFont typeface="Arial" charset="0"/>
              <a:buNone/>
            </a:pPr>
            <a:r>
              <a:rPr lang="tr-TR" smtClean="0">
                <a:solidFill>
                  <a:schemeClr val="hlink"/>
                </a:solidFill>
              </a:rPr>
              <a:t> TBMM yasama ve yürütme yetkilerini kendisinde toplar. Meclisten seçilecek ve vekil olarak görevlendirilecek bir heyet, hükümet işlerine bakar. Meclis başkanı bu heyetin de başkanıdır.”</a:t>
            </a:r>
          </a:p>
          <a:p>
            <a:pPr marL="0" indent="0" algn="just">
              <a:lnSpc>
                <a:spcPct val="80000"/>
              </a:lnSpc>
            </a:pPr>
            <a:r>
              <a:rPr lang="tr-TR" smtClean="0"/>
              <a:t> gibi, yeni devletin yapısını ortaya koyan ve ilk hükümetin kurulmasını, aynı zamanda devlet hayatına yeni ilkeler ve devlete yeni özellikler kazandırmıştı. </a:t>
            </a:r>
          </a:p>
          <a:p>
            <a:pPr marL="0" indent="0" algn="just">
              <a:lnSpc>
                <a:spcPct val="80000"/>
              </a:lnSpc>
            </a:pPr>
            <a:endParaRPr lang="tr-TR"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type="subTitle" idx="4294967295"/>
          </p:nvPr>
        </p:nvSpPr>
        <p:spPr>
          <a:xfrm>
            <a:off x="434975" y="373063"/>
            <a:ext cx="11495088" cy="5962650"/>
          </a:xfrm>
        </p:spPr>
        <p:txBody>
          <a:bodyPr/>
          <a:lstStyle/>
          <a:p>
            <a:pPr marL="0" indent="0" algn="just"/>
            <a:r>
              <a:rPr lang="tr-TR" smtClean="0"/>
              <a:t> Millet hakimiyetini esas alan ve TBMM tarafından kabul edilen bu kanunlar, devlet hayatına getirdikleri yapı değişikliği ve yeni prensipler ile adeta bir anayasa niteliği taşımaktadırlar. </a:t>
            </a:r>
          </a:p>
          <a:p>
            <a:pPr marL="0" indent="0" algn="just"/>
            <a:r>
              <a:rPr lang="tr-TR" smtClean="0"/>
              <a:t> Nitekim kabul edilen kanunlara egemen olan nitelikler, Yeni Türk Devleti’nde ilki 20 Ocak 1921 ve diğeri 20 Nisan 1924’te olmak üzere hazırlanan iki anayasaya ve Atatürk sonrası anayasalarına hakim olacaktır.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Dikdörtgen 1"/>
          <p:cNvSpPr>
            <a:spLocks noChangeArrowheads="1"/>
          </p:cNvSpPr>
          <p:nvPr/>
        </p:nvSpPr>
        <p:spPr bwMode="auto">
          <a:xfrm>
            <a:off x="333375" y="261938"/>
            <a:ext cx="11655425" cy="6070600"/>
          </a:xfrm>
          <a:prstGeom prst="rect">
            <a:avLst/>
          </a:prstGeom>
          <a:noFill/>
          <a:ln w="9525">
            <a:noFill/>
            <a:miter lim="800000"/>
            <a:headEnd/>
            <a:tailEnd/>
          </a:ln>
        </p:spPr>
        <p:txBody>
          <a:bodyPr>
            <a:spAutoFit/>
          </a:bodyPr>
          <a:lstStyle/>
          <a:p>
            <a:pPr algn="just"/>
            <a:r>
              <a:rPr lang="tr-TR" sz="2800" b="1">
                <a:solidFill>
                  <a:srgbClr val="D82331"/>
                </a:solidFill>
                <a:latin typeface="Calibri" pitchFamily="34" charset="0"/>
              </a:rPr>
              <a:t>20 Ocak 1921 Teşkilat-ı Esasiye Kanunu: (İlk Anayasa) </a:t>
            </a:r>
          </a:p>
          <a:p>
            <a:pPr algn="just">
              <a:buFontTx/>
              <a:buChar char="•"/>
            </a:pPr>
            <a:r>
              <a:rPr lang="tr-TR" sz="2800">
                <a:latin typeface="Calibri" pitchFamily="34" charset="0"/>
              </a:rPr>
              <a:t> 23 Nisan 1920 tarihinde meclisin açılmasıyla yeni bir Türk Devleti kurulmuş olmasına rağmen, çeşitli sebeplerle bu yeni devletin bir anayasası hazırlanarak yürürlüğe konulamamıştı. Dolayısıyla yeni Türk Devleti’nde her şeyden önce temel kanun demek olan bir anayasaya ihtiyaç vardı.</a:t>
            </a:r>
          </a:p>
          <a:p>
            <a:pPr algn="just">
              <a:buFontTx/>
              <a:buChar char="•"/>
            </a:pPr>
            <a:r>
              <a:rPr lang="tr-TR" sz="2800">
                <a:latin typeface="Calibri" pitchFamily="34" charset="0"/>
              </a:rPr>
              <a:t> Teşkilat-ı Esasiye Kanunu 18 Eylül 1920 günü Hükümet tarafından gönderilmiş bir layiha olarak tartışılmaya başlandı. Bu belge, diğer adıyla </a:t>
            </a:r>
            <a:r>
              <a:rPr lang="tr-TR" sz="2800">
                <a:solidFill>
                  <a:srgbClr val="C00000"/>
                </a:solidFill>
                <a:latin typeface="Calibri" pitchFamily="34" charset="0"/>
              </a:rPr>
              <a:t>“Halkçılık Programı” </a:t>
            </a:r>
            <a:r>
              <a:rPr lang="tr-TR" sz="2800">
                <a:latin typeface="Calibri" pitchFamily="34" charset="0"/>
              </a:rPr>
              <a:t>olarak bilinmektedir. Halkçılık programının </a:t>
            </a:r>
            <a:r>
              <a:rPr lang="tr-TR" sz="2800">
                <a:solidFill>
                  <a:srgbClr val="0070C0"/>
                </a:solidFill>
                <a:latin typeface="Calibri" pitchFamily="34" charset="0"/>
              </a:rPr>
              <a:t>“maksat ve meslek” </a:t>
            </a:r>
            <a:r>
              <a:rPr lang="tr-TR" sz="2800">
                <a:latin typeface="Calibri" pitchFamily="34" charset="0"/>
              </a:rPr>
              <a:t>başlıklı ilk dört maddeyi kapsayan bölümü, anayasa hükümleri vasfını taşımaktan ziyade, bir nevi hükümetin amacını, meclisin fonksiyonu (işlevi) açıklayan bir anayasaya giriş bölümü niteliğini taşımaktaydı. Encümen bu bölümü, tamamen (anayasa taslağından) çıkararak beyanname haline getirdi. Bu beyanname mecliste oylanmış ve </a:t>
            </a:r>
            <a:r>
              <a:rPr lang="tr-TR" sz="2800">
                <a:solidFill>
                  <a:srgbClr val="0070C0"/>
                </a:solidFill>
                <a:latin typeface="Calibri" pitchFamily="34" charset="0"/>
              </a:rPr>
              <a:t>«Halkçılık Programı» </a:t>
            </a:r>
            <a:r>
              <a:rPr lang="tr-TR" sz="2800">
                <a:latin typeface="Calibri" pitchFamily="34" charset="0"/>
              </a:rPr>
              <a:t>olarak yayınlanmıştır.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p:cNvSpPr>
          <p:nvPr>
            <p:ph type="body" idx="1"/>
          </p:nvPr>
        </p:nvSpPr>
        <p:spPr>
          <a:xfrm>
            <a:off x="330200" y="358775"/>
            <a:ext cx="11560175" cy="5818188"/>
          </a:xfrm>
        </p:spPr>
        <p:txBody>
          <a:bodyPr/>
          <a:lstStyle/>
          <a:p>
            <a:pPr algn="just"/>
            <a:r>
              <a:rPr lang="tr-TR" smtClean="0"/>
              <a:t>Layihanın (teklifin) kalan kısmı, 18 Kasım 1920’den itibaren iki aylık süre sonunda ve yoğun fikir münakaşaları sonucunda toplam 24 maddelik kısa anayasamız olarak ortaya çıktı.</a:t>
            </a:r>
          </a:p>
          <a:p>
            <a:pPr algn="just"/>
            <a:r>
              <a:rPr lang="tr-TR" smtClean="0"/>
              <a:t> İlk anayasanın 20 Ocak 1921 tarihinde mecliste kabul edilmesiyle, yeni Türk Devleti’nde bu tarihten itibaren anayasal dönem de başlamış oldu.</a:t>
            </a:r>
          </a:p>
          <a:p>
            <a:pPr algn="just"/>
            <a:r>
              <a:rPr lang="tr-TR" smtClean="0"/>
              <a:t>23 Madde ve birde ayrı madde halinde iki kısımdan meydana gelen 20 Ocak 1921 Anayasası, aynı zamanda dağılan Osmanlı Devleti’nin yerine yeni Türk Devleti’nin kurulduğunun hukukî göstergesidir. </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5279</TotalTime>
  <Words>4052</Words>
  <Application>Microsoft Office PowerPoint</Application>
  <PresentationFormat>Geniş ekran</PresentationFormat>
  <Paragraphs>128</Paragraphs>
  <Slides>36</Slides>
  <Notes>0</Notes>
  <HiddenSlides>0</HiddenSlides>
  <MMClips>0</MMClips>
  <ScaleCrop>false</ScaleCrop>
  <HeadingPairs>
    <vt:vector size="6" baseType="variant">
      <vt:variant>
        <vt:lpstr>Kullanılan Yazı Tipleri</vt:lpstr>
      </vt:variant>
      <vt:variant>
        <vt:i4>6</vt:i4>
      </vt:variant>
      <vt:variant>
        <vt:lpstr>Tema</vt:lpstr>
      </vt:variant>
      <vt:variant>
        <vt:i4>3</vt:i4>
      </vt:variant>
      <vt:variant>
        <vt:lpstr>Slayt Başlıkları</vt:lpstr>
      </vt:variant>
      <vt:variant>
        <vt:i4>36</vt:i4>
      </vt:variant>
    </vt:vector>
  </HeadingPairs>
  <TitlesOfParts>
    <vt:vector size="45" baseType="lpstr">
      <vt:lpstr>Arial</vt:lpstr>
      <vt:lpstr>Calibri</vt:lpstr>
      <vt:lpstr>Calibri Light</vt:lpstr>
      <vt:lpstr>Gill Sans MT</vt:lpstr>
      <vt:lpstr>Verdana</vt:lpstr>
      <vt:lpstr>Wingdings 2</vt:lpstr>
      <vt:lpstr>Office Teması</vt:lpstr>
      <vt:lpstr>Gündönümü</vt:lpstr>
      <vt:lpstr>1_Gündönümü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Uze</cp:lastModifiedBy>
  <cp:revision>469</cp:revision>
  <dcterms:created xsi:type="dcterms:W3CDTF">2017-09-26T06:44:30Z</dcterms:created>
  <dcterms:modified xsi:type="dcterms:W3CDTF">2022-02-28T11:54:04Z</dcterms:modified>
</cp:coreProperties>
</file>