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44"/>
  </p:notesMasterIdLst>
  <p:sldIdLst>
    <p:sldId id="317" r:id="rId4"/>
    <p:sldId id="318" r:id="rId5"/>
    <p:sldId id="319" r:id="rId6"/>
    <p:sldId id="362" r:id="rId7"/>
    <p:sldId id="320" r:id="rId8"/>
    <p:sldId id="321" r:id="rId9"/>
    <p:sldId id="363" r:id="rId10"/>
    <p:sldId id="322" r:id="rId11"/>
    <p:sldId id="366" r:id="rId12"/>
    <p:sldId id="332" r:id="rId13"/>
    <p:sldId id="334" r:id="rId14"/>
    <p:sldId id="335" r:id="rId15"/>
    <p:sldId id="323" r:id="rId16"/>
    <p:sldId id="324" r:id="rId17"/>
    <p:sldId id="325" r:id="rId18"/>
    <p:sldId id="326" r:id="rId19"/>
    <p:sldId id="327" r:id="rId20"/>
    <p:sldId id="340" r:id="rId21"/>
    <p:sldId id="328" r:id="rId22"/>
    <p:sldId id="329" r:id="rId23"/>
    <p:sldId id="365" r:id="rId24"/>
    <p:sldId id="330" r:id="rId25"/>
    <p:sldId id="364" r:id="rId26"/>
    <p:sldId id="331" r:id="rId27"/>
    <p:sldId id="336" r:id="rId28"/>
    <p:sldId id="337" r:id="rId29"/>
    <p:sldId id="367" r:id="rId30"/>
    <p:sldId id="338" r:id="rId31"/>
    <p:sldId id="339" r:id="rId32"/>
    <p:sldId id="342" r:id="rId33"/>
    <p:sldId id="343" r:id="rId34"/>
    <p:sldId id="344" r:id="rId35"/>
    <p:sldId id="345" r:id="rId36"/>
    <p:sldId id="346" r:id="rId37"/>
    <p:sldId id="347" r:id="rId38"/>
    <p:sldId id="348" r:id="rId39"/>
    <p:sldId id="349" r:id="rId40"/>
    <p:sldId id="350" r:id="rId41"/>
    <p:sldId id="351" r:id="rId42"/>
    <p:sldId id="360" r:id="rId43"/>
  </p:sldIdLst>
  <p:sldSz cx="12192000" cy="6858000"/>
  <p:notesSz cx="6858000" cy="9144000"/>
  <p:defaultTextStyle>
    <a:defPPr>
      <a:defRPr lang="tr-TR"/>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7326" autoAdjust="0"/>
  </p:normalViewPr>
  <p:slideViewPr>
    <p:cSldViewPr snapToGrid="0">
      <p:cViewPr varScale="1">
        <p:scale>
          <a:sx n="85" d="100"/>
          <a:sy n="85" d="100"/>
        </p:scale>
        <p:origin x="56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F343195-8945-427A-869B-DBD8F20CA39C}" type="datetimeFigureOut">
              <a:rPr lang="tr-TR"/>
              <a:pPr>
                <a:defRPr/>
              </a:pPr>
              <a:t>28.02.2022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4448B51-3B40-43E6-9376-0CAC22DA0E8F}" type="slidenum">
              <a:rPr lang="tr-TR"/>
              <a:pPr>
                <a:defRPr/>
              </a:pPr>
              <a:t>‹#›</a:t>
            </a:fld>
            <a:endParaRPr lang="tr-TR"/>
          </a:p>
        </p:txBody>
      </p:sp>
    </p:spTree>
    <p:extLst>
      <p:ext uri="{BB962C8B-B14F-4D97-AF65-F5344CB8AC3E}">
        <p14:creationId xmlns:p14="http://schemas.microsoft.com/office/powerpoint/2010/main" val="3504180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4FB15D9E-9365-490A-A34C-B7A20E0D8CBD}"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0A59A2B7-4488-4772-89D4-EB9E5DE4744F}"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0807BFBA-EE90-4088-9BE5-7C7EF51EFCE2}"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0EC4B1A2-C318-4F7B-A227-5C8254088AD9}"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BC8F8BBD-5E47-4EF7-BBF6-915E911541D6}"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241B868-CD3E-45B1-BF37-ACF4CC30A4DD}" type="slidenum">
              <a:rPr lang="tr-TR"/>
              <a:pPr>
                <a:defRPr/>
              </a:pPr>
              <a:t>‹#›</a:t>
            </a:fld>
            <a:endParaRPr lang="tr-T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EF657A7B-E6CE-4E1F-9659-B138DF550583}"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9F6D397-AAA0-491E-A9E1-057D218D56DA}" type="slidenum">
              <a:rPr lang="tr-TR"/>
              <a:pPr>
                <a:defRPr/>
              </a:pPr>
              <a:t>‹#›</a:t>
            </a:fld>
            <a:endParaRPr lang="tr-T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2846DF79-7314-46AA-A3E8-24002CCBD664}"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045E7DE-6726-45B0-A177-F72ADC38589D}" type="slidenum">
              <a:rPr lang="tr-TR"/>
              <a:pPr>
                <a:defRPr/>
              </a:pPr>
              <a:t>‹#›</a:t>
            </a:fld>
            <a:endParaRPr lang="tr-TR"/>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C996D2FF-1435-4601-BF98-3C04B9CFC9BD}"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A50FB5D-1538-409A-9A6F-85972521B0F1}" type="slidenum">
              <a:rPr lang="tr-TR"/>
              <a:pPr>
                <a:defRPr/>
              </a:pPr>
              <a:t>‹#›</a:t>
            </a:fld>
            <a:endParaRPr lang="tr-TR"/>
          </a:p>
        </p:txBody>
      </p:sp>
    </p:spTree>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D9668993-2410-4F4B-916E-98CA84691253}"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5F789C8-6ECB-445D-A62E-EA4501B8D1AB}" type="slidenum">
              <a:rPr lang="tr-TR"/>
              <a:pPr>
                <a:defRPr/>
              </a:pPr>
              <a:t>‹#›</a:t>
            </a:fld>
            <a:endParaRPr lang="tr-TR"/>
          </a:p>
        </p:txBody>
      </p:sp>
    </p:spTree>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85DC174A-D413-44AB-8553-5E4638367545}"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E28D122-11E8-4373-AD8E-A7588FC0B973}" type="slidenum">
              <a:rPr lang="tr-TR"/>
              <a:pPr>
                <a:defRPr/>
              </a:pPr>
              <a:t>‹#›</a:t>
            </a:fld>
            <a:endParaRPr lang="tr-TR"/>
          </a:p>
        </p:txBody>
      </p:sp>
    </p:spTree>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69BAB804-DB10-42D3-8933-F66AC396D227}"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EF29B8F3-A674-433B-8EF5-C00793545576}" type="slidenum">
              <a:rPr lang="tr-TR"/>
              <a:pPr>
                <a:defRPr/>
              </a:pPr>
              <a:t>‹#›</a:t>
            </a:fld>
            <a:endParaRPr lang="tr-TR"/>
          </a:p>
        </p:txBody>
      </p:sp>
    </p:spTree>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88F74EFE-A648-45B6-AA73-AE47353F626B}"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F434E94-6393-4D7E-868F-B9686521713C}"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CC015CEE-A058-4752-9D0E-6D75B9241045}"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ECC04560-B69B-47F0-8E77-14C3E34CF362}" type="slidenum">
              <a:rPr lang="tr-TR"/>
              <a:pPr>
                <a:defRPr/>
              </a:pPr>
              <a:t>‹#›</a:t>
            </a:fld>
            <a:endParaRPr lang="tr-TR"/>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B77F586E-6C7A-4E4A-9B63-1549AC933F79}"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BB3B1ABC-025E-4265-828E-CAD3CE4EDC29}"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76D645D7-ED8F-4C2E-9D98-C4274C19DB3C}"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918A547-7C15-424F-B189-A3B3C5F91DB5}" type="slidenum">
              <a:rPr lang="tr-TR"/>
              <a:pPr>
                <a:defRPr/>
              </a:pPr>
              <a:t>‹#›</a:t>
            </a:fld>
            <a:endParaRPr lang="tr-TR"/>
          </a:p>
        </p:txBody>
      </p:sp>
    </p:spTree>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A3B609EA-C2C3-4855-8A5E-16FF31A56053}"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35D8BB2-B9E5-4E16-9BF9-10F0E8CFCFD1}" type="slidenum">
              <a:rPr lang="tr-TR"/>
              <a:pPr>
                <a:defRPr/>
              </a:pPr>
              <a:t>‹#›</a:t>
            </a:fld>
            <a:endParaRPr lang="tr-TR"/>
          </a:p>
        </p:txBody>
      </p:sp>
    </p:spTree>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1800">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801A3278-F314-4B7A-9C16-5F8EF4151D90}"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0701B845-799B-4059-8D35-89E975FDF47A}" type="slidenum">
              <a:rPr lang="tr-TR"/>
              <a:pPr>
                <a:defRPr/>
              </a:pPr>
              <a:t>‹#›</a:t>
            </a:fld>
            <a:endParaRPr lang="tr-TR"/>
          </a:p>
        </p:txBody>
      </p:sp>
    </p:spTree>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91FA757D-C300-4341-BCCB-0F8C7A2D2870}"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DE425D7-BA0F-42CD-8F4B-512256AF5590}" type="slidenum">
              <a:rPr lang="tr-TR"/>
              <a:pPr>
                <a:defRPr/>
              </a:pPr>
              <a:t>‹#›</a:t>
            </a:fld>
            <a:endParaRPr lang="tr-TR"/>
          </a:p>
        </p:txBody>
      </p:sp>
    </p:spTree>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1455D9CD-C5CC-46FD-80B8-1D162F2C2F7B}"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B1B002E-9108-4921-AF6F-E6B464FC3E8A}" type="slidenum">
              <a:rPr lang="tr-TR"/>
              <a:pPr>
                <a:defRPr/>
              </a:pPr>
              <a:t>‹#›</a:t>
            </a:fld>
            <a:endParaRPr lang="tr-TR"/>
          </a:p>
        </p:txBody>
      </p:sp>
    </p:spTree>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25959640-BCE7-4092-9102-2409386DCA79}"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6CAF556-AAD5-4761-97A5-36A781612D2D}" type="slidenum">
              <a:rPr lang="tr-TR"/>
              <a:pPr>
                <a:defRPr/>
              </a:pPr>
              <a:t>‹#›</a:t>
            </a:fld>
            <a:endParaRPr lang="tr-TR"/>
          </a:p>
        </p:txBody>
      </p:sp>
    </p:spTree>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33E6D814-7AA8-4C18-B242-75160A8F62A9}"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CF1A101D-9026-41D9-9DF9-6642B10B84D6}" type="slidenum">
              <a:rPr lang="tr-TR"/>
              <a:pPr>
                <a:defRPr/>
              </a:pPr>
              <a:t>‹#›</a:t>
            </a:fld>
            <a:endParaRPr lang="tr-TR"/>
          </a:p>
        </p:txBody>
      </p:sp>
    </p:spTree>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30D69E2C-04AD-4FFC-B1B7-FB7EB8C435E1}"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8B5BB28-425C-4B45-831F-61DE7C4FC7A1}" type="slidenum">
              <a:rPr lang="tr-TR"/>
              <a:pPr>
                <a:defRPr/>
              </a:pPr>
              <a:t>‹#›</a:t>
            </a:fld>
            <a:endParaRPr lang="tr-TR"/>
          </a:p>
        </p:txBody>
      </p:sp>
    </p:spTree>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241EF2B0-05B1-40D5-95A0-AAB53A150759}"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628CC97-A04C-4A2E-B403-77F1546D7BA3}"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2E3D901D-A462-4EA6-82D6-652E2071B9E2}"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FC5688E-B3BB-497C-A1CE-B8C90E17A270}" type="slidenum">
              <a:rPr lang="tr-TR"/>
              <a:pPr>
                <a:defRPr/>
              </a:pPr>
              <a:t>‹#›</a:t>
            </a:fld>
            <a:endParaRPr lang="tr-TR"/>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C293AF1F-561F-4547-A36E-8FFE8B4E3FE7}"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54DFE076-AFCC-4793-AEE1-9C84541BAB20}"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4A421042-7D61-4731-A455-EFB096AFB651}"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CA13932E-D4F2-4F72-994A-EFDF490D4282}" type="slidenum">
              <a:rPr lang="tr-TR"/>
              <a:pPr>
                <a:defRPr/>
              </a:pPr>
              <a:t>‹#›</a:t>
            </a:fld>
            <a:endParaRPr lang="tr-TR"/>
          </a:p>
        </p:txBody>
      </p:sp>
    </p:spTree>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039A3237-C01C-40F5-8718-2AA290828586}" type="datetimeFigureOut">
              <a:rPr lang="tr-TR"/>
              <a:pPr>
                <a:defRPr/>
              </a:pPr>
              <a:t>28.02.2022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3269E761-F7DD-4005-B946-ADADF38002AC}"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F3C7B1EC-7080-44B3-BA0C-CAFA13EE7BCA}" type="datetimeFigureOut">
              <a:rPr lang="tr-TR"/>
              <a:pPr>
                <a:defRPr/>
              </a:pPr>
              <a:t>28.02.2022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91FAB03C-74E9-4F22-BC32-96D83458C150}"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E87B1B51-08EE-4C71-8B6A-C4F640D1B538}"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9E29ECC2-154A-4337-BC5D-7B5C87B6B8CE}"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A2348542-438E-433B-BA16-22E61E93DCC5}"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70729805-83E8-4AD5-8674-8B9CAC9A4ABB}"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F9D2AA91-2D8C-413A-9A8C-223E143B6ED5}"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80CCBD6D-7ED5-4C12-81FA-545F0091703E}"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CBBEAC5-0AED-4C61-A5A0-21A3912BAED6}" type="datetimeFigureOut">
              <a:rPr lang="tr-TR"/>
              <a:pPr>
                <a:defRPr/>
              </a:pPr>
              <a:t>28.02.2022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BBED46D-E112-4E07-A6F4-02C27950E72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12297"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C9385D5A-F6E6-4ED4-8D43-C7FCB88F7426}"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736CA2F3-2BD4-4371-8F55-C1B065C96C57}"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23561"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7F4E1747-B026-4A40-A009-58D5A1BF59C4}"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53B17A1B-D2A0-4954-9CDF-B874B300A74E}"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sz="1800">
              <a:solidFill>
                <a:prstClr val="white"/>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b="1" dirty="0">
                <a:solidFill>
                  <a:srgbClr val="D82331"/>
                </a:solidFill>
              </a:rPr>
              <a:t>DERS KONU BAŞLIKLARI:</a:t>
            </a:r>
          </a:p>
          <a:p>
            <a:pPr marL="0" indent="0" algn="just">
              <a:buFont typeface="Arial" charset="0"/>
              <a:buNone/>
            </a:pPr>
            <a:r>
              <a:rPr lang="tr-TR" dirty="0">
                <a:solidFill>
                  <a:schemeClr val="hlink"/>
                </a:solidFill>
              </a:rPr>
              <a:t>EĞİTİM ve KÜLTÜR ALANINDA YAPILAN İNKILAPLAR:</a:t>
            </a:r>
          </a:p>
          <a:p>
            <a:pPr marL="0" indent="0" algn="just"/>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subTitle" idx="4294967295"/>
          </p:nvPr>
        </p:nvSpPr>
        <p:spPr>
          <a:xfrm>
            <a:off x="348456" y="626281"/>
            <a:ext cx="11495088" cy="5962650"/>
          </a:xfrm>
        </p:spPr>
        <p:txBody>
          <a:bodyPr/>
          <a:lstStyle/>
          <a:p>
            <a:pPr algn="just"/>
            <a:r>
              <a:rPr lang="tr-TR" dirty="0"/>
              <a:t>Lozan Antlaşması imzalandıktan sonra inkılap hamlelerine başlayan İkinci TBMM’nin en önemli uygulamaları şüphesiz eğitim alanında oldu. </a:t>
            </a:r>
          </a:p>
          <a:p>
            <a:pPr algn="just"/>
            <a:r>
              <a:rPr lang="tr-TR" dirty="0"/>
              <a:t>Zamanın Milli Eğitim Bakanı Vasıf Çınar Bey ve elli arkadaşı tarafından </a:t>
            </a:r>
            <a:r>
              <a:rPr lang="tr-TR" dirty="0" err="1"/>
              <a:t>Tevhid</a:t>
            </a:r>
            <a:r>
              <a:rPr lang="tr-TR" dirty="0"/>
              <a:t>-i Tedrisat (Eğitim ve Öğretimin Birleştirilmesi) hakkında hazırlanan önerge, 3 Mart 1924 tarihinde Halifeliğin kaldırıldığı gün, TBMM Genel Kurulunda yapılan görüşmelerden sonra kabul edilmiştir. </a:t>
            </a:r>
          </a:p>
          <a:p>
            <a:pPr algn="just"/>
            <a:r>
              <a:rPr lang="tr-TR" dirty="0"/>
              <a:t>Eğitimde birliği sağlamak için 3 Mart 1924’de çıkarılan </a:t>
            </a:r>
            <a:r>
              <a:rPr lang="tr-TR" dirty="0" err="1"/>
              <a:t>Tevhid</a:t>
            </a:r>
            <a:r>
              <a:rPr lang="tr-TR" dirty="0"/>
              <a:t>-i Tedrisat Kanunu ile, tüm eğitim ve öğretim kurumları Milli Eğitim Bakanlığı’na bağlandı. Ülke çapında 16 bin kadar öğrencisi bulunan medreseler kapatıldı. Böylece hem eğitim birliği sağlandı, hem de ülkede laik eğitim modelinin önündeki büyük engeller kaldırılmış oldu.</a:t>
            </a:r>
          </a:p>
          <a:p>
            <a:pPr marL="533400" indent="-533400" algn="just">
              <a:buFont typeface="Arial" charset="0"/>
              <a:buNone/>
            </a:pPr>
            <a:endParaRPr lang="tr-TR" dirty="0"/>
          </a:p>
        </p:txBody>
      </p:sp>
    </p:spTree>
    <p:extLst>
      <p:ext uri="{BB962C8B-B14F-4D97-AF65-F5344CB8AC3E}">
        <p14:creationId xmlns:p14="http://schemas.microsoft.com/office/powerpoint/2010/main" val="2944061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subTitle" idx="4294967295"/>
          </p:nvPr>
        </p:nvSpPr>
        <p:spPr>
          <a:xfrm>
            <a:off x="112542" y="182880"/>
            <a:ext cx="11873132" cy="6414868"/>
          </a:xfrm>
        </p:spPr>
        <p:txBody>
          <a:bodyPr/>
          <a:lstStyle/>
          <a:p>
            <a:pPr algn="just">
              <a:lnSpc>
                <a:spcPct val="80000"/>
              </a:lnSpc>
            </a:pPr>
            <a:r>
              <a:rPr lang="tr-TR" sz="2400" dirty="0">
                <a:solidFill>
                  <a:schemeClr val="accent5"/>
                </a:solidFill>
              </a:rPr>
              <a:t>3 Mart 1924 tarih ve 430 kanun numarası ile kabul edilmiş olan </a:t>
            </a:r>
            <a:r>
              <a:rPr lang="tr-TR" sz="2400" dirty="0" err="1">
                <a:solidFill>
                  <a:schemeClr val="accent5"/>
                </a:solidFill>
              </a:rPr>
              <a:t>Tevhid</a:t>
            </a:r>
            <a:r>
              <a:rPr lang="tr-TR" sz="2400" dirty="0">
                <a:solidFill>
                  <a:schemeClr val="accent5"/>
                </a:solidFill>
              </a:rPr>
              <a:t>-i Tedrisat hakkındaki kanun aynen şu şekildedir:</a:t>
            </a:r>
          </a:p>
          <a:p>
            <a:pPr algn="just">
              <a:lnSpc>
                <a:spcPct val="80000"/>
              </a:lnSpc>
            </a:pPr>
            <a:r>
              <a:rPr lang="tr-TR" sz="2400" dirty="0"/>
              <a:t>Türkiye dahilindeki bütün </a:t>
            </a:r>
            <a:r>
              <a:rPr lang="tr-TR" sz="2400" dirty="0" err="1"/>
              <a:t>müessesât</a:t>
            </a:r>
            <a:r>
              <a:rPr lang="tr-TR" sz="2400" dirty="0"/>
              <a:t>-ı ilmiye ve </a:t>
            </a:r>
            <a:r>
              <a:rPr lang="tr-TR" sz="2400" dirty="0" err="1"/>
              <a:t>tedrisiye</a:t>
            </a:r>
            <a:r>
              <a:rPr lang="tr-TR" sz="2400" dirty="0"/>
              <a:t> </a:t>
            </a:r>
            <a:r>
              <a:rPr lang="tr-TR" sz="2400" dirty="0" err="1"/>
              <a:t>Maarrif</a:t>
            </a:r>
            <a:r>
              <a:rPr lang="tr-TR" sz="2400" dirty="0"/>
              <a:t> Vekaletine merbuttur.</a:t>
            </a:r>
          </a:p>
          <a:p>
            <a:pPr algn="just">
              <a:lnSpc>
                <a:spcPct val="80000"/>
              </a:lnSpc>
            </a:pPr>
            <a:r>
              <a:rPr lang="tr-TR" sz="2400" dirty="0" err="1"/>
              <a:t>Şer’iyye</a:t>
            </a:r>
            <a:r>
              <a:rPr lang="tr-TR" sz="2400" dirty="0"/>
              <a:t> ve Evkaf Vekaleti veyahut hususî vakıflar tarafından idare olunan bilcümle medrese ve mektepler Maarif Vekaletine devir ve raptedilmiştir.</a:t>
            </a:r>
          </a:p>
          <a:p>
            <a:pPr algn="just">
              <a:lnSpc>
                <a:spcPct val="80000"/>
              </a:lnSpc>
            </a:pPr>
            <a:r>
              <a:rPr lang="tr-TR" sz="2400" dirty="0" err="1"/>
              <a:t>Şer’iyye</a:t>
            </a:r>
            <a:r>
              <a:rPr lang="tr-TR" sz="2400" dirty="0"/>
              <a:t> ve Evkaf Vekaleti bütçesinde </a:t>
            </a:r>
            <a:r>
              <a:rPr lang="tr-TR" sz="2400" dirty="0" err="1"/>
              <a:t>mekâtip</a:t>
            </a:r>
            <a:r>
              <a:rPr lang="tr-TR" sz="2400" dirty="0"/>
              <a:t> ve </a:t>
            </a:r>
            <a:r>
              <a:rPr lang="tr-TR" sz="2400" dirty="0" err="1"/>
              <a:t>medarise</a:t>
            </a:r>
            <a:r>
              <a:rPr lang="tr-TR" sz="2400" dirty="0"/>
              <a:t> tahsis olunan </a:t>
            </a:r>
            <a:r>
              <a:rPr lang="tr-TR" sz="2400" dirty="0" err="1"/>
              <a:t>mebaliğ</a:t>
            </a:r>
            <a:r>
              <a:rPr lang="tr-TR" sz="2400" dirty="0"/>
              <a:t>, Maarif bütçesine nakledilecektir.</a:t>
            </a:r>
          </a:p>
          <a:p>
            <a:pPr algn="just">
              <a:lnSpc>
                <a:spcPct val="80000"/>
              </a:lnSpc>
            </a:pPr>
            <a:r>
              <a:rPr lang="tr-TR" sz="2400" dirty="0"/>
              <a:t>Maarif Vekaleti, yüksek </a:t>
            </a:r>
            <a:r>
              <a:rPr lang="tr-TR" sz="2400" dirty="0" err="1"/>
              <a:t>diyinat</a:t>
            </a:r>
            <a:r>
              <a:rPr lang="tr-TR" sz="2400" dirty="0"/>
              <a:t> mütehassısları yetiştirmek üzere Darülfünunda bir ilahiyat fakültesi tesis ve imamet ve hitabet gibi </a:t>
            </a:r>
            <a:r>
              <a:rPr lang="tr-TR" sz="2400" dirty="0" err="1"/>
              <a:t>hidemât</a:t>
            </a:r>
            <a:r>
              <a:rPr lang="tr-TR" sz="2400" dirty="0"/>
              <a:t>-ı </a:t>
            </a:r>
            <a:r>
              <a:rPr lang="tr-TR" sz="2400" dirty="0" err="1"/>
              <a:t>diniyenin</a:t>
            </a:r>
            <a:r>
              <a:rPr lang="tr-TR" sz="2400" dirty="0"/>
              <a:t> ifası vazifesiyle mükellef memurların yetişmesi için de ayrı mektepler kuşat edecektir.</a:t>
            </a:r>
          </a:p>
          <a:p>
            <a:pPr algn="just">
              <a:lnSpc>
                <a:spcPct val="80000"/>
              </a:lnSpc>
            </a:pPr>
            <a:r>
              <a:rPr lang="tr-TR" sz="2400" dirty="0"/>
              <a:t>Bu kanunun neşri tarihinden itibaren tedrisat-ı umumiye ile </a:t>
            </a:r>
            <a:r>
              <a:rPr lang="tr-TR" sz="2400" dirty="0" err="1"/>
              <a:t>müştegil</a:t>
            </a:r>
            <a:r>
              <a:rPr lang="tr-TR" sz="2400" dirty="0"/>
              <a:t> olup şimdiye kadar </a:t>
            </a:r>
            <a:r>
              <a:rPr lang="tr-TR" sz="2400" dirty="0" err="1"/>
              <a:t>Müdafaâ</a:t>
            </a:r>
            <a:r>
              <a:rPr lang="tr-TR" sz="2400" dirty="0"/>
              <a:t>-i </a:t>
            </a:r>
            <a:r>
              <a:rPr lang="tr-TR" sz="2400" dirty="0" err="1"/>
              <a:t>Milliyeye</a:t>
            </a:r>
            <a:r>
              <a:rPr lang="tr-TR" sz="2400" dirty="0"/>
              <a:t> merbut olan askerî </a:t>
            </a:r>
            <a:r>
              <a:rPr lang="tr-TR" sz="2400" dirty="0" err="1"/>
              <a:t>rüştî</a:t>
            </a:r>
            <a:r>
              <a:rPr lang="tr-TR" sz="2400" dirty="0"/>
              <a:t> ve idadilerle sıhhiye Vekaletine merbut olan darüleytamlar, bütçeleri ve heyet-i </a:t>
            </a:r>
            <a:r>
              <a:rPr lang="tr-TR" sz="2400" dirty="0" err="1"/>
              <a:t>talimiyeleri</a:t>
            </a:r>
            <a:r>
              <a:rPr lang="tr-TR" sz="2400" dirty="0"/>
              <a:t> ile beraber Maarif Vekaletine </a:t>
            </a:r>
            <a:r>
              <a:rPr lang="tr-TR" sz="2400" dirty="0" err="1"/>
              <a:t>raptolunmuştur</a:t>
            </a:r>
            <a:r>
              <a:rPr lang="tr-TR" sz="2400" dirty="0"/>
              <a:t>. Mezkur </a:t>
            </a:r>
            <a:r>
              <a:rPr lang="tr-TR" sz="2400" dirty="0" err="1"/>
              <a:t>rüştî</a:t>
            </a:r>
            <a:r>
              <a:rPr lang="tr-TR" sz="2400" dirty="0"/>
              <a:t> ve idadilerde bulunan heyet-i </a:t>
            </a:r>
            <a:r>
              <a:rPr lang="tr-TR" sz="2400" dirty="0" err="1"/>
              <a:t>talimiyelerin</a:t>
            </a:r>
            <a:r>
              <a:rPr lang="tr-TR" sz="2400" dirty="0"/>
              <a:t> cihet-i irtibatları </a:t>
            </a:r>
            <a:r>
              <a:rPr lang="tr-TR" sz="2400" dirty="0" err="1"/>
              <a:t>atiyen</a:t>
            </a:r>
            <a:r>
              <a:rPr lang="tr-TR" sz="2400" dirty="0"/>
              <a:t> ait olacağı vekaletler arasında tahvil ve tanzim edilecek ve o zamana kadar orduya mensup olan muallimler orduya nispetlerini muhafaza edeceklerdir.</a:t>
            </a:r>
          </a:p>
          <a:p>
            <a:pPr algn="just"/>
            <a:r>
              <a:rPr lang="tr-TR" sz="2400" dirty="0"/>
              <a:t>İşbu kanun, tarih-i neşrinden itibaren muteberdir. İşbu kanunun icra-</a:t>
            </a:r>
            <a:r>
              <a:rPr lang="tr-TR" sz="2400" dirty="0" err="1"/>
              <a:t>yı</a:t>
            </a:r>
            <a:r>
              <a:rPr lang="tr-TR" sz="2400" dirty="0"/>
              <a:t> ahkâmına İcra Vekilleri Heyeti memurdur.</a:t>
            </a:r>
          </a:p>
          <a:p>
            <a:pPr marL="0" indent="0" algn="just">
              <a:lnSpc>
                <a:spcPct val="80000"/>
              </a:lnSpc>
              <a:buFont typeface="Arial" charset="0"/>
              <a:buNone/>
            </a:pPr>
            <a:endParaRPr lang="tr-TR" dirty="0"/>
          </a:p>
          <a:p>
            <a:pPr marL="0" indent="0" algn="just" eaLnBrk="1" hangingPunct="1">
              <a:lnSpc>
                <a:spcPct val="150000"/>
              </a:lnSpc>
              <a:spcBef>
                <a:spcPct val="0"/>
              </a:spcBef>
              <a:buFont typeface="Wingdings" pitchFamily="2" charset="2"/>
              <a:buChar char="v"/>
            </a:pPr>
            <a:endParaRPr lang="tr-TR" dirty="0"/>
          </a:p>
        </p:txBody>
      </p:sp>
    </p:spTree>
    <p:extLst>
      <p:ext uri="{BB962C8B-B14F-4D97-AF65-F5344CB8AC3E}">
        <p14:creationId xmlns:p14="http://schemas.microsoft.com/office/powerpoint/2010/main" val="380817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subTitle" idx="4294967295"/>
          </p:nvPr>
        </p:nvSpPr>
        <p:spPr>
          <a:xfrm>
            <a:off x="361950" y="358775"/>
            <a:ext cx="11495088" cy="5962650"/>
          </a:xfrm>
        </p:spPr>
        <p:txBody>
          <a:bodyPr/>
          <a:lstStyle/>
          <a:p>
            <a:pPr marL="0" indent="0" algn="just">
              <a:buFont typeface="Arial" charset="0"/>
              <a:buNone/>
            </a:pPr>
            <a:r>
              <a:rPr lang="tr-TR" dirty="0"/>
              <a:t>Medreseleri kaldıran, bütün eğitim - öğretim kurumlarını tek bir çatı altında toplayan ve eğitimimize millîlik vasfı kazandıran bu kanun ile; aynı zamanda eğitimde yanlış uygulamalara ve bâtıl fikirlere yer verilmeyeceği de vurgulanmıştır.</a:t>
            </a:r>
          </a:p>
          <a:p>
            <a:pPr marL="0" indent="0" algn="just">
              <a:buFont typeface="Arial" charset="0"/>
              <a:buNone/>
            </a:pPr>
            <a:r>
              <a:rPr lang="tr-TR" dirty="0"/>
              <a:t>Eğitim - öğretim alanında, bir başka değişiklik de 2 Mart 1926 tarihinde kabul edilen Maarif Teşkilâtı Hakkındaki kanun ile gerçekleştirilmiştir. Bu kanunla da laik eğitime uygun bir anlayışla, ilk ve orta öğretimin esasları belirlenerek, eğitim hizmetleri modern hale getirilirken, devletin izni olmadan hiç bir okulun açılamayacağı belirtilmiştir.</a:t>
            </a:r>
          </a:p>
          <a:p>
            <a:pPr marL="0" indent="0" algn="just">
              <a:buNone/>
            </a:pPr>
            <a:r>
              <a:rPr lang="tr-TR" dirty="0" err="1"/>
              <a:t>Tevhid</a:t>
            </a:r>
            <a:r>
              <a:rPr lang="tr-TR" dirty="0"/>
              <a:t>-i Tedrisat Kanunu, 7 Kasım 1982 tarihli Türkiye Cumhuriyeti Anayasasının 174. maddesinde belirtilen, İnkılâp Kanunlarının korunması kapsamında olup, Anayasanın kabul edildiği tarihte yürürlükte bulunan hükümlerinin, Anayasaya aykırı olduğu şeklinde anlaşılması ve yorumlanması söz konusu olamaz.</a:t>
            </a:r>
          </a:p>
          <a:p>
            <a:pPr marL="0" indent="0" algn="just">
              <a:buFont typeface="Arial" charset="0"/>
              <a:buNone/>
            </a:pPr>
            <a:endParaRPr lang="tr-TR" dirty="0"/>
          </a:p>
          <a:p>
            <a:pPr marL="0" indent="0" algn="just" eaLnBrk="1" hangingPunct="1">
              <a:lnSpc>
                <a:spcPct val="150000"/>
              </a:lnSpc>
              <a:spcBef>
                <a:spcPct val="0"/>
              </a:spcBef>
              <a:buFont typeface="Arial" charset="0"/>
              <a:buNone/>
            </a:pPr>
            <a:endParaRPr lang="tr-TR" dirty="0"/>
          </a:p>
        </p:txBody>
      </p:sp>
    </p:spTree>
    <p:extLst>
      <p:ext uri="{BB962C8B-B14F-4D97-AF65-F5344CB8AC3E}">
        <p14:creationId xmlns:p14="http://schemas.microsoft.com/office/powerpoint/2010/main" val="396145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subTitle" idx="4294967295"/>
          </p:nvPr>
        </p:nvSpPr>
        <p:spPr>
          <a:xfrm>
            <a:off x="337625" y="182880"/>
            <a:ext cx="11592438" cy="6372665"/>
          </a:xfrm>
        </p:spPr>
        <p:txBody>
          <a:bodyPr/>
          <a:lstStyle/>
          <a:p>
            <a:pPr marL="0" indent="0" algn="just">
              <a:lnSpc>
                <a:spcPct val="80000"/>
              </a:lnSpc>
            </a:pPr>
            <a:r>
              <a:rPr lang="tr-TR" b="1" dirty="0">
                <a:solidFill>
                  <a:schemeClr val="hlink"/>
                </a:solidFill>
              </a:rPr>
              <a:t> İlk ve Ortaöğretim</a:t>
            </a:r>
            <a:r>
              <a:rPr lang="tr-TR" dirty="0">
                <a:solidFill>
                  <a:schemeClr val="hlink"/>
                </a:solidFill>
              </a:rPr>
              <a:t>:</a:t>
            </a:r>
          </a:p>
          <a:p>
            <a:pPr marL="0" indent="0" algn="just">
              <a:lnSpc>
                <a:spcPct val="80000"/>
              </a:lnSpc>
            </a:pPr>
            <a:r>
              <a:rPr lang="tr-TR" dirty="0"/>
              <a:t> 3 Mart 1924 </a:t>
            </a:r>
            <a:r>
              <a:rPr lang="tr-TR" dirty="0" err="1"/>
              <a:t>Tevhid</a:t>
            </a:r>
            <a:r>
              <a:rPr lang="tr-TR" dirty="0"/>
              <a:t>-i Tedrisat Kanunu ile ülkedeki tüm okullar Maarif Nezareti’ne bağlanırken ilköğretim süresi beş yıl olarak belirlendi. Cumhuriyet’in eğitim alanında ilk hedefi, okur yazar oranını arttırmaktı. Bunu sağlamak amacıyla 10 Nisan 1924’te kabul edilen Anayasanın 87. maddesinde “İptidai tahsil bütün Türkler için mecburi ve devlet mekteplerinde parasızdır”, denerek zorunlu eğitim benimsendi. </a:t>
            </a:r>
          </a:p>
          <a:p>
            <a:pPr marL="0" indent="0" algn="just">
              <a:lnSpc>
                <a:spcPct val="80000"/>
              </a:lnSpc>
            </a:pPr>
            <a:r>
              <a:rPr lang="tr-TR" dirty="0"/>
              <a:t> 1926 tarihli ve 789 sayılı </a:t>
            </a:r>
            <a:r>
              <a:rPr lang="tr-TR" dirty="0">
                <a:solidFill>
                  <a:schemeClr val="hlink"/>
                </a:solidFill>
              </a:rPr>
              <a:t>“Maarif  Teşkilatına Dair </a:t>
            </a:r>
            <a:r>
              <a:rPr lang="tr-TR" dirty="0" err="1">
                <a:solidFill>
                  <a:schemeClr val="hlink"/>
                </a:solidFill>
              </a:rPr>
              <a:t>Kanun”</a:t>
            </a:r>
            <a:r>
              <a:rPr lang="tr-TR" dirty="0" err="1"/>
              <a:t>’la</a:t>
            </a:r>
            <a:r>
              <a:rPr lang="tr-TR" dirty="0"/>
              <a:t>, köy ve şehir okulları birbirinden ayrılırken, ilköğrenim her çocuğun ilköğrenimden geçmesinin zorunluluğu bir kez daha vurgulandı. </a:t>
            </a:r>
          </a:p>
          <a:p>
            <a:pPr marL="0" indent="0" algn="just">
              <a:lnSpc>
                <a:spcPct val="80000"/>
              </a:lnSpc>
            </a:pPr>
            <a:r>
              <a:rPr lang="tr-TR" dirty="0"/>
              <a:t> Aynı yıl İlk Muallim Mektepleri ve Köy Muallim Mektepleri adıyla sınıf öğretmeni yetiştiren okullar açıldı.</a:t>
            </a:r>
          </a:p>
          <a:p>
            <a:pPr marL="0" indent="0" algn="just">
              <a:lnSpc>
                <a:spcPct val="80000"/>
              </a:lnSpc>
            </a:pPr>
            <a:r>
              <a:rPr lang="tr-TR" dirty="0"/>
              <a:t> 1929 tarihinde çıkarılan </a:t>
            </a:r>
            <a:r>
              <a:rPr lang="tr-TR" dirty="0">
                <a:solidFill>
                  <a:schemeClr val="hlink"/>
                </a:solidFill>
              </a:rPr>
              <a:t>“İlk Mektepler Talimatnamesi”</a:t>
            </a:r>
            <a:r>
              <a:rPr lang="tr-TR" dirty="0"/>
              <a:t>’</a:t>
            </a:r>
            <a:r>
              <a:rPr lang="tr-TR" dirty="0" err="1"/>
              <a:t>nde</a:t>
            </a:r>
            <a:r>
              <a:rPr lang="tr-TR" dirty="0"/>
              <a:t> ilköğretimin amaçları belirlendi. Buna göre, amaç “İlk mekteplerde terbiyenin ilk ve son maksadı çocukların milli hayata layıkıyla intibak etmeleri sağlamaktı. Terbiyede Türklük ve Türk vatanı esas mihveri” oluşturulacak, çocuklarda milli hislerin kuvvetlendirilmesi için her fırsattan” yararlanılacaktı. </a:t>
            </a:r>
          </a:p>
          <a:p>
            <a:pPr marL="0" indent="0" algn="ctr">
              <a:lnSpc>
                <a:spcPct val="80000"/>
              </a:lnSpc>
              <a:buFont typeface="Arial" charset="0"/>
              <a:buNone/>
            </a:pPr>
            <a:r>
              <a:rPr lang="tr-TR" dirty="0"/>
              <a:t/>
            </a:r>
            <a:br>
              <a:rPr lang="tr-TR" dirty="0"/>
            </a:br>
            <a:endParaRPr lang="tr-T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p:cNvSpPr>
          <p:nvPr>
            <p:ph type="subTitle" idx="4294967295"/>
          </p:nvPr>
        </p:nvSpPr>
        <p:spPr>
          <a:xfrm>
            <a:off x="319088" y="242888"/>
            <a:ext cx="11495087" cy="5962650"/>
          </a:xfrm>
        </p:spPr>
        <p:txBody>
          <a:bodyPr/>
          <a:lstStyle/>
          <a:p>
            <a:pPr marL="0" indent="0" algn="just"/>
            <a:r>
              <a:rPr lang="tr-TR"/>
              <a:t> İlk öğretimin ilkeleri bu şekilde belirlenirken, orta öğretim alanında da düzenlemelere gidildi. Mustafa Kemal daha 1922 yılında meclisi açış konuşmasında “orta öğretimde eğitim ve öğretim yöntemlerinin pratik ve uygulamalı olması temeline bağlanacağına” dikkati çekerek, ortaöğretimde yapılacak değişiklikleri ortaya koymuştu. </a:t>
            </a:r>
          </a:p>
          <a:p>
            <a:pPr marL="0" indent="0" algn="just"/>
            <a:r>
              <a:rPr lang="tr-TR"/>
              <a:t> Cumhuriyet ilan edildikten sonra ortaöğretimde en büyük adım 1930 yılında atıldı. Lise ve Orta Mektepler Talimatnamesi’nde din dersleri kaldırılarak laik eğitim ilkesi geçerli kılındı.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subTitle" idx="4294967295"/>
          </p:nvPr>
        </p:nvSpPr>
        <p:spPr>
          <a:xfrm>
            <a:off x="274638" y="314325"/>
            <a:ext cx="11495087" cy="5962650"/>
          </a:xfrm>
        </p:spPr>
        <p:txBody>
          <a:bodyPr/>
          <a:lstStyle/>
          <a:p>
            <a:pPr marL="0" indent="0" algn="just">
              <a:lnSpc>
                <a:spcPct val="80000"/>
              </a:lnSpc>
            </a:pPr>
            <a:r>
              <a:rPr lang="tr-TR" b="1">
                <a:solidFill>
                  <a:schemeClr val="hlink"/>
                </a:solidFill>
              </a:rPr>
              <a:t> Yükseköğretim</a:t>
            </a:r>
            <a:r>
              <a:rPr lang="tr-TR">
                <a:solidFill>
                  <a:schemeClr val="hlink"/>
                </a:solidFill>
              </a:rPr>
              <a:t>:</a:t>
            </a:r>
          </a:p>
          <a:p>
            <a:pPr marL="0" indent="0" algn="just">
              <a:lnSpc>
                <a:spcPct val="80000"/>
              </a:lnSpc>
            </a:pPr>
            <a:r>
              <a:rPr lang="tr-TR"/>
              <a:t> İmparatorluğun yüksek öğretim kurumu olan Darülfünun ilk kez 1863’te açıldı. Kendisi için yapılan binanın Nisan 1865 yılında yanması üzerine kapandı. 1869 Maarif-i Umumi Nizamnamesi gereğince tekrar açılan Darülfünun, 1873’de kapanana kadar eğitime devam etti. Tanzimat döneminde Darülfünun kurma girişimlerinin başarısız olmasında, İmparatorluğun mali sıkıntı içinde olması, yeterli nitelikte öğrenci, hoca ve kitap bulunamaması, plansız girişimler oluşu ve medrese zihniyetinin devam etmesi gibi nedenler etkili oldu.</a:t>
            </a:r>
          </a:p>
          <a:p>
            <a:pPr marL="0" indent="0" algn="just">
              <a:lnSpc>
                <a:spcPct val="80000"/>
              </a:lnSpc>
            </a:pPr>
            <a:r>
              <a:rPr lang="tr-TR"/>
              <a:t> Darülfünun İkinci Meşrutiyet Döneminde 1900 yılında Ulum-ı Aliye-i Diniye, Edebiyat, Ulum-u Riyaziye ve Tabiye olmak üzere üç şube halinde  Darülfünunu Şahane adı ile tekrar açıldı. </a:t>
            </a:r>
          </a:p>
          <a:p>
            <a:pPr marL="0" indent="0" algn="just">
              <a:lnSpc>
                <a:spcPct val="80000"/>
              </a:lnSpc>
            </a:pPr>
            <a:r>
              <a:rPr lang="tr-TR"/>
              <a:t> 1912 yılında Maarif Nazırı Emrullah Efendinin çalışmaları ile Darülfünun’da köklü reformlar içeren bir nizamname yayınlandı. Ancak Ekim 1919’da “ilm-i muhtariyet” de kazanmasına rağmen Osmanlı Darülfünunu başarılı olamadı.</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subTitle" idx="4294967295"/>
          </p:nvPr>
        </p:nvSpPr>
        <p:spPr>
          <a:xfrm>
            <a:off x="231775" y="198438"/>
            <a:ext cx="11698288" cy="6456362"/>
          </a:xfrm>
        </p:spPr>
        <p:txBody>
          <a:bodyPr/>
          <a:lstStyle/>
          <a:p>
            <a:pPr marL="0" indent="0" algn="just">
              <a:lnSpc>
                <a:spcPct val="80000"/>
              </a:lnSpc>
            </a:pPr>
            <a:r>
              <a:rPr lang="tr-TR"/>
              <a:t> Mütareke Dönemi’nde savaşın yıkımlarından ilk ve ortaöğretim olumsuz etkilendiği gibi, ülkenin tek üniversitesi olan İstanbul Darülfünunu’nu da, olumsuz etkilendi. Ülkenin yükseköğretimi bu dönemde büyük çöküş yaşadı. </a:t>
            </a:r>
          </a:p>
          <a:p>
            <a:pPr marL="0" indent="0" algn="just">
              <a:lnSpc>
                <a:spcPct val="80000"/>
              </a:lnSpc>
            </a:pPr>
            <a:r>
              <a:rPr lang="tr-TR"/>
              <a:t> İzmir’in işgalinden sonra toplanan Saltanat Şurası’na Darülfünundan da temsilci çağırıldı. Toplantıya katılan Profesörlerden İsmail Hakkı (Baltacıoğlu) ve Yüsuf Ziya Beyler İzmir’in işgaline karşı Damat Ferit Paşa hükümetinin takındığı tavrı eleştirdiler.</a:t>
            </a:r>
          </a:p>
          <a:p>
            <a:pPr marL="0" indent="0" algn="just">
              <a:lnSpc>
                <a:spcPct val="80000"/>
              </a:lnSpc>
            </a:pPr>
            <a:r>
              <a:rPr lang="tr-TR"/>
              <a:t> Ancak Milli Mücadele döneminde Darülfünun’un bütün üyeleri bu vatansever görüşe katılmıyorlardı. 1921-1922 eğitim öğretim yılında Rıza Tevfik, Ali Kemal, Hüseyin Daniş, Cenap Şahabettin  ve Muallim Barsamyan gibi Edebiyat Fakültesi Profesörlerinin basında yazdıkları yazılarla ve verdikleri demeçlerle, Milli Mücadele’yi kötülemeleri </a:t>
            </a:r>
            <a:r>
              <a:rPr lang="tr-TR">
                <a:solidFill>
                  <a:schemeClr val="hlink"/>
                </a:solidFill>
              </a:rPr>
              <a:t>“Darülfünun Grevi”</a:t>
            </a:r>
            <a:r>
              <a:rPr lang="tr-TR"/>
              <a:t> adı verilen tepkiye neden oldu. Edebiyat Fakültesi öğrencileri sözü edilen beş hocanın görevden alınmasını, aksi taktirde dersleri boykot edeceklerini duyurdular. Büyük öğrenci tepkisi kısa zamanda diğer fakültelere de sıçradı. 12 Nisan 1922’de kurulan Darülfünûn ve Makâtib-i Aliye Cemiyeti (Üniversite ve Yüksekokullar Derneği)’nin çabaları sonucu Darülfünûn Divanı bu beş Hocayı görevinden aldı.</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subTitle" idx="4294967295"/>
          </p:nvPr>
        </p:nvSpPr>
        <p:spPr>
          <a:xfrm>
            <a:off x="434975" y="358775"/>
            <a:ext cx="11495088" cy="5962650"/>
          </a:xfrm>
        </p:spPr>
        <p:txBody>
          <a:bodyPr/>
          <a:lstStyle/>
          <a:p>
            <a:pPr marL="0" indent="0" algn="just">
              <a:lnSpc>
                <a:spcPct val="80000"/>
              </a:lnSpc>
            </a:pPr>
            <a:r>
              <a:rPr lang="tr-TR" dirty="0"/>
              <a:t> Cumhuriyet kurulduktan sonra Darülfünun-u Osmani” adını taşıyan üniversite, 1924 yılında 493, sayılı yasa ile </a:t>
            </a:r>
            <a:r>
              <a:rPr lang="tr-TR" dirty="0">
                <a:solidFill>
                  <a:schemeClr val="hlink"/>
                </a:solidFill>
              </a:rPr>
              <a:t>“İstanbul Darülfünunu”</a:t>
            </a:r>
            <a:r>
              <a:rPr lang="tr-TR" dirty="0"/>
              <a:t> adını aldı. Cumhuriyetin aynı yasa ile tüzel kişilik kazandırdığı </a:t>
            </a:r>
            <a:r>
              <a:rPr lang="tr-TR" dirty="0" err="1"/>
              <a:t>Darülfünun’a</a:t>
            </a:r>
            <a:r>
              <a:rPr lang="tr-TR" dirty="0"/>
              <a:t> önem vermesi doğaldı. Çünkü Darülfünun, Maarif Vekili Hamdullah Suphi’nin vurguladığı gibi, </a:t>
            </a:r>
            <a:r>
              <a:rPr lang="tr-TR" dirty="0">
                <a:solidFill>
                  <a:schemeClr val="hlink"/>
                </a:solidFill>
              </a:rPr>
              <a:t>“bazen açık, bazen gizli memleketin üzerinde hâlâ mevcut olan hurafe ve adalet kuvvetlerine karşı bir mücadele aracı”</a:t>
            </a:r>
            <a:r>
              <a:rPr lang="tr-TR" dirty="0"/>
              <a:t> olarak görülüyordu. </a:t>
            </a:r>
          </a:p>
          <a:p>
            <a:pPr marL="0" indent="0" algn="just">
              <a:lnSpc>
                <a:spcPct val="80000"/>
              </a:lnSpc>
            </a:pPr>
            <a:r>
              <a:rPr lang="tr-TR" dirty="0"/>
              <a:t> M. Kemal’de 1924 yılı başlarında İzmir’de Darülfünun rektörü İsmail Hakkı Baltacıoğlu ile inkılapların halka benimsetilmesi konusunda görüşmüştü.</a:t>
            </a:r>
          </a:p>
          <a:p>
            <a:pPr marL="0" indent="0" algn="just">
              <a:lnSpc>
                <a:spcPct val="80000"/>
              </a:lnSpc>
            </a:pPr>
            <a:r>
              <a:rPr lang="tr-TR" dirty="0"/>
              <a:t>Ancak Reşit Galip’in de tespitiyle </a:t>
            </a:r>
            <a:r>
              <a:rPr lang="tr-TR" dirty="0" err="1"/>
              <a:t>Darülfünun’un</a:t>
            </a:r>
            <a:r>
              <a:rPr lang="tr-TR" dirty="0"/>
              <a:t> inkılabın gerisinde kalışı üniversiteye skolastik bir karakter veriyordu.</a:t>
            </a:r>
          </a:p>
          <a:p>
            <a:pPr marL="0" indent="0" algn="just">
              <a:lnSpc>
                <a:spcPct val="80000"/>
              </a:lnSpc>
            </a:pPr>
            <a:r>
              <a:rPr lang="tr-TR" dirty="0"/>
              <a:t> Yani, 1933 reformuna gelinceye kadar Darülfünun kendisinden beklenen görevleri yerine getiremedi. Basında  ve kamuoyunda bu nedenle eleştirildi. </a:t>
            </a:r>
          </a:p>
          <a:p>
            <a:pPr marL="0" indent="0" algn="just">
              <a:lnSpc>
                <a:spcPct val="80000"/>
              </a:lnSpc>
            </a:pPr>
            <a:r>
              <a:rPr lang="tr-TR" dirty="0"/>
              <a:t> Nihayet 1933 yılında üniversite reformu için harekete geçilmiş Milli Eğitim Bakanı Reşit Galip Bey tarafından, üniversite konusunda bir araştırma yapmak üzere, İsviçre’den Prof. Dr. Albert </a:t>
            </a:r>
            <a:r>
              <a:rPr lang="tr-TR" dirty="0" err="1"/>
              <a:t>Malche</a:t>
            </a:r>
            <a:r>
              <a:rPr lang="tr-TR" dirty="0"/>
              <a:t> Türkiye’ye davet edilmiştir. </a:t>
            </a:r>
          </a:p>
          <a:p>
            <a:pPr marL="0" indent="0" algn="just">
              <a:lnSpc>
                <a:spcPct val="80000"/>
              </a:lnSpc>
            </a:pPr>
            <a:r>
              <a:rPr lang="tr-TR"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subTitle" idx="4294967295"/>
          </p:nvPr>
        </p:nvSpPr>
        <p:spPr>
          <a:xfrm>
            <a:off x="434975" y="373063"/>
            <a:ext cx="11495088" cy="5962650"/>
          </a:xfrm>
        </p:spPr>
        <p:txBody>
          <a:bodyPr/>
          <a:lstStyle/>
          <a:p>
            <a:pPr marL="0" indent="0" algn="just"/>
            <a:r>
              <a:rPr lang="tr-TR"/>
              <a:t> Daha sonra Almanya’dan getirilen 15 profesörün de bu çalışmaların içine katılması ve getirdikleri öneriler doğrultusunda bir Üniversite Reform tasarısı hazırlanmıştır.</a:t>
            </a:r>
          </a:p>
          <a:p>
            <a:pPr marL="0" indent="0" algn="just"/>
            <a:r>
              <a:rPr lang="tr-TR"/>
              <a:t> 31 Mayıs 1933 tarihinde kabul edilen İstanbul Darülfünunu’nun İlgasına ve yeni bir üniversite kurulmasına dair kanun çıkarılmıştır. Yapılan yeni düzenlemeyle İstanbul Üniversitesi kurulmuştur. Üniversitenin özerkliği kaldırılarak Maarif Vekaleti’ne bağlandı. Rektörü de hükümet tarafından atandı. 240 olan akademisyen sayısı 83’e indirildi. </a:t>
            </a:r>
          </a:p>
          <a:p>
            <a:pPr marL="0" indent="0" algn="just"/>
            <a:r>
              <a:rPr lang="tr-TR"/>
              <a:t> Gerçekleştirilen üniversite reformu ile yüksek öğretim alanında şu yenilikler getirilmiştir:</a:t>
            </a:r>
          </a:p>
          <a:p>
            <a:pPr marL="0" indent="0" algn="just"/>
            <a:r>
              <a:rPr lang="tr-TR"/>
              <a:t> İlmi ve idari özerklik sağlanmış, her dalda öğretim elamanı yetiştirilmiş ve akademik kariyer almak işi kanunla düzenlenmiş, Üniversitelerin bütçeleri eskisi ile kıyaslanamayacak kadar arttırılmış ve katma bütçe ile idaresi sağlanmıştır.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subTitle" idx="4294967295"/>
          </p:nvPr>
        </p:nvSpPr>
        <p:spPr>
          <a:xfrm>
            <a:off x="434975" y="358775"/>
            <a:ext cx="11495088" cy="5962650"/>
          </a:xfrm>
        </p:spPr>
        <p:txBody>
          <a:bodyPr/>
          <a:lstStyle/>
          <a:p>
            <a:pPr marL="0" indent="0" algn="just">
              <a:buFont typeface="Arial" charset="0"/>
              <a:buNone/>
            </a:pPr>
            <a:r>
              <a:rPr lang="tr-TR" b="1">
                <a:solidFill>
                  <a:schemeClr val="hlink"/>
                </a:solidFill>
              </a:rPr>
              <a:t>Sanat ve Teknik Eğitim:</a:t>
            </a:r>
          </a:p>
          <a:p>
            <a:pPr marL="0" indent="0" algn="just"/>
            <a:r>
              <a:rPr lang="tr-TR" b="1"/>
              <a:t> </a:t>
            </a:r>
            <a:r>
              <a:rPr lang="tr-TR"/>
              <a:t>Türkiye Cumhuriyeti’nin İmparatorluktan devraldığı mesleki ve teknik eğitim son derece cılızdı. Cumhuriyetin temel devrim adımları atılırken Türk çocuklarının teknik ve sanat alanında yetişmelerini sağlayacak önlemlerin de alınması gerekiyordu. Bunun için 1927 yılında meslek ve sanat okulları açma işi, il ve belediye idarelerinin sorumluluğundan alınarak, bu görev Eğitim Bakanlığı’na verildi. </a:t>
            </a:r>
          </a:p>
          <a:p>
            <a:pPr marL="0" indent="0" algn="just"/>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p:cNvSpPr>
            <a:spLocks noGrp="1"/>
          </p:cNvSpPr>
          <p:nvPr>
            <p:ph type="subTitle" idx="4294967295"/>
          </p:nvPr>
        </p:nvSpPr>
        <p:spPr>
          <a:xfrm>
            <a:off x="190500" y="319088"/>
            <a:ext cx="11726863" cy="6340475"/>
          </a:xfrm>
        </p:spPr>
        <p:txBody>
          <a:bodyPr/>
          <a:lstStyle/>
          <a:p>
            <a:pPr marL="0" indent="0" algn="just"/>
            <a:r>
              <a:rPr lang="tr-TR" sz="2400"/>
              <a:t> </a:t>
            </a:r>
            <a:r>
              <a:rPr lang="tr-TR" sz="2400" b="1"/>
              <a:t>İnkılap Dersleri</a:t>
            </a:r>
            <a:r>
              <a:rPr lang="tr-TR" sz="2400"/>
              <a:t>, (2018) Ed. Süleyman İnan, Cengiz Akseki, Kafka Kitap Kafe Yayınları, Denizli.</a:t>
            </a:r>
          </a:p>
          <a:p>
            <a:pPr marL="0" indent="0" algn="just"/>
            <a:r>
              <a:rPr lang="tr-TR" sz="2400"/>
              <a:t> Mustafa Kemal Atatürk, </a:t>
            </a:r>
            <a:r>
              <a:rPr lang="tr-TR" sz="2400" b="1"/>
              <a:t>Nutuk (1919-1927), </a:t>
            </a:r>
            <a:r>
              <a:rPr lang="tr-TR" sz="2400"/>
              <a:t>ATAM, Ankara, 2004.</a:t>
            </a:r>
            <a:r>
              <a:rPr lang="tr-TR" sz="2400" b="1"/>
              <a:t> </a:t>
            </a:r>
          </a:p>
          <a:p>
            <a:pPr marL="0" indent="0" algn="just"/>
            <a:r>
              <a:rPr lang="tr-TR" sz="2400"/>
              <a:t> Turhan Oğuzkan, “Atatürkçü Eğitim Politikası ve Milli Eğitim”,</a:t>
            </a:r>
            <a:r>
              <a:rPr lang="tr-TR" sz="2400" b="1"/>
              <a:t> Atatürkçülük, Atatürk ve Atatürkçülüğe İlişkin Makaleler (2), </a:t>
            </a:r>
            <a:r>
              <a:rPr lang="tr-TR" sz="2400"/>
              <a:t>(İst: MEB, 1988), s. 115. </a:t>
            </a:r>
          </a:p>
          <a:p>
            <a:pPr marL="0" indent="0" algn="just"/>
            <a:r>
              <a:rPr lang="tr-TR" sz="2400"/>
              <a:t> Y. Akyüz, </a:t>
            </a:r>
            <a:r>
              <a:rPr lang="tr-TR" sz="2400" b="1"/>
              <a:t>Türk Eğitim Tarihi, (Başlangıçtan 1997’ye), </a:t>
            </a:r>
            <a:r>
              <a:rPr lang="tr-TR" sz="2400"/>
              <a:t>(İst: İÜ. Yay, 1997), s. 280.</a:t>
            </a:r>
          </a:p>
          <a:p>
            <a:pPr marL="0" indent="0" algn="just"/>
            <a:r>
              <a:rPr lang="tr-TR" sz="2400"/>
              <a:t> Engin Berber, “Kurtuluştan Sonra İzmir’de Yunan İşgal Dönemine Tepkiler”,</a:t>
            </a:r>
            <a:r>
              <a:rPr lang="tr-TR" sz="2400" b="1"/>
              <a:t> Atatürk Araştırma Merkezi Dergisi, </a:t>
            </a:r>
            <a:r>
              <a:rPr lang="tr-TR" sz="2400"/>
              <a:t>C. III, S. 8, (Ank: Mart 1987, s. 449 </a:t>
            </a:r>
          </a:p>
          <a:p>
            <a:pPr marL="0" indent="0" algn="just"/>
            <a:r>
              <a:rPr lang="tr-TR" sz="2400" b="1"/>
              <a:t> Atatürk’ün Söylev ve Demeçleri, </a:t>
            </a:r>
            <a:r>
              <a:rPr lang="tr-TR" sz="2400"/>
              <a:t>( Bu günkü dille yayına haz: Ali Sevim-İzzet Toprak, vd.), (Ank: AAM, 2006), s. 231. </a:t>
            </a:r>
          </a:p>
          <a:p>
            <a:pPr marL="0" indent="0" algn="just"/>
            <a:r>
              <a:rPr lang="tr-TR" sz="2400"/>
              <a:t> Gürsen Topses, “Cumhuriyet Dönemi Eğitimin Gelişimi, , </a:t>
            </a:r>
            <a:r>
              <a:rPr lang="tr-TR" sz="2400" b="1"/>
              <a:t>75 Yılda Eğitim </a:t>
            </a:r>
            <a:r>
              <a:rPr lang="tr-TR" sz="2400"/>
              <a:t>(İstanbul: Türkiye Ekonomik ve Toplumsal Tarih Vakfı Yay., 1999), s. 11. </a:t>
            </a:r>
          </a:p>
          <a:p>
            <a:pPr marL="0" indent="0" algn="just"/>
            <a:r>
              <a:rPr lang="tr-TR" sz="2400"/>
              <a:t> Suna Kili-A. Şeref Gözübüyük, </a:t>
            </a:r>
            <a:r>
              <a:rPr lang="tr-TR" sz="2400" b="1"/>
              <a:t>Türk Anayasa Metinleri, </a:t>
            </a:r>
            <a:r>
              <a:rPr lang="tr-TR" sz="2400"/>
              <a:t>(İst: Türkiye İş Bankası Kültür Yay. 200), s. 139.</a:t>
            </a:r>
          </a:p>
          <a:p>
            <a:pPr marL="0" indent="0" algn="just"/>
            <a:r>
              <a:rPr lang="tr-TR" sz="2400"/>
              <a:t> Abdurrahman Siler, “Darulfünun’un Kurtuluş Savaşı ve İnkılaplara Bakışı”, </a:t>
            </a:r>
            <a:r>
              <a:rPr lang="tr-TR" sz="2400" b="1"/>
              <a:t>ATAM, </a:t>
            </a:r>
            <a:r>
              <a:rPr lang="tr-TR" sz="2400"/>
              <a:t>S. 31, C. 11, Mart 995, s. 32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subTitle" idx="4294967295"/>
          </p:nvPr>
        </p:nvSpPr>
        <p:spPr>
          <a:xfrm>
            <a:off x="449263" y="214313"/>
            <a:ext cx="11495087" cy="5962650"/>
          </a:xfrm>
        </p:spPr>
        <p:txBody>
          <a:bodyPr/>
          <a:lstStyle/>
          <a:p>
            <a:pPr marL="0" indent="0" algn="just"/>
            <a:r>
              <a:rPr lang="tr-TR" b="1" dirty="0">
                <a:solidFill>
                  <a:srgbClr val="D82331"/>
                </a:solidFill>
              </a:rPr>
              <a:t> Halk Eğitimi</a:t>
            </a:r>
            <a:r>
              <a:rPr lang="tr-TR" dirty="0">
                <a:solidFill>
                  <a:srgbClr val="D82331"/>
                </a:solidFill>
              </a:rPr>
              <a:t>: </a:t>
            </a:r>
          </a:p>
          <a:p>
            <a:pPr marL="0" indent="0" algn="just"/>
            <a:r>
              <a:rPr lang="tr-TR" b="1" dirty="0">
                <a:solidFill>
                  <a:schemeClr val="hlink"/>
                </a:solidFill>
              </a:rPr>
              <a:t> Türk Ocakları: </a:t>
            </a:r>
            <a:r>
              <a:rPr lang="tr-TR" dirty="0"/>
              <a:t>Türk Ocakları, II. Meşrutiyet’in siyasal buhranları karşısında milli varlığı tehlikede görerek İmparatorluktan çok Türkleri kurtarmak gerektiğine inanan, Türk gençleri ile aydınlarının bir hayat hamlesi ile ortaya koydukları cemiyet olarak 25 Mart 1912’de İstanbul’da çalışmalarına başladı. 1912’de yayınlanan ilk nizamnamesinde cemiyetin amacı, </a:t>
            </a:r>
            <a:r>
              <a:rPr lang="tr-TR" dirty="0">
                <a:solidFill>
                  <a:schemeClr val="hlink"/>
                </a:solidFill>
              </a:rPr>
              <a:t>“İslam aleminin önemli bir unsuru olan Türklerin millî terbiye ve ilmî, içtimaî, iktisadî seviyelerini ilerletmek amacıyla Türk ırk ve dilinin gelişmesine çalışmak”</a:t>
            </a:r>
            <a:r>
              <a:rPr lang="tr-TR" dirty="0"/>
              <a:t> olarak açıklandı. Bu amaçla çalışmalarına başlayan Türk Ocaklarının sayıları hızla arttı. Ancak Mütareke Dönemi’nde faaliyetlerine son verildi. Milli Mücadele Dönemi’nde Türk Ocağı mensubu gençler Mustafa Kemal’in yanında yer aldılar. Büyük Zafer’in ardından Türk Ocakları Kasım 1922’de çalışmalarına başladı. Şube sayısını arttırarak ülke çapında örgütlendi. Öyle ki 1926’ya gelindiğinde Türk Ocakları’nın şube sayısı 217’ye, üye sayısı da 30.000’e ulaştı. </a:t>
            </a:r>
          </a:p>
          <a:p>
            <a:pPr marL="0" indent="0" algn="just"/>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type="body" idx="4294967295"/>
          </p:nvPr>
        </p:nvSpPr>
        <p:spPr>
          <a:xfrm>
            <a:off x="271463" y="200025"/>
            <a:ext cx="11401425" cy="6324600"/>
          </a:xfrm>
        </p:spPr>
        <p:txBody>
          <a:bodyPr/>
          <a:lstStyle/>
          <a:p>
            <a:pPr algn="just"/>
            <a:r>
              <a:rPr lang="tr-TR"/>
              <a:t>1930 başlarına gelindiğinde dünyayı saran ekonomik bunalım Türkiye’de de olumsuz etkilerini gösterdi. Bunalıma siyasi bir çözüm olarak kurulan Serbest Cumhuriyet Fırkası da uzun ömürlü olmadı. </a:t>
            </a:r>
          </a:p>
          <a:p>
            <a:pPr algn="just"/>
            <a:r>
              <a:rPr lang="tr-TR"/>
              <a:t>Menemen isyanı ise, yapılan inkılapların henüz halka tam olarak benimsetilemediğini ortaya koydu. Bu durum Cumhuriyet Halk Fırkası yöneticilerini inkılapların ve rejimin yerleşmesi, ülkenin içinde bulunduğu siyasal sosyal ve ekonomik problemlerin çözülmesi için yeni bir politika belirlemeye itti. Yeni politika arayışı içinde Türk Ocakları’nın durumu da gündeme geldi. Türk Ocakları’nın artık işlevini yitirdiği düşüncesi ön plana çıktı. </a:t>
            </a:r>
          </a:p>
          <a:p>
            <a:pPr algn="just"/>
            <a:r>
              <a:rPr lang="tr-TR"/>
              <a:t>10 Nisan 1931’de toplanan Türk Ocağı Kongresi’nde Mustafa Kemal’in isteği ile alınan karar doğrultusunda Ocaklar, Cumhuriyet Halk Fırkası ile birleştirildi.</a:t>
            </a:r>
          </a:p>
          <a:p>
            <a:pPr algn="just"/>
            <a:r>
              <a:rPr lang="tr-TR"/>
              <a:t>Gerek İkinci Meşrutiyet Dönemi’nde gerek se Türkiye Cumhuriyeti Dönemi’nde Türk Ocakları birer eğitim kurumu gibi hizmet vermiştir.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subTitle" idx="4294967295"/>
          </p:nvPr>
        </p:nvSpPr>
        <p:spPr>
          <a:xfrm>
            <a:off x="217488" y="212725"/>
            <a:ext cx="11784012" cy="6381750"/>
          </a:xfrm>
        </p:spPr>
        <p:txBody>
          <a:bodyPr/>
          <a:lstStyle/>
          <a:p>
            <a:pPr marL="0" indent="0" algn="just">
              <a:lnSpc>
                <a:spcPct val="70000"/>
              </a:lnSpc>
            </a:pPr>
            <a:r>
              <a:rPr lang="tr-TR" sz="2400" b="1">
                <a:solidFill>
                  <a:schemeClr val="hlink"/>
                </a:solidFill>
              </a:rPr>
              <a:t> </a:t>
            </a:r>
            <a:r>
              <a:rPr lang="tr-TR" b="1">
                <a:solidFill>
                  <a:schemeClr val="hlink"/>
                </a:solidFill>
              </a:rPr>
              <a:t>Halkevleri</a:t>
            </a:r>
            <a:r>
              <a:rPr lang="tr-TR" sz="2400" b="1">
                <a:solidFill>
                  <a:schemeClr val="hlink"/>
                </a:solidFill>
              </a:rPr>
              <a:t>:</a:t>
            </a:r>
            <a:endParaRPr lang="tr-TR" sz="2400">
              <a:solidFill>
                <a:schemeClr val="hlink"/>
              </a:solidFill>
            </a:endParaRPr>
          </a:p>
          <a:p>
            <a:pPr marL="0" indent="0" algn="just">
              <a:lnSpc>
                <a:spcPct val="70000"/>
              </a:lnSpc>
            </a:pPr>
            <a:r>
              <a:rPr lang="tr-TR" sz="2400"/>
              <a:t> </a:t>
            </a:r>
            <a:r>
              <a:rPr lang="tr-TR"/>
              <a:t>Dünya ekonomik bunalımı ve Serbest Fırka deneyiminin başarısızlığı karşısında toplumsal devrimleri sürdürmek bunun için de yeni adımlar atma gereklilik ve isteği öne çıkmaktaydı. </a:t>
            </a:r>
          </a:p>
          <a:p>
            <a:pPr marL="0" indent="0" algn="just">
              <a:lnSpc>
                <a:spcPct val="70000"/>
              </a:lnSpc>
            </a:pPr>
            <a:r>
              <a:rPr lang="tr-TR"/>
              <a:t>Bir yandan toplumsal gereksinimler, diğer yandan Avrupa’ya giderek eğitim gören gençlerin ülkede bir şeyler yapma, ulusal kalkınmada katkıda bulunma istekleri havayı daha da heyecanlandırdı. Bu gençlerden biri olan Vildan Aşir (Savaşır) de kimi ülkelerdeki yetişkin eğitimi ile ilgili kurumları incelemişti. Ülkeye dönüşünde halkın eğitimi ve kaynaştırılması amacıyla Çekoslovakya’da kurulu “Sokol” örgütlenmelerini Türkiye’nin özgün koşullarına en uygun örnek kuruluşlar olarak önerdi. Öneriyi benimseyen Mustafa Kemal, Milli Eğitim Bakanı Reşit Galip’e “Halkevleri”nin kuruluşu ile ilgili çalışmalara başlanması için gerekli direktifi verdi. Halkevlerinin tüzüğünü hazırlamak üzere bir komite kuruldu. Komite çalışmalarını tamamladıktan sonra </a:t>
            </a:r>
            <a:r>
              <a:rPr lang="tr-TR">
                <a:solidFill>
                  <a:schemeClr val="hlink"/>
                </a:solidFill>
              </a:rPr>
              <a:t>Halkevleri, 19 Şubat 1932’de</a:t>
            </a:r>
            <a:r>
              <a:rPr lang="tr-TR"/>
              <a:t> on dört ilde aynı anda açıldı.</a:t>
            </a:r>
          </a:p>
          <a:p>
            <a:pPr marL="0" indent="0" algn="just">
              <a:lnSpc>
                <a:spcPct val="70000"/>
              </a:lnSpc>
            </a:pPr>
            <a:r>
              <a:rPr lang="tr-TR"/>
              <a:t> Halkevinin açıldığı her şehir ve kasabalarda dil, edebiyat, tarih, güzel sanatlar, sporla ilgili çalışmalar yapıldı. İlk kurulduğunda 14 olan Halkevleri sayısı, 1933’te, 55’e, 1935’te 103’e, 1938’de 210’a, 1945,’de 438’e, 1950’ye gelindiğinde ise 47’e ulaştı. Ayrıca Londra’da da bir şube açıldı.</a:t>
            </a:r>
            <a:endParaRPr lang="tr-T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p:cNvSpPr>
          <p:nvPr>
            <p:ph type="body" idx="4294967295"/>
          </p:nvPr>
        </p:nvSpPr>
        <p:spPr>
          <a:xfrm>
            <a:off x="228600" y="184150"/>
            <a:ext cx="11677650" cy="6470650"/>
          </a:xfrm>
        </p:spPr>
        <p:txBody>
          <a:bodyPr/>
          <a:lstStyle/>
          <a:p>
            <a:pPr algn="just"/>
            <a:r>
              <a:rPr lang="tr-TR"/>
              <a:t>Halkevleri tek parti rejiminin doğal bir sonucu olarak partiye (CHP) bağlı kuruluşlar olmuştur. Bu nedenle çok partili hayata geçilmesiyle ve 1950’de Demokrat Parti iktidara geldikten sonra tartışmalara konu olmuş, 1951 yılında Halkevleri kapatılmıştır.</a:t>
            </a:r>
          </a:p>
          <a:p>
            <a:pPr algn="just"/>
            <a:r>
              <a:rPr lang="tr-TR"/>
              <a:t>Halkevleri üzerine tartışmalara girmemekle beraber, Cumhuriyetin ilk yıllarında, eğitim ve sanat kurumlarının henüz yaygınlaşmadığı bir ortamda Halkevleri milleti geliştirici bir rol oynamıştır.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type="subTitle" idx="4294967295"/>
          </p:nvPr>
        </p:nvSpPr>
        <p:spPr>
          <a:xfrm>
            <a:off x="434975" y="373063"/>
            <a:ext cx="11495088" cy="5962650"/>
          </a:xfrm>
        </p:spPr>
        <p:txBody>
          <a:bodyPr/>
          <a:lstStyle/>
          <a:p>
            <a:pPr algn="just"/>
            <a:r>
              <a:rPr lang="tr-TR" b="1" dirty="0">
                <a:solidFill>
                  <a:schemeClr val="hlink"/>
                </a:solidFill>
              </a:rPr>
              <a:t>Köy Enstitüleri</a:t>
            </a:r>
            <a:r>
              <a:rPr lang="tr-TR" dirty="0">
                <a:solidFill>
                  <a:schemeClr val="hlink"/>
                </a:solidFill>
              </a:rPr>
              <a:t>:</a:t>
            </a:r>
          </a:p>
          <a:p>
            <a:pPr marL="0" indent="0" algn="just"/>
            <a:r>
              <a:rPr lang="tr-TR" dirty="0"/>
              <a:t> Eğitim alanında Cumhuriyet idaresinin başlıca sorunlarından biri de “köy için eğitim” konusuydu. Cumhuriyetin ilk yıllarında </a:t>
            </a:r>
            <a:r>
              <a:rPr lang="tr-TR" dirty="0" err="1"/>
              <a:t>Dwey</a:t>
            </a:r>
            <a:r>
              <a:rPr lang="tr-TR" dirty="0"/>
              <a:t> (1924) ve </a:t>
            </a:r>
            <a:r>
              <a:rPr lang="tr-TR" dirty="0" err="1"/>
              <a:t>Künhe’nin</a:t>
            </a:r>
            <a:r>
              <a:rPr lang="tr-TR" dirty="0"/>
              <a:t> (1925)  raporlarında köy öğretmeni yetiştirme konusuna da yer verilmişti. Cumhuriyetin ilk yıllarında bu alanda ilk adım 1926’da atıldı. </a:t>
            </a:r>
          </a:p>
          <a:p>
            <a:pPr marL="0" indent="0" algn="just"/>
            <a:r>
              <a:rPr lang="tr-TR" dirty="0"/>
              <a:t> Mustafa Necati’nin Eğitim Bakanlığı döneminde köyleri kalkındırmak amacı ile kurulan Köy Öğretmen Okulları kuruldu. Ardından ilköğretim genel müdürü İsmail Hakkı Tonguç’un çabaları sonucu 1937’de Eskişehir Mahmudiye’de, İzmir </a:t>
            </a:r>
            <a:r>
              <a:rPr lang="tr-TR" dirty="0" err="1"/>
              <a:t>Kızılçullu’da</a:t>
            </a:r>
            <a:r>
              <a:rPr lang="tr-TR" dirty="0"/>
              <a:t>, 1938’de ise Kırklareli </a:t>
            </a:r>
            <a:r>
              <a:rPr lang="tr-TR" dirty="0" err="1"/>
              <a:t>Kepirtepe</a:t>
            </a:r>
            <a:r>
              <a:rPr lang="tr-TR" dirty="0"/>
              <a:t> ve Kastamonu Gölköy’de yeniden dört Köy Öğretmen Okulu açıldı. Bu kez öğretmen adayları köy çocuklarından seçildi. Artık köye yararlı olabilecek, köyden çıkmış öğretmenler yetiştirilmeliydi. Bu amaçla 17 Nisan 1940’da 3803 sayılı yasa ile Köy Enstitüleri kuruldu.</a:t>
            </a:r>
          </a:p>
          <a:p>
            <a:pPr marL="0" indent="0" algn="just">
              <a:buFont typeface="Arial" charset="0"/>
              <a:buNone/>
            </a:pP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subTitle" idx="4294967295"/>
          </p:nvPr>
        </p:nvSpPr>
        <p:spPr>
          <a:xfrm>
            <a:off x="420688" y="373063"/>
            <a:ext cx="11495087" cy="5962650"/>
          </a:xfrm>
        </p:spPr>
        <p:txBody>
          <a:bodyPr/>
          <a:lstStyle/>
          <a:p>
            <a:pPr marL="0" indent="0" algn="just">
              <a:lnSpc>
                <a:spcPct val="80000"/>
              </a:lnSpc>
              <a:buNone/>
            </a:pPr>
            <a:r>
              <a:rPr lang="tr-TR" b="1" dirty="0">
                <a:solidFill>
                  <a:srgbClr val="C00000"/>
                </a:solidFill>
              </a:rPr>
              <a:t>KÜLTÜR ALANINDA YAPILAN İNKILAPLAR:</a:t>
            </a:r>
          </a:p>
          <a:p>
            <a:pPr algn="just">
              <a:lnSpc>
                <a:spcPct val="80000"/>
              </a:lnSpc>
            </a:pPr>
            <a:r>
              <a:rPr lang="tr-TR" b="1" dirty="0">
                <a:solidFill>
                  <a:schemeClr val="accent5"/>
                </a:solidFill>
              </a:rPr>
              <a:t>Latin Harflerinin Kabulü (Harf İnkılâbı): </a:t>
            </a:r>
            <a:r>
              <a:rPr lang="tr-TR" dirty="0"/>
              <a:t>Harf inkılabı eğitim alanında bir inkılap olması yanında ve ötesinde Cumhuriyet toplumu yaratmanın bir kültürel aracı olmuştur. Zira yazı ve dil birbirinden ayrılmaz iki kültür varlığıdır. Cumhuriyetin en önemli kültür inkılapları şüphesiz yazı ve dilde yapılanlardır. Çünkü Tanzimat döneminden itibaren süre gelen dil ve yazı meselesi II. Meşrutiyet döneminde Latin harflerini benimseme sorununa dönüşmüştür. </a:t>
            </a:r>
          </a:p>
          <a:p>
            <a:pPr algn="just">
              <a:lnSpc>
                <a:spcPct val="80000"/>
              </a:lnSpc>
              <a:buFont typeface="Arial" panose="020B0604020202020204" pitchFamily="34" charset="0"/>
              <a:buChar char="•"/>
            </a:pPr>
            <a:r>
              <a:rPr lang="tr-TR" dirty="0"/>
              <a:t>Arap harflerinin okunup-yazılmasının zorluğu ve buna bağlı olarak ülkedeki okur-yazar oranının düşük olması, halkı büyük ölçüde okur-yazar yapmayı hedefleyen genç Cumhuriyet kadroları arasında alfabenin değiştirilmesi konusunda tartışmaları yoğunlaştırmıştır. Bu tartışmalar devam ederken, Türkiye Cumhuriyeti’nde 1925 yılında gerçekleştirilen takvim ve rakamlar konusundaki değişiklikler, alfabenin de değiştirilebileceği konusunda </a:t>
            </a:r>
            <a:r>
              <a:rPr lang="tr-TR" dirty="0" err="1"/>
              <a:t>kanaatları</a:t>
            </a:r>
            <a:r>
              <a:rPr lang="tr-TR" dirty="0"/>
              <a:t> arttırırken, 1928’de devletin dini ibaresinin anayasadan çıkarılması yeni alfabenin önündeki dinsel engeli kaldırmıştır.. </a:t>
            </a:r>
          </a:p>
          <a:p>
            <a:pPr marL="0" indent="0" algn="just" eaLnBrk="1" hangingPunct="1">
              <a:lnSpc>
                <a:spcPct val="150000"/>
              </a:lnSpc>
              <a:spcBef>
                <a:spcPct val="0"/>
              </a:spcBef>
              <a:buFont typeface="Arial" charset="0"/>
              <a:buNone/>
            </a:pPr>
            <a:endParaRPr lang="tr-TR" dirty="0"/>
          </a:p>
          <a:p>
            <a:pPr marL="0" indent="0" algn="just" eaLnBrk="1" hangingPunct="1">
              <a:lnSpc>
                <a:spcPts val="3900"/>
              </a:lnSpc>
              <a:spcBef>
                <a:spcPct val="0"/>
              </a:spcBef>
              <a:buFont typeface="Arial" charset="0"/>
              <a:buNone/>
            </a:pP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subTitle" idx="4294967295"/>
          </p:nvPr>
        </p:nvSpPr>
        <p:spPr>
          <a:xfrm>
            <a:off x="434975" y="373063"/>
            <a:ext cx="11495088" cy="5962650"/>
          </a:xfrm>
        </p:spPr>
        <p:txBody>
          <a:bodyPr/>
          <a:lstStyle/>
          <a:p>
            <a:pPr algn="just">
              <a:lnSpc>
                <a:spcPct val="80000"/>
              </a:lnSpc>
            </a:pPr>
            <a:r>
              <a:rPr lang="tr-TR" dirty="0"/>
              <a:t>Tüm bunlara bağlı olarak, 1926 yılında Bakanlar Kurulu tarafından, alfabenin değiştirilmesi ve yeni Türk alfabesinin hazırlanması ile ilgili çalışmalar yapmak üzere dil konusunda uzmanlardan oluşan Dil Encümeni kuruldu.</a:t>
            </a:r>
          </a:p>
          <a:p>
            <a:pPr algn="just">
              <a:lnSpc>
                <a:spcPct val="80000"/>
              </a:lnSpc>
            </a:pPr>
            <a:r>
              <a:rPr lang="tr-TR" dirty="0"/>
              <a:t>Çalışmalar devam ederken, Türkiye’de 1927 yılından itibaren, doktor reçetelerinin Latin harfleriyle yazılması uygun görüldü ve bununla birlikte alfabe konusundaki tartışmalar da ciddi boyutlara ulaştı.</a:t>
            </a:r>
          </a:p>
          <a:p>
            <a:pPr algn="just">
              <a:lnSpc>
                <a:spcPct val="80000"/>
              </a:lnSpc>
            </a:pPr>
            <a:r>
              <a:rPr lang="tr-TR" dirty="0"/>
              <a:t>Alfabe konusunda ciddî tartışmaların yaşandığı bu dönemde, Dil Encümeni, 26 Haziran 1928 tarihinde Ankara’da yaptığı bir toplantıda, bu konuda şimdiye kadar yapmış olduğu çalışmaları değerlendirdi.</a:t>
            </a:r>
          </a:p>
          <a:p>
            <a:pPr algn="just">
              <a:lnSpc>
                <a:spcPct val="80000"/>
              </a:lnSpc>
            </a:pPr>
            <a:r>
              <a:rPr lang="tr-TR" dirty="0"/>
              <a:t>Yaklaşık iki yıl süren çalışmaların bir sonucu olarak da, 1928 yılında, içerisinde alfabe değişikliği ile ilgili neler yapılması ve nasıl bir yol izlenmesi gerektiğine dair hususların yer aldığı “Elifba Raporu” adıyla bir rapor hazırlandı.</a:t>
            </a:r>
          </a:p>
          <a:p>
            <a:pPr marL="0" indent="0" algn="just">
              <a:lnSpc>
                <a:spcPct val="80000"/>
              </a:lnSpc>
              <a:buFont typeface="Arial" charset="0"/>
              <a:buNone/>
            </a:pP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xmlns="" id="{1B0DC360-B5B0-4230-B8C1-8772A9426FB6}"/>
              </a:ext>
            </a:extLst>
          </p:cNvPr>
          <p:cNvSpPr/>
          <p:nvPr/>
        </p:nvSpPr>
        <p:spPr>
          <a:xfrm>
            <a:off x="337625" y="534572"/>
            <a:ext cx="11394830" cy="8020657"/>
          </a:xfrm>
          <a:prstGeom prst="rect">
            <a:avLst/>
          </a:prstGeom>
        </p:spPr>
        <p:txBody>
          <a:bodyPr wrap="square">
            <a:spAutoFit/>
          </a:bodyPr>
          <a:lstStyle/>
          <a:p>
            <a:pPr marL="342900" indent="-342900" algn="just">
              <a:lnSpc>
                <a:spcPct val="80000"/>
              </a:lnSpc>
              <a:buFont typeface="Arial" panose="020B0604020202020204" pitchFamily="34" charset="0"/>
              <a:buChar char="•"/>
            </a:pPr>
            <a:r>
              <a:rPr lang="tr-TR" sz="2800" dirty="0">
                <a:latin typeface="+mn-lt"/>
              </a:rPr>
              <a:t>Bu konuda yapılan çalışmaları en baştan beri titizlikle izleyen Mustafa Kemal’in de hazır bulunduğu, 9-10 Ağustos akşamı Sarayburnu'nda düzenlenen bir dinletide Falih Rıfkı Atay, Atatürk'ün yeni harflerle yazdığı açıklamayı yüksek sesle okudu.</a:t>
            </a:r>
          </a:p>
          <a:p>
            <a:pPr marL="342900" indent="-342900" algn="just">
              <a:lnSpc>
                <a:spcPct val="80000"/>
              </a:lnSpc>
              <a:buFont typeface="Arial" panose="020B0604020202020204" pitchFamily="34" charset="0"/>
              <a:buChar char="•"/>
            </a:pPr>
            <a:r>
              <a:rPr lang="tr-TR" sz="2800" dirty="0">
                <a:solidFill>
                  <a:schemeClr val="accent5"/>
                </a:solidFill>
                <a:latin typeface="+mn-lt"/>
              </a:rPr>
              <a:t> “</a:t>
            </a:r>
            <a:r>
              <a:rPr lang="tr-TR" sz="2800" i="1" dirty="0">
                <a:solidFill>
                  <a:schemeClr val="accent5"/>
                </a:solidFill>
                <a:latin typeface="+mn-lt"/>
              </a:rPr>
              <a:t>Arkadaşlar, güzel dilimizi ifade etmek için yeni Türk harflerini kabul ediyoruz. Bizim güzel, ahenkli, zengin dilimiz yeni Türk harfleriyle kendini gösterecektir. Yüzyıllardan bu yana kafalarımızı demir çerçeve içinde bulundurarak anlaşılmayan ve anlayamadığımız işaretlerden kendimizi kurtarmak, bunu anlamak zorundasınız. Anladığımızın belirtilerine yakın gelecekte bütün dünya tanık olacaktır. Buna kesinlikle inanıyorum.</a:t>
            </a:r>
            <a:r>
              <a:rPr lang="tr-TR" sz="2800" dirty="0">
                <a:solidFill>
                  <a:schemeClr val="accent5"/>
                </a:solidFill>
                <a:latin typeface="+mn-lt"/>
              </a:rPr>
              <a:t>” </a:t>
            </a:r>
          </a:p>
          <a:p>
            <a:pPr marL="342900" indent="-342900" algn="just">
              <a:lnSpc>
                <a:spcPct val="80000"/>
              </a:lnSpc>
              <a:buFont typeface="Arial" panose="020B0604020202020204" pitchFamily="34" charset="0"/>
              <a:buChar char="•"/>
            </a:pPr>
            <a:r>
              <a:rPr lang="tr-TR" sz="2800" dirty="0">
                <a:latin typeface="+mn-lt"/>
              </a:rPr>
              <a:t>Atatürk, aynı gece Sarayburnu'nda halka şunları söylemiştir:</a:t>
            </a:r>
          </a:p>
          <a:p>
            <a:pPr marL="342900" indent="-342900" algn="just">
              <a:lnSpc>
                <a:spcPct val="80000"/>
              </a:lnSpc>
              <a:buFont typeface="Arial" panose="020B0604020202020204" pitchFamily="34" charset="0"/>
              <a:buChar char="•"/>
            </a:pPr>
            <a:r>
              <a:rPr lang="tr-TR" sz="2800" i="1" dirty="0">
                <a:solidFill>
                  <a:schemeClr val="accent5"/>
                </a:solidFill>
                <a:latin typeface="+mn-lt"/>
              </a:rPr>
              <a:t>"Bugün yapmak zorunda bulunduğumuz çok değerli bir iş daha vardır: Yeni Türk harflerini çabuk öğrenmek... Kadına, erkeğe, hamala, sandalcıya, bütün yurttaşlara öğretiniz... Bunu yurtseverlik, ulusseverlik görevi biliniz. Bu görevi yaparken düşününüz ki bir ulusun, bir sosyal topluluğun yüzde onu ancak okuma yazma bilir, yüzde doksanı bilmezse, bundan insan olanların utanması gerek.</a:t>
            </a:r>
            <a:r>
              <a:rPr lang="tr-TR" sz="2800" dirty="0">
                <a:solidFill>
                  <a:schemeClr val="accent5"/>
                </a:solidFill>
                <a:latin typeface="+mn-lt"/>
              </a:rPr>
              <a:t>" </a:t>
            </a:r>
          </a:p>
          <a:p>
            <a:pPr marL="342900" indent="-342900" algn="just">
              <a:lnSpc>
                <a:spcPct val="80000"/>
              </a:lnSpc>
              <a:buFont typeface="Arial" panose="020B0604020202020204" pitchFamily="34" charset="0"/>
              <a:buChar char="•"/>
            </a:pPr>
            <a:endParaRPr lang="tr-TR" dirty="0">
              <a:solidFill>
                <a:schemeClr val="accent5"/>
              </a:solidFill>
              <a:latin typeface="+mn-lt"/>
            </a:endParaRPr>
          </a:p>
          <a:p>
            <a:pPr marL="342900" indent="-342900" algn="just">
              <a:lnSpc>
                <a:spcPct val="80000"/>
              </a:lnSpc>
              <a:buFont typeface="Arial" panose="020B0604020202020204" pitchFamily="34" charset="0"/>
              <a:buChar char="•"/>
            </a:pPr>
            <a:endParaRPr lang="tr-TR" dirty="0"/>
          </a:p>
          <a:p>
            <a:pPr marL="342900" indent="-342900" algn="just">
              <a:lnSpc>
                <a:spcPct val="80000"/>
              </a:lnSpc>
              <a:buFont typeface="Arial" panose="020B0604020202020204" pitchFamily="34" charset="0"/>
              <a:buChar char="•"/>
            </a:pPr>
            <a:endParaRPr lang="tr-TR" dirty="0"/>
          </a:p>
          <a:p>
            <a:pPr marL="342900" indent="-342900" algn="just">
              <a:lnSpc>
                <a:spcPct val="80000"/>
              </a:lnSpc>
              <a:buFont typeface="Arial" panose="020B0604020202020204" pitchFamily="34" charset="0"/>
              <a:buChar char="•"/>
            </a:pPr>
            <a:endParaRPr lang="tr-TR" dirty="0"/>
          </a:p>
          <a:p>
            <a:pPr marL="342900" indent="-342900" algn="just">
              <a:lnSpc>
                <a:spcPct val="80000"/>
              </a:lnSpc>
              <a:buFont typeface="Arial" panose="020B0604020202020204" pitchFamily="34" charset="0"/>
              <a:buChar char="•"/>
            </a:pPr>
            <a:endParaRPr lang="tr-TR" dirty="0"/>
          </a:p>
          <a:p>
            <a:pPr marL="342900" indent="-342900" algn="just">
              <a:lnSpc>
                <a:spcPct val="80000"/>
              </a:lnSpc>
              <a:buFont typeface="Arial" panose="020B0604020202020204" pitchFamily="34" charset="0"/>
              <a:buChar char="•"/>
            </a:pPr>
            <a:endParaRPr lang="tr-TR" dirty="0"/>
          </a:p>
          <a:p>
            <a:pPr marL="342900" indent="-342900" algn="just">
              <a:lnSpc>
                <a:spcPct val="80000"/>
              </a:lnSpc>
              <a:buFont typeface="Arial" panose="020B0604020202020204" pitchFamily="34" charset="0"/>
              <a:buChar char="•"/>
            </a:pPr>
            <a:endParaRPr lang="tr-TR" dirty="0"/>
          </a:p>
        </p:txBody>
      </p:sp>
    </p:spTree>
    <p:extLst>
      <p:ext uri="{BB962C8B-B14F-4D97-AF65-F5344CB8AC3E}">
        <p14:creationId xmlns:p14="http://schemas.microsoft.com/office/powerpoint/2010/main" val="183366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subTitle" idx="4294967295"/>
          </p:nvPr>
        </p:nvSpPr>
        <p:spPr>
          <a:xfrm>
            <a:off x="154746" y="154744"/>
            <a:ext cx="11873132" cy="6583681"/>
          </a:xfrm>
        </p:spPr>
        <p:txBody>
          <a:bodyPr/>
          <a:lstStyle/>
          <a:p>
            <a:pPr algn="just"/>
            <a:r>
              <a:rPr lang="tr-TR" dirty="0"/>
              <a:t>Mustafa Kemal’in bu konuşmasından sonra, 1 Kasım 1928 tarihinde Meclise, yeni Türk alfabesinin kabulü hakkında bir önerge sunulmuştur. Bu önerge, TBMM’de yapılan görüşmelerden sonra, aynı gün, “Türk Harflerinin Kabul ve Uygulanması Hakkında Kanun” adıyla kabul edilmiştir. 1353 numara ile kabul edilen ve 3 Kasımda yürürlüğe giren bu kanunun bazı maddeleri şu şekildedir:</a:t>
            </a:r>
          </a:p>
          <a:p>
            <a:pPr algn="just"/>
            <a:r>
              <a:rPr lang="tr-TR" dirty="0"/>
              <a:t>Şimdiye kadar </a:t>
            </a:r>
            <a:r>
              <a:rPr lang="tr-TR" dirty="0" err="1"/>
              <a:t>Türkçe’yi</a:t>
            </a:r>
            <a:r>
              <a:rPr lang="tr-TR" dirty="0"/>
              <a:t> yazmak için kullanılan Arap harfleri yerine Latin esasından alınan ve ilişik cetvelde gösterilen harfler, Türk harfleri adı ve hukuku ile kabul edilmiştir.</a:t>
            </a:r>
          </a:p>
          <a:p>
            <a:pPr algn="just"/>
            <a:r>
              <a:rPr lang="tr-TR" dirty="0"/>
              <a:t>Bu kanunun yayımı tarihinden itibaren devletin bütün daire ve müesseselerinde bütün şirket, devlet ve özel müesseselerde Türk harfleriyle yazılmış olan yazıların kabulü ve muameleye konulması mecburidir.</a:t>
            </a:r>
          </a:p>
          <a:p>
            <a:pPr algn="just"/>
            <a:r>
              <a:rPr lang="tr-TR" dirty="0"/>
              <a:t>Devlet dairelerinin her birinde Türk harflerinin devlet muamelatına uygulanması tarihi 1 Ocak 1929’u geçemez. 1 Ocak 1929’dan itibaren Türkçe basılacak kitapların Türk harfleriyle basılması mecburidir.</a:t>
            </a:r>
          </a:p>
          <a:p>
            <a:pPr algn="just"/>
            <a:r>
              <a:rPr lang="tr-TR" dirty="0"/>
              <a:t>Bütün okulların Türkçe yapılan öğretiminde Türk harfleri kullanılır. Eski harflerle basılan kitaplarla öğretim yasaktır.</a:t>
            </a:r>
            <a:endParaRPr lang="tr-T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type="subTitle" idx="4294967295"/>
          </p:nvPr>
        </p:nvSpPr>
        <p:spPr>
          <a:xfrm>
            <a:off x="434975" y="373063"/>
            <a:ext cx="11495088" cy="6238752"/>
          </a:xfrm>
        </p:spPr>
        <p:txBody>
          <a:bodyPr/>
          <a:lstStyle/>
          <a:p>
            <a:pPr algn="just">
              <a:lnSpc>
                <a:spcPct val="80000"/>
              </a:lnSpc>
            </a:pPr>
            <a:r>
              <a:rPr lang="tr-TR" dirty="0"/>
              <a:t>Arap harflerinin terk edilerek, Latin harflerinin benimsenmesi suretiyle yeni Türk harflerinin kabulünü sağlayan bu kanunla, aynı zamanda, Türk fonetiğine uygun bazı değişiklikler de yapılmıştır.</a:t>
            </a:r>
          </a:p>
          <a:p>
            <a:pPr algn="just">
              <a:lnSpc>
                <a:spcPct val="80000"/>
              </a:lnSpc>
            </a:pPr>
            <a:r>
              <a:rPr lang="tr-TR" dirty="0"/>
              <a:t>Yeni alfabenin kabulünden sonra bütün yurtta eğitim-öğretim seferberliği başlatılmış ve devlet dairelerindeki bütün yazışmaların yeni harflerle yapılması ile, her türlü basılacak malzemenin yeni harflerle basılması hükmü getirilmiştir.</a:t>
            </a:r>
          </a:p>
          <a:p>
            <a:pPr algn="just">
              <a:lnSpc>
                <a:spcPct val="80000"/>
              </a:lnSpc>
            </a:pPr>
            <a:r>
              <a:rPr lang="tr-TR" dirty="0"/>
              <a:t>Bu süreçte Mustafa Kemal bazı yerlerde bizzat dersler vermiş ve halka yeni harfleri öğretmek noktasında “başöğretmenlik” yapmıştır.</a:t>
            </a:r>
          </a:p>
          <a:p>
            <a:pPr algn="just">
              <a:lnSpc>
                <a:spcPct val="80000"/>
              </a:lnSpc>
            </a:pPr>
            <a:r>
              <a:rPr lang="tr-TR" dirty="0"/>
              <a:t>Yeni harflerin öğretilmesi ve halkın bu harflerle okuyup-yazmasının sağlanması konusunda yapılan çalışmalar daha sonraki dönemlerde de sürmüştür. 1 Ocak 1929’da Millet Mektepleri açılarak halkın okuma - yazma öğrenmesi temin edilmeye çalışılmıştır.</a:t>
            </a:r>
          </a:p>
          <a:p>
            <a:pPr algn="just">
              <a:lnSpc>
                <a:spcPct val="80000"/>
              </a:lnSpc>
            </a:pPr>
            <a:r>
              <a:rPr lang="tr-TR" dirty="0"/>
              <a:t>Dil Encümeni’nde de görev yapan Yakup Kadri’ye göre yazı inkılabı ile Arap boyunduruğundan kurtulan Türk dili yepyeni bir çağa girecekti. Arap harfleri </a:t>
            </a:r>
            <a:r>
              <a:rPr lang="tr-TR" dirty="0" err="1"/>
              <a:t>Abatı</a:t>
            </a:r>
            <a:r>
              <a:rPr lang="tr-TR" dirty="0"/>
              <a:t> uygarlığına yol almak isteyen Türk’ün ayaklarında bir zincirdi ve harf inkılabıyla Türk ulusu kendisini geçmişe bağlayan son köprüyü atmış oluyordu.</a:t>
            </a:r>
          </a:p>
          <a:p>
            <a:pPr marL="0" indent="0" algn="just" eaLnBrk="1" hangingPunct="1">
              <a:lnSpc>
                <a:spcPct val="150000"/>
              </a:lnSpc>
              <a:spcBef>
                <a:spcPct val="0"/>
              </a:spcBef>
              <a:buFont typeface="Arial" charset="0"/>
              <a:buNone/>
            </a:pPr>
            <a:endParaRPr lang="tr-T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body" idx="4294967295"/>
          </p:nvPr>
        </p:nvSpPr>
        <p:spPr>
          <a:xfrm>
            <a:off x="373063" y="230188"/>
            <a:ext cx="11590337" cy="6367462"/>
          </a:xfrm>
        </p:spPr>
        <p:txBody>
          <a:bodyPr/>
          <a:lstStyle/>
          <a:p>
            <a:pPr algn="just"/>
            <a:r>
              <a:rPr lang="tr-TR" dirty="0"/>
              <a:t>Sefa Şimşek, </a:t>
            </a:r>
            <a:r>
              <a:rPr lang="tr-TR" b="1" dirty="0"/>
              <a:t>Bir İdeolojik Seferberlik Olarak Halkevleri”</a:t>
            </a:r>
            <a:r>
              <a:rPr lang="tr-TR" dirty="0"/>
              <a:t> (İstanbul, Boğaziçi Üniversitesi Yayınları, 2002), s. 60.</a:t>
            </a:r>
          </a:p>
          <a:p>
            <a:pPr algn="just"/>
            <a:r>
              <a:rPr lang="tr-TR" dirty="0" err="1"/>
              <a:t>Mevlüt</a:t>
            </a:r>
            <a:r>
              <a:rPr lang="tr-TR" dirty="0"/>
              <a:t> </a:t>
            </a:r>
            <a:r>
              <a:rPr lang="tr-TR" dirty="0" err="1"/>
              <a:t>Kaplân</a:t>
            </a:r>
            <a:r>
              <a:rPr lang="tr-TR" dirty="0"/>
              <a:t>, </a:t>
            </a:r>
            <a:r>
              <a:rPr lang="tr-TR" b="1" dirty="0"/>
              <a:t>Aydınlanma Devrimi ve Köy Enstitüleri,</a:t>
            </a:r>
            <a:r>
              <a:rPr lang="tr-TR" dirty="0"/>
              <a:t> (Ankara, Kültür Bakanlığı Yayınları, 2002), s. 47.</a:t>
            </a:r>
          </a:p>
          <a:p>
            <a:pPr algn="just"/>
            <a:r>
              <a:rPr lang="tr-TR" dirty="0"/>
              <a:t> Hüseyin Korkut, “Üniversiteler”,</a:t>
            </a:r>
            <a:r>
              <a:rPr lang="tr-TR" b="1" dirty="0"/>
              <a:t> Cumhuriyet Döneminde Eğitim, </a:t>
            </a:r>
            <a:r>
              <a:rPr lang="tr-TR" dirty="0"/>
              <a:t>(İstanbul, MEB Yayınları, 1993), s. 315.</a:t>
            </a:r>
          </a:p>
          <a:p>
            <a:pPr algn="just"/>
            <a:r>
              <a:rPr lang="tr-TR" dirty="0"/>
              <a:t> </a:t>
            </a:r>
            <a:r>
              <a:rPr lang="tr-TR" dirty="0" err="1"/>
              <a:t>Yüsuf</a:t>
            </a:r>
            <a:r>
              <a:rPr lang="tr-TR" dirty="0"/>
              <a:t> </a:t>
            </a:r>
            <a:r>
              <a:rPr lang="tr-TR" dirty="0" err="1"/>
              <a:t>Sarınay</a:t>
            </a:r>
            <a:r>
              <a:rPr lang="tr-TR" dirty="0"/>
              <a:t>, </a:t>
            </a:r>
            <a:r>
              <a:rPr lang="tr-TR" b="1" dirty="0"/>
              <a:t>Türk Milliyetçiliğinin Tarihi Geçmişi ve Türk Ocakları, </a:t>
            </a:r>
            <a:r>
              <a:rPr lang="tr-TR" dirty="0"/>
              <a:t>(İstanbul: </a:t>
            </a:r>
            <a:r>
              <a:rPr lang="tr-TR" dirty="0" err="1"/>
              <a:t>Ötüken</a:t>
            </a:r>
            <a:r>
              <a:rPr lang="tr-TR" dirty="0"/>
              <a:t> Neşriyat, 1994), s. 127.</a:t>
            </a:r>
          </a:p>
          <a:p>
            <a:pPr algn="just"/>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sz="2400" b="1" dirty="0">
                <a:solidFill>
                  <a:schemeClr val="accent5"/>
                </a:solidFill>
              </a:rPr>
              <a:t>Türk Tarihi Çalışmaları:</a:t>
            </a:r>
          </a:p>
          <a:p>
            <a:pPr algn="just"/>
            <a:r>
              <a:rPr lang="tr-TR" dirty="0"/>
              <a:t>Tarih, bir milletin hafızasıdır ve bu hafızadan zaman zaman faydalanmak ve en azından yaşanmış hataları tekrarlamamak şüphesiz milletleri güçlü kılacaktır. Zengin bir tarihe sahip olan bir millet, aynı zamanda güçlü bir millettir. Güçlü bir milletin varlığı ise, geçmişe ait manevi miraslarına da sahip çıkmasıyla mümkün olacaktır. </a:t>
            </a:r>
          </a:p>
          <a:p>
            <a:pPr algn="just"/>
            <a:r>
              <a:rPr lang="tr-TR" dirty="0"/>
              <a:t>Cumhuriyet dönemine kadar Türk gerek tarih araştırmacılığı, gerekse tarih öğretimi konusunda istenilen seviyeye gelinemediği görülmektedir. </a:t>
            </a:r>
          </a:p>
          <a:p>
            <a:pPr algn="just"/>
            <a:r>
              <a:rPr lang="tr-TR" dirty="0"/>
              <a:t>Cumhuriyetin ilk yıllarında, Türk tarihi ile ilgili eksikliği ve tarihten istenilen faydanın sağlanamadığını gören Mustafa Kemal, </a:t>
            </a:r>
            <a:r>
              <a:rPr lang="tr-TR" dirty="0">
                <a:solidFill>
                  <a:schemeClr val="accent5"/>
                </a:solidFill>
              </a:rPr>
              <a:t>“Tarih bir milletin nelere müsait olduğunu ve neler başarmaya muktedir bulunduğunu gösteren en doğru bir kılavuzdur.” </a:t>
            </a:r>
            <a:r>
              <a:rPr lang="tr-TR" dirty="0"/>
              <a:t>sözüyle, tarihin bir millet için ne kadar mühim bir hazine olduğuna işaret etmiştir. </a:t>
            </a:r>
          </a:p>
          <a:p>
            <a:pPr marL="0" indent="0" algn="just">
              <a:buFont typeface="Arial" charset="0"/>
              <a:buNone/>
            </a:pPr>
            <a:endParaRPr lang="tr-TR"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p:cNvSpPr>
          <p:nvPr>
            <p:ph type="subTitle" idx="4294967295"/>
          </p:nvPr>
        </p:nvSpPr>
        <p:spPr>
          <a:xfrm>
            <a:off x="434975" y="358775"/>
            <a:ext cx="11495088" cy="5962650"/>
          </a:xfrm>
        </p:spPr>
        <p:txBody>
          <a:bodyPr/>
          <a:lstStyle/>
          <a:p>
            <a:pPr algn="just"/>
            <a:r>
              <a:rPr lang="tr-TR" dirty="0"/>
              <a:t>Atatürk’ün «Türk tarihi» çalışmaları başlatmak konusundaki düşüncesi, onun manevi kızı Afet İnan’a göre şöyledir: Fransız Kız Lisesi’nde okutulan bir kitapta Türklerin «sarı» ırktan ve «barbar» bir kavim olduğunun yazıldığını Atatürk görünce: «Hayır böyle olamaz bunların üzerinde meşgul olalım» demiş ve kısa süre içerisinde tarih alanında çalışmalar başlatılmıştır.</a:t>
            </a:r>
          </a:p>
          <a:p>
            <a:pPr algn="just"/>
            <a:r>
              <a:rPr lang="tr-TR" dirty="0"/>
              <a:t>Bunun yanında elbette Türk tarihi ile ilgili çalışmaların başlatılmasında asıl etkili olan neden, yeni kurulan bir devlet ve onun rejiminin selameti için bir resmi tarih tezine ve tarih kurumlarına olan ihtiyaçtır. </a:t>
            </a:r>
          </a:p>
          <a:p>
            <a:pPr algn="just"/>
            <a:r>
              <a:rPr lang="tr-TR" dirty="0"/>
              <a:t>Dolayısıyla getirilecek yeni ve milli tarih anlayışıyla yeni rejiminin Türkiye’de oluşturmaya çalıştığı; gelenekçiliğe ve medreseye karşı cephe almış, her meseleyi fikir açısından objektif olarak ele alabilen ve akılcı özelliklere sahip yeni insan tipinin yetiştirilmesi daha kolay olabilirdi. Bu sebeple konu, üzerinde ciddiyetle durulması gerekecek kadar önemliydi. </a:t>
            </a:r>
          </a:p>
          <a:p>
            <a:pPr marL="0" indent="0" algn="just" eaLnBrk="1" hangingPunct="1">
              <a:lnSpc>
                <a:spcPct val="150000"/>
              </a:lnSpc>
              <a:spcBef>
                <a:spcPct val="0"/>
              </a:spcBef>
              <a:buFont typeface="Arial" charset="0"/>
              <a:buNone/>
            </a:pP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subTitle" idx="4294967295"/>
          </p:nvPr>
        </p:nvSpPr>
        <p:spPr>
          <a:xfrm>
            <a:off x="420688" y="315912"/>
            <a:ext cx="11495087" cy="6338105"/>
          </a:xfrm>
        </p:spPr>
        <p:txBody>
          <a:bodyPr/>
          <a:lstStyle/>
          <a:p>
            <a:pPr algn="just"/>
            <a:r>
              <a:rPr lang="tr-TR" dirty="0"/>
              <a:t>Atatürk, yeni </a:t>
            </a:r>
            <a:r>
              <a:rPr lang="tr-TR" dirty="0" err="1"/>
              <a:t>nesile</a:t>
            </a:r>
            <a:r>
              <a:rPr lang="tr-TR" dirty="0"/>
              <a:t>, milli bakış açısından ele alınmış tarih anlayışı kazandırabilmek için tarihle meşgul olmak gerektiğini düşünüyordu. </a:t>
            </a:r>
          </a:p>
          <a:p>
            <a:pPr algn="just"/>
            <a:r>
              <a:rPr lang="tr-TR" dirty="0"/>
              <a:t>Zaten bütün medeni milletler bu şekilde bir tarih anlayışı benimsemişler ve tarih ilminde evvela ilim metotlarını kendi toplumlarında tatbik ederek ileri gitmişlerdi. Dolayısıyla Türkiye’de de milli tarih ile ilgili çalışmalara başlanması şarttı. Ancak önce tarihe milli bir vasıf kazandırılması icap ediyordu.</a:t>
            </a:r>
          </a:p>
          <a:p>
            <a:pPr algn="just"/>
            <a:r>
              <a:rPr lang="tr-TR" dirty="0"/>
              <a:t>Bu anlamda:</a:t>
            </a:r>
          </a:p>
          <a:p>
            <a:pPr algn="just"/>
            <a:r>
              <a:rPr lang="tr-TR" dirty="0">
                <a:solidFill>
                  <a:schemeClr val="accent5"/>
                </a:solidFill>
              </a:rPr>
              <a:t>Türkiye’nin en eski halkı kimlerdi?,</a:t>
            </a:r>
          </a:p>
          <a:p>
            <a:pPr algn="just"/>
            <a:r>
              <a:rPr lang="tr-TR" dirty="0">
                <a:solidFill>
                  <a:schemeClr val="accent5"/>
                </a:solidFill>
              </a:rPr>
              <a:t>Türkiye’de ilk medeniyet ne zaman ve kimler tarafından kuruldu?</a:t>
            </a:r>
          </a:p>
          <a:p>
            <a:pPr algn="just"/>
            <a:r>
              <a:rPr lang="tr-TR" dirty="0">
                <a:solidFill>
                  <a:schemeClr val="accent5"/>
                </a:solidFill>
              </a:rPr>
              <a:t>İslam tarihinin gerçek niteliği ve Türklerin İslam tarihi içinde yeri nedir?</a:t>
            </a:r>
          </a:p>
          <a:p>
            <a:pPr algn="just"/>
            <a:r>
              <a:rPr lang="tr-TR" dirty="0">
                <a:solidFill>
                  <a:schemeClr val="accent5"/>
                </a:solidFill>
              </a:rPr>
              <a:t>Türklerin Anadolu’da bir aşiretten devlet kuramayacaklarına göre Osmanlı devletinin kuruluşu nasıl açıklanabilir?</a:t>
            </a:r>
          </a:p>
          <a:p>
            <a:pPr algn="just"/>
            <a:r>
              <a:rPr lang="tr-TR" dirty="0"/>
              <a:t>Gibi sorulara cevap bulmak için çalışmalar yürütüldü.</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p:cNvSpPr>
          <p:nvPr>
            <p:ph type="subTitle" idx="4294967295"/>
          </p:nvPr>
        </p:nvSpPr>
        <p:spPr>
          <a:xfrm>
            <a:off x="434975" y="373063"/>
            <a:ext cx="11495088" cy="5962650"/>
          </a:xfrm>
        </p:spPr>
        <p:txBody>
          <a:bodyPr/>
          <a:lstStyle/>
          <a:p>
            <a:pPr algn="just">
              <a:lnSpc>
                <a:spcPct val="80000"/>
              </a:lnSpc>
            </a:pPr>
            <a:r>
              <a:rPr lang="tr-TR" sz="2400" dirty="0"/>
              <a:t>Yapılan çalışmalar sonucunda, Atatürk’ün Türk tarihinin bir bütün olarak ele alınıp, araştırılarak ortaya konulmasını sağlamak maksadıyla ileri sürdüğü Türk Tarih Tezinin ana hatlarını şu şekilde sıralamak mümkündür:</a:t>
            </a:r>
          </a:p>
          <a:p>
            <a:pPr algn="just">
              <a:lnSpc>
                <a:spcPct val="80000"/>
              </a:lnSpc>
            </a:pPr>
            <a:r>
              <a:rPr lang="tr-TR" sz="2400" dirty="0">
                <a:solidFill>
                  <a:schemeClr val="accent5"/>
                </a:solidFill>
              </a:rPr>
              <a:t>Medeniyetin ilk çıkış yeri Orta Asya’dır,</a:t>
            </a:r>
          </a:p>
          <a:p>
            <a:pPr algn="just">
              <a:lnSpc>
                <a:spcPct val="80000"/>
              </a:lnSpc>
            </a:pPr>
            <a:r>
              <a:rPr lang="tr-TR" sz="2400" dirty="0" err="1">
                <a:solidFill>
                  <a:schemeClr val="accent5"/>
                </a:solidFill>
              </a:rPr>
              <a:t>Brekisefal</a:t>
            </a:r>
            <a:r>
              <a:rPr lang="tr-TR" sz="2400" dirty="0">
                <a:solidFill>
                  <a:schemeClr val="accent5"/>
                </a:solidFill>
              </a:rPr>
              <a:t> ve beyaz ırkın ilk yurdu Orta Asya’dır,</a:t>
            </a:r>
          </a:p>
          <a:p>
            <a:pPr algn="just">
              <a:lnSpc>
                <a:spcPct val="80000"/>
              </a:lnSpc>
            </a:pPr>
            <a:r>
              <a:rPr lang="tr-TR" sz="2400" dirty="0">
                <a:solidFill>
                  <a:schemeClr val="accent5"/>
                </a:solidFill>
              </a:rPr>
              <a:t>Türkler </a:t>
            </a:r>
            <a:r>
              <a:rPr lang="tr-TR" sz="2400" dirty="0" err="1">
                <a:solidFill>
                  <a:schemeClr val="accent5"/>
                </a:solidFill>
              </a:rPr>
              <a:t>brekisefal</a:t>
            </a:r>
            <a:r>
              <a:rPr lang="tr-TR" sz="2400" dirty="0">
                <a:solidFill>
                  <a:schemeClr val="accent5"/>
                </a:solidFill>
              </a:rPr>
              <a:t> ve beyaz ırktan olup, ana yurtları Orta Asya’dır,</a:t>
            </a:r>
          </a:p>
          <a:p>
            <a:pPr algn="just">
              <a:lnSpc>
                <a:spcPct val="80000"/>
              </a:lnSpc>
            </a:pPr>
            <a:r>
              <a:rPr lang="tr-TR" sz="2400" dirty="0">
                <a:solidFill>
                  <a:schemeClr val="accent5"/>
                </a:solidFill>
              </a:rPr>
              <a:t>İlk medeniyetin yaratıcısı Türkler olmuştur,</a:t>
            </a:r>
          </a:p>
          <a:p>
            <a:pPr algn="just">
              <a:lnSpc>
                <a:spcPct val="80000"/>
              </a:lnSpc>
            </a:pPr>
            <a:r>
              <a:rPr lang="tr-TR" sz="2400" dirty="0">
                <a:solidFill>
                  <a:schemeClr val="accent5"/>
                </a:solidFill>
              </a:rPr>
              <a:t>Tarih öncesi devirde, Orta Asya’da meydana gelen büyük ve uzun süren kuraklık yüzünden bu medeniyet dağılmış ve sahibi olan Türkler de </a:t>
            </a:r>
            <a:r>
              <a:rPr lang="tr-TR" sz="2400" dirty="0" err="1">
                <a:solidFill>
                  <a:schemeClr val="accent5"/>
                </a:solidFill>
              </a:rPr>
              <a:t>Hind’e</a:t>
            </a:r>
            <a:r>
              <a:rPr lang="tr-TR" sz="2400" dirty="0">
                <a:solidFill>
                  <a:schemeClr val="accent5"/>
                </a:solidFill>
              </a:rPr>
              <a:t>, Çin’e, Mezopotamya’ya, Anadolu’ya, Kafkasya’ya, Balkanlara ve dünyanın diğer yerlerine göç etmişlerdir. Bu göç esnasında gittikleri yerlere medeniyetlerini götürmüşler ve oralardaki toplumlara öğretmişlerdir. Böylece medeniyet dünyaya Türkler tarafından yayılmıştır.</a:t>
            </a:r>
          </a:p>
          <a:p>
            <a:pPr algn="just">
              <a:lnSpc>
                <a:spcPct val="80000"/>
              </a:lnSpc>
            </a:pPr>
            <a:r>
              <a:rPr lang="tr-TR" sz="2400" dirty="0">
                <a:solidFill>
                  <a:schemeClr val="accent5"/>
                </a:solidFill>
              </a:rPr>
              <a:t>Anadolu’nun ilk yerli halkı olan Hititler, Orta Asya’dan gelmiş Türkler olup, bizim atalarımızdır.</a:t>
            </a:r>
          </a:p>
          <a:p>
            <a:pPr marL="0" indent="0" algn="just">
              <a:buNone/>
            </a:pPr>
            <a:r>
              <a:rPr lang="tr-TR" sz="2400" dirty="0"/>
              <a:t>Atatürk tarafından ortaya atılan bu tez ile; Türk tarihinin sadece Selçuklu ve Osmanlı tarihlerinden ibaret olmadığı vurgulanarak, Türklerin İslamiyet öncesinde de geçmişleri bulunduğu, bunun araştırılarak su yüzüne çıkarılması amaçlanmıştır. </a:t>
            </a:r>
          </a:p>
          <a:p>
            <a:pPr marL="0" indent="0" algn="just">
              <a:lnSpc>
                <a:spcPct val="80000"/>
              </a:lnSpc>
              <a:buFont typeface="Arial" charset="0"/>
              <a:buNone/>
            </a:pPr>
            <a:endParaRPr lang="tr-TR"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type="subTitle" idx="4294967295"/>
          </p:nvPr>
        </p:nvSpPr>
        <p:spPr>
          <a:xfrm>
            <a:off x="348456" y="447675"/>
            <a:ext cx="11495088" cy="5962650"/>
          </a:xfrm>
        </p:spPr>
        <p:txBody>
          <a:bodyPr/>
          <a:lstStyle/>
          <a:p>
            <a:pPr algn="just"/>
            <a:r>
              <a:rPr lang="tr-TR" dirty="0"/>
              <a:t>Atatürk, ortaya koyduğu Türk Tarih Tezinde yer alan bu görüşlerin daha gerçekçi bir yapıya kavuşturulması hususunda da bizzat önderlik etmiştir. </a:t>
            </a:r>
          </a:p>
          <a:p>
            <a:pPr algn="just">
              <a:lnSpc>
                <a:spcPct val="80000"/>
              </a:lnSpc>
            </a:pPr>
            <a:r>
              <a:rPr lang="tr-TR" dirty="0"/>
              <a:t>1930 yılından itibaren ivme kazanan Türk tarihi çalışmaları beraberinde tarih alanında kurumlar getirdi. 23 Nisan 1930’da Altıncı Türk Ocakları Kurultayı’nda «Türk Tarihi Tetkik Heyeti» oluşturuldu. Heyetin çalışmaları sonucunda Türk Tarihinin Ana Hatları adlı kitap hazırlandı.</a:t>
            </a:r>
          </a:p>
          <a:p>
            <a:pPr algn="just"/>
            <a:r>
              <a:rPr lang="tr-TR" dirty="0"/>
              <a:t>Türk Ocaklarının 15 Nisan 1931’de kapanması üzerine, Türk tarihinin araştırılması çalışmalarına ara verilmemesi için aynı tarihte, Türk Tarihi Tetkik Cemiyeti (Türk Tarih Kurumu) kurulmuştur. (3 Ekim 1935’te Türk Tarih Kurumu adını alacak).</a:t>
            </a:r>
          </a:p>
          <a:p>
            <a:pPr algn="just"/>
            <a:r>
              <a:rPr lang="tr-TR" dirty="0"/>
              <a:t>2 Temmuz 1932 yılında Ankara’da toplanan Türk Tarih Kongresinde Atatürk’ün ortaya attığı Türk Tarih Tezi tartışılmış ve bu tez kabul edilerek, Türk Milletinin tarihinin, şimdiye kadar yazıldığı gibi, sadece Osmanlı tarihiyle sınırlı olmayıp, çok daha eskilere dayandığı ve temasta bulunduğu milletlerin medeniyetlerini etkilediği sonucuna varılmıştır.</a:t>
            </a:r>
          </a:p>
          <a:p>
            <a:pPr algn="just"/>
            <a:endParaRPr lang="tr-TR" dirty="0"/>
          </a:p>
          <a:p>
            <a:pPr marL="0" indent="0" algn="just">
              <a:buFont typeface="Arial" charset="0"/>
              <a:buNone/>
            </a:pPr>
            <a:endParaRPr lang="tr-TR" dirty="0"/>
          </a:p>
          <a:p>
            <a:pPr marL="0" indent="0" algn="just" eaLnBrk="1" hangingPunct="1">
              <a:lnSpc>
                <a:spcPct val="150000"/>
              </a:lnSpc>
              <a:spcBef>
                <a:spcPct val="0"/>
              </a:spcBef>
              <a:buFont typeface="Arial" charset="0"/>
              <a:buNone/>
            </a:pPr>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subTitle" idx="4294967295"/>
          </p:nvPr>
        </p:nvSpPr>
        <p:spPr>
          <a:xfrm>
            <a:off x="434975" y="373063"/>
            <a:ext cx="11142736" cy="5962650"/>
          </a:xfrm>
        </p:spPr>
        <p:txBody>
          <a:bodyPr/>
          <a:lstStyle/>
          <a:p>
            <a:pPr algn="just"/>
            <a:r>
              <a:rPr lang="tr-TR" dirty="0"/>
              <a:t>Bu süreçte, tarih araştırmaları ve yayınlarını devam ettirmek üzere Milli Eğitim Bakanlığı tarafından:</a:t>
            </a:r>
          </a:p>
          <a:p>
            <a:pPr algn="just"/>
            <a:r>
              <a:rPr lang="tr-TR" dirty="0">
                <a:solidFill>
                  <a:schemeClr val="accent5"/>
                </a:solidFill>
              </a:rPr>
              <a:t>Kazıları yönetmek amacıyla «Eski Eserler ve Müzeler Dairesi», </a:t>
            </a:r>
          </a:p>
          <a:p>
            <a:pPr algn="just"/>
            <a:r>
              <a:rPr lang="tr-TR" dirty="0">
                <a:solidFill>
                  <a:schemeClr val="accent5"/>
                </a:solidFill>
              </a:rPr>
              <a:t>Yabancı dillerden tarihi eserleri çevirmek için «Tercüme Bürosu»,</a:t>
            </a:r>
          </a:p>
          <a:p>
            <a:pPr algn="just"/>
            <a:r>
              <a:rPr lang="tr-TR" dirty="0">
                <a:solidFill>
                  <a:schemeClr val="accent5"/>
                </a:solidFill>
              </a:rPr>
              <a:t>Eski yazıdan yeni yazıya eser tercüme etmek için «Kültür Bürosu»</a:t>
            </a:r>
          </a:p>
          <a:p>
            <a:pPr algn="just"/>
            <a:r>
              <a:rPr lang="tr-TR" dirty="0"/>
              <a:t>kuruldu.</a:t>
            </a:r>
          </a:p>
          <a:p>
            <a:pPr algn="just"/>
            <a:r>
              <a:rPr lang="tr-TR" dirty="0"/>
              <a:t>14 Haziran 1935 tarihinde de Dil ve Tarih Coğrafya Fakültesi kurularak açılan bu kurumlar vasıtasıyla Türk tarihinin, ilmî yönden bütün gerçekleriyle ortaya çıkarılması sağlanmaya çalışılmıştır.</a:t>
            </a:r>
          </a:p>
          <a:p>
            <a:pPr marL="0" indent="0" algn="just">
              <a:buFont typeface="Arial" charset="0"/>
              <a:buNone/>
            </a:pPr>
            <a:endParaRPr lang="tr-TR" dirty="0"/>
          </a:p>
          <a:p>
            <a:pPr marL="0" indent="0" algn="just" eaLnBrk="1" hangingPunct="1">
              <a:lnSpc>
                <a:spcPct val="150000"/>
              </a:lnSpc>
              <a:spcBef>
                <a:spcPct val="0"/>
              </a:spcBef>
              <a:buFont typeface="Arial" charset="0"/>
              <a:buNone/>
            </a:pPr>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3"/>
          <p:cNvSpPr>
            <a:spLocks noGrp="1"/>
          </p:cNvSpPr>
          <p:nvPr>
            <p:ph type="subTitle" idx="4294967295"/>
          </p:nvPr>
        </p:nvSpPr>
        <p:spPr>
          <a:xfrm>
            <a:off x="267286" y="373063"/>
            <a:ext cx="11662777" cy="6182482"/>
          </a:xfrm>
        </p:spPr>
        <p:txBody>
          <a:bodyPr/>
          <a:lstStyle/>
          <a:p>
            <a:pPr marL="0" indent="0" algn="just">
              <a:buFont typeface="Arial" charset="0"/>
              <a:buNone/>
            </a:pPr>
            <a:r>
              <a:rPr lang="tr-TR" b="1" dirty="0">
                <a:solidFill>
                  <a:schemeClr val="accent5"/>
                </a:solidFill>
              </a:rPr>
              <a:t>Türk Dili Çalışmaları: </a:t>
            </a:r>
            <a:r>
              <a:rPr lang="tr-TR" dirty="0"/>
              <a:t>Dil; bir milletin sahip olduğu bütün maddi ve manevi değerlerin sonraki nesillere aktarılmasını sağlamak gibi bir fonksiyon icra eder ki, bu anlamda, millet hayatındaki yeri ve önemini göz ardı etmek mümkün değildir.</a:t>
            </a:r>
          </a:p>
          <a:p>
            <a:pPr algn="just"/>
            <a:r>
              <a:rPr lang="tr-TR" dirty="0"/>
              <a:t>Cumhuriyetin en önemli kültür inkılaplarından birinin yazı ve dilde yapıldığı muhakkaktır. Atatürk: </a:t>
            </a:r>
            <a:r>
              <a:rPr lang="tr-TR" dirty="0">
                <a:solidFill>
                  <a:schemeClr val="accent5"/>
                </a:solidFill>
              </a:rPr>
              <a:t>«millet, dil, kültür ve mefkure birliği ile birbirine bağlı vatandaşların teşkil ettiği bir siyasi ve içtimai heyettir.» </a:t>
            </a:r>
            <a:r>
              <a:rPr lang="tr-TR" dirty="0"/>
              <a:t>diyerek bu konuya verdiği önemi belirtmiştir. </a:t>
            </a:r>
          </a:p>
          <a:p>
            <a:pPr algn="just"/>
            <a:r>
              <a:rPr lang="tr-TR" dirty="0"/>
              <a:t>Türk dilinin tarih boyunca büyük değişiklikler geçirdiğini söylemek mümkündür. Bu anlamda, Osmanlılar zamanında Türkçe, Arapça ve Farsça kelimelerin karışımından meydana gelmiş, «Osmanlıca» denilen bir yapının ortaya çıktığını görmekteyiz. </a:t>
            </a:r>
          </a:p>
          <a:p>
            <a:pPr algn="just"/>
            <a:r>
              <a:rPr lang="tr-TR" dirty="0"/>
              <a:t>Devlet hayatında ve yazışmalarda kullanılan halkın itibar etmediği bu yapı yanında, günlük hayatta halk dilinin de kullanılması iki ayrı dil ortaya çıkarmıştı.</a:t>
            </a:r>
          </a:p>
          <a:p>
            <a:pPr marL="0" indent="0" algn="just" eaLnBrk="1" hangingPunct="1">
              <a:lnSpc>
                <a:spcPct val="150000"/>
              </a:lnSpc>
              <a:spcBef>
                <a:spcPct val="0"/>
              </a:spcBef>
              <a:buFont typeface="Arial" charset="0"/>
              <a:buNone/>
            </a:pPr>
            <a:endParaRPr lang="tr-T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3"/>
          <p:cNvSpPr>
            <a:spLocks noGrp="1"/>
          </p:cNvSpPr>
          <p:nvPr>
            <p:ph type="subTitle" idx="4294967295"/>
          </p:nvPr>
        </p:nvSpPr>
        <p:spPr>
          <a:xfrm>
            <a:off x="267286" y="267286"/>
            <a:ext cx="11662777" cy="6068427"/>
          </a:xfrm>
        </p:spPr>
        <p:txBody>
          <a:bodyPr/>
          <a:lstStyle/>
          <a:p>
            <a:pPr algn="just">
              <a:lnSpc>
                <a:spcPct val="80000"/>
              </a:lnSpc>
            </a:pPr>
            <a:r>
              <a:rPr lang="tr-TR" dirty="0"/>
              <a:t>Cumhuriyetin ilk yıllarında, her alanda gerçekleştirilen inkılaplar göz önünde bulundurulduğunda, dil konusunda da bir inkılabın yapılacağına şüphe yoktu. Türk diline milli bir gelişme yolu çizmek, aydın-halk dili ayrımına son vermek, Türkçeyi her açıdan zengin bir kültür ve bilim dili haline getirmek gerekiyordu.</a:t>
            </a:r>
          </a:p>
          <a:p>
            <a:pPr algn="just">
              <a:lnSpc>
                <a:spcPct val="80000"/>
              </a:lnSpc>
            </a:pPr>
            <a:r>
              <a:rPr lang="tr-TR" dirty="0"/>
              <a:t>Tüm bu amaçlarla kurulmuş olan «Dile Heyeti»1928-1932 yılları arasında bazı derleme çalışmaları yapmıştır.</a:t>
            </a:r>
          </a:p>
          <a:p>
            <a:pPr algn="just">
              <a:lnSpc>
                <a:spcPct val="80000"/>
              </a:lnSpc>
            </a:pPr>
            <a:r>
              <a:rPr lang="tr-TR" dirty="0"/>
              <a:t>12 Temmuz 1932 tarihinde, Türk Dili Tetkik Cemiyeti (Türk Dil Kurumu) kuruldu ve iki ay sonra I. Türk Dil Kurultayı’nı topladı.</a:t>
            </a:r>
          </a:p>
          <a:p>
            <a:pPr algn="just">
              <a:lnSpc>
                <a:spcPct val="80000"/>
              </a:lnSpc>
            </a:pPr>
            <a:r>
              <a:rPr lang="tr-TR" dirty="0"/>
              <a:t>Kurultay sonunda, Türk diline ait yukarıda sözü edilen hususlarda yapılan çalışmaların yanında, halk dilinde yaşayan bazı kelimelerin de dilimize tekrar kazandırılması suretiyle, konuşma dili ile yazı dili arasındaki fark ortadan kaldırmak ve dilde sadeleşmeye gitmek kararı alındı. </a:t>
            </a:r>
          </a:p>
          <a:p>
            <a:pPr algn="just">
              <a:lnSpc>
                <a:spcPct val="80000"/>
              </a:lnSpc>
            </a:pPr>
            <a:r>
              <a:rPr lang="tr-TR" dirty="0"/>
              <a:t>Bu çerçevede yurdun her tarafında kurulan «derleme heyetleri» ve «derleme şubeleri» ile Anadolu şivelerinde kullanılan, İstanbul’da kullanılmayan kelimeler belirlendi.</a:t>
            </a:r>
          </a:p>
          <a:p>
            <a:pPr marL="0" indent="0" algn="just">
              <a:lnSpc>
                <a:spcPct val="80000"/>
              </a:lnSpc>
              <a:buFont typeface="Arial" charset="0"/>
              <a:buNone/>
            </a:pPr>
            <a:endParaRPr lang="tr-TR" dirty="0"/>
          </a:p>
          <a:p>
            <a:pPr marL="0" indent="0" algn="just">
              <a:lnSpc>
                <a:spcPct val="80000"/>
              </a:lnSpc>
              <a:buFont typeface="Arial" charset="0"/>
              <a:buNone/>
            </a:pPr>
            <a:endParaRPr lang="tr-T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a:spLocks noGrp="1"/>
          </p:cNvSpPr>
          <p:nvPr>
            <p:ph type="subTitle" idx="4294967295"/>
          </p:nvPr>
        </p:nvSpPr>
        <p:spPr>
          <a:xfrm>
            <a:off x="434975" y="373063"/>
            <a:ext cx="11495088" cy="5962650"/>
          </a:xfrm>
        </p:spPr>
        <p:txBody>
          <a:bodyPr/>
          <a:lstStyle/>
          <a:p>
            <a:pPr algn="just">
              <a:lnSpc>
                <a:spcPct val="80000"/>
              </a:lnSpc>
            </a:pPr>
            <a:r>
              <a:rPr lang="tr-TR" dirty="0"/>
              <a:t>Bunun yanında yabancı kelimelere karşılık bulma faaliyetleri, tarama faaliyetleri, gramer mukayeseli akademik çalışmalar, </a:t>
            </a:r>
            <a:r>
              <a:rPr lang="tr-TR" dirty="0" err="1"/>
              <a:t>Osmanlıca’dan</a:t>
            </a:r>
            <a:r>
              <a:rPr lang="tr-TR" dirty="0"/>
              <a:t> Türkçeye, Türkçeden Osmanlıcaya Cep </a:t>
            </a:r>
            <a:r>
              <a:rPr lang="tr-TR" dirty="0" err="1"/>
              <a:t>Klavuzları</a:t>
            </a:r>
            <a:r>
              <a:rPr lang="tr-TR" dirty="0"/>
              <a:t> komisyonlarının kurulması gibi çalışmalar yürütüldü.</a:t>
            </a:r>
          </a:p>
          <a:p>
            <a:pPr algn="just">
              <a:lnSpc>
                <a:spcPct val="80000"/>
              </a:lnSpc>
            </a:pPr>
            <a:r>
              <a:rPr lang="tr-TR" dirty="0"/>
              <a:t>18-23 Ağustos 1934 yılında toplanan II. Türk Dil Kurultayı’nda Türkçe’nin dünya dilleri arasında yeri üzerinde duruldu. Aynı yıl içerisinde çıkarılan «Soyadı Kanunu» ve alınacak soyadlarının Türkçe olması zorunluğu bu süreci olumlu etkiledi.</a:t>
            </a:r>
          </a:p>
          <a:p>
            <a:pPr algn="just">
              <a:lnSpc>
                <a:spcPct val="80000"/>
              </a:lnSpc>
            </a:pPr>
            <a:r>
              <a:rPr lang="tr-TR" dirty="0"/>
              <a:t>Türkçeyi yabancı dillerin istilasından kurtarmak ve bir kültür dili yaratmak amacıyla yapılan tüm bu çalışmalara «Dil Devrimi» adı verilmiştir. </a:t>
            </a:r>
          </a:p>
          <a:p>
            <a:pPr algn="just">
              <a:lnSpc>
                <a:spcPct val="80000"/>
              </a:lnSpc>
            </a:pPr>
            <a:r>
              <a:rPr lang="tr-TR" dirty="0"/>
              <a:t>24-31 Ağustos 1936 tarihleri arasında toplanan III. Türk Dil Kurultayı’nda «Güneş Dil Teorisi» tartışıldı. Türk dilinin bütün dillere kaynaklık ettiği tezi üzerine kurulan görüş kurultayda kabule edilerek resmileştirildi. (Ancak teori dilci dahi olmayan </a:t>
            </a:r>
            <a:r>
              <a:rPr lang="tr-TR" dirty="0" err="1"/>
              <a:t>Yüsuf</a:t>
            </a:r>
            <a:r>
              <a:rPr lang="tr-TR" dirty="0"/>
              <a:t> Ziya Özer gibi bilim adamı ve siyasetçi tarafından siyasi bir kaygı ve hakim tarih tezi çerçevesinde ortaya atılmıştı. Türk tarih tezi gibi)</a:t>
            </a:r>
          </a:p>
          <a:p>
            <a:pPr algn="just">
              <a:lnSpc>
                <a:spcPct val="80000"/>
              </a:lnSpc>
            </a:pPr>
            <a:endParaRPr lang="tr-T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3"/>
          <p:cNvSpPr>
            <a:spLocks noGrp="1"/>
          </p:cNvSpPr>
          <p:nvPr>
            <p:ph type="subTitle" idx="4294967295"/>
          </p:nvPr>
        </p:nvSpPr>
        <p:spPr>
          <a:xfrm>
            <a:off x="434975" y="373063"/>
            <a:ext cx="11495088" cy="5962650"/>
          </a:xfrm>
        </p:spPr>
        <p:txBody>
          <a:bodyPr/>
          <a:lstStyle/>
          <a:p>
            <a:pPr marL="342900" indent="-342900" algn="just">
              <a:lnSpc>
                <a:spcPct val="70000"/>
              </a:lnSpc>
              <a:buFont typeface="Arial" panose="020B0604020202020204" pitchFamily="34" charset="0"/>
              <a:buChar char="•"/>
            </a:pPr>
            <a:r>
              <a:rPr lang="tr-TR" dirty="0"/>
              <a:t>Teorinin kaynağı Macar dilbilimci </a:t>
            </a:r>
            <a:r>
              <a:rPr lang="tr-TR" dirty="0" err="1"/>
              <a:t>Kvergiç</a:t>
            </a:r>
            <a:r>
              <a:rPr lang="tr-TR" dirty="0"/>
              <a:t> idi. Kısaca dillerin doğuşunu güneşe bağlayan Macar bilginden oldukça etkilenen Atatürk’ün direktifiyle Türk diline uygulandı:</a:t>
            </a:r>
          </a:p>
          <a:p>
            <a:pPr marL="342900" indent="-342900" algn="just">
              <a:lnSpc>
                <a:spcPct val="70000"/>
              </a:lnSpc>
              <a:buFont typeface="Arial" panose="020B0604020202020204" pitchFamily="34" charset="0"/>
              <a:buChar char="•"/>
            </a:pPr>
            <a:r>
              <a:rPr lang="tr-TR" dirty="0"/>
              <a:t>«İlk anlamlı sözlerin Türkler tarafından kullanıldığı ve başlıca dillerdeki pek çok kelimenin kökeninin Türkçe olduğu teorisi»</a:t>
            </a:r>
          </a:p>
          <a:p>
            <a:pPr marL="342900" indent="-342900" algn="just">
              <a:lnSpc>
                <a:spcPct val="70000"/>
              </a:lnSpc>
              <a:buFont typeface="Arial" panose="020B0604020202020204" pitchFamily="34" charset="0"/>
              <a:buChar char="•"/>
            </a:pPr>
            <a:r>
              <a:rPr lang="tr-TR" dirty="0"/>
              <a:t>Daha sonraki süreçte yanlışlığı Atatürk tarafından da kabul edilen Güneş Dil Teorisi, yabancı kelimelerin tümünün dilden atılmasını savunan «</a:t>
            </a:r>
            <a:r>
              <a:rPr lang="tr-TR" dirty="0" err="1"/>
              <a:t>Tasfiyecilik</a:t>
            </a:r>
            <a:r>
              <a:rPr lang="tr-TR" dirty="0"/>
              <a:t> </a:t>
            </a:r>
            <a:r>
              <a:rPr lang="tr-TR" dirty="0" err="1"/>
              <a:t>Hareketi»ni</a:t>
            </a:r>
            <a:r>
              <a:rPr lang="tr-TR" dirty="0"/>
              <a:t> frenlemek gibi bir faydası oldu.</a:t>
            </a:r>
          </a:p>
          <a:p>
            <a:pPr marL="342900" indent="-342900" algn="just">
              <a:lnSpc>
                <a:spcPct val="70000"/>
              </a:lnSpc>
              <a:buFont typeface="Arial" panose="020B0604020202020204" pitchFamily="34" charset="0"/>
              <a:buChar char="•"/>
            </a:pPr>
            <a:r>
              <a:rPr lang="tr-TR" dirty="0"/>
              <a:t>III. Türk Dil Kurultayı’ndan sonra Türk Dili Tetkik Cemiyeti’nin adı Türk Dil Kurumu olarak değiştirildi.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subTitle" idx="4294967295"/>
          </p:nvPr>
        </p:nvSpPr>
        <p:spPr>
          <a:xfrm>
            <a:off x="434975" y="373063"/>
            <a:ext cx="11495088" cy="5962650"/>
          </a:xfrm>
        </p:spPr>
        <p:txBody>
          <a:bodyPr/>
          <a:lstStyle/>
          <a:p>
            <a:pPr marL="0" indent="0" algn="just"/>
            <a:r>
              <a:rPr lang="tr-TR" dirty="0">
                <a:solidFill>
                  <a:srgbClr val="C00000"/>
                </a:solidFill>
              </a:rPr>
              <a:t> </a:t>
            </a:r>
            <a:r>
              <a:rPr lang="tr-TR" b="1" dirty="0">
                <a:solidFill>
                  <a:srgbClr val="FF0000"/>
                </a:solidFill>
              </a:rPr>
              <a:t>EĞİTİM ALANINDA YAPILAN İNKILAPLAR:</a:t>
            </a:r>
          </a:p>
          <a:p>
            <a:pPr marL="0" indent="0" algn="just"/>
            <a:r>
              <a:rPr lang="tr-TR" dirty="0"/>
              <a:t> Eğitim, en genel tanımıyla insan yetiştirme sanatıdır. Nitelikli insan unsuru hiç şüphesiz çağdaş bir toplum ve çağdaş bir devlet için şüphesiz vazgeçilmez bir olgudur. Osmanlı devleti döneminde yaşanan kötü tecrübeler nedeniyle olağanüstü şartlar içerisinde doğan yeni Türkiye Cumhuriyeti eğitime ayrı bir önem vermiştir.</a:t>
            </a:r>
          </a:p>
          <a:p>
            <a:pPr marL="0" indent="0" algn="just"/>
            <a:r>
              <a:rPr lang="tr-TR" dirty="0"/>
              <a:t> Osmanlı İmparatorluğu’nun kozmopolit yapısı eğitim alanına da yansımıştır. Farklı dil, din ve kültüre dayalı bu yapı kozmopolit eğitim sistemini beraberinde  getirmiş, farklı nesillerin yetişmesine yol açmıştır. Devlete bağlı okullardan iki farklı insan tipi yetişirken, azınlıkların, yabancı devletlerin ve misyonerlerin giderek artan okulları da durumu daha karışık hale getiriyordu. </a:t>
            </a:r>
          </a:p>
          <a:p>
            <a:pPr marL="0" indent="0" algn="just"/>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subTitle" idx="4294967295"/>
          </p:nvPr>
        </p:nvSpPr>
        <p:spPr>
          <a:xfrm>
            <a:off x="434975" y="373063"/>
            <a:ext cx="11495088" cy="5962650"/>
          </a:xfrm>
        </p:spPr>
        <p:txBody>
          <a:bodyPr/>
          <a:lstStyle/>
          <a:p>
            <a:pPr marL="0" indent="0" algn="just"/>
            <a:r>
              <a:rPr lang="tr-TR" dirty="0"/>
              <a:t> Osmanlı devletinde eğitim alanında yenileşme hareketi 18. yüzyılda askeri okulların açılması ile başladı. Tanzimat’la birlikte dini eğitimi esas alan </a:t>
            </a:r>
            <a:r>
              <a:rPr lang="tr-TR" dirty="0" err="1"/>
              <a:t>Sıbyan</a:t>
            </a:r>
            <a:r>
              <a:rPr lang="tr-TR" dirty="0"/>
              <a:t> mektepleri ve medreselerin yanı sıra rüştiye, idadi, sultani adı altında da Batı tarzı genel eğitim kurumları, erkek ve kız öğretmen okulları, bazı yüksek okullar ve çeşitli türden meslek okulları eğitim örgütüne katıldı. </a:t>
            </a:r>
          </a:p>
          <a:p>
            <a:pPr marL="0" indent="0" algn="just"/>
            <a:r>
              <a:rPr lang="tr-TR" dirty="0"/>
              <a:t> Medreseler varlıklarını devam ettirirken açılan Batı tarzı okullar eğitim sistemini iki başlı hale getirdi. Sistemdeki </a:t>
            </a:r>
            <a:r>
              <a:rPr lang="tr-TR" dirty="0" err="1"/>
              <a:t>ikililik</a:t>
            </a:r>
            <a:r>
              <a:rPr lang="tr-TR" dirty="0"/>
              <a:t> yalnız okullar düzeyinde kalmadı. Okulların idarelerinde ve eğitim programlarında da ikilik oluştu. Bu karışıklık sonucu zamanla ortaya çıkan mektepli-medreseli ayrımı, aydınlar arasında bölünmelere sebep olurken, aynı zamanda toplumun ilerlemesine de büyük engel teşkil ediyordu.</a:t>
            </a:r>
          </a:p>
          <a:p>
            <a:pPr marL="0" indent="0" algn="just"/>
            <a:r>
              <a:rPr lang="tr-TR" dirty="0"/>
              <a:t>II. Abdülhamit döneminde yaygınlaşan çağdaş eğitim kurumlarına  II. Meşrutiyet döneminde “Türkçü” politikası yansıdı. Fakat bu dönemde </a:t>
            </a:r>
            <a:r>
              <a:rPr lang="tr-TR" dirty="0" err="1"/>
              <a:t>dehalkın</a:t>
            </a:r>
            <a:r>
              <a:rPr lang="tr-TR" dirty="0"/>
              <a:t> okur yazar olmasına, aydın düşünceli gençler yetişmesine, halk eğitimine yönelik gelişmeler uzun süren savaşlar sebebiyle sınırlı kaldı.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p:cNvSpPr>
          <p:nvPr>
            <p:ph type="subTitle" idx="4294967295"/>
          </p:nvPr>
        </p:nvSpPr>
        <p:spPr>
          <a:xfrm>
            <a:off x="174625" y="212725"/>
            <a:ext cx="11710988" cy="6457950"/>
          </a:xfrm>
        </p:spPr>
        <p:txBody>
          <a:bodyPr/>
          <a:lstStyle/>
          <a:p>
            <a:pPr marL="0" indent="0" algn="just">
              <a:lnSpc>
                <a:spcPct val="80000"/>
              </a:lnSpc>
            </a:pPr>
            <a:r>
              <a:rPr lang="tr-TR" dirty="0"/>
              <a:t> 30 Ekim 1918’de imzalanan Mondros Mütarekesi batılı emperyalistlerin savaş süresince kağıda döktükleri paylaşım projelerini uygulamaya koyma fırsatı verirken, saray ve onun hükümetinin desteğini aldı. Bu durum İstanbul’da tüm kurumlar gibi eğitimi de etkiledi. İstanbul’da öğretmenler ve eğitim kurumları baskı altına alındı. İşgalci güçler, işgal ettikleri bölgelerde tutunabilmek amacıyla eğitimi araç olarak kullandı</a:t>
            </a:r>
          </a:p>
          <a:p>
            <a:pPr marL="0" indent="0" algn="just">
              <a:lnSpc>
                <a:spcPct val="80000"/>
              </a:lnSpc>
            </a:pPr>
            <a:r>
              <a:rPr lang="tr-TR" dirty="0"/>
              <a:t> Bu çerçevede Yunanlılar, Anadolu’yu </a:t>
            </a:r>
            <a:r>
              <a:rPr lang="tr-TR" dirty="0" err="1"/>
              <a:t>Helenleştirmede</a:t>
            </a:r>
            <a:r>
              <a:rPr lang="tr-TR" dirty="0"/>
              <a:t> eğitimin oynayacağı rolün önemini görerek, özellikle Sevr’den sonra yoğun çalışmalar yaptılar.  Bazı öğretmen ve öğrencileri tutukladılar veya işgal bölgelerinin dışına çıkardılar. İşgal bölgelerinde gerek Yunanlıların gerek Rumların maddi ve manevi baskıları yüzünden eğitim önemli ölçüde aksadı. </a:t>
            </a:r>
          </a:p>
          <a:p>
            <a:pPr marL="0" indent="0" algn="just">
              <a:lnSpc>
                <a:spcPct val="80000"/>
              </a:lnSpc>
            </a:pPr>
            <a:r>
              <a:rPr lang="tr-TR" dirty="0"/>
              <a:t> İmparatorluk sona erdiği zaman Anadolu halkının yüzde 90’ından fazlası okuma yazma bilmiyor pek az köyde ilkokul bulunuyordu. Anadolu’da Mustafa Kemal ve Milli  Mücadele’nin önder kadrosu, bu gerçeği bilerek, tecrübelerinin ışığında halka çağdaş eğitim verecek yeni kurumlar oluşturulmasını zorunlu buldular.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184150" y="300038"/>
            <a:ext cx="11644313" cy="6226175"/>
          </a:xfrm>
        </p:spPr>
        <p:txBody>
          <a:bodyPr/>
          <a:lstStyle/>
          <a:p>
            <a:pPr algn="just"/>
            <a:r>
              <a:rPr lang="tr-TR"/>
              <a:t>Bu nedenle Milli Mücadele’nin en buhranlı günlerinde Mustafa Kemal Maarif Kongresi’nin toplanmasını ertelemedi. </a:t>
            </a:r>
            <a:r>
              <a:rPr lang="tr-TR">
                <a:solidFill>
                  <a:schemeClr val="hlink"/>
                </a:solidFill>
              </a:rPr>
              <a:t>16-21 Temmuz 1921</a:t>
            </a:r>
            <a:r>
              <a:rPr lang="tr-TR"/>
              <a:t> tarihleri arasında yapılan Maarif Kongresi’nin açılışında yaptığı konuşmada: </a:t>
            </a:r>
          </a:p>
          <a:p>
            <a:pPr algn="just"/>
            <a:r>
              <a:rPr lang="tr-TR">
                <a:solidFill>
                  <a:schemeClr val="hlink"/>
                </a:solidFill>
              </a:rPr>
              <a:t>“</a:t>
            </a:r>
            <a:r>
              <a:rPr lang="tr-TR" i="1">
                <a:solidFill>
                  <a:schemeClr val="hlink"/>
                </a:solidFill>
              </a:rPr>
              <a:t>Şimdiye kadar sürdürülen eğitim yöntemlerinin milletimizin tarihi geriliğinde en önemli bir etken olduğu inancındayım. Onun için bir milli terbiye programından söz ederken eski devrin saçma sapan ve yaradılış özelliklerimiz ile hiç de ilgisi olmayan yabancı düşüncelerden, doğudan ve batıdan gelebilen etkilerden bütünüyle uzak, milli ve tarihi karakterimize uyan bir kültürden söz ediyorum.</a:t>
            </a:r>
            <a:r>
              <a:rPr lang="tr-TR">
                <a:solidFill>
                  <a:schemeClr val="hlink"/>
                </a:solidFill>
              </a:rPr>
              <a:t> </a:t>
            </a:r>
            <a:r>
              <a:rPr lang="tr-TR" i="1">
                <a:solidFill>
                  <a:schemeClr val="hlink"/>
                </a:solidFill>
              </a:rPr>
              <a:t>Çünkü milli  dehamızın tam olarak gelişerek ortaya çıkması ancak böyle bir kültür ile sağlanabilir. Çocuklarımız ve gençlerimiz yetiştirilirken, onlara özellikle varlığı ile, hakkı ile, birliği ile taarruz eden genel olarak yabancı unsurlarla mücadele gereğini ve milli düşünceleri boğmaya çalışan her karşıt fikre şiddetle ve özveri ile savunmanın gereği öğretilmelidir</a:t>
            </a:r>
            <a:r>
              <a:rPr lang="tr-TR">
                <a:solidFill>
                  <a:schemeClr val="hlink"/>
                </a:solidFill>
              </a:rPr>
              <a:t>” </a:t>
            </a:r>
            <a:r>
              <a:rPr lang="tr-TR"/>
              <a:t>diyerek, yeni devletin izleyeceği eğitim politikasına açıklık getirdi.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subTitle" idx="4294967295"/>
          </p:nvPr>
        </p:nvSpPr>
        <p:spPr>
          <a:xfrm>
            <a:off x="215901" y="214313"/>
            <a:ext cx="11558758" cy="6418262"/>
          </a:xfrm>
        </p:spPr>
        <p:txBody>
          <a:bodyPr/>
          <a:lstStyle/>
          <a:p>
            <a:pPr marL="0" indent="0" algn="just">
              <a:lnSpc>
                <a:spcPct val="70000"/>
              </a:lnSpc>
            </a:pPr>
            <a:r>
              <a:rPr lang="tr-TR" sz="2400" dirty="0">
                <a:solidFill>
                  <a:srgbClr val="FF0000"/>
                </a:solidFill>
              </a:rPr>
              <a:t> </a:t>
            </a:r>
            <a:r>
              <a:rPr lang="tr-TR" b="1" dirty="0">
                <a:solidFill>
                  <a:srgbClr val="FF0000"/>
                </a:solidFill>
              </a:rPr>
              <a:t>Eğitim Birliği (</a:t>
            </a:r>
            <a:r>
              <a:rPr lang="tr-TR" b="1" dirty="0" err="1">
                <a:solidFill>
                  <a:srgbClr val="FF0000"/>
                </a:solidFill>
              </a:rPr>
              <a:t>Tevhid</a:t>
            </a:r>
            <a:r>
              <a:rPr lang="tr-TR" b="1" dirty="0">
                <a:solidFill>
                  <a:srgbClr val="FF0000"/>
                </a:solidFill>
              </a:rPr>
              <a:t>-i Tedrisat) Kanunu: </a:t>
            </a:r>
          </a:p>
          <a:p>
            <a:pPr marL="0" indent="0" algn="just">
              <a:lnSpc>
                <a:spcPct val="70000"/>
              </a:lnSpc>
            </a:pPr>
            <a:r>
              <a:rPr lang="tr-TR" dirty="0"/>
              <a:t> Mustafa Kemal, eğitim konusunu Türk milletinin yaşama davası olarak görmekteydi. Zaferin kazanılmasından sonra 27 Ekim 1922’de Mustafa Kemal’in büyük zaferini kutlamaya gelen öğretmenlere yaptığı konuşmada, </a:t>
            </a:r>
            <a:r>
              <a:rPr lang="tr-TR" dirty="0">
                <a:solidFill>
                  <a:schemeClr val="hlink"/>
                </a:solidFill>
              </a:rPr>
              <a:t>“…Bir milletin felakete uğraması demek o milletin hastalıklı olması demektir… Bundan dolayı kurtuluş sosyal yapımızdaki hastalığı açmak ve tedavi etmekle elde edilir”</a:t>
            </a:r>
            <a:r>
              <a:rPr lang="tr-TR" dirty="0"/>
              <a:t> diyerek bu gerçeği ifade etmekteydi.</a:t>
            </a:r>
          </a:p>
          <a:p>
            <a:pPr marL="0" indent="0" algn="just">
              <a:lnSpc>
                <a:spcPct val="70000"/>
              </a:lnSpc>
            </a:pPr>
            <a:r>
              <a:rPr lang="tr-TR" dirty="0"/>
              <a:t> Cumhuriyet ilan edildiğinde, ülkede adeta bir eğitim bunalımı vardı. Halkın % 10’u bile okur yazar değildi. Eğitimde iki başlılık hala devam ediyordu. Medreseler, </a:t>
            </a:r>
            <a:r>
              <a:rPr lang="tr-TR" dirty="0" err="1"/>
              <a:t>Şeriyye</a:t>
            </a:r>
            <a:r>
              <a:rPr lang="tr-TR" dirty="0"/>
              <a:t> ve Evkaf Nezareti’ne bağlı, diğer orta öğretim kurumları da Maarif </a:t>
            </a:r>
            <a:r>
              <a:rPr lang="tr-TR" dirty="0" err="1"/>
              <a:t>Vekaleti’ne</a:t>
            </a:r>
            <a:r>
              <a:rPr lang="tr-TR" dirty="0"/>
              <a:t> bağlı olarak eğitim veriyorlardı. Bu iki kurum birbirinden tamamen farklı hayat görüşüne sahip nesiller yetiştiriyorlardı.</a:t>
            </a:r>
          </a:p>
          <a:p>
            <a:pPr marL="0" indent="0" algn="just">
              <a:lnSpc>
                <a:spcPct val="70000"/>
              </a:lnSpc>
            </a:pPr>
            <a:r>
              <a:rPr lang="tr-TR" dirty="0"/>
              <a:t> Bu durumun düzeltilmesine inanan Mustafa Kemal’e göre, eğitim ve öğretim alanında yapılacak inkılâpların temel prensipleri ve hazırlanacak eğitim programı, milletin sosyal ve hayati ihtiyaçları ile çağın icaplarına uygun ve milliyetçi, medeniyetçi ve ilmî zihniyete sahip bir nesil yetiştirmeye yönelik olmalıydı.</a:t>
            </a:r>
          </a:p>
          <a:p>
            <a:pPr marL="0" indent="0" algn="just">
              <a:lnSpc>
                <a:spcPct val="70000"/>
              </a:lnSpc>
            </a:pPr>
            <a:r>
              <a:rPr lang="tr-TR" dirty="0"/>
              <a:t> </a:t>
            </a:r>
            <a:endParaRPr lang="tr-T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xmlns="" id="{C8E1EF5B-2007-4622-B87C-4C7C81AB9B5F}"/>
              </a:ext>
            </a:extLst>
          </p:cNvPr>
          <p:cNvSpPr/>
          <p:nvPr/>
        </p:nvSpPr>
        <p:spPr>
          <a:xfrm>
            <a:off x="281353" y="295422"/>
            <a:ext cx="11577711" cy="5785430"/>
          </a:xfrm>
          <a:prstGeom prst="rect">
            <a:avLst/>
          </a:prstGeom>
        </p:spPr>
        <p:txBody>
          <a:bodyPr wrap="square">
            <a:spAutoFit/>
          </a:bodyPr>
          <a:lstStyle/>
          <a:p>
            <a:pPr marL="342900" indent="-342900" algn="just">
              <a:lnSpc>
                <a:spcPct val="70000"/>
              </a:lnSpc>
              <a:buFont typeface="Arial" panose="020B0604020202020204" pitchFamily="34" charset="0"/>
              <a:buChar char="•"/>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a:p>
            <a:pPr marL="0" indent="0" algn="just">
              <a:lnSpc>
                <a:spcPct val="70000"/>
              </a:lnSpc>
            </a:pPr>
            <a:endParaRPr lang="tr-TR" dirty="0"/>
          </a:p>
        </p:txBody>
      </p:sp>
      <p:sp>
        <p:nvSpPr>
          <p:cNvPr id="3" name="Dikdörtgen 2">
            <a:extLst>
              <a:ext uri="{FF2B5EF4-FFF2-40B4-BE49-F238E27FC236}">
                <a16:creationId xmlns:a16="http://schemas.microsoft.com/office/drawing/2014/main" xmlns="" id="{C504E22D-8611-4095-BFDD-EA052415ABF9}"/>
              </a:ext>
            </a:extLst>
          </p:cNvPr>
          <p:cNvSpPr/>
          <p:nvPr/>
        </p:nvSpPr>
        <p:spPr>
          <a:xfrm>
            <a:off x="332935" y="436098"/>
            <a:ext cx="11160369" cy="7250446"/>
          </a:xfrm>
          <a:prstGeom prst="rect">
            <a:avLst/>
          </a:prstGeom>
        </p:spPr>
        <p:txBody>
          <a:bodyPr wrap="square">
            <a:spAutoFit/>
          </a:bodyPr>
          <a:lstStyle/>
          <a:p>
            <a:pPr marL="342900" indent="-342900" algn="just">
              <a:lnSpc>
                <a:spcPct val="70000"/>
              </a:lnSpc>
              <a:buFont typeface="Arial" panose="020B0604020202020204" pitchFamily="34" charset="0"/>
              <a:buChar char="•"/>
            </a:pPr>
            <a:r>
              <a:rPr lang="tr-TR" sz="2800" dirty="0">
                <a:latin typeface="+mn-lt"/>
              </a:rPr>
              <a:t>Cumhuriyetin ilk yıllarında da bugünün milli eğitiminin esaslarını da temsil eden Misak-ı </a:t>
            </a:r>
            <a:r>
              <a:rPr lang="tr-TR" sz="2800" dirty="0" err="1">
                <a:latin typeface="+mn-lt"/>
              </a:rPr>
              <a:t>Maarif’de</a:t>
            </a:r>
            <a:r>
              <a:rPr lang="tr-TR" sz="2800" dirty="0">
                <a:latin typeface="+mn-lt"/>
              </a:rPr>
              <a:t> eğitim ve öğretimin hedefleri kısaca şöyle yazılmıştı:</a:t>
            </a:r>
          </a:p>
          <a:p>
            <a:pPr marL="342900" indent="-342900" algn="just">
              <a:lnSpc>
                <a:spcPct val="70000"/>
              </a:lnSpc>
              <a:buFont typeface="Arial" panose="020B0604020202020204" pitchFamily="34" charset="0"/>
              <a:buChar char="•"/>
            </a:pPr>
            <a:endParaRPr lang="tr-TR" sz="2800" dirty="0">
              <a:latin typeface="+mn-lt"/>
            </a:endParaRPr>
          </a:p>
          <a:p>
            <a:pPr marL="342900" indent="-342900" algn="just">
              <a:lnSpc>
                <a:spcPct val="70000"/>
              </a:lnSpc>
              <a:buFont typeface="Arial" panose="020B0604020202020204" pitchFamily="34" charset="0"/>
              <a:buChar char="•"/>
            </a:pPr>
            <a:r>
              <a:rPr lang="tr-TR" sz="2800" dirty="0">
                <a:latin typeface="+mn-lt"/>
              </a:rPr>
              <a:t>«İlköğretimi fiilen umumi hale getirmek, herkese okuma yazma öğretmek, vatandaşları milliyetçi, halkçı ve cumhuriyetçi </a:t>
            </a:r>
            <a:r>
              <a:rPr lang="tr-TR" sz="2800" dirty="0" err="1">
                <a:latin typeface="+mn-lt"/>
              </a:rPr>
              <a:t>yetiştirmek»tir</a:t>
            </a:r>
            <a:r>
              <a:rPr lang="tr-TR" sz="2800" dirty="0">
                <a:latin typeface="+mn-lt"/>
              </a:rPr>
              <a:t>. Eğitimin hedefleri ise: «Türk milletini medeniyet safında ileriye götürmek ve yeni </a:t>
            </a:r>
            <a:r>
              <a:rPr lang="tr-TR" sz="2800" dirty="0" err="1">
                <a:latin typeface="+mn-lt"/>
              </a:rPr>
              <a:t>nesilleti</a:t>
            </a:r>
            <a:r>
              <a:rPr lang="tr-TR" sz="2800" dirty="0">
                <a:latin typeface="+mn-lt"/>
              </a:rPr>
              <a:t> Türk olmak haysiyetinin istilzam ettiği gayeye en kısa zamanda varmayı mümkün kılacak aşk, irade ve kudretle yetiştirmek» olarak belirtilmişti.</a:t>
            </a:r>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a:p>
            <a:pPr marL="342900" indent="-342900" algn="just">
              <a:lnSpc>
                <a:spcPct val="70000"/>
              </a:lnSpc>
              <a:buFont typeface="Arial" panose="020B0604020202020204" pitchFamily="34" charset="0"/>
              <a:buChar char="•"/>
            </a:pPr>
            <a:endParaRPr lang="tr-TR" dirty="0"/>
          </a:p>
        </p:txBody>
      </p:sp>
    </p:spTree>
    <p:extLst>
      <p:ext uri="{BB962C8B-B14F-4D97-AF65-F5344CB8AC3E}">
        <p14:creationId xmlns:p14="http://schemas.microsoft.com/office/powerpoint/2010/main" val="101991265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5253</TotalTime>
  <Words>5202</Words>
  <Application>Microsoft Office PowerPoint</Application>
  <PresentationFormat>Geniş ekran</PresentationFormat>
  <Paragraphs>201</Paragraphs>
  <Slides>40</Slides>
  <Notes>0</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40</vt:i4>
      </vt:variant>
    </vt:vector>
  </HeadingPairs>
  <TitlesOfParts>
    <vt:vector size="50" baseType="lpstr">
      <vt:lpstr>Arial</vt:lpstr>
      <vt:lpstr>Calibri</vt:lpstr>
      <vt:lpstr>Calibri Light</vt:lpstr>
      <vt:lpstr>Gill Sans MT</vt:lpstr>
      <vt:lpstr>Verdana</vt:lpstr>
      <vt:lpstr>Wingdings</vt:lpstr>
      <vt:lpstr>Wingdings 2</vt: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Uze</cp:lastModifiedBy>
  <cp:revision>463</cp:revision>
  <dcterms:created xsi:type="dcterms:W3CDTF">2017-09-26T06:44:30Z</dcterms:created>
  <dcterms:modified xsi:type="dcterms:W3CDTF">2022-02-28T11:55:18Z</dcterms:modified>
</cp:coreProperties>
</file>