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 id="2147483681" r:id="rId3"/>
  </p:sldMasterIdLst>
  <p:notesMasterIdLst>
    <p:notesMasterId r:id="rId29"/>
  </p:notesMasterIdLst>
  <p:sldIdLst>
    <p:sldId id="314" r:id="rId4"/>
    <p:sldId id="270" r:id="rId5"/>
    <p:sldId id="343" r:id="rId6"/>
    <p:sldId id="356" r:id="rId7"/>
    <p:sldId id="350" r:id="rId8"/>
    <p:sldId id="316" r:id="rId9"/>
    <p:sldId id="317" r:id="rId10"/>
    <p:sldId id="344" r:id="rId11"/>
    <p:sldId id="318" r:id="rId12"/>
    <p:sldId id="319" r:id="rId13"/>
    <p:sldId id="349" r:id="rId14"/>
    <p:sldId id="345" r:id="rId15"/>
    <p:sldId id="320" r:id="rId16"/>
    <p:sldId id="353" r:id="rId17"/>
    <p:sldId id="354" r:id="rId18"/>
    <p:sldId id="321" r:id="rId19"/>
    <p:sldId id="346" r:id="rId20"/>
    <p:sldId id="347" r:id="rId21"/>
    <p:sldId id="322" r:id="rId22"/>
    <p:sldId id="355" r:id="rId23"/>
    <p:sldId id="348" r:id="rId24"/>
    <p:sldId id="323" r:id="rId25"/>
    <p:sldId id="324" r:id="rId26"/>
    <p:sldId id="325" r:id="rId27"/>
    <p:sldId id="326" r:id="rId28"/>
  </p:sldIdLst>
  <p:sldSz cx="12192000" cy="6858000"/>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an OZK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7326" autoAdjust="0"/>
  </p:normalViewPr>
  <p:slideViewPr>
    <p:cSldViewPr snapToGrid="0">
      <p:cViewPr varScale="1">
        <p:scale>
          <a:sx n="85" d="100"/>
          <a:sy n="85" d="100"/>
        </p:scale>
        <p:origin x="56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9CF5507-2D01-4956-B890-C0C03FAA2C4C}" type="datetimeFigureOut">
              <a:rPr lang="tr-TR"/>
              <a:pPr>
                <a:defRPr/>
              </a:pPr>
              <a:t>28.02.2022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7EB68DD-D822-4077-BACA-4E908205BA37}" type="slidenum">
              <a:rPr lang="tr-TR"/>
              <a:pPr>
                <a:defRPr/>
              </a:pPr>
              <a:t>‹#›</a:t>
            </a:fld>
            <a:endParaRPr lang="tr-TR"/>
          </a:p>
        </p:txBody>
      </p:sp>
    </p:spTree>
    <p:extLst>
      <p:ext uri="{BB962C8B-B14F-4D97-AF65-F5344CB8AC3E}">
        <p14:creationId xmlns:p14="http://schemas.microsoft.com/office/powerpoint/2010/main" val="25045639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4269FCBC-68FF-40D8-8DFB-0BB39A283839}"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B6977AA8-43A3-46BF-9D11-C7A2A16EB10A}"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Dikey Başlık 1"/>
          <p:cNvSpPr>
            <a:spLocks noGrp="1"/>
          </p:cNvSpPr>
          <p:nvPr>
            <p:ph type="title" orient="vert"/>
          </p:nvPr>
        </p:nvSpPr>
        <p:spPr>
          <a:xfrm>
            <a:off x="8724901"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1"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68DBF1C1-3EE7-4199-A049-5C448B858A45}"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BF840476-5782-4785-A357-B560036F9E03}"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7 Oval"/>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5" name="8 Oval"/>
          <p:cNvSpPr/>
          <p:nvPr/>
        </p:nvSpPr>
        <p:spPr>
          <a:xfrm>
            <a:off x="1543050" y="1344613"/>
            <a:ext cx="85725"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14" name="13 Başlık"/>
          <p:cNvSpPr>
            <a:spLocks noGrp="1"/>
          </p:cNvSpPr>
          <p:nvPr>
            <p:ph type="ctrTitle"/>
          </p:nvPr>
        </p:nvSpPr>
        <p:spPr>
          <a:xfrm>
            <a:off x="1910080" y="359898"/>
            <a:ext cx="9875520" cy="1472184"/>
          </a:xfrm>
        </p:spPr>
        <p:txBody>
          <a:bodyPr anchor="b"/>
          <a:lstStyle>
            <a:lvl1pPr algn="l">
              <a:defRPr/>
            </a:lvl1pPr>
            <a:extLst/>
          </a:lstStyle>
          <a:p>
            <a:r>
              <a:rPr lang="tr-TR"/>
              <a:t>Asıl başlık stili için tıklatın</a:t>
            </a:r>
            <a:endParaRPr lang="en-US"/>
          </a:p>
        </p:txBody>
      </p:sp>
      <p:sp>
        <p:nvSpPr>
          <p:cNvPr id="22" name="21 Alt Başlık"/>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a:t>Asıl alt başlık stilini düzenlemek için tıklatın</a:t>
            </a:r>
            <a:endParaRPr lang="en-US"/>
          </a:p>
        </p:txBody>
      </p:sp>
      <p:sp>
        <p:nvSpPr>
          <p:cNvPr id="6" name="6 Veri Yer Tutucusu"/>
          <p:cNvSpPr>
            <a:spLocks noGrp="1"/>
          </p:cNvSpPr>
          <p:nvPr>
            <p:ph type="dt" sz="half" idx="10"/>
          </p:nvPr>
        </p:nvSpPr>
        <p:spPr/>
        <p:txBody>
          <a:bodyPr/>
          <a:lstStyle>
            <a:lvl1pPr>
              <a:defRPr>
                <a:latin typeface="Arial" charset="0"/>
                <a:cs typeface="Arial" charset="0"/>
              </a:defRPr>
            </a:lvl1pPr>
            <a:extLst/>
          </a:lstStyle>
          <a:p>
            <a:pPr>
              <a:defRPr/>
            </a:pPr>
            <a:fld id="{43CA2F27-D6D8-4C9D-A178-477DD3FC2FB4}" type="datetimeFigureOut">
              <a:rPr lang="tr-TR"/>
              <a:pPr>
                <a:defRPr/>
              </a:pPr>
              <a:t>28.02.2022</a:t>
            </a:fld>
            <a:endParaRPr lang="tr-TR"/>
          </a:p>
        </p:txBody>
      </p:sp>
      <p:sp>
        <p:nvSpPr>
          <p:cNvPr id="7" name="19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8" name="9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37A6F58D-71BE-4E42-BCF3-A898403B3FB0}" type="slidenum">
              <a:rPr lang="tr-TR"/>
              <a:pPr>
                <a:defRPr/>
              </a:pPr>
              <a:t>‹#›</a:t>
            </a:fld>
            <a:endParaRPr lang="tr-TR"/>
          </a:p>
        </p:txBody>
      </p:sp>
    </p:spTree>
  </p:cSld>
  <p:clrMapOvr>
    <a:masterClrMapping/>
  </p:clrMapOvr>
  <p:transition spd="med">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6 Dikdörtgen"/>
          <p:cNvSpPr/>
          <p:nvPr/>
        </p:nvSpPr>
        <p:spPr>
          <a:xfrm>
            <a:off x="3043238"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9 Dikdörtgen"/>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7 Oval"/>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7" name="8 Oval"/>
          <p:cNvSpPr/>
          <p:nvPr/>
        </p:nvSpPr>
        <p:spPr>
          <a:xfrm>
            <a:off x="3211513" y="2746375"/>
            <a:ext cx="8413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1 Başlık"/>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tr-TR"/>
              <a:t>Asıl başlık stili için tıklatın</a:t>
            </a:r>
            <a:endParaRPr lang="en-US"/>
          </a:p>
        </p:txBody>
      </p:sp>
      <p:sp>
        <p:nvSpPr>
          <p:cNvPr id="3" name="2 Metin Yer Tutucusu"/>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a:t>Asıl metin stillerini düzenlemek için tıklatın</a:t>
            </a:r>
          </a:p>
        </p:txBody>
      </p:sp>
      <p:sp>
        <p:nvSpPr>
          <p:cNvPr id="8" name="3 Veri Yer Tutucusu"/>
          <p:cNvSpPr>
            <a:spLocks noGrp="1"/>
          </p:cNvSpPr>
          <p:nvPr>
            <p:ph type="dt" sz="half" idx="10"/>
          </p:nvPr>
        </p:nvSpPr>
        <p:spPr/>
        <p:txBody>
          <a:bodyPr/>
          <a:lstStyle>
            <a:lvl1pPr>
              <a:defRPr>
                <a:latin typeface="Arial" charset="0"/>
                <a:cs typeface="Arial" charset="0"/>
              </a:defRPr>
            </a:lvl1pPr>
            <a:extLst/>
          </a:lstStyle>
          <a:p>
            <a:pPr>
              <a:defRPr/>
            </a:pPr>
            <a:fld id="{089C7164-0C89-4F48-A181-E148D8C28B32}" type="datetimeFigureOut">
              <a:rPr lang="tr-TR"/>
              <a:pPr>
                <a:defRPr/>
              </a:pPr>
              <a:t>28.02.2022</a:t>
            </a:fld>
            <a:endParaRPr lang="tr-TR"/>
          </a:p>
        </p:txBody>
      </p:sp>
      <p:sp>
        <p:nvSpPr>
          <p:cNvPr id="9"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9FF446A-5B01-402C-B5C4-FAB9134C3E66}" type="slidenum">
              <a:rPr lang="tr-TR"/>
              <a:pPr>
                <a:defRPr/>
              </a:pPr>
              <a:t>‹#›</a:t>
            </a:fld>
            <a:endParaRPr lang="tr-TR"/>
          </a:p>
        </p:txBody>
      </p:sp>
    </p:spTree>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İçerik Yer Tutucusu"/>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İçerik Yer Tutucusu"/>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276FA115-35ED-413C-A976-F7854DC8ADD8}"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4F693328-339E-44F5-A69B-156F557D977B}" type="slidenum">
              <a:rPr lang="tr-TR"/>
              <a:pPr>
                <a:defRPr/>
              </a:pPr>
              <a:t>‹#›</a:t>
            </a:fld>
            <a:endParaRPr lang="tr-TR"/>
          </a:p>
        </p:txBody>
      </p:sp>
    </p:spTree>
  </p:cSld>
  <p:clrMapOvr>
    <a:masterClrMapping/>
  </p:clrMapOvr>
  <p:transition spd="med">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160336"/>
            <a:ext cx="10972800" cy="1143000"/>
          </a:xfrm>
        </p:spPr>
        <p:txBody>
          <a:bodyPr/>
          <a:lstStyle>
            <a:lvl1pPr algn="ctr">
              <a:defRPr sz="4500" b="1" cap="none" baseline="0"/>
            </a:lvl1pPr>
            <a:extLst/>
          </a:lstStyle>
          <a:p>
            <a:r>
              <a:rPr lang="tr-TR"/>
              <a:t>Asıl başlık stili için tıklatın</a:t>
            </a:r>
            <a:endParaRPr lang="en-US"/>
          </a:p>
        </p:txBody>
      </p:sp>
      <p:sp>
        <p:nvSpPr>
          <p:cNvPr id="3" name="2 Metin Yer Tutucusu"/>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4" name="3 Metin Yer Tutucusu"/>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5" name="4 İçerik Yer Tutucusu"/>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5 İçerik Yer Tutucusu"/>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6 Veri Yer Tutucusu"/>
          <p:cNvSpPr>
            <a:spLocks noGrp="1"/>
          </p:cNvSpPr>
          <p:nvPr>
            <p:ph type="dt" sz="half" idx="10"/>
          </p:nvPr>
        </p:nvSpPr>
        <p:spPr/>
        <p:txBody>
          <a:bodyPr/>
          <a:lstStyle>
            <a:lvl1pPr>
              <a:defRPr>
                <a:latin typeface="Arial" charset="0"/>
                <a:cs typeface="Arial" charset="0"/>
              </a:defRPr>
            </a:lvl1pPr>
            <a:extLst/>
          </a:lstStyle>
          <a:p>
            <a:pPr>
              <a:defRPr/>
            </a:pPr>
            <a:fld id="{C5570314-6C26-4A7B-85A6-0F166B8EFF63}" type="datetimeFigureOut">
              <a:rPr lang="tr-TR"/>
              <a:pPr>
                <a:defRPr/>
              </a:pPr>
              <a:t>28.02.2022</a:t>
            </a:fld>
            <a:endParaRPr lang="tr-TR"/>
          </a:p>
        </p:txBody>
      </p:sp>
      <p:sp>
        <p:nvSpPr>
          <p:cNvPr id="8" name="7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5F397815-C8E4-4BDC-86D5-BCA21E30EB86}" type="slidenum">
              <a:rPr lang="tr-TR"/>
              <a:pPr>
                <a:defRPr/>
              </a:pPr>
              <a:t>‹#›</a:t>
            </a:fld>
            <a:endParaRPr lang="tr-TR"/>
          </a:p>
        </p:txBody>
      </p:sp>
    </p:spTree>
  </p:cSld>
  <p:clrMapOvr>
    <a:masterClrMapping/>
  </p:clrMapOvr>
  <p:transition spd="med">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Veri Yer Tutucusu"/>
          <p:cNvSpPr>
            <a:spLocks noGrp="1"/>
          </p:cNvSpPr>
          <p:nvPr>
            <p:ph type="dt" sz="half" idx="10"/>
          </p:nvPr>
        </p:nvSpPr>
        <p:spPr/>
        <p:txBody>
          <a:bodyPr/>
          <a:lstStyle>
            <a:lvl1pPr>
              <a:defRPr>
                <a:latin typeface="Arial" charset="0"/>
                <a:cs typeface="Arial" charset="0"/>
              </a:defRPr>
            </a:lvl1pPr>
            <a:extLst/>
          </a:lstStyle>
          <a:p>
            <a:pPr>
              <a:defRPr/>
            </a:pPr>
            <a:fld id="{1CB2E043-4C1D-493A-A7EB-FFA6850E7267}" type="datetimeFigureOut">
              <a:rPr lang="tr-TR"/>
              <a:pPr>
                <a:defRPr/>
              </a:pPr>
              <a:t>28.02.2022</a:t>
            </a:fld>
            <a:endParaRPr lang="tr-TR"/>
          </a:p>
        </p:txBody>
      </p:sp>
      <p:sp>
        <p:nvSpPr>
          <p:cNvPr id="4" name="3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F8A59DF8-29C2-4CB4-BE04-4C638E4E86D9}" type="slidenum">
              <a:rPr lang="tr-TR"/>
              <a:pPr>
                <a:defRPr/>
              </a:pPr>
              <a:t>‹#›</a:t>
            </a:fld>
            <a:endParaRPr lang="tr-TR"/>
          </a:p>
        </p:txBody>
      </p:sp>
    </p:spTree>
  </p:cSld>
  <p:clrMapOvr>
    <a:masterClrMapping/>
  </p:clrMapOvr>
  <p:transition spd="med">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4 Dikdörtgen"/>
          <p:cNvSpPr/>
          <p:nvPr/>
        </p:nvSpPr>
        <p:spPr>
          <a:xfrm>
            <a:off x="1352550" y="0"/>
            <a:ext cx="1083945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5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1 Veri Yer Tutucusu"/>
          <p:cNvSpPr>
            <a:spLocks noGrp="1"/>
          </p:cNvSpPr>
          <p:nvPr>
            <p:ph type="dt" sz="half" idx="10"/>
          </p:nvPr>
        </p:nvSpPr>
        <p:spPr/>
        <p:txBody>
          <a:bodyPr/>
          <a:lstStyle>
            <a:lvl1pPr>
              <a:defRPr>
                <a:latin typeface="Arial" charset="0"/>
                <a:cs typeface="Arial" charset="0"/>
              </a:defRPr>
            </a:lvl1pPr>
            <a:extLst/>
          </a:lstStyle>
          <a:p>
            <a:pPr>
              <a:defRPr/>
            </a:pPr>
            <a:fld id="{5F311308-3B7D-4E8B-B9EC-8A109DE64D23}" type="datetimeFigureOut">
              <a:rPr lang="tr-TR"/>
              <a:pPr>
                <a:defRPr/>
              </a:pPr>
              <a:t>28.02.2022</a:t>
            </a:fld>
            <a:endParaRPr lang="tr-TR"/>
          </a:p>
        </p:txBody>
      </p:sp>
      <p:sp>
        <p:nvSpPr>
          <p:cNvPr id="5" name="2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3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DF274DC5-9C7E-43A3-86D4-3D79B027DB71}" type="slidenum">
              <a:rPr lang="tr-TR"/>
              <a:pPr>
                <a:defRPr/>
              </a:pPr>
              <a:t>‹#›</a:t>
            </a:fld>
            <a:endParaRPr lang="tr-TR"/>
          </a:p>
        </p:txBody>
      </p:sp>
    </p:spTree>
  </p:cSld>
  <p:clrMapOvr>
    <a:masterClrMapping/>
  </p:clrMapOvr>
  <p:transition spd="med">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tr-TR"/>
              <a:t>Asıl başlık stili için tıklatın</a:t>
            </a:r>
            <a:endParaRPr lang="en-US"/>
          </a:p>
        </p:txBody>
      </p:sp>
      <p:sp>
        <p:nvSpPr>
          <p:cNvPr id="3" name="2 Metin Yer Tutucusu"/>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a:t>Asıl metin stillerini düzenlemek için tıklatın</a:t>
            </a:r>
          </a:p>
        </p:txBody>
      </p:sp>
      <p:sp>
        <p:nvSpPr>
          <p:cNvPr id="4" name="3 İçerik Yer Tutucusu"/>
          <p:cNvSpPr>
            <a:spLocks noGrp="1"/>
          </p:cNvSpPr>
          <p:nvPr>
            <p:ph sz="half" idx="1"/>
          </p:nvPr>
        </p:nvSpPr>
        <p:spPr>
          <a:xfrm>
            <a:off x="609600" y="2133603"/>
            <a:ext cx="10871200" cy="3992563"/>
          </a:xfrm>
        </p:spPr>
        <p:txBody>
          <a:bodyPr/>
          <a:lstStyle>
            <a:lvl1pPr>
              <a:defRPr sz="3200"/>
            </a:lvl1pPr>
            <a:lvl2pPr>
              <a:defRPr sz="2800"/>
            </a:lvl2pPr>
            <a:lvl3pPr>
              <a:defRPr sz="2400"/>
            </a:lvl3pPr>
            <a:lvl4pPr>
              <a:defRPr sz="2000"/>
            </a:lvl4pPr>
            <a:lvl5pPr>
              <a:defRPr sz="20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6D3EE243-B1AC-4837-B3DA-52BF4A3D99C8}"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2F1BB159-81B4-4C06-A944-217DEA92AC40}" type="slidenum">
              <a:rPr lang="tr-TR"/>
              <a:pPr>
                <a:defRPr/>
              </a:pPr>
              <a:t>‹#›</a:t>
            </a:fld>
            <a:endParaRPr lang="tr-TR"/>
          </a:p>
        </p:txBody>
      </p:sp>
    </p:spTree>
  </p:cSld>
  <p:clrMapOvr>
    <a:masterClrMapping/>
  </p:clrMapOvr>
  <p:transition spd="med">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7 Dikdörtgen"/>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a:lnSpc>
                <a:spcPts val="3000"/>
              </a:lnSpc>
              <a:spcBef>
                <a:spcPts val="600"/>
              </a:spcBef>
              <a:buClr>
                <a:srgbClr val="DDDDDD"/>
              </a:buClr>
              <a:buSzPct val="80000"/>
              <a:buFont typeface="Wingdings 2"/>
              <a:buNone/>
              <a:defRPr/>
            </a:pPr>
            <a:endParaRPr lang="en-US" sz="3200">
              <a:solidFill>
                <a:prstClr val="black"/>
              </a:solidFill>
              <a:latin typeface="Gill Sans MT"/>
              <a:cs typeface="Arial" pitchFamily="34" charset="0"/>
            </a:endParaRPr>
          </a:p>
        </p:txBody>
      </p:sp>
      <p:sp>
        <p:nvSpPr>
          <p:cNvPr id="6" name="8 Akış Çizelgesi: İşlem"/>
          <p:cNvSpPr/>
          <p:nvPr/>
        </p:nvSpPr>
        <p:spPr>
          <a:xfrm rot="19468671">
            <a:off x="528638" y="954088"/>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9 Akış Çizelgesi: İşlem"/>
          <p:cNvSpPr/>
          <p:nvPr/>
        </p:nvSpPr>
        <p:spPr>
          <a:xfrm rot="2103354" flipH="1">
            <a:off x="6672263" y="936625"/>
            <a:ext cx="86518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 name="1 Başlık"/>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tr-TR"/>
              <a:t>Asıl başlık stili için tıklatın</a:t>
            </a:r>
            <a:endParaRPr lang="en-US"/>
          </a:p>
        </p:txBody>
      </p:sp>
      <p:sp>
        <p:nvSpPr>
          <p:cNvPr id="3" name="2 Resim Yer Tutucusu"/>
          <p:cNvSpPr>
            <a:spLocks noGrp="1"/>
          </p:cNvSpPr>
          <p:nvPr>
            <p:ph type="pic" idx="1"/>
          </p:nvPr>
        </p:nvSpPr>
        <p:spPr>
          <a:xfrm>
            <a:off x="1117600" y="1143006"/>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tr-TR" noProof="0"/>
              <a:t>Resim eklemek için simgeyi tıklatın</a:t>
            </a:r>
            <a:endParaRPr lang="en-US" noProof="0" dirty="0"/>
          </a:p>
        </p:txBody>
      </p:sp>
      <p:sp>
        <p:nvSpPr>
          <p:cNvPr id="4" name="3 Metin Yer Tutucusu"/>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a:t>Asıl metin stillerini düzenlemek için tıklatın</a:t>
            </a:r>
          </a:p>
        </p:txBody>
      </p:sp>
      <p:sp>
        <p:nvSpPr>
          <p:cNvPr id="8" name="4 Veri Yer Tutucusu"/>
          <p:cNvSpPr>
            <a:spLocks noGrp="1"/>
          </p:cNvSpPr>
          <p:nvPr>
            <p:ph type="dt" sz="half" idx="10"/>
          </p:nvPr>
        </p:nvSpPr>
        <p:spPr/>
        <p:txBody>
          <a:bodyPr/>
          <a:lstStyle>
            <a:lvl1pPr>
              <a:defRPr>
                <a:latin typeface="Arial" charset="0"/>
                <a:cs typeface="Arial" charset="0"/>
              </a:defRPr>
            </a:lvl1pPr>
            <a:extLst/>
          </a:lstStyle>
          <a:p>
            <a:pPr>
              <a:defRPr/>
            </a:pPr>
            <a:fld id="{70CBE5EA-27AE-46C0-9A86-F3804322014E}" type="datetimeFigureOut">
              <a:rPr lang="tr-TR"/>
              <a:pPr>
                <a:defRPr/>
              </a:pPr>
              <a:t>28.02.2022</a:t>
            </a:fld>
            <a:endParaRPr lang="tr-TR"/>
          </a:p>
        </p:txBody>
      </p:sp>
      <p:sp>
        <p:nvSpPr>
          <p:cNvPr id="9"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77834267-C17A-4B9F-8337-C10BBFD7587E}" type="slidenum">
              <a:rPr lang="tr-TR"/>
              <a:pPr>
                <a:defRPr/>
              </a:pPr>
              <a:t>‹#›</a:t>
            </a:fld>
            <a:endParaRPr lang="tr-TR"/>
          </a:p>
        </p:txBody>
      </p:sp>
    </p:spTree>
  </p:cSld>
  <p:clrMapOvr>
    <a:masterClrMapping/>
  </p:clrMapOvr>
  <p:transition spd="med">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BA54596C-015E-4910-863A-810F7858C756}"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A52DF17D-495D-4DCF-A328-2E784E3D6BFB}" type="slidenum">
              <a:rPr lang="tr-TR"/>
              <a:pPr>
                <a:defRPr/>
              </a:pPr>
              <a:t>‹#›</a:t>
            </a:fld>
            <a:endParaRPr lang="tr-TR"/>
          </a:p>
        </p:txBody>
      </p:sp>
    </p:spTree>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1851" y="1709740"/>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06B65F63-4583-4D0E-B67A-39E31BB8B4F9}"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E5FCA75B-E062-4A4B-8D7E-64CED8B086F7}" type="slidenum">
              <a:rPr lang="tr-TR"/>
              <a:pPr>
                <a:defRP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274642"/>
            <a:ext cx="2438400" cy="5851525"/>
          </a:xfrm>
        </p:spPr>
        <p:txBody>
          <a:bodyPr vert="eaVert"/>
          <a:lstStyle/>
          <a:p>
            <a:r>
              <a:rPr lang="tr-TR"/>
              <a:t>Asıl başlık stili için tıklatın</a:t>
            </a:r>
            <a:endParaRPr lang="en-US"/>
          </a:p>
        </p:txBody>
      </p:sp>
      <p:sp>
        <p:nvSpPr>
          <p:cNvPr id="3" name="2 Dikey Metin Yer Tutucusu"/>
          <p:cNvSpPr>
            <a:spLocks noGrp="1"/>
          </p:cNvSpPr>
          <p:nvPr>
            <p:ph type="body" orient="vert" idx="1"/>
          </p:nvPr>
        </p:nvSpPr>
        <p:spPr>
          <a:xfrm>
            <a:off x="1524000" y="274643"/>
            <a:ext cx="7416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5FC7A130-21DA-405E-8F69-62ADD98179AB}"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6170C2D8-1089-4B7A-AD5B-6F4D55D62C89}" type="slidenum">
              <a:rPr lang="tr-TR"/>
              <a:pPr>
                <a:defRPr/>
              </a:pPr>
              <a:t>‹#›</a:t>
            </a:fld>
            <a:endParaRPr lang="tr-TR"/>
          </a:p>
        </p:txBody>
      </p:sp>
    </p:spTree>
  </p:cSld>
  <p:clrMapOvr>
    <a:masterClrMapping/>
  </p:clrMapOvr>
  <p:transition spd="med">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7 Oval"/>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5" name="8 Oval"/>
          <p:cNvSpPr/>
          <p:nvPr/>
        </p:nvSpPr>
        <p:spPr>
          <a:xfrm>
            <a:off x="1543050" y="1344613"/>
            <a:ext cx="85725"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14" name="13 Başlık"/>
          <p:cNvSpPr>
            <a:spLocks noGrp="1"/>
          </p:cNvSpPr>
          <p:nvPr>
            <p:ph type="ctrTitle"/>
          </p:nvPr>
        </p:nvSpPr>
        <p:spPr>
          <a:xfrm>
            <a:off x="1910080" y="359898"/>
            <a:ext cx="9875520" cy="1472184"/>
          </a:xfrm>
        </p:spPr>
        <p:txBody>
          <a:bodyPr anchor="b"/>
          <a:lstStyle>
            <a:lvl1pPr algn="l">
              <a:defRPr/>
            </a:lvl1pPr>
            <a:extLst/>
          </a:lstStyle>
          <a:p>
            <a:r>
              <a:rPr lang="tr-TR"/>
              <a:t>Asıl başlık stili için tıklatın</a:t>
            </a:r>
            <a:endParaRPr lang="en-US"/>
          </a:p>
        </p:txBody>
      </p:sp>
      <p:sp>
        <p:nvSpPr>
          <p:cNvPr id="22" name="21 Alt Başlık"/>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a:t>Asıl alt başlık stilini düzenlemek için tıklatın</a:t>
            </a:r>
            <a:endParaRPr lang="en-US"/>
          </a:p>
        </p:txBody>
      </p:sp>
      <p:sp>
        <p:nvSpPr>
          <p:cNvPr id="6" name="6 Veri Yer Tutucusu"/>
          <p:cNvSpPr>
            <a:spLocks noGrp="1"/>
          </p:cNvSpPr>
          <p:nvPr>
            <p:ph type="dt" sz="half" idx="10"/>
          </p:nvPr>
        </p:nvSpPr>
        <p:spPr/>
        <p:txBody>
          <a:bodyPr/>
          <a:lstStyle>
            <a:lvl1pPr>
              <a:defRPr>
                <a:latin typeface="Arial" charset="0"/>
                <a:cs typeface="Arial" charset="0"/>
              </a:defRPr>
            </a:lvl1pPr>
            <a:extLst/>
          </a:lstStyle>
          <a:p>
            <a:pPr>
              <a:defRPr/>
            </a:pPr>
            <a:fld id="{A25F06A7-72F2-4CD5-BF45-8C3E9A2E6E8E}" type="datetimeFigureOut">
              <a:rPr lang="tr-TR"/>
              <a:pPr>
                <a:defRPr/>
              </a:pPr>
              <a:t>28.02.2022</a:t>
            </a:fld>
            <a:endParaRPr lang="tr-TR"/>
          </a:p>
        </p:txBody>
      </p:sp>
      <p:sp>
        <p:nvSpPr>
          <p:cNvPr id="7" name="19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8" name="9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746E14D3-FB52-41BE-9A2F-6FD2D896A899}" type="slidenum">
              <a:rPr lang="tr-TR"/>
              <a:pPr>
                <a:defRPr/>
              </a:pPr>
              <a:t>‹#›</a:t>
            </a:fld>
            <a:endParaRPr lang="tr-TR"/>
          </a:p>
        </p:txBody>
      </p:sp>
    </p:spTree>
  </p:cSld>
  <p:clrMapOvr>
    <a:masterClrMapping/>
  </p:clrMapOvr>
  <p:transition spd="med">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6 Dikdörtgen"/>
          <p:cNvSpPr/>
          <p:nvPr/>
        </p:nvSpPr>
        <p:spPr>
          <a:xfrm>
            <a:off x="3043238"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9 Dikdörtgen"/>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7 Oval"/>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7" name="8 Oval"/>
          <p:cNvSpPr/>
          <p:nvPr/>
        </p:nvSpPr>
        <p:spPr>
          <a:xfrm>
            <a:off x="3211513" y="2746375"/>
            <a:ext cx="8413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1 Başlık"/>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tr-TR"/>
              <a:t>Asıl başlık stili için tıklatın</a:t>
            </a:r>
            <a:endParaRPr lang="en-US"/>
          </a:p>
        </p:txBody>
      </p:sp>
      <p:sp>
        <p:nvSpPr>
          <p:cNvPr id="3" name="2 Metin Yer Tutucusu"/>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a:t>Asıl metin stillerini düzenlemek için tıklatın</a:t>
            </a:r>
          </a:p>
        </p:txBody>
      </p:sp>
      <p:sp>
        <p:nvSpPr>
          <p:cNvPr id="8" name="3 Veri Yer Tutucusu"/>
          <p:cNvSpPr>
            <a:spLocks noGrp="1"/>
          </p:cNvSpPr>
          <p:nvPr>
            <p:ph type="dt" sz="half" idx="10"/>
          </p:nvPr>
        </p:nvSpPr>
        <p:spPr/>
        <p:txBody>
          <a:bodyPr/>
          <a:lstStyle>
            <a:lvl1pPr>
              <a:defRPr>
                <a:latin typeface="Arial" charset="0"/>
                <a:cs typeface="Arial" charset="0"/>
              </a:defRPr>
            </a:lvl1pPr>
            <a:extLst/>
          </a:lstStyle>
          <a:p>
            <a:pPr>
              <a:defRPr/>
            </a:pPr>
            <a:fld id="{CE1209A1-483F-471E-B902-050E5449B1FD}" type="datetimeFigureOut">
              <a:rPr lang="tr-TR"/>
              <a:pPr>
                <a:defRPr/>
              </a:pPr>
              <a:t>28.02.2022</a:t>
            </a:fld>
            <a:endParaRPr lang="tr-TR"/>
          </a:p>
        </p:txBody>
      </p:sp>
      <p:sp>
        <p:nvSpPr>
          <p:cNvPr id="9"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DF688A4D-5B11-40A3-B6D3-02C521A236A4}" type="slidenum">
              <a:rPr lang="tr-TR"/>
              <a:pPr>
                <a:defRPr/>
              </a:pPr>
              <a:t>‹#›</a:t>
            </a:fld>
            <a:endParaRPr lang="tr-TR"/>
          </a:p>
        </p:txBody>
      </p:sp>
    </p:spTree>
  </p:cSld>
  <p:clrMapOvr>
    <a:masterClrMapping/>
  </p:clrMapOvr>
  <p:transition spd="med">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İçerik Yer Tutucusu"/>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İçerik Yer Tutucusu"/>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C5275F6F-A48C-45B0-91C6-A9FF90053213}"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956FA263-BC25-4EC6-A7F3-697DDA4C3F11}" type="slidenum">
              <a:rPr lang="tr-TR"/>
              <a:pPr>
                <a:defRPr/>
              </a:pPr>
              <a:t>‹#›</a:t>
            </a:fld>
            <a:endParaRPr lang="tr-TR"/>
          </a:p>
        </p:txBody>
      </p:sp>
    </p:spTree>
  </p:cSld>
  <p:clrMapOvr>
    <a:masterClrMapping/>
  </p:clrMapOvr>
  <p:transition spd="med">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160336"/>
            <a:ext cx="10972800" cy="1143000"/>
          </a:xfrm>
        </p:spPr>
        <p:txBody>
          <a:bodyPr/>
          <a:lstStyle>
            <a:lvl1pPr algn="ctr">
              <a:defRPr sz="4500" b="1" cap="none" baseline="0"/>
            </a:lvl1pPr>
            <a:extLst/>
          </a:lstStyle>
          <a:p>
            <a:r>
              <a:rPr lang="tr-TR"/>
              <a:t>Asıl başlık stili için tıklatın</a:t>
            </a:r>
            <a:endParaRPr lang="en-US"/>
          </a:p>
        </p:txBody>
      </p:sp>
      <p:sp>
        <p:nvSpPr>
          <p:cNvPr id="3" name="2 Metin Yer Tutucusu"/>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4" name="3 Metin Yer Tutucusu"/>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5" name="4 İçerik Yer Tutucusu"/>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5 İçerik Yer Tutucusu"/>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6 Veri Yer Tutucusu"/>
          <p:cNvSpPr>
            <a:spLocks noGrp="1"/>
          </p:cNvSpPr>
          <p:nvPr>
            <p:ph type="dt" sz="half" idx="10"/>
          </p:nvPr>
        </p:nvSpPr>
        <p:spPr/>
        <p:txBody>
          <a:bodyPr/>
          <a:lstStyle>
            <a:lvl1pPr>
              <a:defRPr>
                <a:latin typeface="Arial" charset="0"/>
                <a:cs typeface="Arial" charset="0"/>
              </a:defRPr>
            </a:lvl1pPr>
            <a:extLst/>
          </a:lstStyle>
          <a:p>
            <a:pPr>
              <a:defRPr/>
            </a:pPr>
            <a:fld id="{15ECE698-7550-4E49-922B-F926CA76A75D}" type="datetimeFigureOut">
              <a:rPr lang="tr-TR"/>
              <a:pPr>
                <a:defRPr/>
              </a:pPr>
              <a:t>28.02.2022</a:t>
            </a:fld>
            <a:endParaRPr lang="tr-TR"/>
          </a:p>
        </p:txBody>
      </p:sp>
      <p:sp>
        <p:nvSpPr>
          <p:cNvPr id="8" name="7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DE9BDD85-2007-46B7-9DF9-D39A4771D906}" type="slidenum">
              <a:rPr lang="tr-TR"/>
              <a:pPr>
                <a:defRPr/>
              </a:pPr>
              <a:t>‹#›</a:t>
            </a:fld>
            <a:endParaRPr lang="tr-TR"/>
          </a:p>
        </p:txBody>
      </p:sp>
    </p:spTree>
  </p:cSld>
  <p:clrMapOvr>
    <a:masterClrMapping/>
  </p:clrMapOvr>
  <p:transition spd="med">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Veri Yer Tutucusu"/>
          <p:cNvSpPr>
            <a:spLocks noGrp="1"/>
          </p:cNvSpPr>
          <p:nvPr>
            <p:ph type="dt" sz="half" idx="10"/>
          </p:nvPr>
        </p:nvSpPr>
        <p:spPr/>
        <p:txBody>
          <a:bodyPr/>
          <a:lstStyle>
            <a:lvl1pPr>
              <a:defRPr>
                <a:latin typeface="Arial" charset="0"/>
                <a:cs typeface="Arial" charset="0"/>
              </a:defRPr>
            </a:lvl1pPr>
            <a:extLst/>
          </a:lstStyle>
          <a:p>
            <a:pPr>
              <a:defRPr/>
            </a:pPr>
            <a:fld id="{9596BAED-40D1-465C-8CA0-914AEFF0559F}" type="datetimeFigureOut">
              <a:rPr lang="tr-TR"/>
              <a:pPr>
                <a:defRPr/>
              </a:pPr>
              <a:t>28.02.2022</a:t>
            </a:fld>
            <a:endParaRPr lang="tr-TR"/>
          </a:p>
        </p:txBody>
      </p:sp>
      <p:sp>
        <p:nvSpPr>
          <p:cNvPr id="4" name="3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4D373ACC-8C51-4D30-B17C-8AA4D253A78E}" type="slidenum">
              <a:rPr lang="tr-TR"/>
              <a:pPr>
                <a:defRPr/>
              </a:pPr>
              <a:t>‹#›</a:t>
            </a:fld>
            <a:endParaRPr lang="tr-TR"/>
          </a:p>
        </p:txBody>
      </p:sp>
    </p:spTree>
  </p:cSld>
  <p:clrMapOvr>
    <a:masterClrMapping/>
  </p:clrMapOvr>
  <p:transition spd="med">
    <p:split orient="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4 Dikdörtgen"/>
          <p:cNvSpPr/>
          <p:nvPr/>
        </p:nvSpPr>
        <p:spPr>
          <a:xfrm>
            <a:off x="1352550" y="0"/>
            <a:ext cx="1083945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5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1 Veri Yer Tutucusu"/>
          <p:cNvSpPr>
            <a:spLocks noGrp="1"/>
          </p:cNvSpPr>
          <p:nvPr>
            <p:ph type="dt" sz="half" idx="10"/>
          </p:nvPr>
        </p:nvSpPr>
        <p:spPr/>
        <p:txBody>
          <a:bodyPr/>
          <a:lstStyle>
            <a:lvl1pPr>
              <a:defRPr>
                <a:latin typeface="Arial" charset="0"/>
                <a:cs typeface="Arial" charset="0"/>
              </a:defRPr>
            </a:lvl1pPr>
            <a:extLst/>
          </a:lstStyle>
          <a:p>
            <a:pPr>
              <a:defRPr/>
            </a:pPr>
            <a:fld id="{E97B978F-CD86-4183-9012-DDE00C1A40E7}" type="datetimeFigureOut">
              <a:rPr lang="tr-TR"/>
              <a:pPr>
                <a:defRPr/>
              </a:pPr>
              <a:t>28.02.2022</a:t>
            </a:fld>
            <a:endParaRPr lang="tr-TR"/>
          </a:p>
        </p:txBody>
      </p:sp>
      <p:sp>
        <p:nvSpPr>
          <p:cNvPr id="5" name="2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3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35F4D4B2-E2E8-4C71-98E1-8DC367BE0915}" type="slidenum">
              <a:rPr lang="tr-TR"/>
              <a:pPr>
                <a:defRPr/>
              </a:pPr>
              <a:t>‹#›</a:t>
            </a:fld>
            <a:endParaRPr lang="tr-TR"/>
          </a:p>
        </p:txBody>
      </p:sp>
    </p:spTree>
  </p:cSld>
  <p:clrMapOvr>
    <a:masterClrMapping/>
  </p:clrMapOvr>
  <p:transition spd="med">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tr-TR"/>
              <a:t>Asıl başlık stili için tıklatın</a:t>
            </a:r>
            <a:endParaRPr lang="en-US"/>
          </a:p>
        </p:txBody>
      </p:sp>
      <p:sp>
        <p:nvSpPr>
          <p:cNvPr id="3" name="2 Metin Yer Tutucusu"/>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a:t>Asıl metin stillerini düzenlemek için tıklatın</a:t>
            </a:r>
          </a:p>
        </p:txBody>
      </p:sp>
      <p:sp>
        <p:nvSpPr>
          <p:cNvPr id="4" name="3 İçerik Yer Tutucusu"/>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FA92A846-144B-4984-9282-0FF76B9AF30F}"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55450CAC-FA37-4235-A327-9F24A96C8099}" type="slidenum">
              <a:rPr lang="tr-TR"/>
              <a:pPr>
                <a:defRPr/>
              </a:pPr>
              <a:t>‹#›</a:t>
            </a:fld>
            <a:endParaRPr lang="tr-TR"/>
          </a:p>
        </p:txBody>
      </p:sp>
    </p:spTree>
  </p:cSld>
  <p:clrMapOvr>
    <a:masterClrMapping/>
  </p:clrMapOvr>
  <p:transition spd="med">
    <p:split orient="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7 Dikdörtgen"/>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a:lnSpc>
                <a:spcPts val="3000"/>
              </a:lnSpc>
              <a:spcBef>
                <a:spcPts val="600"/>
              </a:spcBef>
              <a:buClr>
                <a:srgbClr val="DDDDDD"/>
              </a:buClr>
              <a:buSzPct val="80000"/>
              <a:buFont typeface="Wingdings 2"/>
              <a:buNone/>
              <a:defRPr/>
            </a:pPr>
            <a:endParaRPr lang="en-US" sz="3200">
              <a:solidFill>
                <a:prstClr val="black"/>
              </a:solidFill>
              <a:latin typeface="Gill Sans MT"/>
              <a:cs typeface="Arial" pitchFamily="34" charset="0"/>
            </a:endParaRPr>
          </a:p>
        </p:txBody>
      </p:sp>
      <p:sp>
        <p:nvSpPr>
          <p:cNvPr id="6" name="8 Akış Çizelgesi: İşlem"/>
          <p:cNvSpPr/>
          <p:nvPr/>
        </p:nvSpPr>
        <p:spPr>
          <a:xfrm rot="19468671">
            <a:off x="528638" y="954088"/>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9 Akış Çizelgesi: İşlem"/>
          <p:cNvSpPr/>
          <p:nvPr/>
        </p:nvSpPr>
        <p:spPr>
          <a:xfrm rot="2103354" flipH="1">
            <a:off x="6672263" y="936625"/>
            <a:ext cx="86518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 name="1 Başlık"/>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tr-TR"/>
              <a:t>Asıl başlık stili için tıklatın</a:t>
            </a:r>
            <a:endParaRPr lang="en-US"/>
          </a:p>
        </p:txBody>
      </p:sp>
      <p:sp>
        <p:nvSpPr>
          <p:cNvPr id="3" name="2 Resim Yer Tutucusu"/>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tr-TR" noProof="0"/>
              <a:t>Resim eklemek için simgeyi tıklatın</a:t>
            </a:r>
            <a:endParaRPr lang="en-US" noProof="0" dirty="0"/>
          </a:p>
        </p:txBody>
      </p:sp>
      <p:sp>
        <p:nvSpPr>
          <p:cNvPr id="4" name="3 Metin Yer Tutucusu"/>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a:t>Asıl metin stillerini düzenlemek için tıklatın</a:t>
            </a:r>
          </a:p>
        </p:txBody>
      </p:sp>
      <p:sp>
        <p:nvSpPr>
          <p:cNvPr id="8" name="4 Veri Yer Tutucusu"/>
          <p:cNvSpPr>
            <a:spLocks noGrp="1"/>
          </p:cNvSpPr>
          <p:nvPr>
            <p:ph type="dt" sz="half" idx="10"/>
          </p:nvPr>
        </p:nvSpPr>
        <p:spPr/>
        <p:txBody>
          <a:bodyPr/>
          <a:lstStyle>
            <a:lvl1pPr>
              <a:defRPr>
                <a:latin typeface="Arial" charset="0"/>
                <a:cs typeface="Arial" charset="0"/>
              </a:defRPr>
            </a:lvl1pPr>
            <a:extLst/>
          </a:lstStyle>
          <a:p>
            <a:pPr>
              <a:defRPr/>
            </a:pPr>
            <a:fld id="{04E42F52-2622-46B5-9053-7D4A3CABF9C8}" type="datetimeFigureOut">
              <a:rPr lang="tr-TR"/>
              <a:pPr>
                <a:defRPr/>
              </a:pPr>
              <a:t>28.02.2022</a:t>
            </a:fld>
            <a:endParaRPr lang="tr-TR"/>
          </a:p>
        </p:txBody>
      </p:sp>
      <p:sp>
        <p:nvSpPr>
          <p:cNvPr id="9"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70819D08-080A-421B-AF6E-D3FB9A2CA729}" type="slidenum">
              <a:rPr lang="tr-TR"/>
              <a:pPr>
                <a:defRPr/>
              </a:pPr>
              <a:t>‹#›</a:t>
            </a:fld>
            <a:endParaRPr lang="tr-TR"/>
          </a:p>
        </p:txBody>
      </p:sp>
    </p:spTree>
  </p:cSld>
  <p:clrMapOvr>
    <a:masterClrMapping/>
  </p:clrMapOvr>
  <p:transition spd="med">
    <p:split orient="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2AB608D6-4DEA-4B41-8D6A-7AEDEE79AD49}"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CC3FF62-3AC2-401E-B74E-A44220C28467}" type="slidenum">
              <a:rPr lang="tr-TR"/>
              <a:pPr>
                <a:defRPr/>
              </a:pPr>
              <a:t>‹#›</a:t>
            </a:fld>
            <a:endParaRPr lang="tr-TR"/>
          </a:p>
        </p:txBody>
      </p:sp>
    </p:spTree>
  </p:cSld>
  <p:clrMapOvr>
    <a:masterClrMapping/>
  </p:clrMapOvr>
  <p:transition spd="med">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44AE4EA3-C172-40C8-8089-05ABC1151263}"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46650440-1E5E-4D90-9725-8CBA2E92DF8B}" type="slidenum">
              <a:rPr lang="tr-TR"/>
              <a:pPr>
                <a:defRPr/>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274640"/>
            <a:ext cx="2438400" cy="5851525"/>
          </a:xfrm>
        </p:spPr>
        <p:txBody>
          <a:bodyPr vert="eaVert"/>
          <a:lstStyle/>
          <a:p>
            <a:r>
              <a:rPr lang="tr-TR"/>
              <a:t>Asıl başlık stili için tıklatın</a:t>
            </a:r>
            <a:endParaRPr lang="en-US"/>
          </a:p>
        </p:txBody>
      </p:sp>
      <p:sp>
        <p:nvSpPr>
          <p:cNvPr id="3" name="2 Dikey Metin Yer Tutucusu"/>
          <p:cNvSpPr>
            <a:spLocks noGrp="1"/>
          </p:cNvSpPr>
          <p:nvPr>
            <p:ph type="body" orient="vert" idx="1"/>
          </p:nvPr>
        </p:nvSpPr>
        <p:spPr>
          <a:xfrm>
            <a:off x="1524000" y="274641"/>
            <a:ext cx="7416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E1E04139-BA87-4471-89F6-E6D934B1A391}"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AD1D5C4B-D38F-4384-AA1A-8F99D66E7A05}" type="slidenum">
              <a:rPr lang="tr-TR"/>
              <a:pPr>
                <a:defRPr/>
              </a:pPr>
              <a:t>‹#›</a:t>
            </a:fld>
            <a:endParaRPr lang="tr-TR"/>
          </a:p>
        </p:txBody>
      </p:sp>
    </p:spTree>
  </p:cSld>
  <p:clrMapOvr>
    <a:masterClrMapping/>
  </p:clrMapOvr>
  <p:transition spd="med">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8"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365127"/>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9"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1"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34C06F5C-0414-403A-8190-99F425BEACAC}" type="datetimeFigureOut">
              <a:rPr lang="tr-TR"/>
              <a:pPr>
                <a:defRPr/>
              </a:pPr>
              <a:t>28.02.2022</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9376E0E8-B0FE-4E62-93A6-D0E69693DE08}"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4"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8C9F71FA-6DCB-4CFF-8F16-EC314CBCCD49}" type="datetimeFigureOut">
              <a:rPr lang="tr-TR"/>
              <a:pPr>
                <a:defRPr/>
              </a:pPr>
              <a:t>28.02.2022</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D8A82FE0-2C35-4AA5-BFC2-77A4FF96FC56}"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3DEFF4FB-AD47-4AFC-8F01-1562DE56F754}"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91FE1021-16CF-4B6E-9406-9B5039016EBF}"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D1D07E61-9F6B-47F6-BA92-AD45FC1CFB98}"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E60699CA-2420-4167-AF06-C1AB93CF25DD}"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E9B44741-A4AD-423A-9F48-26020DCD5230}"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80E34948-02E4-4DA5-80F3-6FDC7BB2CA92}"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FE8A9B7-D776-44AE-8341-2F3948EC8E79}" type="datetimeFigureOut">
              <a:rPr lang="tr-TR"/>
              <a:pPr>
                <a:defRPr/>
              </a:pPr>
              <a:t>28.02.2022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DA1F4A8-8782-4EE7-80D5-039FA357E593}"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1087438" y="-815975"/>
            <a:ext cx="2184401"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7 Oval"/>
          <p:cNvSpPr/>
          <p:nvPr/>
        </p:nvSpPr>
        <p:spPr>
          <a:xfrm>
            <a:off x="225425" y="20638"/>
            <a:ext cx="226853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1" name="10 Halka"/>
          <p:cNvSpPr/>
          <p:nvPr/>
        </p:nvSpPr>
        <p:spPr>
          <a:xfrm rot="2315675">
            <a:off x="243843"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2" name="11 Dikdörtgen"/>
          <p:cNvSpPr/>
          <p:nvPr/>
        </p:nvSpPr>
        <p:spPr>
          <a:xfrm>
            <a:off x="1350963" y="0"/>
            <a:ext cx="10841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4 Başlık Yer Tutucusu"/>
          <p:cNvSpPr>
            <a:spLocks noGrp="1"/>
          </p:cNvSpPr>
          <p:nvPr>
            <p:ph type="title"/>
          </p:nvPr>
        </p:nvSpPr>
        <p:spPr>
          <a:xfrm>
            <a:off x="1914525" y="274638"/>
            <a:ext cx="9996488" cy="1143000"/>
          </a:xfrm>
          <a:prstGeom prst="rect">
            <a:avLst/>
          </a:prstGeom>
        </p:spPr>
        <p:txBody>
          <a:bodyPr anchor="ctr">
            <a:normAutofit/>
          </a:bodyPr>
          <a:lstStyle/>
          <a:p>
            <a:r>
              <a:rPr lang="tr-TR"/>
              <a:t>Asıl başlık stili için tıklatın</a:t>
            </a:r>
            <a:endParaRPr lang="en-US"/>
          </a:p>
        </p:txBody>
      </p:sp>
      <p:sp>
        <p:nvSpPr>
          <p:cNvPr id="12297" name="8 Metin Yer Tutucusu"/>
          <p:cNvSpPr>
            <a:spLocks noGrp="1"/>
          </p:cNvSpPr>
          <p:nvPr>
            <p:ph type="body" idx="1"/>
          </p:nvPr>
        </p:nvSpPr>
        <p:spPr bwMode="auto">
          <a:xfrm>
            <a:off x="1914525" y="1447800"/>
            <a:ext cx="99964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24" name="23 Veri Yer Tutucusu"/>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C00000">
                    <a:shade val="50000"/>
                    <a:satMod val="200000"/>
                  </a:srgbClr>
                </a:solidFill>
                <a:latin typeface="Arial" pitchFamily="34" charset="0"/>
                <a:cs typeface="Arial" pitchFamily="34" charset="0"/>
              </a:defRPr>
            </a:lvl1pPr>
            <a:extLst/>
          </a:lstStyle>
          <a:p>
            <a:pPr>
              <a:defRPr/>
            </a:pPr>
            <a:fld id="{391CA42E-B19E-4FD0-9816-AAF646330785}" type="datetimeFigureOut">
              <a:rPr lang="tr-TR"/>
              <a:pPr>
                <a:defRPr/>
              </a:pPr>
              <a:t>28.02.2022</a:t>
            </a:fld>
            <a:endParaRPr lang="tr-TR"/>
          </a:p>
        </p:txBody>
      </p:sp>
      <p:sp>
        <p:nvSpPr>
          <p:cNvPr id="10" name="9 Altbilgi Yer Tutucusu"/>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endParaRPr lang="tr-TR"/>
          </a:p>
        </p:txBody>
      </p:sp>
      <p:sp>
        <p:nvSpPr>
          <p:cNvPr id="22" name="21 Slayt Numarası Yer Tutucusu"/>
          <p:cNvSpPr>
            <a:spLocks noGrp="1"/>
          </p:cNvSpPr>
          <p:nvPr>
            <p:ph type="sldNum" sz="quarter" idx="4"/>
          </p:nvPr>
        </p:nvSpPr>
        <p:spPr>
          <a:xfrm>
            <a:off x="11485563" y="6305550"/>
            <a:ext cx="609600" cy="476250"/>
          </a:xfrm>
          <a:prstGeom prst="rect">
            <a:avLst/>
          </a:prstGeom>
        </p:spPr>
        <p:txBody>
          <a:bodyPr anchor="b"/>
          <a:lstStyle>
            <a:lvl1pPr algn="ct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fld id="{808AB9CC-CFD5-4813-B527-F7188E612FDE}" type="slidenum">
              <a:rPr lang="tr-TR"/>
              <a:pPr>
                <a:defRPr/>
              </a:pPr>
              <a:t>‹#›</a:t>
            </a:fld>
            <a:endParaRPr lang="tr-TR"/>
          </a:p>
        </p:txBody>
      </p:sp>
      <p:sp>
        <p:nvSpPr>
          <p:cNvPr id="15" name="14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Lst>
  <p:transition spd="med">
    <p:split orient="vert"/>
  </p:transition>
  <p:txStyles>
    <p:titleStyle>
      <a:lvl1pPr algn="l" rtl="0" eaLnBrk="0" fontAlgn="base" hangingPunct="0">
        <a:spcBef>
          <a:spcPct val="0"/>
        </a:spcBef>
        <a:spcAft>
          <a:spcPct val="0"/>
        </a:spcAft>
        <a:defRPr sz="4300" kern="1200">
          <a:solidFill>
            <a:srgbClr val="DD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DD0000"/>
          </a:solidFill>
          <a:latin typeface="Gill Sans MT"/>
        </a:defRPr>
      </a:lvl2pPr>
      <a:lvl3pPr algn="l" rtl="0" eaLnBrk="0" fontAlgn="base" hangingPunct="0">
        <a:spcBef>
          <a:spcPct val="0"/>
        </a:spcBef>
        <a:spcAft>
          <a:spcPct val="0"/>
        </a:spcAft>
        <a:defRPr sz="4300">
          <a:solidFill>
            <a:srgbClr val="DD0000"/>
          </a:solidFill>
          <a:latin typeface="Gill Sans MT"/>
        </a:defRPr>
      </a:lvl3pPr>
      <a:lvl4pPr algn="l" rtl="0" eaLnBrk="0" fontAlgn="base" hangingPunct="0">
        <a:spcBef>
          <a:spcPct val="0"/>
        </a:spcBef>
        <a:spcAft>
          <a:spcPct val="0"/>
        </a:spcAft>
        <a:defRPr sz="4300">
          <a:solidFill>
            <a:srgbClr val="DD0000"/>
          </a:solidFill>
          <a:latin typeface="Gill Sans MT"/>
        </a:defRPr>
      </a:lvl4pPr>
      <a:lvl5pPr algn="l" rtl="0" eaLnBrk="0" fontAlgn="base" hangingPunct="0">
        <a:spcBef>
          <a:spcPct val="0"/>
        </a:spcBef>
        <a:spcAft>
          <a:spcPct val="0"/>
        </a:spcAft>
        <a:defRPr sz="4300">
          <a:solidFill>
            <a:srgbClr val="DD0000"/>
          </a:solidFill>
          <a:latin typeface="Gill Sans MT"/>
        </a:defRPr>
      </a:lvl5pPr>
      <a:lvl6pPr marL="457200" algn="l" rtl="0" fontAlgn="base">
        <a:spcBef>
          <a:spcPct val="0"/>
        </a:spcBef>
        <a:spcAft>
          <a:spcPct val="0"/>
        </a:spcAft>
        <a:defRPr sz="4300">
          <a:solidFill>
            <a:srgbClr val="DD0000"/>
          </a:solidFill>
          <a:latin typeface="Gill Sans MT"/>
        </a:defRPr>
      </a:lvl6pPr>
      <a:lvl7pPr marL="914400" algn="l" rtl="0" fontAlgn="base">
        <a:spcBef>
          <a:spcPct val="0"/>
        </a:spcBef>
        <a:spcAft>
          <a:spcPct val="0"/>
        </a:spcAft>
        <a:defRPr sz="4300">
          <a:solidFill>
            <a:srgbClr val="DD0000"/>
          </a:solidFill>
          <a:latin typeface="Gill Sans MT"/>
        </a:defRPr>
      </a:lvl7pPr>
      <a:lvl8pPr marL="1371600" algn="l" rtl="0" fontAlgn="base">
        <a:spcBef>
          <a:spcPct val="0"/>
        </a:spcBef>
        <a:spcAft>
          <a:spcPct val="0"/>
        </a:spcAft>
        <a:defRPr sz="4300">
          <a:solidFill>
            <a:srgbClr val="DD0000"/>
          </a:solidFill>
          <a:latin typeface="Gill Sans MT"/>
        </a:defRPr>
      </a:lvl8pPr>
      <a:lvl9pPr marL="1828800" algn="l" rtl="0" fontAlgn="base">
        <a:spcBef>
          <a:spcPct val="0"/>
        </a:spcBef>
        <a:spcAft>
          <a:spcPct val="0"/>
        </a:spcAft>
        <a:defRPr sz="4300">
          <a:solidFill>
            <a:srgbClr val="DD0000"/>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1087438" y="-815975"/>
            <a:ext cx="2184401"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7 Oval"/>
          <p:cNvSpPr/>
          <p:nvPr/>
        </p:nvSpPr>
        <p:spPr>
          <a:xfrm>
            <a:off x="225425" y="20638"/>
            <a:ext cx="226853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1" name="10 Halka"/>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2" name="11 Dikdörtgen"/>
          <p:cNvSpPr/>
          <p:nvPr/>
        </p:nvSpPr>
        <p:spPr>
          <a:xfrm>
            <a:off x="1350963" y="0"/>
            <a:ext cx="10841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4 Başlık Yer Tutucusu"/>
          <p:cNvSpPr>
            <a:spLocks noGrp="1"/>
          </p:cNvSpPr>
          <p:nvPr>
            <p:ph type="title"/>
          </p:nvPr>
        </p:nvSpPr>
        <p:spPr>
          <a:xfrm>
            <a:off x="1914525" y="274638"/>
            <a:ext cx="9996488" cy="1143000"/>
          </a:xfrm>
          <a:prstGeom prst="rect">
            <a:avLst/>
          </a:prstGeom>
        </p:spPr>
        <p:txBody>
          <a:bodyPr anchor="ctr">
            <a:normAutofit/>
          </a:bodyPr>
          <a:lstStyle/>
          <a:p>
            <a:r>
              <a:rPr lang="tr-TR"/>
              <a:t>Asıl başlık stili için tıklatın</a:t>
            </a:r>
            <a:endParaRPr lang="en-US"/>
          </a:p>
        </p:txBody>
      </p:sp>
      <p:sp>
        <p:nvSpPr>
          <p:cNvPr id="23561" name="8 Metin Yer Tutucusu"/>
          <p:cNvSpPr>
            <a:spLocks noGrp="1"/>
          </p:cNvSpPr>
          <p:nvPr>
            <p:ph type="body" idx="1"/>
          </p:nvPr>
        </p:nvSpPr>
        <p:spPr bwMode="auto">
          <a:xfrm>
            <a:off x="1914525" y="1447800"/>
            <a:ext cx="99964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24" name="23 Veri Yer Tutucusu"/>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C00000">
                    <a:shade val="50000"/>
                    <a:satMod val="200000"/>
                  </a:srgbClr>
                </a:solidFill>
                <a:latin typeface="Arial" pitchFamily="34" charset="0"/>
                <a:cs typeface="Arial" pitchFamily="34" charset="0"/>
              </a:defRPr>
            </a:lvl1pPr>
            <a:extLst/>
          </a:lstStyle>
          <a:p>
            <a:pPr>
              <a:defRPr/>
            </a:pPr>
            <a:fld id="{D8E2FAE9-52D1-4678-B213-C1308C7B629A}" type="datetimeFigureOut">
              <a:rPr lang="tr-TR"/>
              <a:pPr>
                <a:defRPr/>
              </a:pPr>
              <a:t>28.02.2022</a:t>
            </a:fld>
            <a:endParaRPr lang="tr-TR"/>
          </a:p>
        </p:txBody>
      </p:sp>
      <p:sp>
        <p:nvSpPr>
          <p:cNvPr id="10" name="9 Altbilgi Yer Tutucusu"/>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endParaRPr lang="tr-TR"/>
          </a:p>
        </p:txBody>
      </p:sp>
      <p:sp>
        <p:nvSpPr>
          <p:cNvPr id="22" name="21 Slayt Numarası Yer Tutucusu"/>
          <p:cNvSpPr>
            <a:spLocks noGrp="1"/>
          </p:cNvSpPr>
          <p:nvPr>
            <p:ph type="sldNum" sz="quarter" idx="4"/>
          </p:nvPr>
        </p:nvSpPr>
        <p:spPr>
          <a:xfrm>
            <a:off x="11485563" y="6305550"/>
            <a:ext cx="609600" cy="476250"/>
          </a:xfrm>
          <a:prstGeom prst="rect">
            <a:avLst/>
          </a:prstGeom>
        </p:spPr>
        <p:txBody>
          <a:bodyPr anchor="b"/>
          <a:lstStyle>
            <a:lvl1pPr algn="ct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fld id="{108CC930-A9BE-4EC6-A56B-01970D568F53}" type="slidenum">
              <a:rPr lang="tr-TR"/>
              <a:pPr>
                <a:defRPr/>
              </a:pPr>
              <a:t>‹#›</a:t>
            </a:fld>
            <a:endParaRPr lang="tr-TR"/>
          </a:p>
        </p:txBody>
      </p:sp>
      <p:sp>
        <p:nvSpPr>
          <p:cNvPr id="15" name="14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Lst>
  <p:transition spd="med">
    <p:split orient="vert"/>
  </p:transition>
  <p:txStyles>
    <p:titleStyle>
      <a:lvl1pPr algn="l" rtl="0" eaLnBrk="0" fontAlgn="base" hangingPunct="0">
        <a:spcBef>
          <a:spcPct val="0"/>
        </a:spcBef>
        <a:spcAft>
          <a:spcPct val="0"/>
        </a:spcAft>
        <a:defRPr sz="4300" kern="1200">
          <a:solidFill>
            <a:srgbClr val="DD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DD0000"/>
          </a:solidFill>
          <a:latin typeface="Gill Sans MT"/>
        </a:defRPr>
      </a:lvl2pPr>
      <a:lvl3pPr algn="l" rtl="0" eaLnBrk="0" fontAlgn="base" hangingPunct="0">
        <a:spcBef>
          <a:spcPct val="0"/>
        </a:spcBef>
        <a:spcAft>
          <a:spcPct val="0"/>
        </a:spcAft>
        <a:defRPr sz="4300">
          <a:solidFill>
            <a:srgbClr val="DD0000"/>
          </a:solidFill>
          <a:latin typeface="Gill Sans MT"/>
        </a:defRPr>
      </a:lvl3pPr>
      <a:lvl4pPr algn="l" rtl="0" eaLnBrk="0" fontAlgn="base" hangingPunct="0">
        <a:spcBef>
          <a:spcPct val="0"/>
        </a:spcBef>
        <a:spcAft>
          <a:spcPct val="0"/>
        </a:spcAft>
        <a:defRPr sz="4300">
          <a:solidFill>
            <a:srgbClr val="DD0000"/>
          </a:solidFill>
          <a:latin typeface="Gill Sans MT"/>
        </a:defRPr>
      </a:lvl4pPr>
      <a:lvl5pPr algn="l" rtl="0" eaLnBrk="0" fontAlgn="base" hangingPunct="0">
        <a:spcBef>
          <a:spcPct val="0"/>
        </a:spcBef>
        <a:spcAft>
          <a:spcPct val="0"/>
        </a:spcAft>
        <a:defRPr sz="4300">
          <a:solidFill>
            <a:srgbClr val="DD0000"/>
          </a:solidFill>
          <a:latin typeface="Gill Sans MT"/>
        </a:defRPr>
      </a:lvl5pPr>
      <a:lvl6pPr marL="457200" algn="l" rtl="0" fontAlgn="base">
        <a:spcBef>
          <a:spcPct val="0"/>
        </a:spcBef>
        <a:spcAft>
          <a:spcPct val="0"/>
        </a:spcAft>
        <a:defRPr sz="4300">
          <a:solidFill>
            <a:srgbClr val="DD0000"/>
          </a:solidFill>
          <a:latin typeface="Gill Sans MT"/>
        </a:defRPr>
      </a:lvl6pPr>
      <a:lvl7pPr marL="914400" algn="l" rtl="0" fontAlgn="base">
        <a:spcBef>
          <a:spcPct val="0"/>
        </a:spcBef>
        <a:spcAft>
          <a:spcPct val="0"/>
        </a:spcAft>
        <a:defRPr sz="4300">
          <a:solidFill>
            <a:srgbClr val="DD0000"/>
          </a:solidFill>
          <a:latin typeface="Gill Sans MT"/>
        </a:defRPr>
      </a:lvl7pPr>
      <a:lvl8pPr marL="1371600" algn="l" rtl="0" fontAlgn="base">
        <a:spcBef>
          <a:spcPct val="0"/>
        </a:spcBef>
        <a:spcAft>
          <a:spcPct val="0"/>
        </a:spcAft>
        <a:defRPr sz="4300">
          <a:solidFill>
            <a:srgbClr val="DD0000"/>
          </a:solidFill>
          <a:latin typeface="Gill Sans MT"/>
        </a:defRPr>
      </a:lvl8pPr>
      <a:lvl9pPr marL="1828800" algn="l" rtl="0" fontAlgn="base">
        <a:spcBef>
          <a:spcPct val="0"/>
        </a:spcBef>
        <a:spcAft>
          <a:spcPct val="0"/>
        </a:spcAft>
        <a:defRPr sz="4300">
          <a:solidFill>
            <a:srgbClr val="DD0000"/>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p:cNvSpPr>
          <p:nvPr>
            <p:ph type="body" idx="4294967295"/>
          </p:nvPr>
        </p:nvSpPr>
        <p:spPr>
          <a:xfrm>
            <a:off x="838200" y="482600"/>
            <a:ext cx="10515600" cy="5694363"/>
          </a:xfrm>
        </p:spPr>
        <p:txBody>
          <a:bodyPr/>
          <a:lstStyle/>
          <a:p>
            <a:pPr algn="just"/>
            <a:r>
              <a:rPr lang="tr-TR" b="1" dirty="0">
                <a:solidFill>
                  <a:srgbClr val="D82331"/>
                </a:solidFill>
              </a:rPr>
              <a:t>DERS KONU BAŞLIKLARI:</a:t>
            </a:r>
          </a:p>
          <a:p>
            <a:r>
              <a:rPr lang="tr-TR" b="1" dirty="0">
                <a:solidFill>
                  <a:schemeClr val="hlink"/>
                </a:solidFill>
              </a:rPr>
              <a:t>TOPLUMSAL ALANDA YAPILAN İNKILAPLAR</a:t>
            </a:r>
          </a:p>
          <a:p>
            <a:r>
              <a:rPr lang="tr-TR" dirty="0">
                <a:solidFill>
                  <a:schemeClr val="hlink"/>
                </a:solidFill>
              </a:rPr>
              <a:t>Şapka Giyilmesi Hakkında Kanun, Tekke Zaviye ve Türbelerin kapatılması, Soyadı Kanunu, Rakam, Takvim ve saatte değişiklik ve metrik ölçülerin kabulü</a:t>
            </a:r>
          </a:p>
          <a:p>
            <a:r>
              <a:rPr lang="tr-TR" dirty="0">
                <a:solidFill>
                  <a:schemeClr val="hlink"/>
                </a:solidFill>
              </a:rPr>
              <a:t>Sağlık Alanında Gelişmeler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p:cNvSpPr>
          <p:nvPr>
            <p:ph type="body" idx="4294967295"/>
          </p:nvPr>
        </p:nvSpPr>
        <p:spPr>
          <a:xfrm>
            <a:off x="838200" y="482600"/>
            <a:ext cx="10515600" cy="6030742"/>
          </a:xfrm>
        </p:spPr>
        <p:txBody>
          <a:bodyPr/>
          <a:lstStyle/>
          <a:p>
            <a:pPr algn="just">
              <a:lnSpc>
                <a:spcPct val="80000"/>
              </a:lnSpc>
            </a:pPr>
            <a:r>
              <a:rPr lang="tr-TR" b="1" dirty="0">
                <a:solidFill>
                  <a:schemeClr val="accent5"/>
                </a:solidFill>
              </a:rPr>
              <a:t>Soyadı Kanununun Kabulü: </a:t>
            </a:r>
            <a:r>
              <a:rPr lang="tr-TR" dirty="0"/>
              <a:t>Osmanlı’da; aile adı, doğum yeri ve tarihi gibi ayrıt edici faktörlerle sosyal hayat düzenlenmeye çalışılmıştır. Fakat bu durum; nüfus düzenlemesi, askerlik ve ekonomik ilişkilerde büyük sıkıntılara neden olmuştur. </a:t>
            </a:r>
          </a:p>
          <a:p>
            <a:pPr algn="just">
              <a:lnSpc>
                <a:spcPct val="80000"/>
              </a:lnSpc>
            </a:pPr>
            <a:r>
              <a:rPr lang="tr-TR" dirty="0"/>
              <a:t>Tanzimat Fermanı ile birlikte Batı tarzı okulların açılmaya başlanması soyadı ihtiyacını daha da artırmıştır. Doğum yerleri ve aile isimleri bir müddet bu okullarda kullanılmıştır. Örneğin Mustafa Kemal askeri </a:t>
            </a:r>
            <a:r>
              <a:rPr lang="tr-TR" dirty="0">
                <a:solidFill>
                  <a:schemeClr val="accent5"/>
                </a:solidFill>
              </a:rPr>
              <a:t>okulda “Mustafa Kemal Selanik” </a:t>
            </a:r>
            <a:r>
              <a:rPr lang="tr-TR" dirty="0"/>
              <a:t>olarak tanınmıştır. Bu uygulamalar da çok dar bir çevrede gerçekleşmiş ve tüm toplumu kapsayacak özelliğe sahip olamamıştır.</a:t>
            </a:r>
            <a:endParaRPr lang="tr-TR" b="1" i="1" dirty="0">
              <a:solidFill>
                <a:srgbClr val="632523"/>
              </a:solidFill>
            </a:endParaRPr>
          </a:p>
          <a:p>
            <a:pPr algn="just">
              <a:lnSpc>
                <a:spcPct val="80000"/>
              </a:lnSpc>
            </a:pPr>
            <a:r>
              <a:rPr lang="tr-TR" dirty="0"/>
              <a:t>Ayrıca ailelerin, dini, sosyal, ailevi ve asalet kaynaklı lakaplar taşıması, gerek insanlar arasında bir ayrım yapılması noktasında, gerekse toplumsal ilişkilerde ve nüfus, askerlik işlerinde büyük karışıklıklara sebep oluyordu. Bu durum, cumhuriyetin bütün insanları eşit kabul eden özüyle bağdaşmıyordu. </a:t>
            </a:r>
          </a:p>
          <a:p>
            <a:pPr>
              <a:lnSpc>
                <a:spcPct val="80000"/>
              </a:lnSpc>
            </a:pPr>
            <a:endParaRPr lang="tr-T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p:cNvSpPr>
            <a:spLocks noGrp="1"/>
          </p:cNvSpPr>
          <p:nvPr>
            <p:ph type="body" idx="4294967295"/>
          </p:nvPr>
        </p:nvSpPr>
        <p:spPr>
          <a:xfrm>
            <a:off x="838200" y="482600"/>
            <a:ext cx="10515600" cy="5694363"/>
          </a:xfrm>
        </p:spPr>
        <p:txBody>
          <a:bodyPr/>
          <a:lstStyle/>
          <a:p>
            <a:pPr algn="just">
              <a:lnSpc>
                <a:spcPct val="80000"/>
              </a:lnSpc>
            </a:pPr>
            <a:r>
              <a:rPr lang="tr-TR" dirty="0"/>
              <a:t>Cumhuriyet Türkiye’sinde, hiç bir bölünmenin olmadığı, kaynaşmış bir Türk Milletinin oluşturulması temel hedeflerden birisi idi. Şapka inkılabı, kılık kıyafet düzenlemeleri, tekke-zaviye ve türbelerin kapatılması, uluslararası ölçüm birimlerine ve takvime geçiş gibi sosyal alanı ilgilendiren inkılapların bir parçası da Soyadı Kanunu olmuştur.</a:t>
            </a:r>
          </a:p>
          <a:p>
            <a:pPr algn="just">
              <a:lnSpc>
                <a:spcPct val="80000"/>
              </a:lnSpc>
            </a:pPr>
            <a:r>
              <a:rPr lang="tr-TR" dirty="0"/>
              <a:t>Öte yandan Soyadı Kanunu’nun çıkarılmasında etkin olan diğer bir unsur ise ülkenin sahip olduğu nüfus miktarının tam olarak tespit edilerek kayıt altına alınması olmuştur.</a:t>
            </a:r>
          </a:p>
          <a:p>
            <a:pPr algn="just">
              <a:lnSpc>
                <a:spcPct val="80000"/>
              </a:lnSpc>
            </a:pPr>
            <a:r>
              <a:rPr lang="tr-TR" dirty="0"/>
              <a:t>1926 yılına gelinene kadar soyadı konusuyla ilgili ciddi bir adım atılmamıştır. İlk olarak o yıl yürürlüğe giren Medeni Kanunla birlikte, aile isimlerinin alınması kabul edilmiştir ama bunun uygulamaya konulması biraz daha zaman almıştır.</a:t>
            </a:r>
          </a:p>
          <a:p>
            <a:pPr algn="just">
              <a:lnSpc>
                <a:spcPct val="80000"/>
              </a:lnSpc>
            </a:pPr>
            <a:r>
              <a:rPr lang="tr-TR" dirty="0"/>
              <a:t>Soyadı Kanunu olarak 1933 yılında Meclis içerisinde encümenler aşamasında görüşülmeye başlanmıştır. 13 Mart günü soyadı hakkında kanun layihası Dahiliye ve Adliye Encümenlerine havale edilmiştir.</a:t>
            </a:r>
          </a:p>
          <a:p>
            <a:pPr algn="just">
              <a:lnSpc>
                <a:spcPct val="80000"/>
              </a:lnSpc>
            </a:pPr>
            <a:r>
              <a:rPr lang="tr-TR"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p:cNvSpPr>
          <p:nvPr>
            <p:ph type="body" idx="4294967295"/>
          </p:nvPr>
        </p:nvSpPr>
        <p:spPr>
          <a:xfrm>
            <a:off x="407963" y="253218"/>
            <a:ext cx="11085342" cy="6203853"/>
          </a:xfrm>
        </p:spPr>
        <p:txBody>
          <a:bodyPr/>
          <a:lstStyle/>
          <a:p>
            <a:pPr algn="just">
              <a:lnSpc>
                <a:spcPct val="80000"/>
              </a:lnSpc>
            </a:pPr>
            <a:r>
              <a:rPr lang="tr-TR" dirty="0"/>
              <a:t>Yapılan çalışmalar sonunda, birlik ve bütünlük içerisinde bir toplum meydana getirmek ve yukarıda zikredilen sahalarda ortaya çıkan karışıklıkları ortadan kaldırmak amacıyla, 21 Haziran 1934 tarihinde Soyadı Kanunu kabul edilmiştir. Kanuna göre: </a:t>
            </a:r>
          </a:p>
          <a:p>
            <a:pPr algn="just"/>
            <a:r>
              <a:rPr lang="tr-TR" dirty="0"/>
              <a:t>Madde 1 – Her Türk öz adından başka soy adını da taşımağa mecburdur. </a:t>
            </a:r>
          </a:p>
          <a:p>
            <a:pPr algn="just"/>
            <a:r>
              <a:rPr lang="tr-TR" dirty="0"/>
              <a:t>Madde 2 – Söyleyişte, yazışta, imzada öz ad önde, soy adı sonda kullanılır. </a:t>
            </a:r>
          </a:p>
          <a:p>
            <a:pPr algn="just"/>
            <a:r>
              <a:rPr lang="tr-TR" dirty="0"/>
              <a:t>Madde 3 – Rütbe ve memuriyet, aşiret ve yabancı ırk ve millet isimleriyle umumi edeplere uygun olmayan veya iğrenç ve gülünç olan soyadları kullanılamaz. </a:t>
            </a:r>
          </a:p>
          <a:p>
            <a:pPr algn="just">
              <a:lnSpc>
                <a:spcPct val="80000"/>
              </a:lnSpc>
            </a:pPr>
            <a:r>
              <a:rPr lang="tr-TR" dirty="0"/>
              <a:t>Kanunun çıkarılmasından bir süre sonra, 24 Kasım 1934 TBMM, Mustafa Kemal Paşaya, sadece O’na mahsus olarak «Atatürk» soyadını vermiştir. Yine bu tarihte, ağa, hacı, hafız, molla, hoca, efendi, bey, beyefendi, hanım, hanımefendi, paşa, hazretleri gibi unvan ve lâkapların soyadı olarak alınması yasaklanmıştır.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p:cNvSpPr>
          <p:nvPr>
            <p:ph type="body" idx="4294967295"/>
          </p:nvPr>
        </p:nvSpPr>
        <p:spPr>
          <a:xfrm>
            <a:off x="1012825" y="381000"/>
            <a:ext cx="10515600" cy="5694363"/>
          </a:xfrm>
        </p:spPr>
        <p:txBody>
          <a:bodyPr/>
          <a:lstStyle/>
          <a:p>
            <a:pPr algn="just">
              <a:lnSpc>
                <a:spcPct val="80000"/>
              </a:lnSpc>
            </a:pPr>
            <a:r>
              <a:rPr lang="tr-TR" b="1" dirty="0">
                <a:solidFill>
                  <a:schemeClr val="accent5"/>
                </a:solidFill>
              </a:rPr>
              <a:t>Millî Bayramlar ve Tatil Günlerinin Belirlenmesi:</a:t>
            </a:r>
          </a:p>
          <a:p>
            <a:pPr algn="just">
              <a:lnSpc>
                <a:spcPct val="80000"/>
              </a:lnSpc>
            </a:pPr>
            <a:r>
              <a:rPr lang="tr-TR" dirty="0"/>
              <a:t>Her millet, tarihî süreçte geçirdiği iyi ve kötü olayları, gelecek nesillere aktararak, onların bu olaylardan ders almalarını sağlamak ister. Bu durum, milletlerin geleceklerini güvence altına almak düşüncesiyle yakından ilgilidir. </a:t>
            </a:r>
          </a:p>
          <a:p>
            <a:pPr algn="just">
              <a:lnSpc>
                <a:spcPct val="80000"/>
              </a:lnSpc>
            </a:pPr>
            <a:r>
              <a:rPr lang="tr-TR" dirty="0"/>
              <a:t>Bu düşüncenin eseri olarak, Millî Mücadeleyi gerçekleştirerek, Türkiye Cumhuriyeti’ni kuranlar da, Millî Mücadelenin hangi şartlarda kazanıldığı ve cumhuriyetin nasıl kurulduğu hadisesinin bütün millet ve yetişecek yeni nesiller tarafından bilinmesini ve ona göre sahip çıkılmasını istiyorlardı.</a:t>
            </a:r>
          </a:p>
          <a:p>
            <a:pPr algn="just">
              <a:lnSpc>
                <a:spcPct val="80000"/>
              </a:lnSpc>
            </a:pPr>
            <a:r>
              <a:rPr lang="tr-TR" dirty="0"/>
              <a:t>Bu amaçla, daha 23 Nisan 1921 tarihinde TBMM’ye verilen bir önerge ile, 23 Nisan gününün, Türk Milletinin bağımsızlığını elde ettiği gün olarak Resmi Bayram kabul edilmesi ve kutlanması istenmişti. Aynı gün kabul edilen bu önerge ile daha bu tarihte 23 Nisan, Millî Bayram olarak kabul edilmiş ve kutlanmıştır.</a:t>
            </a:r>
          </a:p>
          <a:p>
            <a:pPr algn="just">
              <a:lnSpc>
                <a:spcPct val="80000"/>
              </a:lnSpc>
            </a:pPr>
            <a:endParaRPr lang="tr-TR" dirty="0"/>
          </a:p>
          <a:p>
            <a:pPr>
              <a:lnSpc>
                <a:spcPct val="80000"/>
              </a:lnSpc>
            </a:pPr>
            <a:endParaRPr lang="tr-TR" dirty="0"/>
          </a:p>
          <a:p>
            <a:pPr>
              <a:lnSpc>
                <a:spcPct val="80000"/>
              </a:lnSpc>
            </a:pP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p:cNvSpPr>
          <p:nvPr>
            <p:ph type="body" idx="4294967295"/>
          </p:nvPr>
        </p:nvSpPr>
        <p:spPr>
          <a:xfrm>
            <a:off x="323557" y="323558"/>
            <a:ext cx="11633981" cy="5853406"/>
          </a:xfrm>
        </p:spPr>
        <p:txBody>
          <a:bodyPr/>
          <a:lstStyle/>
          <a:p>
            <a:pPr algn="just"/>
            <a:r>
              <a:rPr lang="tr-TR" dirty="0"/>
              <a:t>Osmanlı Devleti’nde genelde çalışma hayatı, tarım ve küçük zanaat işletmelerinde sürmüştü. Nüfusun büyük bir bölümü kırsal bölgelerde tarım ve hayvancılıkla uğraşmaktaydı. Özellikle Anadolu topraklarında köy yaşamı nüfusun büyük bir bölümünü oluşturmaktaydı. </a:t>
            </a:r>
          </a:p>
          <a:p>
            <a:pPr algn="just"/>
            <a:r>
              <a:rPr lang="tr-TR" dirty="0"/>
              <a:t>Yeniçağla birlikte Avrupa sanayileşme sürecine girerken, Osmanlı Devleti’nde tarıma dayalı üretim koşulları devam etmiştir. Sanayileşme sürecine giremeyen Osmanlı Devleti’nin iktisadi yapısı da buna bağlı olarak sanayi işletmelerinden uzak bir yapı içerisinde bulunmuştu. </a:t>
            </a:r>
          </a:p>
          <a:p>
            <a:pPr algn="just"/>
            <a:r>
              <a:rPr lang="tr-TR" dirty="0"/>
              <a:t>Fabrika türü işletmelerin bulunmaması, ülkedeki çalışma hayatının gelişmesini de olumsuz yönde etkilemişti. Buna bağlı olarak devletin çalışma hayatına yönelik sosyal politikalardan uzak bir yapıda olması, ülkede tatil günleri konusunda düzenlemelerin yapılmasını engellemiştir. </a:t>
            </a:r>
          </a:p>
        </p:txBody>
      </p:sp>
    </p:spTree>
    <p:extLst>
      <p:ext uri="{BB962C8B-B14F-4D97-AF65-F5344CB8AC3E}">
        <p14:creationId xmlns:p14="http://schemas.microsoft.com/office/powerpoint/2010/main" val="314579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p:cNvSpPr>
            <a:spLocks noGrp="1"/>
          </p:cNvSpPr>
          <p:nvPr>
            <p:ph type="body" idx="4294967295"/>
          </p:nvPr>
        </p:nvSpPr>
        <p:spPr>
          <a:xfrm>
            <a:off x="838200" y="482600"/>
            <a:ext cx="10515600" cy="5694363"/>
          </a:xfrm>
        </p:spPr>
        <p:txBody>
          <a:bodyPr/>
          <a:lstStyle/>
          <a:p>
            <a:pPr algn="just"/>
            <a:r>
              <a:rPr lang="tr-TR" dirty="0"/>
              <a:t>Devletin çok uluslu bir yapıda olması tatil günlerinin çalışma hayatında farklı uygulanmasına da neden olmuştur. Ticaretle uğraşan Müslüman, Hıristiyan ve Musevi tüccar ve esnaf kendi dini yapısına göre tatil günlerini belirlemişti. </a:t>
            </a:r>
          </a:p>
          <a:p>
            <a:pPr algn="just"/>
            <a:r>
              <a:rPr lang="tr-TR" dirty="0"/>
              <a:t>Osmanlı Devleti’nin son yüzyılında özellikle ticaret anlaşmalarıyla İstanbul, Selanik ve İzmir illerinde sanayi işletmeleri görülmeye başlamış, bu işletmeler sayesinde ülkede çalışma hayatı biraz da olsa değişmiştir. Bağımlı çalışın sayısının artması ve işçi sınıfının oluşmaya başlaması, çalışma hayatındaki değişimin göstergesi olarak karşımıza çıkarmıştır. </a:t>
            </a:r>
          </a:p>
          <a:p>
            <a:pPr algn="just"/>
            <a:r>
              <a:rPr lang="tr-TR" dirty="0"/>
              <a:t>Çalışma hayatındaki bu değişim özellikle Osmanlı Devleti’nde hafta tatili ihtiyacını doğurmuştur. Ancak işçi sınıfının artmasına karşın, çalışma hayatına yönelik sosyal politikalar içerisinde yer alan tatil kavramı, Osmanlı Devleti’nde oluşmamıştır. </a:t>
            </a:r>
          </a:p>
        </p:txBody>
      </p:sp>
    </p:spTree>
    <p:extLst>
      <p:ext uri="{BB962C8B-B14F-4D97-AF65-F5344CB8AC3E}">
        <p14:creationId xmlns:p14="http://schemas.microsoft.com/office/powerpoint/2010/main" val="87904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p:cNvSpPr>
          <p:nvPr>
            <p:ph type="body" idx="4294967295"/>
          </p:nvPr>
        </p:nvSpPr>
        <p:spPr>
          <a:xfrm>
            <a:off x="838200" y="482600"/>
            <a:ext cx="10515600" cy="5694363"/>
          </a:xfrm>
        </p:spPr>
        <p:txBody>
          <a:bodyPr/>
          <a:lstStyle/>
          <a:p>
            <a:pPr algn="just"/>
            <a:r>
              <a:rPr lang="tr-TR" dirty="0"/>
              <a:t>Türkiye Cumhuriyeti’nin kuruluş dönemindeki çalışma hayatının yapısı, Osmanlı Devleti’nden miras kalmıştır. Çalışma hayatına yönelik sosyal politika anlayışının gelişmemesi çalışanları olumsuz yönde etkilenmiştir. Buna rağmen yeni kurulacak devletin çalışma hayatındaki rolü, Osmanlı Devleti’nden çok farklı olacağı İzmir İktisat Kongresi’nde açıkça ortaya konulmuştur.</a:t>
            </a:r>
          </a:p>
          <a:p>
            <a:pPr algn="just"/>
            <a:r>
              <a:rPr lang="tr-TR" dirty="0"/>
              <a:t>İzmir İktisat Kongresi’nde işçi isteklerinin çoğu uzun bir süre kağıt üstünde kalmasına karşılık, istekler arasında yer alan hafta tatili kanunu bir yıl sonra TBMM’de kanunlaşmıştır. </a:t>
            </a:r>
          </a:p>
          <a:p>
            <a:pPr algn="just"/>
            <a:r>
              <a:rPr lang="tr-TR" dirty="0"/>
              <a:t>1924 Hafta Tatili Kanunu ile Türkiye’de ilk defa hafta tatilini yasal çerçeveye oturtulmuştur. Buna göre haftanın bir günü (Cuma) bütün çalışanların tatil yapması öngörülmüştür. Bu durum 1935 yılına kadar devam etmiştir.</a:t>
            </a:r>
          </a:p>
          <a:p>
            <a:pPr algn="just"/>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p:cNvSpPr>
          <p:nvPr>
            <p:ph type="body" idx="4294967295"/>
          </p:nvPr>
        </p:nvSpPr>
        <p:spPr>
          <a:xfrm>
            <a:off x="576775" y="323557"/>
            <a:ext cx="10860259" cy="6020971"/>
          </a:xfrm>
        </p:spPr>
        <p:txBody>
          <a:bodyPr/>
          <a:lstStyle/>
          <a:p>
            <a:pPr algn="just"/>
            <a:r>
              <a:rPr lang="tr-TR" dirty="0"/>
              <a:t>1930’lar Türkiye’de Devletçilik uygulamalarının geliştiği ve devletin dünya devletleri ile ticari ilişkileri son derece yoğunlaştığı yıllar olmuştur. Yurt dışında pazar günü uygulanan hafta tatili 1935 yılına kadar Türkiye’de cuma günü uygulanmış, pazar ile cuma arasındaki uyuşmazlık yurt dışı ile yapılan ticari yazışmaların bazı zamanlarda bir haftaya yakın gecikmesine yol açmıştır.</a:t>
            </a:r>
          </a:p>
          <a:p>
            <a:pPr algn="just"/>
            <a:r>
              <a:rPr lang="tr-TR" dirty="0"/>
              <a:t>Bu sorun karşısında devlet hafta tatilini cumadan pazara almıştır. Çalışma hayatının gelişmesi, çalışanların yılın daha fazla gününde tatil yapması gerekliliğini ortaya çıkarmıştır. Ayrıca ulusal yapının pekiştirilmesi amacıyla, tatiller ülkenin önemli günleri olarak belirlenmiştir. Bu sebeple, bu konuda yapılan çalışmaların bir sonucu olarak, 27 Mayıs 1935 tarihinde, TBMM’de Millî Bayramlar ve Genel Tatiller hakkındaki kanunun kabulüyle, Millî Bayramlar tespit edilirken, hafta sonu tatili konusunda da Batıya uygun olarak istenilen değişiklik yapılmıştır.</a:t>
            </a:r>
          </a:p>
        </p:txBody>
      </p:sp>
    </p:spTree>
    <p:extLst>
      <p:ext uri="{BB962C8B-B14F-4D97-AF65-F5344CB8AC3E}">
        <p14:creationId xmlns:p14="http://schemas.microsoft.com/office/powerpoint/2010/main" val="2871836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p:cNvSpPr>
            <a:spLocks noGrp="1"/>
          </p:cNvSpPr>
          <p:nvPr>
            <p:ph type="body" idx="4294967295"/>
          </p:nvPr>
        </p:nvSpPr>
        <p:spPr>
          <a:xfrm>
            <a:off x="838200" y="482600"/>
            <a:ext cx="10515600" cy="5694363"/>
          </a:xfrm>
        </p:spPr>
        <p:txBody>
          <a:bodyPr/>
          <a:lstStyle/>
          <a:p>
            <a:pPr algn="just"/>
            <a:r>
              <a:rPr lang="tr-TR" dirty="0"/>
              <a:t>Kanunla birlikte ülke çalışanına verilen tatil günlerini ve sürelerini belirtirsek:</a:t>
            </a:r>
          </a:p>
          <a:p>
            <a:pPr algn="just"/>
            <a:r>
              <a:rPr lang="tr-TR" dirty="0">
                <a:solidFill>
                  <a:schemeClr val="accent5"/>
                </a:solidFill>
              </a:rPr>
              <a:t>Hafta Tatili : Pazar günü tatil, Cumartesi 13 den itibaren en az 35 saat </a:t>
            </a:r>
          </a:p>
          <a:p>
            <a:pPr algn="just"/>
            <a:r>
              <a:rPr lang="tr-TR" dirty="0">
                <a:solidFill>
                  <a:schemeClr val="accent5"/>
                </a:solidFill>
              </a:rPr>
              <a:t>Cumhuriyet Bayramı : 28 Ekim öğleden sonra başlayıp 29 Ekim tatil </a:t>
            </a:r>
          </a:p>
          <a:p>
            <a:pPr algn="just"/>
            <a:r>
              <a:rPr lang="tr-TR" dirty="0">
                <a:solidFill>
                  <a:schemeClr val="accent5"/>
                </a:solidFill>
              </a:rPr>
              <a:t>Zafer Bayramı : 29 Ağustos öğleden sonra başlayıp 30 Ağustos tatil </a:t>
            </a:r>
          </a:p>
          <a:p>
            <a:pPr algn="just"/>
            <a:r>
              <a:rPr lang="tr-TR" dirty="0">
                <a:solidFill>
                  <a:schemeClr val="accent5"/>
                </a:solidFill>
              </a:rPr>
              <a:t>Ulusal Egemenlik Bayramı : 22 Nisan öğleden sonra başlayıp 23 Nisan tatil </a:t>
            </a:r>
          </a:p>
          <a:p>
            <a:pPr algn="just"/>
            <a:r>
              <a:rPr lang="tr-TR" dirty="0">
                <a:solidFill>
                  <a:schemeClr val="accent5"/>
                </a:solidFill>
              </a:rPr>
              <a:t>Bahar Bayramı : Mayısın birinci günü </a:t>
            </a:r>
          </a:p>
          <a:p>
            <a:pPr algn="just"/>
            <a:r>
              <a:rPr lang="tr-TR" dirty="0">
                <a:solidFill>
                  <a:schemeClr val="accent5"/>
                </a:solidFill>
              </a:rPr>
              <a:t>Şeker Bayramı : Üç gün </a:t>
            </a:r>
          </a:p>
          <a:p>
            <a:pPr algn="just"/>
            <a:r>
              <a:rPr lang="tr-TR" dirty="0">
                <a:solidFill>
                  <a:schemeClr val="accent5"/>
                </a:solidFill>
              </a:rPr>
              <a:t>Kurban Bayramı : Dört gün </a:t>
            </a:r>
          </a:p>
          <a:p>
            <a:pPr algn="just"/>
            <a:r>
              <a:rPr lang="tr-TR" dirty="0">
                <a:solidFill>
                  <a:schemeClr val="accent5"/>
                </a:solidFill>
              </a:rPr>
              <a:t>Yılbaşı : 31 Aralık öğleden sonra başlayıp 1 Ocak tatil</a:t>
            </a:r>
          </a:p>
        </p:txBody>
      </p:sp>
    </p:spTree>
    <p:extLst>
      <p:ext uri="{BB962C8B-B14F-4D97-AF65-F5344CB8AC3E}">
        <p14:creationId xmlns:p14="http://schemas.microsoft.com/office/powerpoint/2010/main" val="3914978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Grp="1"/>
          </p:cNvSpPr>
          <p:nvPr>
            <p:ph type="body" idx="4294967295"/>
          </p:nvPr>
        </p:nvSpPr>
        <p:spPr>
          <a:xfrm>
            <a:off x="196948" y="196948"/>
            <a:ext cx="11816861" cy="6217920"/>
          </a:xfrm>
        </p:spPr>
        <p:txBody>
          <a:bodyPr/>
          <a:lstStyle/>
          <a:p>
            <a:pPr algn="just"/>
            <a:r>
              <a:rPr lang="tr-TR" b="1" dirty="0">
                <a:solidFill>
                  <a:srgbClr val="C00000"/>
                </a:solidFill>
              </a:rPr>
              <a:t>Kadın Haklarının Kabulü: </a:t>
            </a:r>
            <a:r>
              <a:rPr lang="tr-TR" dirty="0"/>
              <a:t>Dünyada modern anlamda kadın hakları sorunu Fransız Yurttaş ve İnsan Hakları Bildirisi’nin ilanı ile gündeme geldi. 1792 Fransız Anayasası medeni haklar konusunda kadınla erkeği eşit kılmaktaydı. Her insanı gür ve eşit vatandaş sayan anlayış kısa sürede kıta Avrupa’sına yayıldı. </a:t>
            </a:r>
          </a:p>
          <a:p>
            <a:pPr algn="just"/>
            <a:r>
              <a:rPr lang="tr-TR" dirty="0"/>
              <a:t>Avrupa’da başlayan bu hareket Tanzimat’la birlikte yüzünü Batı’ya çeviren Osmanlı İmparatorluğunu da etkilemeye başladı. Eğitim alanında başlayan bu etki, </a:t>
            </a:r>
            <a:r>
              <a:rPr lang="tr-TR" dirty="0">
                <a:solidFill>
                  <a:schemeClr val="accent5"/>
                </a:solidFill>
              </a:rPr>
              <a:t>(kız çocuklarının </a:t>
            </a:r>
            <a:r>
              <a:rPr lang="tr-TR" dirty="0" err="1">
                <a:solidFill>
                  <a:schemeClr val="accent5"/>
                </a:solidFill>
              </a:rPr>
              <a:t>ibtidai</a:t>
            </a:r>
            <a:r>
              <a:rPr lang="tr-TR" dirty="0">
                <a:solidFill>
                  <a:schemeClr val="accent5"/>
                </a:solidFill>
              </a:rPr>
              <a:t> ve </a:t>
            </a:r>
            <a:r>
              <a:rPr lang="tr-TR" dirty="0" err="1">
                <a:solidFill>
                  <a:schemeClr val="accent5"/>
                </a:solidFill>
              </a:rPr>
              <a:t>rüşdiye</a:t>
            </a:r>
            <a:r>
              <a:rPr lang="tr-TR" dirty="0">
                <a:solidFill>
                  <a:schemeClr val="accent5"/>
                </a:solidFill>
              </a:rPr>
              <a:t> eğitimi alabilmeleri, açılan </a:t>
            </a:r>
            <a:r>
              <a:rPr lang="tr-TR" dirty="0" err="1">
                <a:solidFill>
                  <a:schemeClr val="accent5"/>
                </a:solidFill>
              </a:rPr>
              <a:t>İnas</a:t>
            </a:r>
            <a:r>
              <a:rPr lang="tr-TR" dirty="0">
                <a:solidFill>
                  <a:schemeClr val="accent5"/>
                </a:solidFill>
              </a:rPr>
              <a:t> Sanayi Mektebi, </a:t>
            </a:r>
            <a:r>
              <a:rPr lang="tr-TR" dirty="0" err="1">
                <a:solidFill>
                  <a:schemeClr val="accent5"/>
                </a:solidFill>
              </a:rPr>
              <a:t>Darulmuallimat</a:t>
            </a:r>
            <a:r>
              <a:rPr lang="tr-TR" dirty="0">
                <a:solidFill>
                  <a:schemeClr val="accent5"/>
                </a:solidFill>
              </a:rPr>
              <a:t> mektepleri ile ebelik ve öğretmenlik mesleklerine kadınların kabul edilmesi) </a:t>
            </a:r>
            <a:r>
              <a:rPr lang="tr-TR" dirty="0"/>
              <a:t>II. Meşrutiyet Dönemi’nde Hukuku Aile Kararnamesi’yle bir takım hakların kadınlara verilmesini getirdi.</a:t>
            </a:r>
          </a:p>
          <a:p>
            <a:pPr algn="just"/>
            <a:r>
              <a:rPr lang="tr-TR" dirty="0"/>
              <a:t>I. Dünya Savaşı’nda erkeklerin askere alınası nedeniyle azalan işgücü kadınlar tarafından dolduruldu. Sanayi ve ticaret alanında da çalışma hayatına giren kadınlar savaş koşulları sebebiyle askeri hizmetlerde de görev almak amacıyla gönüllü kadın birlikleri kurdular. (Birinci Kadın İşçi Taburu, Kadın Amele Taburu gibi)</a:t>
            </a:r>
            <a:endParaRPr lang="tr-T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txBox="1">
            <a:spLocks/>
          </p:cNvSpPr>
          <p:nvPr/>
        </p:nvSpPr>
        <p:spPr bwMode="auto">
          <a:xfrm>
            <a:off x="457200" y="0"/>
            <a:ext cx="11403013" cy="664845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b="1" dirty="0">
                <a:solidFill>
                  <a:srgbClr val="D82331"/>
                </a:solidFill>
                <a:latin typeface="+mn-lt"/>
              </a:rPr>
              <a:t>Ders Kaynakları</a:t>
            </a:r>
            <a:r>
              <a:rPr lang="tr-TR" sz="2400" dirty="0">
                <a:latin typeface="+mn-lt"/>
              </a:rPr>
              <a:t> </a:t>
            </a:r>
          </a:p>
          <a:p>
            <a:pPr marL="228600" indent="-228600" algn="just">
              <a:lnSpc>
                <a:spcPct val="90000"/>
              </a:lnSpc>
              <a:spcBef>
                <a:spcPts val="1000"/>
              </a:spcBef>
              <a:buFont typeface="Arial" charset="0"/>
              <a:buChar char="•"/>
            </a:pPr>
            <a:r>
              <a:rPr lang="tr-TR" sz="2800" b="1" dirty="0">
                <a:latin typeface="+mn-lt"/>
              </a:rPr>
              <a:t>İnkılap Dersleri</a:t>
            </a:r>
            <a:r>
              <a:rPr lang="tr-TR" sz="2800" dirty="0">
                <a:latin typeface="+mn-lt"/>
              </a:rPr>
              <a:t>, (2018) Ed. Süleyman İnan, Cengiz Akseki, Kafka Kitap Kafe Yayınları, Denizli. </a:t>
            </a:r>
          </a:p>
          <a:p>
            <a:pPr marL="228600" indent="-228600" algn="just">
              <a:lnSpc>
                <a:spcPct val="90000"/>
              </a:lnSpc>
              <a:spcBef>
                <a:spcPts val="1000"/>
              </a:spcBef>
              <a:buFont typeface="Arial" charset="0"/>
              <a:buChar char="•"/>
            </a:pPr>
            <a:r>
              <a:rPr lang="tr-TR" sz="2800" dirty="0">
                <a:latin typeface="+mn-lt"/>
              </a:rPr>
              <a:t>Mustafa Kemal Atatürk, </a:t>
            </a:r>
            <a:r>
              <a:rPr lang="tr-TR" sz="2800" b="1" dirty="0">
                <a:latin typeface="+mn-lt"/>
              </a:rPr>
              <a:t>Nutuk 1919-1927</a:t>
            </a:r>
            <a:r>
              <a:rPr lang="tr-TR" sz="2800" dirty="0">
                <a:latin typeface="+mn-lt"/>
              </a:rPr>
              <a:t>, Atatürk Araştırma Merkezi Yayınları, Ankara, 1999.</a:t>
            </a:r>
          </a:p>
          <a:p>
            <a:pPr marL="228600" indent="-228600" algn="just">
              <a:lnSpc>
                <a:spcPct val="90000"/>
              </a:lnSpc>
              <a:spcBef>
                <a:spcPts val="1000"/>
              </a:spcBef>
              <a:buFont typeface="Arial" charset="0"/>
              <a:buChar char="•"/>
            </a:pPr>
            <a:r>
              <a:rPr lang="tr-TR" sz="2800" dirty="0">
                <a:latin typeface="+mn-lt"/>
              </a:rPr>
              <a:t>Afet İnan, </a:t>
            </a:r>
            <a:r>
              <a:rPr lang="tr-TR" sz="2800" b="1" dirty="0">
                <a:latin typeface="+mn-lt"/>
              </a:rPr>
              <a:t>Kurtuluş Savaşında Türk Kadını, </a:t>
            </a:r>
            <a:r>
              <a:rPr lang="tr-TR" sz="2800" dirty="0">
                <a:latin typeface="+mn-lt"/>
              </a:rPr>
              <a:t>TTK, Ankara, 2018.</a:t>
            </a:r>
          </a:p>
          <a:p>
            <a:pPr marL="228600" indent="-228600" algn="just">
              <a:lnSpc>
                <a:spcPct val="90000"/>
              </a:lnSpc>
              <a:spcBef>
                <a:spcPts val="1000"/>
              </a:spcBef>
              <a:buFont typeface="Arial" charset="0"/>
              <a:buChar char="•"/>
            </a:pPr>
            <a:r>
              <a:rPr lang="tr-TR" sz="2800" b="1" dirty="0">
                <a:latin typeface="+mn-lt"/>
              </a:rPr>
              <a:t>Atatürk’ün Söylev ve Demeçleri, 1-3</a:t>
            </a:r>
            <a:r>
              <a:rPr lang="tr-TR" sz="2800" dirty="0">
                <a:latin typeface="+mn-lt"/>
              </a:rPr>
              <a:t>, Atatürk Kültür, Dil ve Tarih Yüksek Kurumu, Atatürk Araştırma Merkezi, Ankara, 2006</a:t>
            </a:r>
          </a:p>
          <a:p>
            <a:pPr marL="228600" indent="-228600" algn="just">
              <a:lnSpc>
                <a:spcPct val="90000"/>
              </a:lnSpc>
              <a:spcBef>
                <a:spcPts val="1000"/>
              </a:spcBef>
              <a:buFont typeface="Arial" charset="0"/>
              <a:buChar char="•"/>
            </a:pPr>
            <a:r>
              <a:rPr lang="tr-TR" sz="2800" dirty="0">
                <a:latin typeface="+mn-lt"/>
              </a:rPr>
              <a:t>Şerafettin Turan, </a:t>
            </a:r>
            <a:r>
              <a:rPr lang="tr-TR" sz="2800" b="1" dirty="0">
                <a:latin typeface="+mn-lt"/>
              </a:rPr>
              <a:t>Türk Devrim Tarihi, </a:t>
            </a:r>
            <a:r>
              <a:rPr lang="tr-TR" sz="2800" dirty="0">
                <a:latin typeface="+mn-lt"/>
              </a:rPr>
              <a:t>Cilt 3/2, Bilgi Yayınevi İstanbul 1995.</a:t>
            </a:r>
          </a:p>
          <a:p>
            <a:pPr marL="228600" indent="-228600" algn="just">
              <a:lnSpc>
                <a:spcPct val="90000"/>
              </a:lnSpc>
              <a:spcBef>
                <a:spcPts val="1000"/>
              </a:spcBef>
              <a:buFont typeface="Arial" charset="0"/>
              <a:buChar char="•"/>
            </a:pPr>
            <a:r>
              <a:rPr lang="tr-TR" sz="2800" dirty="0">
                <a:latin typeface="+mn-lt"/>
              </a:rPr>
              <a:t>Sabit Dokuyan, «Soyadı Kanunu ve Kanunun Uygulanma Süreci», Tarih İncelemeleri Dergisi XXXI / 1, 2016, 129-166</a:t>
            </a:r>
          </a:p>
          <a:p>
            <a:pPr marL="228600" indent="-228600" algn="just">
              <a:lnSpc>
                <a:spcPct val="90000"/>
              </a:lnSpc>
              <a:spcBef>
                <a:spcPts val="1000"/>
              </a:spcBef>
              <a:buFont typeface="Arial" charset="0"/>
              <a:buChar char="•"/>
            </a:pPr>
            <a:r>
              <a:rPr lang="tr-TR" sz="2800" dirty="0">
                <a:latin typeface="+mn-lt"/>
              </a:rPr>
              <a:t>Suna Kili,</a:t>
            </a:r>
            <a:r>
              <a:rPr lang="tr-TR" sz="2800" b="1" dirty="0">
                <a:latin typeface="+mn-lt"/>
              </a:rPr>
              <a:t> Türk Devrim Tarihi, </a:t>
            </a:r>
            <a:r>
              <a:rPr lang="tr-TR" sz="2800" dirty="0">
                <a:latin typeface="+mn-lt"/>
              </a:rPr>
              <a:t>Türkiye İş Bankası Yayınları, İstanbul 2002.</a:t>
            </a:r>
          </a:p>
          <a:p>
            <a:pPr marL="228600" indent="-228600" algn="just">
              <a:lnSpc>
                <a:spcPct val="90000"/>
              </a:lnSpc>
              <a:spcBef>
                <a:spcPts val="1000"/>
              </a:spcBef>
              <a:buFont typeface="Arial" charset="0"/>
              <a:buChar char="•"/>
            </a:pPr>
            <a:r>
              <a:rPr lang="tr-TR" sz="2800" dirty="0">
                <a:latin typeface="+mn-lt"/>
              </a:rPr>
              <a:t>Önder Deniz, «Cumhuriyet Döneminde Tatil Kavramı ve 1935 Tarihli Ulusal Bayram ve Genel Tatiller Kanunu», ÇTTAD, XI/23, (2011/Güz), s.57-72</a:t>
            </a:r>
          </a:p>
          <a:p>
            <a:pPr marL="228600" indent="-228600" algn="just">
              <a:lnSpc>
                <a:spcPct val="90000"/>
              </a:lnSpc>
              <a:spcBef>
                <a:spcPts val="1000"/>
              </a:spcBef>
              <a:buFont typeface="Arial" charset="0"/>
              <a:buChar char="•"/>
            </a:pPr>
            <a:endParaRPr lang="tr-TR" sz="2800" dirty="0">
              <a:solidFill>
                <a:schemeClr val="hlink"/>
              </a:solidFill>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3"/>
          <p:cNvSpPr>
            <a:spLocks noGrp="1"/>
          </p:cNvSpPr>
          <p:nvPr>
            <p:ph type="body" idx="4294967295"/>
          </p:nvPr>
        </p:nvSpPr>
        <p:spPr>
          <a:xfrm>
            <a:off x="337625" y="323557"/>
            <a:ext cx="11015003" cy="6049107"/>
          </a:xfrm>
        </p:spPr>
        <p:txBody>
          <a:bodyPr/>
          <a:lstStyle/>
          <a:p>
            <a:pPr algn="just"/>
            <a:r>
              <a:rPr lang="tr-TR" dirty="0"/>
              <a:t>Milli Mücadele döneminde işgallere karşı İstanbul başta olmak üzere düzenlenen mitinglerde kadın cemiyetleri ve üyeleri etkili oldular. (Asri Kadınlar Cemiyeti üyelerinden Halide Edip, </a:t>
            </a:r>
            <a:r>
              <a:rPr lang="tr-TR" dirty="0" err="1"/>
              <a:t>Şüküfe</a:t>
            </a:r>
            <a:r>
              <a:rPr lang="tr-TR" dirty="0"/>
              <a:t> Nihal, Meliha, </a:t>
            </a:r>
            <a:r>
              <a:rPr lang="tr-TR" dirty="0" err="1"/>
              <a:t>Nakiye</a:t>
            </a:r>
            <a:r>
              <a:rPr lang="tr-TR" dirty="0"/>
              <a:t> Hanımlar)</a:t>
            </a:r>
          </a:p>
          <a:p>
            <a:pPr algn="just"/>
            <a:r>
              <a:rPr lang="tr-TR" dirty="0"/>
              <a:t>Milli Mücadele döneminde İstanbul dışında Anadolu’ toplumun her kesiminden kadınlar savaşın içinde yer almışlardır. Bu dönemde kadın sorunlarını savunan dernekler yerlerini Anadolu Kadınları Müdafaa-ı Vatan Derneği (Sivas), Müdafaa-ı Hukuk Kadınlar Derneği gibi derneklere bırakmıştır. </a:t>
            </a:r>
          </a:p>
          <a:p>
            <a:pPr algn="just"/>
            <a:r>
              <a:rPr lang="tr-TR" dirty="0"/>
              <a:t>Milli Mücadele kazanıldıktan sonra ulusal egemenliğe dayalı yeni bir devlet kurulurken ulus bireylerini eşit haklara sahip vatandaşlar düzeyinde birleştirmek için kadın sorunları üzerine düşünmek kaçınılmazdı. </a:t>
            </a:r>
          </a:p>
          <a:p>
            <a:pPr algn="just"/>
            <a:endParaRPr lang="tr-TR" dirty="0"/>
          </a:p>
          <a:p>
            <a:pPr algn="just"/>
            <a:endParaRPr lang="tr-TR" dirty="0"/>
          </a:p>
        </p:txBody>
      </p:sp>
    </p:spTree>
    <p:extLst>
      <p:ext uri="{BB962C8B-B14F-4D97-AF65-F5344CB8AC3E}">
        <p14:creationId xmlns:p14="http://schemas.microsoft.com/office/powerpoint/2010/main" val="3878228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Grp="1"/>
          </p:cNvSpPr>
          <p:nvPr>
            <p:ph type="body" idx="4294967295"/>
          </p:nvPr>
        </p:nvSpPr>
        <p:spPr>
          <a:xfrm>
            <a:off x="838200" y="482600"/>
            <a:ext cx="10515600" cy="5694363"/>
          </a:xfrm>
        </p:spPr>
        <p:txBody>
          <a:bodyPr/>
          <a:lstStyle/>
          <a:p>
            <a:pPr algn="just"/>
            <a:r>
              <a:rPr lang="tr-TR" dirty="0"/>
              <a:t>Başta Atatürk olmak üzere Türkiye Cumhuriyetini kuranlar, Türk Milletinin erkek-kadın bütün fertleri arasında hiç bir ayrım yapılmadan, çağdaşlaşması ve kalkınması gerektiği düşüncesinde idiler. </a:t>
            </a:r>
          </a:p>
          <a:p>
            <a:pPr algn="just"/>
            <a:r>
              <a:rPr lang="tr-TR" dirty="0"/>
              <a:t>Atatürk, 21 Mart 1923 tarihinde yaptığı bir konuşmada, kadınlara bir takım haklar tanınması gerektiği üzerinde duruyordu. Yine bu konu ile ilgili olarak; </a:t>
            </a:r>
            <a:r>
              <a:rPr lang="tr-TR" i="1" dirty="0">
                <a:solidFill>
                  <a:schemeClr val="accent5"/>
                </a:solidFill>
              </a:rPr>
              <a:t>“Bir millet kadın ve erkekten meydana gelir. Mümkün müdür ki, bir topluluğun yarısı topraklara zincirlerle bağlı kaldıkça diğer kısmı göklere yükselebilsin?” </a:t>
            </a:r>
            <a:r>
              <a:rPr lang="tr-TR" dirty="0"/>
              <a:t>diyerek, konunun önemini açıkça ortaya koyuyordu.</a:t>
            </a:r>
          </a:p>
          <a:p>
            <a:pPr algn="just"/>
            <a:r>
              <a:rPr lang="tr-TR" dirty="0"/>
              <a:t>Özellikle Atatürk’ün bu konudaki düşünce, çalışma ve direktifleri neticesinde, kadınlar, 17 şubat 1926 tarihinde Medenî Kanunun kabulünden itibaren kademeli olarak, hak ettikleri medenî, siyasî ve sosyal haklarına kavuşmaya başlamışlardır.</a:t>
            </a:r>
          </a:p>
        </p:txBody>
      </p:sp>
    </p:spTree>
    <p:extLst>
      <p:ext uri="{BB962C8B-B14F-4D97-AF65-F5344CB8AC3E}">
        <p14:creationId xmlns:p14="http://schemas.microsoft.com/office/powerpoint/2010/main" val="3514869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p:cNvSpPr>
          <p:nvPr>
            <p:ph type="body" idx="4294967295"/>
          </p:nvPr>
        </p:nvSpPr>
        <p:spPr>
          <a:xfrm>
            <a:off x="838200" y="482600"/>
            <a:ext cx="10515600" cy="5694363"/>
          </a:xfrm>
        </p:spPr>
        <p:txBody>
          <a:bodyPr/>
          <a:lstStyle/>
          <a:p>
            <a:pPr algn="just"/>
            <a:r>
              <a:rPr lang="tr-TR" dirty="0"/>
              <a:t>Türk tarihinde kadınların, evlenme, boşanma ve miras gibi aile hukuku konusunda erkeklerle eşit hale gelmesini sağlayan haklar </a:t>
            </a:r>
            <a:r>
              <a:rPr lang="tr-TR" dirty="0">
                <a:solidFill>
                  <a:schemeClr val="accent5"/>
                </a:solidFill>
              </a:rPr>
              <a:t>«Medeni </a:t>
            </a:r>
            <a:r>
              <a:rPr lang="tr-TR" dirty="0" err="1">
                <a:solidFill>
                  <a:schemeClr val="accent5"/>
                </a:solidFill>
              </a:rPr>
              <a:t>Kanun»</a:t>
            </a:r>
            <a:r>
              <a:rPr lang="tr-TR" dirty="0" err="1"/>
              <a:t>un</a:t>
            </a:r>
            <a:r>
              <a:rPr lang="tr-TR" dirty="0"/>
              <a:t> kabulü ile sağlandı.</a:t>
            </a:r>
          </a:p>
          <a:p>
            <a:pPr algn="just"/>
            <a:r>
              <a:rPr lang="tr-TR" dirty="0"/>
              <a:t>Siyasal alanda haklar </a:t>
            </a:r>
            <a:r>
              <a:rPr lang="tr-TR"/>
              <a:t>konusunda tartışmalar, </a:t>
            </a:r>
            <a:r>
              <a:rPr lang="tr-TR" dirty="0"/>
              <a:t>1924 Anayasası hazırlık sürecinde gündeme geldi ise de milletvekillerinin itirazı üzerine gerçekleşmedi.</a:t>
            </a:r>
          </a:p>
          <a:p>
            <a:pPr algn="just"/>
            <a:r>
              <a:rPr lang="tr-TR" dirty="0"/>
              <a:t>Nihayet 3 Nisan 1930’da çıkarılan Belediye Kanunu ile, Türk kadını Belediye seçimlerinde seçme ve seçilme hakkını elde ederlerken, 26 Ekim 1933 tarihinde de Muhtarlık seçimlerinde aynı hakka kavuşmuştur.</a:t>
            </a:r>
          </a:p>
          <a:p>
            <a:pPr algn="just"/>
            <a:r>
              <a:rPr lang="tr-TR" dirty="0"/>
              <a:t>Kadınlara seçme seçilme hakkı konusunda, 5 Aralık 1934’te İsmet İnönü ve 191 milletvekilinin vermiş olduğu Anayasa değişikliği tasarısının TBMM tarafından kabul edilmesiyle Türk kadını seçme ve seçilme hakkına sahip olmuştur.</a:t>
            </a:r>
          </a:p>
          <a:p>
            <a:pPr algn="just" eaLnBrk="1" hangingPunct="1">
              <a:lnSpc>
                <a:spcPct val="150000"/>
              </a:lnSpc>
              <a:spcBef>
                <a:spcPct val="0"/>
              </a:spcBef>
              <a:buFont typeface="Arial" charset="0"/>
              <a:buNone/>
            </a:pPr>
            <a:endParaRPr lang="tr-TR" dirty="0"/>
          </a:p>
          <a:p>
            <a:pPr algn="just"/>
            <a:endParaRPr lang="tr-TR" dirty="0"/>
          </a:p>
          <a:p>
            <a:pPr algn="just"/>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noGrp="1"/>
          </p:cNvSpPr>
          <p:nvPr>
            <p:ph type="body" idx="4294967295"/>
          </p:nvPr>
        </p:nvSpPr>
        <p:spPr>
          <a:xfrm>
            <a:off x="344488" y="293688"/>
            <a:ext cx="11630025" cy="6261100"/>
          </a:xfrm>
        </p:spPr>
        <p:txBody>
          <a:bodyPr/>
          <a:lstStyle/>
          <a:p>
            <a:pPr algn="just">
              <a:lnSpc>
                <a:spcPct val="80000"/>
              </a:lnSpc>
            </a:pPr>
            <a:r>
              <a:rPr lang="tr-TR" b="1" dirty="0">
                <a:solidFill>
                  <a:srgbClr val="C00000"/>
                </a:solidFill>
              </a:rPr>
              <a:t>Sağlık Alanında Yapılan Çalışmalar: </a:t>
            </a:r>
            <a:r>
              <a:rPr lang="tr-TR" dirty="0"/>
              <a:t>Sağlık alanında yapılan hizmetler, Orta Asya Türk Devletlerinden beri Türk Devlet anlayışına göre kutsal devlet hizmetlerinden birisi olarak kabul edilmektedir. Fakat Osmanlı Devleti’nin son döneminde, özellikle uzun yıllar devam eden savaşlar, yaşanan göçler ve ekonomik imkanların yetersizliği yüzünden istenilen düzeye ulaşmamıştı.</a:t>
            </a:r>
          </a:p>
          <a:p>
            <a:pPr algn="just">
              <a:lnSpc>
                <a:spcPct val="80000"/>
              </a:lnSpc>
            </a:pPr>
            <a:r>
              <a:rPr lang="tr-TR" dirty="0"/>
              <a:t>Bu alandaki yetersizliği gidermek amacıyla Türk Devleti’nde, daha 1921 yılında kimsesiz ve muhtaç çocukların kötü durumlara düşmelerini önlemek ve devlet tarafından korunmalarını sağlamak maksadıyla Çocuk Esirgeme Kurumu kurulmuştur.</a:t>
            </a:r>
          </a:p>
          <a:p>
            <a:pPr algn="just">
              <a:lnSpc>
                <a:spcPct val="80000"/>
              </a:lnSpc>
            </a:pPr>
            <a:r>
              <a:rPr lang="tr-TR" dirty="0"/>
              <a:t>Henüz Cumhuriyet ilan edilmeden Mustafa Kemal bir konuşmasında sağlık politikalarının temel amacına ilişkin düşüncelerini ortaya koymuştu:</a:t>
            </a:r>
          </a:p>
          <a:p>
            <a:pPr algn="just">
              <a:lnSpc>
                <a:spcPct val="80000"/>
              </a:lnSpc>
            </a:pPr>
            <a:r>
              <a:rPr lang="tr-TR" i="1" dirty="0">
                <a:solidFill>
                  <a:schemeClr val="hlink"/>
                </a:solidFill>
              </a:rPr>
              <a:t>“Sağlık ve sosyal yardım hususunda her zaman takip ettiğimiz gaye şudur: Milletimizin sıhhatinin korunması ve takviyesi, ölümün azaltılması, bulaşıcı ve salgın hastalıkların etkisiz hale getirilmesi, bu suretle millet fertlerinin dinç ve çalışmaya kabiliyetli bir halde sıhhatli vücutlar olarak yetiştirilmesi.”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p:cNvSpPr>
            <a:spLocks noGrp="1"/>
          </p:cNvSpPr>
          <p:nvPr>
            <p:ph type="body" idx="4294967295"/>
          </p:nvPr>
        </p:nvSpPr>
        <p:spPr>
          <a:xfrm>
            <a:off x="337625" y="365760"/>
            <a:ext cx="11089200" cy="5964702"/>
          </a:xfrm>
        </p:spPr>
        <p:txBody>
          <a:bodyPr/>
          <a:lstStyle/>
          <a:p>
            <a:pPr algn="just"/>
            <a:r>
              <a:rPr lang="tr-TR" dirty="0"/>
              <a:t>Türkiye Cumhuriyeti kurulduğunda hastane ve doktor sayısının azlığı sebebiyle yeterli hizmet verilemiyordu. Gerek parti gerek hükümet programlarında sıhhat işleri, bulaşıcı hastalıklar olan sıtma, verem frengi, trahom, tifo dizanteri ile mücadele, nüfusun arttırılması, doğumevlerinin arttırılması, süt çocukları için bakım ve danışma evlerinin açılması gibi hedefler saptanmıştı.</a:t>
            </a:r>
          </a:p>
          <a:p>
            <a:pPr algn="just"/>
            <a:r>
              <a:rPr lang="tr-TR" dirty="0"/>
              <a:t>Kısa süre sonra kurulan Hıfzıssıhha Enstitüsü ve Okulu Türkiye’de bulaşıcı hastalıklarla mücadelede önemli bir hizmet gördü. </a:t>
            </a:r>
          </a:p>
          <a:p>
            <a:pPr algn="just"/>
            <a:r>
              <a:rPr lang="tr-TR" dirty="0"/>
              <a:t>Bunun yanında bulaşıcı hastalıklarla mücadele için dernekler kuruldu. 1925 yılından itibaren çeşitli zamanlarda Tıp Kongreleri düzenlendi. </a:t>
            </a:r>
          </a:p>
          <a:p>
            <a:pPr algn="just"/>
            <a:r>
              <a:rPr lang="tr-TR" dirty="0"/>
              <a:t>Halkın sağlık yönünden eğitilmesini sağlamak maksadıyla, Halk Eğitim çalışmalarında sağlık konularına da yer verilerek ve okullara sağlık ile ilgili dersler konuldu.</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3"/>
          <p:cNvSpPr>
            <a:spLocks noGrp="1"/>
          </p:cNvSpPr>
          <p:nvPr>
            <p:ph type="body" idx="4294967295"/>
          </p:nvPr>
        </p:nvSpPr>
        <p:spPr>
          <a:xfrm>
            <a:off x="838200" y="482600"/>
            <a:ext cx="10515600" cy="5694363"/>
          </a:xfrm>
        </p:spPr>
        <p:txBody>
          <a:bodyPr/>
          <a:lstStyle/>
          <a:p>
            <a:pPr algn="just"/>
            <a:r>
              <a:rPr lang="tr-TR"/>
              <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p:cNvSpPr>
          <p:nvPr>
            <p:ph type="body" idx="4294967295"/>
          </p:nvPr>
        </p:nvSpPr>
        <p:spPr>
          <a:xfrm>
            <a:off x="368135" y="382979"/>
            <a:ext cx="11174680" cy="6092042"/>
          </a:xfrm>
        </p:spPr>
        <p:txBody>
          <a:bodyPr/>
          <a:lstStyle/>
          <a:p>
            <a:r>
              <a:rPr lang="tr-TR" b="1" dirty="0">
                <a:solidFill>
                  <a:schemeClr val="hlink"/>
                </a:solidFill>
              </a:rPr>
              <a:t>TOPLUMSAL ALANDA YAPILAN İNKILAPLAR:</a:t>
            </a:r>
          </a:p>
          <a:p>
            <a:pPr algn="just"/>
            <a:r>
              <a:rPr lang="tr-TR" dirty="0"/>
              <a:t>Toplumsal alanda yapılan inkılapların temel amacı çağdaşlaşmaktır. Mustafa Kemal, siyasal alanda yapılan inkılaplarla devlete çağdaş bir görünüm ve sistem kazandırmaya çalışırken toplumun/vatandaşın günlük yaşamını, sosyal yapıyı da değiştirmek gerektiğine inanıyordu. Ona göre, siyasal, iktisadi değişikliklerle birlikte toplumsal değişikliklere gidilirse Türk Milleti ve Türkiye Cumhuriyeti ayakta kalabilirdi. Lozan Barış Antlaşması imzalanmadan bu düşüncesini arkadaşlarına ifade etmişti: </a:t>
            </a:r>
          </a:p>
          <a:p>
            <a:pPr algn="just"/>
            <a:r>
              <a:rPr lang="tr-TR" dirty="0"/>
              <a:t>III. Selim’den itibaren başlayan yenilik hareketleri taassup nedeniyle daima yıkılıvermiştir. Şimdi önümüzde bir ufuk açıldı. Savaşı kazandık, barış da olacak. Eğer yüzümüzü hala Batıya çevirmez, batının yeniliklerini kabul etmezsek, bu ulus yine o köhne kurumların elinde eski haline dönecek, daha çok Kurtuluş Savaşları vermek zorunda kalacaktır. Bizim döktüğümüz alın teri ve şehit kanları boşa gidecektir…Memleketi düşman işgalinden kurtardığımız gibi, cehalet ve taassubun elinden de kurtaracağız.</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p:cNvSpPr>
          <p:nvPr>
            <p:ph type="body" idx="4294967295"/>
          </p:nvPr>
        </p:nvSpPr>
        <p:spPr>
          <a:xfrm>
            <a:off x="838200" y="482600"/>
            <a:ext cx="10515600" cy="5694363"/>
          </a:xfrm>
        </p:spPr>
        <p:txBody>
          <a:bodyPr/>
          <a:lstStyle/>
          <a:p>
            <a:pPr algn="just"/>
            <a:r>
              <a:rPr lang="tr-TR" dirty="0"/>
              <a:t>Toplumsal alanda yapılan inkılapların diğer bir nedeni hiç şüphesiz kıvançta, tasada birlikte olan, ortak geçmişi benimseyerek geleceğe dair ortak hedeflere yürüyen bir toplum yapısı meydana getirmekti. Yani «</a:t>
            </a:r>
            <a:r>
              <a:rPr lang="tr-TR" dirty="0" err="1"/>
              <a:t>Ulus»u</a:t>
            </a:r>
            <a:r>
              <a:rPr lang="tr-TR" dirty="0"/>
              <a:t> inşa etmekti. Türk toplumunun ulus bilincine varması ancak Kurtuluş Savaşı sonrasında bir bütün olarak inkılaplarla mümkün oluştur.</a:t>
            </a:r>
          </a:p>
          <a:p>
            <a:pPr algn="just"/>
            <a:endParaRPr lang="tr-TR" dirty="0"/>
          </a:p>
        </p:txBody>
      </p:sp>
    </p:spTree>
    <p:extLst>
      <p:ext uri="{BB962C8B-B14F-4D97-AF65-F5344CB8AC3E}">
        <p14:creationId xmlns:p14="http://schemas.microsoft.com/office/powerpoint/2010/main" val="191504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p:cNvSpPr>
          <p:nvPr>
            <p:ph type="body" idx="4294967295"/>
          </p:nvPr>
        </p:nvSpPr>
        <p:spPr>
          <a:xfrm>
            <a:off x="271463" y="287338"/>
            <a:ext cx="11557000" cy="6267450"/>
          </a:xfrm>
        </p:spPr>
        <p:txBody>
          <a:bodyPr/>
          <a:lstStyle/>
          <a:p>
            <a:pPr algn="just"/>
            <a:r>
              <a:rPr lang="tr-TR" b="1">
                <a:solidFill>
                  <a:schemeClr val="hlink"/>
                </a:solidFill>
              </a:rPr>
              <a:t>Kılık-Kıyafette Değişiklik (25 Kasım 1925):</a:t>
            </a:r>
            <a:r>
              <a:rPr lang="tr-TR"/>
              <a:t> </a:t>
            </a:r>
          </a:p>
          <a:p>
            <a:pPr algn="just"/>
            <a:r>
              <a:rPr lang="tr-TR"/>
              <a:t>Giyim kuşam toplumsal ve ulusal kültürü yansıtan ölçütlerden biridir. Osmanlı devleti çökerken imparatorluk anlayışı ve gelenekselci (dinsel) tutum nedeniyle tarihsel bir sürecin sonunda giyim kuşamda bir karmaşa hakimdi. </a:t>
            </a:r>
          </a:p>
          <a:p>
            <a:pPr algn="just"/>
            <a:r>
              <a:rPr lang="tr-TR"/>
              <a:t>Türk Ulusuna her alanda çağın icaplarına göre bir görüntü ve kimlik kazandırmak (ulusu inşa etmek) düşüncesini taşıyan Mustafa Kemal, kılık - kıyafet konusunda da bir inkılâbın gerekliliğine inanıyordu.</a:t>
            </a:r>
          </a:p>
          <a:p>
            <a:pPr algn="just"/>
            <a:r>
              <a:rPr lang="tr-TR"/>
              <a:t>Bu yolda ilk adım 3 Nisan 1924’te kabul edilen “Hakimler ve Adliye Mensuplarının Resmi Kıyafetleri” hakkındaki yasa ile atıldı ve Hukukçuların üniformaları belirlendi. Bu tarihlerde basında memurların ve askerlerin giyimine ilişkin bir yasa çıkacağı haberleri de yayımlanıyordu. Dışişleri ve İçişleri mensuplarının şapka ya da başı açık çalışmaya karar verdikleri yazılıyordu.</a:t>
            </a:r>
          </a:p>
          <a:p>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p:cNvSpPr>
          <p:nvPr>
            <p:ph type="body" idx="4294967295"/>
          </p:nvPr>
        </p:nvSpPr>
        <p:spPr>
          <a:xfrm>
            <a:off x="273050" y="206375"/>
            <a:ext cx="11617325" cy="6421438"/>
          </a:xfrm>
        </p:spPr>
        <p:txBody>
          <a:bodyPr/>
          <a:lstStyle/>
          <a:p>
            <a:pPr algn="just"/>
            <a:r>
              <a:rPr lang="tr-TR"/>
              <a:t>Nihayet Mustafa Kemal halka, giydikleri kıyafetlerin millî olmadığını ve daha medenî bir görüntüye bürünmesi gerektiğini, 24 Ağustos 1925’te Kastamonu ve İnebolu’ya yaptığı seyahatlerde anlatıyor ve başında taşıdığı şapkayı da halka göstererek, “Biz her nokta-i nazardan medenî insan olmalıyız. Fikrimiz, zihniyetimiz, tepeden tırnağa kadar medenî olacaktır. Medenî ve beynelmilel kıyafet, milletimiz için layık bir kıyafettir. Onu giyeceğiz.” dedi.</a:t>
            </a:r>
          </a:p>
          <a:p>
            <a:pPr algn="just"/>
            <a:r>
              <a:rPr lang="tr-TR"/>
              <a:t>Mustafa Kemal’in Kastamonu’da yaptığı konuşmalar ile şapkayı tanıtmasından sonra Bakanlar Kurulu, 2 Eylül 1925’te memurların şapka giymeleri yönünde bir karar aldı. Süreç içerisinde hükümetin kararının tam olarak uygulanmadığı görüldü ve hükümet kararnamesini bir yasa ile güçlendirmek amacıyla 25 Kasım 1925 tarihinde TBMM’de </a:t>
            </a:r>
            <a:r>
              <a:rPr lang="tr-TR">
                <a:solidFill>
                  <a:schemeClr val="hlink"/>
                </a:solidFill>
              </a:rPr>
              <a:t>“Şapka İktisası (giyilmesi) Hakkında Kanun”</a:t>
            </a:r>
            <a:r>
              <a:rPr lang="tr-TR"/>
              <a:t> kabul edildi. </a:t>
            </a:r>
          </a:p>
          <a:p>
            <a:pPr algn="just"/>
            <a:r>
              <a:rPr lang="tr-TR"/>
              <a:t>3 Aralık 1934 tarihinde alınan bir kararla da, din adamlarının, dini kıyafetlerini, en yüksek din görevlisi hariç, sadece ibadet yerlerinde giymeleri esası getirilmiştir.</a:t>
            </a:r>
          </a:p>
          <a:p>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p:cNvSpPr>
          <p:nvPr>
            <p:ph type="body" idx="4294967295"/>
          </p:nvPr>
        </p:nvSpPr>
        <p:spPr>
          <a:xfrm>
            <a:off x="258763" y="220663"/>
            <a:ext cx="11647487" cy="6442075"/>
          </a:xfrm>
        </p:spPr>
        <p:txBody>
          <a:bodyPr/>
          <a:lstStyle/>
          <a:p>
            <a:pPr algn="just">
              <a:lnSpc>
                <a:spcPct val="80000"/>
              </a:lnSpc>
            </a:pPr>
            <a:r>
              <a:rPr lang="tr-TR" b="1">
                <a:solidFill>
                  <a:schemeClr val="hlink"/>
                </a:solidFill>
              </a:rPr>
              <a:t>Tekke, Zaviye ve Türbelerin Kapatılması (30 Kasım 1925):</a:t>
            </a:r>
          </a:p>
          <a:p>
            <a:pPr algn="just">
              <a:lnSpc>
                <a:spcPct val="80000"/>
              </a:lnSpc>
            </a:pPr>
            <a:r>
              <a:rPr lang="tr-TR"/>
              <a:t>Selçuklular ve Osmanlılar zamanında, Anadolu’nun ve Balkanların Türkleşmesinde, halkın Türk - İslam sentezi içinde yoğrulmasında büyük hizmetleri olan tarikatlar ve bunların kurumlaşmış şekli olan tekkeler, İmparatorluğun yükselme döneminden sonra fonksiyonlarını kaybetmişlerdi. Yirminci yüzyıla gelindiğinde Tekke ve Zaviyeler gerçek anlamda varlık sebeplerini yitirmişlerdi.</a:t>
            </a:r>
          </a:p>
          <a:p>
            <a:pPr algn="just">
              <a:lnSpc>
                <a:spcPct val="80000"/>
              </a:lnSpc>
            </a:pPr>
            <a:r>
              <a:rPr lang="tr-TR"/>
              <a:t>Cumhuriyetin ilanından sonra 3 Mart1924’te kabul edilen bir yasayla Şeriye ve Evkaf Bakanlığı kaldırılınca Tekke ve Zaviyeler aynı gün kurulan Diyanet İşleri Başkanlığı’na bağlandı.</a:t>
            </a:r>
          </a:p>
          <a:p>
            <a:pPr algn="just">
              <a:lnSpc>
                <a:spcPct val="80000"/>
              </a:lnSpc>
            </a:pPr>
            <a:r>
              <a:rPr lang="tr-TR"/>
              <a:t>Ancak Şeyh Sait isyanının da etkisiyle, Takriri Sükun Kanunu ile birlikte rejimi sağlamlaştırmak ve iç düzeni sağlamak maksadıyla bir takım inkılâplara girişilince, tekke ve zaviyeler gündeme geldi. </a:t>
            </a:r>
          </a:p>
          <a:p>
            <a:pPr algn="just">
              <a:lnSpc>
                <a:spcPct val="80000"/>
              </a:lnSpc>
            </a:pPr>
            <a:r>
              <a:rPr lang="tr-TR"/>
              <a:t>Mustafa Kemal’in 30 Ağustos 1925 tarihinde yaptığı konuşmada; </a:t>
            </a:r>
            <a:r>
              <a:rPr lang="tr-TR">
                <a:solidFill>
                  <a:schemeClr val="hlink"/>
                </a:solidFill>
              </a:rPr>
              <a:t>“Ey ulus! İyi biliniz ki Türkiye Cumhuriyeti, şeyhler, dervişler, müritler ve meczuplar memleketi olamaz. En doğru ve en hakiki tarikat, medeniyet tarikatıdır.”</a:t>
            </a:r>
            <a:r>
              <a:rPr lang="tr-TR"/>
              <a:t> diyerek, Tekke ve Zaviyelerin gereksizliğini dile getirdi.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p:cNvSpPr>
          <p:nvPr>
            <p:ph type="body" idx="4294967295"/>
          </p:nvPr>
        </p:nvSpPr>
        <p:spPr>
          <a:xfrm>
            <a:off x="330200" y="206375"/>
            <a:ext cx="11488738" cy="6305550"/>
          </a:xfrm>
        </p:spPr>
        <p:txBody>
          <a:bodyPr/>
          <a:lstStyle/>
          <a:p>
            <a:pPr algn="just">
              <a:lnSpc>
                <a:spcPct val="80000"/>
              </a:lnSpc>
            </a:pPr>
            <a:r>
              <a:rPr lang="tr-TR"/>
              <a:t>Şeyh Sait İsyanı bastırıldıktan sonra tekke ve zaviyelerin isyanda rolü olduğu yönünde yansıyan bulgular üzerine Doğu (Diyarbakır) İstiklal Mahkemesi ayaklanma bölgesindeki tekke ve zaviyelerin kapatılmasına karar verdi.</a:t>
            </a:r>
          </a:p>
          <a:p>
            <a:pPr algn="just">
              <a:lnSpc>
                <a:spcPct val="80000"/>
              </a:lnSpc>
            </a:pPr>
            <a:r>
              <a:rPr lang="tr-TR"/>
              <a:t>Aynı zamanda Mustafa Kemal’in de yukarıda ifade ettiği gibi Cumhuriyet rejimi ve toplumu feodal bir nitelik taşıyan “Şeyh, Seyit Baba, Çelebi” gibi dinsel sanlar taşıyan kişiler etrafında örgütlenen bir toplum modelini ortadan kaldırmayı gerektiriyordu. </a:t>
            </a:r>
          </a:p>
          <a:p>
            <a:pPr algn="just">
              <a:lnSpc>
                <a:spcPct val="80000"/>
              </a:lnSpc>
            </a:pPr>
            <a:r>
              <a:rPr lang="tr-TR"/>
              <a:t>Bu düşüncenin bir eseri olarak Mustafa Kemal’in Kastamonu gezisi ve “Şapka Kanunu’ndan sonra tekke, zaviye ve türbelerin kapatılması gündeme geldi. Hükümet 2 Eylül 1925 tarihinde Tekke, Zaviye ve Türbelerin kapatılmasına ilişkin bir kararname yayınladı. </a:t>
            </a:r>
          </a:p>
          <a:p>
            <a:pPr algn="just">
              <a:lnSpc>
                <a:spcPct val="80000"/>
              </a:lnSpc>
            </a:pPr>
            <a:r>
              <a:rPr lang="tr-TR"/>
              <a:t>30 Kasım 1925 günü de </a:t>
            </a:r>
            <a:r>
              <a:rPr lang="tr-TR">
                <a:solidFill>
                  <a:schemeClr val="hlink"/>
                </a:solidFill>
              </a:rPr>
              <a:t>“Tekke ve Zaviyelerle Türbelerin Kapatılmasına ve Türbedarlıklarla Birtakım Unvanların Yasaklanmasına ve Kaldırılmasına İlişkin Yasa”</a:t>
            </a:r>
            <a:r>
              <a:rPr lang="tr-TR"/>
              <a:t> adıyla kabul edilen kanunla tekke, zaviye ve türbeler kapatılırken, şeyhlik, dervişlik, dedelik, müritlik vs gibi unvan ve lâkapların kullanılması yasaklandı.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Grp="1"/>
          </p:cNvSpPr>
          <p:nvPr>
            <p:ph type="body" idx="4294967295"/>
          </p:nvPr>
        </p:nvSpPr>
        <p:spPr>
          <a:xfrm>
            <a:off x="838200" y="482600"/>
            <a:ext cx="10515600" cy="5999163"/>
          </a:xfrm>
        </p:spPr>
        <p:txBody>
          <a:bodyPr/>
          <a:lstStyle/>
          <a:p>
            <a:pPr>
              <a:lnSpc>
                <a:spcPct val="70000"/>
              </a:lnSpc>
            </a:pPr>
            <a:r>
              <a:rPr lang="tr-TR" sz="2400" b="1">
                <a:solidFill>
                  <a:schemeClr val="hlink"/>
                </a:solidFill>
              </a:rPr>
              <a:t>Takvim, Saat, Ölçüler ve Rakamlarda Değişiklik (26 Aralık 1925): </a:t>
            </a:r>
          </a:p>
          <a:p>
            <a:pPr>
              <a:lnSpc>
                <a:spcPct val="70000"/>
              </a:lnSpc>
            </a:pPr>
            <a:r>
              <a:rPr lang="tr-TR" sz="2400"/>
              <a:t>Genç Türkiye Cumhuriyeti’nde, her alanda Batı medeniyetine ve uluslar arası normlara göre bir sistem kurmak düşüncesi mevcut idi. Bu sebeple, Batı ülkeleri ile ilişkilerde problem teşkil edecek olan unsurlardan kaçınılıyordu. Dolayısıyla, Osmanlı Devleti’nden kalan takvim, saat, ölçü ve rakamların, ilişkilerde sebep olacağı yanlış anlama ve çelişkilerin önüne geçebilmek için, Batılı örneklere göre değiştirilmesi fikri önem kazanmıştı.</a:t>
            </a:r>
          </a:p>
          <a:p>
            <a:pPr>
              <a:lnSpc>
                <a:spcPct val="70000"/>
              </a:lnSpc>
            </a:pPr>
            <a:r>
              <a:rPr lang="tr-TR" sz="2400"/>
              <a:t>Bu çerçevede, Batı medeniyeti ile olan bu farklılığı ortadan kaldırmak maksadıyla, 26 Aralık 1925 tarihinde kabul edilen bir kanun ile, Osmanlı Devleti zamanından beri kullanılmakta olan Hicrî ve Rumî takvim kaldırılarak yerine Miladî takvim kabul edilmiş ve yine aynı tarihte milletlerarası saat uygulaması da benimsenmiştir.</a:t>
            </a:r>
          </a:p>
          <a:p>
            <a:pPr>
              <a:lnSpc>
                <a:spcPct val="70000"/>
              </a:lnSpc>
            </a:pPr>
            <a:r>
              <a:rPr lang="tr-TR" sz="2400"/>
              <a:t>Bu alanda, adı geçen tarihte gerçekleştirilen bu değişikliklerin yanında, aynı yıl alınan bir kararla, Arap rakamları da bırakılarak, yerine milletlerarası rakamlar denilen Avrupa rakamları kabul edilmiştir.</a:t>
            </a:r>
          </a:p>
          <a:p>
            <a:pPr>
              <a:lnSpc>
                <a:spcPct val="70000"/>
              </a:lnSpc>
            </a:pPr>
            <a:r>
              <a:rPr lang="tr-TR" sz="2400"/>
              <a:t>Daha sonraki dönemde, bu konularla ilgili olarak yapılan çalışmaların sonucu olarak, 26 Mart 1931 tarihinde kabul edilen bir kanunla, arşın, endaze, okka, çeki gibi bölgelere göre farklılık gösteren ağırlık ve uzunluk ölçüleri kaldırılmış ve yerlerine, dünyanın yaygın olarak kullandığı, metre ve kilogram gibi ölçüler kabul edilmiştir.</a:t>
            </a:r>
          </a:p>
          <a:p>
            <a:pPr>
              <a:lnSpc>
                <a:spcPct val="70000"/>
              </a:lnSpc>
            </a:pPr>
            <a:endParaRPr lang="tr-TR" sz="240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ündönümü">
  <a:themeElements>
    <a:clrScheme name="Özel 5">
      <a:dk1>
        <a:sysClr val="windowText" lastClr="000000"/>
      </a:dk1>
      <a:lt1>
        <a:sysClr val="window" lastClr="FFFFFF"/>
      </a:lt1>
      <a:dk2>
        <a:srgbClr val="C00000"/>
      </a:dk2>
      <a:lt2>
        <a:srgbClr val="C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Gündönümü">
  <a:themeElements>
    <a:clrScheme name="Özel 5">
      <a:dk1>
        <a:sysClr val="windowText" lastClr="000000"/>
      </a:dk1>
      <a:lt1>
        <a:sysClr val="window" lastClr="FFFFFF"/>
      </a:lt1>
      <a:dk2>
        <a:srgbClr val="C00000"/>
      </a:dk2>
      <a:lt2>
        <a:srgbClr val="C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5844</TotalTime>
  <Words>3042</Words>
  <Application>Microsoft Office PowerPoint</Application>
  <PresentationFormat>Geniş ekran</PresentationFormat>
  <Paragraphs>99</Paragraphs>
  <Slides>25</Slides>
  <Notes>0</Notes>
  <HiddenSlides>0</HiddenSlides>
  <MMClips>0</MMClips>
  <ScaleCrop>false</ScaleCrop>
  <HeadingPairs>
    <vt:vector size="6" baseType="variant">
      <vt:variant>
        <vt:lpstr>Kullanılan Yazı Tipleri</vt:lpstr>
      </vt:variant>
      <vt:variant>
        <vt:i4>6</vt:i4>
      </vt:variant>
      <vt:variant>
        <vt:lpstr>Tema</vt:lpstr>
      </vt:variant>
      <vt:variant>
        <vt:i4>3</vt:i4>
      </vt:variant>
      <vt:variant>
        <vt:lpstr>Slayt Başlıkları</vt:lpstr>
      </vt:variant>
      <vt:variant>
        <vt:i4>25</vt:i4>
      </vt:variant>
    </vt:vector>
  </HeadingPairs>
  <TitlesOfParts>
    <vt:vector size="34" baseType="lpstr">
      <vt:lpstr>Arial</vt:lpstr>
      <vt:lpstr>Calibri</vt:lpstr>
      <vt:lpstr>Calibri Light</vt:lpstr>
      <vt:lpstr>Gill Sans MT</vt:lpstr>
      <vt:lpstr>Verdana</vt:lpstr>
      <vt:lpstr>Wingdings 2</vt:lpstr>
      <vt:lpstr>Office Teması</vt:lpstr>
      <vt:lpstr>Gündönümü</vt:lpstr>
      <vt:lpstr>1_Gündönümü</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Uze</cp:lastModifiedBy>
  <cp:revision>463</cp:revision>
  <dcterms:created xsi:type="dcterms:W3CDTF">2017-09-26T06:44:30Z</dcterms:created>
  <dcterms:modified xsi:type="dcterms:W3CDTF">2022-02-28T11:57:44Z</dcterms:modified>
</cp:coreProperties>
</file>