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9" r:id="rId2"/>
    <p:sldMasterId id="2147483681" r:id="rId3"/>
  </p:sldMasterIdLst>
  <p:notesMasterIdLst>
    <p:notesMasterId r:id="rId33"/>
  </p:notesMasterIdLst>
  <p:sldIdLst>
    <p:sldId id="314" r:id="rId4"/>
    <p:sldId id="270" r:id="rId5"/>
    <p:sldId id="333" r:id="rId6"/>
    <p:sldId id="360" r:id="rId7"/>
    <p:sldId id="361" r:id="rId8"/>
    <p:sldId id="362" r:id="rId9"/>
    <p:sldId id="363" r:id="rId10"/>
    <p:sldId id="367" r:id="rId11"/>
    <p:sldId id="368" r:id="rId12"/>
    <p:sldId id="366" r:id="rId13"/>
    <p:sldId id="365" r:id="rId14"/>
    <p:sldId id="316" r:id="rId15"/>
    <p:sldId id="322" r:id="rId16"/>
    <p:sldId id="369" r:id="rId17"/>
    <p:sldId id="334" r:id="rId18"/>
    <p:sldId id="336" r:id="rId19"/>
    <p:sldId id="325" r:id="rId20"/>
    <p:sldId id="323" r:id="rId21"/>
    <p:sldId id="337" r:id="rId22"/>
    <p:sldId id="317" r:id="rId23"/>
    <p:sldId id="327" r:id="rId24"/>
    <p:sldId id="338" r:id="rId25"/>
    <p:sldId id="326" r:id="rId26"/>
    <p:sldId id="328" r:id="rId27"/>
    <p:sldId id="331" r:id="rId28"/>
    <p:sldId id="332" r:id="rId29"/>
    <p:sldId id="319" r:id="rId30"/>
    <p:sldId id="318" r:id="rId31"/>
    <p:sldId id="339" r:id="rId32"/>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nan OZKA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7326" autoAdjust="0"/>
  </p:normalViewPr>
  <p:slideViewPr>
    <p:cSldViewPr snapToGrid="0">
      <p:cViewPr varScale="1">
        <p:scale>
          <a:sx n="85" d="100"/>
          <a:sy n="85" d="100"/>
        </p:scale>
        <p:origin x="677"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commentAuthors" Target="commen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CF152531-5EAA-4FCB-8A26-B77EE623C499}" type="datetimeFigureOut">
              <a:rPr lang="tr-TR"/>
              <a:pPr>
                <a:defRPr/>
              </a:pPr>
              <a:t>28.02.2022</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B72D5EE-0F63-48B4-8690-A4F238505312}" type="slidenum">
              <a:rPr lang="tr-TR"/>
              <a:pPr>
                <a:defRPr/>
              </a:pPr>
              <a:t>‹#›</a:t>
            </a:fld>
            <a:endParaRPr lang="tr-TR"/>
          </a:p>
        </p:txBody>
      </p:sp>
    </p:spTree>
    <p:extLst>
      <p:ext uri="{BB962C8B-B14F-4D97-AF65-F5344CB8AC3E}">
        <p14:creationId xmlns:p14="http://schemas.microsoft.com/office/powerpoint/2010/main" val="14384361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732BA19D-02A1-4E71-AE85-2252C9A0AB14}"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5CAE6485-5982-4D70-A497-200BCE62CBE1}" type="slidenum">
              <a:rPr lang="tr-TR"/>
              <a:pPr>
                <a:defRP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1"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1"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E18685B6-074A-4792-AD16-DCBC5015FCF8}"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C0AB5DE1-6A05-4198-832B-6EE2FED63F78}" type="slidenum">
              <a:rPr lang="tr-TR"/>
              <a:pPr>
                <a:defRP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91E43944-EF65-4E02-9482-B90D7CC02BEC}"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4D22E6D-A188-4F3A-8363-C552CDAAC7BB}" type="slidenum">
              <a:rPr lang="tr-TR"/>
              <a:pPr>
                <a:defRPr/>
              </a:pPr>
              <a:t>‹#›</a:t>
            </a:fld>
            <a:endParaRPr lang="tr-TR"/>
          </a:p>
        </p:txBody>
      </p:sp>
    </p:spTree>
  </p:cSld>
  <p:clrMapOvr>
    <a:masterClrMapping/>
  </p:clrMapOvr>
  <p:transition spd="med">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CA216AC6-AA91-4038-89E6-C3122E3D0D3F}"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9B9CB748-E4D6-4CD2-AD35-058C3BD68D2D}" type="slidenum">
              <a:rPr lang="tr-TR"/>
              <a:pPr>
                <a:defRPr/>
              </a:pPr>
              <a:t>‹#›</a:t>
            </a:fld>
            <a:endParaRPr lang="tr-TR"/>
          </a:p>
        </p:txBody>
      </p:sp>
    </p:spTree>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C9B6E4A6-43D6-4321-AC91-C5FB01303979}"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9DB15EE4-8C9A-4106-86A2-83C61E91928F}" type="slidenum">
              <a:rPr lang="tr-TR"/>
              <a:pPr>
                <a:defRPr/>
              </a:pPr>
              <a:t>‹#›</a:t>
            </a:fld>
            <a:endParaRPr lang="tr-TR"/>
          </a:p>
        </p:txBody>
      </p:sp>
    </p:spTree>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BD9819C3-BE0D-492B-85C9-6BDAC4EC6561}"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0ED0E75F-A8E9-4764-B2C5-6763A1E7A9B4}" type="slidenum">
              <a:rPr lang="tr-TR"/>
              <a:pPr>
                <a:defRPr/>
              </a:pPr>
              <a:t>‹#›</a:t>
            </a:fld>
            <a:endParaRPr lang="tr-TR"/>
          </a:p>
        </p:txBody>
      </p:sp>
    </p:spTree>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34176982-67D5-480D-88CE-19F765027905}"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9402025-11BD-416C-9B6D-D9B613B44037}" type="slidenum">
              <a:rPr lang="tr-TR"/>
              <a:pPr>
                <a:defRPr/>
              </a:pPr>
              <a:t>‹#›</a:t>
            </a:fld>
            <a:endParaRPr lang="tr-TR"/>
          </a:p>
        </p:txBody>
      </p:sp>
    </p:spTree>
  </p:cSld>
  <p:clrMapOvr>
    <a:masterClrMapping/>
  </p:clrMapOvr>
  <p:transition spd="med">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688F2173-1BE7-4AC6-AF2E-E10AB25D6B0D}"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7B623DE-A651-4EBD-B93B-6306025A6167}" type="slidenum">
              <a:rPr lang="tr-TR"/>
              <a:pPr>
                <a:defRPr/>
              </a:pPr>
              <a:t>‹#›</a:t>
            </a:fld>
            <a:endParaRPr lang="tr-TR"/>
          </a:p>
        </p:txBody>
      </p:sp>
    </p:spTree>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a:t>Asıl metin stillerini düzenlemek için tıklatın</a:t>
            </a:r>
          </a:p>
        </p:txBody>
      </p:sp>
      <p:sp>
        <p:nvSpPr>
          <p:cNvPr id="4" name="3 İçerik Yer Tutucusu"/>
          <p:cNvSpPr>
            <a:spLocks noGrp="1"/>
          </p:cNvSpPr>
          <p:nvPr>
            <p:ph sz="half" idx="1"/>
          </p:nvPr>
        </p:nvSpPr>
        <p:spPr>
          <a:xfrm>
            <a:off x="609600" y="2133603"/>
            <a:ext cx="10871200" cy="3992563"/>
          </a:xfrm>
        </p:spPr>
        <p:txBody>
          <a:bodyPr/>
          <a:lstStyle>
            <a:lvl1pPr>
              <a:defRPr sz="3200"/>
            </a:lvl1pPr>
            <a:lvl2pPr>
              <a:defRPr sz="2800"/>
            </a:lvl2pPr>
            <a:lvl3pPr>
              <a:defRPr sz="2400"/>
            </a:lvl3pPr>
            <a:lvl4pPr>
              <a:defRPr sz="2000"/>
            </a:lvl4pPr>
            <a:lvl5pPr>
              <a:defRPr sz="20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CDBE0C98-783C-4B29-88B7-A169ED49F614}"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AFA29A5-B326-46C2-AD74-347EAF3A94C6}" type="slidenum">
              <a:rPr lang="tr-TR"/>
              <a:pPr>
                <a:defRPr/>
              </a:pPr>
              <a:t>‹#›</a:t>
            </a:fld>
            <a:endParaRPr lang="tr-TR"/>
          </a:p>
        </p:txBody>
      </p:sp>
    </p:spTree>
  </p:cSld>
  <p:clrMapOvr>
    <a:masterClrMapping/>
  </p:clrMapOvr>
  <p:transition spd="med">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a:t>Asıl başlık stili için tıklatın</a:t>
            </a:r>
            <a:endParaRPr lang="en-US"/>
          </a:p>
        </p:txBody>
      </p:sp>
      <p:sp>
        <p:nvSpPr>
          <p:cNvPr id="3" name="2 Resim Yer Tutucusu"/>
          <p:cNvSpPr>
            <a:spLocks noGrp="1"/>
          </p:cNvSpPr>
          <p:nvPr>
            <p:ph type="pic" idx="1"/>
          </p:nvPr>
        </p:nvSpPr>
        <p:spPr>
          <a:xfrm>
            <a:off x="1117600" y="1143006"/>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3FFE2029-B211-4853-A21D-6479E4CD0CCE}"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B601E825-C9DF-4459-A339-FB6A6206FEE4}" type="slidenum">
              <a:rPr lang="tr-TR"/>
              <a:pPr>
                <a:defRPr/>
              </a:pPr>
              <a:t>‹#›</a:t>
            </a:fld>
            <a:endParaRPr lang="tr-TR"/>
          </a:p>
        </p:txBody>
      </p:sp>
    </p:spTree>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D00B046C-4D04-4D3E-812E-2DD51A0B6052}"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4935A323-AF31-4FBE-82C5-A222A3358679}" type="slidenum">
              <a:rPr lang="tr-TR"/>
              <a:pPr>
                <a:defRPr/>
              </a:pPr>
              <a:t>‹#›</a:t>
            </a:fld>
            <a:endParaRPr lang="tr-TR"/>
          </a:p>
        </p:txBody>
      </p:sp>
    </p:spTree>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1" y="1709740"/>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B6B46735-605C-402C-9C9A-899C6CFDD1B3}"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59D1F4CD-35B0-4173-8C63-E4BF4AA59591}" type="slidenum">
              <a:rPr lang="tr-TR"/>
              <a:pPr>
                <a:defRPr/>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2"/>
            <a:ext cx="2438400" cy="5851525"/>
          </a:xfrm>
        </p:spPr>
        <p:txBody>
          <a:bodyPr vert="eaVert"/>
          <a:lstStyle/>
          <a:p>
            <a:r>
              <a:rPr lang="tr-TR"/>
              <a:t>Asıl başlık stili için tıklatın</a:t>
            </a:r>
            <a:endParaRPr lang="en-US"/>
          </a:p>
        </p:txBody>
      </p:sp>
      <p:sp>
        <p:nvSpPr>
          <p:cNvPr id="3" name="2 Dikey Metin Yer Tutucusu"/>
          <p:cNvSpPr>
            <a:spLocks noGrp="1"/>
          </p:cNvSpPr>
          <p:nvPr>
            <p:ph type="body" orient="vert" idx="1"/>
          </p:nvPr>
        </p:nvSpPr>
        <p:spPr>
          <a:xfrm>
            <a:off x="1524000" y="274643"/>
            <a:ext cx="7416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7F281959-8611-497B-A788-B736FFD13F3F}"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B25BCD7A-B515-4703-AD39-4E69D4A3ADBC}" type="slidenum">
              <a:rPr lang="tr-TR"/>
              <a:pPr>
                <a:defRPr/>
              </a:pPr>
              <a:t>‹#›</a:t>
            </a:fld>
            <a:endParaRPr lang="tr-TR"/>
          </a:p>
        </p:txBody>
      </p:sp>
    </p:spTree>
  </p:cSld>
  <p:clrMapOvr>
    <a:masterClrMapping/>
  </p:clrMapOvr>
  <p:transition spd="med">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7 Oval"/>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5" name="8 Oval"/>
          <p:cNvSpPr/>
          <p:nvPr/>
        </p:nvSpPr>
        <p:spPr>
          <a:xfrm>
            <a:off x="1543050" y="1344613"/>
            <a:ext cx="85725"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14" name="13 Başlık"/>
          <p:cNvSpPr>
            <a:spLocks noGrp="1"/>
          </p:cNvSpPr>
          <p:nvPr>
            <p:ph type="ctrTitle"/>
          </p:nvPr>
        </p:nvSpPr>
        <p:spPr>
          <a:xfrm>
            <a:off x="1910080" y="359898"/>
            <a:ext cx="9875520" cy="1472184"/>
          </a:xfrm>
        </p:spPr>
        <p:txBody>
          <a:bodyPr anchor="b"/>
          <a:lstStyle>
            <a:lvl1pPr algn="l">
              <a:defRPr/>
            </a:lvl1pPr>
            <a:extLst/>
          </a:lstStyle>
          <a:p>
            <a:r>
              <a:rPr lang="tr-TR"/>
              <a:t>Asıl başlık stili için tıklatın</a:t>
            </a:r>
            <a:endParaRPr lang="en-US"/>
          </a:p>
        </p:txBody>
      </p:sp>
      <p:sp>
        <p:nvSpPr>
          <p:cNvPr id="22" name="21 Alt Başlık"/>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a:t>Asıl alt başlık stilini düzenlemek için tıklatın</a:t>
            </a:r>
            <a:endParaRPr lang="en-US"/>
          </a:p>
        </p:txBody>
      </p:sp>
      <p:sp>
        <p:nvSpPr>
          <p:cNvPr id="6" name="6 Veri Yer Tutucusu"/>
          <p:cNvSpPr>
            <a:spLocks noGrp="1"/>
          </p:cNvSpPr>
          <p:nvPr>
            <p:ph type="dt" sz="half" idx="10"/>
          </p:nvPr>
        </p:nvSpPr>
        <p:spPr/>
        <p:txBody>
          <a:bodyPr/>
          <a:lstStyle>
            <a:lvl1pPr>
              <a:defRPr>
                <a:latin typeface="Arial" charset="0"/>
                <a:cs typeface="Arial" charset="0"/>
              </a:defRPr>
            </a:lvl1pPr>
            <a:extLst/>
          </a:lstStyle>
          <a:p>
            <a:pPr>
              <a:defRPr/>
            </a:pPr>
            <a:fld id="{4ABE2745-1A1B-47FF-9E14-1C10F2EE0B22}" type="datetimeFigureOut">
              <a:rPr lang="tr-TR"/>
              <a:pPr>
                <a:defRPr/>
              </a:pPr>
              <a:t>28.02.2022</a:t>
            </a:fld>
            <a:endParaRPr lang="tr-TR"/>
          </a:p>
        </p:txBody>
      </p:sp>
      <p:sp>
        <p:nvSpPr>
          <p:cNvPr id="7" name="19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8" name="9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8287642-2297-487A-A945-D407271A4C96}" type="slidenum">
              <a:rPr lang="tr-TR"/>
              <a:pPr>
                <a:defRPr/>
              </a:pPr>
              <a:t>‹#›</a:t>
            </a:fld>
            <a:endParaRPr lang="tr-TR"/>
          </a:p>
        </p:txBody>
      </p:sp>
    </p:spTree>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4" name="6 Dikdörtgen"/>
          <p:cNvSpPr/>
          <p:nvPr/>
        </p:nvSpPr>
        <p:spPr>
          <a:xfrm>
            <a:off x="3043238" y="0"/>
            <a:ext cx="9144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9 Dikdörtgen"/>
          <p:cNvSpPr/>
          <p:nvPr/>
        </p:nvSpPr>
        <p:spPr bwMode="invGray">
          <a:xfrm>
            <a:off x="3048000" y="0"/>
            <a:ext cx="1016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6" name="7 Oval"/>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7" name="8 Oval"/>
          <p:cNvSpPr/>
          <p:nvPr/>
        </p:nvSpPr>
        <p:spPr>
          <a:xfrm>
            <a:off x="3211513" y="2746375"/>
            <a:ext cx="84137"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prstClr val="black"/>
              </a:solidFill>
            </a:endParaRPr>
          </a:p>
        </p:txBody>
      </p:sp>
      <p:sp>
        <p:nvSpPr>
          <p:cNvPr id="2" name="1 Başlık"/>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lang="tr-TR"/>
              <a:t>Asıl başlık stili için tıklatın</a:t>
            </a:r>
            <a:endParaRPr lang="en-US"/>
          </a:p>
        </p:txBody>
      </p:sp>
      <p:sp>
        <p:nvSpPr>
          <p:cNvPr id="3" name="2 Metin Yer Tutucusu"/>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a:t>Asıl metin stillerini düzenlemek için tıklatın</a:t>
            </a:r>
          </a:p>
        </p:txBody>
      </p:sp>
      <p:sp>
        <p:nvSpPr>
          <p:cNvPr id="8" name="3 Veri Yer Tutucusu"/>
          <p:cNvSpPr>
            <a:spLocks noGrp="1"/>
          </p:cNvSpPr>
          <p:nvPr>
            <p:ph type="dt" sz="half" idx="10"/>
          </p:nvPr>
        </p:nvSpPr>
        <p:spPr/>
        <p:txBody>
          <a:bodyPr/>
          <a:lstStyle>
            <a:lvl1pPr>
              <a:defRPr>
                <a:latin typeface="Arial" charset="0"/>
                <a:cs typeface="Arial" charset="0"/>
              </a:defRPr>
            </a:lvl1pPr>
            <a:extLst/>
          </a:lstStyle>
          <a:p>
            <a:pPr>
              <a:defRPr/>
            </a:pPr>
            <a:fld id="{4B9D608A-DF00-45EF-838D-66F0BFDE4137}" type="datetimeFigureOut">
              <a:rPr lang="tr-TR"/>
              <a:pPr>
                <a:defRPr/>
              </a:pPr>
              <a:t>28.02.2022</a:t>
            </a:fld>
            <a:endParaRPr lang="tr-TR"/>
          </a:p>
        </p:txBody>
      </p:sp>
      <p:sp>
        <p:nvSpPr>
          <p:cNvPr id="9"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55BA832B-2707-477D-A666-4D9464D3839F}" type="slidenum">
              <a:rPr lang="tr-TR"/>
              <a:pPr>
                <a:defRPr/>
              </a:pPr>
              <a:t>‹#›</a:t>
            </a:fld>
            <a:endParaRPr lang="tr-TR"/>
          </a:p>
        </p:txBody>
      </p:sp>
    </p:spTree>
  </p:cSld>
  <p:clrMapOvr>
    <a:masterClrMapping/>
  </p:clrMapOvr>
  <p:transition spd="med">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İçerik Yer Tutucusu"/>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İçerik Yer Tutucusu"/>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46C6484F-C412-42FE-8410-6AF5BE7ADED5}"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6660FADD-5838-483D-8D46-4F2E987D5672}" type="slidenum">
              <a:rPr lang="tr-TR"/>
              <a:pPr>
                <a:defRPr/>
              </a:pPr>
              <a:t>‹#›</a:t>
            </a:fld>
            <a:endParaRPr lang="tr-TR"/>
          </a:p>
        </p:txBody>
      </p:sp>
    </p:spTree>
  </p:cSld>
  <p:clrMapOvr>
    <a:masterClrMapping/>
  </p:clrMapOvr>
  <p:transition spd="med">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609600" y="5160336"/>
            <a:ext cx="10972800" cy="1143000"/>
          </a:xfrm>
        </p:spPr>
        <p:txBody>
          <a:bodyPr/>
          <a:lstStyle>
            <a:lvl1pPr algn="ctr">
              <a:defRPr sz="4500" b="1" cap="none" baseline="0"/>
            </a:lvl1pPr>
            <a:extLst/>
          </a:lstStyle>
          <a:p>
            <a:r>
              <a:rPr lang="tr-TR"/>
              <a:t>Asıl başlık stili için tıklatın</a:t>
            </a:r>
            <a:endParaRPr lang="en-US"/>
          </a:p>
        </p:txBody>
      </p:sp>
      <p:sp>
        <p:nvSpPr>
          <p:cNvPr id="3" name="2 Metin Yer Tutucusu"/>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4" name="3 Metin Yer Tutucusu"/>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a:t>Asıl metin stillerini düzenlemek için tıklatın</a:t>
            </a:r>
          </a:p>
        </p:txBody>
      </p:sp>
      <p:sp>
        <p:nvSpPr>
          <p:cNvPr id="5" name="4 İçerik Yer Tutucusu"/>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6" name="5 İçerik Yer Tutucusu"/>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7" name="6 Veri Yer Tutucusu"/>
          <p:cNvSpPr>
            <a:spLocks noGrp="1"/>
          </p:cNvSpPr>
          <p:nvPr>
            <p:ph type="dt" sz="half" idx="10"/>
          </p:nvPr>
        </p:nvSpPr>
        <p:spPr/>
        <p:txBody>
          <a:bodyPr/>
          <a:lstStyle>
            <a:lvl1pPr>
              <a:defRPr>
                <a:latin typeface="Arial" charset="0"/>
                <a:cs typeface="Arial" charset="0"/>
              </a:defRPr>
            </a:lvl1pPr>
            <a:extLst/>
          </a:lstStyle>
          <a:p>
            <a:pPr>
              <a:defRPr/>
            </a:pPr>
            <a:fld id="{B33AF377-DF1E-4DC5-8A80-9D0DD30BB956}" type="datetimeFigureOut">
              <a:rPr lang="tr-TR"/>
              <a:pPr>
                <a:defRPr/>
              </a:pPr>
              <a:t>28.02.2022</a:t>
            </a:fld>
            <a:endParaRPr lang="tr-TR"/>
          </a:p>
        </p:txBody>
      </p:sp>
      <p:sp>
        <p:nvSpPr>
          <p:cNvPr id="8" name="7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9" name="8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EADA183C-51D2-405F-B9C4-5DAD6E6937F1}" type="slidenum">
              <a:rPr lang="tr-TR"/>
              <a:pPr>
                <a:defRPr/>
              </a:pPr>
              <a:t>‹#›</a:t>
            </a:fld>
            <a:endParaRPr lang="tr-TR"/>
          </a:p>
        </p:txBody>
      </p:sp>
    </p:spTree>
  </p:cSld>
  <p:clrMapOvr>
    <a:masterClrMapping/>
  </p:clrMapOvr>
  <p:transition spd="med">
    <p:split orient="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1914144" y="274320"/>
            <a:ext cx="9997440" cy="1143000"/>
          </a:xfrm>
        </p:spPr>
        <p:txBody>
          <a:bodyPr/>
          <a:lstStyle/>
          <a:p>
            <a:r>
              <a:rPr lang="tr-TR"/>
              <a:t>Asıl başlık stili için tıklatın</a:t>
            </a:r>
            <a:endParaRPr lang="en-US"/>
          </a:p>
        </p:txBody>
      </p:sp>
      <p:sp>
        <p:nvSpPr>
          <p:cNvPr id="3" name="2 Veri Yer Tutucusu"/>
          <p:cNvSpPr>
            <a:spLocks noGrp="1"/>
          </p:cNvSpPr>
          <p:nvPr>
            <p:ph type="dt" sz="half" idx="10"/>
          </p:nvPr>
        </p:nvSpPr>
        <p:spPr/>
        <p:txBody>
          <a:bodyPr/>
          <a:lstStyle>
            <a:lvl1pPr>
              <a:defRPr>
                <a:latin typeface="Arial" charset="0"/>
                <a:cs typeface="Arial" charset="0"/>
              </a:defRPr>
            </a:lvl1pPr>
            <a:extLst/>
          </a:lstStyle>
          <a:p>
            <a:pPr>
              <a:defRPr/>
            </a:pPr>
            <a:fld id="{9DC8D0A8-D41F-45A1-B441-C2F9F636DC01}" type="datetimeFigureOut">
              <a:rPr lang="tr-TR"/>
              <a:pPr>
                <a:defRPr/>
              </a:pPr>
              <a:t>28.02.2022</a:t>
            </a:fld>
            <a:endParaRPr lang="tr-TR"/>
          </a:p>
        </p:txBody>
      </p:sp>
      <p:sp>
        <p:nvSpPr>
          <p:cNvPr id="4" name="3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5" name="4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13316745-9A47-46B3-B5AC-9D00A3448AB3}" type="slidenum">
              <a:rPr lang="tr-TR"/>
              <a:pPr>
                <a:defRPr/>
              </a:pPr>
              <a:t>‹#›</a:t>
            </a:fld>
            <a:endParaRPr lang="tr-TR"/>
          </a:p>
        </p:txBody>
      </p:sp>
    </p:spTree>
  </p:cSld>
  <p:clrMapOvr>
    <a:masterClrMapping/>
  </p:clrMapOvr>
  <p:transition spd="med">
    <p:split orient="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4 Dikdörtgen"/>
          <p:cNvSpPr/>
          <p:nvPr/>
        </p:nvSpPr>
        <p:spPr>
          <a:xfrm>
            <a:off x="1352550" y="0"/>
            <a:ext cx="1083945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3" name="5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4" name="1 Veri Yer Tutucusu"/>
          <p:cNvSpPr>
            <a:spLocks noGrp="1"/>
          </p:cNvSpPr>
          <p:nvPr>
            <p:ph type="dt" sz="half" idx="10"/>
          </p:nvPr>
        </p:nvSpPr>
        <p:spPr/>
        <p:txBody>
          <a:bodyPr/>
          <a:lstStyle>
            <a:lvl1pPr>
              <a:defRPr>
                <a:latin typeface="Arial" charset="0"/>
                <a:cs typeface="Arial" charset="0"/>
              </a:defRPr>
            </a:lvl1pPr>
            <a:extLst/>
          </a:lstStyle>
          <a:p>
            <a:pPr>
              <a:defRPr/>
            </a:pPr>
            <a:fld id="{6EAB71CE-2811-4A18-99F6-68ED8AD84E7E}" type="datetimeFigureOut">
              <a:rPr lang="tr-TR"/>
              <a:pPr>
                <a:defRPr/>
              </a:pPr>
              <a:t>28.02.2022</a:t>
            </a:fld>
            <a:endParaRPr lang="tr-TR"/>
          </a:p>
        </p:txBody>
      </p:sp>
      <p:sp>
        <p:nvSpPr>
          <p:cNvPr id="5" name="2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3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FCEE781D-939C-46C4-A9C2-9B96A891C6E3}" type="slidenum">
              <a:rPr lang="tr-TR"/>
              <a:pPr>
                <a:defRPr/>
              </a:pPr>
              <a:t>‹#›</a:t>
            </a:fld>
            <a:endParaRPr lang="tr-TR"/>
          </a:p>
        </p:txBody>
      </p:sp>
    </p:spTree>
  </p:cSld>
  <p:clrMapOvr>
    <a:masterClrMapping/>
  </p:clrMapOvr>
  <p:transition spd="med">
    <p:split orient="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lang="tr-TR"/>
              <a:t>Asıl başlık stili için tıklatın</a:t>
            </a:r>
            <a:endParaRPr lang="en-US"/>
          </a:p>
        </p:txBody>
      </p:sp>
      <p:sp>
        <p:nvSpPr>
          <p:cNvPr id="3" name="2 Metin Yer Tutucusu"/>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tr-TR"/>
              <a:t>Asıl metin stillerini düzenlemek için tıklatın</a:t>
            </a:r>
          </a:p>
        </p:txBody>
      </p:sp>
      <p:sp>
        <p:nvSpPr>
          <p:cNvPr id="4" name="3 İçerik Yer Tutucusu"/>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5" name="4 Veri Yer Tutucusu"/>
          <p:cNvSpPr>
            <a:spLocks noGrp="1"/>
          </p:cNvSpPr>
          <p:nvPr>
            <p:ph type="dt" sz="half" idx="10"/>
          </p:nvPr>
        </p:nvSpPr>
        <p:spPr/>
        <p:txBody>
          <a:bodyPr/>
          <a:lstStyle>
            <a:lvl1pPr>
              <a:defRPr>
                <a:latin typeface="Arial" charset="0"/>
                <a:cs typeface="Arial" charset="0"/>
              </a:defRPr>
            </a:lvl1pPr>
            <a:extLst/>
          </a:lstStyle>
          <a:p>
            <a:pPr>
              <a:defRPr/>
            </a:pPr>
            <a:fld id="{A12966D5-D9E0-4055-86DC-AFAECF5FEC2D}" type="datetimeFigureOut">
              <a:rPr lang="tr-TR"/>
              <a:pPr>
                <a:defRPr/>
              </a:pPr>
              <a:t>28.02.2022</a:t>
            </a:fld>
            <a:endParaRPr lang="tr-TR"/>
          </a:p>
        </p:txBody>
      </p:sp>
      <p:sp>
        <p:nvSpPr>
          <p:cNvPr id="6"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7"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5B06C73-1A3B-4DCB-863A-1BD2C3D863C3}" type="slidenum">
              <a:rPr lang="tr-TR"/>
              <a:pPr>
                <a:defRPr/>
              </a:pPr>
              <a:t>‹#›</a:t>
            </a:fld>
            <a:endParaRPr lang="tr-TR"/>
          </a:p>
        </p:txBody>
      </p:sp>
    </p:spTree>
  </p:cSld>
  <p:clrMapOvr>
    <a:masterClrMapping/>
  </p:clrMapOvr>
  <p:transition spd="med">
    <p:split orient="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7 Dikdörtgen"/>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p>
            <a:pPr indent="-283464">
              <a:lnSpc>
                <a:spcPts val="3000"/>
              </a:lnSpc>
              <a:spcBef>
                <a:spcPts val="600"/>
              </a:spcBef>
              <a:buClr>
                <a:srgbClr val="DDDDDD"/>
              </a:buClr>
              <a:buSzPct val="80000"/>
              <a:buFont typeface="Wingdings 2"/>
              <a:buNone/>
              <a:defRPr/>
            </a:pPr>
            <a:endParaRPr lang="en-US" sz="3200">
              <a:solidFill>
                <a:prstClr val="black"/>
              </a:solidFill>
              <a:latin typeface="Gill Sans MT"/>
              <a:cs typeface="Arial" pitchFamily="34" charset="0"/>
            </a:endParaRPr>
          </a:p>
        </p:txBody>
      </p:sp>
      <p:sp>
        <p:nvSpPr>
          <p:cNvPr id="6" name="8 Akış Çizelgesi: İşlem"/>
          <p:cNvSpPr/>
          <p:nvPr/>
        </p:nvSpPr>
        <p:spPr>
          <a:xfrm rot="19468671">
            <a:off x="528638" y="954088"/>
            <a:ext cx="9144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7" name="9 Akış Çizelgesi: İşlem"/>
          <p:cNvSpPr/>
          <p:nvPr/>
        </p:nvSpPr>
        <p:spPr>
          <a:xfrm rot="2103354" flipH="1">
            <a:off x="6672263" y="936625"/>
            <a:ext cx="865187"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dirty="0">
              <a:solidFill>
                <a:prstClr val="white"/>
              </a:solidFill>
            </a:endParaRPr>
          </a:p>
        </p:txBody>
      </p:sp>
      <p:sp>
        <p:nvSpPr>
          <p:cNvPr id="2" name="1 Başlık"/>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lang="tr-TR"/>
              <a:t>Asıl başlık stili için tıklatın</a:t>
            </a:r>
            <a:endParaRPr lang="en-US"/>
          </a:p>
        </p:txBody>
      </p:sp>
      <p:sp>
        <p:nvSpPr>
          <p:cNvPr id="3" name="2 Resim Yer Tutucusu"/>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tr-TR" noProof="0"/>
              <a:t>Resim eklemek için simgeyi tıklatın</a:t>
            </a:r>
            <a:endParaRPr lang="en-US" noProof="0" dirty="0"/>
          </a:p>
        </p:txBody>
      </p:sp>
      <p:sp>
        <p:nvSpPr>
          <p:cNvPr id="4" name="3 Metin Yer Tutucusu"/>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tr-TR"/>
              <a:t>Asıl metin stillerini düzenlemek için tıklatın</a:t>
            </a:r>
          </a:p>
        </p:txBody>
      </p:sp>
      <p:sp>
        <p:nvSpPr>
          <p:cNvPr id="8" name="4 Veri Yer Tutucusu"/>
          <p:cNvSpPr>
            <a:spLocks noGrp="1"/>
          </p:cNvSpPr>
          <p:nvPr>
            <p:ph type="dt" sz="half" idx="10"/>
          </p:nvPr>
        </p:nvSpPr>
        <p:spPr/>
        <p:txBody>
          <a:bodyPr/>
          <a:lstStyle>
            <a:lvl1pPr>
              <a:defRPr>
                <a:latin typeface="Arial" charset="0"/>
                <a:cs typeface="Arial" charset="0"/>
              </a:defRPr>
            </a:lvl1pPr>
            <a:extLst/>
          </a:lstStyle>
          <a:p>
            <a:pPr>
              <a:defRPr/>
            </a:pPr>
            <a:fld id="{CDEE0F74-6767-41B3-BB98-1D5CCA9EA9CE}" type="datetimeFigureOut">
              <a:rPr lang="tr-TR"/>
              <a:pPr>
                <a:defRPr/>
              </a:pPr>
              <a:t>28.02.2022</a:t>
            </a:fld>
            <a:endParaRPr lang="tr-TR"/>
          </a:p>
        </p:txBody>
      </p:sp>
      <p:sp>
        <p:nvSpPr>
          <p:cNvPr id="9" name="5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10" name="6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DC0DB071-E0D7-45FA-8D22-A3A8517F0133}" type="slidenum">
              <a:rPr lang="tr-TR"/>
              <a:pPr>
                <a:defRPr/>
              </a:pPr>
              <a:t>‹#›</a:t>
            </a:fld>
            <a:endParaRPr lang="tr-TR"/>
          </a:p>
        </p:txBody>
      </p:sp>
    </p:spTree>
  </p:cSld>
  <p:clrMapOvr>
    <a:masterClrMapping/>
  </p:clrMapOvr>
  <p:transition spd="med">
    <p:split orient="vert"/>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endParaRPr lang="en-US"/>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BC1ADD2A-2D5C-410B-94AF-67B2A6F35DE5}"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F1134D9-E087-4745-A7FC-A603EF34B607}" type="slidenum">
              <a:rPr lang="tr-TR"/>
              <a:pPr>
                <a:defRPr/>
              </a:pPr>
              <a:t>‹#›</a:t>
            </a:fld>
            <a:endParaRPr lang="tr-TR"/>
          </a:p>
        </p:txBody>
      </p:sp>
    </p:spTree>
  </p:cSld>
  <p:clrMapOvr>
    <a:masterClrMapping/>
  </p:clrMapOvr>
  <p:transition spd="med">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59385BB5-515D-43A6-8433-069514BAEDFF}"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D0768926-33C4-441C-A7AC-3FC6055DD32B}" type="slidenum">
              <a:rPr lang="tr-TR"/>
              <a:pPr>
                <a:defRPr/>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9144000" y="274640"/>
            <a:ext cx="2438400" cy="5851525"/>
          </a:xfrm>
        </p:spPr>
        <p:txBody>
          <a:bodyPr vert="eaVert"/>
          <a:lstStyle/>
          <a:p>
            <a:r>
              <a:rPr lang="tr-TR"/>
              <a:t>Asıl başlık stili için tıklatın</a:t>
            </a:r>
            <a:endParaRPr lang="en-US"/>
          </a:p>
        </p:txBody>
      </p:sp>
      <p:sp>
        <p:nvSpPr>
          <p:cNvPr id="3" name="2 Dikey Metin Yer Tutucusu"/>
          <p:cNvSpPr>
            <a:spLocks noGrp="1"/>
          </p:cNvSpPr>
          <p:nvPr>
            <p:ph type="body" orient="vert" idx="1"/>
          </p:nvPr>
        </p:nvSpPr>
        <p:spPr>
          <a:xfrm>
            <a:off x="1524000" y="274641"/>
            <a:ext cx="7416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4" name="3 Veri Yer Tutucusu"/>
          <p:cNvSpPr>
            <a:spLocks noGrp="1"/>
          </p:cNvSpPr>
          <p:nvPr>
            <p:ph type="dt" sz="half" idx="10"/>
          </p:nvPr>
        </p:nvSpPr>
        <p:spPr/>
        <p:txBody>
          <a:bodyPr/>
          <a:lstStyle>
            <a:lvl1pPr>
              <a:defRPr>
                <a:latin typeface="Arial" charset="0"/>
                <a:cs typeface="Arial" charset="0"/>
              </a:defRPr>
            </a:lvl1pPr>
            <a:extLst/>
          </a:lstStyle>
          <a:p>
            <a:pPr>
              <a:defRPr/>
            </a:pPr>
            <a:fld id="{787F9FCF-3EFD-409C-A678-AB2D2AAC77B2}" type="datetimeFigureOut">
              <a:rPr lang="tr-TR"/>
              <a:pPr>
                <a:defRPr/>
              </a:pPr>
              <a:t>28.02.2022</a:t>
            </a:fld>
            <a:endParaRPr lang="tr-TR"/>
          </a:p>
        </p:txBody>
      </p:sp>
      <p:sp>
        <p:nvSpPr>
          <p:cNvPr id="5" name="4 Altbilgi Yer Tutucusu"/>
          <p:cNvSpPr>
            <a:spLocks noGrp="1"/>
          </p:cNvSpPr>
          <p:nvPr>
            <p:ph type="ftr" sz="quarter" idx="11"/>
          </p:nvPr>
        </p:nvSpPr>
        <p:spPr/>
        <p:txBody>
          <a:bodyPr/>
          <a:lstStyle>
            <a:lvl1pPr>
              <a:defRPr>
                <a:latin typeface="Arial" charset="0"/>
                <a:cs typeface="Arial" charset="0"/>
              </a:defRPr>
            </a:lvl1pPr>
            <a:extLst/>
          </a:lstStyle>
          <a:p>
            <a:pPr>
              <a:defRPr/>
            </a:pPr>
            <a:endParaRPr lang="tr-TR"/>
          </a:p>
        </p:txBody>
      </p:sp>
      <p:sp>
        <p:nvSpPr>
          <p:cNvPr id="6" name="5 Slayt Numarası Yer Tutucusu"/>
          <p:cNvSpPr>
            <a:spLocks noGrp="1"/>
          </p:cNvSpPr>
          <p:nvPr>
            <p:ph type="sldNum" sz="quarter" idx="12"/>
          </p:nvPr>
        </p:nvSpPr>
        <p:spPr/>
        <p:txBody>
          <a:bodyPr/>
          <a:lstStyle>
            <a:lvl1pPr>
              <a:defRPr>
                <a:latin typeface="Arial" charset="0"/>
                <a:cs typeface="Arial" charset="0"/>
              </a:defRPr>
            </a:lvl1pPr>
            <a:extLst/>
          </a:lstStyle>
          <a:p>
            <a:pPr>
              <a:defRPr/>
            </a:pPr>
            <a:fld id="{7D9EA2D9-6257-4EB3-9364-127B0C9E6CC5}" type="slidenum">
              <a:rPr lang="tr-TR"/>
              <a:pPr>
                <a:defRPr/>
              </a:pPr>
              <a:t>‹#›</a:t>
            </a:fld>
            <a:endParaRPr lang="tr-TR"/>
          </a:p>
        </p:txBody>
      </p:sp>
    </p:spTree>
  </p:cSld>
  <p:clrMapOvr>
    <a:masterClrMapping/>
  </p:clrMapOvr>
  <p:transition spd="med">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7"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8"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365127"/>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9"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1"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9" name="Veri Yer Tutucusu 6"/>
          <p:cNvSpPr>
            <a:spLocks noGrp="1"/>
          </p:cNvSpPr>
          <p:nvPr>
            <p:ph type="dt" sz="half" idx="10"/>
          </p:nvPr>
        </p:nvSpPr>
        <p:spPr/>
        <p:txBody>
          <a:bodyPr/>
          <a:lstStyle>
            <a:lvl1pPr>
              <a:defRPr/>
            </a:lvl1pPr>
          </a:lstStyle>
          <a:p>
            <a:pPr>
              <a:defRPr/>
            </a:pPr>
            <a:fld id="{3794800C-4128-46AD-B26C-DBDECF9CFF0E}" type="datetimeFigureOut">
              <a:rPr lang="tr-TR"/>
              <a:pPr>
                <a:defRPr/>
              </a:pPr>
              <a:t>28.02.2022</a:t>
            </a:fld>
            <a:endParaRPr lang="tr-TR"/>
          </a:p>
        </p:txBody>
      </p:sp>
      <p:sp>
        <p:nvSpPr>
          <p:cNvPr id="10" name="Altbilgi Yer Tutucusu 7"/>
          <p:cNvSpPr>
            <a:spLocks noGrp="1"/>
          </p:cNvSpPr>
          <p:nvPr>
            <p:ph type="ftr" sz="quarter" idx="11"/>
          </p:nvPr>
        </p:nvSpPr>
        <p:spPr/>
        <p:txBody>
          <a:bodyPr/>
          <a:lstStyle>
            <a:lvl1pPr>
              <a:defRPr/>
            </a:lvl1pPr>
          </a:lstStyle>
          <a:p>
            <a:pPr>
              <a:defRPr/>
            </a:pPr>
            <a:endParaRPr lang="tr-TR"/>
          </a:p>
        </p:txBody>
      </p:sp>
      <p:sp>
        <p:nvSpPr>
          <p:cNvPr id="11" name="Slayt Numarası Yer Tutucusu 8"/>
          <p:cNvSpPr>
            <a:spLocks noGrp="1"/>
          </p:cNvSpPr>
          <p:nvPr>
            <p:ph type="sldNum" sz="quarter" idx="12"/>
          </p:nvPr>
        </p:nvSpPr>
        <p:spPr/>
        <p:txBody>
          <a:bodyPr/>
          <a:lstStyle>
            <a:lvl1pPr>
              <a:defRPr/>
            </a:lvl1pPr>
          </a:lstStyle>
          <a:p>
            <a:pPr>
              <a:defRPr/>
            </a:pPr>
            <a:fld id="{67F29752-A322-413C-BF1E-6FFBB26AECC5}"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2A3E0865-B081-480C-B5F9-8DA0868EDBBD}" type="datetimeFigureOut">
              <a:rPr lang="tr-TR"/>
              <a:pPr>
                <a:defRPr/>
              </a:pPr>
              <a:t>28.02.2022</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00F6CDD5-3356-4D93-B7C2-26060A9CA5AE}"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3277AA39-E3D1-4C3C-B113-16FCCC317D7F}"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800E1B38-7C82-48AD-A56F-573809B2353B}"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1ECA6562-68C8-4866-BBC5-F64E9BB0CE66}" type="datetimeFigureOut">
              <a:rPr lang="tr-TR"/>
              <a:pPr>
                <a:defRPr/>
              </a:pPr>
              <a:t>28.02.2022</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3799CE0D-E96D-417B-8D22-5C8E9F7658BC}"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EBBA2FB1-3912-415D-B24F-2851E0DC9E0E}" type="datetimeFigureOut">
              <a:rPr lang="tr-TR"/>
              <a:pPr>
                <a:defRPr/>
              </a:pPr>
              <a:t>28.02.2022</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581116B2-D6AF-436D-B46C-6AF948EA9D1E}"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6B59BE73-4A30-4B08-94DF-72126D729BAF}" type="datetimeFigureOut">
              <a:rPr lang="tr-TR"/>
              <a:pPr>
                <a:defRPr/>
              </a:pPr>
              <a:t>28.02.2022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F4D8059B-F622-4BA2-A1EA-C658CD5FCE56}"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1" name="10 Halka"/>
          <p:cNvSpPr/>
          <p:nvPr/>
        </p:nvSpPr>
        <p:spPr>
          <a:xfrm rot="2315675">
            <a:off x="243843"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p>
            <a:r>
              <a:rPr lang="tr-TR"/>
              <a:t>Asıl başlık stili için tıklatın</a:t>
            </a:r>
            <a:endParaRPr lang="en-US"/>
          </a:p>
        </p:txBody>
      </p:sp>
      <p:sp>
        <p:nvSpPr>
          <p:cNvPr id="12297"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D862F28F-B796-44DB-8D92-31BB21188D9D}"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17F2C9DC-DF4B-4312-BB32-945BF84CA3D5}"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Lst>
  <p:transition spd="med">
    <p:split orient="vert"/>
  </p:transition>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Pasta"/>
          <p:cNvSpPr/>
          <p:nvPr/>
        </p:nvSpPr>
        <p:spPr>
          <a:xfrm>
            <a:off x="-1087438" y="-815975"/>
            <a:ext cx="2184401"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8" name="7 Oval"/>
          <p:cNvSpPr/>
          <p:nvPr/>
        </p:nvSpPr>
        <p:spPr>
          <a:xfrm>
            <a:off x="225425" y="20638"/>
            <a:ext cx="226853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1" name="10 Halka"/>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12" name="11 Dikdörtgen"/>
          <p:cNvSpPr/>
          <p:nvPr/>
        </p:nvSpPr>
        <p:spPr>
          <a:xfrm>
            <a:off x="1350963" y="0"/>
            <a:ext cx="1084103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
        <p:nvSpPr>
          <p:cNvPr id="5" name="4 Başlık Yer Tutucusu"/>
          <p:cNvSpPr>
            <a:spLocks noGrp="1"/>
          </p:cNvSpPr>
          <p:nvPr>
            <p:ph type="title"/>
          </p:nvPr>
        </p:nvSpPr>
        <p:spPr>
          <a:xfrm>
            <a:off x="1914525" y="274638"/>
            <a:ext cx="9996488" cy="1143000"/>
          </a:xfrm>
          <a:prstGeom prst="rect">
            <a:avLst/>
          </a:prstGeom>
        </p:spPr>
        <p:txBody>
          <a:bodyPr anchor="ctr">
            <a:normAutofit/>
          </a:bodyPr>
          <a:lstStyle/>
          <a:p>
            <a:r>
              <a:rPr lang="tr-TR"/>
              <a:t>Asıl başlık stili için tıklatın</a:t>
            </a:r>
            <a:endParaRPr lang="en-US"/>
          </a:p>
        </p:txBody>
      </p:sp>
      <p:sp>
        <p:nvSpPr>
          <p:cNvPr id="23561" name="8 Metin Yer Tutucusu"/>
          <p:cNvSpPr>
            <a:spLocks noGrp="1"/>
          </p:cNvSpPr>
          <p:nvPr>
            <p:ph type="body" idx="1"/>
          </p:nvPr>
        </p:nvSpPr>
        <p:spPr bwMode="auto">
          <a:xfrm>
            <a:off x="1914525" y="1447800"/>
            <a:ext cx="9996488"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endParaRPr lang="en-US"/>
          </a:p>
        </p:txBody>
      </p:sp>
      <p:sp>
        <p:nvSpPr>
          <p:cNvPr id="24" name="23 Veri Yer Tutucusu"/>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rgbClr val="C00000">
                    <a:shade val="50000"/>
                    <a:satMod val="200000"/>
                  </a:srgbClr>
                </a:solidFill>
                <a:latin typeface="Arial" pitchFamily="34" charset="0"/>
                <a:cs typeface="Arial" pitchFamily="34" charset="0"/>
              </a:defRPr>
            </a:lvl1pPr>
            <a:extLst/>
          </a:lstStyle>
          <a:p>
            <a:pPr>
              <a:defRPr/>
            </a:pPr>
            <a:fld id="{8BF10B4C-E03D-4C04-A9DC-1C332D39C70B}" type="datetimeFigureOut">
              <a:rPr lang="tr-TR"/>
              <a:pPr>
                <a:defRPr/>
              </a:pPr>
              <a:t>28.02.2022</a:t>
            </a:fld>
            <a:endParaRPr lang="tr-TR"/>
          </a:p>
        </p:txBody>
      </p:sp>
      <p:sp>
        <p:nvSpPr>
          <p:cNvPr id="10" name="9 Altbilgi Yer Tutucusu"/>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endParaRPr lang="tr-TR"/>
          </a:p>
        </p:txBody>
      </p:sp>
      <p:sp>
        <p:nvSpPr>
          <p:cNvPr id="22" name="21 Slayt Numarası Yer Tutucusu"/>
          <p:cNvSpPr>
            <a:spLocks noGrp="1"/>
          </p:cNvSpPr>
          <p:nvPr>
            <p:ph type="sldNum" sz="quarter" idx="4"/>
          </p:nvPr>
        </p:nvSpPr>
        <p:spPr>
          <a:xfrm>
            <a:off x="11485563" y="6305550"/>
            <a:ext cx="609600" cy="476250"/>
          </a:xfrm>
          <a:prstGeom prst="rect">
            <a:avLst/>
          </a:prstGeom>
        </p:spPr>
        <p:txBody>
          <a:bodyPr anchor="b"/>
          <a:lstStyle>
            <a:lvl1pPr algn="ctr" eaLnBrk="1" latinLnBrk="0" hangingPunct="1">
              <a:defRPr kumimoji="0" sz="1200">
                <a:solidFill>
                  <a:srgbClr val="C00000">
                    <a:shade val="50000"/>
                    <a:satMod val="200000"/>
                  </a:srgbClr>
                </a:solidFill>
                <a:effectLst/>
                <a:latin typeface="Arial" pitchFamily="34" charset="0"/>
                <a:cs typeface="Arial" pitchFamily="34" charset="0"/>
              </a:defRPr>
            </a:lvl1pPr>
            <a:extLst/>
          </a:lstStyle>
          <a:p>
            <a:pPr>
              <a:defRPr/>
            </a:pPr>
            <a:fld id="{5F1031B0-841D-43F9-8AA7-3E53D9C2A3E4}" type="slidenum">
              <a:rPr lang="tr-TR"/>
              <a:pPr>
                <a:defRPr/>
              </a:pPr>
              <a:t>‹#›</a:t>
            </a:fld>
            <a:endParaRPr lang="tr-TR"/>
          </a:p>
        </p:txBody>
      </p:sp>
      <p:sp>
        <p:nvSpPr>
          <p:cNvPr id="15" name="14 Dikdörtgen"/>
          <p:cNvSpPr/>
          <p:nvPr/>
        </p:nvSpPr>
        <p:spPr bwMode="invGray">
          <a:xfrm>
            <a:off x="1352550" y="0"/>
            <a:ext cx="984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Lst>
  <p:transition spd="med">
    <p:split orient="vert"/>
  </p:transition>
  <p:txStyles>
    <p:titleStyle>
      <a:lvl1pPr algn="l" rtl="0" eaLnBrk="0" fontAlgn="base" hangingPunct="0">
        <a:spcBef>
          <a:spcPct val="0"/>
        </a:spcBef>
        <a:spcAft>
          <a:spcPct val="0"/>
        </a:spcAft>
        <a:defRPr sz="4300" kern="1200">
          <a:solidFill>
            <a:srgbClr val="DD0000"/>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DD0000"/>
          </a:solidFill>
          <a:latin typeface="Gill Sans MT"/>
        </a:defRPr>
      </a:lvl2pPr>
      <a:lvl3pPr algn="l" rtl="0" eaLnBrk="0" fontAlgn="base" hangingPunct="0">
        <a:spcBef>
          <a:spcPct val="0"/>
        </a:spcBef>
        <a:spcAft>
          <a:spcPct val="0"/>
        </a:spcAft>
        <a:defRPr sz="4300">
          <a:solidFill>
            <a:srgbClr val="DD0000"/>
          </a:solidFill>
          <a:latin typeface="Gill Sans MT"/>
        </a:defRPr>
      </a:lvl3pPr>
      <a:lvl4pPr algn="l" rtl="0" eaLnBrk="0" fontAlgn="base" hangingPunct="0">
        <a:spcBef>
          <a:spcPct val="0"/>
        </a:spcBef>
        <a:spcAft>
          <a:spcPct val="0"/>
        </a:spcAft>
        <a:defRPr sz="4300">
          <a:solidFill>
            <a:srgbClr val="DD0000"/>
          </a:solidFill>
          <a:latin typeface="Gill Sans MT"/>
        </a:defRPr>
      </a:lvl4pPr>
      <a:lvl5pPr algn="l" rtl="0" eaLnBrk="0" fontAlgn="base" hangingPunct="0">
        <a:spcBef>
          <a:spcPct val="0"/>
        </a:spcBef>
        <a:spcAft>
          <a:spcPct val="0"/>
        </a:spcAft>
        <a:defRPr sz="4300">
          <a:solidFill>
            <a:srgbClr val="DD0000"/>
          </a:solidFill>
          <a:latin typeface="Gill Sans MT"/>
        </a:defRPr>
      </a:lvl5pPr>
      <a:lvl6pPr marL="457200" algn="l" rtl="0" fontAlgn="base">
        <a:spcBef>
          <a:spcPct val="0"/>
        </a:spcBef>
        <a:spcAft>
          <a:spcPct val="0"/>
        </a:spcAft>
        <a:defRPr sz="4300">
          <a:solidFill>
            <a:srgbClr val="DD0000"/>
          </a:solidFill>
          <a:latin typeface="Gill Sans MT"/>
        </a:defRPr>
      </a:lvl6pPr>
      <a:lvl7pPr marL="914400" algn="l" rtl="0" fontAlgn="base">
        <a:spcBef>
          <a:spcPct val="0"/>
        </a:spcBef>
        <a:spcAft>
          <a:spcPct val="0"/>
        </a:spcAft>
        <a:defRPr sz="4300">
          <a:solidFill>
            <a:srgbClr val="DD0000"/>
          </a:solidFill>
          <a:latin typeface="Gill Sans MT"/>
        </a:defRPr>
      </a:lvl7pPr>
      <a:lvl8pPr marL="1371600" algn="l" rtl="0" fontAlgn="base">
        <a:spcBef>
          <a:spcPct val="0"/>
        </a:spcBef>
        <a:spcAft>
          <a:spcPct val="0"/>
        </a:spcAft>
        <a:defRPr sz="4300">
          <a:solidFill>
            <a:srgbClr val="DD0000"/>
          </a:solidFill>
          <a:latin typeface="Gill Sans MT"/>
        </a:defRPr>
      </a:lvl8pPr>
      <a:lvl9pPr marL="1828800" algn="l" rtl="0" fontAlgn="base">
        <a:spcBef>
          <a:spcPct val="0"/>
        </a:spcBef>
        <a:spcAft>
          <a:spcPct val="0"/>
        </a:spcAft>
        <a:defRPr sz="4300">
          <a:solidFill>
            <a:srgbClr val="DD0000"/>
          </a:solidFill>
          <a:latin typeface="Gill Sans MT"/>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69696"/>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8080"/>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www.academia.edu/22105725/Atat%C3%BCrk_D%C3%B6nemi_%C4%B0%C3%A7_Politikas%C4%B1_1920-1938"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p:cNvSpPr>
          <p:nvPr>
            <p:ph type="body" idx="4294967295"/>
          </p:nvPr>
        </p:nvSpPr>
        <p:spPr>
          <a:xfrm>
            <a:off x="838200" y="482600"/>
            <a:ext cx="10515600" cy="5694363"/>
          </a:xfrm>
        </p:spPr>
        <p:txBody>
          <a:bodyPr/>
          <a:lstStyle/>
          <a:p>
            <a:pPr algn="just"/>
            <a:r>
              <a:rPr lang="tr-TR" dirty="0">
                <a:solidFill>
                  <a:srgbClr val="D82331"/>
                </a:solidFill>
              </a:rPr>
              <a:t>DERS KONU BAŞLIKLARI:</a:t>
            </a:r>
          </a:p>
          <a:p>
            <a:r>
              <a:rPr lang="tr-TR" b="1" dirty="0">
                <a:solidFill>
                  <a:schemeClr val="hlink"/>
                </a:solidFill>
              </a:rPr>
              <a:t>EKONOMİK ALANDA YAPILAN İNKILAPLAR </a:t>
            </a:r>
            <a:endParaRPr lang="tr-TR" dirty="0">
              <a:solidFill>
                <a:schemeClr val="hlink"/>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type="body" idx="4294967295"/>
          </p:nvPr>
        </p:nvSpPr>
        <p:spPr>
          <a:xfrm>
            <a:off x="295421" y="253218"/>
            <a:ext cx="11169747" cy="6471139"/>
          </a:xfrm>
        </p:spPr>
        <p:txBody>
          <a:bodyPr/>
          <a:lstStyle/>
          <a:p>
            <a:pPr algn="just"/>
            <a:r>
              <a:rPr lang="tr-TR" dirty="0"/>
              <a:t>Kongrede ayrıca delegeler: </a:t>
            </a:r>
          </a:p>
          <a:p>
            <a:pPr algn="just"/>
            <a:r>
              <a:rPr lang="tr-TR" dirty="0">
                <a:solidFill>
                  <a:schemeClr val="accent5"/>
                </a:solidFill>
              </a:rPr>
              <a:t>«aşar vergisinin kaldırılması, tarım araç ve gereç imalathanelerinin yapımı, kabotaj yasasının çıkarılması, işçilere sendika kurma hakkı tanınması, yerli malı kullanılmasının özendirilmesi, ticaret için milli bankalar kurulması, sanayinin teşvik edilmesi, amele yerine işçi denilmesi ve 1 Mayıs tarihinin Türkiye İşçiler Bayramı sayılması» </a:t>
            </a:r>
            <a:r>
              <a:rPr lang="tr-TR" dirty="0"/>
              <a:t>gibi ekonomik ve toplumsal gelişme için somut öneriler sunmuşlardır.</a:t>
            </a:r>
          </a:p>
          <a:p>
            <a:pPr algn="just"/>
            <a:r>
              <a:rPr lang="tr-TR" dirty="0"/>
              <a:t>İktisat Kongresi ile Türk Milleti’ni kapitülasyonlarla, imtiyazlı şirketlerle, düyun-u umumiye ile iktisadi tutsaklık içinde bırakma teşebbüsüne açık bir cevap verilmiş ve iktisadi egemenlikten vazgeçilmeyeceği bütün dünyaya açıklanmıştır:</a:t>
            </a:r>
          </a:p>
          <a:p>
            <a:pPr algn="just"/>
            <a:r>
              <a:rPr lang="tr-TR" dirty="0">
                <a:solidFill>
                  <a:schemeClr val="accent5"/>
                </a:solidFill>
              </a:rPr>
              <a:t>Osmanlı İmparatorluğu’nu iktisadi bağımlılığa götüren kapitülasyonları kaldırmak, </a:t>
            </a:r>
          </a:p>
          <a:p>
            <a:pPr algn="just"/>
            <a:r>
              <a:rPr lang="tr-TR" dirty="0">
                <a:solidFill>
                  <a:schemeClr val="accent5"/>
                </a:solidFill>
              </a:rPr>
              <a:t>Türkiye Cumhuriyeti’nin iktisadi sistemini belirlemek,</a:t>
            </a:r>
          </a:p>
          <a:p>
            <a:pPr algn="just"/>
            <a:r>
              <a:rPr lang="tr-TR" dirty="0">
                <a:solidFill>
                  <a:schemeClr val="accent5"/>
                </a:solidFill>
              </a:rPr>
              <a:t>İktisadi kalkınma yolunda aşılması gereken sorun alanlarını belirlemektir.</a:t>
            </a:r>
          </a:p>
        </p:txBody>
      </p:sp>
    </p:spTree>
    <p:extLst>
      <p:ext uri="{BB962C8B-B14F-4D97-AF65-F5344CB8AC3E}">
        <p14:creationId xmlns:p14="http://schemas.microsoft.com/office/powerpoint/2010/main" val="2892416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p:cNvSpPr>
          <p:nvPr>
            <p:ph type="body" idx="4294967295"/>
          </p:nvPr>
        </p:nvSpPr>
        <p:spPr>
          <a:xfrm>
            <a:off x="281354" y="309489"/>
            <a:ext cx="11676184" cy="6231987"/>
          </a:xfrm>
        </p:spPr>
        <p:txBody>
          <a:bodyPr/>
          <a:lstStyle/>
          <a:p>
            <a:pPr algn="just"/>
            <a:r>
              <a:rPr lang="tr-TR" dirty="0"/>
              <a:t>Bunun yanında İktisat Kongresi’nde özel girişimciliğin canlandırılması ve bunun için, kredi olanaklarını ve eğitim, ulaştırma, haberleşme, gibi altyapı ve teknik hizmetlerin hükümetçe sağlanması; gerekli yasal düzenlemelerin yapılması öngörülüyordu. </a:t>
            </a:r>
          </a:p>
          <a:p>
            <a:pPr algn="just"/>
            <a:r>
              <a:rPr lang="tr-TR" dirty="0"/>
              <a:t>Kısaca, Kongre’de Osmanlı’dan devir alınan ekonomik yapı, ulusalcı bir anlayışla onaylanıyor ve ekonomik faaliyetlerin etkinlik kazanması için yasal ve kurumsal düzenlemeler öngörülüyordu.</a:t>
            </a:r>
          </a:p>
        </p:txBody>
      </p:sp>
    </p:spTree>
    <p:extLst>
      <p:ext uri="{BB962C8B-B14F-4D97-AF65-F5344CB8AC3E}">
        <p14:creationId xmlns:p14="http://schemas.microsoft.com/office/powerpoint/2010/main" val="330346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p:cNvSpPr>
          <p:nvPr>
            <p:ph type="body" idx="4294967295"/>
          </p:nvPr>
        </p:nvSpPr>
        <p:spPr>
          <a:xfrm>
            <a:off x="838200" y="482600"/>
            <a:ext cx="10515600" cy="5694363"/>
          </a:xfrm>
        </p:spPr>
        <p:txBody>
          <a:bodyPr/>
          <a:lstStyle/>
          <a:p>
            <a:pPr algn="just"/>
            <a:r>
              <a:rPr lang="tr-TR" b="1" dirty="0">
                <a:solidFill>
                  <a:srgbClr val="FF0000"/>
                </a:solidFill>
              </a:rPr>
              <a:t>1923-1930 Dönemi Türkiye Ekonomisi: </a:t>
            </a:r>
            <a:r>
              <a:rPr lang="tr-TR" dirty="0"/>
              <a:t>Türkiye için 1923-1929 döneminin iktisadi gelişmesinin en belirgin iki yapı taşı, Lozan Antlaşması ve dönemin sonlarında patlak veren Büyük Dünya </a:t>
            </a:r>
            <a:r>
              <a:rPr lang="tr-TR" dirty="0" err="1"/>
              <a:t>Buhranı’dır</a:t>
            </a:r>
            <a:r>
              <a:rPr lang="tr-TR" dirty="0"/>
              <a:t>. 24 Temmuz 1923’te imzalanan Lozan Antlaşması ile Türkiye sadece siyasi olarak değil ekonomik olarak da etkilenmiştir.</a:t>
            </a:r>
          </a:p>
          <a:p>
            <a:pPr algn="just"/>
            <a:r>
              <a:rPr lang="tr-TR" dirty="0"/>
              <a:t>Lozan Antlaşması ile yüzyıllardır ülke ekonomisinin gelişmesine engel olan kapitülasyonlar kaldırılmıştır. </a:t>
            </a:r>
          </a:p>
          <a:p>
            <a:pPr algn="just"/>
            <a:r>
              <a:rPr lang="tr-TR" dirty="0"/>
              <a:t>Kapitülasyonların kaldırılması büyük bir başarı olarak görünmesine rağmen bu antlaşma ile Osmanlı borçlarının büyük bir bölümü Türkiye Cumhuriyeti tarafından devralınmıştır. Lozan’ın öngördüğü sınırlar dikkate alınarak Osmanlı borcu, Türkiye Cumhuriyeti ile imparatorluğun topraklarını paylaşan diğer devletler arasında dağıtılmıştır.</a:t>
            </a:r>
          </a:p>
          <a:p>
            <a:pPr algn="just"/>
            <a:endParaRPr lang="tr-TR" dirty="0"/>
          </a:p>
          <a:p>
            <a:pPr algn="just">
              <a:lnSpc>
                <a:spcPct val="80000"/>
              </a:lnSpc>
            </a:pP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Grp="1"/>
          </p:cNvSpPr>
          <p:nvPr>
            <p:ph type="body" idx="4294967295"/>
          </p:nvPr>
        </p:nvSpPr>
        <p:spPr>
          <a:xfrm>
            <a:off x="393895" y="323557"/>
            <a:ext cx="11465170" cy="6372665"/>
          </a:xfrm>
        </p:spPr>
        <p:txBody>
          <a:bodyPr/>
          <a:lstStyle/>
          <a:p>
            <a:pPr algn="just"/>
            <a:r>
              <a:rPr lang="tr-TR" dirty="0"/>
              <a:t>Ancak borç paylaşımı konusunda devletler arasında çıkan anlaşmazlıklar yüzünden Türkiye ile alacaklılar (özellikle Fransa) arasındaki antlaşma 13 Haziran 1928’de imzalanmıştır. </a:t>
            </a:r>
          </a:p>
          <a:p>
            <a:pPr algn="just"/>
            <a:r>
              <a:rPr lang="tr-TR" dirty="0"/>
              <a:t>Öte yandan gerek Lozan Antlaşması’nda yer alan ekonomi ile ilgili bazı maddeler, gerekse İzmir İktisat Kongresi kararları nedeniyle Türkiye bu dönemde «Karma Ekonomi» uygulamak zorunluluğunu hissetmiştir.</a:t>
            </a:r>
          </a:p>
          <a:p>
            <a:pPr algn="just"/>
            <a:r>
              <a:rPr lang="tr-TR" dirty="0"/>
              <a:t>İzmir İktisat Kongresi’nin kararları ve kongreye yansıyan öneriler doğrultusunda bu dönemde bir çok yeni banka kurularak faaliyete geçirilmiştir.</a:t>
            </a:r>
          </a:p>
          <a:p>
            <a:pPr algn="just"/>
            <a:r>
              <a:rPr lang="tr-TR" dirty="0"/>
              <a:t>Sanayi işletmelerinin sermaye ve kredi ihtiyaçlarını karşılamak maksadıyla, Atatürk’ün de özel ilgisi ile 26 Ağustos 1924 tarihinde Celal Bayar’ın başkanlığında </a:t>
            </a:r>
            <a:r>
              <a:rPr lang="tr-TR" dirty="0">
                <a:solidFill>
                  <a:schemeClr val="accent5"/>
                </a:solidFill>
              </a:rPr>
              <a:t>«Türkiye İş Bankası» </a:t>
            </a:r>
            <a:r>
              <a:rPr lang="tr-TR" dirty="0"/>
              <a:t>kurulmuştur. </a:t>
            </a:r>
          </a:p>
          <a:p>
            <a:pPr algn="just"/>
            <a:r>
              <a:rPr lang="tr-TR" dirty="0"/>
              <a:t>Banka Celal (Bayar) Bey’in önerisi doğrultusunda yalızca bir kredi bankası olarak değil, Türk sanayisinin gelişmesine hizmet edecek bir «holding bankası» niteliğinde olmuştur.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p:cNvSpPr>
          <p:nvPr>
            <p:ph type="body" idx="4294967295"/>
          </p:nvPr>
        </p:nvSpPr>
        <p:spPr>
          <a:xfrm>
            <a:off x="838200" y="253218"/>
            <a:ext cx="10866120" cy="6274191"/>
          </a:xfrm>
        </p:spPr>
        <p:txBody>
          <a:bodyPr/>
          <a:lstStyle/>
          <a:p>
            <a:pPr algn="just">
              <a:lnSpc>
                <a:spcPct val="80000"/>
              </a:lnSpc>
            </a:pPr>
            <a:r>
              <a:rPr lang="tr-TR" dirty="0"/>
              <a:t>Ulusal kuruluşların kredi gereksinimlerini üstlenen İş Bankası’nın </a:t>
            </a:r>
            <a:r>
              <a:rPr lang="tr-TR" dirty="0" err="1"/>
              <a:t>Alpullu</a:t>
            </a:r>
            <a:r>
              <a:rPr lang="tr-TR" dirty="0"/>
              <a:t> ve Turhal başta olmak üzere şeker fabrikalarının kuruluşunda ve giriştiği yatırımlarla ülke sanayisinin gelişmesinde önemli katkıları olmuştur.</a:t>
            </a:r>
          </a:p>
          <a:p>
            <a:pPr algn="just">
              <a:lnSpc>
                <a:spcPct val="80000"/>
              </a:lnSpc>
            </a:pPr>
            <a:r>
              <a:rPr lang="tr-TR" dirty="0"/>
              <a:t>Türkiye İş Bankasından sonra kurulan ikinci banka </a:t>
            </a:r>
            <a:r>
              <a:rPr lang="tr-TR" dirty="0">
                <a:solidFill>
                  <a:schemeClr val="accent5"/>
                </a:solidFill>
              </a:rPr>
              <a:t>Türkiye Sanayi ve </a:t>
            </a:r>
            <a:r>
              <a:rPr lang="tr-TR" dirty="0" err="1">
                <a:solidFill>
                  <a:schemeClr val="accent5"/>
                </a:solidFill>
              </a:rPr>
              <a:t>Maadin</a:t>
            </a:r>
            <a:r>
              <a:rPr lang="tr-TR" dirty="0">
                <a:solidFill>
                  <a:schemeClr val="accent5"/>
                </a:solidFill>
              </a:rPr>
              <a:t> Bankası’dır (19 Nisan 1925). </a:t>
            </a:r>
            <a:r>
              <a:rPr lang="tr-TR" dirty="0"/>
              <a:t>Banka 3 Temmuz 1932 yılına kadar sanayi ve maden alanında kurulan işletmelerin hem kuruluşunu hem de yönetimini üstlenmiş, bu tarihten sonra kendisine bağlı fabrikaları Devlet Sanayi Ofisi’ne devrederken ismi de Türkiye Sanayi ve Kredi Bankası olarak değiştirilmiştir.</a:t>
            </a:r>
          </a:p>
          <a:p>
            <a:pPr algn="just">
              <a:lnSpc>
                <a:spcPct val="80000"/>
              </a:lnSpc>
            </a:pPr>
            <a:r>
              <a:rPr lang="tr-TR" dirty="0"/>
              <a:t>Savaştan sonra gerek Yunanlılar tarafından yakılan yıkılan Batı Anadolu’nun yeniden inşası, gerek devlet binalarının yapımı için kaynak sağlanması amacıyla 22 Mayıs 1926’da </a:t>
            </a:r>
            <a:r>
              <a:rPr lang="tr-TR" dirty="0">
                <a:solidFill>
                  <a:schemeClr val="accent5"/>
                </a:solidFill>
              </a:rPr>
              <a:t>Emlak ve Eytam Bankası</a:t>
            </a:r>
            <a:r>
              <a:rPr lang="tr-TR" dirty="0"/>
              <a:t> kurulmuştur.</a:t>
            </a:r>
          </a:p>
          <a:p>
            <a:pPr algn="just">
              <a:lnSpc>
                <a:spcPct val="80000"/>
              </a:lnSpc>
            </a:pPr>
            <a:r>
              <a:rPr lang="tr-TR" dirty="0"/>
              <a:t>Bu dönemde Ziraat Bankası yeniden yapılandırılmış, Türkiye Sanayi Kredi Bankası da kurulmuştur.  </a:t>
            </a:r>
          </a:p>
          <a:p>
            <a:pPr algn="just">
              <a:lnSpc>
                <a:spcPct val="80000"/>
              </a:lnSpc>
            </a:pPr>
            <a:endParaRPr lang="tr-TR" dirty="0"/>
          </a:p>
        </p:txBody>
      </p:sp>
    </p:spTree>
    <p:extLst>
      <p:ext uri="{BB962C8B-B14F-4D97-AF65-F5344CB8AC3E}">
        <p14:creationId xmlns:p14="http://schemas.microsoft.com/office/powerpoint/2010/main" val="1160318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3"/>
          <p:cNvSpPr>
            <a:spLocks noGrp="1"/>
          </p:cNvSpPr>
          <p:nvPr>
            <p:ph type="body" idx="4294967295"/>
          </p:nvPr>
        </p:nvSpPr>
        <p:spPr>
          <a:xfrm>
            <a:off x="838200" y="482600"/>
            <a:ext cx="10515600" cy="5694363"/>
          </a:xfrm>
        </p:spPr>
        <p:txBody>
          <a:bodyPr/>
          <a:lstStyle/>
          <a:p>
            <a:pPr algn="just">
              <a:lnSpc>
                <a:spcPct val="80000"/>
              </a:lnSpc>
            </a:pPr>
            <a:r>
              <a:rPr lang="tr-TR" dirty="0"/>
              <a:t>Yine İzmir İktisat Kongresi’nde ele alınan ve kabul edilen öneriler arasında yer alan bir </a:t>
            </a:r>
            <a:r>
              <a:rPr lang="tr-TR" dirty="0">
                <a:solidFill>
                  <a:schemeClr val="accent5"/>
                </a:solidFill>
              </a:rPr>
              <a:t>Merkez Bankasının </a:t>
            </a:r>
            <a:r>
              <a:rPr lang="tr-TR" dirty="0"/>
              <a:t>kurulması fikri 11 Haziren 1930 tarihinde gerçekleştirilmiştir. Bankanın kuruluş amacı devlet adına para basmak, Türki parasının değerini korumak ve diğer ulusal bankalara destek olmaktı. Merkez Bankası 3 Ekim 1931’de çalışmalarına başlamıştır. T.C. Merkez Bankası, yabancı denetiminde 1863’te kurulan ve para basma yetkisi bulunan Osmanlı Bankası’nın yetkilerini de üzerine almış oldu.</a:t>
            </a:r>
          </a:p>
          <a:p>
            <a:pPr algn="just">
              <a:lnSpc>
                <a:spcPct val="80000"/>
              </a:lnSpc>
            </a:pPr>
            <a:r>
              <a:rPr lang="tr-TR" dirty="0"/>
              <a:t>1923-1930 yılları arasında bankacılık alanında resmi kuruluşlar yanında çok sayıda, (29 adet) mahalli banka faaliyette bulunmuştur. Cumhuriyetin ilk yıllarında ülkenin ulusal gelirinde dış ticaretin oldukça büyük pay alması, dışa açık bir ekonomi politikasının güdülmesi altı adet yabancı bankanın faaliyete geçmesine sebep olmuştur.</a:t>
            </a:r>
          </a:p>
          <a:p>
            <a:pPr algn="just">
              <a:lnSpc>
                <a:spcPct val="80000"/>
              </a:lnSpc>
            </a:pPr>
            <a:endParaRPr lang="tr-TR" dirty="0"/>
          </a:p>
        </p:txBody>
      </p:sp>
    </p:spTree>
    <p:extLst>
      <p:ext uri="{BB962C8B-B14F-4D97-AF65-F5344CB8AC3E}">
        <p14:creationId xmlns:p14="http://schemas.microsoft.com/office/powerpoint/2010/main" val="2342649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3"/>
          <p:cNvSpPr>
            <a:spLocks noGrp="1"/>
          </p:cNvSpPr>
          <p:nvPr>
            <p:ph type="body" idx="4294967295"/>
          </p:nvPr>
        </p:nvSpPr>
        <p:spPr>
          <a:xfrm>
            <a:off x="838200" y="482600"/>
            <a:ext cx="10515600" cy="5694363"/>
          </a:xfrm>
        </p:spPr>
        <p:txBody>
          <a:bodyPr/>
          <a:lstStyle/>
          <a:p>
            <a:pPr algn="just">
              <a:lnSpc>
                <a:spcPct val="80000"/>
              </a:lnSpc>
            </a:pPr>
            <a:r>
              <a:rPr lang="tr-TR" dirty="0"/>
              <a:t>17 Şubat 1925 yılında onda bir anlamına gelen ve Türk çiftçisinin refaha kavuşması, üretimin artmasını engelleyen, ancak bütçe gelirinin % 25’ini oluşturan </a:t>
            </a:r>
            <a:r>
              <a:rPr lang="tr-TR" dirty="0" err="1">
                <a:solidFill>
                  <a:schemeClr val="accent5"/>
                </a:solidFill>
              </a:rPr>
              <a:t>Âşar</a:t>
            </a:r>
            <a:r>
              <a:rPr lang="tr-TR" dirty="0">
                <a:solidFill>
                  <a:schemeClr val="accent5"/>
                </a:solidFill>
              </a:rPr>
              <a:t> (Öşür) Vergisi </a:t>
            </a:r>
            <a:r>
              <a:rPr lang="tr-TR" dirty="0"/>
              <a:t>kaldırılmıştır.</a:t>
            </a:r>
          </a:p>
          <a:p>
            <a:pPr algn="just">
              <a:lnSpc>
                <a:spcPct val="80000"/>
              </a:lnSpc>
            </a:pPr>
            <a:r>
              <a:rPr lang="tr-TR" dirty="0"/>
              <a:t>1928 yılında ise </a:t>
            </a:r>
            <a:r>
              <a:rPr lang="tr-TR" dirty="0">
                <a:solidFill>
                  <a:schemeClr val="accent5"/>
                </a:solidFill>
              </a:rPr>
              <a:t>Tarım Kredi Kooperatifleri </a:t>
            </a:r>
            <a:r>
              <a:rPr lang="tr-TR" dirty="0"/>
              <a:t>kurulmuştur. Bu kurum vasıtasıyla</a:t>
            </a:r>
            <a:r>
              <a:rPr lang="tr-TR" dirty="0">
                <a:solidFill>
                  <a:schemeClr val="accent5"/>
                </a:solidFill>
              </a:rPr>
              <a:t> </a:t>
            </a:r>
            <a:r>
              <a:rPr lang="tr-TR" dirty="0"/>
              <a:t>çiftçiye destek verilmek suretiyle ekonomi canlandırılmaya çalışılmıştır. </a:t>
            </a:r>
          </a:p>
          <a:p>
            <a:pPr algn="just">
              <a:lnSpc>
                <a:spcPct val="80000"/>
              </a:lnSpc>
            </a:pPr>
            <a:r>
              <a:rPr lang="tr-TR" dirty="0"/>
              <a:t>Aşar vergisinin kaldırılmasından sonra Osmanlı döneminde önemli bir  vergi kalemi oluşturan </a:t>
            </a:r>
            <a:r>
              <a:rPr lang="tr-TR" dirty="0">
                <a:solidFill>
                  <a:schemeClr val="accent5"/>
                </a:solidFill>
              </a:rPr>
              <a:t>temettü ve harp vergisi</a:t>
            </a:r>
            <a:r>
              <a:rPr lang="tr-TR" dirty="0"/>
              <a:t> 1926 yılında kaldırılmıştır.</a:t>
            </a:r>
          </a:p>
          <a:p>
            <a:pPr algn="just">
              <a:lnSpc>
                <a:spcPct val="80000"/>
              </a:lnSpc>
            </a:pPr>
            <a:r>
              <a:rPr lang="tr-TR" dirty="0">
                <a:solidFill>
                  <a:schemeClr val="accent5"/>
                </a:solidFill>
              </a:rPr>
              <a:t>1926 yılında da Kabotaj Kanunu </a:t>
            </a:r>
            <a:r>
              <a:rPr lang="tr-TR" dirty="0"/>
              <a:t>kabul edilmiştir. Kabotaj Kanunu ile Türkiye sahillerinde, nehirlerde ve göllerde gemi bulundurmak ve ulaşımı düzenlemek ve ticaret yapmak hakkının yalnız Türk vatandaşlarına ait olduğunu uluslararası hukuk çerçevesinde (1921 Barcelona Sözleşmesi) beyan etmiştir. </a:t>
            </a:r>
          </a:p>
          <a:p>
            <a:pPr algn="just">
              <a:lnSpc>
                <a:spcPct val="80000"/>
              </a:lnSpc>
            </a:pPr>
            <a:endParaRPr lang="tr-TR" dirty="0"/>
          </a:p>
          <a:p>
            <a:pPr algn="just">
              <a:lnSpc>
                <a:spcPct val="80000"/>
              </a:lnSpc>
            </a:pPr>
            <a:endParaRPr lang="tr-TR" dirty="0"/>
          </a:p>
        </p:txBody>
      </p:sp>
    </p:spTree>
    <p:extLst>
      <p:ext uri="{BB962C8B-B14F-4D97-AF65-F5344CB8AC3E}">
        <p14:creationId xmlns:p14="http://schemas.microsoft.com/office/powerpoint/2010/main" val="3197693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p:cNvSpPr>
            <a:spLocks noGrp="1"/>
          </p:cNvSpPr>
          <p:nvPr>
            <p:ph type="body" idx="4294967295"/>
          </p:nvPr>
        </p:nvSpPr>
        <p:spPr>
          <a:xfrm>
            <a:off x="464234" y="281355"/>
            <a:ext cx="11016175" cy="5937812"/>
          </a:xfrm>
        </p:spPr>
        <p:txBody>
          <a:bodyPr/>
          <a:lstStyle/>
          <a:p>
            <a:pPr algn="just"/>
            <a:r>
              <a:rPr lang="tr-TR" dirty="0"/>
              <a:t>1923-1930 yılları arasında Türkiye koşullarına uygun kooperatif ve diğer hukuk düzenlemeleri üzerinde durulmuştur. Tarımsal kredi kooperatifleri için 1924’te İtibar-ı Zirai Birlikler Kanunu çıkarılmıştır. Bu kanun 1929’da geliştirilerek Zirai Kredi Kooperatifleri Kanununa çevrilmişti.</a:t>
            </a:r>
          </a:p>
          <a:p>
            <a:pPr algn="just"/>
            <a:r>
              <a:rPr lang="tr-TR" dirty="0"/>
              <a:t>Türkiye’nin iktisadi açıdan kalkınabilmesi sanayileşmesi için bankacılık alanında düzenlemeler yanında </a:t>
            </a:r>
            <a:r>
              <a:rPr lang="tr-TR" dirty="0">
                <a:solidFill>
                  <a:schemeClr val="accent5"/>
                </a:solidFill>
              </a:rPr>
              <a:t>26 Haziran 1927’de 24 üyeden oluşacak Ali İktisat Meclisi</a:t>
            </a:r>
            <a:r>
              <a:rPr lang="tr-TR" dirty="0"/>
              <a:t> kurulmuştur. Kurul Başbakan’ın başkanlığında 6 ayda bir 15 gün süreyle toplanacak Türkiye ekonomisine ilişkin dünyadaki gelişmeler de gözetilerek değerlendirmelerde bulunacaktı.</a:t>
            </a:r>
          </a:p>
          <a:p>
            <a:pPr algn="just"/>
            <a:r>
              <a:rPr lang="tr-TR" dirty="0"/>
              <a:t>1927 yılında sanayi kuruluşlarının teşviki ve korunması amacıyla, 1913 yılında çıkarılan </a:t>
            </a:r>
            <a:r>
              <a:rPr lang="tr-TR" dirty="0">
                <a:solidFill>
                  <a:schemeClr val="accent5"/>
                </a:solidFill>
              </a:rPr>
              <a:t>Teşvik-i Sanayi Kanunu </a:t>
            </a:r>
            <a:r>
              <a:rPr lang="tr-TR" dirty="0"/>
              <a:t>gözden geçirilerek kapsamı genişletilmiştir. Bu kanunda yerli sanayi sektörüne ucuz devlet arazisi tahsisi, çeşitli vergi muafiyetleri, taşıma indirimleri gibi teşvikler ve muafiyetler getirilerek sermaye birikimine destek verilmiştir.</a:t>
            </a:r>
          </a:p>
          <a:p>
            <a:pPr algn="just"/>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3"/>
          <p:cNvSpPr>
            <a:spLocks noGrp="1"/>
          </p:cNvSpPr>
          <p:nvPr>
            <p:ph type="body" idx="4294967295"/>
          </p:nvPr>
        </p:nvSpPr>
        <p:spPr>
          <a:xfrm>
            <a:off x="295421" y="323557"/>
            <a:ext cx="11535508" cy="6231987"/>
          </a:xfrm>
        </p:spPr>
        <p:txBody>
          <a:bodyPr/>
          <a:lstStyle/>
          <a:p>
            <a:pPr algn="just"/>
            <a:r>
              <a:rPr lang="tr-TR" dirty="0"/>
              <a:t>Yeni devletin bu dönemdeki ekonomik faaliyetlerinden bir diğeri de ulaştırma alanında olmuştur. Demiryollarının yapımı ve işletilmesi için kurulan Nafia Vekaletine (Ulaştırma/Yatırım Bakanlığı) bağlı müdürlükler 1927’de birleştirilerek </a:t>
            </a:r>
            <a:r>
              <a:rPr lang="tr-TR" dirty="0">
                <a:solidFill>
                  <a:schemeClr val="accent5"/>
                </a:solidFill>
              </a:rPr>
              <a:t>«Devlet Demiryolları ve Limanları İdare-i </a:t>
            </a:r>
            <a:r>
              <a:rPr lang="tr-TR" dirty="0" err="1">
                <a:solidFill>
                  <a:schemeClr val="accent5"/>
                </a:solidFill>
              </a:rPr>
              <a:t>Umumiyesi</a:t>
            </a:r>
            <a:r>
              <a:rPr lang="tr-TR" dirty="0">
                <a:solidFill>
                  <a:schemeClr val="accent5"/>
                </a:solidFill>
              </a:rPr>
              <a:t>» </a:t>
            </a:r>
            <a:r>
              <a:rPr lang="tr-TR" dirty="0"/>
              <a:t>kurulmuştur. </a:t>
            </a:r>
          </a:p>
          <a:p>
            <a:pPr algn="just"/>
            <a:r>
              <a:rPr lang="tr-TR" dirty="0"/>
              <a:t>22 Mart 1924’te kabul edilen bir yasa ile Diyarbakır-Ergani, Samsun-Sivas ve Ankara-</a:t>
            </a:r>
            <a:r>
              <a:rPr lang="tr-TR" dirty="0" err="1"/>
              <a:t>Musaköy</a:t>
            </a:r>
            <a:r>
              <a:rPr lang="tr-TR" dirty="0"/>
              <a:t> demiryolu hatlarının yapılmasına karar verilmiştir.</a:t>
            </a:r>
          </a:p>
          <a:p>
            <a:pPr algn="just"/>
            <a:r>
              <a:rPr lang="tr-TR" dirty="0"/>
              <a:t>22 Nisan 1924 yılında Anadolu demiryollarının devletleştirilmesi hakkındaki kanun kabul edilerek demiryolları devletleştirilmiştir. İlk aşamada Eskişehir-Konya, </a:t>
            </a:r>
            <a:r>
              <a:rPr lang="tr-TR" dirty="0" err="1"/>
              <a:t>Arifiye</a:t>
            </a:r>
            <a:r>
              <a:rPr lang="tr-TR" dirty="0"/>
              <a:t>-Adapazarı demiryolları ile Haydarpaşa liman ve rıhtımı satın alınmıştır. 1928’de de Mersin-Tarsus-Adana Demiryolu satın alınarak devletleştirilmiştir. 1930’lu yıllarda satın alımlar devam etmiştir. 1933’te Adana </a:t>
            </a:r>
            <a:r>
              <a:rPr lang="tr-TR" dirty="0" err="1"/>
              <a:t>Fevzipaşa</a:t>
            </a:r>
            <a:r>
              <a:rPr lang="tr-TR" dirty="0"/>
              <a:t> Demiryolu ve 1937’de Trakya’daki Şark Demiryolları satın alınmıştır.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3"/>
          <p:cNvSpPr>
            <a:spLocks noGrp="1"/>
          </p:cNvSpPr>
          <p:nvPr>
            <p:ph type="body" idx="4294967295"/>
          </p:nvPr>
        </p:nvSpPr>
        <p:spPr>
          <a:xfrm>
            <a:off x="838200" y="482600"/>
            <a:ext cx="10515600" cy="5904132"/>
          </a:xfrm>
        </p:spPr>
        <p:txBody>
          <a:bodyPr/>
          <a:lstStyle/>
          <a:p>
            <a:pPr algn="just"/>
            <a:r>
              <a:rPr lang="tr-TR" dirty="0"/>
              <a:t>Diğer taraftan 1930’lu yıllarda yeni demiryollarının yapımına önem verilmiştir. </a:t>
            </a:r>
            <a:r>
              <a:rPr lang="tr-TR" dirty="0">
                <a:solidFill>
                  <a:schemeClr val="accent5"/>
                </a:solidFill>
              </a:rPr>
              <a:t>(</a:t>
            </a:r>
            <a:r>
              <a:rPr lang="tr-TR" dirty="0" err="1">
                <a:solidFill>
                  <a:schemeClr val="accent5"/>
                </a:solidFill>
              </a:rPr>
              <a:t>Fevzipaşa</a:t>
            </a:r>
            <a:r>
              <a:rPr lang="tr-TR" dirty="0">
                <a:solidFill>
                  <a:schemeClr val="accent5"/>
                </a:solidFill>
              </a:rPr>
              <a:t>-Malatya, Kütahya-Balıkesir, Sivas-Samsun, Malatya-Elazığ, Kayseri-Ulukışla, Afyon-Karakuyu, Çatalağzı-Zonguldak ve Hekimhan-Divriği-Erzincan gibi)</a:t>
            </a:r>
          </a:p>
          <a:p>
            <a:pPr algn="just"/>
            <a:r>
              <a:rPr lang="tr-TR" dirty="0"/>
              <a:t>Ulaştırma alanında yapılan diğer bir atılım da denizcilik sektöründedir. Osmanlı devleti döneminde birçok limanın işletilmesi yabancıların elindeydi. Daha önce üzerinde durduğumuz gibi, 1926 yılında Kabotaj Kanunu çıkartılmış buna istinaden Türk deniz ticaretinin ve taşımacılığının gelişimi sağlanmıştır. </a:t>
            </a:r>
          </a:p>
          <a:p>
            <a:pPr algn="just"/>
            <a:r>
              <a:rPr lang="tr-TR" dirty="0"/>
              <a:t>Ayrıca havacılık alanında da gelişmeler yaşanmış 1926 yılında Kayseri’de uçak fabrikası açılmıştır.</a:t>
            </a:r>
          </a:p>
          <a:p>
            <a:pPr algn="just"/>
            <a:r>
              <a:rPr lang="tr-TR" dirty="0"/>
              <a:t>Tüm bu yatırımlar ve yapılan düzenlemelerle 1923-1930 yılları arasında Türkiye’de üretim artmıştır. Bu yıllar özellikle tarımsal üretimin </a:t>
            </a:r>
            <a:r>
              <a:rPr lang="tr-TR" dirty="0">
                <a:solidFill>
                  <a:srgbClr val="C00000"/>
                </a:solidFill>
              </a:rPr>
              <a:t>«altın yılları» </a:t>
            </a:r>
            <a:r>
              <a:rPr lang="tr-TR" dirty="0"/>
              <a:t>kabul edilmiştir.</a:t>
            </a:r>
          </a:p>
          <a:p>
            <a:pPr algn="just"/>
            <a:endParaRPr lang="tr-TR" dirty="0"/>
          </a:p>
        </p:txBody>
      </p:sp>
    </p:spTree>
    <p:extLst>
      <p:ext uri="{BB962C8B-B14F-4D97-AF65-F5344CB8AC3E}">
        <p14:creationId xmlns:p14="http://schemas.microsoft.com/office/powerpoint/2010/main" val="58778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txBox="1">
            <a:spLocks/>
          </p:cNvSpPr>
          <p:nvPr/>
        </p:nvSpPr>
        <p:spPr bwMode="auto">
          <a:xfrm>
            <a:off x="254000" y="195262"/>
            <a:ext cx="11606213" cy="645318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800" b="1" dirty="0">
                <a:solidFill>
                  <a:srgbClr val="D82331"/>
                </a:solidFill>
                <a:latin typeface="+mn-lt"/>
              </a:rPr>
              <a:t>Ders Kaynakları</a:t>
            </a:r>
            <a:r>
              <a:rPr lang="tr-TR" sz="2800" dirty="0">
                <a:latin typeface="+mn-lt"/>
              </a:rPr>
              <a:t> </a:t>
            </a:r>
          </a:p>
          <a:p>
            <a:pPr marL="228600" indent="-228600" algn="just">
              <a:lnSpc>
                <a:spcPct val="90000"/>
              </a:lnSpc>
              <a:spcBef>
                <a:spcPts val="1000"/>
              </a:spcBef>
              <a:buFont typeface="Arial" charset="0"/>
              <a:buChar char="•"/>
            </a:pPr>
            <a:r>
              <a:rPr lang="tr-TR" sz="2800" b="1" dirty="0">
                <a:latin typeface="+mn-lt"/>
              </a:rPr>
              <a:t>İnkılap Dersleri</a:t>
            </a:r>
            <a:r>
              <a:rPr lang="tr-TR" sz="2800" dirty="0">
                <a:latin typeface="+mn-lt"/>
              </a:rPr>
              <a:t>, (2018) Ed. Süleyman İnan, Cengiz Akseki, Kafka Kitap Kafe Yayınları, Denizli. </a:t>
            </a:r>
          </a:p>
          <a:p>
            <a:pPr marL="285750" indent="-285750">
              <a:buFont typeface="Arial" panose="020B0604020202020204" pitchFamily="34" charset="0"/>
              <a:buChar char="•"/>
            </a:pPr>
            <a:r>
              <a:rPr lang="tr-TR" sz="2800" dirty="0">
                <a:latin typeface="+mn-lt"/>
              </a:rPr>
              <a:t>Mustafa Kemal Atatürk, </a:t>
            </a:r>
            <a:r>
              <a:rPr lang="tr-TR" sz="2800" b="1" dirty="0">
                <a:latin typeface="+mn-lt"/>
              </a:rPr>
              <a:t>Nutuk 1919-1927</a:t>
            </a:r>
            <a:r>
              <a:rPr lang="tr-TR" sz="2800" dirty="0">
                <a:latin typeface="+mn-lt"/>
              </a:rPr>
              <a:t>, Atatürk Araştırma Merkezi Yayınları, Ankara, 1999.</a:t>
            </a:r>
          </a:p>
          <a:p>
            <a:pPr marL="285750" indent="-285750">
              <a:buFont typeface="Arial" panose="020B0604020202020204" pitchFamily="34" charset="0"/>
              <a:buChar char="•"/>
            </a:pPr>
            <a:r>
              <a:rPr lang="tr-TR" sz="2800" dirty="0">
                <a:latin typeface="+mn-lt"/>
              </a:rPr>
              <a:t>Serdar Öztürk-Fatih Yıldırmaz, </a:t>
            </a:r>
            <a:r>
              <a:rPr lang="tr-TR" sz="2800" b="1" dirty="0">
                <a:latin typeface="+mn-lt"/>
              </a:rPr>
              <a:t>Osmanlı İmparatorluğunun İktisadi Çöküşü ve Atatürk Dönemi İktisat Politikaları, </a:t>
            </a:r>
            <a:r>
              <a:rPr lang="tr-TR" sz="2800" dirty="0">
                <a:latin typeface="+mn-lt"/>
              </a:rPr>
              <a:t>C.Ü. İktisadi ve İdari Bilimler Dergisi, Cilt 10, Sayı 2, 2009.</a:t>
            </a:r>
          </a:p>
          <a:p>
            <a:pPr marL="228600" indent="-228600" algn="just">
              <a:lnSpc>
                <a:spcPct val="90000"/>
              </a:lnSpc>
              <a:spcBef>
                <a:spcPts val="1000"/>
              </a:spcBef>
              <a:buFont typeface="Arial" charset="0"/>
              <a:buChar char="•"/>
            </a:pPr>
            <a:r>
              <a:rPr lang="tr-TR" sz="2800" b="1" dirty="0">
                <a:latin typeface="+mn-lt"/>
              </a:rPr>
              <a:t>Atatürk’ün Söylev ve Demeçleri, 1-3</a:t>
            </a:r>
            <a:r>
              <a:rPr lang="tr-TR" sz="2800" dirty="0">
                <a:latin typeface="+mn-lt"/>
              </a:rPr>
              <a:t>, Atatürk Kültür, Dil ve Tarih Yüksek Kurumu, Atatürk Araştırma Merkezi, Ankara, 2006</a:t>
            </a:r>
          </a:p>
          <a:p>
            <a:pPr marL="228600" indent="-228600" algn="just">
              <a:lnSpc>
                <a:spcPct val="90000"/>
              </a:lnSpc>
              <a:spcBef>
                <a:spcPts val="1000"/>
              </a:spcBef>
              <a:buFont typeface="Arial" charset="0"/>
              <a:buChar char="•"/>
            </a:pPr>
            <a:r>
              <a:rPr lang="tr-TR" sz="2800" dirty="0">
                <a:latin typeface="+mn-lt"/>
              </a:rPr>
              <a:t>Şerafettin Turan, </a:t>
            </a:r>
            <a:r>
              <a:rPr lang="tr-TR" sz="2800" b="1" dirty="0">
                <a:latin typeface="+mn-lt"/>
              </a:rPr>
              <a:t>Türk Devrim Tarihi, </a:t>
            </a:r>
            <a:r>
              <a:rPr lang="tr-TR" sz="2800" dirty="0">
                <a:latin typeface="+mn-lt"/>
              </a:rPr>
              <a:t>Cilt 3/2, Bilgi Yayınevi İstanbul 1995.</a:t>
            </a:r>
          </a:p>
          <a:p>
            <a:pPr marL="228600" indent="-228600" algn="just">
              <a:lnSpc>
                <a:spcPct val="90000"/>
              </a:lnSpc>
              <a:spcBef>
                <a:spcPts val="1000"/>
              </a:spcBef>
              <a:buFont typeface="Arial" charset="0"/>
              <a:buChar char="•"/>
            </a:pPr>
            <a:r>
              <a:rPr lang="tr-TR" sz="2800" dirty="0">
                <a:latin typeface="+mn-lt"/>
              </a:rPr>
              <a:t>Suna Kili,</a:t>
            </a:r>
            <a:r>
              <a:rPr lang="tr-TR" sz="2800" b="1" dirty="0">
                <a:latin typeface="+mn-lt"/>
              </a:rPr>
              <a:t> Türk Devrim Tarihi, </a:t>
            </a:r>
            <a:r>
              <a:rPr lang="tr-TR" sz="2800" dirty="0">
                <a:latin typeface="+mn-lt"/>
              </a:rPr>
              <a:t>Türkiye İş Bankası Yayınları, İstanbul 2002.</a:t>
            </a:r>
          </a:p>
          <a:p>
            <a:pPr marL="228600" indent="-228600" algn="just">
              <a:lnSpc>
                <a:spcPct val="90000"/>
              </a:lnSpc>
              <a:spcBef>
                <a:spcPts val="1000"/>
              </a:spcBef>
              <a:buFont typeface="Arial" charset="0"/>
              <a:buChar char="•"/>
            </a:pPr>
            <a:r>
              <a:rPr lang="tr-TR" sz="2800" dirty="0"/>
              <a:t> </a:t>
            </a:r>
            <a:endParaRPr lang="tr-TR" sz="2400" dirty="0">
              <a:solidFill>
                <a:schemeClr val="hlink"/>
              </a:solidFill>
              <a:latin typeface="+mn-lt"/>
            </a:endParaRPr>
          </a:p>
        </p:txBody>
      </p:sp>
      <p:sp>
        <p:nvSpPr>
          <p:cNvPr id="36866"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endParaRPr lang="en-US" sz="4000" b="1">
              <a:solidFill>
                <a:srgbClr val="D82331"/>
              </a:solidFill>
              <a:latin typeface="Calibri Light"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3"/>
          <p:cNvSpPr>
            <a:spLocks noGrp="1"/>
          </p:cNvSpPr>
          <p:nvPr>
            <p:ph type="body" idx="4294967295"/>
          </p:nvPr>
        </p:nvSpPr>
        <p:spPr>
          <a:xfrm>
            <a:off x="309489" y="256735"/>
            <a:ext cx="10945837" cy="6344530"/>
          </a:xfrm>
        </p:spPr>
        <p:txBody>
          <a:bodyPr/>
          <a:lstStyle/>
          <a:p>
            <a:pPr algn="just"/>
            <a:r>
              <a:rPr lang="tr-TR" b="1" dirty="0">
                <a:solidFill>
                  <a:srgbClr val="FF0000"/>
                </a:solidFill>
              </a:rPr>
              <a:t>1929-1938 Yılları Arası Devletçilik Politikası:</a:t>
            </a:r>
          </a:p>
          <a:p>
            <a:pPr algn="just"/>
            <a:r>
              <a:rPr lang="tr-TR" dirty="0"/>
              <a:t>Türkiye’de 1923-1929 döneminde özel girişime dayalı bir sanayileşme politikası benimsenmiş, özel girişimin çabaları sayesinde sanayileşmenin ve buna bağlı olarak kalkınmanın gerçekleşeceği beklenmişti. Ancak uygulama sonunda yönetici kadrosunun beklentilerinin gerisinde sonuçlar gerçekleşmişti. Bu sebeple hükümet söz konusu dönemde özel girişimciler tarafından gerçekleştirilen sanayileşmenin hızından ve yapısından memnun değillerdi.</a:t>
            </a:r>
          </a:p>
          <a:p>
            <a:pPr algn="just"/>
            <a:r>
              <a:rPr lang="tr-TR" dirty="0"/>
              <a:t>1929 yılında patlak veren Dünya Ekonomik Krizi, Türkiye’yi de etkilemiş ve Türkiye’nin ekonomik ve sosyal gelişmesinde yeni bir dönem açmıştır, iktisadi sıkıntının baskısı da, devletin ekonomi üzerindeki etkisi ve denetimini arttırmıştır.</a:t>
            </a:r>
          </a:p>
          <a:p>
            <a:pPr algn="just"/>
            <a:endParaRPr lang="tr-TR" dirty="0"/>
          </a:p>
          <a:p>
            <a:pPr algn="just" eaLnBrk="1" hangingPunct="1">
              <a:lnSpc>
                <a:spcPct val="150000"/>
              </a:lnSpc>
              <a:spcBef>
                <a:spcPct val="0"/>
              </a:spcBef>
              <a:buFont typeface="Arial" charset="0"/>
              <a:buNone/>
            </a:pPr>
            <a:endParaRPr lang="tr-T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3"/>
          <p:cNvSpPr>
            <a:spLocks noGrp="1"/>
          </p:cNvSpPr>
          <p:nvPr>
            <p:ph type="body" idx="4294967295"/>
          </p:nvPr>
        </p:nvSpPr>
        <p:spPr>
          <a:xfrm>
            <a:off x="838200" y="482600"/>
            <a:ext cx="10515600" cy="5694363"/>
          </a:xfrm>
        </p:spPr>
        <p:txBody>
          <a:bodyPr/>
          <a:lstStyle/>
          <a:p>
            <a:pPr algn="just"/>
            <a:r>
              <a:rPr lang="tr-TR" dirty="0"/>
              <a:t>1930’lu yıllarda Türkiye’de izlenen devletçi ekonomi politikalarının şekillenmesinde şu faktörlerin etkili olduğunu söylemek mümkündür: </a:t>
            </a:r>
          </a:p>
          <a:p>
            <a:pPr algn="just"/>
            <a:r>
              <a:rPr lang="tr-TR" dirty="0">
                <a:solidFill>
                  <a:schemeClr val="accent5"/>
                </a:solidFill>
              </a:rPr>
              <a:t>1923-1929 yıları arasında izlenen liberal ekonomi politikalarından arzulanan sonuç elde edilememesi, </a:t>
            </a:r>
          </a:p>
          <a:p>
            <a:pPr algn="just"/>
            <a:r>
              <a:rPr lang="tr-TR" dirty="0">
                <a:solidFill>
                  <a:schemeClr val="accent5"/>
                </a:solidFill>
              </a:rPr>
              <a:t> 1929 Büyük Dünya Bunalımının dünya ölçeğinde tüm ekonomileri olumsuz etkilemesi, </a:t>
            </a:r>
          </a:p>
          <a:p>
            <a:pPr algn="just"/>
            <a:r>
              <a:rPr lang="tr-TR" dirty="0">
                <a:solidFill>
                  <a:schemeClr val="accent5"/>
                </a:solidFill>
              </a:rPr>
              <a:t>SSCB’de uygulanmakta olan planlı ekonomi politikalarının ilk sonuçlarının başarılı olması, </a:t>
            </a:r>
          </a:p>
          <a:p>
            <a:pPr algn="just"/>
            <a:r>
              <a:rPr lang="tr-TR" dirty="0">
                <a:solidFill>
                  <a:schemeClr val="accent5"/>
                </a:solidFill>
              </a:rPr>
              <a:t>Klasik ekonomi politikalarının 1929 bunalımına çözüm üretememesi üzerine devletin ekonomiye müdahalesini savunan görüşlerin popülerlik kazanması.</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3"/>
          <p:cNvSpPr>
            <a:spLocks noGrp="1"/>
          </p:cNvSpPr>
          <p:nvPr>
            <p:ph type="body" idx="4294967295"/>
          </p:nvPr>
        </p:nvSpPr>
        <p:spPr>
          <a:xfrm>
            <a:off x="838200" y="482600"/>
            <a:ext cx="10515600" cy="5694363"/>
          </a:xfrm>
        </p:spPr>
        <p:txBody>
          <a:bodyPr/>
          <a:lstStyle/>
          <a:p>
            <a:pPr algn="just"/>
            <a:r>
              <a:rPr lang="tr-TR" dirty="0"/>
              <a:t>Türkiye’de açılan bu yeni dönemde, özellikle 1933-1938 yılları arasında Devletçilik ilkesine uygun olarak yatırımlar yapılırken, aynı zamanda I. Beş Yıllık Kalkınma Planının yürürlüğe konulmasıyla, planlı ekonomi de başlamıştır. </a:t>
            </a:r>
          </a:p>
          <a:p>
            <a:pPr algn="just"/>
            <a:r>
              <a:rPr lang="tr-TR" dirty="0"/>
              <a:t>1929 Büyük Dünya Bunalımının da etkisi ile devletçi bir sanayileşme modeli arayışına giren Türkiye Cumhuriyeti, bu dönemde dünyadaki ilk planlama deneyimlerinden biri olarak kabul edilen sanayi planları doğrultusunda planlı bir sanayileşme sürecini gerçekleştirmiştir. 1930 tarihli «İktisadi Vaziyetimize Dair Rapor» ile başlayan çalışmalar SSCB’nin teknik ve mali yardımıyla yürürlüğe sokulmuştur. Daha sonra Amerikalı uzmanların raporlarından da faydalanılarak 1933/1934 yılında sanayide planlı dönem başlatılmıştır.</a:t>
            </a:r>
            <a:endParaRPr lang="tr-TR" dirty="0">
              <a:solidFill>
                <a:srgbClr val="FF0000"/>
              </a:solidFill>
            </a:endParaRPr>
          </a:p>
          <a:p>
            <a:pPr algn="just"/>
            <a:endParaRPr lang="tr-TR" dirty="0"/>
          </a:p>
        </p:txBody>
      </p:sp>
    </p:spTree>
    <p:extLst>
      <p:ext uri="{BB962C8B-B14F-4D97-AF65-F5344CB8AC3E}">
        <p14:creationId xmlns:p14="http://schemas.microsoft.com/office/powerpoint/2010/main" val="2328693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p:cNvSpPr>
          <p:nvPr>
            <p:ph type="body" idx="4294967295"/>
          </p:nvPr>
        </p:nvSpPr>
        <p:spPr>
          <a:xfrm>
            <a:off x="126609" y="225083"/>
            <a:ext cx="11901268" cy="6330461"/>
          </a:xfrm>
        </p:spPr>
        <p:txBody>
          <a:bodyPr/>
          <a:lstStyle/>
          <a:p>
            <a:pPr algn="just"/>
            <a:r>
              <a:rPr lang="tr-TR" dirty="0"/>
              <a:t>Türk sanayisinin kuruluş yılları olarak da kabul edilen bu dönemde, sanayileşmeye öncelik verilirken bankacılık sektörü gelişmiştir:</a:t>
            </a:r>
          </a:p>
          <a:p>
            <a:pPr algn="just"/>
            <a:r>
              <a:rPr lang="tr-TR" dirty="0"/>
              <a:t>11 Temmuz 1933 tarihinde başta tekstil ve giyim sanayisi olmak üzere imalat sanayisi alanlarında yatırım, kuruculuk işletmecilik ve bankacılık yapmak her türlü mal ve hizmetin üretimi pazarlanması, dış satımı ve dış alımı hizmetlerini yürütmek amacıyla </a:t>
            </a:r>
            <a:r>
              <a:rPr lang="tr-TR" dirty="0">
                <a:solidFill>
                  <a:schemeClr val="accent5"/>
                </a:solidFill>
              </a:rPr>
              <a:t>Sümerbank </a:t>
            </a:r>
            <a:r>
              <a:rPr lang="tr-TR" dirty="0"/>
              <a:t>kuruldu. </a:t>
            </a:r>
          </a:p>
          <a:p>
            <a:pPr algn="just"/>
            <a:r>
              <a:rPr lang="tr-TR" dirty="0"/>
              <a:t>Memleketin yeraltı servetini bilimsel olarak araştırmak ve rasyonel bir şekilde işletebilmek için devletçi ekonomi anlayışıyla bir takım yeni kuruluşlar ortaya çıktı. Öncelikle madencilik alanında çalıştırılacak insan unsurunu kuvvetlendirmek amacıyla 14.6.1935 tarih ve 2804 sayılı "Maden Tetkik ve Arama Enstitüsü Kanunun« </a:t>
            </a:r>
            <a:r>
              <a:rPr lang="tr-TR" dirty="0" err="1"/>
              <a:t>nda</a:t>
            </a:r>
            <a:r>
              <a:rPr lang="tr-TR" dirty="0"/>
              <a:t> değişiklik yapıldı. Beş aylık bir hazırlık devresinden sonra da 1935 yılının son ayı içinde </a:t>
            </a:r>
            <a:r>
              <a:rPr lang="tr-TR" dirty="0">
                <a:solidFill>
                  <a:schemeClr val="accent5"/>
                </a:solidFill>
              </a:rPr>
              <a:t>Etibank</a:t>
            </a:r>
            <a:r>
              <a:rPr lang="tr-TR" dirty="0"/>
              <a:t> fiilen kuruldu. Bu dönemde taş kömürü ve bakır madenlerinin işletme yetkisi Fransız ve Alman ortaklığından 1936 yılında alınmıştır. Daha sonra kamulaştırmalar ile birlikte krom ve demir başta olmak üzere madenler ile ilgili üretim ve arama çalışmaları yaygınlaştırılmıştır.</a:t>
            </a:r>
          </a:p>
          <a:p>
            <a:pPr algn="just"/>
            <a:r>
              <a:rPr lang="tr-TR" dirty="0"/>
              <a:t>1938’de de Halkbank faaliyetlerine başladı.</a:t>
            </a:r>
          </a:p>
          <a:p>
            <a:pPr algn="just"/>
            <a:endParaRPr lang="tr-TR" dirty="0">
              <a:solidFill>
                <a:srgbClr val="FF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p:cNvSpPr>
          <p:nvPr>
            <p:ph type="body" idx="4294967295"/>
          </p:nvPr>
        </p:nvSpPr>
        <p:spPr>
          <a:xfrm>
            <a:off x="407963" y="309490"/>
            <a:ext cx="11324492" cy="6006904"/>
          </a:xfrm>
        </p:spPr>
        <p:txBody>
          <a:bodyPr/>
          <a:lstStyle/>
          <a:p>
            <a:pPr algn="just"/>
            <a:r>
              <a:rPr lang="tr-TR" dirty="0">
                <a:solidFill>
                  <a:schemeClr val="accent5"/>
                </a:solidFill>
              </a:rPr>
              <a:t>Birinci Beş Yıllık Sanayi Planı: </a:t>
            </a:r>
            <a:r>
              <a:rPr lang="tr-TR" dirty="0"/>
              <a:t>1929 Büyük Dünya Bunalımı, kapitalizmin ortaya çıkmasından bu yana ekonomik sistemlerin yaşadığı en büyük kriz olmuştur. Klasik ve Neo-Klasik iktisadi yaklaşımları sarsacak nitelikte olan bu kriz kapsam ve yoğunluk bakımından çok şiddetli bir biçimde ortaya çıkmış ve yayılmıştır. Türkiye Cumhuriyeti 1930 yılı başında Büyük Dünya Bunalımına karşı bazı önlemler almıştır. Bu önlemler iki amaca yöneliktir:</a:t>
            </a:r>
          </a:p>
          <a:p>
            <a:pPr algn="just"/>
            <a:r>
              <a:rPr lang="tr-TR" dirty="0"/>
              <a:t>Kamu harcamalarını kamu gelirlerine uygun olarak dengelemek </a:t>
            </a:r>
          </a:p>
          <a:p>
            <a:pPr algn="just"/>
            <a:r>
              <a:rPr lang="tr-TR" dirty="0"/>
              <a:t>İthalata sınırlamalar getirerek, dış ticaretin açık değil fazla vermesini sağlamak</a:t>
            </a:r>
          </a:p>
          <a:p>
            <a:pPr algn="just"/>
            <a:r>
              <a:rPr lang="tr-TR" dirty="0"/>
              <a:t>Devletçi sanayileşme, 1933’te hazırlanan sanayileşme programı doğrultusunda 1934 yılında uygulamaya konulan Birinci Beş Yıllık Sanayi Planı ile başlatılmıştır. 17 Nisan 1934 yılında kabul edilerek uygulanmaya başlayan Birinci Beş Yıllık Sanayi Planı’nda; tekstil, kendir keten, demir-çelik, porselen-çini, kağıt, şeker ve gül sanayileri gibi sektörler yer almıştır. </a:t>
            </a:r>
          </a:p>
          <a:p>
            <a:pPr algn="just"/>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3"/>
          <p:cNvSpPr>
            <a:spLocks noGrp="1"/>
          </p:cNvSpPr>
          <p:nvPr>
            <p:ph type="body" idx="4294967295"/>
          </p:nvPr>
        </p:nvSpPr>
        <p:spPr>
          <a:xfrm>
            <a:off x="838200" y="482600"/>
            <a:ext cx="10515600" cy="5694363"/>
          </a:xfrm>
        </p:spPr>
        <p:txBody>
          <a:bodyPr/>
          <a:lstStyle/>
          <a:p>
            <a:pPr algn="just"/>
            <a:r>
              <a:rPr lang="tr-TR" dirty="0"/>
              <a:t>Kalkınma Planı kapsamında: 1934 yılında Bakırköy Bez Fabrikası, Keçiborlu Kükürt Fabrikası, 1935’te Kayseri Bez Fabrikası, Paşabahçe Cam Fabrikası, Zonguldak Türk Antrasit Fabrikası, 1936’da İzmit Birinci Kağıt Fabrikası ve Çubuk Barajı, 1937’de Nazilli Basma Fabrikası ile Ereğli Bez Fabrikası, 1938’de Gemlik Suni İpek Fabrikası, Bursa Merinos Fabrikası ve Divriği Demir Madeni İşletmesi açılmıştır. </a:t>
            </a:r>
          </a:p>
          <a:p>
            <a:pPr algn="just"/>
            <a:r>
              <a:rPr lang="tr-TR" dirty="0"/>
              <a:t>Bu devlet kuruluşlarının dışında yeni kurumsal yapılar da ortaya çıkmıştır. Bunlar; Başvekalet İstatistik Genel Müdürlüğü (1930), Tekel Genel Müdürlüğü (1931), PTT Genel Müdürlüğü (1933), Hava Yolları İşletmesi (1933), Türkiye Şeker Fabrikaları Genel Müdürlüğü (1935), Maden Tetkik Arama Enstitüsü (1935), Elektrik İşleri </a:t>
            </a:r>
            <a:r>
              <a:rPr lang="tr-TR" dirty="0" err="1"/>
              <a:t>Etüd</a:t>
            </a:r>
            <a:r>
              <a:rPr lang="tr-TR" dirty="0"/>
              <a:t> İdaresi (1935), Tapu Kadastro Umum Müdürlüğü (1936), Devlet Meteoroloji İşleri Genel Müdürlüğü (1937)’dür.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p:cNvSpPr>
          <p:nvPr>
            <p:ph type="body" idx="4294967295"/>
          </p:nvPr>
        </p:nvSpPr>
        <p:spPr>
          <a:xfrm>
            <a:off x="838200" y="482600"/>
            <a:ext cx="10515600" cy="5694363"/>
          </a:xfrm>
        </p:spPr>
        <p:txBody>
          <a:bodyPr/>
          <a:lstStyle/>
          <a:p>
            <a:pPr algn="just"/>
            <a:r>
              <a:rPr lang="tr-TR" dirty="0"/>
              <a:t>1930’larda tarım alanında yaşanılan en önemli gelişme, 1932 yılında Ziraat Bankasına bağlı olarak kurulan ve 1938’de bağımsız bir kamu kuruluşu olarak «Toprak </a:t>
            </a:r>
            <a:r>
              <a:rPr lang="tr-TR" dirty="0" err="1"/>
              <a:t>Mahsülleri</a:t>
            </a:r>
            <a:r>
              <a:rPr lang="tr-TR" dirty="0"/>
              <a:t> Ofisi (TMO)» adını alan kurumdur. Başlangıçta sadece buğday için destekleme fiyatı belirleyen ve alım işlemi yapan kurumun yetkileri daha sonraki yıllarda giderek genişletilmiştir.</a:t>
            </a:r>
          </a:p>
          <a:p>
            <a:pPr algn="just"/>
            <a:r>
              <a:rPr lang="tr-TR" dirty="0"/>
              <a:t>1929 Dünya Bunalımı sonucu vergi gelirlerinin düşmesi sebebiyle, 1931’de İktisadi Buhran Vergisi, 1933’te Muvazene Vergisi ve 1936’da Hava Kuvvetlerine Yardım Vergisi getirilmiştir. Bu vergiler, çalışan kesim ile kazanç vergisi mükelleflerini vergilendirmekteydi.</a:t>
            </a:r>
          </a:p>
          <a:p>
            <a:pPr algn="just"/>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type="body" idx="4294967295"/>
          </p:nvPr>
        </p:nvSpPr>
        <p:spPr>
          <a:xfrm>
            <a:off x="838200" y="482600"/>
            <a:ext cx="10458157" cy="6171418"/>
          </a:xfrm>
        </p:spPr>
        <p:txBody>
          <a:bodyPr/>
          <a:lstStyle/>
          <a:p>
            <a:pPr algn="just"/>
            <a:r>
              <a:rPr lang="tr-TR" dirty="0">
                <a:solidFill>
                  <a:schemeClr val="accent5"/>
                </a:solidFill>
              </a:rPr>
              <a:t>Ekonomik açıdan Mustafa Kemal Atatürk Dönemini (1923-1938) bir bütün olarak kısaca değerlendirirsek: </a:t>
            </a:r>
            <a:r>
              <a:rPr lang="tr-TR" dirty="0"/>
              <a:t>İzlenen sanayileşme politikası ile öncelikli olarak dokuma, şeker, çimento, kağıt, şişe cam, demir çelik vb. alanlarda fabrikalar kuruldu. Demiryollarına büyük önem verildi. Kurulan fabrikalar:</a:t>
            </a:r>
          </a:p>
          <a:p>
            <a:r>
              <a:rPr lang="tr-TR" dirty="0" err="1"/>
              <a:t>Alpulu</a:t>
            </a:r>
            <a:r>
              <a:rPr lang="tr-TR" dirty="0"/>
              <a:t> Şeker Fabrikası (1926) 		Uşak Şeker Fabrikası (1926) </a:t>
            </a:r>
          </a:p>
          <a:p>
            <a:r>
              <a:rPr lang="tr-TR" dirty="0"/>
              <a:t>Bünyan Dokuma Fabrikası (1927) 	Eskişehir Şeker Fabrikası (1933) </a:t>
            </a:r>
          </a:p>
          <a:p>
            <a:r>
              <a:rPr lang="tr-TR" dirty="0"/>
              <a:t>Turhal Şeker Fabrikası (1934) 		Bakırköy Bez Fabrikası (1934) </a:t>
            </a:r>
          </a:p>
          <a:p>
            <a:r>
              <a:rPr lang="tr-TR" dirty="0"/>
              <a:t>Konya-Ereğli Bez Fabrikası (1934) 	Kayseri Bez Fabrikası (1934) </a:t>
            </a:r>
          </a:p>
          <a:p>
            <a:r>
              <a:rPr lang="tr-TR" dirty="0"/>
              <a:t>İzmit Birinci Kağıt ve Karton Fabrikası (1936) </a:t>
            </a:r>
          </a:p>
          <a:p>
            <a:r>
              <a:rPr lang="sv-SE" dirty="0"/>
              <a:t>Karabük Demir-Çelik Fabrikası (temel atma, 1937) </a:t>
            </a:r>
          </a:p>
          <a:p>
            <a:r>
              <a:rPr lang="tr-TR" dirty="0"/>
              <a:t>Ereğli Bez Fabrikası (1937) 		Gemlik İpek Fabrikası (1938) </a:t>
            </a:r>
          </a:p>
          <a:p>
            <a:r>
              <a:rPr lang="tr-TR" dirty="0"/>
              <a:t>Bursa Merinos Fabrikası (1938)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p:cNvSpPr>
          <p:nvPr>
            <p:ph type="body" idx="4294967295"/>
          </p:nvPr>
        </p:nvSpPr>
        <p:spPr>
          <a:xfrm>
            <a:off x="309489" y="281354"/>
            <a:ext cx="11366696" cy="6077243"/>
          </a:xfrm>
        </p:spPr>
        <p:txBody>
          <a:bodyPr/>
          <a:lstStyle/>
          <a:p>
            <a:pPr marL="0" lvl="8" indent="0" algn="just">
              <a:lnSpc>
                <a:spcPct val="100000"/>
              </a:lnSpc>
              <a:spcBef>
                <a:spcPts val="0"/>
              </a:spcBef>
              <a:buNone/>
            </a:pPr>
            <a:r>
              <a:rPr lang="tr-TR" sz="2800" dirty="0"/>
              <a:t>Ülke ekonomisinin millileştirildiği, bir an önce sanayileşmek için hem özel sektörün, hem de devletin birlikte yatırım yaptığı Atatürk dönemi, kendinden sonraki dönmelere göre çok daha başarılıdır. Bu başarıyı aşağıdaki tabloda görmek mümkündür:</a:t>
            </a:r>
            <a:endParaRPr lang="tr-TR" sz="4000" b="1" dirty="0"/>
          </a:p>
          <a:p>
            <a:pPr marL="3657600" lvl="8" indent="0">
              <a:buNone/>
            </a:pPr>
            <a:r>
              <a:rPr lang="tr-TR" sz="2800" b="1" dirty="0"/>
              <a:t>		GSMH Artışı 		Fiyat artışı </a:t>
            </a:r>
            <a:endParaRPr lang="tr-TR" sz="2800" dirty="0"/>
          </a:p>
          <a:p>
            <a:r>
              <a:rPr lang="tr-TR" dirty="0"/>
              <a:t>Atatürk dönemi (1923-1938) 		% 115				% -32 </a:t>
            </a:r>
          </a:p>
          <a:p>
            <a:r>
              <a:rPr lang="tr-TR" dirty="0"/>
              <a:t>İnönü dönemi (1939-1950) 		% 12 				% 500 </a:t>
            </a:r>
          </a:p>
          <a:p>
            <a:r>
              <a:rPr lang="da-DK" dirty="0"/>
              <a:t>Menderes dönemi (1950-1960) </a:t>
            </a:r>
            <a:r>
              <a:rPr lang="tr-TR" dirty="0"/>
              <a:t>	</a:t>
            </a:r>
            <a:r>
              <a:rPr lang="da-DK" dirty="0"/>
              <a:t>% 48 </a:t>
            </a:r>
            <a:r>
              <a:rPr lang="tr-TR" dirty="0"/>
              <a:t>				</a:t>
            </a:r>
            <a:r>
              <a:rPr lang="da-DK" dirty="0"/>
              <a:t>% 124 </a:t>
            </a:r>
          </a:p>
          <a:p>
            <a:r>
              <a:rPr lang="tr-TR" dirty="0"/>
              <a:t>İnönü-Demirel dönemi (1961-1970) % 34				% 55 </a:t>
            </a:r>
          </a:p>
          <a:p>
            <a:r>
              <a:rPr lang="fr-FR" dirty="0"/>
              <a:t>Demirel-</a:t>
            </a:r>
            <a:r>
              <a:rPr lang="fr-FR" dirty="0" err="1"/>
              <a:t>Ecevit</a:t>
            </a:r>
            <a:r>
              <a:rPr lang="fr-FR" dirty="0"/>
              <a:t> </a:t>
            </a:r>
            <a:r>
              <a:rPr lang="fr-FR" dirty="0" err="1"/>
              <a:t>dönemi</a:t>
            </a:r>
            <a:r>
              <a:rPr lang="fr-FR" dirty="0"/>
              <a:t> (1971-1980) % 39</a:t>
            </a:r>
            <a:r>
              <a:rPr lang="tr-TR" dirty="0"/>
              <a:t>				</a:t>
            </a:r>
            <a:r>
              <a:rPr lang="fr-FR" dirty="0"/>
              <a:t>% 900 </a:t>
            </a:r>
          </a:p>
          <a:p>
            <a:r>
              <a:rPr lang="tr-TR" dirty="0"/>
              <a:t>Özal dönemi (1981-1990) 		% 27 				% 7100 </a:t>
            </a:r>
          </a:p>
          <a:p>
            <a:endParaRPr lang="tr-TR" dirty="0"/>
          </a:p>
        </p:txBody>
      </p:sp>
    </p:spTree>
    <p:extLst>
      <p:ext uri="{BB962C8B-B14F-4D97-AF65-F5344CB8AC3E}">
        <p14:creationId xmlns:p14="http://schemas.microsoft.com/office/powerpoint/2010/main" val="27974434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p:cNvSpPr>
          <p:nvPr>
            <p:ph type="body" idx="4294967295"/>
          </p:nvPr>
        </p:nvSpPr>
        <p:spPr>
          <a:xfrm>
            <a:off x="838200" y="482600"/>
            <a:ext cx="10515600" cy="5694363"/>
          </a:xfrm>
        </p:spPr>
        <p:txBody>
          <a:bodyPr/>
          <a:lstStyle/>
          <a:p>
            <a:pPr algn="just"/>
            <a:r>
              <a:rPr lang="tr-TR"/>
              <a: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3"/>
          <p:cNvSpPr>
            <a:spLocks noGrp="1"/>
          </p:cNvSpPr>
          <p:nvPr>
            <p:ph type="body" idx="4294967295"/>
          </p:nvPr>
        </p:nvSpPr>
        <p:spPr>
          <a:xfrm>
            <a:off x="351693" y="281354"/>
            <a:ext cx="9003322" cy="5895609"/>
          </a:xfrm>
        </p:spPr>
        <p:txBody>
          <a:bodyPr/>
          <a:lstStyle/>
          <a:p>
            <a:pPr algn="just"/>
            <a:r>
              <a:rPr lang="tr-TR" b="1" dirty="0"/>
              <a:t>Hakkı Uyar,</a:t>
            </a:r>
            <a:r>
              <a:rPr lang="tr-TR" dirty="0"/>
              <a:t> Atatürk Dönemi İç Politikası (1920-1938), </a:t>
            </a:r>
            <a:r>
              <a:rPr lang="tr-TR" dirty="0">
                <a:hlinkClick r:id="rId2"/>
              </a:rPr>
              <a:t>http://www.academia.edu/22105725/Atat%C3%BCrk_D%C3%B6nemi_%C4%B0%C3%A7_Politikas%C4%B1_1920-1938</a:t>
            </a:r>
            <a:endParaRPr lang="tr-TR" dirty="0"/>
          </a:p>
          <a:p>
            <a:pPr algn="just"/>
            <a:r>
              <a:rPr lang="tr-TR" dirty="0"/>
              <a:t>Sabahattin Özel, </a:t>
            </a:r>
            <a:r>
              <a:rPr lang="tr-TR" b="1" dirty="0"/>
              <a:t>Atatürk Dönemi Türkiye Ekonomisi, </a:t>
            </a:r>
            <a:r>
              <a:rPr lang="tr-TR" b="1" dirty="0">
                <a:solidFill>
                  <a:schemeClr val="accent5"/>
                </a:solidFill>
              </a:rPr>
              <a:t>http://dergipark.gov.tr/download/article-file/9948</a:t>
            </a:r>
            <a:endParaRPr lang="tr-TR" dirty="0">
              <a:solidFill>
                <a:schemeClr val="accent5"/>
              </a:solidFill>
            </a:endParaRPr>
          </a:p>
          <a:p>
            <a:pPr algn="just"/>
            <a:endParaRPr lang="tr-TR"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p:cNvSpPr>
          <p:nvPr>
            <p:ph type="body" idx="4294967295"/>
          </p:nvPr>
        </p:nvSpPr>
        <p:spPr>
          <a:xfrm>
            <a:off x="838200" y="482600"/>
            <a:ext cx="10515600" cy="5694363"/>
          </a:xfrm>
        </p:spPr>
        <p:txBody>
          <a:bodyPr/>
          <a:lstStyle/>
          <a:p>
            <a:pPr algn="just"/>
            <a:r>
              <a:rPr lang="tr-TR" b="1" dirty="0">
                <a:solidFill>
                  <a:srgbClr val="C00000"/>
                </a:solidFill>
              </a:rPr>
              <a:t>Osmanlı Ekonomisi: </a:t>
            </a:r>
            <a:r>
              <a:rPr lang="tr-TR" dirty="0"/>
              <a:t>Cumhuriyet ilan edildiğinde yeni devlet, Osmanlı devletinin sadece siyasal ve toplumsal mirasını değil, aynı zamanda ekonomik mirasını da devralmıştı. Yeni Türkiye kurulurken Atatürk’ün de ifade ettiği gibi memleket gerçekten de «yanmış, yıkılmış, harap ve bitap bir ülke» halindeydi. </a:t>
            </a:r>
          </a:p>
          <a:p>
            <a:pPr algn="just"/>
            <a:r>
              <a:rPr lang="tr-TR" dirty="0"/>
              <a:t> I. Dünya Savaşı öncesinde devletin dış ticaret dengesi sürekli açık veriyordu. 1913 tarihinde tüm imparatorlukta sanayi kuruluşu sayılabilecek fabrika ve imalathanelerin sayısı 264’tyen ibaretti. Bunda da en önemli pay gıda sanayine aitti.</a:t>
            </a:r>
          </a:p>
          <a:p>
            <a:pPr algn="just"/>
            <a:r>
              <a:rPr lang="tr-TR" dirty="0"/>
              <a:t>Yabancı yatırımların en fazla gerçekleştiği alan demiryolları olmuştu. (%58). Ülkedeki demiryollarının sadece % 31’i devlete aitti. Geri kalan demiryollarının % 37’si Alman, % 21’i Fransız ve % 11’i İngiliz şirketlerinin elindeydi. </a:t>
            </a:r>
          </a:p>
          <a:p>
            <a:pPr algn="just"/>
            <a:endParaRPr lang="tr-TR" dirty="0"/>
          </a:p>
        </p:txBody>
      </p:sp>
    </p:spTree>
    <p:extLst>
      <p:ext uri="{BB962C8B-B14F-4D97-AF65-F5344CB8AC3E}">
        <p14:creationId xmlns:p14="http://schemas.microsoft.com/office/powerpoint/2010/main" val="218538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type="body" idx="4294967295"/>
          </p:nvPr>
        </p:nvSpPr>
        <p:spPr>
          <a:xfrm>
            <a:off x="351692" y="295422"/>
            <a:ext cx="11282290" cy="6302326"/>
          </a:xfrm>
        </p:spPr>
        <p:txBody>
          <a:bodyPr/>
          <a:lstStyle/>
          <a:p>
            <a:pPr algn="just"/>
            <a:r>
              <a:rPr lang="tr-TR" dirty="0"/>
              <a:t>Ülkedeki karayolu ulaşımı yeterli değildi. Yeni Cumhuriyet ilk bakışta imparatorluktan 9.711 km karayolu devralmıştı ama bunun hemen hemen tamamı tamire muhtaçtı. 1919 yılı başında ülkedeki motorlu taşıtların sayısı 1.000’e yakın otomobilden ibaret olup bunun da 800’ü başkentteydi. </a:t>
            </a:r>
          </a:p>
          <a:p>
            <a:pPr algn="just"/>
            <a:r>
              <a:rPr lang="tr-TR" dirty="0"/>
              <a:t>1911 yılından itibaren girilen savaşlardan dolayı devletin insan gücü ve ekonomik kaynakları tükenmişti. Milli Mücadele yıllarında işgal edilmeyen bölgelerde sadece dört adet devlet işletmesi kalmıştı. Bu ekonomik çöküntü nedeniyle BMM açıldığında 24 Nisan 1920’de kabul etmiş olduğu ilk yasa Ağnam Vergisi Kanunu idi. </a:t>
            </a:r>
          </a:p>
          <a:p>
            <a:pPr algn="just"/>
            <a:r>
              <a:rPr lang="tr-TR" dirty="0"/>
              <a:t>Cumhuriyet ilan edildiğinde nüfusun beşte dördü tarımla uğraşan ve bu tarım üretimini ilkel şartlar altında gerçekleştiren, Osmanlı borçlarını üstlenen, merkez bankası ve ticari bankaları olmayan, ekonominin, iç ve dış ticaretin hemen hemen tamamını azınlıkların elinde bulunduran bir yapıya sahipti. </a:t>
            </a:r>
          </a:p>
        </p:txBody>
      </p:sp>
    </p:spTree>
    <p:extLst>
      <p:ext uri="{BB962C8B-B14F-4D97-AF65-F5344CB8AC3E}">
        <p14:creationId xmlns:p14="http://schemas.microsoft.com/office/powerpoint/2010/main" val="349336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type="body" idx="4294967295"/>
          </p:nvPr>
        </p:nvSpPr>
        <p:spPr>
          <a:xfrm>
            <a:off x="225083" y="196948"/>
            <a:ext cx="11128717" cy="6063175"/>
          </a:xfrm>
        </p:spPr>
        <p:txBody>
          <a:bodyPr/>
          <a:lstStyle/>
          <a:p>
            <a:pPr algn="just"/>
            <a:r>
              <a:rPr lang="tr-TR" dirty="0"/>
              <a:t>Tüm bunlara rağmen 1938 yılı sonuna gelindiğinde Cumhuriyet, bütün yoklukları yenmiş ve ekonomik yapıyı kökten değiştirmiştir. 1923’lerde şeker dahi üretemeyen, buğdayını ithal eden Türkiye, 1938 yılında dışarıya çimento, buğday, elektrikli makineler ihraç etmektedir. Tüketim, ara ve yatırım malları sektörleri hayata geçirilmiştir. </a:t>
            </a:r>
          </a:p>
          <a:p>
            <a:pPr algn="just"/>
            <a:r>
              <a:rPr lang="tr-TR" dirty="0"/>
              <a:t>Savunma sanayini kurmuştur, elektrik köylere kadar girmiştir, susuz topraklar sulanmaktadır, ülke demir ağlarla örülmüş, karayolları, köprüler yapılmış, kadastro çalışmaları sürmektedir. </a:t>
            </a:r>
          </a:p>
          <a:p>
            <a:pPr algn="just"/>
            <a:r>
              <a:rPr lang="tr-TR" dirty="0"/>
              <a:t>Kalkınmada alınan büyük sonuçlar az zamanda ve hızla gerçekleşmiş, Türkiye, 1927–1938 arası dönemde ortalama % 8.72 oranında reel olarak büyümüştür. Bu çarpıcı kalkınmanın finansmanı öz kaynaklarla yapılmış, Türkiye cari işlem bilanço fazlası vererek, ülke dışından kaynak transfer etmiştir. Atatürk döneminde hızlı kalkınma yanında Osmanlı borçlarının ödemeleri ve millileştirmeler de öz kaynaklarla yapılmıştır.</a:t>
            </a:r>
          </a:p>
        </p:txBody>
      </p:sp>
    </p:spTree>
    <p:extLst>
      <p:ext uri="{BB962C8B-B14F-4D97-AF65-F5344CB8AC3E}">
        <p14:creationId xmlns:p14="http://schemas.microsoft.com/office/powerpoint/2010/main" val="3399689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3"/>
          <p:cNvSpPr>
            <a:spLocks noGrp="1"/>
          </p:cNvSpPr>
          <p:nvPr>
            <p:ph type="body" idx="4294967295"/>
          </p:nvPr>
        </p:nvSpPr>
        <p:spPr>
          <a:xfrm>
            <a:off x="464233" y="182880"/>
            <a:ext cx="11394831" cy="6457071"/>
          </a:xfrm>
        </p:spPr>
        <p:txBody>
          <a:bodyPr/>
          <a:lstStyle/>
          <a:p>
            <a:pPr algn="just"/>
            <a:r>
              <a:rPr lang="tr-TR" b="1" dirty="0">
                <a:solidFill>
                  <a:srgbClr val="FF0000"/>
                </a:solidFill>
              </a:rPr>
              <a:t>İzmir İktisat Kongresi: </a:t>
            </a:r>
            <a:r>
              <a:rPr lang="tr-TR" dirty="0"/>
              <a:t>Mustafa Kemal, daha Milli Mücadele devam ederken 1 Mart 1922’de TBMM’nin üçüncü toplantı yılı açılış konuşmasında ekonomiye de değinmiş ve savaştan sonra yeni devletin ekonomi politikasına ilişkin ilkeler üzerinde durmuştu:</a:t>
            </a:r>
          </a:p>
          <a:p>
            <a:pPr algn="just"/>
            <a:r>
              <a:rPr lang="tr-TR" dirty="0"/>
              <a:t>Kapitülasyonların kaldırılarak ekonomik bağımsızlığın sağlanması,</a:t>
            </a:r>
          </a:p>
          <a:p>
            <a:pPr algn="just"/>
            <a:r>
              <a:rPr lang="tr-TR" dirty="0"/>
              <a:t>Yabancıların elindeki işletmelerin devletleştirilmesi (tarım ve sanayiye öncelik vermek, dokuma sanayisini ve diğer sanayi kollarını geliştirmek, denk bütçe yapmaya özen göstermek)</a:t>
            </a:r>
          </a:p>
          <a:p>
            <a:pPr algn="just"/>
            <a:r>
              <a:rPr lang="tr-TR" dirty="0"/>
              <a:t>Dışarıya muhtaç olmadan yerli bir ekonomi yaratmak (ulusal ekonomi).</a:t>
            </a:r>
          </a:p>
          <a:p>
            <a:pPr algn="just"/>
            <a:r>
              <a:rPr lang="tr-TR" dirty="0"/>
              <a:t>Savaştan hemen sonra 1923 yılı başlarında Batı Anadolu gezisine çıkan Mustafa Kemal, İzmit’teki basın toplantısında yaptığı konuşmada ekonomik bağımsızlığın ve  gelişmenin önemine dikkat çekmişti:</a:t>
            </a:r>
          </a:p>
          <a:p>
            <a:pPr algn="just"/>
            <a:r>
              <a:rPr lang="tr-TR" i="1" dirty="0">
                <a:solidFill>
                  <a:schemeClr val="accent5"/>
                </a:solidFill>
              </a:rPr>
              <a:t>«Yeni Türkiye devletinin temellerini süngü ile değil, süngünün de dayandığı ekonomi ile kuracaktır. Yeni Türkiye devleti cihangir olmayacaktır. Fakat yeni Türkiye devleti ekonomik bir devlet olacaktır.»</a:t>
            </a:r>
          </a:p>
        </p:txBody>
      </p:sp>
    </p:spTree>
    <p:extLst>
      <p:ext uri="{BB962C8B-B14F-4D97-AF65-F5344CB8AC3E}">
        <p14:creationId xmlns:p14="http://schemas.microsoft.com/office/powerpoint/2010/main" val="1028983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p:cNvSpPr>
          <p:nvPr>
            <p:ph type="body" idx="4294967295"/>
          </p:nvPr>
        </p:nvSpPr>
        <p:spPr>
          <a:xfrm>
            <a:off x="281354" y="267286"/>
            <a:ext cx="11072446" cy="6288259"/>
          </a:xfrm>
        </p:spPr>
        <p:txBody>
          <a:bodyPr/>
          <a:lstStyle/>
          <a:p>
            <a:pPr algn="just"/>
            <a:r>
              <a:rPr lang="tr-TR" dirty="0"/>
              <a:t>Mustafa Kemal, aynı günlerde Alaşehir’de de:</a:t>
            </a:r>
          </a:p>
          <a:p>
            <a:pPr algn="just"/>
            <a:r>
              <a:rPr lang="tr-TR" i="1" dirty="0">
                <a:solidFill>
                  <a:schemeClr val="accent5"/>
                </a:solidFill>
              </a:rPr>
              <a:t>«…bundan sonra pek önemli zaferlere kavuşacağız. Fakat bu zafer süngü zaferi değil, iktisat, bilim ve irfan zaferi olacaktır. Ordumuzun şimdiye kadar elde ettiği zaferler, memleketimizi gerçek kurtuluşa </a:t>
            </a:r>
            <a:r>
              <a:rPr lang="tr-TR" i="1" dirty="0" err="1">
                <a:solidFill>
                  <a:schemeClr val="accent5"/>
                </a:solidFill>
              </a:rPr>
              <a:t>sevketmiş</a:t>
            </a:r>
            <a:r>
              <a:rPr lang="tr-TR" i="1" dirty="0">
                <a:solidFill>
                  <a:schemeClr val="accent5"/>
                </a:solidFill>
              </a:rPr>
              <a:t> sayılamaz. Bu zafer ancak gelecek zaferimiz için kıymetli bir ortam hazırlamıştır. Askeri zaferlerimizle mağrur olmayalım, yeni bilim ve iktisat zaferlerine hazırlanalım!»</a:t>
            </a:r>
          </a:p>
          <a:p>
            <a:pPr algn="just"/>
            <a:r>
              <a:rPr lang="tr-TR" dirty="0"/>
              <a:t>Yani Lozan görüşmeleri sürerken, Türkiye içeride ekonomik hamleye başlama kararı almıştı. İktisat vekili Mahmut Esat (Bozkurt)’un girişimiyle 17 Şubat–4 Mart 1923 tarihleri arasında İzmir’de iktisat kongresi toplandı. Kongre Atatürk’ün konuşmasıyla açıldı. Konuşmasında, kongrenin «ulusu gönence ve mutluluğa ulaştıracak yolları bulmak için toplandığını, delegelerin de halkın temsilcileri olduğunu» söyledi. </a:t>
            </a:r>
          </a:p>
          <a:p>
            <a:pPr algn="just"/>
            <a:r>
              <a:rPr lang="tr-TR" dirty="0"/>
              <a:t>Kongre sonunda on iki maddelik İktisat Misakı (Misak-ı İktisadi) kabul edildi. Buna göre:</a:t>
            </a:r>
          </a:p>
        </p:txBody>
      </p:sp>
    </p:spTree>
    <p:extLst>
      <p:ext uri="{BB962C8B-B14F-4D97-AF65-F5344CB8AC3E}">
        <p14:creationId xmlns:p14="http://schemas.microsoft.com/office/powerpoint/2010/main" val="606182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3"/>
          <p:cNvSpPr>
            <a:spLocks noGrp="1"/>
          </p:cNvSpPr>
          <p:nvPr>
            <p:ph type="body" idx="4294967295"/>
          </p:nvPr>
        </p:nvSpPr>
        <p:spPr>
          <a:xfrm>
            <a:off x="478302" y="337625"/>
            <a:ext cx="11240086" cy="6091309"/>
          </a:xfrm>
        </p:spPr>
        <p:txBody>
          <a:bodyPr/>
          <a:lstStyle/>
          <a:p>
            <a:pPr algn="just"/>
            <a:r>
              <a:rPr lang="tr-TR" dirty="0"/>
              <a:t>Türkiye milli sınırları içinde tam bağımsızdır ve dünya barışı be gelişmesine katkıda bulunur. </a:t>
            </a:r>
          </a:p>
          <a:p>
            <a:pPr algn="just"/>
            <a:r>
              <a:rPr lang="tr-TR" dirty="0"/>
              <a:t>Türkiye halkı yıkmaz, imar eder, bütün iktisat mesaisi memleketi yükseltmek içindir. </a:t>
            </a:r>
          </a:p>
          <a:p>
            <a:pPr algn="just"/>
            <a:r>
              <a:rPr lang="tr-TR" dirty="0"/>
              <a:t>Türkiye halkı servet itibariyle bir altın hazinesi üzerine oturduğunun farkında olarak kaynaklarını bulmaya ve tanımaya çalışır, israftan kaçınır.</a:t>
            </a:r>
          </a:p>
          <a:p>
            <a:pPr algn="just"/>
            <a:r>
              <a:rPr lang="tr-TR" dirty="0"/>
              <a:t>Türkler irfan ve </a:t>
            </a:r>
            <a:r>
              <a:rPr lang="tr-TR" dirty="0" err="1"/>
              <a:t>maarifet</a:t>
            </a:r>
            <a:r>
              <a:rPr lang="tr-TR" dirty="0"/>
              <a:t> aşığıdır, her yerde hayatını kazanacak şekilde yetişir. </a:t>
            </a:r>
          </a:p>
          <a:p>
            <a:pPr algn="just"/>
            <a:r>
              <a:rPr lang="tr-TR" dirty="0"/>
              <a:t>Birçok savaşlardan dolayı eksilen nüfusun arttırılması zorunludur. Türk serbestçe çalışmayı sever…Türk kadını ve kocası çocuklarını iktisadi misaka göre yetiştirir.</a:t>
            </a:r>
          </a:p>
        </p:txBody>
      </p:sp>
    </p:spTree>
    <p:extLst>
      <p:ext uri="{BB962C8B-B14F-4D97-AF65-F5344CB8AC3E}">
        <p14:creationId xmlns:p14="http://schemas.microsoft.com/office/powerpoint/2010/main" val="82520934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1_Gündönümü">
  <a:themeElements>
    <a:clrScheme name="Özel 5">
      <a:dk1>
        <a:sysClr val="windowText" lastClr="000000"/>
      </a:dk1>
      <a:lt1>
        <a:sysClr val="window" lastClr="FFFFFF"/>
      </a:lt1>
      <a:dk2>
        <a:srgbClr val="C00000"/>
      </a:dk2>
      <a:lt2>
        <a:srgbClr val="C00000"/>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Gündönümü">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odü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5730</TotalTime>
  <Words>2886</Words>
  <Application>Microsoft Office PowerPoint</Application>
  <PresentationFormat>Geniş ekran</PresentationFormat>
  <Paragraphs>112</Paragraphs>
  <Slides>29</Slides>
  <Notes>0</Notes>
  <HiddenSlides>0</HiddenSlides>
  <MMClips>0</MMClips>
  <ScaleCrop>false</ScaleCrop>
  <HeadingPairs>
    <vt:vector size="6" baseType="variant">
      <vt:variant>
        <vt:lpstr>Kullanılan Yazı Tipleri</vt:lpstr>
      </vt:variant>
      <vt:variant>
        <vt:i4>6</vt:i4>
      </vt:variant>
      <vt:variant>
        <vt:lpstr>Tema</vt:lpstr>
      </vt:variant>
      <vt:variant>
        <vt:i4>3</vt:i4>
      </vt:variant>
      <vt:variant>
        <vt:lpstr>Slayt Başlıkları</vt:lpstr>
      </vt:variant>
      <vt:variant>
        <vt:i4>29</vt:i4>
      </vt:variant>
    </vt:vector>
  </HeadingPairs>
  <TitlesOfParts>
    <vt:vector size="38" baseType="lpstr">
      <vt:lpstr>Arial</vt:lpstr>
      <vt:lpstr>Calibri</vt:lpstr>
      <vt:lpstr>Calibri Light</vt:lpstr>
      <vt:lpstr>Gill Sans MT</vt:lpstr>
      <vt:lpstr>Verdana</vt:lpstr>
      <vt:lpstr>Wingdings 2</vt:lpstr>
      <vt:lpstr>Office Teması</vt:lpstr>
      <vt:lpstr>Gündönümü</vt:lpstr>
      <vt:lpstr>1_Gündönümü</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Uze</cp:lastModifiedBy>
  <cp:revision>484</cp:revision>
  <dcterms:created xsi:type="dcterms:W3CDTF">2017-09-26T06:44:30Z</dcterms:created>
  <dcterms:modified xsi:type="dcterms:W3CDTF">2022-02-28T11:58:18Z</dcterms:modified>
</cp:coreProperties>
</file>