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12" r:id="rId2"/>
    <p:sldId id="313" r:id="rId3"/>
    <p:sldId id="317" r:id="rId4"/>
    <p:sldId id="287" r:id="rId5"/>
    <p:sldId id="257" r:id="rId6"/>
    <p:sldId id="288" r:id="rId7"/>
    <p:sldId id="289" r:id="rId8"/>
    <p:sldId id="290" r:id="rId9"/>
    <p:sldId id="318" r:id="rId10"/>
    <p:sldId id="291" r:id="rId11"/>
    <p:sldId id="292" r:id="rId12"/>
    <p:sldId id="293" r:id="rId13"/>
    <p:sldId id="294" r:id="rId14"/>
    <p:sldId id="295" r:id="rId15"/>
    <p:sldId id="299" r:id="rId16"/>
    <p:sldId id="296" r:id="rId17"/>
    <p:sldId id="297" r:id="rId18"/>
    <p:sldId id="298" r:id="rId19"/>
    <p:sldId id="300" r:id="rId20"/>
    <p:sldId id="301" r:id="rId21"/>
    <p:sldId id="302" r:id="rId22"/>
    <p:sldId id="303" r:id="rId23"/>
    <p:sldId id="304" r:id="rId24"/>
    <p:sldId id="305" r:id="rId25"/>
    <p:sldId id="306" r:id="rId26"/>
    <p:sldId id="320" r:id="rId27"/>
    <p:sldId id="323" r:id="rId28"/>
    <p:sldId id="307" r:id="rId29"/>
    <p:sldId id="321" r:id="rId30"/>
    <p:sldId id="315" r:id="rId31"/>
    <p:sldId id="308" r:id="rId32"/>
    <p:sldId id="322" r:id="rId33"/>
    <p:sldId id="309" r:id="rId34"/>
    <p:sldId id="310" r:id="rId35"/>
    <p:sldId id="319" r:id="rId36"/>
  </p:sldIdLst>
  <p:sldSz cx="9144000" cy="6858000" type="screen4x3"/>
  <p:notesSz cx="7099300" cy="10234613"/>
  <p:defaultTextStyle>
    <a:defPPr>
      <a:defRPr lang="en-US"/>
    </a:defPPr>
    <a:lvl1pPr algn="l" rtl="0" eaLnBrk="0" fontAlgn="base" hangingPunct="0">
      <a:spcBef>
        <a:spcPct val="0"/>
      </a:spcBef>
      <a:spcAft>
        <a:spcPct val="0"/>
      </a:spcAft>
      <a:defRPr sz="2400" kern="1200">
        <a:solidFill>
          <a:schemeClr val="accent2"/>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accent2"/>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accent2"/>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accent2"/>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accent2"/>
        </a:solidFill>
        <a:latin typeface="Times New Roman" panose="02020603050405020304" pitchFamily="18" charset="0"/>
        <a:ea typeface="+mn-ea"/>
        <a:cs typeface="+mn-cs"/>
      </a:defRPr>
    </a:lvl5pPr>
    <a:lvl6pPr marL="2286000" algn="l" defTabSz="914400" rtl="0" eaLnBrk="1" latinLnBrk="0" hangingPunct="1">
      <a:defRPr sz="2400" kern="1200">
        <a:solidFill>
          <a:schemeClr val="accent2"/>
        </a:solidFill>
        <a:latin typeface="Times New Roman" panose="02020603050405020304" pitchFamily="18" charset="0"/>
        <a:ea typeface="+mn-ea"/>
        <a:cs typeface="+mn-cs"/>
      </a:defRPr>
    </a:lvl6pPr>
    <a:lvl7pPr marL="2743200" algn="l" defTabSz="914400" rtl="0" eaLnBrk="1" latinLnBrk="0" hangingPunct="1">
      <a:defRPr sz="2400" kern="1200">
        <a:solidFill>
          <a:schemeClr val="accent2"/>
        </a:solidFill>
        <a:latin typeface="Times New Roman" panose="02020603050405020304" pitchFamily="18" charset="0"/>
        <a:ea typeface="+mn-ea"/>
        <a:cs typeface="+mn-cs"/>
      </a:defRPr>
    </a:lvl7pPr>
    <a:lvl8pPr marL="3200400" algn="l" defTabSz="914400" rtl="0" eaLnBrk="1" latinLnBrk="0" hangingPunct="1">
      <a:defRPr sz="2400" kern="1200">
        <a:solidFill>
          <a:schemeClr val="accent2"/>
        </a:solidFill>
        <a:latin typeface="Times New Roman" panose="02020603050405020304" pitchFamily="18" charset="0"/>
        <a:ea typeface="+mn-ea"/>
        <a:cs typeface="+mn-cs"/>
      </a:defRPr>
    </a:lvl8pPr>
    <a:lvl9pPr marL="3657600" algn="l" defTabSz="914400" rtl="0" eaLnBrk="1" latinLnBrk="0" hangingPunct="1">
      <a:defRPr sz="2400" kern="1200">
        <a:solidFill>
          <a:schemeClr val="accent2"/>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99FF"/>
    <a:srgbClr val="339933"/>
    <a:srgbClr val="FF0000"/>
    <a:srgbClr val="FF33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01" autoAdjust="0"/>
    <p:restoredTop sz="85035" autoAdjust="0"/>
  </p:normalViewPr>
  <p:slideViewPr>
    <p:cSldViewPr>
      <p:cViewPr varScale="1">
        <p:scale>
          <a:sx n="71" d="100"/>
          <a:sy n="71" d="100"/>
        </p:scale>
        <p:origin x="1594"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hangingPunct="1">
              <a:defRPr sz="1300">
                <a:latin typeface="Times New Roman" charset="0"/>
              </a:defRPr>
            </a:lvl1pPr>
          </a:lstStyle>
          <a:p>
            <a:pPr>
              <a:defRPr/>
            </a:pPr>
            <a:endParaRPr lang="tr-TR"/>
          </a:p>
        </p:txBody>
      </p:sp>
      <p:sp>
        <p:nvSpPr>
          <p:cNvPr id="3" name="Date Placeholder 2"/>
          <p:cNvSpPr>
            <a:spLocks noGrp="1"/>
          </p:cNvSpPr>
          <p:nvPr>
            <p:ph type="dt" idx="1"/>
          </p:nvPr>
        </p:nvSpPr>
        <p:spPr>
          <a:xfrm>
            <a:off x="4021138" y="0"/>
            <a:ext cx="3076575" cy="511175"/>
          </a:xfrm>
          <a:prstGeom prst="rect">
            <a:avLst/>
          </a:prstGeom>
        </p:spPr>
        <p:txBody>
          <a:bodyPr vert="horz" lIns="99048" tIns="49524" rIns="99048" bIns="49524" rtlCol="0"/>
          <a:lstStyle>
            <a:lvl1pPr algn="r" eaLnBrk="1" hangingPunct="1">
              <a:defRPr sz="1300">
                <a:latin typeface="Times New Roman" charset="0"/>
              </a:defRPr>
            </a:lvl1pPr>
          </a:lstStyle>
          <a:p>
            <a:pPr>
              <a:defRPr/>
            </a:pPr>
            <a:fld id="{3640DE7E-5E3B-4A58-A4DB-DE6ED2AFFB43}" type="datetimeFigureOut">
              <a:rPr lang="tr-TR"/>
              <a:pPr>
                <a:defRPr/>
              </a:pPr>
              <a:t>19.03.2022</a:t>
            </a:fld>
            <a:endParaRPr lang="tr-TR"/>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tr-TR" noProof="0"/>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9048" tIns="49524" rIns="99048" bIns="49524"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tr-TR" noProof="0"/>
          </a:p>
        </p:txBody>
      </p:sp>
      <p:sp>
        <p:nvSpPr>
          <p:cNvPr id="6" name="Footer Placeholder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eaLnBrk="1" hangingPunct="1">
              <a:defRPr sz="1300">
                <a:latin typeface="Times New Roman" charset="0"/>
              </a:defRPr>
            </a:lvl1pPr>
          </a:lstStyle>
          <a:p>
            <a:pPr>
              <a:defRPr/>
            </a:pPr>
            <a:endParaRPr lang="tr-TR"/>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eaLnBrk="1" hangingPunct="1">
              <a:defRPr sz="1300"/>
            </a:lvl1pPr>
          </a:lstStyle>
          <a:p>
            <a:pPr>
              <a:defRPr/>
            </a:pPr>
            <a:fld id="{75C1DD04-F1C5-4A2E-80A7-722AEDB0A1B8}" type="slidenum">
              <a:rPr lang="tr-TR" altLang="tr-TR"/>
              <a:pPr>
                <a:defRPr/>
              </a:pPr>
              <a:t>‹#›</a:t>
            </a:fld>
            <a:endParaRPr lang="tr-TR" altLang="tr-T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4AA6601-564A-4C06-82C1-3ECF8E599D0D}" type="slidenum">
              <a:rPr lang="en-US" altLang="tr-TR"/>
              <a:pPr>
                <a:defRPr/>
              </a:pPr>
              <a:t>‹#›</a:t>
            </a:fld>
            <a:endParaRPr lang="en-US" altLang="tr-TR"/>
          </a:p>
        </p:txBody>
      </p:sp>
    </p:spTree>
    <p:extLst>
      <p:ext uri="{BB962C8B-B14F-4D97-AF65-F5344CB8AC3E}">
        <p14:creationId xmlns:p14="http://schemas.microsoft.com/office/powerpoint/2010/main" val="1674532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BBE8EFB-ECCE-4E03-8C4C-049B1599C5F8}" type="slidenum">
              <a:rPr lang="en-US" altLang="tr-TR"/>
              <a:pPr>
                <a:defRPr/>
              </a:pPr>
              <a:t>‹#›</a:t>
            </a:fld>
            <a:endParaRPr lang="en-US" altLang="tr-TR"/>
          </a:p>
        </p:txBody>
      </p:sp>
    </p:spTree>
    <p:extLst>
      <p:ext uri="{BB962C8B-B14F-4D97-AF65-F5344CB8AC3E}">
        <p14:creationId xmlns:p14="http://schemas.microsoft.com/office/powerpoint/2010/main" val="2702453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3A6C77A-7CBF-4697-A228-1BB7E8FF40AA}" type="slidenum">
              <a:rPr lang="en-US" altLang="tr-TR"/>
              <a:pPr>
                <a:defRPr/>
              </a:pPr>
              <a:t>‹#›</a:t>
            </a:fld>
            <a:endParaRPr lang="en-US" altLang="tr-TR"/>
          </a:p>
        </p:txBody>
      </p:sp>
    </p:spTree>
    <p:extLst>
      <p:ext uri="{BB962C8B-B14F-4D97-AF65-F5344CB8AC3E}">
        <p14:creationId xmlns:p14="http://schemas.microsoft.com/office/powerpoint/2010/main" val="2608055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F572E13-A5E1-47A6-B9A9-B98A426BC046}" type="slidenum">
              <a:rPr lang="en-US" altLang="tr-TR"/>
              <a:pPr>
                <a:defRPr/>
              </a:pPr>
              <a:t>‹#›</a:t>
            </a:fld>
            <a:endParaRPr lang="en-US" altLang="tr-TR"/>
          </a:p>
        </p:txBody>
      </p:sp>
    </p:spTree>
    <p:extLst>
      <p:ext uri="{BB962C8B-B14F-4D97-AF65-F5344CB8AC3E}">
        <p14:creationId xmlns:p14="http://schemas.microsoft.com/office/powerpoint/2010/main" val="936437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5920EE2-7BD9-44FE-B368-EA881BA64C25}" type="slidenum">
              <a:rPr lang="en-US" altLang="tr-TR"/>
              <a:pPr>
                <a:defRPr/>
              </a:pPr>
              <a:t>‹#›</a:t>
            </a:fld>
            <a:endParaRPr lang="en-US" altLang="tr-TR"/>
          </a:p>
        </p:txBody>
      </p:sp>
    </p:spTree>
    <p:extLst>
      <p:ext uri="{BB962C8B-B14F-4D97-AF65-F5344CB8AC3E}">
        <p14:creationId xmlns:p14="http://schemas.microsoft.com/office/powerpoint/2010/main" val="3011361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23B4037-D929-4E03-BB9B-E7734E7616DF}" type="slidenum">
              <a:rPr lang="en-US" altLang="tr-TR"/>
              <a:pPr>
                <a:defRPr/>
              </a:pPr>
              <a:t>‹#›</a:t>
            </a:fld>
            <a:endParaRPr lang="en-US" altLang="tr-TR"/>
          </a:p>
        </p:txBody>
      </p:sp>
    </p:spTree>
    <p:extLst>
      <p:ext uri="{BB962C8B-B14F-4D97-AF65-F5344CB8AC3E}">
        <p14:creationId xmlns:p14="http://schemas.microsoft.com/office/powerpoint/2010/main" val="1359903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351F331-7213-48F2-AEE2-393C7E41A1D9}" type="slidenum">
              <a:rPr lang="en-US" altLang="tr-TR"/>
              <a:pPr>
                <a:defRPr/>
              </a:pPr>
              <a:t>‹#›</a:t>
            </a:fld>
            <a:endParaRPr lang="en-US" altLang="tr-TR"/>
          </a:p>
        </p:txBody>
      </p:sp>
    </p:spTree>
    <p:extLst>
      <p:ext uri="{BB962C8B-B14F-4D97-AF65-F5344CB8AC3E}">
        <p14:creationId xmlns:p14="http://schemas.microsoft.com/office/powerpoint/2010/main" val="668632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7F3B27C-FB82-471F-B604-4F334AB6BBD6}" type="slidenum">
              <a:rPr lang="en-US" altLang="tr-TR"/>
              <a:pPr>
                <a:defRPr/>
              </a:pPr>
              <a:t>‹#›</a:t>
            </a:fld>
            <a:endParaRPr lang="en-US" altLang="tr-TR"/>
          </a:p>
        </p:txBody>
      </p:sp>
    </p:spTree>
    <p:extLst>
      <p:ext uri="{BB962C8B-B14F-4D97-AF65-F5344CB8AC3E}">
        <p14:creationId xmlns:p14="http://schemas.microsoft.com/office/powerpoint/2010/main" val="2598635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43ABF52-1D7C-45E7-AA51-7282E5152D4B}" type="slidenum">
              <a:rPr lang="en-US" altLang="tr-TR"/>
              <a:pPr>
                <a:defRPr/>
              </a:pPr>
              <a:t>‹#›</a:t>
            </a:fld>
            <a:endParaRPr lang="en-US" altLang="tr-TR"/>
          </a:p>
        </p:txBody>
      </p:sp>
    </p:spTree>
    <p:extLst>
      <p:ext uri="{BB962C8B-B14F-4D97-AF65-F5344CB8AC3E}">
        <p14:creationId xmlns:p14="http://schemas.microsoft.com/office/powerpoint/2010/main" val="513540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857C5C2-E086-4A95-95BA-CCE4C99F352A}" type="slidenum">
              <a:rPr lang="en-US" altLang="tr-TR"/>
              <a:pPr>
                <a:defRPr/>
              </a:pPr>
              <a:t>‹#›</a:t>
            </a:fld>
            <a:endParaRPr lang="en-US" altLang="tr-TR"/>
          </a:p>
        </p:txBody>
      </p:sp>
    </p:spTree>
    <p:extLst>
      <p:ext uri="{BB962C8B-B14F-4D97-AF65-F5344CB8AC3E}">
        <p14:creationId xmlns:p14="http://schemas.microsoft.com/office/powerpoint/2010/main" val="2849447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65A8BF5-683C-4F4D-A707-E8C1C6BC4784}" type="slidenum">
              <a:rPr lang="en-US" altLang="tr-TR"/>
              <a:pPr>
                <a:defRPr/>
              </a:pPr>
              <a:t>‹#›</a:t>
            </a:fld>
            <a:endParaRPr lang="en-US" altLang="tr-TR"/>
          </a:p>
        </p:txBody>
      </p:sp>
    </p:spTree>
    <p:extLst>
      <p:ext uri="{BB962C8B-B14F-4D97-AF65-F5344CB8AC3E}">
        <p14:creationId xmlns:p14="http://schemas.microsoft.com/office/powerpoint/2010/main" val="3508113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tr-TR"/>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tr-TR"/>
              <a:t>Click to edit Master text styles</a:t>
            </a:r>
          </a:p>
          <a:p>
            <a:pPr lvl="1"/>
            <a:r>
              <a:rPr lang="en-US" altLang="tr-TR"/>
              <a:t>Second level</a:t>
            </a:r>
          </a:p>
          <a:p>
            <a:pPr lvl="2"/>
            <a:r>
              <a:rPr lang="en-US" altLang="tr-TR"/>
              <a:t>Third level</a:t>
            </a:r>
          </a:p>
          <a:p>
            <a:pPr lvl="3"/>
            <a:r>
              <a:rPr lang="en-US" altLang="tr-TR"/>
              <a:t>Fourth level</a:t>
            </a:r>
          </a:p>
          <a:p>
            <a:pPr lvl="4"/>
            <a:r>
              <a:rPr lang="en-US" altLang="tr-TR"/>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solidFill>
                  <a:schemeClr val="tx1"/>
                </a:solidFill>
                <a:latin typeface="Times New Roman" charset="0"/>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solidFill>
                  <a:schemeClr val="tx1"/>
                </a:solidFill>
                <a:latin typeface="Times New Roman"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solidFill>
                  <a:schemeClr val="tx1"/>
                </a:solidFill>
              </a:defRPr>
            </a:lvl1pPr>
          </a:lstStyle>
          <a:p>
            <a:pPr>
              <a:defRPr/>
            </a:pPr>
            <a:fld id="{AF0FA0C3-A355-4EDB-83D3-2C0307195138}" type="slidenum">
              <a:rPr lang="en-US" altLang="tr-TR"/>
              <a:pPr>
                <a:defRPr/>
              </a:pPr>
              <a:t>‹#›</a:t>
            </a:fld>
            <a:endParaRPr lang="en-US" alt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emf"/><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1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14.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16.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7.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1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 Id="rId5" Type="http://schemas.openxmlformats.org/officeDocument/2006/relationships/image" Target="../media/image72.png"/><Relationship Id="rId4" Type="http://schemas.openxmlformats.org/officeDocument/2006/relationships/image" Target="../media/image71.png"/></Relationships>
</file>

<file path=ppt/slides/_rels/slide19.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slideLayout" Target="../slideLayouts/slideLayout7.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1.png"/><Relationship Id="rId7" Type="http://schemas.openxmlformats.org/officeDocument/2006/relationships/image" Target="../media/image85.png"/><Relationship Id="rId2" Type="http://schemas.openxmlformats.org/officeDocument/2006/relationships/image" Target="../media/image80.png"/><Relationship Id="rId1" Type="http://schemas.openxmlformats.org/officeDocument/2006/relationships/slideLayout" Target="../slideLayouts/slideLayout7.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2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7.xml"/><Relationship Id="rId4" Type="http://schemas.openxmlformats.org/officeDocument/2006/relationships/image" Target="../media/image88.png"/></Relationships>
</file>

<file path=ppt/slides/_rels/slide22.xml.rels><?xml version="1.0" encoding="UTF-8" standalone="yes"?>
<Relationships xmlns="http://schemas.openxmlformats.org/package/2006/relationships"><Relationship Id="rId2" Type="http://schemas.openxmlformats.org/officeDocument/2006/relationships/image" Target="../media/image89.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0.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7.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25.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emf"/><Relationship Id="rId1" Type="http://schemas.openxmlformats.org/officeDocument/2006/relationships/slideLayout" Target="../slideLayouts/slideLayout7.xml"/><Relationship Id="rId6" Type="http://schemas.openxmlformats.org/officeDocument/2006/relationships/image" Target="../media/image101.png"/><Relationship Id="rId5" Type="http://schemas.openxmlformats.org/officeDocument/2006/relationships/image" Target="../media/image100.png"/><Relationship Id="rId4" Type="http://schemas.openxmlformats.org/officeDocument/2006/relationships/image" Target="../media/image99.png"/></Relationships>
</file>

<file path=ppt/slides/_rels/slide26.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98.png"/><Relationship Id="rId1" Type="http://schemas.openxmlformats.org/officeDocument/2006/relationships/slideLayout" Target="../slideLayouts/slideLayout7.xml"/><Relationship Id="rId6" Type="http://schemas.openxmlformats.org/officeDocument/2006/relationships/image" Target="../media/image106.png"/><Relationship Id="rId5" Type="http://schemas.openxmlformats.org/officeDocument/2006/relationships/image" Target="../media/image105.png"/><Relationship Id="rId4" Type="http://schemas.openxmlformats.org/officeDocument/2006/relationships/image" Target="../media/image104.png"/></Relationships>
</file>

<file path=ppt/slides/_rels/slide27.xml.rels><?xml version="1.0" encoding="UTF-8" standalone="yes"?>
<Relationships xmlns="http://schemas.openxmlformats.org/package/2006/relationships"><Relationship Id="rId3" Type="http://schemas.openxmlformats.org/officeDocument/2006/relationships/image" Target="../media/image108.png"/><Relationship Id="rId7" Type="http://schemas.openxmlformats.org/officeDocument/2006/relationships/image" Target="../media/image112.png"/><Relationship Id="rId2" Type="http://schemas.openxmlformats.org/officeDocument/2006/relationships/image" Target="../media/image107.png"/><Relationship Id="rId1" Type="http://schemas.openxmlformats.org/officeDocument/2006/relationships/slideLayout" Target="../slideLayouts/slideLayout7.xml"/><Relationship Id="rId6" Type="http://schemas.openxmlformats.org/officeDocument/2006/relationships/image" Target="../media/image111.png"/><Relationship Id="rId5" Type="http://schemas.openxmlformats.org/officeDocument/2006/relationships/image" Target="../media/image110.png"/><Relationship Id="rId4" Type="http://schemas.openxmlformats.org/officeDocument/2006/relationships/image" Target="../media/image109.png"/></Relationships>
</file>

<file path=ppt/slides/_rels/slide28.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03.png"/><Relationship Id="rId1" Type="http://schemas.openxmlformats.org/officeDocument/2006/relationships/slideLayout" Target="../slideLayouts/slideLayout7.xml"/><Relationship Id="rId4" Type="http://schemas.openxmlformats.org/officeDocument/2006/relationships/image" Target="../media/image114.png"/></Relationships>
</file>

<file path=ppt/slides/_rels/slide29.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7.xml"/><Relationship Id="rId5" Type="http://schemas.openxmlformats.org/officeDocument/2006/relationships/image" Target="../media/image118.png"/><Relationship Id="rId4" Type="http://schemas.openxmlformats.org/officeDocument/2006/relationships/image" Target="../media/image117.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7.xml"/><Relationship Id="rId4" Type="http://schemas.openxmlformats.org/officeDocument/2006/relationships/image" Target="../media/image121.png"/></Relationships>
</file>

<file path=ppt/slides/_rels/slide32.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7.xml"/><Relationship Id="rId5" Type="http://schemas.openxmlformats.org/officeDocument/2006/relationships/image" Target="../media/image125.png"/><Relationship Id="rId4" Type="http://schemas.openxmlformats.org/officeDocument/2006/relationships/image" Target="../media/image124.png"/></Relationships>
</file>

<file path=ppt/slides/_rels/slide33.xml.rels><?xml version="1.0" encoding="UTF-8" standalone="yes"?>
<Relationships xmlns="http://schemas.openxmlformats.org/package/2006/relationships"><Relationship Id="rId8" Type="http://schemas.openxmlformats.org/officeDocument/2006/relationships/image" Target="../media/image132.png"/><Relationship Id="rId3" Type="http://schemas.openxmlformats.org/officeDocument/2006/relationships/image" Target="../media/image127.png"/><Relationship Id="rId7" Type="http://schemas.openxmlformats.org/officeDocument/2006/relationships/image" Target="../media/image131.png"/><Relationship Id="rId2" Type="http://schemas.openxmlformats.org/officeDocument/2006/relationships/image" Target="../media/image126.png"/><Relationship Id="rId1" Type="http://schemas.openxmlformats.org/officeDocument/2006/relationships/slideLayout" Target="../slideLayouts/slideLayout7.xml"/><Relationship Id="rId6" Type="http://schemas.openxmlformats.org/officeDocument/2006/relationships/image" Target="../media/image130.png"/><Relationship Id="rId5" Type="http://schemas.openxmlformats.org/officeDocument/2006/relationships/image" Target="../media/image129.png"/><Relationship Id="rId4" Type="http://schemas.openxmlformats.org/officeDocument/2006/relationships/image" Target="../media/image128.png"/></Relationships>
</file>

<file path=ppt/slides/_rels/slide34.xml.rels><?xml version="1.0" encoding="UTF-8" standalone="yes"?>
<Relationships xmlns="http://schemas.openxmlformats.org/package/2006/relationships"><Relationship Id="rId3" Type="http://schemas.openxmlformats.org/officeDocument/2006/relationships/image" Target="../media/image134.png"/><Relationship Id="rId7" Type="http://schemas.openxmlformats.org/officeDocument/2006/relationships/image" Target="../media/image138.png"/><Relationship Id="rId2" Type="http://schemas.openxmlformats.org/officeDocument/2006/relationships/image" Target="../media/image133.png"/><Relationship Id="rId1" Type="http://schemas.openxmlformats.org/officeDocument/2006/relationships/slideLayout" Target="../slideLayouts/slideLayout7.xml"/><Relationship Id="rId6" Type="http://schemas.openxmlformats.org/officeDocument/2006/relationships/image" Target="../media/image137.png"/><Relationship Id="rId5" Type="http://schemas.openxmlformats.org/officeDocument/2006/relationships/image" Target="../media/image136.png"/><Relationship Id="rId4" Type="http://schemas.openxmlformats.org/officeDocument/2006/relationships/image" Target="../media/image13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emf"/><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5.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Metin kutusu 1"/>
          <p:cNvSpPr txBox="1">
            <a:spLocks noChangeArrowheads="1"/>
          </p:cNvSpPr>
          <p:nvPr/>
        </p:nvSpPr>
        <p:spPr bwMode="auto">
          <a:xfrm>
            <a:off x="4953000" y="457200"/>
            <a:ext cx="39624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tr-TR" altLang="tr-TR" sz="2400" dirty="0">
                <a:solidFill>
                  <a:srgbClr val="0000FF"/>
                </a:solidFill>
              </a:rPr>
              <a:t>Bu ders, Pamukkale Üniversitesi, Fen Edebiyat Fakültesi, Fizik Bölümü tarafından diğer fakültelerde ortak okutulan Genel Fizik-I dersi için hazırlanmıştır. </a:t>
            </a:r>
          </a:p>
          <a:p>
            <a:pPr>
              <a:spcBef>
                <a:spcPct val="0"/>
              </a:spcBef>
              <a:buFontTx/>
              <a:buNone/>
            </a:pPr>
            <a:endParaRPr lang="tr-TR" altLang="tr-TR" sz="2400" dirty="0">
              <a:solidFill>
                <a:srgbClr val="0000FF"/>
              </a:solidFill>
            </a:endParaRPr>
          </a:p>
          <a:p>
            <a:pPr>
              <a:spcBef>
                <a:spcPct val="0"/>
              </a:spcBef>
              <a:buFontTx/>
              <a:buNone/>
            </a:pPr>
            <a:r>
              <a:rPr lang="tr-TR" altLang="tr-TR" sz="2400" dirty="0">
                <a:solidFill>
                  <a:srgbClr val="0000FF"/>
                </a:solidFill>
              </a:rPr>
              <a:t>Ana kaynak kitap olarak resimdeki ders kitabı takip edilecektir.</a:t>
            </a:r>
            <a:endParaRPr lang="en-GB" altLang="tr-TR" sz="2400" dirty="0">
              <a:solidFill>
                <a:srgbClr val="0000FF"/>
              </a:solidFill>
            </a:endParaRPr>
          </a:p>
        </p:txBody>
      </p:sp>
      <p:sp>
        <p:nvSpPr>
          <p:cNvPr id="3" name="Metin kutusu 2"/>
          <p:cNvSpPr txBox="1"/>
          <p:nvPr/>
        </p:nvSpPr>
        <p:spPr>
          <a:xfrm>
            <a:off x="5638800" y="5181600"/>
            <a:ext cx="1714500" cy="457200"/>
          </a:xfrm>
          <a:prstGeom prst="rect">
            <a:avLst/>
          </a:prstGeom>
          <a:noFill/>
        </p:spPr>
        <p:txBody>
          <a:bodyPr>
            <a:spAutoFit/>
          </a:bodyPr>
          <a:lstStyle/>
          <a:p>
            <a:pPr>
              <a:defRPr/>
            </a:pPr>
            <a:r>
              <a:rPr lang="en-GB" b="1" dirty="0">
                <a:solidFill>
                  <a:srgbClr val="CC00CC"/>
                </a:solidFill>
                <a:effectLst>
                  <a:outerShdw blurRad="38100" dist="38100" dir="2700000" algn="tl">
                    <a:srgbClr val="000000">
                      <a:alpha val="43137"/>
                    </a:srgbClr>
                  </a:outerShdw>
                </a:effectLst>
              </a:rPr>
              <a:t>@</a:t>
            </a:r>
            <a:r>
              <a:rPr lang="en-GB" b="1" dirty="0" err="1">
                <a:solidFill>
                  <a:srgbClr val="CC00CC"/>
                </a:solidFill>
                <a:effectLst>
                  <a:outerShdw blurRad="38100" dist="38100" dir="2700000" algn="tl">
                    <a:srgbClr val="000000">
                      <a:alpha val="43137"/>
                    </a:srgbClr>
                  </a:outerShdw>
                </a:effectLst>
              </a:rPr>
              <a:t>PauFizik</a:t>
            </a:r>
            <a:endParaRPr lang="en-GB" b="1" dirty="0">
              <a:solidFill>
                <a:srgbClr val="CC00CC"/>
              </a:solidFill>
              <a:effectLst>
                <a:outerShdw blurRad="38100" dist="38100" dir="2700000" algn="tl">
                  <a:srgbClr val="000000">
                    <a:alpha val="43137"/>
                  </a:srgbClr>
                </a:outerShdw>
              </a:effectLst>
            </a:endParaRPr>
          </a:p>
        </p:txBody>
      </p:sp>
      <p:sp>
        <p:nvSpPr>
          <p:cNvPr id="3076" name="Metin kutusu 4"/>
          <p:cNvSpPr txBox="1">
            <a:spLocks noChangeArrowheads="1"/>
          </p:cNvSpPr>
          <p:nvPr/>
        </p:nvSpPr>
        <p:spPr bwMode="auto">
          <a:xfrm>
            <a:off x="5029200" y="6015038"/>
            <a:ext cx="3933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GB" altLang="tr-TR" sz="2400" b="1" u="sng" dirty="0">
                <a:solidFill>
                  <a:srgbClr val="339933"/>
                </a:solidFill>
              </a:rPr>
              <a:t>https://www.pau.edu.tr/fizik</a:t>
            </a:r>
          </a:p>
        </p:txBody>
      </p:sp>
      <p:pic>
        <p:nvPicPr>
          <p:cNvPr id="6" name="Picture 2" descr="Twitter Al - Microsoft Store tr-TR"/>
          <p:cNvPicPr>
            <a:picLocks noChangeAspect="1" noChangeArrowheads="1"/>
          </p:cNvPicPr>
          <p:nvPr/>
        </p:nvPicPr>
        <p:blipFill rotWithShape="1">
          <a:blip r:embed="rId2"/>
          <a:srcRect t="22000" b="21555"/>
          <a:stretch/>
        </p:blipFill>
        <p:spPr bwMode="auto">
          <a:xfrm>
            <a:off x="4876800" y="5105400"/>
            <a:ext cx="720725" cy="609600"/>
          </a:xfrm>
          <a:prstGeom prst="rect">
            <a:avLst/>
          </a:prstGeom>
          <a:ln>
            <a:noFill/>
          </a:ln>
          <a:effectLst>
            <a:outerShdw blurRad="190500" algn="tl" rotWithShape="0">
              <a:srgbClr val="000000">
                <a:alpha val="70000"/>
              </a:srgbClr>
            </a:outerShdw>
          </a:effectLst>
        </p:spPr>
      </p:pic>
      <p:pic>
        <p:nvPicPr>
          <p:cNvPr id="9" name="Resim 8"/>
          <p:cNvPicPr>
            <a:picLocks noChangeAspect="1"/>
          </p:cNvPicPr>
          <p:nvPr/>
        </p:nvPicPr>
        <p:blipFill>
          <a:blip r:embed="rId3"/>
          <a:stretch>
            <a:fillRect/>
          </a:stretch>
        </p:blipFill>
        <p:spPr>
          <a:xfrm>
            <a:off x="7467600" y="4419600"/>
            <a:ext cx="1447800" cy="1447800"/>
          </a:xfrm>
          <a:prstGeom prst="rect">
            <a:avLst/>
          </a:prstGeom>
          <a:ln>
            <a:noFill/>
          </a:ln>
          <a:effectLst>
            <a:outerShdw blurRad="190500" algn="tl" rotWithShape="0">
              <a:srgbClr val="000000">
                <a:alpha val="70000"/>
              </a:srgbClr>
            </a:outerShdw>
          </a:effectLst>
        </p:spPr>
      </p:pic>
      <p:pic>
        <p:nvPicPr>
          <p:cNvPr id="3079" name="imi" descr="Fen ve Mühendislik için FİZİK 2 ELEKTRİK VE MANYETİZMA -IŞIK VE OPTİK -  SERWAY - BEICHNER | Nadir Kita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11163"/>
            <a:ext cx="3925888" cy="550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Rot="1" noChangeAspect="1" noMove="1" noResize="1" noEditPoints="1" noAdjustHandles="1" noChangeArrowheads="1" noChangeShapeType="1" noTextEdit="1"/>
          </p:cNvSpPr>
          <p:nvPr/>
        </p:nvSpPr>
        <p:spPr bwMode="auto">
          <a:xfrm>
            <a:off x="228600" y="2257961"/>
            <a:ext cx="8534400" cy="675891"/>
          </a:xfrm>
          <a:prstGeom prst="rect">
            <a:avLst/>
          </a:prstGeom>
          <a:blipFill>
            <a:blip r:embed="rId2"/>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tr-TR">
                <a:noFill/>
              </a:rPr>
              <a:t> </a:t>
            </a:r>
          </a:p>
        </p:txBody>
      </p:sp>
      <p:sp>
        <p:nvSpPr>
          <p:cNvPr id="5" name="Rectangle 1"/>
          <p:cNvSpPr>
            <a:spLocks noChangeArrowheads="1"/>
          </p:cNvSpPr>
          <p:nvPr/>
        </p:nvSpPr>
        <p:spPr bwMode="auto">
          <a:xfrm>
            <a:off x="228600" y="2895600"/>
            <a:ext cx="8534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buFontTx/>
              <a:buNone/>
            </a:pPr>
            <a:r>
              <a:rPr lang="tr-TR" altLang="tr-TR" sz="2000" dirty="0">
                <a:solidFill>
                  <a:srgbClr val="0000FF"/>
                </a:solidFill>
              </a:rPr>
              <a:t>olarak verilir. Bu ifade, akım yoğunluğunun düzgün ve yüzeyin akım yoğunluğuna dik olması durumunda,</a:t>
            </a:r>
          </a:p>
        </p:txBody>
      </p:sp>
      <p:sp>
        <p:nvSpPr>
          <p:cNvPr id="6" name="Rectangle 1"/>
          <p:cNvSpPr>
            <a:spLocks noRot="1" noChangeAspect="1" noMove="1" noResize="1" noEditPoints="1" noAdjustHandles="1" noChangeArrowheads="1" noChangeShapeType="1" noTextEdit="1"/>
          </p:cNvSpPr>
          <p:nvPr/>
        </p:nvSpPr>
        <p:spPr bwMode="auto">
          <a:xfrm>
            <a:off x="533400" y="3505200"/>
            <a:ext cx="7924800" cy="1035861"/>
          </a:xfrm>
          <a:prstGeom prst="rect">
            <a:avLst/>
          </a:prstGeom>
          <a:blipFill>
            <a:blip r:embed="rId3"/>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tr-TR">
                <a:noFill/>
              </a:rPr>
              <a:t> </a:t>
            </a:r>
          </a:p>
        </p:txBody>
      </p:sp>
      <p:sp>
        <p:nvSpPr>
          <p:cNvPr id="7" name="Rectangle 1"/>
          <p:cNvSpPr>
            <a:spLocks noChangeArrowheads="1"/>
          </p:cNvSpPr>
          <p:nvPr/>
        </p:nvSpPr>
        <p:spPr bwMode="auto">
          <a:xfrm>
            <a:off x="228600" y="4191000"/>
            <a:ext cx="853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buFontTx/>
              <a:buNone/>
            </a:pPr>
            <a:r>
              <a:rPr lang="tr-TR" altLang="tr-TR" sz="2000">
                <a:solidFill>
                  <a:srgbClr val="0000FF"/>
                </a:solidFill>
              </a:rPr>
              <a:t>şeklinde skaler olur. </a:t>
            </a:r>
          </a:p>
        </p:txBody>
      </p:sp>
      <p:pic>
        <p:nvPicPr>
          <p:cNvPr id="8" name="Picture 68"/>
          <p:cNvPicPr>
            <a:picLocks noChangeAspect="1" noChangeArrowheads="1"/>
          </p:cNvPicPr>
          <p:nvPr/>
        </p:nvPicPr>
        <p:blipFill>
          <a:blip r:embed="rId4">
            <a:extLst>
              <a:ext uri="{28A0092B-C50C-407E-A947-70E740481C1C}">
                <a14:useLocalDpi xmlns:a14="http://schemas.microsoft.com/office/drawing/2010/main" val="0"/>
              </a:ext>
            </a:extLst>
          </a:blip>
          <a:srcRect b="50217"/>
          <a:stretch>
            <a:fillRect/>
          </a:stretch>
        </p:blipFill>
        <p:spPr bwMode="auto">
          <a:xfrm>
            <a:off x="1676400" y="4670425"/>
            <a:ext cx="2495550" cy="169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8"/>
          <p:cNvPicPr>
            <a:picLocks noChangeAspect="1" noChangeArrowheads="1"/>
          </p:cNvPicPr>
          <p:nvPr/>
        </p:nvPicPr>
        <p:blipFill>
          <a:blip r:embed="rId4">
            <a:extLst>
              <a:ext uri="{28A0092B-C50C-407E-A947-70E740481C1C}">
                <a14:useLocalDpi xmlns:a14="http://schemas.microsoft.com/office/drawing/2010/main" val="0"/>
              </a:ext>
            </a:extLst>
          </a:blip>
          <a:srcRect t="52695"/>
          <a:stretch>
            <a:fillRect/>
          </a:stretch>
        </p:blipFill>
        <p:spPr bwMode="auto">
          <a:xfrm>
            <a:off x="4876800" y="4638675"/>
            <a:ext cx="2495550"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Dikdörtgen 1"/>
              <p:cNvSpPr/>
              <p:nvPr/>
            </p:nvSpPr>
            <p:spPr>
              <a:xfrm>
                <a:off x="381000" y="464803"/>
                <a:ext cx="8229600" cy="2246769"/>
              </a:xfrm>
              <a:prstGeom prst="rect">
                <a:avLst/>
              </a:prstGeom>
            </p:spPr>
            <p:txBody>
              <a:bodyPr wrap="square">
                <a:spAutoFit/>
              </a:bodyPr>
              <a:lstStyle/>
              <a:p>
                <a:pPr lvl="0" algn="just"/>
                <a:r>
                  <a:rPr lang="tr-TR" altLang="tr-TR" sz="2000" dirty="0">
                    <a:solidFill>
                      <a:srgbClr val="0000FF"/>
                    </a:solidFill>
                  </a:rPr>
                  <a:t>Bir iletkenin direncinin hangi parametrelere bağlı olduğunu bulmak için iletken içerisinden akım geçirilerek akım yoğunluğu oluşturmak gerekir.</a:t>
                </a:r>
              </a:p>
              <a:p>
                <a:pPr algn="just">
                  <a:lnSpc>
                    <a:spcPct val="150000"/>
                  </a:lnSpc>
                  <a:spcAft>
                    <a:spcPts val="0"/>
                  </a:spcAft>
                </a:pPr>
                <a:r>
                  <a:rPr lang="tr-TR" altLang="tr-TR" sz="2000" dirty="0">
                    <a:solidFill>
                      <a:srgbClr val="0000FF"/>
                    </a:solidFill>
                  </a:rPr>
                  <a:t> </a:t>
                </a:r>
                <a:r>
                  <a:rPr lang="tr-TR" sz="2000" dirty="0">
                    <a:solidFill>
                      <a:srgbClr val="0000FF"/>
                    </a:solidFill>
                    <a:ea typeface="Calibri" panose="020F0502020204030204" pitchFamily="34" charset="0"/>
                    <a:cs typeface="Times New Roman" panose="02020603050405020304" pitchFamily="18" charset="0"/>
                  </a:rPr>
                  <a:t>İletken içerisindeki akım yoğunluğu</a:t>
                </a:r>
                <a:r>
                  <a:rPr lang="tr-TR" sz="2000" dirty="0">
                    <a:solidFill>
                      <a:srgbClr val="0000FF"/>
                    </a:solidFill>
                    <a:ea typeface="Times New Roman" panose="02020603050405020304" pitchFamily="18" charset="0"/>
                    <a:cs typeface="Times New Roman" panose="02020603050405020304" pitchFamily="18" charset="0"/>
                  </a:rPr>
                  <a:t> (</a:t>
                </a:r>
                <a14:m>
                  <m:oMath xmlns:m="http://schemas.openxmlformats.org/officeDocument/2006/math">
                    <m:r>
                      <a:rPr lang="tr-TR" sz="2000" b="1"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𝑱</m:t>
                    </m:r>
                  </m:oMath>
                </a14:m>
                <a:r>
                  <a:rPr lang="tr-TR" sz="2000" dirty="0">
                    <a:solidFill>
                      <a:srgbClr val="0000FF"/>
                    </a:solidFill>
                    <a:ea typeface="Calibri" panose="020F0502020204030204" pitchFamily="34" charset="0"/>
                    <a:cs typeface="Times New Roman" panose="02020603050405020304" pitchFamily="18" charset="0"/>
                  </a:rPr>
                  <a:t>), birim alan başına düşen akım olarak tanımlanır ve </a:t>
                </a:r>
                <a:r>
                  <a:rPr lang="tr-TR" sz="2000" dirty="0" err="1">
                    <a:solidFill>
                      <a:srgbClr val="0000FF"/>
                    </a:solidFill>
                    <a:ea typeface="Calibri" panose="020F0502020204030204" pitchFamily="34" charset="0"/>
                    <a:cs typeface="Times New Roman" panose="02020603050405020304" pitchFamily="18" charset="0"/>
                  </a:rPr>
                  <a:t>vektörel</a:t>
                </a:r>
                <a:r>
                  <a:rPr lang="tr-TR" sz="2000" dirty="0">
                    <a:solidFill>
                      <a:srgbClr val="0000FF"/>
                    </a:solidFill>
                    <a:ea typeface="Calibri" panose="020F0502020204030204" pitchFamily="34" charset="0"/>
                    <a:cs typeface="Times New Roman" panose="02020603050405020304" pitchFamily="18" charset="0"/>
                  </a:rPr>
                  <a:t> olarak,</a:t>
                </a: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endParaRPr lang="tr-TR" altLang="tr-TR" sz="2000" dirty="0">
                  <a:solidFill>
                    <a:srgbClr val="0000FF"/>
                  </a:solidFill>
                </a:endParaRPr>
              </a:p>
              <a:p>
                <a:pPr lvl="0" algn="just"/>
                <a:endParaRPr lang="tr-TR" altLang="tr-TR" sz="2000" dirty="0">
                  <a:solidFill>
                    <a:srgbClr val="0000FF"/>
                  </a:solidFill>
                </a:endParaRPr>
              </a:p>
            </p:txBody>
          </p:sp>
        </mc:Choice>
        <mc:Fallback xmlns="">
          <p:sp>
            <p:nvSpPr>
              <p:cNvPr id="2" name="Dikdörtgen 1"/>
              <p:cNvSpPr>
                <a:spLocks noRot="1" noChangeAspect="1" noMove="1" noResize="1" noEditPoints="1" noAdjustHandles="1" noChangeArrowheads="1" noChangeShapeType="1" noTextEdit="1"/>
              </p:cNvSpPr>
              <p:nvPr/>
            </p:nvSpPr>
            <p:spPr>
              <a:xfrm>
                <a:off x="381000" y="464803"/>
                <a:ext cx="8229600" cy="2246769"/>
              </a:xfrm>
              <a:prstGeom prst="rect">
                <a:avLst/>
              </a:prstGeom>
              <a:blipFill>
                <a:blip r:embed="rId5"/>
                <a:stretch>
                  <a:fillRect l="-815" t="-1355" r="-741"/>
                </a:stretch>
              </a:blipFill>
            </p:spPr>
            <p:txBody>
              <a:bodyPr/>
              <a:lstStyle/>
              <a:p>
                <a:r>
                  <a:rPr lang="tr-TR">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a:spLocks noRot="1" noChangeAspect="1" noMove="1" noResize="1" noEditPoints="1" noAdjustHandles="1" noChangeArrowheads="1" noChangeShapeType="1" noTextEdit="1"/>
          </p:cNvSpPr>
          <p:nvPr/>
        </p:nvSpPr>
        <p:spPr>
          <a:xfrm>
            <a:off x="2819400" y="2895600"/>
            <a:ext cx="2909258" cy="437492"/>
          </a:xfrm>
          <a:prstGeom prst="rect">
            <a:avLst/>
          </a:prstGeom>
          <a:blipFill>
            <a:blip r:embed="rId2"/>
            <a:stretch>
              <a:fillRect t="-18056" b="-11111"/>
            </a:stretch>
          </a:blipFill>
        </p:spPr>
        <p:txBody>
          <a:bodyPr/>
          <a:lstStyle/>
          <a:p>
            <a:pPr>
              <a:defRPr/>
            </a:pPr>
            <a:r>
              <a:rPr lang="tr-TR">
                <a:noFill/>
              </a:rPr>
              <a:t> </a:t>
            </a:r>
          </a:p>
        </p:txBody>
      </p:sp>
      <p:sp>
        <p:nvSpPr>
          <p:cNvPr id="4" name="Dikdörtgen 3"/>
          <p:cNvSpPr>
            <a:spLocks noRot="1" noChangeAspect="1" noMove="1" noResize="1" noEditPoints="1" noAdjustHandles="1" noChangeArrowheads="1" noChangeShapeType="1" noTextEdit="1"/>
          </p:cNvSpPr>
          <p:nvPr/>
        </p:nvSpPr>
        <p:spPr>
          <a:xfrm>
            <a:off x="381000" y="3901580"/>
            <a:ext cx="8610600" cy="1889620"/>
          </a:xfrm>
          <a:prstGeom prst="rect">
            <a:avLst/>
          </a:prstGeom>
          <a:blipFill>
            <a:blip r:embed="rId3"/>
            <a:stretch>
              <a:fillRect l="-779" r="-708" b="-4516"/>
            </a:stretch>
          </a:blipFill>
        </p:spPr>
        <p:txBody>
          <a:bodyPr/>
          <a:lstStyle/>
          <a:p>
            <a:pPr>
              <a:defRPr/>
            </a:pPr>
            <a:r>
              <a:rPr lang="tr-TR">
                <a:noFill/>
              </a:rPr>
              <a:t> </a:t>
            </a:r>
          </a:p>
        </p:txBody>
      </p:sp>
      <mc:AlternateContent xmlns:mc="http://schemas.openxmlformats.org/markup-compatibility/2006" xmlns:a14="http://schemas.microsoft.com/office/drawing/2010/main">
        <mc:Choice Requires="a14">
          <p:sp>
            <p:nvSpPr>
              <p:cNvPr id="5" name="Dikdörtgen 4"/>
              <p:cNvSpPr/>
              <p:nvPr/>
            </p:nvSpPr>
            <p:spPr>
              <a:xfrm>
                <a:off x="381000" y="676019"/>
                <a:ext cx="8153400" cy="1484061"/>
              </a:xfrm>
              <a:prstGeom prst="rect">
                <a:avLst/>
              </a:prstGeom>
            </p:spPr>
            <p:txBody>
              <a:bodyPr wrap="square">
                <a:spAutoFit/>
              </a:bodyPr>
              <a:lstStyle/>
              <a:p>
                <a:pPr algn="just">
                  <a:lnSpc>
                    <a:spcPct val="150000"/>
                  </a:lnSpc>
                  <a:spcAft>
                    <a:spcPts val="0"/>
                  </a:spcAft>
                </a:pPr>
                <a:r>
                  <a:rPr lang="tr-TR" sz="2000" b="1" dirty="0">
                    <a:solidFill>
                      <a:schemeClr val="accent2"/>
                    </a:solidFill>
                    <a:ea typeface="Calibri" panose="020F0502020204030204" pitchFamily="34" charset="0"/>
                    <a:cs typeface="Times New Roman" panose="02020603050405020304" pitchFamily="18" charset="0"/>
                  </a:rPr>
                  <a:t>Bir iletkenin uçları arasına bir potansiyel farkı uygulanırsa, iletken içerisinde bir </a:t>
                </a:r>
                <a14:m>
                  <m:oMath xmlns:m="http://schemas.openxmlformats.org/officeDocument/2006/math">
                    <m:acc>
                      <m:accPr>
                        <m:chr m:val="⃗"/>
                        <m:ctrlPr>
                          <a:rPr lang="tr-TR" sz="2000" b="1" i="1" smtClean="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2000" b="1" i="1" smtClean="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𝑱</m:t>
                        </m:r>
                      </m:e>
                    </m:acc>
                  </m:oMath>
                </a14:m>
                <a:r>
                  <a:rPr lang="tr-TR" sz="2000" b="1" dirty="0">
                    <a:solidFill>
                      <a:schemeClr val="accent2"/>
                    </a:solidFill>
                    <a:ea typeface="Calibri" panose="020F0502020204030204" pitchFamily="34" charset="0"/>
                    <a:cs typeface="Times New Roman" panose="02020603050405020304" pitchFamily="18" charset="0"/>
                  </a:rPr>
                  <a:t> akım yoğunluğu ve bir </a:t>
                </a:r>
                <a14:m>
                  <m:oMath xmlns:m="http://schemas.openxmlformats.org/officeDocument/2006/math">
                    <m:acc>
                      <m:accPr>
                        <m:chr m:val="⃗"/>
                        <m:ctrlPr>
                          <a:rPr lang="tr-TR" sz="2000" b="1" i="1">
                            <a:solidFill>
                              <a:schemeClr val="accent2"/>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tr-TR" sz="2000" b="1"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𝑬</m:t>
                        </m:r>
                      </m:e>
                    </m:acc>
                  </m:oMath>
                </a14:m>
                <a:r>
                  <a:rPr lang="tr-TR" sz="2000" b="1" dirty="0">
                    <a:solidFill>
                      <a:schemeClr val="accent2"/>
                    </a:solidFill>
                    <a:ea typeface="Calibri" panose="020F0502020204030204" pitchFamily="34" charset="0"/>
                    <a:cs typeface="Times New Roman" panose="02020603050405020304" pitchFamily="18" charset="0"/>
                  </a:rPr>
                  <a:t> elektrik alanı meydana gelir.</a:t>
                </a:r>
                <a:r>
                  <a:rPr lang="tr-TR" sz="2000" dirty="0">
                    <a:solidFill>
                      <a:schemeClr val="accent2"/>
                    </a:solidFill>
                    <a:ea typeface="Calibri" panose="020F0502020204030204" pitchFamily="34" charset="0"/>
                    <a:cs typeface="Times New Roman" panose="02020603050405020304" pitchFamily="18" charset="0"/>
                  </a:rPr>
                  <a:t> Bazı maddelerde akım yoğunluğu elektrik alanla doğru orantılıdır ve </a:t>
                </a:r>
                <a:endParaRPr lang="tr-TR" sz="20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Dikdörtgen 4"/>
              <p:cNvSpPr>
                <a:spLocks noRot="1" noChangeAspect="1" noMove="1" noResize="1" noEditPoints="1" noAdjustHandles="1" noChangeArrowheads="1" noChangeShapeType="1" noTextEdit="1"/>
              </p:cNvSpPr>
              <p:nvPr/>
            </p:nvSpPr>
            <p:spPr>
              <a:xfrm>
                <a:off x="381000" y="676019"/>
                <a:ext cx="8153400" cy="1484061"/>
              </a:xfrm>
              <a:prstGeom prst="rect">
                <a:avLst/>
              </a:prstGeom>
              <a:blipFill>
                <a:blip r:embed="rId4"/>
                <a:stretch>
                  <a:fillRect l="-823" r="-748" b="-6173"/>
                </a:stretch>
              </a:blipFill>
            </p:spPr>
            <p:txBody>
              <a:bodyPr/>
              <a:lstStyle/>
              <a:p>
                <a:r>
                  <a:rPr lang="tr-TR">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 y="119149"/>
            <a:ext cx="3648075" cy="257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ikdörtgen 2"/>
          <p:cNvSpPr>
            <a:spLocks noRot="1" noChangeAspect="1" noMove="1" noResize="1" noEditPoints="1" noAdjustHandles="1" noChangeArrowheads="1" noChangeShapeType="1" noTextEdit="1"/>
          </p:cNvSpPr>
          <p:nvPr/>
        </p:nvSpPr>
        <p:spPr>
          <a:xfrm>
            <a:off x="3676650" y="171450"/>
            <a:ext cx="5314950" cy="1938992"/>
          </a:xfrm>
          <a:prstGeom prst="rect">
            <a:avLst/>
          </a:prstGeom>
          <a:blipFill>
            <a:blip r:embed="rId3"/>
            <a:stretch>
              <a:fillRect l="-1147" r="-1261" b="-1887"/>
            </a:stretch>
          </a:blipFill>
        </p:spPr>
        <p:txBody>
          <a:bodyPr/>
          <a:lstStyle/>
          <a:p>
            <a:pPr>
              <a:defRPr/>
            </a:pPr>
            <a:r>
              <a:rPr lang="tr-TR">
                <a:noFill/>
              </a:rPr>
              <a:t> </a:t>
            </a:r>
          </a:p>
        </p:txBody>
      </p:sp>
      <p:sp>
        <p:nvSpPr>
          <p:cNvPr id="5" name="Dikdörtgen 4"/>
          <p:cNvSpPr>
            <a:spLocks noRot="1" noChangeAspect="1" noMove="1" noResize="1" noEditPoints="1" noAdjustHandles="1" noChangeArrowheads="1" noChangeShapeType="1" noTextEdit="1"/>
          </p:cNvSpPr>
          <p:nvPr/>
        </p:nvSpPr>
        <p:spPr>
          <a:xfrm>
            <a:off x="304800" y="2551837"/>
            <a:ext cx="8686800" cy="923330"/>
          </a:xfrm>
          <a:prstGeom prst="rect">
            <a:avLst/>
          </a:prstGeom>
          <a:blipFill>
            <a:blip r:embed="rId4"/>
            <a:stretch>
              <a:fillRect l="-561" r="-561" b="-4636"/>
            </a:stretch>
          </a:blipFill>
        </p:spPr>
        <p:txBody>
          <a:bodyPr/>
          <a:lstStyle/>
          <a:p>
            <a:pPr>
              <a:defRPr/>
            </a:pPr>
            <a:r>
              <a:rPr lang="tr-TR">
                <a:noFill/>
              </a:rPr>
              <a:t> </a:t>
            </a:r>
          </a:p>
        </p:txBody>
      </p:sp>
      <p:sp>
        <p:nvSpPr>
          <p:cNvPr id="6" name="Dikdörtgen 5"/>
          <p:cNvSpPr>
            <a:spLocks noRot="1" noChangeAspect="1" noMove="1" noResize="1" noEditPoints="1" noAdjustHandles="1" noChangeArrowheads="1" noChangeShapeType="1" noTextEdit="1"/>
          </p:cNvSpPr>
          <p:nvPr/>
        </p:nvSpPr>
        <p:spPr>
          <a:xfrm>
            <a:off x="3898739" y="3198168"/>
            <a:ext cx="1056891" cy="369332"/>
          </a:xfrm>
          <a:prstGeom prst="rect">
            <a:avLst/>
          </a:prstGeom>
          <a:blipFill>
            <a:blip r:embed="rId5"/>
            <a:stretch>
              <a:fillRect/>
            </a:stretch>
          </a:blipFill>
        </p:spPr>
        <p:txBody>
          <a:bodyPr/>
          <a:lstStyle/>
          <a:p>
            <a:pPr>
              <a:defRPr/>
            </a:pPr>
            <a:r>
              <a:rPr lang="tr-TR">
                <a:noFill/>
              </a:rPr>
              <a:t> </a:t>
            </a:r>
          </a:p>
        </p:txBody>
      </p:sp>
      <p:sp>
        <p:nvSpPr>
          <p:cNvPr id="7" name="Dikdörtgen 6"/>
          <p:cNvSpPr>
            <a:spLocks noChangeArrowheads="1"/>
          </p:cNvSpPr>
          <p:nvPr/>
        </p:nvSpPr>
        <p:spPr bwMode="auto">
          <a:xfrm>
            <a:off x="312738" y="3832225"/>
            <a:ext cx="264636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lnSpc>
                <a:spcPct val="150000"/>
              </a:lnSpc>
              <a:spcBef>
                <a:spcPct val="0"/>
              </a:spcBef>
              <a:buFontTx/>
              <a:buNone/>
            </a:pPr>
            <a:r>
              <a:rPr lang="tr-TR" altLang="tr-TR" sz="1800">
                <a:solidFill>
                  <a:srgbClr val="0000FF"/>
                </a:solidFill>
                <a:cs typeface="Times New Roman" panose="02020603050405020304" pitchFamily="18" charset="0"/>
              </a:rPr>
              <a:t>şeklinde bağlıdır. Böylece,</a:t>
            </a:r>
            <a:endParaRPr lang="tr-TR" altLang="tr-TR" sz="180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8" name="Dikdörtgen 7"/>
          <p:cNvSpPr>
            <a:spLocks noRot="1" noChangeAspect="1" noMove="1" noResize="1" noEditPoints="1" noAdjustHandles="1" noChangeArrowheads="1" noChangeShapeType="1" noTextEdit="1"/>
          </p:cNvSpPr>
          <p:nvPr/>
        </p:nvSpPr>
        <p:spPr>
          <a:xfrm>
            <a:off x="1982725" y="4509268"/>
            <a:ext cx="1693925" cy="612732"/>
          </a:xfrm>
          <a:prstGeom prst="rect">
            <a:avLst/>
          </a:prstGeom>
          <a:blipFill>
            <a:blip r:embed="rId6"/>
            <a:stretch>
              <a:fillRect/>
            </a:stretch>
          </a:blipFill>
        </p:spPr>
        <p:txBody>
          <a:bodyPr/>
          <a:lstStyle/>
          <a:p>
            <a:pPr>
              <a:defRPr/>
            </a:pPr>
            <a:r>
              <a:rPr lang="tr-TR">
                <a:noFill/>
              </a:rPr>
              <a:t> </a:t>
            </a:r>
          </a:p>
        </p:txBody>
      </p:sp>
      <p:sp>
        <p:nvSpPr>
          <p:cNvPr id="9" name="Dikdörtgen 8"/>
          <p:cNvSpPr>
            <a:spLocks noRot="1" noChangeAspect="1" noMove="1" noResize="1" noEditPoints="1" noAdjustHandles="1" noChangeArrowheads="1" noChangeShapeType="1" noTextEdit="1"/>
          </p:cNvSpPr>
          <p:nvPr/>
        </p:nvSpPr>
        <p:spPr>
          <a:xfrm>
            <a:off x="3733800" y="4623436"/>
            <a:ext cx="518091" cy="369332"/>
          </a:xfrm>
          <a:prstGeom prst="rect">
            <a:avLst/>
          </a:prstGeom>
          <a:blipFill>
            <a:blip r:embed="rId7"/>
            <a:stretch>
              <a:fillRect/>
            </a:stretch>
          </a:blipFill>
        </p:spPr>
        <p:txBody>
          <a:bodyPr/>
          <a:lstStyle/>
          <a:p>
            <a:pPr>
              <a:defRPr/>
            </a:pPr>
            <a:r>
              <a:rPr lang="tr-TR">
                <a:noFill/>
              </a:rPr>
              <a:t> </a:t>
            </a:r>
          </a:p>
        </p:txBody>
      </p:sp>
      <p:sp>
        <p:nvSpPr>
          <p:cNvPr id="10" name="Dikdörtgen 9"/>
          <p:cNvSpPr>
            <a:spLocks noRot="1" noChangeAspect="1" noMove="1" noResize="1" noEditPoints="1" noAdjustHandles="1" noChangeArrowheads="1" noChangeShapeType="1" noTextEdit="1"/>
          </p:cNvSpPr>
          <p:nvPr/>
        </p:nvSpPr>
        <p:spPr>
          <a:xfrm>
            <a:off x="4362381" y="4463548"/>
            <a:ext cx="784510" cy="609077"/>
          </a:xfrm>
          <a:prstGeom prst="rect">
            <a:avLst/>
          </a:prstGeom>
          <a:blipFill>
            <a:blip r:embed="rId8"/>
            <a:stretch>
              <a:fillRect/>
            </a:stretch>
          </a:blipFill>
        </p:spPr>
        <p:txBody>
          <a:bodyPr/>
          <a:lstStyle/>
          <a:p>
            <a:pPr>
              <a:defRPr/>
            </a:pPr>
            <a:r>
              <a:rPr lang="tr-TR">
                <a:noFill/>
              </a:rPr>
              <a:t> </a:t>
            </a:r>
          </a:p>
        </p:txBody>
      </p:sp>
      <p:sp>
        <p:nvSpPr>
          <p:cNvPr id="11" name="Dikdörtgen 10"/>
          <p:cNvSpPr>
            <a:spLocks noRot="1" noChangeAspect="1" noMove="1" noResize="1" noEditPoints="1" noAdjustHandles="1" noChangeArrowheads="1" noChangeShapeType="1" noTextEdit="1"/>
          </p:cNvSpPr>
          <p:nvPr/>
        </p:nvSpPr>
        <p:spPr>
          <a:xfrm>
            <a:off x="5573576" y="4630968"/>
            <a:ext cx="518091" cy="369332"/>
          </a:xfrm>
          <a:prstGeom prst="rect">
            <a:avLst/>
          </a:prstGeom>
          <a:blipFill>
            <a:blip r:embed="rId9"/>
            <a:stretch>
              <a:fillRect/>
            </a:stretch>
          </a:blipFill>
        </p:spPr>
        <p:txBody>
          <a:bodyPr/>
          <a:lstStyle/>
          <a:p>
            <a:pPr>
              <a:defRPr/>
            </a:pPr>
            <a:r>
              <a:rPr lang="tr-TR">
                <a:noFill/>
              </a:rPr>
              <a:t> </a:t>
            </a:r>
          </a:p>
        </p:txBody>
      </p:sp>
      <p:sp>
        <p:nvSpPr>
          <p:cNvPr id="12" name="Dikdörtgen 11"/>
          <p:cNvSpPr>
            <a:spLocks noRot="1" noChangeAspect="1" noMove="1" noResize="1" noEditPoints="1" noAdjustHandles="1" noChangeArrowheads="1" noChangeShapeType="1" noTextEdit="1"/>
          </p:cNvSpPr>
          <p:nvPr/>
        </p:nvSpPr>
        <p:spPr>
          <a:xfrm>
            <a:off x="3208143" y="5345921"/>
            <a:ext cx="2087495" cy="714683"/>
          </a:xfrm>
          <a:prstGeom prst="rect">
            <a:avLst/>
          </a:prstGeom>
          <a:blipFill>
            <a:blip r:embed="rId10"/>
            <a:stretch>
              <a:fillRect/>
            </a:stretch>
          </a:blipFill>
        </p:spPr>
        <p:txBody>
          <a:bodyPr/>
          <a:lstStyle/>
          <a:p>
            <a:pPr>
              <a:defRPr/>
            </a:pPr>
            <a:r>
              <a:rPr lang="tr-TR">
                <a:no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ppt_x"/>
                                          </p:val>
                                        </p:tav>
                                        <p:tav tm="100000">
                                          <p:val>
                                            <p:strVal val="#ppt_x"/>
                                          </p:val>
                                        </p:tav>
                                      </p:tavLst>
                                    </p:anim>
                                    <p:anim calcmode="lin" valueType="num">
                                      <p:cBhvr additive="base">
                                        <p:cTn id="5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additive="base">
                                        <p:cTn id="61" dur="500" fill="hold"/>
                                        <p:tgtEl>
                                          <p:spTgt spid="12"/>
                                        </p:tgtEl>
                                        <p:attrNameLst>
                                          <p:attrName>ppt_x</p:attrName>
                                        </p:attrNameLst>
                                      </p:cBhvr>
                                      <p:tavLst>
                                        <p:tav tm="0">
                                          <p:val>
                                            <p:strVal val="#ppt_x"/>
                                          </p:val>
                                        </p:tav>
                                        <p:tav tm="100000">
                                          <p:val>
                                            <p:strVal val="#ppt_x"/>
                                          </p:val>
                                        </p:tav>
                                      </p:tavLst>
                                    </p:anim>
                                    <p:anim calcmode="lin" valueType="num">
                                      <p:cBhvr additive="base">
                                        <p:cTn id="6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a:spLocks noRot="1" noChangeAspect="1" noMove="1" noResize="1" noEditPoints="1" noAdjustHandles="1" noChangeArrowheads="1" noChangeShapeType="1" noTextEdit="1"/>
          </p:cNvSpPr>
          <p:nvPr/>
        </p:nvSpPr>
        <p:spPr>
          <a:xfrm>
            <a:off x="304800" y="228600"/>
            <a:ext cx="8534400" cy="1169551"/>
          </a:xfrm>
          <a:prstGeom prst="rect">
            <a:avLst/>
          </a:prstGeom>
          <a:blipFill>
            <a:blip r:embed="rId2"/>
            <a:stretch>
              <a:fillRect l="-714" r="-714" b="-7853"/>
            </a:stretch>
          </a:blipFill>
        </p:spPr>
        <p:txBody>
          <a:bodyPr/>
          <a:lstStyle/>
          <a:p>
            <a:pPr>
              <a:defRPr/>
            </a:pPr>
            <a:r>
              <a:rPr lang="tr-TR">
                <a:noFill/>
              </a:rPr>
              <a:t> </a:t>
            </a:r>
          </a:p>
        </p:txBody>
      </p:sp>
      <p:sp>
        <p:nvSpPr>
          <p:cNvPr id="3" name="Dikdörtgen 2"/>
          <p:cNvSpPr>
            <a:spLocks noRot="1" noChangeAspect="1" noMove="1" noResize="1" noEditPoints="1" noAdjustHandles="1" noChangeArrowheads="1" noChangeShapeType="1" noTextEdit="1"/>
          </p:cNvSpPr>
          <p:nvPr/>
        </p:nvSpPr>
        <p:spPr>
          <a:xfrm>
            <a:off x="2971800" y="990600"/>
            <a:ext cx="3456266" cy="783869"/>
          </a:xfrm>
          <a:prstGeom prst="rect">
            <a:avLst/>
          </a:prstGeom>
          <a:blipFill>
            <a:blip r:embed="rId3"/>
            <a:stretch>
              <a:fillRect/>
            </a:stretch>
          </a:blipFill>
        </p:spPr>
        <p:txBody>
          <a:bodyPr/>
          <a:lstStyle/>
          <a:p>
            <a:pPr>
              <a:defRPr/>
            </a:pPr>
            <a:r>
              <a:rPr lang="tr-TR">
                <a:noFill/>
              </a:rPr>
              <a:t> </a:t>
            </a:r>
          </a:p>
        </p:txBody>
      </p:sp>
      <p:sp>
        <p:nvSpPr>
          <p:cNvPr id="4" name="Dikdörtgen 3"/>
          <p:cNvSpPr>
            <a:spLocks noChangeArrowheads="1"/>
          </p:cNvSpPr>
          <p:nvPr/>
        </p:nvSpPr>
        <p:spPr bwMode="auto">
          <a:xfrm>
            <a:off x="304800" y="1752600"/>
            <a:ext cx="85344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lnSpc>
                <a:spcPct val="150000"/>
              </a:lnSpc>
              <a:spcBef>
                <a:spcPct val="0"/>
              </a:spcBef>
              <a:buFontTx/>
              <a:buNone/>
            </a:pPr>
            <a:r>
              <a:rPr lang="tr-TR" altLang="tr-TR" sz="2000">
                <a:solidFill>
                  <a:srgbClr val="0000FF"/>
                </a:solidFill>
                <a:ea typeface="Calibri" panose="020F0502020204030204" pitchFamily="34" charset="0"/>
                <a:cs typeface="Times New Roman" panose="02020603050405020304" pitchFamily="18" charset="0"/>
              </a:rPr>
              <a:t>Bir maddenin iletkenliğinin tersine özdirenç adı verilir ve,</a:t>
            </a:r>
            <a:endParaRPr lang="tr-TR" altLang="tr-TR" sz="200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 name="Dikdörtgen 4"/>
          <p:cNvSpPr>
            <a:spLocks noRot="1" noChangeAspect="1" noMove="1" noResize="1" noEditPoints="1" noAdjustHandles="1" noChangeArrowheads="1" noChangeShapeType="1" noTextEdit="1"/>
          </p:cNvSpPr>
          <p:nvPr/>
        </p:nvSpPr>
        <p:spPr>
          <a:xfrm>
            <a:off x="3485004" y="2301295"/>
            <a:ext cx="1845442" cy="670505"/>
          </a:xfrm>
          <a:prstGeom prst="rect">
            <a:avLst/>
          </a:prstGeom>
          <a:blipFill>
            <a:blip r:embed="rId4"/>
            <a:stretch>
              <a:fillRect/>
            </a:stretch>
          </a:blipFill>
        </p:spPr>
        <p:txBody>
          <a:bodyPr/>
          <a:lstStyle/>
          <a:p>
            <a:pPr>
              <a:defRPr/>
            </a:pPr>
            <a:r>
              <a:rPr lang="tr-TR">
                <a:noFill/>
              </a:rPr>
              <a:t> </a:t>
            </a:r>
          </a:p>
        </p:txBody>
      </p:sp>
      <p:sp>
        <p:nvSpPr>
          <p:cNvPr id="6" name="Dikdörtgen 5"/>
          <p:cNvSpPr>
            <a:spLocks noChangeArrowheads="1"/>
          </p:cNvSpPr>
          <p:nvPr/>
        </p:nvSpPr>
        <p:spPr bwMode="auto">
          <a:xfrm>
            <a:off x="304800" y="2924175"/>
            <a:ext cx="83820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lnSpc>
                <a:spcPct val="150000"/>
              </a:lnSpc>
              <a:spcBef>
                <a:spcPct val="0"/>
              </a:spcBef>
              <a:buFontTx/>
              <a:buNone/>
            </a:pPr>
            <a:r>
              <a:rPr lang="tr-TR" altLang="tr-TR" sz="2000">
                <a:solidFill>
                  <a:srgbClr val="0000FF"/>
                </a:solidFill>
                <a:ea typeface="Calibri" panose="020F0502020204030204" pitchFamily="34" charset="0"/>
                <a:cs typeface="Times New Roman" panose="02020603050405020304" pitchFamily="18" charset="0"/>
              </a:rPr>
              <a:t>şeklinde verilir. Böylece düzgün bir blok halindeki bir maddenin direnci</a:t>
            </a:r>
            <a:endParaRPr lang="tr-TR" altLang="tr-TR" sz="200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7" name="Dikdörtgen 6"/>
          <p:cNvSpPr>
            <a:spLocks noRot="1" noChangeAspect="1" noMove="1" noResize="1" noEditPoints="1" noAdjustHandles="1" noChangeArrowheads="1" noChangeShapeType="1" noTextEdit="1"/>
          </p:cNvSpPr>
          <p:nvPr/>
        </p:nvSpPr>
        <p:spPr>
          <a:xfrm>
            <a:off x="3667661" y="3429000"/>
            <a:ext cx="1132939" cy="674928"/>
          </a:xfrm>
          <a:prstGeom prst="rect">
            <a:avLst/>
          </a:prstGeom>
          <a:blipFill>
            <a:blip r:embed="rId5"/>
            <a:stretch>
              <a:fillRect/>
            </a:stretch>
          </a:blipFill>
          <a:ln>
            <a:solidFill>
              <a:schemeClr val="accent1"/>
            </a:solidFill>
          </a:ln>
        </p:spPr>
        <p:txBody>
          <a:bodyPr/>
          <a:lstStyle/>
          <a:p>
            <a:pPr>
              <a:defRPr/>
            </a:pPr>
            <a:r>
              <a:rPr lang="tr-TR">
                <a:noFill/>
              </a:rPr>
              <a:t> </a:t>
            </a:r>
          </a:p>
        </p:txBody>
      </p:sp>
      <p:sp>
        <p:nvSpPr>
          <p:cNvPr id="8" name="Dikdörtgen 7"/>
          <p:cNvSpPr>
            <a:spLocks noRot="1" noChangeAspect="1" noMove="1" noResize="1" noEditPoints="1" noAdjustHandles="1" noChangeArrowheads="1" noChangeShapeType="1" noTextEdit="1"/>
          </p:cNvSpPr>
          <p:nvPr/>
        </p:nvSpPr>
        <p:spPr>
          <a:xfrm>
            <a:off x="304800" y="4157008"/>
            <a:ext cx="8534400" cy="1938992"/>
          </a:xfrm>
          <a:prstGeom prst="rect">
            <a:avLst/>
          </a:prstGeom>
          <a:blipFill>
            <a:blip r:embed="rId6"/>
            <a:stretch>
              <a:fillRect l="-714" r="-714" b="-1887"/>
            </a:stretch>
          </a:blipFill>
        </p:spPr>
        <p:txBody>
          <a:bodyPr/>
          <a:lstStyle/>
          <a:p>
            <a:pPr>
              <a:defRPr/>
            </a:pPr>
            <a:r>
              <a:rPr lang="tr-TR">
                <a:no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a:spLocks noChangeArrowheads="1"/>
          </p:cNvSpPr>
          <p:nvPr/>
        </p:nvSpPr>
        <p:spPr bwMode="auto">
          <a:xfrm>
            <a:off x="304800" y="457200"/>
            <a:ext cx="8534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tr-TR" altLang="tr-TR" sz="2000">
                <a:solidFill>
                  <a:srgbClr val="0000FF"/>
                </a:solidFill>
                <a:cs typeface="Calibri" panose="020F0502020204030204" pitchFamily="34" charset="0"/>
              </a:rPr>
              <a:t>Bakır gibi omik maddeler, uygulanan geniş bir voltaj aralığında lineer bir akım-voltaj ilişkisine sahiptirler. Omik olmayan malzemelerde ise bu ilişki lineer değildir.</a:t>
            </a:r>
            <a:endParaRPr lang="tr-TR" altLang="tr-TR" sz="2000">
              <a:solidFill>
                <a:schemeClr val="accent2"/>
              </a:solidFill>
            </a:endParaRPr>
          </a:p>
        </p:txBody>
      </p:sp>
      <p:pic>
        <p:nvPicPr>
          <p:cNvPr id="3" name="Resim 2"/>
          <p:cNvPicPr>
            <a:picLocks noChangeAspect="1" noChangeArrowheads="1"/>
          </p:cNvPicPr>
          <p:nvPr/>
        </p:nvPicPr>
        <p:blipFill>
          <a:blip r:embed="rId2">
            <a:extLst>
              <a:ext uri="{28A0092B-C50C-407E-A947-70E740481C1C}">
                <a14:useLocalDpi xmlns:a14="http://schemas.microsoft.com/office/drawing/2010/main" val="0"/>
              </a:ext>
            </a:extLst>
          </a:blip>
          <a:srcRect r="50000"/>
          <a:stretch>
            <a:fillRect/>
          </a:stretch>
        </p:blipFill>
        <p:spPr bwMode="auto">
          <a:xfrm>
            <a:off x="762000" y="2438400"/>
            <a:ext cx="38100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Resim 3"/>
          <p:cNvPicPr>
            <a:picLocks noChangeAspect="1" noChangeArrowheads="1"/>
          </p:cNvPicPr>
          <p:nvPr/>
        </p:nvPicPr>
        <p:blipFill>
          <a:blip r:embed="rId2">
            <a:extLst>
              <a:ext uri="{28A0092B-C50C-407E-A947-70E740481C1C}">
                <a14:useLocalDpi xmlns:a14="http://schemas.microsoft.com/office/drawing/2010/main" val="0"/>
              </a:ext>
            </a:extLst>
          </a:blip>
          <a:srcRect l="51357"/>
          <a:stretch>
            <a:fillRect/>
          </a:stretch>
        </p:blipFill>
        <p:spPr bwMode="auto">
          <a:xfrm>
            <a:off x="4953000" y="2438400"/>
            <a:ext cx="3733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a:spLocks noRot="1" noChangeAspect="1" noMove="1" noResize="1" noEditPoints="1" noAdjustHandles="1" noChangeArrowheads="1" noChangeShapeType="1" noTextEdit="1"/>
          </p:cNvSpPr>
          <p:nvPr/>
        </p:nvSpPr>
        <p:spPr>
          <a:xfrm>
            <a:off x="152400" y="228600"/>
            <a:ext cx="8534400" cy="878510"/>
          </a:xfrm>
          <a:prstGeom prst="rect">
            <a:avLst/>
          </a:prstGeom>
          <a:blipFill>
            <a:blip r:embed="rId2"/>
            <a:stretch>
              <a:fillRect l="-571" r="-571" b="-9028"/>
            </a:stretch>
          </a:blipFill>
        </p:spPr>
        <p:txBody>
          <a:bodyPr/>
          <a:lstStyle/>
          <a:p>
            <a:pPr>
              <a:defRPr/>
            </a:pPr>
            <a:r>
              <a:rPr lang="tr-TR">
                <a:noFill/>
              </a:rPr>
              <a:t> </a:t>
            </a:r>
          </a:p>
        </p:txBody>
      </p:sp>
      <p:sp>
        <p:nvSpPr>
          <p:cNvPr id="3" name="Dikdörtgen 2"/>
          <p:cNvSpPr>
            <a:spLocks noChangeArrowheads="1"/>
          </p:cNvSpPr>
          <p:nvPr/>
        </p:nvSpPr>
        <p:spPr bwMode="auto">
          <a:xfrm>
            <a:off x="152400" y="1106488"/>
            <a:ext cx="15049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lnSpc>
                <a:spcPct val="150000"/>
              </a:lnSpc>
              <a:spcBef>
                <a:spcPct val="0"/>
              </a:spcBef>
              <a:buFontTx/>
              <a:buNone/>
            </a:pPr>
            <a:r>
              <a:rPr lang="tr-TR" altLang="tr-TR" sz="1800" b="1">
                <a:solidFill>
                  <a:srgbClr val="FF0000"/>
                </a:solidFill>
                <a:ea typeface="Calibri" panose="020F0502020204030204" pitchFamily="34" charset="0"/>
                <a:cs typeface="Times New Roman" panose="02020603050405020304" pitchFamily="18" charset="0"/>
              </a:rPr>
              <a:t>Çözüm 27-2: </a:t>
            </a:r>
            <a:endParaRPr lang="tr-TR" altLang="tr-TR" sz="180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4" name="Dikdörtgen 3"/>
          <p:cNvSpPr>
            <a:spLocks noRot="1" noChangeAspect="1" noMove="1" noResize="1" noEditPoints="1" noAdjustHandles="1" noChangeArrowheads="1" noChangeShapeType="1" noTextEdit="1"/>
          </p:cNvSpPr>
          <p:nvPr/>
        </p:nvSpPr>
        <p:spPr>
          <a:xfrm>
            <a:off x="723900" y="1537169"/>
            <a:ext cx="7391400" cy="648126"/>
          </a:xfrm>
          <a:prstGeom prst="rect">
            <a:avLst/>
          </a:prstGeom>
          <a:blipFill>
            <a:blip r:embed="rId3"/>
            <a:stretch>
              <a:fillRect/>
            </a:stretch>
          </a:blipFill>
        </p:spPr>
        <p:txBody>
          <a:bodyPr/>
          <a:lstStyle/>
          <a:p>
            <a:pPr>
              <a:defRPr/>
            </a:pPr>
            <a:r>
              <a:rPr lang="tr-TR">
                <a:noFill/>
              </a:rPr>
              <a:t> </a:t>
            </a:r>
          </a:p>
        </p:txBody>
      </p:sp>
      <p:sp>
        <p:nvSpPr>
          <p:cNvPr id="5" name="Dikdörtgen 4"/>
          <p:cNvSpPr>
            <a:spLocks noRot="1" noChangeAspect="1" noMove="1" noResize="1" noEditPoints="1" noAdjustHandles="1" noChangeArrowheads="1" noChangeShapeType="1" noTextEdit="1"/>
          </p:cNvSpPr>
          <p:nvPr/>
        </p:nvSpPr>
        <p:spPr>
          <a:xfrm>
            <a:off x="147637" y="2449017"/>
            <a:ext cx="8534400" cy="1709507"/>
          </a:xfrm>
          <a:prstGeom prst="rect">
            <a:avLst/>
          </a:prstGeom>
          <a:blipFill>
            <a:blip r:embed="rId4"/>
            <a:stretch>
              <a:fillRect l="-571" r="-643" b="-39643"/>
            </a:stretch>
          </a:blipFill>
        </p:spPr>
        <p:txBody>
          <a:bodyPr/>
          <a:lstStyle/>
          <a:p>
            <a:pPr>
              <a:defRPr/>
            </a:pPr>
            <a:r>
              <a:rPr lang="tr-TR">
                <a:noFill/>
              </a:rPr>
              <a:t> </a:t>
            </a:r>
          </a:p>
        </p:txBody>
      </p:sp>
      <p:sp>
        <p:nvSpPr>
          <p:cNvPr id="6" name="Dikdörtgen 5"/>
          <p:cNvSpPr>
            <a:spLocks noChangeArrowheads="1"/>
          </p:cNvSpPr>
          <p:nvPr/>
        </p:nvSpPr>
        <p:spPr bwMode="auto">
          <a:xfrm>
            <a:off x="152400" y="4194175"/>
            <a:ext cx="15049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lnSpc>
                <a:spcPct val="150000"/>
              </a:lnSpc>
              <a:spcBef>
                <a:spcPct val="0"/>
              </a:spcBef>
              <a:buFontTx/>
              <a:buNone/>
            </a:pPr>
            <a:r>
              <a:rPr lang="tr-TR" altLang="tr-TR" sz="1800" b="1">
                <a:solidFill>
                  <a:srgbClr val="FF0000"/>
                </a:solidFill>
                <a:ea typeface="Calibri" panose="020F0502020204030204" pitchFamily="34" charset="0"/>
                <a:cs typeface="Times New Roman" panose="02020603050405020304" pitchFamily="18" charset="0"/>
              </a:rPr>
              <a:t>Çözüm 27-3: </a:t>
            </a:r>
            <a:endParaRPr lang="tr-TR" altLang="tr-TR" sz="180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7" name="Dikdörtgen 6"/>
          <p:cNvSpPr>
            <a:spLocks noRot="1" noChangeAspect="1" noMove="1" noResize="1" noEditPoints="1" noAdjustHandles="1" noChangeArrowheads="1" noChangeShapeType="1" noTextEdit="1"/>
          </p:cNvSpPr>
          <p:nvPr/>
        </p:nvSpPr>
        <p:spPr>
          <a:xfrm>
            <a:off x="1905000" y="4667702"/>
            <a:ext cx="5753100" cy="369332"/>
          </a:xfrm>
          <a:prstGeom prst="rect">
            <a:avLst/>
          </a:prstGeom>
          <a:blipFill>
            <a:blip r:embed="rId5"/>
            <a:stretch>
              <a:fillRect/>
            </a:stretch>
          </a:blipFill>
        </p:spPr>
        <p:txBody>
          <a:bodyPr/>
          <a:lstStyle/>
          <a:p>
            <a:pPr>
              <a:defRPr/>
            </a:pPr>
            <a:r>
              <a:rPr lang="tr-TR">
                <a:noFill/>
              </a:rPr>
              <a:t> </a:t>
            </a:r>
          </a:p>
        </p:txBody>
      </p:sp>
      <p:sp>
        <p:nvSpPr>
          <p:cNvPr id="8" name="Dikdörtgen 7"/>
          <p:cNvSpPr>
            <a:spLocks noRot="1" noChangeAspect="1" noMove="1" noResize="1" noEditPoints="1" noAdjustHandles="1" noChangeArrowheads="1" noChangeShapeType="1" noTextEdit="1"/>
          </p:cNvSpPr>
          <p:nvPr/>
        </p:nvSpPr>
        <p:spPr>
          <a:xfrm>
            <a:off x="2819400" y="5189970"/>
            <a:ext cx="3512115" cy="677430"/>
          </a:xfrm>
          <a:prstGeom prst="rect">
            <a:avLst/>
          </a:prstGeom>
          <a:blipFill>
            <a:blip r:embed="rId6"/>
            <a:stretch>
              <a:fillRect/>
            </a:stretch>
          </a:blipFill>
        </p:spPr>
        <p:txBody>
          <a:bodyPr/>
          <a:lstStyle/>
          <a:p>
            <a:pPr>
              <a:defRPr/>
            </a:pPr>
            <a:r>
              <a:rPr lang="tr-TR">
                <a:noFill/>
              </a:rPr>
              <a:t> </a:t>
            </a:r>
          </a:p>
        </p:txBody>
      </p:sp>
      <p:sp>
        <p:nvSpPr>
          <p:cNvPr id="9" name="Dikdörtgen 8"/>
          <p:cNvSpPr>
            <a:spLocks noRot="1" noChangeAspect="1" noMove="1" noResize="1" noEditPoints="1" noAdjustHandles="1" noChangeArrowheads="1" noChangeShapeType="1" noTextEdit="1"/>
          </p:cNvSpPr>
          <p:nvPr/>
        </p:nvSpPr>
        <p:spPr>
          <a:xfrm>
            <a:off x="3227472" y="5901227"/>
            <a:ext cx="2716128" cy="651973"/>
          </a:xfrm>
          <a:prstGeom prst="rect">
            <a:avLst/>
          </a:prstGeom>
          <a:blipFill>
            <a:blip r:embed="rId7"/>
            <a:stretch>
              <a:fillRect/>
            </a:stretch>
          </a:blipFill>
        </p:spPr>
        <p:txBody>
          <a:bodyPr/>
          <a:lstStyle/>
          <a:p>
            <a:pPr>
              <a:defRPr/>
            </a:pPr>
            <a:r>
              <a:rPr lang="tr-TR">
                <a:no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a:spLocks noRot="1" noChangeAspect="1" noMove="1" noResize="1" noEditPoints="1" noAdjustHandles="1" noChangeArrowheads="1" noChangeShapeType="1" noTextEdit="1"/>
          </p:cNvSpPr>
          <p:nvPr/>
        </p:nvSpPr>
        <p:spPr>
          <a:xfrm>
            <a:off x="152400" y="304800"/>
            <a:ext cx="4572000" cy="2308324"/>
          </a:xfrm>
          <a:prstGeom prst="rect">
            <a:avLst/>
          </a:prstGeom>
          <a:blipFill>
            <a:blip r:embed="rId2"/>
            <a:stretch>
              <a:fillRect l="-1067" t="-1319" r="-1067" b="-264"/>
            </a:stretch>
          </a:blipFill>
        </p:spPr>
        <p:txBody>
          <a:bodyPr/>
          <a:lstStyle/>
          <a:p>
            <a:pPr>
              <a:defRPr/>
            </a:pPr>
            <a:r>
              <a:rPr lang="tr-TR">
                <a:noFill/>
              </a:rPr>
              <a:t> </a:t>
            </a:r>
          </a:p>
        </p:txBody>
      </p:sp>
      <p:pic>
        <p:nvPicPr>
          <p:cNvPr id="3" name="Picture 10"/>
          <p:cNvPicPr>
            <a:picLocks noChangeAspect="1" noChangeArrowheads="1"/>
          </p:cNvPicPr>
          <p:nvPr/>
        </p:nvPicPr>
        <p:blipFill>
          <a:blip r:embed="rId3">
            <a:extLst>
              <a:ext uri="{28A0092B-C50C-407E-A947-70E740481C1C}">
                <a14:useLocalDpi xmlns:a14="http://schemas.microsoft.com/office/drawing/2010/main" val="0"/>
              </a:ext>
            </a:extLst>
          </a:blip>
          <a:srcRect b="46342"/>
          <a:stretch>
            <a:fillRect/>
          </a:stretch>
        </p:blipFill>
        <p:spPr bwMode="auto">
          <a:xfrm>
            <a:off x="4724400" y="388938"/>
            <a:ext cx="2057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ikdörtgen 3"/>
          <p:cNvSpPr>
            <a:spLocks noRot="1" noChangeAspect="1" noMove="1" noResize="1" noEditPoints="1" noAdjustHandles="1" noChangeArrowheads="1" noChangeShapeType="1" noTextEdit="1"/>
          </p:cNvSpPr>
          <p:nvPr/>
        </p:nvSpPr>
        <p:spPr>
          <a:xfrm>
            <a:off x="0" y="2668007"/>
            <a:ext cx="8686800" cy="1294393"/>
          </a:xfrm>
          <a:prstGeom prst="rect">
            <a:avLst/>
          </a:prstGeom>
          <a:blipFill>
            <a:blip r:embed="rId4"/>
            <a:stretch>
              <a:fillRect l="-561" r="-561" b="-6604"/>
            </a:stretch>
          </a:blipFill>
        </p:spPr>
        <p:txBody>
          <a:bodyPr/>
          <a:lstStyle/>
          <a:p>
            <a:pPr>
              <a:defRPr/>
            </a:pPr>
            <a:r>
              <a:rPr lang="tr-TR">
                <a:noFill/>
              </a:rPr>
              <a:t> </a:t>
            </a:r>
          </a:p>
        </p:txBody>
      </p:sp>
      <p:sp>
        <p:nvSpPr>
          <p:cNvPr id="5" name="Dikdörtgen 4"/>
          <p:cNvSpPr>
            <a:spLocks noRot="1" noChangeAspect="1" noMove="1" noResize="1" noEditPoints="1" noAdjustHandles="1" noChangeArrowheads="1" noChangeShapeType="1" noTextEdit="1"/>
          </p:cNvSpPr>
          <p:nvPr/>
        </p:nvSpPr>
        <p:spPr>
          <a:xfrm>
            <a:off x="2911533" y="3733800"/>
            <a:ext cx="2863733" cy="618311"/>
          </a:xfrm>
          <a:prstGeom prst="rect">
            <a:avLst/>
          </a:prstGeom>
          <a:blipFill>
            <a:blip r:embed="rId5"/>
            <a:stretch>
              <a:fillRect/>
            </a:stretch>
          </a:blipFill>
        </p:spPr>
        <p:txBody>
          <a:bodyPr/>
          <a:lstStyle/>
          <a:p>
            <a:pPr>
              <a:defRPr/>
            </a:pPr>
            <a:r>
              <a:rPr lang="tr-TR">
                <a:noFill/>
              </a:rPr>
              <a:t> </a:t>
            </a:r>
          </a:p>
        </p:txBody>
      </p:sp>
      <p:sp>
        <p:nvSpPr>
          <p:cNvPr id="6" name="Dikdörtgen 5"/>
          <p:cNvSpPr>
            <a:spLocks noChangeArrowheads="1"/>
          </p:cNvSpPr>
          <p:nvPr/>
        </p:nvSpPr>
        <p:spPr bwMode="auto">
          <a:xfrm>
            <a:off x="0" y="4343400"/>
            <a:ext cx="85344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lnSpc>
                <a:spcPct val="150000"/>
              </a:lnSpc>
              <a:spcBef>
                <a:spcPct val="0"/>
              </a:spcBef>
              <a:buFontTx/>
              <a:buNone/>
            </a:pPr>
            <a:r>
              <a:rPr lang="tr-TR" altLang="tr-TR" sz="1800">
                <a:solidFill>
                  <a:srgbClr val="0000FF"/>
                </a:solidFill>
                <a:ea typeface="Calibri" panose="020F0502020204030204" pitchFamily="34" charset="0"/>
                <a:cs typeface="Times New Roman" panose="02020603050405020304" pitchFamily="18" charset="0"/>
              </a:rPr>
              <a:t>ifadesine sahiptir. Dolayısı ile silikonla kaplı bölgenin toplam direnci ve kaçak akım:</a:t>
            </a:r>
            <a:endParaRPr lang="tr-TR" altLang="tr-TR" sz="180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7" name="Dikdörtgen 6"/>
          <p:cNvSpPr>
            <a:spLocks noRot="1" noChangeAspect="1" noMove="1" noResize="1" noEditPoints="1" noAdjustHandles="1" noChangeArrowheads="1" noChangeShapeType="1" noTextEdit="1"/>
          </p:cNvSpPr>
          <p:nvPr/>
        </p:nvSpPr>
        <p:spPr>
          <a:xfrm>
            <a:off x="-19050" y="4800600"/>
            <a:ext cx="4572000" cy="932628"/>
          </a:xfrm>
          <a:prstGeom prst="rect">
            <a:avLst/>
          </a:prstGeom>
          <a:blipFill>
            <a:blip r:embed="rId6"/>
            <a:stretch>
              <a:fillRect/>
            </a:stretch>
          </a:blipFill>
        </p:spPr>
        <p:txBody>
          <a:bodyPr/>
          <a:lstStyle/>
          <a:p>
            <a:pPr>
              <a:defRPr/>
            </a:pPr>
            <a:r>
              <a:rPr lang="tr-TR">
                <a:noFill/>
              </a:rPr>
              <a:t> </a:t>
            </a:r>
          </a:p>
        </p:txBody>
      </p:sp>
      <p:pic>
        <p:nvPicPr>
          <p:cNvPr id="8" name="Picture 10"/>
          <p:cNvPicPr>
            <a:picLocks noChangeAspect="1" noChangeArrowheads="1"/>
          </p:cNvPicPr>
          <p:nvPr/>
        </p:nvPicPr>
        <p:blipFill>
          <a:blip r:embed="rId3">
            <a:extLst>
              <a:ext uri="{28A0092B-C50C-407E-A947-70E740481C1C}">
                <a14:useLocalDpi xmlns:a14="http://schemas.microsoft.com/office/drawing/2010/main" val="0"/>
              </a:ext>
            </a:extLst>
          </a:blip>
          <a:srcRect t="54121"/>
          <a:stretch>
            <a:fillRect/>
          </a:stretch>
        </p:blipFill>
        <p:spPr bwMode="auto">
          <a:xfrm>
            <a:off x="6858000" y="544513"/>
            <a:ext cx="1981200" cy="136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Dikdörtgen 8"/>
          <p:cNvSpPr>
            <a:spLocks noRot="1" noChangeAspect="1" noMove="1" noResize="1" noEditPoints="1" noAdjustHandles="1" noChangeArrowheads="1" noChangeShapeType="1" noTextEdit="1"/>
          </p:cNvSpPr>
          <p:nvPr/>
        </p:nvSpPr>
        <p:spPr>
          <a:xfrm>
            <a:off x="4543424" y="4903146"/>
            <a:ext cx="4572000" cy="714683"/>
          </a:xfrm>
          <a:prstGeom prst="rect">
            <a:avLst/>
          </a:prstGeom>
          <a:blipFill>
            <a:blip r:embed="rId7"/>
            <a:stretch>
              <a:fillRect/>
            </a:stretch>
          </a:blipFill>
        </p:spPr>
        <p:txBody>
          <a:bodyPr/>
          <a:lstStyle/>
          <a:p>
            <a:pPr>
              <a:defRPr/>
            </a:pPr>
            <a:r>
              <a:rPr lang="tr-TR">
                <a:noFill/>
              </a:rPr>
              <a:t> </a:t>
            </a:r>
          </a:p>
        </p:txBody>
      </p:sp>
      <p:sp>
        <p:nvSpPr>
          <p:cNvPr id="10" name="Dikdörtgen 9"/>
          <p:cNvSpPr>
            <a:spLocks noChangeArrowheads="1"/>
          </p:cNvSpPr>
          <p:nvPr/>
        </p:nvSpPr>
        <p:spPr bwMode="auto">
          <a:xfrm>
            <a:off x="4243388" y="4978400"/>
            <a:ext cx="58102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lnSpc>
                <a:spcPct val="150000"/>
              </a:lnSpc>
              <a:spcBef>
                <a:spcPct val="0"/>
              </a:spcBef>
              <a:buFontTx/>
              <a:buNone/>
            </a:pPr>
            <a:r>
              <a:rPr lang="tr-TR" altLang="tr-TR" sz="1800">
                <a:solidFill>
                  <a:srgbClr val="0000FF"/>
                </a:solidFill>
                <a:ea typeface="Calibri" panose="020F0502020204030204" pitchFamily="34" charset="0"/>
                <a:cs typeface="Times New Roman" panose="02020603050405020304" pitchFamily="18" charset="0"/>
              </a:rPr>
              <a:t>ise</a:t>
            </a:r>
            <a:endParaRPr lang="tr-TR" altLang="tr-TR" sz="180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1" name="Dikdörtgen 10"/>
          <p:cNvSpPr>
            <a:spLocks noRot="1" noChangeAspect="1" noMove="1" noResize="1" noEditPoints="1" noAdjustHandles="1" noChangeArrowheads="1" noChangeShapeType="1" noTextEdit="1"/>
          </p:cNvSpPr>
          <p:nvPr/>
        </p:nvSpPr>
        <p:spPr>
          <a:xfrm>
            <a:off x="3039869" y="5634677"/>
            <a:ext cx="2607059" cy="612796"/>
          </a:xfrm>
          <a:prstGeom prst="rect">
            <a:avLst/>
          </a:prstGeom>
          <a:blipFill>
            <a:blip r:embed="rId8"/>
            <a:stretch>
              <a:fillRect/>
            </a:stretch>
          </a:blipFill>
        </p:spPr>
        <p:txBody>
          <a:bodyPr/>
          <a:lstStyle/>
          <a:p>
            <a:pPr>
              <a:defRPr/>
            </a:pPr>
            <a:r>
              <a:rPr lang="tr-TR">
                <a:noFill/>
              </a:rPr>
              <a:t> </a:t>
            </a:r>
          </a:p>
        </p:txBody>
      </p:sp>
      <p:sp>
        <p:nvSpPr>
          <p:cNvPr id="12" name="Dikdörtgen 11"/>
          <p:cNvSpPr>
            <a:spLocks noChangeArrowheads="1"/>
          </p:cNvSpPr>
          <p:nvPr/>
        </p:nvSpPr>
        <p:spPr bwMode="auto">
          <a:xfrm>
            <a:off x="76200" y="6248400"/>
            <a:ext cx="158273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lnSpc>
                <a:spcPct val="150000"/>
              </a:lnSpc>
              <a:spcBef>
                <a:spcPct val="0"/>
              </a:spcBef>
              <a:buFontTx/>
              <a:buNone/>
            </a:pPr>
            <a:r>
              <a:rPr lang="tr-TR" altLang="tr-TR" sz="1800">
                <a:solidFill>
                  <a:srgbClr val="0000FF"/>
                </a:solidFill>
                <a:cs typeface="Times New Roman" panose="02020603050405020304" pitchFamily="18" charset="0"/>
              </a:rPr>
              <a:t>olarak bulunur.</a:t>
            </a:r>
            <a:endParaRPr lang="tr-TR" altLang="tr-TR" sz="180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additive="base">
                                        <p:cTn id="61" dur="500" fill="hold"/>
                                        <p:tgtEl>
                                          <p:spTgt spid="11"/>
                                        </p:tgtEl>
                                        <p:attrNameLst>
                                          <p:attrName>ppt_x</p:attrName>
                                        </p:attrNameLst>
                                      </p:cBhvr>
                                      <p:tavLst>
                                        <p:tav tm="0">
                                          <p:val>
                                            <p:strVal val="#ppt_x"/>
                                          </p:val>
                                        </p:tav>
                                        <p:tav tm="100000">
                                          <p:val>
                                            <p:strVal val="#ppt_x"/>
                                          </p:val>
                                        </p:tav>
                                      </p:tavLst>
                                    </p:anim>
                                    <p:anim calcmode="lin" valueType="num">
                                      <p:cBhvr additive="base">
                                        <p:cTn id="6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ppt_x"/>
                                          </p:val>
                                        </p:tav>
                                        <p:tav tm="100000">
                                          <p:val>
                                            <p:strVal val="#ppt_x"/>
                                          </p:val>
                                        </p:tav>
                                      </p:tavLst>
                                    </p:anim>
                                    <p:anim calcmode="lin" valueType="num">
                                      <p:cBhvr additive="base">
                                        <p:cTn id="6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a:spLocks noChangeArrowheads="1"/>
          </p:cNvSpPr>
          <p:nvPr/>
        </p:nvSpPr>
        <p:spPr bwMode="auto">
          <a:xfrm>
            <a:off x="914400" y="228600"/>
            <a:ext cx="7391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tr-TR" altLang="tr-TR" sz="2400" b="1">
                <a:solidFill>
                  <a:srgbClr val="FF0000"/>
                </a:solidFill>
                <a:cs typeface="Calibri" panose="020F0502020204030204" pitchFamily="34" charset="0"/>
              </a:rPr>
              <a:t>ELEKTRİKSEL İLETKENLİK İÇİN BİR MODEL</a:t>
            </a:r>
            <a:endParaRPr lang="tr-TR" altLang="tr-TR" sz="2400">
              <a:solidFill>
                <a:schemeClr val="accent2"/>
              </a:solidFill>
            </a:endParaRPr>
          </a:p>
        </p:txBody>
      </p:sp>
      <p:pic>
        <p:nvPicPr>
          <p:cNvPr id="3" name="Resim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685800"/>
            <a:ext cx="2581275" cy="424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ikdörtgen 4"/>
          <p:cNvSpPr>
            <a:spLocks noRot="1" noChangeAspect="1" noMove="1" noResize="1" noEditPoints="1" noAdjustHandles="1" noChangeArrowheads="1" noChangeShapeType="1" noTextEdit="1"/>
          </p:cNvSpPr>
          <p:nvPr/>
        </p:nvSpPr>
        <p:spPr>
          <a:xfrm>
            <a:off x="2667000" y="842665"/>
            <a:ext cx="6096000" cy="3416320"/>
          </a:xfrm>
          <a:prstGeom prst="rect">
            <a:avLst/>
          </a:prstGeom>
          <a:blipFill>
            <a:blip r:embed="rId3"/>
            <a:stretch>
              <a:fillRect l="-900" r="-800" b="-357"/>
            </a:stretch>
          </a:blipFill>
        </p:spPr>
        <p:txBody>
          <a:bodyPr/>
          <a:lstStyle/>
          <a:p>
            <a:pPr>
              <a:defRPr/>
            </a:pPr>
            <a:r>
              <a:rPr lang="tr-TR">
                <a:noFill/>
              </a:rPr>
              <a:t> </a:t>
            </a:r>
          </a:p>
        </p:txBody>
      </p:sp>
      <p:sp>
        <p:nvSpPr>
          <p:cNvPr id="6" name="Dikdörtgen 5"/>
          <p:cNvSpPr>
            <a:spLocks noChangeArrowheads="1"/>
          </p:cNvSpPr>
          <p:nvPr/>
        </p:nvSpPr>
        <p:spPr bwMode="auto">
          <a:xfrm>
            <a:off x="381000" y="5062538"/>
            <a:ext cx="8305800" cy="133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lnSpc>
                <a:spcPct val="150000"/>
              </a:lnSpc>
              <a:spcBef>
                <a:spcPct val="0"/>
              </a:spcBef>
              <a:buFontTx/>
              <a:buNone/>
            </a:pPr>
            <a:r>
              <a:rPr lang="tr-TR" altLang="tr-TR" sz="1800">
                <a:solidFill>
                  <a:srgbClr val="0000FF"/>
                </a:solidFill>
                <a:ea typeface="Calibri" panose="020F0502020204030204" pitchFamily="34" charset="0"/>
                <a:cs typeface="Times New Roman" panose="02020603050405020304" pitchFamily="18" charset="0"/>
              </a:rPr>
              <a:t>Elektrik alan yokken, serbest elektronların sürüklenme hızı sıfır olduğundan, iletkende akım yoktur. Yani, ortalama olarak bir yönde ne kadar elektron hareket ediyorsa, aksi yönde de o kadar elektron hareket eder. Böylece net bir yük akışı olmaz.</a:t>
            </a:r>
            <a:endParaRPr lang="tr-TR" altLang="tr-TR" sz="180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a:spLocks noRot="1" noChangeAspect="1" noMove="1" noResize="1" noEditPoints="1" noAdjustHandles="1" noChangeArrowheads="1" noChangeShapeType="1" noTextEdit="1"/>
          </p:cNvSpPr>
          <p:nvPr/>
        </p:nvSpPr>
        <p:spPr>
          <a:xfrm>
            <a:off x="228600" y="58847"/>
            <a:ext cx="8686800" cy="2169825"/>
          </a:xfrm>
          <a:prstGeom prst="rect">
            <a:avLst/>
          </a:prstGeom>
          <a:blipFill>
            <a:blip r:embed="rId2"/>
            <a:stretch>
              <a:fillRect l="-632" r="-561" b="-1404"/>
            </a:stretch>
          </a:blipFill>
        </p:spPr>
        <p:txBody>
          <a:bodyPr/>
          <a:lstStyle/>
          <a:p>
            <a:pPr>
              <a:defRPr/>
            </a:pPr>
            <a:r>
              <a:rPr lang="tr-TR">
                <a:noFill/>
              </a:rPr>
              <a:t> </a:t>
            </a:r>
          </a:p>
        </p:txBody>
      </p:sp>
      <p:sp>
        <p:nvSpPr>
          <p:cNvPr id="3" name="Dikdörtgen 2"/>
          <p:cNvSpPr>
            <a:spLocks noChangeArrowheads="1"/>
          </p:cNvSpPr>
          <p:nvPr/>
        </p:nvSpPr>
        <p:spPr bwMode="auto">
          <a:xfrm>
            <a:off x="247650" y="2184400"/>
            <a:ext cx="86868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lnSpc>
                <a:spcPct val="150000"/>
              </a:lnSpc>
              <a:spcBef>
                <a:spcPct val="0"/>
              </a:spcBef>
              <a:buFontTx/>
              <a:buNone/>
            </a:pPr>
            <a:r>
              <a:rPr lang="tr-TR" altLang="tr-TR" sz="1800">
                <a:solidFill>
                  <a:srgbClr val="0000FF"/>
                </a:solidFill>
                <a:ea typeface="Calibri" panose="020F0502020204030204" pitchFamily="34" charset="0"/>
                <a:cs typeface="Times New Roman" panose="02020603050405020304" pitchFamily="18" charset="0"/>
              </a:rPr>
              <a:t>Bu modelde, elektronun çarpışmadan sonraki hareketinin çarpışmadan önceki hareketine bağlı olmadığı ve elektrik alandaki elektronlar tarafından kazanılan enerjinin çarpışmalarla iletkene verildiği kabul edilir. Çarpışmalarla atomlara verilen enerji, atomların titreşim enerjilerini arttırır ve iletkenin ısınmasına yol açar.</a:t>
            </a:r>
            <a:endParaRPr lang="tr-TR" altLang="tr-TR" sz="180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4" name="Dikdörtgen 3"/>
          <p:cNvSpPr>
            <a:spLocks noRot="1" noChangeAspect="1" noMove="1" noResize="1" noEditPoints="1" noAdjustHandles="1" noChangeArrowheads="1" noChangeShapeType="1" noTextEdit="1"/>
          </p:cNvSpPr>
          <p:nvPr/>
        </p:nvSpPr>
        <p:spPr>
          <a:xfrm>
            <a:off x="238125" y="3892397"/>
            <a:ext cx="8705850" cy="923330"/>
          </a:xfrm>
          <a:prstGeom prst="rect">
            <a:avLst/>
          </a:prstGeom>
          <a:blipFill>
            <a:blip r:embed="rId3"/>
            <a:stretch>
              <a:fillRect l="-560" r="-630" b="-4636"/>
            </a:stretch>
          </a:blipFill>
        </p:spPr>
        <p:txBody>
          <a:bodyPr/>
          <a:lstStyle/>
          <a:p>
            <a:pPr>
              <a:defRPr/>
            </a:pPr>
            <a:r>
              <a:rPr lang="tr-TR">
                <a:noFill/>
              </a:rPr>
              <a:t> </a:t>
            </a:r>
          </a:p>
        </p:txBody>
      </p:sp>
      <p:sp>
        <p:nvSpPr>
          <p:cNvPr id="5" name="Dikdörtgen 4"/>
          <p:cNvSpPr>
            <a:spLocks noRot="1" noChangeAspect="1" noMove="1" noResize="1" noEditPoints="1" noAdjustHandles="1" noChangeArrowheads="1" noChangeShapeType="1" noTextEdit="1"/>
          </p:cNvSpPr>
          <p:nvPr/>
        </p:nvSpPr>
        <p:spPr>
          <a:xfrm>
            <a:off x="3056284" y="4695722"/>
            <a:ext cx="2734916" cy="729239"/>
          </a:xfrm>
          <a:prstGeom prst="rect">
            <a:avLst/>
          </a:prstGeom>
          <a:blipFill>
            <a:blip r:embed="rId4"/>
            <a:stretch>
              <a:fillRect/>
            </a:stretch>
          </a:blipFill>
        </p:spPr>
        <p:txBody>
          <a:bodyPr/>
          <a:lstStyle/>
          <a:p>
            <a:pPr>
              <a:defRPr/>
            </a:pPr>
            <a:r>
              <a:rPr lang="tr-TR">
                <a:noFill/>
              </a:rPr>
              <a:t> </a:t>
            </a:r>
          </a:p>
        </p:txBody>
      </p:sp>
      <p:sp>
        <p:nvSpPr>
          <p:cNvPr id="6" name="Dikdörtgen 5"/>
          <p:cNvSpPr>
            <a:spLocks noChangeArrowheads="1"/>
          </p:cNvSpPr>
          <p:nvPr/>
        </p:nvSpPr>
        <p:spPr bwMode="auto">
          <a:xfrm>
            <a:off x="280988" y="5259388"/>
            <a:ext cx="866775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lnSpc>
                <a:spcPct val="150000"/>
              </a:lnSpc>
              <a:spcBef>
                <a:spcPct val="0"/>
              </a:spcBef>
              <a:buFontTx/>
              <a:buNone/>
            </a:pPr>
            <a:r>
              <a:rPr lang="tr-TR" altLang="tr-TR" sz="1800">
                <a:solidFill>
                  <a:srgbClr val="0000FF"/>
                </a:solidFill>
                <a:ea typeface="Calibri" panose="020F0502020204030204" pitchFamily="34" charset="0"/>
                <a:cs typeface="Times New Roman" panose="02020603050405020304" pitchFamily="18" charset="0"/>
              </a:rPr>
              <a:t>Her çarpışmada elektronun tüm kinetik enerjisini kaybettiğini varsayarsak, elektronun sürüklenme hızı,</a:t>
            </a:r>
            <a:endParaRPr lang="tr-TR" altLang="tr-TR" sz="180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7" name="Dikdörtgen 6"/>
          <p:cNvSpPr>
            <a:spLocks noRot="1" noChangeAspect="1" noMove="1" noResize="1" noEditPoints="1" noAdjustHandles="1" noChangeArrowheads="1" noChangeShapeType="1" noTextEdit="1"/>
          </p:cNvSpPr>
          <p:nvPr/>
        </p:nvSpPr>
        <p:spPr>
          <a:xfrm>
            <a:off x="3551580" y="5853344"/>
            <a:ext cx="1744324" cy="657552"/>
          </a:xfrm>
          <a:prstGeom prst="rect">
            <a:avLst/>
          </a:prstGeom>
          <a:blipFill>
            <a:blip r:embed="rId5"/>
            <a:stretch>
              <a:fillRect/>
            </a:stretch>
          </a:blipFill>
        </p:spPr>
        <p:txBody>
          <a:bodyPr/>
          <a:lstStyle/>
          <a:p>
            <a:pPr>
              <a:defRPr/>
            </a:pPr>
            <a:r>
              <a:rPr lang="tr-TR">
                <a:no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a:spLocks noRot="1" noChangeAspect="1" noMove="1" noResize="1" noEditPoints="1" noAdjustHandles="1" noChangeArrowheads="1" noChangeShapeType="1" noTextEdit="1"/>
          </p:cNvSpPr>
          <p:nvPr/>
        </p:nvSpPr>
        <p:spPr>
          <a:xfrm>
            <a:off x="228600" y="152400"/>
            <a:ext cx="8458200" cy="507831"/>
          </a:xfrm>
          <a:prstGeom prst="rect">
            <a:avLst/>
          </a:prstGeom>
          <a:blipFill>
            <a:blip r:embed="rId2"/>
            <a:stretch>
              <a:fillRect l="-649" b="-9639"/>
            </a:stretch>
          </a:blipFill>
        </p:spPr>
        <p:txBody>
          <a:bodyPr/>
          <a:lstStyle/>
          <a:p>
            <a:pPr>
              <a:defRPr/>
            </a:pPr>
            <a:r>
              <a:rPr lang="tr-TR">
                <a:noFill/>
              </a:rPr>
              <a:t> </a:t>
            </a:r>
          </a:p>
        </p:txBody>
      </p:sp>
      <p:sp>
        <p:nvSpPr>
          <p:cNvPr id="3" name="Dikdörtgen 2"/>
          <p:cNvSpPr>
            <a:spLocks noRot="1" noChangeAspect="1" noMove="1" noResize="1" noEditPoints="1" noAdjustHandles="1" noChangeArrowheads="1" noChangeShapeType="1" noTextEdit="1"/>
          </p:cNvSpPr>
          <p:nvPr/>
        </p:nvSpPr>
        <p:spPr>
          <a:xfrm>
            <a:off x="2885923" y="637784"/>
            <a:ext cx="2409506" cy="657616"/>
          </a:xfrm>
          <a:prstGeom prst="rect">
            <a:avLst/>
          </a:prstGeom>
          <a:blipFill>
            <a:blip r:embed="rId3"/>
            <a:stretch>
              <a:fillRect/>
            </a:stretch>
          </a:blipFill>
        </p:spPr>
        <p:txBody>
          <a:bodyPr/>
          <a:lstStyle/>
          <a:p>
            <a:pPr>
              <a:defRPr/>
            </a:pPr>
            <a:r>
              <a:rPr lang="tr-TR">
                <a:noFill/>
              </a:rPr>
              <a:t> </a:t>
            </a:r>
          </a:p>
        </p:txBody>
      </p:sp>
      <p:sp>
        <p:nvSpPr>
          <p:cNvPr id="4" name="Dikdörtgen 3"/>
          <p:cNvSpPr>
            <a:spLocks noChangeArrowheads="1"/>
          </p:cNvSpPr>
          <p:nvPr/>
        </p:nvSpPr>
        <p:spPr bwMode="auto">
          <a:xfrm>
            <a:off x="228600" y="1219200"/>
            <a:ext cx="45720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lnSpc>
                <a:spcPct val="150000"/>
              </a:lnSpc>
              <a:spcBef>
                <a:spcPct val="0"/>
              </a:spcBef>
              <a:buFontTx/>
              <a:buNone/>
            </a:pPr>
            <a:r>
              <a:rPr lang="tr-TR" altLang="tr-TR" sz="1800">
                <a:solidFill>
                  <a:srgbClr val="0000FF"/>
                </a:solidFill>
                <a:ea typeface="Calibri" panose="020F0502020204030204" pitchFamily="34" charset="0"/>
                <a:cs typeface="Times New Roman" panose="02020603050405020304" pitchFamily="18" charset="0"/>
              </a:rPr>
              <a:t>eşitliği ile verilir. Bu iki eşitlik birleştirilirse,</a:t>
            </a:r>
            <a:endParaRPr lang="tr-TR" altLang="tr-TR" sz="180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 name="Dikdörtgen 4"/>
          <p:cNvSpPr>
            <a:spLocks noRot="1" noChangeAspect="1" noMove="1" noResize="1" noEditPoints="1" noAdjustHandles="1" noChangeArrowheads="1" noChangeShapeType="1" noTextEdit="1"/>
          </p:cNvSpPr>
          <p:nvPr/>
        </p:nvSpPr>
        <p:spPr>
          <a:xfrm>
            <a:off x="2675705" y="1752600"/>
            <a:ext cx="3563989" cy="714683"/>
          </a:xfrm>
          <a:prstGeom prst="rect">
            <a:avLst/>
          </a:prstGeom>
          <a:blipFill>
            <a:blip r:embed="rId4"/>
            <a:stretch>
              <a:fillRect/>
            </a:stretch>
          </a:blipFill>
        </p:spPr>
        <p:txBody>
          <a:bodyPr/>
          <a:lstStyle/>
          <a:p>
            <a:pPr>
              <a:defRPr/>
            </a:pPr>
            <a:r>
              <a:rPr lang="tr-TR">
                <a:noFill/>
              </a:rPr>
              <a:t> </a:t>
            </a:r>
          </a:p>
        </p:txBody>
      </p:sp>
      <p:sp>
        <p:nvSpPr>
          <p:cNvPr id="6" name="Dikdörtgen 5"/>
          <p:cNvSpPr>
            <a:spLocks noChangeArrowheads="1"/>
          </p:cNvSpPr>
          <p:nvPr/>
        </p:nvSpPr>
        <p:spPr bwMode="auto">
          <a:xfrm>
            <a:off x="228600" y="2514600"/>
            <a:ext cx="45720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lnSpc>
                <a:spcPct val="150000"/>
              </a:lnSpc>
              <a:spcBef>
                <a:spcPct val="0"/>
              </a:spcBef>
              <a:buFontTx/>
              <a:buNone/>
            </a:pPr>
            <a:r>
              <a:rPr lang="tr-TR" altLang="tr-TR" sz="1800">
                <a:solidFill>
                  <a:srgbClr val="0000FF"/>
                </a:solidFill>
                <a:ea typeface="Calibri" panose="020F0502020204030204" pitchFamily="34" charset="0"/>
                <a:cs typeface="Times New Roman" panose="02020603050405020304" pitchFamily="18" charset="0"/>
              </a:rPr>
              <a:t>sonucu elde edilir. Bu son eşitlikten:</a:t>
            </a:r>
            <a:endParaRPr lang="tr-TR" altLang="tr-TR" sz="180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7" name="Dikdörtgen 6"/>
          <p:cNvSpPr>
            <a:spLocks noRot="1" noChangeAspect="1" noMove="1" noResize="1" noEditPoints="1" noAdjustHandles="1" noChangeArrowheads="1" noChangeShapeType="1" noTextEdit="1"/>
          </p:cNvSpPr>
          <p:nvPr/>
        </p:nvSpPr>
        <p:spPr>
          <a:xfrm>
            <a:off x="2988665" y="3048000"/>
            <a:ext cx="2497735" cy="617413"/>
          </a:xfrm>
          <a:prstGeom prst="rect">
            <a:avLst/>
          </a:prstGeom>
          <a:blipFill>
            <a:blip r:embed="rId5"/>
            <a:stretch>
              <a:fillRect/>
            </a:stretch>
          </a:blipFill>
        </p:spPr>
        <p:txBody>
          <a:bodyPr/>
          <a:lstStyle/>
          <a:p>
            <a:pPr>
              <a:defRPr/>
            </a:pPr>
            <a:r>
              <a:rPr lang="tr-TR">
                <a:noFill/>
              </a:rPr>
              <a:t> </a:t>
            </a:r>
          </a:p>
        </p:txBody>
      </p:sp>
      <p:sp>
        <p:nvSpPr>
          <p:cNvPr id="8" name="Dikdörtgen 7"/>
          <p:cNvSpPr>
            <a:spLocks noRot="1" noChangeAspect="1" noMove="1" noResize="1" noEditPoints="1" noAdjustHandles="1" noChangeArrowheads="1" noChangeShapeType="1" noTextEdit="1"/>
          </p:cNvSpPr>
          <p:nvPr/>
        </p:nvSpPr>
        <p:spPr>
          <a:xfrm>
            <a:off x="228600" y="3657600"/>
            <a:ext cx="8686800" cy="923330"/>
          </a:xfrm>
          <a:prstGeom prst="rect">
            <a:avLst/>
          </a:prstGeom>
          <a:blipFill>
            <a:blip r:embed="rId6"/>
            <a:stretch>
              <a:fillRect l="-632" r="-561" b="-4636"/>
            </a:stretch>
          </a:blipFill>
        </p:spPr>
        <p:txBody>
          <a:bodyPr/>
          <a:lstStyle/>
          <a:p>
            <a:pPr>
              <a:defRPr/>
            </a:pPr>
            <a:r>
              <a:rPr lang="tr-TR">
                <a:noFill/>
              </a:rPr>
              <a:t> </a:t>
            </a:r>
          </a:p>
        </p:txBody>
      </p:sp>
      <p:sp>
        <p:nvSpPr>
          <p:cNvPr id="9" name="Dikdörtgen 8"/>
          <p:cNvSpPr>
            <a:spLocks noRot="1" noChangeAspect="1" noMove="1" noResize="1" noEditPoints="1" noAdjustHandles="1" noChangeArrowheads="1" noChangeShapeType="1" noTextEdit="1"/>
          </p:cNvSpPr>
          <p:nvPr/>
        </p:nvSpPr>
        <p:spPr>
          <a:xfrm>
            <a:off x="228600" y="4724400"/>
            <a:ext cx="8686800" cy="923330"/>
          </a:xfrm>
          <a:prstGeom prst="rect">
            <a:avLst/>
          </a:prstGeom>
          <a:blipFill>
            <a:blip r:embed="rId7"/>
            <a:stretch>
              <a:fillRect l="-632" r="-561" b="-4636"/>
            </a:stretch>
          </a:blipFill>
        </p:spPr>
        <p:txBody>
          <a:bodyPr/>
          <a:lstStyle/>
          <a:p>
            <a:pPr>
              <a:defRPr/>
            </a:pPr>
            <a:r>
              <a:rPr lang="tr-TR">
                <a:noFill/>
              </a:rPr>
              <a:t> </a:t>
            </a:r>
          </a:p>
        </p:txBody>
      </p:sp>
      <p:sp>
        <p:nvSpPr>
          <p:cNvPr id="10" name="Dikdörtgen 9"/>
          <p:cNvSpPr>
            <a:spLocks noRot="1" noChangeAspect="1" noMove="1" noResize="1" noEditPoints="1" noAdjustHandles="1" noChangeArrowheads="1" noChangeShapeType="1" noTextEdit="1"/>
          </p:cNvSpPr>
          <p:nvPr/>
        </p:nvSpPr>
        <p:spPr>
          <a:xfrm>
            <a:off x="3815395" y="5630026"/>
            <a:ext cx="786241" cy="618374"/>
          </a:xfrm>
          <a:prstGeom prst="rect">
            <a:avLst/>
          </a:prstGeom>
          <a:blipFill>
            <a:blip r:embed="rId8"/>
            <a:stretch>
              <a:fillRect/>
            </a:stretch>
          </a:blipFill>
        </p:spPr>
        <p:txBody>
          <a:bodyPr/>
          <a:lstStyle/>
          <a:p>
            <a:pPr>
              <a:defRPr/>
            </a:pPr>
            <a:r>
              <a:rPr lang="tr-TR">
                <a:noFill/>
              </a:rPr>
              <a:t> </a:t>
            </a:r>
          </a:p>
        </p:txBody>
      </p:sp>
      <p:sp>
        <p:nvSpPr>
          <p:cNvPr id="11" name="Dikdörtgen 10"/>
          <p:cNvSpPr>
            <a:spLocks noChangeArrowheads="1"/>
          </p:cNvSpPr>
          <p:nvPr/>
        </p:nvSpPr>
        <p:spPr bwMode="auto">
          <a:xfrm>
            <a:off x="242888" y="6121400"/>
            <a:ext cx="190976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lnSpc>
                <a:spcPct val="150000"/>
              </a:lnSpc>
              <a:spcBef>
                <a:spcPct val="0"/>
              </a:spcBef>
              <a:buFontTx/>
              <a:buNone/>
            </a:pPr>
            <a:r>
              <a:rPr lang="tr-TR" altLang="tr-TR" sz="1800">
                <a:solidFill>
                  <a:srgbClr val="0000FF"/>
                </a:solidFill>
                <a:ea typeface="Calibri" panose="020F0502020204030204" pitchFamily="34" charset="0"/>
                <a:cs typeface="Times New Roman" panose="02020603050405020304" pitchFamily="18" charset="0"/>
              </a:rPr>
              <a:t>ifadesi ile bağlıdır.</a:t>
            </a:r>
            <a:endParaRPr lang="tr-TR" altLang="tr-TR" sz="180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fill="hold"/>
                                        <p:tgtEl>
                                          <p:spTgt spid="10"/>
                                        </p:tgtEl>
                                        <p:attrNameLst>
                                          <p:attrName>ppt_x</p:attrName>
                                        </p:attrNameLst>
                                      </p:cBhvr>
                                      <p:tavLst>
                                        <p:tav tm="0">
                                          <p:val>
                                            <p:strVal val="#ppt_x"/>
                                          </p:val>
                                        </p:tav>
                                        <p:tav tm="100000">
                                          <p:val>
                                            <p:strVal val="#ppt_x"/>
                                          </p:val>
                                        </p:tav>
                                      </p:tavLst>
                                    </p:anim>
                                    <p:anim calcmode="lin" valueType="num">
                                      <p:cBhvr additive="base">
                                        <p:cTn id="5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additive="base">
                                        <p:cTn id="61" dur="500" fill="hold"/>
                                        <p:tgtEl>
                                          <p:spTgt spid="11"/>
                                        </p:tgtEl>
                                        <p:attrNameLst>
                                          <p:attrName>ppt_x</p:attrName>
                                        </p:attrNameLst>
                                      </p:cBhvr>
                                      <p:tavLst>
                                        <p:tav tm="0">
                                          <p:val>
                                            <p:strVal val="#ppt_x"/>
                                          </p:val>
                                        </p:tav>
                                        <p:tav tm="100000">
                                          <p:val>
                                            <p:strVal val="#ppt_x"/>
                                          </p:val>
                                        </p:tav>
                                      </p:tavLst>
                                    </p:anim>
                                    <p:anim calcmode="lin" valueType="num">
                                      <p:cBhvr additive="base">
                                        <p:cTn id="6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ChangeArrowheads="1"/>
          </p:cNvSpPr>
          <p:nvPr/>
        </p:nvSpPr>
        <p:spPr bwMode="auto">
          <a:xfrm>
            <a:off x="2016125" y="293008"/>
            <a:ext cx="51816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buFontTx/>
              <a:buNone/>
            </a:pPr>
            <a:r>
              <a:rPr lang="tr-TR" altLang="tr-TR" sz="4400" b="1" dirty="0">
                <a:solidFill>
                  <a:srgbClr val="FF0000"/>
                </a:solidFill>
              </a:rPr>
              <a:t>BÖLÜM-27</a:t>
            </a:r>
            <a:endParaRPr lang="tr-TR" altLang="tr-TR" sz="4400" dirty="0">
              <a:solidFill>
                <a:srgbClr val="FF0000"/>
              </a:solidFill>
            </a:endParaRPr>
          </a:p>
        </p:txBody>
      </p:sp>
      <p:sp>
        <p:nvSpPr>
          <p:cNvPr id="4099" name="Dikdörtgen 1"/>
          <p:cNvSpPr>
            <a:spLocks noChangeArrowheads="1"/>
          </p:cNvSpPr>
          <p:nvPr/>
        </p:nvSpPr>
        <p:spPr bwMode="auto">
          <a:xfrm>
            <a:off x="2438400" y="1117345"/>
            <a:ext cx="43370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150000"/>
              </a:lnSpc>
              <a:spcBef>
                <a:spcPct val="0"/>
              </a:spcBef>
              <a:buFontTx/>
              <a:buNone/>
            </a:pPr>
            <a:r>
              <a:rPr lang="tr-TR" altLang="tr-TR" sz="3600" b="1" dirty="0">
                <a:solidFill>
                  <a:srgbClr val="FF0000"/>
                </a:solidFill>
              </a:rPr>
              <a:t>AKIM ve DİRENÇ</a:t>
            </a:r>
            <a:endParaRPr lang="tr-TR" altLang="tr-TR" sz="3600" dirty="0">
              <a:solidFill>
                <a:srgbClr val="FF0000"/>
              </a:solidFill>
              <a:ea typeface="Calibri" panose="020F0502020204030204" pitchFamily="34" charset="0"/>
              <a:cs typeface="TimesNewRomanPS-BoldMT"/>
            </a:endParaRPr>
          </a:p>
        </p:txBody>
      </p:sp>
      <p:sp>
        <p:nvSpPr>
          <p:cNvPr id="4100" name="Dikdörtgen 3"/>
          <p:cNvSpPr>
            <a:spLocks noChangeArrowheads="1"/>
          </p:cNvSpPr>
          <p:nvPr/>
        </p:nvSpPr>
        <p:spPr bwMode="auto">
          <a:xfrm>
            <a:off x="533400" y="2057400"/>
            <a:ext cx="7162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tr-TR" altLang="tr-TR" sz="2400" dirty="0">
                <a:solidFill>
                  <a:srgbClr val="0000FF"/>
                </a:solidFill>
              </a:rPr>
              <a:t>Bu bölüm kapsamında aşağıdaki konulara değinilecektir:</a:t>
            </a:r>
          </a:p>
        </p:txBody>
      </p:sp>
      <p:sp>
        <p:nvSpPr>
          <p:cNvPr id="4101" name="Dikdörtgen 5"/>
          <p:cNvSpPr>
            <a:spLocks noChangeArrowheads="1"/>
          </p:cNvSpPr>
          <p:nvPr/>
        </p:nvSpPr>
        <p:spPr bwMode="auto">
          <a:xfrm>
            <a:off x="838200" y="2689225"/>
            <a:ext cx="62484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lnSpc>
                <a:spcPct val="150000"/>
              </a:lnSpc>
              <a:spcBef>
                <a:spcPct val="0"/>
              </a:spcBef>
              <a:buFont typeface="Wingdings" panose="05000000000000000000" pitchFamily="2" charset="2"/>
              <a:buChar char="v"/>
            </a:pPr>
            <a:r>
              <a:rPr lang="tr-TR" altLang="tr-TR" sz="2400" b="1" dirty="0">
                <a:solidFill>
                  <a:srgbClr val="006600"/>
                </a:solidFill>
                <a:ea typeface="Calibri" panose="020F0502020204030204" pitchFamily="34" charset="0"/>
                <a:cs typeface="Times New Roman" panose="02020603050405020304" pitchFamily="18" charset="0"/>
              </a:rPr>
              <a:t>Elektrik Akımı</a:t>
            </a:r>
            <a:endParaRPr lang="tr-TR" altLang="tr-TR" sz="1600" dirty="0">
              <a:solidFill>
                <a:srgbClr val="0066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4102" name="Dikdörtgen 6"/>
          <p:cNvSpPr>
            <a:spLocks noChangeArrowheads="1"/>
          </p:cNvSpPr>
          <p:nvPr/>
        </p:nvSpPr>
        <p:spPr bwMode="auto">
          <a:xfrm>
            <a:off x="838200" y="3429000"/>
            <a:ext cx="457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lnSpc>
                <a:spcPct val="150000"/>
              </a:lnSpc>
              <a:spcBef>
                <a:spcPct val="0"/>
              </a:spcBef>
              <a:buFont typeface="Wingdings" panose="05000000000000000000" pitchFamily="2" charset="2"/>
              <a:buChar char="v"/>
            </a:pPr>
            <a:r>
              <a:rPr lang="tr-TR" altLang="tr-TR" sz="2400" b="1" dirty="0">
                <a:solidFill>
                  <a:srgbClr val="006600"/>
                </a:solidFill>
                <a:ea typeface="Calibri" panose="020F0502020204030204" pitchFamily="34" charset="0"/>
                <a:cs typeface="Times New Roman" panose="02020603050405020304" pitchFamily="18" charset="0"/>
              </a:rPr>
              <a:t>Direnç ve </a:t>
            </a:r>
            <a:r>
              <a:rPr lang="tr-TR" altLang="tr-TR" sz="2400" b="1" dirty="0" err="1">
                <a:solidFill>
                  <a:srgbClr val="006600"/>
                </a:solidFill>
                <a:ea typeface="Calibri" panose="020F0502020204030204" pitchFamily="34" charset="0"/>
                <a:cs typeface="Times New Roman" panose="02020603050405020304" pitchFamily="18" charset="0"/>
              </a:rPr>
              <a:t>Ohm</a:t>
            </a:r>
            <a:r>
              <a:rPr lang="tr-TR" altLang="tr-TR" sz="2400" b="1" dirty="0">
                <a:solidFill>
                  <a:srgbClr val="006600"/>
                </a:solidFill>
                <a:ea typeface="Calibri" panose="020F0502020204030204" pitchFamily="34" charset="0"/>
                <a:cs typeface="Times New Roman" panose="02020603050405020304" pitchFamily="18" charset="0"/>
              </a:rPr>
              <a:t> Kanunu</a:t>
            </a:r>
            <a:endParaRPr lang="tr-TR" altLang="tr-TR" sz="1600" dirty="0">
              <a:solidFill>
                <a:srgbClr val="0066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4103" name="Dikdörtgen 7"/>
          <p:cNvSpPr>
            <a:spLocks noChangeArrowheads="1"/>
          </p:cNvSpPr>
          <p:nvPr/>
        </p:nvSpPr>
        <p:spPr bwMode="auto">
          <a:xfrm>
            <a:off x="838200" y="4230688"/>
            <a:ext cx="71628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lnSpc>
                <a:spcPct val="150000"/>
              </a:lnSpc>
              <a:spcBef>
                <a:spcPct val="0"/>
              </a:spcBef>
              <a:buFont typeface="Wingdings" panose="05000000000000000000" pitchFamily="2" charset="2"/>
              <a:buChar char="v"/>
            </a:pPr>
            <a:r>
              <a:rPr lang="tr-TR" altLang="tr-TR" sz="2400" b="1" dirty="0">
                <a:solidFill>
                  <a:srgbClr val="006600"/>
                </a:solidFill>
                <a:ea typeface="Calibri" panose="020F0502020204030204" pitchFamily="34" charset="0"/>
                <a:cs typeface="Times New Roman" panose="02020603050405020304" pitchFamily="18" charset="0"/>
              </a:rPr>
              <a:t>Elektriksel İletkenlik İçin Bir Model</a:t>
            </a:r>
            <a:endParaRPr lang="tr-TR" altLang="tr-TR" sz="1600" dirty="0">
              <a:solidFill>
                <a:srgbClr val="0066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4104" name="Dikdörtgen 8"/>
          <p:cNvSpPr>
            <a:spLocks noChangeArrowheads="1"/>
          </p:cNvSpPr>
          <p:nvPr/>
        </p:nvSpPr>
        <p:spPr bwMode="auto">
          <a:xfrm>
            <a:off x="838200" y="5029200"/>
            <a:ext cx="6019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lnSpc>
                <a:spcPct val="150000"/>
              </a:lnSpc>
              <a:spcBef>
                <a:spcPct val="0"/>
              </a:spcBef>
              <a:buFont typeface="Wingdings" panose="05000000000000000000" pitchFamily="2" charset="2"/>
              <a:buChar char="v"/>
            </a:pPr>
            <a:r>
              <a:rPr lang="tr-TR" altLang="tr-TR" sz="2400" b="1" dirty="0">
                <a:solidFill>
                  <a:srgbClr val="006600"/>
                </a:solidFill>
                <a:ea typeface="Calibri" panose="020F0502020204030204" pitchFamily="34" charset="0"/>
                <a:cs typeface="Times New Roman" panose="02020603050405020304" pitchFamily="18" charset="0"/>
              </a:rPr>
              <a:t>Direnç ve Sıcaklık</a:t>
            </a:r>
            <a:endParaRPr lang="tr-TR" altLang="tr-TR" sz="1600" dirty="0">
              <a:solidFill>
                <a:srgbClr val="0066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4105" name="Dikdörtgen 9"/>
          <p:cNvSpPr>
            <a:spLocks noChangeArrowheads="1"/>
          </p:cNvSpPr>
          <p:nvPr/>
        </p:nvSpPr>
        <p:spPr bwMode="auto">
          <a:xfrm>
            <a:off x="838200" y="5737225"/>
            <a:ext cx="60198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lnSpc>
                <a:spcPct val="150000"/>
              </a:lnSpc>
              <a:spcBef>
                <a:spcPct val="0"/>
              </a:spcBef>
              <a:buFont typeface="Wingdings" panose="05000000000000000000" pitchFamily="2" charset="2"/>
              <a:buChar char="v"/>
            </a:pPr>
            <a:r>
              <a:rPr lang="tr-TR" altLang="tr-TR" sz="2400" b="1">
                <a:solidFill>
                  <a:srgbClr val="006600"/>
                </a:solidFill>
                <a:ea typeface="Calibri" panose="020F0502020204030204" pitchFamily="34" charset="0"/>
                <a:cs typeface="Times New Roman" panose="02020603050405020304" pitchFamily="18" charset="0"/>
              </a:rPr>
              <a:t>Elektrik Enerjisi ve Güç</a:t>
            </a:r>
            <a:endParaRPr lang="tr-TR" altLang="tr-TR" sz="1600">
              <a:solidFill>
                <a:srgbClr val="006600"/>
              </a:solidFill>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spd="slow" advTm="871">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a:spLocks noRot="1" noChangeAspect="1" noMove="1" noResize="1" noEditPoints="1" noAdjustHandles="1" noChangeArrowheads="1" noChangeShapeType="1" noTextEdit="1"/>
          </p:cNvSpPr>
          <p:nvPr/>
        </p:nvSpPr>
        <p:spPr>
          <a:xfrm>
            <a:off x="152400" y="304800"/>
            <a:ext cx="8610600" cy="1294393"/>
          </a:xfrm>
          <a:prstGeom prst="rect">
            <a:avLst/>
          </a:prstGeom>
          <a:blipFill>
            <a:blip r:embed="rId2"/>
            <a:stretch>
              <a:fillRect l="-566" r="-495" b="-6604"/>
            </a:stretch>
          </a:blipFill>
        </p:spPr>
        <p:txBody>
          <a:bodyPr/>
          <a:lstStyle/>
          <a:p>
            <a:pPr>
              <a:defRPr/>
            </a:pPr>
            <a:r>
              <a:rPr lang="tr-TR">
                <a:noFill/>
              </a:rPr>
              <a:t> </a:t>
            </a:r>
          </a:p>
        </p:txBody>
      </p:sp>
      <p:sp>
        <p:nvSpPr>
          <p:cNvPr id="3" name="Dikdörtgen 2"/>
          <p:cNvSpPr>
            <a:spLocks noRot="1" noChangeAspect="1" noMove="1" noResize="1" noEditPoints="1" noAdjustHandles="1" noChangeArrowheads="1" noChangeShapeType="1" noTextEdit="1"/>
          </p:cNvSpPr>
          <p:nvPr/>
        </p:nvSpPr>
        <p:spPr>
          <a:xfrm>
            <a:off x="128587" y="1599193"/>
            <a:ext cx="8610600" cy="1338828"/>
          </a:xfrm>
          <a:prstGeom prst="rect">
            <a:avLst/>
          </a:prstGeom>
          <a:blipFill>
            <a:blip r:embed="rId3"/>
            <a:stretch>
              <a:fillRect l="-425" r="-566" b="-2727"/>
            </a:stretch>
          </a:blipFill>
        </p:spPr>
        <p:txBody>
          <a:bodyPr/>
          <a:lstStyle/>
          <a:p>
            <a:pPr>
              <a:defRPr/>
            </a:pPr>
            <a:r>
              <a:rPr lang="tr-TR">
                <a:noFill/>
              </a:rPr>
              <a:t> </a:t>
            </a:r>
          </a:p>
        </p:txBody>
      </p:sp>
      <p:sp>
        <p:nvSpPr>
          <p:cNvPr id="4" name="Dikdörtgen 3"/>
          <p:cNvSpPr>
            <a:spLocks noChangeArrowheads="1"/>
          </p:cNvSpPr>
          <p:nvPr/>
        </p:nvSpPr>
        <p:spPr bwMode="auto">
          <a:xfrm>
            <a:off x="23813" y="2957513"/>
            <a:ext cx="1755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tr-TR" altLang="tr-TR" sz="1800" b="1">
                <a:solidFill>
                  <a:srgbClr val="FF0000"/>
                </a:solidFill>
                <a:cs typeface="Calibri" panose="020F0502020204030204" pitchFamily="34" charset="0"/>
              </a:rPr>
              <a:t>Çözüm 27-5: a) </a:t>
            </a:r>
            <a:endParaRPr lang="tr-TR" altLang="tr-TR" sz="1800">
              <a:solidFill>
                <a:schemeClr val="accent2"/>
              </a:solidFill>
            </a:endParaRPr>
          </a:p>
        </p:txBody>
      </p:sp>
      <p:sp>
        <p:nvSpPr>
          <p:cNvPr id="5" name="Dikdörtgen 4"/>
          <p:cNvSpPr>
            <a:spLocks noRot="1" noChangeAspect="1" noMove="1" noResize="1" noEditPoints="1" noAdjustHandles="1" noChangeArrowheads="1" noChangeShapeType="1" noTextEdit="1"/>
          </p:cNvSpPr>
          <p:nvPr/>
        </p:nvSpPr>
        <p:spPr>
          <a:xfrm>
            <a:off x="3124200" y="2957071"/>
            <a:ext cx="1163524" cy="613566"/>
          </a:xfrm>
          <a:prstGeom prst="rect">
            <a:avLst/>
          </a:prstGeom>
          <a:blipFill>
            <a:blip r:embed="rId4"/>
            <a:stretch>
              <a:fillRect/>
            </a:stretch>
          </a:blipFill>
        </p:spPr>
        <p:txBody>
          <a:bodyPr/>
          <a:lstStyle/>
          <a:p>
            <a:pPr>
              <a:defRPr/>
            </a:pPr>
            <a:r>
              <a:rPr lang="tr-TR">
                <a:noFill/>
              </a:rPr>
              <a:t> </a:t>
            </a:r>
          </a:p>
        </p:txBody>
      </p:sp>
      <p:sp>
        <p:nvSpPr>
          <p:cNvPr id="6" name="Dikdörtgen 5"/>
          <p:cNvSpPr>
            <a:spLocks noRot="1" noChangeAspect="1" noMove="1" noResize="1" noEditPoints="1" noAdjustHandles="1" noChangeArrowheads="1" noChangeShapeType="1" noTextEdit="1"/>
          </p:cNvSpPr>
          <p:nvPr/>
        </p:nvSpPr>
        <p:spPr>
          <a:xfrm>
            <a:off x="668224" y="3589687"/>
            <a:ext cx="7239000" cy="687368"/>
          </a:xfrm>
          <a:prstGeom prst="rect">
            <a:avLst/>
          </a:prstGeom>
          <a:blipFill>
            <a:blip r:embed="rId5"/>
            <a:stretch>
              <a:fillRect/>
            </a:stretch>
          </a:blipFill>
        </p:spPr>
        <p:txBody>
          <a:bodyPr/>
          <a:lstStyle/>
          <a:p>
            <a:pPr>
              <a:defRPr/>
            </a:pPr>
            <a:r>
              <a:rPr lang="tr-TR">
                <a:noFill/>
              </a:rPr>
              <a:t> </a:t>
            </a:r>
          </a:p>
        </p:txBody>
      </p:sp>
      <p:sp>
        <p:nvSpPr>
          <p:cNvPr id="7" name="Dikdörtgen 6"/>
          <p:cNvSpPr>
            <a:spLocks noRot="1" noChangeAspect="1" noMove="1" noResize="1" noEditPoints="1" noAdjustHandles="1" noChangeArrowheads="1" noChangeShapeType="1" noTextEdit="1"/>
          </p:cNvSpPr>
          <p:nvPr/>
        </p:nvSpPr>
        <p:spPr>
          <a:xfrm>
            <a:off x="3124200" y="4540339"/>
            <a:ext cx="1973617" cy="369332"/>
          </a:xfrm>
          <a:prstGeom prst="rect">
            <a:avLst/>
          </a:prstGeom>
          <a:blipFill>
            <a:blip r:embed="rId6"/>
            <a:stretch>
              <a:fillRect/>
            </a:stretch>
          </a:blipFill>
        </p:spPr>
        <p:txBody>
          <a:bodyPr/>
          <a:lstStyle/>
          <a:p>
            <a:pPr>
              <a:defRPr/>
            </a:pPr>
            <a:r>
              <a:rPr lang="tr-TR">
                <a:noFill/>
              </a:rPr>
              <a:t> </a:t>
            </a:r>
          </a:p>
        </p:txBody>
      </p:sp>
      <p:sp>
        <p:nvSpPr>
          <p:cNvPr id="8" name="Dikdörtgen 7"/>
          <p:cNvSpPr>
            <a:spLocks noChangeArrowheads="1"/>
          </p:cNvSpPr>
          <p:nvPr/>
        </p:nvSpPr>
        <p:spPr bwMode="auto">
          <a:xfrm>
            <a:off x="314325" y="5040313"/>
            <a:ext cx="4476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tr-TR" altLang="tr-TR" sz="1800" b="1">
                <a:solidFill>
                  <a:srgbClr val="FF0000"/>
                </a:solidFill>
                <a:cs typeface="Calibri" panose="020F0502020204030204" pitchFamily="34" charset="0"/>
              </a:rPr>
              <a:t>b) </a:t>
            </a:r>
            <a:endParaRPr lang="tr-TR" altLang="tr-TR" sz="1800">
              <a:solidFill>
                <a:schemeClr val="accent2"/>
              </a:solidFill>
            </a:endParaRPr>
          </a:p>
        </p:txBody>
      </p:sp>
      <p:sp>
        <p:nvSpPr>
          <p:cNvPr id="9" name="Dikdörtgen 8"/>
          <p:cNvSpPr>
            <a:spLocks noRot="1" noChangeAspect="1" noMove="1" noResize="1" noEditPoints="1" noAdjustHandles="1" noChangeArrowheads="1" noChangeShapeType="1" noTextEdit="1"/>
          </p:cNvSpPr>
          <p:nvPr/>
        </p:nvSpPr>
        <p:spPr>
          <a:xfrm>
            <a:off x="776284" y="5059916"/>
            <a:ext cx="7010400" cy="369332"/>
          </a:xfrm>
          <a:prstGeom prst="rect">
            <a:avLst/>
          </a:prstGeom>
          <a:blipFill>
            <a:blip r:embed="rId7"/>
            <a:stretch>
              <a:fillRect t="-114754" b="-177049"/>
            </a:stretch>
          </a:blipFill>
        </p:spPr>
        <p:txBody>
          <a:bodyPr/>
          <a:lstStyle/>
          <a:p>
            <a:pPr>
              <a:defRPr/>
            </a:pPr>
            <a:r>
              <a:rPr lang="tr-TR">
                <a:no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a:spLocks noChangeArrowheads="1"/>
          </p:cNvSpPr>
          <p:nvPr/>
        </p:nvSpPr>
        <p:spPr bwMode="auto">
          <a:xfrm>
            <a:off x="2342810" y="497757"/>
            <a:ext cx="3810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150000"/>
              </a:lnSpc>
              <a:spcBef>
                <a:spcPct val="0"/>
              </a:spcBef>
              <a:buFontTx/>
              <a:buNone/>
            </a:pPr>
            <a:r>
              <a:rPr lang="tr-TR" altLang="tr-TR" sz="2400" b="1" dirty="0">
                <a:solidFill>
                  <a:srgbClr val="FF0000"/>
                </a:solidFill>
                <a:ea typeface="Calibri" panose="020F0502020204030204" pitchFamily="34" charset="0"/>
                <a:cs typeface="Times New Roman" panose="02020603050405020304" pitchFamily="18" charset="0"/>
              </a:rPr>
              <a:t>DİRENÇ VE SICAKLIK</a:t>
            </a:r>
            <a:endParaRPr lang="tr-TR" altLang="tr-TR" sz="2400" dirty="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Dikdörtgen 2"/>
          <p:cNvSpPr>
            <a:spLocks noChangeArrowheads="1"/>
          </p:cNvSpPr>
          <p:nvPr/>
        </p:nvSpPr>
        <p:spPr bwMode="auto">
          <a:xfrm>
            <a:off x="457200" y="990600"/>
            <a:ext cx="8458200" cy="96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lnSpc>
                <a:spcPct val="150000"/>
              </a:lnSpc>
              <a:spcBef>
                <a:spcPct val="0"/>
              </a:spcBef>
              <a:buFontTx/>
              <a:buNone/>
            </a:pPr>
            <a:r>
              <a:rPr lang="tr-TR" altLang="tr-TR" sz="2000">
                <a:solidFill>
                  <a:srgbClr val="0000FF"/>
                </a:solidFill>
                <a:ea typeface="Calibri" panose="020F0502020204030204" pitchFamily="34" charset="0"/>
                <a:cs typeface="Times New Roman" panose="02020603050405020304" pitchFamily="18" charset="0"/>
              </a:rPr>
              <a:t>Bir iletkenin özdirenci, belli bir sıcaklık aralığında yaklaşık olarak sıcaklıkla lineer bir şekilde,</a:t>
            </a:r>
            <a:endParaRPr lang="tr-TR" altLang="tr-TR" sz="200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4" name="Dikdörtgen 3"/>
          <p:cNvSpPr>
            <a:spLocks noRot="1" noChangeAspect="1" noMove="1" noResize="1" noEditPoints="1" noAdjustHandles="1" noChangeArrowheads="1" noChangeShapeType="1" noTextEdit="1"/>
          </p:cNvSpPr>
          <p:nvPr/>
        </p:nvSpPr>
        <p:spPr>
          <a:xfrm>
            <a:off x="3200400" y="2038290"/>
            <a:ext cx="2780248" cy="400110"/>
          </a:xfrm>
          <a:prstGeom prst="rect">
            <a:avLst/>
          </a:prstGeom>
          <a:blipFill>
            <a:blip r:embed="rId2"/>
            <a:stretch>
              <a:fillRect b="-9091"/>
            </a:stretch>
          </a:blipFill>
        </p:spPr>
        <p:txBody>
          <a:bodyPr/>
          <a:lstStyle/>
          <a:p>
            <a:pPr>
              <a:defRPr/>
            </a:pPr>
            <a:r>
              <a:rPr lang="tr-TR">
                <a:noFill/>
              </a:rPr>
              <a:t> </a:t>
            </a:r>
          </a:p>
        </p:txBody>
      </p:sp>
      <p:sp>
        <p:nvSpPr>
          <p:cNvPr id="5" name="Dikdörtgen 4"/>
          <p:cNvSpPr>
            <a:spLocks noRot="1" noChangeAspect="1" noMove="1" noResize="1" noEditPoints="1" noAdjustHandles="1" noChangeArrowheads="1" noChangeShapeType="1" noTextEdit="1"/>
          </p:cNvSpPr>
          <p:nvPr/>
        </p:nvSpPr>
        <p:spPr>
          <a:xfrm>
            <a:off x="457200" y="2485072"/>
            <a:ext cx="8458200" cy="1477328"/>
          </a:xfrm>
          <a:prstGeom prst="rect">
            <a:avLst/>
          </a:prstGeom>
          <a:blipFill>
            <a:blip r:embed="rId3"/>
            <a:stretch>
              <a:fillRect l="-720" r="-648" b="-2893"/>
            </a:stretch>
          </a:blipFill>
        </p:spPr>
        <p:txBody>
          <a:bodyPr/>
          <a:lstStyle/>
          <a:p>
            <a:pPr>
              <a:defRPr/>
            </a:pPr>
            <a:r>
              <a:rPr lang="tr-TR">
                <a:noFill/>
              </a:rPr>
              <a:t> </a:t>
            </a:r>
          </a:p>
        </p:txBody>
      </p:sp>
      <p:sp>
        <p:nvSpPr>
          <p:cNvPr id="6" name="Dikdörtgen 5"/>
          <p:cNvSpPr>
            <a:spLocks noChangeArrowheads="1"/>
          </p:cNvSpPr>
          <p:nvPr/>
        </p:nvSpPr>
        <p:spPr bwMode="auto">
          <a:xfrm>
            <a:off x="514350" y="3962400"/>
            <a:ext cx="84010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lnSpc>
                <a:spcPct val="150000"/>
              </a:lnSpc>
              <a:spcBef>
                <a:spcPct val="0"/>
              </a:spcBef>
              <a:buFontTx/>
              <a:buNone/>
            </a:pPr>
            <a:r>
              <a:rPr lang="tr-TR" altLang="tr-TR" sz="2000">
                <a:solidFill>
                  <a:srgbClr val="0000FF"/>
                </a:solidFill>
                <a:ea typeface="Calibri" panose="020F0502020204030204" pitchFamily="34" charset="0"/>
                <a:cs typeface="Times New Roman" panose="02020603050405020304" pitchFamily="18" charset="0"/>
              </a:rPr>
              <a:t>İletkenin direnci özdirençle orantılı olduğundan direnç için de,</a:t>
            </a:r>
            <a:endParaRPr lang="tr-TR" altLang="tr-TR" sz="200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7" name="Dikdörtgen 6"/>
          <p:cNvSpPr>
            <a:spLocks noRot="1" noChangeAspect="1" noMove="1" noResize="1" noEditPoints="1" noAdjustHandles="1" noChangeArrowheads="1" noChangeShapeType="1" noTextEdit="1"/>
          </p:cNvSpPr>
          <p:nvPr/>
        </p:nvSpPr>
        <p:spPr>
          <a:xfrm>
            <a:off x="2838450" y="4876800"/>
            <a:ext cx="2818720" cy="400110"/>
          </a:xfrm>
          <a:prstGeom prst="rect">
            <a:avLst/>
          </a:prstGeom>
          <a:blipFill>
            <a:blip r:embed="rId4"/>
            <a:stretch>
              <a:fillRect b="-1515"/>
            </a:stretch>
          </a:blipFill>
        </p:spPr>
        <p:txBody>
          <a:bodyPr/>
          <a:lstStyle/>
          <a:p>
            <a:pPr>
              <a:defRPr/>
            </a:pPr>
            <a:r>
              <a:rPr lang="tr-TR">
                <a:noFill/>
              </a:rPr>
              <a:t> </a:t>
            </a:r>
          </a:p>
        </p:txBody>
      </p:sp>
      <p:sp>
        <p:nvSpPr>
          <p:cNvPr id="8" name="Dikdörtgen 7"/>
          <p:cNvSpPr>
            <a:spLocks noChangeArrowheads="1"/>
          </p:cNvSpPr>
          <p:nvPr/>
        </p:nvSpPr>
        <p:spPr bwMode="auto">
          <a:xfrm>
            <a:off x="533400" y="5389563"/>
            <a:ext cx="6096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lnSpc>
                <a:spcPct val="150000"/>
              </a:lnSpc>
              <a:spcBef>
                <a:spcPct val="0"/>
              </a:spcBef>
              <a:buFontTx/>
              <a:buNone/>
            </a:pPr>
            <a:r>
              <a:rPr lang="tr-TR" altLang="tr-TR" sz="2000">
                <a:solidFill>
                  <a:srgbClr val="0000FF"/>
                </a:solidFill>
                <a:ea typeface="Calibri" panose="020F0502020204030204" pitchFamily="34" charset="0"/>
                <a:cs typeface="Times New Roman" panose="02020603050405020304" pitchFamily="18" charset="0"/>
              </a:rPr>
              <a:t>yazılabilir.</a:t>
            </a:r>
            <a:endParaRPr lang="tr-TR" altLang="tr-TR" sz="200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noChangeArrowheads="1"/>
          </p:cNvPicPr>
          <p:nvPr/>
        </p:nvPicPr>
        <p:blipFill>
          <a:blip r:embed="rId2">
            <a:extLst>
              <a:ext uri="{28A0092B-C50C-407E-A947-70E740481C1C}">
                <a14:useLocalDpi xmlns:a14="http://schemas.microsoft.com/office/drawing/2010/main" val="0"/>
              </a:ext>
            </a:extLst>
          </a:blip>
          <a:srcRect b="54243"/>
          <a:stretch>
            <a:fillRect/>
          </a:stretch>
        </p:blipFill>
        <p:spPr bwMode="auto">
          <a:xfrm>
            <a:off x="280988" y="76200"/>
            <a:ext cx="2895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Resim 2"/>
          <p:cNvPicPr>
            <a:picLocks noChangeAspect="1" noChangeArrowheads="1"/>
          </p:cNvPicPr>
          <p:nvPr/>
        </p:nvPicPr>
        <p:blipFill>
          <a:blip r:embed="rId2">
            <a:extLst>
              <a:ext uri="{28A0092B-C50C-407E-A947-70E740481C1C}">
                <a14:useLocalDpi xmlns:a14="http://schemas.microsoft.com/office/drawing/2010/main" val="0"/>
              </a:ext>
            </a:extLst>
          </a:blip>
          <a:srcRect t="45358"/>
          <a:stretch>
            <a:fillRect/>
          </a:stretch>
        </p:blipFill>
        <p:spPr bwMode="auto">
          <a:xfrm>
            <a:off x="533400" y="2590800"/>
            <a:ext cx="28194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ikdörtgen 3"/>
          <p:cNvSpPr>
            <a:spLocks noChangeArrowheads="1"/>
          </p:cNvSpPr>
          <p:nvPr/>
        </p:nvSpPr>
        <p:spPr bwMode="auto">
          <a:xfrm>
            <a:off x="3381375" y="533400"/>
            <a:ext cx="4572000" cy="129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lnSpc>
                <a:spcPct val="150000"/>
              </a:lnSpc>
              <a:spcBef>
                <a:spcPct val="0"/>
              </a:spcBef>
              <a:buFontTx/>
              <a:buNone/>
            </a:pPr>
            <a:r>
              <a:rPr lang="tr-TR" altLang="tr-TR" sz="1800">
                <a:solidFill>
                  <a:srgbClr val="0000FF"/>
                </a:solidFill>
                <a:ea typeface="Calibri" panose="020F0502020204030204" pitchFamily="34" charset="0"/>
                <a:cs typeface="Times New Roman" panose="02020603050405020304" pitchFamily="18" charset="0"/>
              </a:rPr>
              <a:t>Bakır gibi birçok omik maddenin direnci, şekilde görüldüğü gibi sıcaklık arttıkça yaklaşık olarak lineer bir şekilde artar. </a:t>
            </a:r>
            <a:endParaRPr lang="tr-TR" altLang="tr-TR" sz="180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 name="Dikdörtgen 4"/>
          <p:cNvSpPr>
            <a:spLocks noChangeArrowheads="1"/>
          </p:cNvSpPr>
          <p:nvPr/>
        </p:nvSpPr>
        <p:spPr bwMode="auto">
          <a:xfrm>
            <a:off x="3605213" y="3144838"/>
            <a:ext cx="4572000" cy="171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lnSpc>
                <a:spcPct val="150000"/>
              </a:lnSpc>
              <a:spcBef>
                <a:spcPct val="0"/>
              </a:spcBef>
              <a:buFontTx/>
              <a:buNone/>
            </a:pPr>
            <a:r>
              <a:rPr lang="tr-TR" altLang="tr-TR" sz="1800">
                <a:solidFill>
                  <a:srgbClr val="0000FF"/>
                </a:solidFill>
                <a:ea typeface="Calibri" panose="020F0502020204030204" pitchFamily="34" charset="0"/>
                <a:cs typeface="Times New Roman" panose="02020603050405020304" pitchFamily="18" charset="0"/>
              </a:rPr>
              <a:t>Bununla birlikte, gerçekte düşük sıcaklıklarda daima lineer olmayan bir bölge vardır ve özdirenç mutlak sıfır yakınında genellikle sonlu bir değere yaklaşır. </a:t>
            </a:r>
            <a:endParaRPr lang="tr-TR" altLang="tr-TR" sz="180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138" y="1657350"/>
            <a:ext cx="3040062"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ikdörtgen 2"/>
          <p:cNvSpPr>
            <a:spLocks noChangeArrowheads="1"/>
          </p:cNvSpPr>
          <p:nvPr/>
        </p:nvSpPr>
        <p:spPr bwMode="auto">
          <a:xfrm>
            <a:off x="4114800" y="2065338"/>
            <a:ext cx="4572000"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lnSpc>
                <a:spcPct val="150000"/>
              </a:lnSpc>
              <a:spcBef>
                <a:spcPct val="0"/>
              </a:spcBef>
              <a:buFontTx/>
              <a:buNone/>
            </a:pPr>
            <a:r>
              <a:rPr lang="tr-TR" altLang="tr-TR" sz="1800">
                <a:solidFill>
                  <a:srgbClr val="0000FF"/>
                </a:solidFill>
                <a:ea typeface="Calibri" panose="020F0502020204030204" pitchFamily="34" charset="0"/>
                <a:cs typeface="Times New Roman" panose="02020603050405020304" pitchFamily="18" charset="0"/>
              </a:rPr>
              <a:t>Yarı iletkenlerin özdirenci ise şekildeki gibi sıcaklık arttıkça azalır. Bu durum, yüksek sıcaklıklarda yük taşıyıcıların yoğunluğunun artmasından ileri gelir.</a:t>
            </a:r>
            <a:endParaRPr lang="tr-TR" altLang="tr-TR" sz="180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a:spLocks noRot="1" noChangeAspect="1" noMove="1" noResize="1" noEditPoints="1" noAdjustHandles="1" noChangeArrowheads="1" noChangeShapeType="1" noTextEdit="1"/>
          </p:cNvSpPr>
          <p:nvPr/>
        </p:nvSpPr>
        <p:spPr>
          <a:xfrm>
            <a:off x="228600" y="304800"/>
            <a:ext cx="8534400" cy="1455783"/>
          </a:xfrm>
          <a:prstGeom prst="rect">
            <a:avLst/>
          </a:prstGeom>
          <a:blipFill>
            <a:blip r:embed="rId2"/>
            <a:stretch>
              <a:fillRect l="-643" t="-6695" b="-60251"/>
            </a:stretch>
          </a:blipFill>
        </p:spPr>
        <p:txBody>
          <a:bodyPr/>
          <a:lstStyle/>
          <a:p>
            <a:pPr>
              <a:defRPr/>
            </a:pPr>
            <a:r>
              <a:rPr lang="tr-TR">
                <a:noFill/>
              </a:rPr>
              <a:t> </a:t>
            </a:r>
          </a:p>
        </p:txBody>
      </p:sp>
      <p:sp>
        <p:nvSpPr>
          <p:cNvPr id="3" name="Dikdörtgen 2"/>
          <p:cNvSpPr>
            <a:spLocks noChangeArrowheads="1"/>
          </p:cNvSpPr>
          <p:nvPr/>
        </p:nvSpPr>
        <p:spPr bwMode="auto">
          <a:xfrm>
            <a:off x="266700" y="1981200"/>
            <a:ext cx="9667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tr-TR" altLang="tr-TR" sz="1800" b="1">
                <a:solidFill>
                  <a:srgbClr val="FF0000"/>
                </a:solidFill>
                <a:cs typeface="Calibri" panose="020F0502020204030204" pitchFamily="34" charset="0"/>
              </a:rPr>
              <a:t>Çözüm:</a:t>
            </a:r>
            <a:endParaRPr lang="tr-TR" altLang="tr-TR" sz="1800">
              <a:solidFill>
                <a:schemeClr val="accent2"/>
              </a:solidFill>
            </a:endParaRPr>
          </a:p>
        </p:txBody>
      </p:sp>
      <p:sp>
        <p:nvSpPr>
          <p:cNvPr id="4" name="Dikdörtgen 3"/>
          <p:cNvSpPr>
            <a:spLocks noRot="1" noChangeAspect="1" noMove="1" noResize="1" noEditPoints="1" noAdjustHandles="1" noChangeArrowheads="1" noChangeShapeType="1" noTextEdit="1"/>
          </p:cNvSpPr>
          <p:nvPr/>
        </p:nvSpPr>
        <p:spPr>
          <a:xfrm>
            <a:off x="2783760" y="2165866"/>
            <a:ext cx="3424079" cy="609077"/>
          </a:xfrm>
          <a:prstGeom prst="rect">
            <a:avLst/>
          </a:prstGeom>
          <a:blipFill>
            <a:blip r:embed="rId3"/>
            <a:stretch>
              <a:fillRect/>
            </a:stretch>
          </a:blipFill>
        </p:spPr>
        <p:txBody>
          <a:bodyPr/>
          <a:lstStyle/>
          <a:p>
            <a:pPr>
              <a:defRPr/>
            </a:pPr>
            <a:r>
              <a:rPr lang="tr-TR">
                <a:noFill/>
              </a:rPr>
              <a:t> </a:t>
            </a:r>
          </a:p>
        </p:txBody>
      </p:sp>
      <p:sp>
        <p:nvSpPr>
          <p:cNvPr id="5" name="Dikdörtgen 4"/>
          <p:cNvSpPr>
            <a:spLocks noRot="1" noChangeAspect="1" noMove="1" noResize="1" noEditPoints="1" noAdjustHandles="1" noChangeArrowheads="1" noChangeShapeType="1" noTextEdit="1"/>
          </p:cNvSpPr>
          <p:nvPr/>
        </p:nvSpPr>
        <p:spPr>
          <a:xfrm>
            <a:off x="3429000" y="2995560"/>
            <a:ext cx="2489784" cy="369332"/>
          </a:xfrm>
          <a:prstGeom prst="rect">
            <a:avLst/>
          </a:prstGeom>
          <a:blipFill>
            <a:blip r:embed="rId4"/>
            <a:stretch>
              <a:fillRect/>
            </a:stretch>
          </a:blipFill>
        </p:spPr>
        <p:txBody>
          <a:bodyPr/>
          <a:lstStyle/>
          <a:p>
            <a:pPr>
              <a:defRPr/>
            </a:pPr>
            <a:r>
              <a:rPr lang="tr-TR">
                <a:noFill/>
              </a:rPr>
              <a:t> </a:t>
            </a:r>
          </a:p>
        </p:txBody>
      </p:sp>
      <p:sp>
        <p:nvSpPr>
          <p:cNvPr id="6" name="Dikdörtgen 5"/>
          <p:cNvSpPr>
            <a:spLocks noRot="1" noChangeAspect="1" noMove="1" noResize="1" noEditPoints="1" noAdjustHandles="1" noChangeArrowheads="1" noChangeShapeType="1" noTextEdit="1"/>
          </p:cNvSpPr>
          <p:nvPr/>
        </p:nvSpPr>
        <p:spPr>
          <a:xfrm>
            <a:off x="3633094" y="3585509"/>
            <a:ext cx="2285690" cy="714683"/>
          </a:xfrm>
          <a:prstGeom prst="rect">
            <a:avLst/>
          </a:prstGeom>
          <a:blipFill>
            <a:blip r:embed="rId5"/>
            <a:stretch>
              <a:fillRect/>
            </a:stretch>
          </a:blipFill>
        </p:spPr>
        <p:txBody>
          <a:bodyPr/>
          <a:lstStyle/>
          <a:p>
            <a:pPr>
              <a:defRPr/>
            </a:pPr>
            <a:r>
              <a:rPr lang="tr-TR">
                <a:noFill/>
              </a:rPr>
              <a:t> </a:t>
            </a:r>
          </a:p>
        </p:txBody>
      </p:sp>
      <p:sp>
        <p:nvSpPr>
          <p:cNvPr id="7" name="Dikdörtgen 6"/>
          <p:cNvSpPr>
            <a:spLocks noRot="1" noChangeAspect="1" noMove="1" noResize="1" noEditPoints="1" noAdjustHandles="1" noChangeArrowheads="1" noChangeShapeType="1" noTextEdit="1"/>
          </p:cNvSpPr>
          <p:nvPr/>
        </p:nvSpPr>
        <p:spPr>
          <a:xfrm>
            <a:off x="2489939" y="4520809"/>
            <a:ext cx="4572000" cy="714683"/>
          </a:xfrm>
          <a:prstGeom prst="rect">
            <a:avLst/>
          </a:prstGeom>
          <a:blipFill>
            <a:blip r:embed="rId6"/>
            <a:stretch>
              <a:fillRect/>
            </a:stretch>
          </a:blipFill>
        </p:spPr>
        <p:txBody>
          <a:bodyPr/>
          <a:lstStyle/>
          <a:p>
            <a:pPr>
              <a:defRPr/>
            </a:pPr>
            <a:r>
              <a:rPr lang="tr-TR">
                <a:no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a:spLocks noChangeArrowheads="1"/>
          </p:cNvSpPr>
          <p:nvPr/>
        </p:nvSpPr>
        <p:spPr bwMode="auto">
          <a:xfrm>
            <a:off x="609600" y="196821"/>
            <a:ext cx="7162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150000"/>
              </a:lnSpc>
              <a:spcBef>
                <a:spcPct val="0"/>
              </a:spcBef>
              <a:buFontTx/>
              <a:buNone/>
            </a:pPr>
            <a:r>
              <a:rPr lang="tr-TR" altLang="tr-TR" b="1" dirty="0">
                <a:solidFill>
                  <a:srgbClr val="FF0000"/>
                </a:solidFill>
                <a:ea typeface="Calibri" panose="020F0502020204030204" pitchFamily="34" charset="0"/>
                <a:cs typeface="Times New Roman" panose="02020603050405020304" pitchFamily="18" charset="0"/>
              </a:rPr>
              <a:t>ELEKTRİK ENERJİSİ VE GÜÇ </a:t>
            </a:r>
            <a:endParaRPr lang="tr-TR" altLang="tr-TR" dirty="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3" name="Resim 2"/>
          <p:cNvPicPr>
            <a:picLocks noChangeAspect="1" noChangeArrowheads="1"/>
          </p:cNvPicPr>
          <p:nvPr/>
        </p:nvPicPr>
        <p:blipFill>
          <a:blip r:embed="rId2">
            <a:extLst>
              <a:ext uri="{28A0092B-C50C-407E-A947-70E740481C1C}">
                <a14:useLocalDpi xmlns:a14="http://schemas.microsoft.com/office/drawing/2010/main" val="0"/>
              </a:ext>
            </a:extLst>
          </a:blip>
          <a:srcRect t="1869" b="2180"/>
          <a:stretch>
            <a:fillRect/>
          </a:stretch>
        </p:blipFill>
        <p:spPr bwMode="auto">
          <a:xfrm>
            <a:off x="28575" y="1090323"/>
            <a:ext cx="33147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Resim 11"/>
          <p:cNvPicPr>
            <a:picLocks noChangeAspect="1"/>
          </p:cNvPicPr>
          <p:nvPr/>
        </p:nvPicPr>
        <p:blipFill>
          <a:blip r:embed="rId3"/>
          <a:stretch>
            <a:fillRect/>
          </a:stretch>
        </p:blipFill>
        <p:spPr>
          <a:xfrm>
            <a:off x="4617244" y="4142197"/>
            <a:ext cx="2158171" cy="615749"/>
          </a:xfrm>
          <a:prstGeom prst="rect">
            <a:avLst/>
          </a:prstGeom>
        </p:spPr>
      </p:pic>
      <mc:AlternateContent xmlns:mc="http://schemas.openxmlformats.org/markup-compatibility/2006" xmlns:a14="http://schemas.microsoft.com/office/drawing/2010/main">
        <mc:Choice Requires="a14">
          <p:sp>
            <p:nvSpPr>
              <p:cNvPr id="17" name="Dikdörtgen 16"/>
              <p:cNvSpPr/>
              <p:nvPr/>
            </p:nvSpPr>
            <p:spPr>
              <a:xfrm>
                <a:off x="954881" y="1442640"/>
                <a:ext cx="7579519" cy="1938992"/>
              </a:xfrm>
              <a:prstGeom prst="rect">
                <a:avLst/>
              </a:prstGeom>
            </p:spPr>
            <p:txBody>
              <a:bodyPr wrap="square">
                <a:spAutoFit/>
              </a:bodyPr>
              <a:lstStyle/>
              <a:p>
                <a:pPr marL="2610485" algn="just">
                  <a:lnSpc>
                    <a:spcPct val="150000"/>
                  </a:lnSpc>
                  <a:spcAft>
                    <a:spcPts val="0"/>
                  </a:spcAft>
                </a:pPr>
                <a:r>
                  <a:rPr lang="tr-TR" sz="1600" dirty="0">
                    <a:solidFill>
                      <a:srgbClr val="0000FF"/>
                    </a:solidFill>
                    <a:ea typeface="Calibri" panose="020F0502020204030204" pitchFamily="34" charset="0"/>
                    <a:cs typeface="Times New Roman" panose="02020603050405020304" pitchFamily="18" charset="0"/>
                  </a:rPr>
                  <a:t>Şekilde verilen elektrik devresini düşünelim. Bir cihazın (direnç, motor, ...) </a:t>
                </a:r>
                <a14:m>
                  <m:oMath xmlns:m="http://schemas.openxmlformats.org/officeDocument/2006/math">
                    <m:r>
                      <a:rPr lang="tr-TR" sz="16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𝑎</m:t>
                    </m:r>
                  </m:oMath>
                </a14:m>
                <a:r>
                  <a:rPr lang="tr-TR" sz="1600" i="1" dirty="0">
                    <a:solidFill>
                      <a:srgbClr val="0000FF"/>
                    </a:solidFill>
                    <a:ea typeface="Calibri" panose="020F0502020204030204" pitchFamily="34" charset="0"/>
                    <a:cs typeface="Times New Roman" panose="02020603050405020304" pitchFamily="18" charset="0"/>
                  </a:rPr>
                  <a:t> </a:t>
                </a:r>
                <a:r>
                  <a:rPr lang="tr-TR" sz="1600" dirty="0">
                    <a:solidFill>
                      <a:srgbClr val="0000FF"/>
                    </a:solidFill>
                    <a:ea typeface="Calibri" panose="020F0502020204030204" pitchFamily="34" charset="0"/>
                    <a:cs typeface="Times New Roman" panose="02020603050405020304" pitchFamily="18" charset="0"/>
                  </a:rPr>
                  <a:t>ve </a:t>
                </a:r>
                <a14:m>
                  <m:oMath xmlns:m="http://schemas.openxmlformats.org/officeDocument/2006/math">
                    <m:r>
                      <a:rPr lang="tr-TR" sz="16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𝑏</m:t>
                    </m:r>
                  </m:oMath>
                </a14:m>
                <a:r>
                  <a:rPr lang="tr-TR" sz="1600" dirty="0">
                    <a:solidFill>
                      <a:srgbClr val="0000FF"/>
                    </a:solidFill>
                    <a:ea typeface="Calibri" panose="020F0502020204030204" pitchFamily="34" charset="0"/>
                    <a:cs typeface="Times New Roman" panose="02020603050405020304" pitchFamily="18" charset="0"/>
                  </a:rPr>
                  <a:t> uçları arasına batarya ile </a:t>
                </a:r>
                <a14:m>
                  <m:oMath xmlns:m="http://schemas.openxmlformats.org/officeDocument/2006/math">
                    <m:r>
                      <a:rPr lang="tr-TR" sz="16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m:t>
                    </m:r>
                    <m:r>
                      <a:rPr lang="tr-TR" sz="16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𝑉</m:t>
                    </m:r>
                  </m:oMath>
                </a14:m>
                <a:r>
                  <a:rPr lang="tr-TR" sz="1600" dirty="0">
                    <a:solidFill>
                      <a:srgbClr val="0000FF"/>
                    </a:solidFill>
                    <a:ea typeface="Calibri" panose="020F0502020204030204" pitchFamily="34" charset="0"/>
                    <a:cs typeface="Times New Roman" panose="02020603050405020304" pitchFamily="18" charset="0"/>
                  </a:rPr>
                  <a:t> gerilimi uygulanmıştır. Devreden geçen </a:t>
                </a:r>
                <a14:m>
                  <m:oMath xmlns:m="http://schemas.openxmlformats.org/officeDocument/2006/math">
                    <m:r>
                      <a:rPr lang="tr-TR" sz="16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𝐼</m:t>
                    </m:r>
                  </m:oMath>
                </a14:m>
                <a:r>
                  <a:rPr lang="tr-TR" sz="1600" dirty="0">
                    <a:solidFill>
                      <a:srgbClr val="0000FF"/>
                    </a:solidFill>
                    <a:ea typeface="Calibri" panose="020F0502020204030204" pitchFamily="34" charset="0"/>
                    <a:cs typeface="Times New Roman" panose="02020603050405020304" pitchFamily="18" charset="0"/>
                  </a:rPr>
                  <a:t> akımı nedeniyle cihazın bir ucundan diğerine </a:t>
                </a:r>
                <a14:m>
                  <m:oMath xmlns:m="http://schemas.openxmlformats.org/officeDocument/2006/math">
                    <m:r>
                      <a:rPr lang="tr-TR" sz="16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m:t>
                    </m:r>
                    <m:r>
                      <a:rPr lang="tr-TR" sz="16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𝑡</m:t>
                    </m:r>
                  </m:oMath>
                </a14:m>
                <a:r>
                  <a:rPr lang="tr-TR" sz="1600" i="1" dirty="0">
                    <a:solidFill>
                      <a:srgbClr val="0000FF"/>
                    </a:solidFill>
                    <a:ea typeface="Calibri" panose="020F0502020204030204" pitchFamily="34" charset="0"/>
                    <a:cs typeface="Times New Roman" panose="02020603050405020304" pitchFamily="18" charset="0"/>
                  </a:rPr>
                  <a:t> </a:t>
                </a:r>
                <a:r>
                  <a:rPr lang="tr-TR" sz="1600" dirty="0">
                    <a:solidFill>
                      <a:srgbClr val="0000FF"/>
                    </a:solidFill>
                    <a:ea typeface="Calibri" panose="020F0502020204030204" pitchFamily="34" charset="0"/>
                    <a:cs typeface="Times New Roman" panose="02020603050405020304" pitchFamily="18" charset="0"/>
                  </a:rPr>
                  <a:t>kadarlık bir zamanda</a:t>
                </a:r>
                <a:r>
                  <a:rPr lang="tr-TR" sz="1600" dirty="0">
                    <a:solidFill>
                      <a:srgbClr val="0000FF"/>
                    </a:solidFill>
                    <a:ea typeface="Times New Roman" panose="02020603050405020304" pitchFamily="18" charset="0"/>
                    <a:cs typeface="Times New Roman" panose="02020603050405020304" pitchFamily="18" charset="0"/>
                  </a:rPr>
                  <a:t> </a:t>
                </a:r>
                <a14:m>
                  <m:oMath xmlns:m="http://schemas.openxmlformats.org/officeDocument/2006/math">
                    <m:r>
                      <a:rPr lang="tr-TR" sz="16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m:t>
                    </m:r>
                    <m:r>
                      <a:rPr lang="tr-TR" sz="16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𝑄</m:t>
                    </m:r>
                    <m:r>
                      <a:rPr lang="tr-TR" sz="16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m:t>
                    </m:r>
                    <m:r>
                      <a:rPr lang="tr-TR" sz="16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𝐼</m:t>
                    </m:r>
                    <m:r>
                      <a:rPr lang="tr-TR" sz="16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m:t>
                    </m:r>
                    <m:r>
                      <a:rPr lang="tr-TR" sz="16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𝑡</m:t>
                    </m:r>
                  </m:oMath>
                </a14:m>
                <a:r>
                  <a:rPr lang="tr-TR" sz="1600" dirty="0">
                    <a:solidFill>
                      <a:srgbClr val="0000FF"/>
                    </a:solidFill>
                    <a:ea typeface="Calibri" panose="020F0502020204030204" pitchFamily="34" charset="0"/>
                    <a:cs typeface="Times New Roman" panose="02020603050405020304" pitchFamily="18" charset="0"/>
                  </a:rPr>
                  <a:t> kadar bir yük geçer.</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7" name="Dikdörtgen 16"/>
              <p:cNvSpPr>
                <a:spLocks noRot="1" noChangeAspect="1" noMove="1" noResize="1" noEditPoints="1" noAdjustHandles="1" noChangeArrowheads="1" noChangeShapeType="1" noTextEdit="1"/>
              </p:cNvSpPr>
              <p:nvPr/>
            </p:nvSpPr>
            <p:spPr>
              <a:xfrm>
                <a:off x="954881" y="1442640"/>
                <a:ext cx="7579519" cy="1938992"/>
              </a:xfrm>
              <a:prstGeom prst="rect">
                <a:avLst/>
              </a:prstGeom>
              <a:blipFill>
                <a:blip r:embed="rId4"/>
                <a:stretch>
                  <a:fillRect r="-402" b="-943"/>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9" name="Dikdörtgen 18"/>
              <p:cNvSpPr/>
              <p:nvPr/>
            </p:nvSpPr>
            <p:spPr>
              <a:xfrm>
                <a:off x="3555550" y="3503116"/>
                <a:ext cx="4281557" cy="461665"/>
              </a:xfrm>
              <a:prstGeom prst="rect">
                <a:avLst/>
              </a:prstGeom>
            </p:spPr>
            <p:txBody>
              <a:bodyPr wrap="none">
                <a:spAutoFit/>
              </a:bodyPr>
              <a:lstStyle/>
              <a:p>
                <a:pPr algn="just">
                  <a:lnSpc>
                    <a:spcPct val="150000"/>
                  </a:lnSpc>
                  <a:spcAft>
                    <a:spcPts val="0"/>
                  </a:spcAft>
                </a:pPr>
                <a14:m>
                  <m:oMath xmlns:m="http://schemas.openxmlformats.org/officeDocument/2006/math">
                    <m:r>
                      <a:rPr lang="tr-TR" sz="16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m:t>
                    </m:r>
                    <m:r>
                      <a:rPr lang="tr-TR" sz="16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𝑄</m:t>
                    </m:r>
                  </m:oMath>
                </a14:m>
                <a:r>
                  <a:rPr lang="tr-TR" sz="1600" dirty="0">
                    <a:solidFill>
                      <a:srgbClr val="0000FF"/>
                    </a:solidFill>
                    <a:ea typeface="Calibri" panose="020F0502020204030204" pitchFamily="34" charset="0"/>
                    <a:cs typeface="Times New Roman" panose="02020603050405020304" pitchFamily="18" charset="0"/>
                  </a:rPr>
                  <a:t> yükünün potansiyel enerjisindeki azalma hızı,</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9" name="Dikdörtgen 18"/>
              <p:cNvSpPr>
                <a:spLocks noRot="1" noChangeAspect="1" noMove="1" noResize="1" noEditPoints="1" noAdjustHandles="1" noChangeArrowheads="1" noChangeShapeType="1" noTextEdit="1"/>
              </p:cNvSpPr>
              <p:nvPr/>
            </p:nvSpPr>
            <p:spPr>
              <a:xfrm>
                <a:off x="3555550" y="3503116"/>
                <a:ext cx="4281557" cy="461665"/>
              </a:xfrm>
              <a:prstGeom prst="rect">
                <a:avLst/>
              </a:prstGeom>
              <a:blipFill>
                <a:blip r:embed="rId5"/>
                <a:stretch>
                  <a:fillRect b="-8000"/>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20" name="Dikdörtgen 19"/>
              <p:cNvSpPr/>
              <p:nvPr/>
            </p:nvSpPr>
            <p:spPr>
              <a:xfrm>
                <a:off x="576349" y="5029200"/>
                <a:ext cx="7924800" cy="830997"/>
              </a:xfrm>
              <a:prstGeom prst="rect">
                <a:avLst/>
              </a:prstGeom>
            </p:spPr>
            <p:txBody>
              <a:bodyPr wrap="square">
                <a:spAutoFit/>
              </a:bodyPr>
              <a:lstStyle/>
              <a:p>
                <a:pPr algn="just">
                  <a:lnSpc>
                    <a:spcPct val="150000"/>
                  </a:lnSpc>
                  <a:spcAft>
                    <a:spcPts val="0"/>
                  </a:spcAft>
                </a:pPr>
                <a:r>
                  <a:rPr lang="tr-TR" sz="1600" dirty="0">
                    <a:solidFill>
                      <a:srgbClr val="0000FF"/>
                    </a:solidFill>
                    <a:ea typeface="Calibri" panose="020F0502020204030204" pitchFamily="34" charset="0"/>
                    <a:cs typeface="Times New Roman" panose="02020603050405020304" pitchFamily="18" charset="0"/>
                  </a:rPr>
                  <a:t>ile verilir. Tersine, yük bu enerjiyi bataryadan geçerken yeniden kazanır. Yükün enerji kaybetme hızı, dirençteki </a:t>
                </a:r>
                <a14:m>
                  <m:oMath xmlns:m="http://schemas.openxmlformats.org/officeDocument/2006/math">
                    <m:r>
                      <a:rPr lang="tr-TR" sz="1600" b="1"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𝓟</m:t>
                    </m:r>
                  </m:oMath>
                </a14:m>
                <a:r>
                  <a:rPr lang="tr-TR" sz="1600" dirty="0">
                    <a:solidFill>
                      <a:srgbClr val="0000FF"/>
                    </a:solidFill>
                    <a:ea typeface="Times New Roman" panose="02020603050405020304" pitchFamily="18" charset="0"/>
                    <a:cs typeface="Times New Roman" panose="02020603050405020304" pitchFamily="18" charset="0"/>
                  </a:rPr>
                  <a:t> güç kaybına eşit (-ki bu iç enerji olarak görülür) olacağından</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0" name="Dikdörtgen 19"/>
              <p:cNvSpPr>
                <a:spLocks noRot="1" noChangeAspect="1" noMove="1" noResize="1" noEditPoints="1" noAdjustHandles="1" noChangeArrowheads="1" noChangeShapeType="1" noTextEdit="1"/>
              </p:cNvSpPr>
              <p:nvPr/>
            </p:nvSpPr>
            <p:spPr>
              <a:xfrm>
                <a:off x="576349" y="5029200"/>
                <a:ext cx="7924800" cy="830997"/>
              </a:xfrm>
              <a:prstGeom prst="rect">
                <a:avLst/>
              </a:prstGeom>
              <a:blipFill>
                <a:blip r:embed="rId6"/>
                <a:stretch>
                  <a:fillRect l="-462" r="-385" b="-3676"/>
                </a:stretch>
              </a:blipFill>
            </p:spPr>
            <p:txBody>
              <a:bodyPr/>
              <a:lstStyle/>
              <a:p>
                <a:r>
                  <a:rPr lang="tr-TR">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797668" y="1252471"/>
            <a:ext cx="7543800" cy="1319343"/>
          </a:xfrm>
          <a:prstGeom prst="rect">
            <a:avLst/>
          </a:prstGeom>
        </p:spPr>
      </p:pic>
      <p:pic>
        <p:nvPicPr>
          <p:cNvPr id="3" name="Resim 2"/>
          <p:cNvPicPr>
            <a:picLocks noChangeAspect="1"/>
          </p:cNvPicPr>
          <p:nvPr/>
        </p:nvPicPr>
        <p:blipFill>
          <a:blip r:embed="rId3"/>
          <a:stretch>
            <a:fillRect/>
          </a:stretch>
        </p:blipFill>
        <p:spPr>
          <a:xfrm>
            <a:off x="2326164" y="2560465"/>
            <a:ext cx="4258207" cy="762000"/>
          </a:xfrm>
          <a:prstGeom prst="rect">
            <a:avLst/>
          </a:prstGeom>
        </p:spPr>
      </p:pic>
      <mc:AlternateContent xmlns:mc="http://schemas.openxmlformats.org/markup-compatibility/2006" xmlns:a14="http://schemas.microsoft.com/office/drawing/2010/main">
        <mc:Choice Requires="a14">
          <p:sp>
            <p:nvSpPr>
              <p:cNvPr id="7" name="Dikdörtgen 6"/>
              <p:cNvSpPr/>
              <p:nvPr/>
            </p:nvSpPr>
            <p:spPr>
              <a:xfrm>
                <a:off x="2819400" y="531871"/>
                <a:ext cx="2286000"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tr-TR" b="1" smtClean="0">
                          <a:solidFill>
                            <a:srgbClr val="FF0000"/>
                          </a:solidFill>
                          <a:latin typeface="Cambria Math" panose="02040503050406030204" pitchFamily="18" charset="0"/>
                        </a:rPr>
                        <m:t>𝓟</m:t>
                      </m:r>
                      <m:r>
                        <a:rPr lang="tr-TR" b="0" i="0">
                          <a:solidFill>
                            <a:srgbClr val="FF0000"/>
                          </a:solidFill>
                          <a:latin typeface="Cambria Math" panose="02040503050406030204" pitchFamily="18" charset="0"/>
                        </a:rPr>
                        <m:t>=</m:t>
                      </m:r>
                      <m:r>
                        <a:rPr lang="tr-TR" b="1" i="1">
                          <a:solidFill>
                            <a:srgbClr val="FF0000"/>
                          </a:solidFill>
                          <a:latin typeface="Cambria Math" panose="02040503050406030204" pitchFamily="18" charset="0"/>
                        </a:rPr>
                        <m:t>𝑰</m:t>
                      </m:r>
                      <m:r>
                        <a:rPr lang="tr-TR" b="0" i="0">
                          <a:solidFill>
                            <a:srgbClr val="FF0000"/>
                          </a:solidFill>
                          <a:latin typeface="Cambria Math" panose="02040503050406030204" pitchFamily="18" charset="0"/>
                        </a:rPr>
                        <m:t>∆</m:t>
                      </m:r>
                      <m:r>
                        <a:rPr lang="tr-TR" b="1" i="1">
                          <a:solidFill>
                            <a:srgbClr val="FF0000"/>
                          </a:solidFill>
                          <a:latin typeface="Cambria Math" panose="02040503050406030204" pitchFamily="18" charset="0"/>
                        </a:rPr>
                        <m:t>𝑽</m:t>
                      </m:r>
                    </m:oMath>
                  </m:oMathPara>
                </a14:m>
                <a:endParaRPr lang="tr-TR" dirty="0">
                  <a:solidFill>
                    <a:srgbClr val="FF0000"/>
                  </a:solidFill>
                </a:endParaRPr>
              </a:p>
            </p:txBody>
          </p:sp>
        </mc:Choice>
        <mc:Fallback xmlns="">
          <p:sp>
            <p:nvSpPr>
              <p:cNvPr id="7" name="Dikdörtgen 6"/>
              <p:cNvSpPr>
                <a:spLocks noRot="1" noChangeAspect="1" noMove="1" noResize="1" noEditPoints="1" noAdjustHandles="1" noChangeArrowheads="1" noChangeShapeType="1" noTextEdit="1"/>
              </p:cNvSpPr>
              <p:nvPr/>
            </p:nvSpPr>
            <p:spPr>
              <a:xfrm>
                <a:off x="2819400" y="531871"/>
                <a:ext cx="2286000" cy="461665"/>
              </a:xfrm>
              <a:prstGeom prst="rect">
                <a:avLst/>
              </a:prstGeom>
              <a:blipFill>
                <a:blip r:embed="rId4"/>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8" name="Dikdörtgen 7"/>
              <p:cNvSpPr/>
              <p:nvPr/>
            </p:nvSpPr>
            <p:spPr>
              <a:xfrm>
                <a:off x="492868" y="3581400"/>
                <a:ext cx="7924800" cy="954107"/>
              </a:xfrm>
              <a:prstGeom prst="rect">
                <a:avLst/>
              </a:prstGeom>
            </p:spPr>
            <p:txBody>
              <a:bodyPr wrap="square">
                <a:spAutoFit/>
              </a:bodyPr>
              <a:lstStyle/>
              <a:p>
                <a:r>
                  <a:rPr lang="tr-TR" dirty="0"/>
                  <a:t>   Buradan bataryanın devreye verdiği  elektrik enerjisi,</a:t>
                </a:r>
                <a14:m>
                  <m:oMath xmlns:m="http://schemas.openxmlformats.org/officeDocument/2006/math">
                    <m:r>
                      <a:rPr lang="tr-TR" dirty="0" smtClean="0">
                        <a:latin typeface="Cambria Math" panose="02040503050406030204" pitchFamily="18" charset="0"/>
                      </a:rPr>
                      <m:t> </m:t>
                    </m:r>
                  </m:oMath>
                </a14:m>
                <a:endParaRPr lang="tr-TR"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tr-TR" b="0" i="0" dirty="0" smtClean="0">
                          <a:latin typeface="Cambria Math" panose="02040503050406030204" pitchFamily="18" charset="0"/>
                        </a:rPr>
                        <m:t>   </m:t>
                      </m:r>
                      <m:r>
                        <m:rPr>
                          <m:sty m:val="p"/>
                        </m:rPr>
                        <a:rPr lang="el-GR" sz="3200" b="0" i="1" dirty="0" smtClean="0">
                          <a:solidFill>
                            <a:srgbClr val="FF0000"/>
                          </a:solidFill>
                          <a:latin typeface="Cambria Math" panose="02040503050406030204" pitchFamily="18" charset="0"/>
                        </a:rPr>
                        <m:t>Δ</m:t>
                      </m:r>
                      <m:r>
                        <a:rPr lang="tr-TR" sz="3200" b="0" i="1" dirty="0" smtClean="0">
                          <a:solidFill>
                            <a:srgbClr val="FF0000"/>
                          </a:solidFill>
                          <a:latin typeface="Cambria Math" panose="02040503050406030204" pitchFamily="18" charset="0"/>
                        </a:rPr>
                        <m:t>𝑈</m:t>
                      </m:r>
                      <m:r>
                        <a:rPr lang="tr-TR" sz="3200" b="0" i="1" dirty="0" smtClean="0">
                          <a:solidFill>
                            <a:srgbClr val="FF0000"/>
                          </a:solidFill>
                          <a:latin typeface="Cambria Math" panose="02040503050406030204" pitchFamily="18" charset="0"/>
                        </a:rPr>
                        <m:t>=</m:t>
                      </m:r>
                      <m:r>
                        <a:rPr lang="tr-TR" sz="3200" b="1" i="0">
                          <a:solidFill>
                            <a:srgbClr val="FF0000"/>
                          </a:solidFill>
                          <a:latin typeface="Cambria Math" panose="02040503050406030204" pitchFamily="18" charset="0"/>
                        </a:rPr>
                        <m:t>𝓟</m:t>
                      </m:r>
                      <m:r>
                        <a:rPr lang="tr-TR" sz="3200" b="1" i="0" smtClean="0">
                          <a:solidFill>
                            <a:srgbClr val="FF0000"/>
                          </a:solidFill>
                          <a:latin typeface="Cambria Math" panose="02040503050406030204" pitchFamily="18" charset="0"/>
                        </a:rPr>
                        <m:t>. </m:t>
                      </m:r>
                      <m:r>
                        <m:rPr>
                          <m:sty m:val="p"/>
                        </m:rPr>
                        <a:rPr lang="el-GR" sz="3200" b="1" i="1" smtClean="0">
                          <a:solidFill>
                            <a:srgbClr val="FF0000"/>
                          </a:solidFill>
                          <a:latin typeface="Cambria Math" panose="02040503050406030204" pitchFamily="18" charset="0"/>
                        </a:rPr>
                        <m:t>Δ</m:t>
                      </m:r>
                      <m:r>
                        <a:rPr lang="tr-TR" sz="3200" b="0" i="1">
                          <a:solidFill>
                            <a:srgbClr val="FF0000"/>
                          </a:solidFill>
                          <a:latin typeface="Cambria Math" panose="02040503050406030204" pitchFamily="18" charset="0"/>
                        </a:rPr>
                        <m:t>𝑡</m:t>
                      </m:r>
                    </m:oMath>
                  </m:oMathPara>
                </a14:m>
                <a:endParaRPr lang="tr-TR" sz="3200" dirty="0">
                  <a:solidFill>
                    <a:srgbClr val="FF0000"/>
                  </a:solidFill>
                </a:endParaRPr>
              </a:p>
            </p:txBody>
          </p:sp>
        </mc:Choice>
        <mc:Fallback xmlns="">
          <p:sp>
            <p:nvSpPr>
              <p:cNvPr id="8" name="Dikdörtgen 7"/>
              <p:cNvSpPr>
                <a:spLocks noRot="1" noChangeAspect="1" noMove="1" noResize="1" noEditPoints="1" noAdjustHandles="1" noChangeArrowheads="1" noChangeShapeType="1" noTextEdit="1"/>
              </p:cNvSpPr>
              <p:nvPr/>
            </p:nvSpPr>
            <p:spPr>
              <a:xfrm>
                <a:off x="492868" y="3581400"/>
                <a:ext cx="7924800" cy="954107"/>
              </a:xfrm>
              <a:prstGeom prst="rect">
                <a:avLst/>
              </a:prstGeom>
              <a:blipFill>
                <a:blip r:embed="rId5"/>
                <a:stretch>
                  <a:fillRect t="-5128"/>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9" name="Dikdörtgen 8"/>
              <p:cNvSpPr/>
              <p:nvPr/>
            </p:nvSpPr>
            <p:spPr>
              <a:xfrm>
                <a:off x="797668" y="4648200"/>
                <a:ext cx="7620000" cy="2431435"/>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m:rPr>
                          <m:sty m:val="p"/>
                        </m:rPr>
                        <a:rPr lang="el-GR" sz="3200" i="1" dirty="0" smtClean="0">
                          <a:solidFill>
                            <a:srgbClr val="FF0000"/>
                          </a:solidFill>
                          <a:latin typeface="Cambria Math" panose="02040503050406030204" pitchFamily="18" charset="0"/>
                        </a:rPr>
                        <m:t>Δ</m:t>
                      </m:r>
                      <m:r>
                        <a:rPr lang="tr-TR" sz="3200" i="1" dirty="0">
                          <a:solidFill>
                            <a:srgbClr val="FF0000"/>
                          </a:solidFill>
                          <a:latin typeface="Cambria Math" panose="02040503050406030204" pitchFamily="18" charset="0"/>
                        </a:rPr>
                        <m:t>𝑈</m:t>
                      </m:r>
                      <m:r>
                        <a:rPr lang="tr-TR" sz="3200" b="0" i="1" dirty="0" smtClean="0">
                          <a:solidFill>
                            <a:srgbClr val="FF0000"/>
                          </a:solidFill>
                          <a:latin typeface="Cambria Math" panose="02040503050406030204" pitchFamily="18" charset="0"/>
                        </a:rPr>
                        <m:t>=</m:t>
                      </m:r>
                      <m:r>
                        <a:rPr lang="tr-TR" b="1" i="1">
                          <a:solidFill>
                            <a:srgbClr val="FF0000"/>
                          </a:solidFill>
                          <a:latin typeface="Cambria Math" panose="02040503050406030204" pitchFamily="18" charset="0"/>
                        </a:rPr>
                        <m:t>𝑰</m:t>
                      </m:r>
                      <m:d>
                        <m:dPr>
                          <m:ctrlPr>
                            <a:rPr lang="tr-TR" b="0" i="1" smtClean="0">
                              <a:solidFill>
                                <a:srgbClr val="FF0000"/>
                              </a:solidFill>
                              <a:latin typeface="Cambria Math" panose="02040503050406030204" pitchFamily="18" charset="0"/>
                            </a:rPr>
                          </m:ctrlPr>
                        </m:dPr>
                        <m:e>
                          <m:r>
                            <a:rPr lang="tr-TR">
                              <a:solidFill>
                                <a:srgbClr val="FF0000"/>
                              </a:solidFill>
                              <a:latin typeface="Cambria Math" panose="02040503050406030204" pitchFamily="18" charset="0"/>
                            </a:rPr>
                            <m:t>∆</m:t>
                          </m:r>
                          <m:r>
                            <a:rPr lang="tr-TR" b="1" i="1">
                              <a:solidFill>
                                <a:srgbClr val="FF0000"/>
                              </a:solidFill>
                              <a:latin typeface="Cambria Math" panose="02040503050406030204" pitchFamily="18" charset="0"/>
                            </a:rPr>
                            <m:t>𝑽</m:t>
                          </m:r>
                        </m:e>
                      </m:d>
                      <m:r>
                        <m:rPr>
                          <m:sty m:val="p"/>
                        </m:rPr>
                        <a:rPr lang="el-GR" sz="3200" b="1" i="1">
                          <a:solidFill>
                            <a:srgbClr val="FF0000"/>
                          </a:solidFill>
                          <a:latin typeface="Cambria Math" panose="02040503050406030204" pitchFamily="18" charset="0"/>
                        </a:rPr>
                        <m:t>Δ</m:t>
                      </m:r>
                      <m:r>
                        <a:rPr lang="tr-TR" sz="3200" i="1">
                          <a:solidFill>
                            <a:srgbClr val="FF0000"/>
                          </a:solidFill>
                          <a:latin typeface="Cambria Math" panose="02040503050406030204" pitchFamily="18" charset="0"/>
                        </a:rPr>
                        <m:t>𝑡</m:t>
                      </m:r>
                    </m:oMath>
                  </m:oMathPara>
                </a14:m>
                <a:endParaRPr lang="tr-TR" sz="3200" i="1" dirty="0">
                  <a:solidFill>
                    <a:srgbClr val="FF0000"/>
                  </a:solidFill>
                  <a:latin typeface="Cambria Math" panose="02040503050406030204" pitchFamily="18" charset="0"/>
                </a:endParaRPr>
              </a:p>
              <a:p>
                <a:pPr lvl="0"/>
                <a:endParaRPr lang="tr-TR" sz="3200" dirty="0">
                  <a:solidFill>
                    <a:srgbClr val="FF0000"/>
                  </a:solidFill>
                </a:endParaRPr>
              </a:p>
              <a:p>
                <a:pPr lvl="0"/>
                <a:endParaRPr lang="tr-TR" sz="3200" dirty="0">
                  <a:solidFill>
                    <a:srgbClr val="FF0000"/>
                  </a:solidFill>
                </a:endParaRPr>
              </a:p>
              <a:p>
                <a:pPr lvl="0"/>
                <a:endParaRPr lang="tr-TR" sz="3200" dirty="0">
                  <a:solidFill>
                    <a:srgbClr val="FF0000"/>
                  </a:solidFill>
                </a:endParaRPr>
              </a:p>
              <a:p>
                <a:r>
                  <a:rPr lang="tr-TR" dirty="0"/>
                  <a:t> </a:t>
                </a:r>
              </a:p>
            </p:txBody>
          </p:sp>
        </mc:Choice>
        <mc:Fallback xmlns="">
          <p:sp>
            <p:nvSpPr>
              <p:cNvPr id="9" name="Dikdörtgen 8"/>
              <p:cNvSpPr>
                <a:spLocks noRot="1" noChangeAspect="1" noMove="1" noResize="1" noEditPoints="1" noAdjustHandles="1" noChangeArrowheads="1" noChangeShapeType="1" noTextEdit="1"/>
              </p:cNvSpPr>
              <p:nvPr/>
            </p:nvSpPr>
            <p:spPr>
              <a:xfrm>
                <a:off x="797668" y="4648200"/>
                <a:ext cx="7620000" cy="2431435"/>
              </a:xfrm>
              <a:prstGeom prst="rect">
                <a:avLst/>
              </a:prstGeom>
              <a:blipFill>
                <a:blip r:embed="rId6"/>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3301712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Dikdörtgen 1"/>
              <p:cNvSpPr/>
              <p:nvPr/>
            </p:nvSpPr>
            <p:spPr>
              <a:xfrm>
                <a:off x="304800" y="1680865"/>
                <a:ext cx="8305800" cy="1367426"/>
              </a:xfrm>
              <a:prstGeom prst="rect">
                <a:avLst/>
              </a:prstGeom>
            </p:spPr>
            <p:txBody>
              <a:bodyPr wrap="square">
                <a:spAutoFit/>
              </a:bodyPr>
              <a:lstStyle/>
              <a:p>
                <a:pPr lvl="0"/>
                <a14:m>
                  <m:oMath xmlns:m="http://schemas.openxmlformats.org/officeDocument/2006/math">
                    <m:r>
                      <a:rPr lang="tr-TR" sz="3200" b="0" i="1" dirty="0" smtClean="0">
                        <a:solidFill>
                          <a:srgbClr val="FF0000"/>
                        </a:solidFill>
                        <a:latin typeface="Cambria Math" panose="02040503050406030204" pitchFamily="18" charset="0"/>
                      </a:rPr>
                      <m:t>            </m:t>
                    </m:r>
                    <m:r>
                      <m:rPr>
                        <m:sty m:val="p"/>
                      </m:rPr>
                      <a:rPr lang="el-GR" sz="3200" i="1" dirty="0">
                        <a:solidFill>
                          <a:srgbClr val="FF0000"/>
                        </a:solidFill>
                        <a:latin typeface="Cambria Math" panose="02040503050406030204" pitchFamily="18" charset="0"/>
                      </a:rPr>
                      <m:t>Δ</m:t>
                    </m:r>
                    <m:r>
                      <a:rPr lang="tr-TR" sz="3200" i="1" dirty="0">
                        <a:solidFill>
                          <a:srgbClr val="FF0000"/>
                        </a:solidFill>
                        <a:latin typeface="Cambria Math" panose="02040503050406030204" pitchFamily="18" charset="0"/>
                      </a:rPr>
                      <m:t>𝑈</m:t>
                    </m:r>
                    <m:r>
                      <a:rPr lang="tr-TR" sz="3200" i="1" dirty="0">
                        <a:solidFill>
                          <a:srgbClr val="FF0000"/>
                        </a:solidFill>
                        <a:latin typeface="Cambria Math" panose="02040503050406030204" pitchFamily="18" charset="0"/>
                      </a:rPr>
                      <m:t>=</m:t>
                    </m:r>
                    <m:sSup>
                      <m:sSupPr>
                        <m:ctrlPr>
                          <a:rPr lang="tr-TR" b="1" i="1">
                            <a:solidFill>
                              <a:srgbClr val="FF0000"/>
                            </a:solidFill>
                            <a:latin typeface="Cambria Math" panose="02040503050406030204" pitchFamily="18" charset="0"/>
                            <a:cs typeface="Times New Roman" panose="02020603050405020304" pitchFamily="18" charset="0"/>
                          </a:rPr>
                        </m:ctrlPr>
                      </m:sSupPr>
                      <m:e>
                        <m:r>
                          <a:rPr lang="tr-TR" b="1"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𝑰</m:t>
                        </m:r>
                      </m:e>
                      <m:sup>
                        <m:r>
                          <a:rPr lang="tr-TR" b="1"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𝟐</m:t>
                        </m:r>
                      </m:sup>
                    </m:sSup>
                    <m:r>
                      <a:rPr lang="tr-TR" b="1"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𝑹</m:t>
                    </m:r>
                    <m:r>
                      <a:rPr lang="tr-TR" b="1" i="1">
                        <a:solidFill>
                          <a:srgbClr val="FF0000"/>
                        </a:solidFill>
                        <a:latin typeface="Cambria Math" panose="02040503050406030204" pitchFamily="18" charset="0"/>
                        <a:ea typeface="Calibri" panose="020F0502020204030204" pitchFamily="34" charset="0"/>
                        <a:cs typeface="Times New Roman" panose="02020603050405020304" pitchFamily="18" charset="0"/>
                      </a:rPr>
                      <m:t> </m:t>
                    </m:r>
                    <m:r>
                      <m:rPr>
                        <m:sty m:val="p"/>
                      </m:rPr>
                      <a:rPr lang="el-GR" sz="3200" b="1" i="1">
                        <a:solidFill>
                          <a:srgbClr val="FF0000"/>
                        </a:solidFill>
                        <a:latin typeface="Cambria Math" panose="02040503050406030204" pitchFamily="18" charset="0"/>
                      </a:rPr>
                      <m:t>Δ</m:t>
                    </m:r>
                    <m:r>
                      <a:rPr lang="tr-TR" sz="3200" i="1">
                        <a:solidFill>
                          <a:srgbClr val="FF0000"/>
                        </a:solidFill>
                        <a:latin typeface="Cambria Math" panose="02040503050406030204" pitchFamily="18" charset="0"/>
                      </a:rPr>
                      <m:t>𝑡</m:t>
                    </m:r>
                  </m:oMath>
                </a14:m>
                <a:r>
                  <a:rPr lang="tr-TR" sz="3200" dirty="0">
                    <a:solidFill>
                      <a:srgbClr val="FF0000"/>
                    </a:solidFill>
                  </a:rPr>
                  <a:t>      </a:t>
                </a:r>
                <a:r>
                  <a:rPr lang="tr-TR" sz="3200" dirty="0"/>
                  <a:t>(</a:t>
                </a:r>
                <a:r>
                  <a:rPr lang="tr-TR" sz="3200" dirty="0" err="1"/>
                  <a:t>Joule</a:t>
                </a:r>
                <a:r>
                  <a:rPr lang="tr-TR" sz="3200" dirty="0"/>
                  <a:t> Kanunu)  veya</a:t>
                </a:r>
              </a:p>
              <a:p>
                <a:pPr lvl="0"/>
                <a14:m>
                  <m:oMath xmlns:m="http://schemas.openxmlformats.org/officeDocument/2006/math">
                    <m:r>
                      <a:rPr lang="tr-TR" sz="3200" i="1" dirty="0">
                        <a:solidFill>
                          <a:srgbClr val="FF0000"/>
                        </a:solidFill>
                        <a:latin typeface="Cambria Math" panose="02040503050406030204" pitchFamily="18" charset="0"/>
                      </a:rPr>
                      <m:t>            </m:t>
                    </m:r>
                    <m:r>
                      <m:rPr>
                        <m:sty m:val="p"/>
                      </m:rPr>
                      <a:rPr lang="el-GR" sz="3200" i="1" dirty="0">
                        <a:solidFill>
                          <a:srgbClr val="FF0000"/>
                        </a:solidFill>
                        <a:latin typeface="Cambria Math" panose="02040503050406030204" pitchFamily="18" charset="0"/>
                      </a:rPr>
                      <m:t>Δ</m:t>
                    </m:r>
                    <m:r>
                      <a:rPr lang="tr-TR" sz="3200" i="1" dirty="0">
                        <a:solidFill>
                          <a:srgbClr val="FF0000"/>
                        </a:solidFill>
                        <a:latin typeface="Cambria Math" panose="02040503050406030204" pitchFamily="18" charset="0"/>
                      </a:rPr>
                      <m:t>𝑈</m:t>
                    </m:r>
                    <m:r>
                      <a:rPr lang="tr-TR" sz="3200" i="1" dirty="0">
                        <a:solidFill>
                          <a:srgbClr val="FF0000"/>
                        </a:solidFill>
                        <a:latin typeface="Cambria Math" panose="02040503050406030204" pitchFamily="18" charset="0"/>
                      </a:rPr>
                      <m:t>=</m:t>
                    </m:r>
                    <m:f>
                      <m:fPr>
                        <m:ctrlPr>
                          <a:rPr lang="tr-TR" sz="3200" b="1" i="1">
                            <a:solidFill>
                              <a:srgbClr val="FF0000"/>
                            </a:solidFill>
                            <a:latin typeface="Cambria Math" panose="02040503050406030204" pitchFamily="18" charset="0"/>
                            <a:cs typeface="Times New Roman" panose="02020603050405020304" pitchFamily="18" charset="0"/>
                          </a:rPr>
                        </m:ctrlPr>
                      </m:fPr>
                      <m:num>
                        <m:sSup>
                          <m:sSupPr>
                            <m:ctrlPr>
                              <a:rPr lang="tr-TR" sz="3200" b="1" i="1">
                                <a:solidFill>
                                  <a:srgbClr val="FF0000"/>
                                </a:solidFill>
                                <a:latin typeface="Cambria Math" panose="02040503050406030204" pitchFamily="18" charset="0"/>
                                <a:cs typeface="Times New Roman" panose="02020603050405020304" pitchFamily="18" charset="0"/>
                              </a:rPr>
                            </m:ctrlPr>
                          </m:sSupPr>
                          <m:e>
                            <m:d>
                              <m:dPr>
                                <m:ctrlPr>
                                  <a:rPr lang="tr-TR" sz="3200" b="1" i="1">
                                    <a:solidFill>
                                      <a:srgbClr val="FF0000"/>
                                    </a:solidFill>
                                    <a:latin typeface="Cambria Math" panose="02040503050406030204" pitchFamily="18" charset="0"/>
                                    <a:cs typeface="Times New Roman" panose="02020603050405020304" pitchFamily="18" charset="0"/>
                                  </a:rPr>
                                </m:ctrlPr>
                              </m:dPr>
                              <m:e>
                                <m:r>
                                  <a:rPr lang="tr-TR" sz="3200" b="1" i="1">
                                    <a:solidFill>
                                      <a:srgbClr val="FF0000"/>
                                    </a:solidFill>
                                    <a:latin typeface="Cambria Math" panose="02040503050406030204" pitchFamily="18" charset="0"/>
                                    <a:ea typeface="Calibri" panose="020F0502020204030204" pitchFamily="34" charset="0"/>
                                    <a:cs typeface="Times New Roman" panose="02020603050405020304" pitchFamily="18" charset="0"/>
                                  </a:rPr>
                                  <m:t>∆</m:t>
                                </m:r>
                                <m:r>
                                  <a:rPr lang="tr-TR" sz="3200" b="1"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𝑽</m:t>
                                </m:r>
                              </m:e>
                            </m:d>
                          </m:e>
                          <m:sup>
                            <m:r>
                              <a:rPr lang="tr-TR" sz="3200" b="1"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𝟐</m:t>
                            </m:r>
                          </m:sup>
                        </m:sSup>
                      </m:num>
                      <m:den>
                        <m:r>
                          <a:rPr lang="tr-TR" sz="3200" b="1"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𝑹</m:t>
                        </m:r>
                      </m:den>
                    </m:f>
                    <m:r>
                      <a:rPr lang="tr-TR" sz="3200" b="1" i="1">
                        <a:solidFill>
                          <a:srgbClr val="FF0000"/>
                        </a:solidFill>
                        <a:latin typeface="Cambria Math" panose="02040503050406030204" pitchFamily="18" charset="0"/>
                        <a:ea typeface="Calibri" panose="020F0502020204030204" pitchFamily="34" charset="0"/>
                        <a:cs typeface="Times New Roman" panose="02020603050405020304" pitchFamily="18" charset="0"/>
                      </a:rPr>
                      <m:t> </m:t>
                    </m:r>
                    <m:r>
                      <m:rPr>
                        <m:sty m:val="p"/>
                      </m:rPr>
                      <a:rPr lang="el-GR" sz="3200" b="1" i="1">
                        <a:solidFill>
                          <a:srgbClr val="FF0000"/>
                        </a:solidFill>
                        <a:latin typeface="Cambria Math" panose="02040503050406030204" pitchFamily="18" charset="0"/>
                      </a:rPr>
                      <m:t>Δ</m:t>
                    </m:r>
                    <m:r>
                      <a:rPr lang="tr-TR" sz="3200" i="1">
                        <a:solidFill>
                          <a:srgbClr val="FF0000"/>
                        </a:solidFill>
                        <a:latin typeface="Cambria Math" panose="02040503050406030204" pitchFamily="18" charset="0"/>
                      </a:rPr>
                      <m:t>𝑡</m:t>
                    </m:r>
                    <m:r>
                      <a:rPr lang="tr-TR" sz="3200" i="1">
                        <a:solidFill>
                          <a:srgbClr val="FF0000"/>
                        </a:solidFill>
                        <a:latin typeface="Cambria Math" panose="02040503050406030204" pitchFamily="18" charset="0"/>
                      </a:rPr>
                      <m:t>           </m:t>
                    </m:r>
                    <m:r>
                      <a:rPr lang="tr-TR" sz="3200" i="1">
                        <a:solidFill>
                          <a:srgbClr val="0000FF"/>
                        </a:solidFill>
                        <a:latin typeface="Cambria Math" panose="02040503050406030204" pitchFamily="18" charset="0"/>
                      </a:rPr>
                      <m:t>𝑖𝑙𝑒</m:t>
                    </m:r>
                    <m:r>
                      <a:rPr lang="tr-TR" sz="3200" i="1">
                        <a:solidFill>
                          <a:srgbClr val="0000FF"/>
                        </a:solidFill>
                        <a:latin typeface="Cambria Math" panose="02040503050406030204" pitchFamily="18" charset="0"/>
                      </a:rPr>
                      <m:t> </m:t>
                    </m:r>
                    <m:r>
                      <a:rPr lang="tr-TR" sz="3200" i="1">
                        <a:solidFill>
                          <a:srgbClr val="0000FF"/>
                        </a:solidFill>
                        <a:latin typeface="Cambria Math" panose="02040503050406030204" pitchFamily="18" charset="0"/>
                      </a:rPr>
                      <m:t>𝑖𝑓𝑎𝑑𝑒</m:t>
                    </m:r>
                    <m:r>
                      <a:rPr lang="tr-TR" sz="3200" i="1">
                        <a:solidFill>
                          <a:srgbClr val="0000FF"/>
                        </a:solidFill>
                        <a:latin typeface="Cambria Math" panose="02040503050406030204" pitchFamily="18" charset="0"/>
                      </a:rPr>
                      <m:t> </m:t>
                    </m:r>
                    <m:r>
                      <a:rPr lang="tr-TR" sz="3200" i="1">
                        <a:solidFill>
                          <a:srgbClr val="0000FF"/>
                        </a:solidFill>
                        <a:latin typeface="Cambria Math" panose="02040503050406030204" pitchFamily="18" charset="0"/>
                      </a:rPr>
                      <m:t>𝑒𝑑𝑖𝑙𝑖𝑟</m:t>
                    </m:r>
                    <m:r>
                      <a:rPr lang="tr-TR" sz="3200" i="1">
                        <a:solidFill>
                          <a:srgbClr val="0000FF"/>
                        </a:solidFill>
                        <a:latin typeface="Cambria Math" panose="02040503050406030204" pitchFamily="18" charset="0"/>
                      </a:rPr>
                      <m:t>. </m:t>
                    </m:r>
                  </m:oMath>
                </a14:m>
                <a:r>
                  <a:rPr lang="tr-TR" sz="3200" dirty="0">
                    <a:solidFill>
                      <a:srgbClr val="0000FF"/>
                    </a:solidFill>
                    <a:latin typeface="+mn-lt"/>
                  </a:rPr>
                  <a:t>  </a:t>
                </a:r>
                <a:endParaRPr lang="tr-TR" sz="3200" dirty="0">
                  <a:solidFill>
                    <a:srgbClr val="FF0000"/>
                  </a:solidFill>
                  <a:latin typeface="+mn-lt"/>
                </a:endParaRPr>
              </a:p>
            </p:txBody>
          </p:sp>
        </mc:Choice>
        <mc:Fallback xmlns="">
          <p:sp>
            <p:nvSpPr>
              <p:cNvPr id="2" name="Dikdörtgen 1"/>
              <p:cNvSpPr>
                <a:spLocks noRot="1" noChangeAspect="1" noMove="1" noResize="1" noEditPoints="1" noAdjustHandles="1" noChangeArrowheads="1" noChangeShapeType="1" noTextEdit="1"/>
              </p:cNvSpPr>
              <p:nvPr/>
            </p:nvSpPr>
            <p:spPr>
              <a:xfrm>
                <a:off x="304800" y="1680865"/>
                <a:ext cx="8305800" cy="1367426"/>
              </a:xfrm>
              <a:prstGeom prst="rect">
                <a:avLst/>
              </a:prstGeom>
              <a:blipFill>
                <a:blip r:embed="rId2"/>
                <a:stretch>
                  <a:fillRect t="-6250"/>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3" name="Dikdörtgen 2"/>
              <p:cNvSpPr/>
              <p:nvPr/>
            </p:nvSpPr>
            <p:spPr>
              <a:xfrm>
                <a:off x="838200" y="1219200"/>
                <a:ext cx="7772400" cy="461665"/>
              </a:xfrm>
              <a:prstGeom prst="rect">
                <a:avLst/>
              </a:prstGeom>
            </p:spPr>
            <p:txBody>
              <a:bodyPr wrap="square">
                <a:spAutoFit/>
              </a:bodyPr>
              <a:lstStyle/>
              <a:p>
                <a:r>
                  <a:rPr lang="tr-TR" dirty="0">
                    <a:solidFill>
                      <a:srgbClr val="FF0000"/>
                    </a:solidFill>
                  </a:rPr>
                  <a:t>R</a:t>
                </a:r>
                <a:r>
                  <a:rPr lang="tr-TR" dirty="0">
                    <a:solidFill>
                      <a:srgbClr val="3333CC"/>
                    </a:solidFill>
                  </a:rPr>
                  <a:t> direncinin devreden ısıya dönüştürdüğü elektrik enerjisi,</a:t>
                </a:r>
                <a14:m>
                  <m:oMath xmlns:m="http://schemas.openxmlformats.org/officeDocument/2006/math">
                    <m:r>
                      <a:rPr lang="tr-TR" dirty="0">
                        <a:solidFill>
                          <a:srgbClr val="3333CC"/>
                        </a:solidFill>
                        <a:latin typeface="Cambria Math" panose="02040503050406030204" pitchFamily="18" charset="0"/>
                      </a:rPr>
                      <m:t> </m:t>
                    </m:r>
                  </m:oMath>
                </a14:m>
                <a:endParaRPr lang="tr-TR" dirty="0"/>
              </a:p>
            </p:txBody>
          </p:sp>
        </mc:Choice>
        <mc:Fallback xmlns="">
          <p:sp>
            <p:nvSpPr>
              <p:cNvPr id="3" name="Dikdörtgen 2"/>
              <p:cNvSpPr>
                <a:spLocks noRot="1" noChangeAspect="1" noMove="1" noResize="1" noEditPoints="1" noAdjustHandles="1" noChangeArrowheads="1" noChangeShapeType="1" noTextEdit="1"/>
              </p:cNvSpPr>
              <p:nvPr/>
            </p:nvSpPr>
            <p:spPr>
              <a:xfrm>
                <a:off x="838200" y="1219200"/>
                <a:ext cx="7772400" cy="461665"/>
              </a:xfrm>
              <a:prstGeom prst="rect">
                <a:avLst/>
              </a:prstGeom>
              <a:blipFill>
                <a:blip r:embed="rId3"/>
                <a:stretch>
                  <a:fillRect l="-1255" t="-10526" b="-28947"/>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4" name="Dikdörtgen 3"/>
              <p:cNvSpPr/>
              <p:nvPr/>
            </p:nvSpPr>
            <p:spPr>
              <a:xfrm>
                <a:off x="304800" y="3057173"/>
                <a:ext cx="8763000" cy="830997"/>
              </a:xfrm>
              <a:prstGeom prst="rect">
                <a:avLst/>
              </a:prstGeom>
            </p:spPr>
            <p:txBody>
              <a:bodyPr wrap="square">
                <a:spAutoFit/>
              </a:bodyPr>
              <a:lstStyle/>
              <a:p>
                <a:r>
                  <a:rPr lang="tr-TR" dirty="0">
                    <a:solidFill>
                      <a:srgbClr val="3333CC"/>
                    </a:solidFill>
                  </a:rPr>
                  <a:t>Direnç tarafından verilen elektrik enerjisi,</a:t>
                </a:r>
                <a14:m>
                  <m:oMath xmlns:m="http://schemas.openxmlformats.org/officeDocument/2006/math">
                    <m:r>
                      <m:rPr>
                        <m:sty m:val="p"/>
                      </m:rPr>
                      <a:rPr lang="tr-TR" dirty="0">
                        <a:solidFill>
                          <a:srgbClr val="3333CC"/>
                        </a:solidFill>
                        <a:latin typeface="Cambria Math" panose="02040503050406030204" pitchFamily="18" charset="0"/>
                      </a:rPr>
                      <m:t>bir</m:t>
                    </m:r>
                    <m:r>
                      <a:rPr lang="tr-TR" dirty="0">
                        <a:solidFill>
                          <a:srgbClr val="3333CC"/>
                        </a:solidFill>
                        <a:latin typeface="Cambria Math" panose="02040503050406030204" pitchFamily="18" charset="0"/>
                      </a:rPr>
                      <m:t> </m:t>
                    </m:r>
                    <m:r>
                      <m:rPr>
                        <m:sty m:val="p"/>
                      </m:rPr>
                      <a:rPr lang="tr-TR" dirty="0">
                        <a:solidFill>
                          <a:srgbClr val="3333CC"/>
                        </a:solidFill>
                        <a:latin typeface="Cambria Math" panose="02040503050406030204" pitchFamily="18" charset="0"/>
                      </a:rPr>
                      <m:t>cismin</m:t>
                    </m:r>
                    <m:r>
                      <a:rPr lang="tr-TR" dirty="0">
                        <a:solidFill>
                          <a:srgbClr val="3333CC"/>
                        </a:solidFill>
                        <a:latin typeface="Cambria Math" panose="02040503050406030204" pitchFamily="18" charset="0"/>
                      </a:rPr>
                      <m:t> </m:t>
                    </m:r>
                    <m:r>
                      <m:rPr>
                        <m:sty m:val="p"/>
                      </m:rPr>
                      <a:rPr lang="tr-TR" dirty="0">
                        <a:solidFill>
                          <a:srgbClr val="3333CC"/>
                        </a:solidFill>
                        <a:latin typeface="Cambria Math" panose="02040503050406030204" pitchFamily="18" charset="0"/>
                      </a:rPr>
                      <m:t>veya</m:t>
                    </m:r>
                    <m:r>
                      <a:rPr lang="tr-TR" dirty="0">
                        <a:solidFill>
                          <a:srgbClr val="3333CC"/>
                        </a:solidFill>
                        <a:latin typeface="Cambria Math" panose="02040503050406030204" pitchFamily="18" charset="0"/>
                      </a:rPr>
                      <m:t> </m:t>
                    </m:r>
                    <m:r>
                      <m:rPr>
                        <m:sty m:val="p"/>
                      </m:rPr>
                      <a:rPr lang="tr-TR" dirty="0">
                        <a:solidFill>
                          <a:srgbClr val="3333CC"/>
                        </a:solidFill>
                        <a:latin typeface="Cambria Math" panose="02040503050406030204" pitchFamily="18" charset="0"/>
                      </a:rPr>
                      <m:t>bir</m:t>
                    </m:r>
                    <m:r>
                      <a:rPr lang="tr-TR" dirty="0">
                        <a:solidFill>
                          <a:srgbClr val="3333CC"/>
                        </a:solidFill>
                        <a:latin typeface="Cambria Math" panose="02040503050406030204" pitchFamily="18" charset="0"/>
                      </a:rPr>
                      <m:t> </m:t>
                    </m:r>
                    <m:r>
                      <m:rPr>
                        <m:sty m:val="p"/>
                      </m:rPr>
                      <a:rPr lang="tr-TR" dirty="0">
                        <a:solidFill>
                          <a:srgbClr val="3333CC"/>
                        </a:solidFill>
                        <a:latin typeface="Cambria Math" panose="02040503050406030204" pitchFamily="18" charset="0"/>
                      </a:rPr>
                      <m:t>miktar</m:t>
                    </m:r>
                  </m:oMath>
                </a14:m>
                <a:endParaRPr lang="tr-TR" dirty="0">
                  <a:solidFill>
                    <a:srgbClr val="3333CC"/>
                  </a:solidFill>
                </a:endParaRPr>
              </a:p>
              <a:p>
                <a:endParaRPr lang="tr-TR" dirty="0">
                  <a:solidFill>
                    <a:srgbClr val="3333CC"/>
                  </a:solidFill>
                </a:endParaRPr>
              </a:p>
            </p:txBody>
          </p:sp>
        </mc:Choice>
        <mc:Fallback xmlns="">
          <p:sp>
            <p:nvSpPr>
              <p:cNvPr id="4" name="Dikdörtgen 3"/>
              <p:cNvSpPr>
                <a:spLocks noRot="1" noChangeAspect="1" noMove="1" noResize="1" noEditPoints="1" noAdjustHandles="1" noChangeArrowheads="1" noChangeShapeType="1" noTextEdit="1"/>
              </p:cNvSpPr>
              <p:nvPr/>
            </p:nvSpPr>
            <p:spPr>
              <a:xfrm>
                <a:off x="304800" y="3057173"/>
                <a:ext cx="8763000" cy="830997"/>
              </a:xfrm>
              <a:prstGeom prst="rect">
                <a:avLst/>
              </a:prstGeom>
              <a:blipFill>
                <a:blip r:embed="rId4"/>
                <a:stretch>
                  <a:fillRect l="-1043" t="-5882"/>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5" name="Dikdörtgen 4"/>
              <p:cNvSpPr/>
              <p:nvPr/>
            </p:nvSpPr>
            <p:spPr>
              <a:xfrm>
                <a:off x="114300" y="3415048"/>
                <a:ext cx="8686800" cy="461665"/>
              </a:xfrm>
              <a:prstGeom prst="rect">
                <a:avLst/>
              </a:prstGeom>
            </p:spPr>
            <p:txBody>
              <a:bodyPr wrap="square">
                <a:spAutoFit/>
              </a:bodyPr>
              <a:lstStyle/>
              <a:p>
                <a:pPr lvl="0"/>
                <a14:m>
                  <m:oMath xmlns:m="http://schemas.openxmlformats.org/officeDocument/2006/math">
                    <m:r>
                      <m:rPr>
                        <m:sty m:val="p"/>
                      </m:rPr>
                      <a:rPr lang="tr-TR" dirty="0">
                        <a:solidFill>
                          <a:srgbClr val="3333CC"/>
                        </a:solidFill>
                        <a:latin typeface="Cambria Math" panose="02040503050406030204" pitchFamily="18" charset="0"/>
                      </a:rPr>
                      <m:t>suyun</m:t>
                    </m:r>
                    <m:r>
                      <a:rPr lang="tr-TR" dirty="0">
                        <a:solidFill>
                          <a:srgbClr val="3333CC"/>
                        </a:solidFill>
                        <a:latin typeface="Cambria Math" panose="02040503050406030204" pitchFamily="18" charset="0"/>
                      </a:rPr>
                      <m:t> </m:t>
                    </m:r>
                    <m:r>
                      <a:rPr lang="tr-TR" dirty="0">
                        <a:solidFill>
                          <a:srgbClr val="3333CC"/>
                        </a:solidFill>
                        <a:latin typeface="Cambria Math" panose="02040503050406030204" pitchFamily="18" charset="0"/>
                      </a:rPr>
                      <m:t>𝚤</m:t>
                    </m:r>
                    <m:r>
                      <m:rPr>
                        <m:sty m:val="p"/>
                      </m:rPr>
                      <a:rPr lang="tr-TR" dirty="0">
                        <a:solidFill>
                          <a:srgbClr val="3333CC"/>
                        </a:solidFill>
                        <a:latin typeface="Cambria Math" panose="02040503050406030204" pitchFamily="18" charset="0"/>
                      </a:rPr>
                      <m:t>s</m:t>
                    </m:r>
                    <m:r>
                      <a:rPr lang="tr-TR" dirty="0">
                        <a:solidFill>
                          <a:srgbClr val="3333CC"/>
                        </a:solidFill>
                        <a:latin typeface="Cambria Math" panose="02040503050406030204" pitchFamily="18" charset="0"/>
                      </a:rPr>
                      <m:t>𝚤</m:t>
                    </m:r>
                    <m:r>
                      <m:rPr>
                        <m:sty m:val="p"/>
                      </m:rPr>
                      <a:rPr lang="tr-TR" dirty="0">
                        <a:solidFill>
                          <a:srgbClr val="3333CC"/>
                        </a:solidFill>
                        <a:latin typeface="Cambria Math" panose="02040503050406030204" pitchFamily="18" charset="0"/>
                      </a:rPr>
                      <m:t>t</m:t>
                    </m:r>
                    <m:r>
                      <a:rPr lang="tr-TR" dirty="0">
                        <a:solidFill>
                          <a:srgbClr val="3333CC"/>
                        </a:solidFill>
                        <a:latin typeface="Cambria Math" panose="02040503050406030204" pitchFamily="18" charset="0"/>
                      </a:rPr>
                      <m:t>𝚤</m:t>
                    </m:r>
                    <m:r>
                      <m:rPr>
                        <m:sty m:val="p"/>
                      </m:rPr>
                      <a:rPr lang="tr-TR" dirty="0">
                        <a:solidFill>
                          <a:srgbClr val="3333CC"/>
                        </a:solidFill>
                        <a:latin typeface="Cambria Math" panose="02040503050406030204" pitchFamily="18" charset="0"/>
                      </a:rPr>
                      <m:t>lmas</m:t>
                    </m:r>
                    <m:r>
                      <a:rPr lang="tr-TR" dirty="0">
                        <a:solidFill>
                          <a:srgbClr val="3333CC"/>
                        </a:solidFill>
                        <a:latin typeface="Cambria Math" panose="02040503050406030204" pitchFamily="18" charset="0"/>
                      </a:rPr>
                      <m:t>𝚤</m:t>
                    </m:r>
                    <m:r>
                      <m:rPr>
                        <m:sty m:val="p"/>
                      </m:rPr>
                      <a:rPr lang="tr-TR" dirty="0">
                        <a:solidFill>
                          <a:srgbClr val="3333CC"/>
                        </a:solidFill>
                        <a:latin typeface="Cambria Math" panose="02040503050406030204" pitchFamily="18" charset="0"/>
                      </a:rPr>
                      <m:t>nda</m:t>
                    </m:r>
                    <m:r>
                      <a:rPr lang="tr-TR" dirty="0">
                        <a:solidFill>
                          <a:srgbClr val="3333CC"/>
                        </a:solidFill>
                        <a:latin typeface="Cambria Math" panose="02040503050406030204" pitchFamily="18" charset="0"/>
                      </a:rPr>
                      <m:t> </m:t>
                    </m:r>
                    <m:r>
                      <m:rPr>
                        <m:sty m:val="p"/>
                      </m:rPr>
                      <a:rPr lang="tr-TR" dirty="0">
                        <a:solidFill>
                          <a:srgbClr val="3333CC"/>
                        </a:solidFill>
                        <a:latin typeface="Cambria Math" panose="02040503050406030204" pitchFamily="18" charset="0"/>
                      </a:rPr>
                      <m:t>de</m:t>
                    </m:r>
                    <m:r>
                      <a:rPr lang="tr-TR" dirty="0">
                        <a:solidFill>
                          <a:srgbClr val="3333CC"/>
                        </a:solidFill>
                        <a:latin typeface="Cambria Math" panose="02040503050406030204" pitchFamily="18" charset="0"/>
                      </a:rPr>
                      <m:t>ğ</m:t>
                    </m:r>
                    <m:r>
                      <m:rPr>
                        <m:sty m:val="p"/>
                      </m:rPr>
                      <a:rPr lang="tr-TR" dirty="0">
                        <a:solidFill>
                          <a:srgbClr val="3333CC"/>
                        </a:solidFill>
                        <a:latin typeface="Cambria Math" panose="02040503050406030204" pitchFamily="18" charset="0"/>
                      </a:rPr>
                      <m:t>erlendirilecek</m:t>
                    </m:r>
                  </m:oMath>
                </a14:m>
                <a:r>
                  <a:rPr lang="tr-TR" dirty="0">
                    <a:solidFill>
                      <a:srgbClr val="3333CC"/>
                    </a:solidFill>
                  </a:rPr>
                  <a:t> olursa,</a:t>
                </a:r>
              </a:p>
            </p:txBody>
          </p:sp>
        </mc:Choice>
        <mc:Fallback xmlns="">
          <p:sp>
            <p:nvSpPr>
              <p:cNvPr id="5" name="Dikdörtgen 4"/>
              <p:cNvSpPr>
                <a:spLocks noRot="1" noChangeAspect="1" noMove="1" noResize="1" noEditPoints="1" noAdjustHandles="1" noChangeArrowheads="1" noChangeShapeType="1" noTextEdit="1"/>
              </p:cNvSpPr>
              <p:nvPr/>
            </p:nvSpPr>
            <p:spPr>
              <a:xfrm>
                <a:off x="114300" y="3415048"/>
                <a:ext cx="8686800" cy="461665"/>
              </a:xfrm>
              <a:prstGeom prst="rect">
                <a:avLst/>
              </a:prstGeom>
              <a:blipFill>
                <a:blip r:embed="rId5"/>
                <a:stretch>
                  <a:fillRect l="-211" t="-10526" b="-28947"/>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6" name="Dikdörtgen 5"/>
              <p:cNvSpPr/>
              <p:nvPr/>
            </p:nvSpPr>
            <p:spPr>
              <a:xfrm>
                <a:off x="1872574" y="3796392"/>
                <a:ext cx="2286000" cy="461665"/>
              </a:xfrm>
              <a:prstGeom prst="rect">
                <a:avLst/>
              </a:prstGeom>
              <a:solidFill>
                <a:schemeClr val="accent1"/>
              </a:solid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tr-TR">
                          <a:solidFill>
                            <a:srgbClr val="FF0000"/>
                          </a:solidFill>
                          <a:latin typeface="Cambria Math" panose="02040503050406030204" pitchFamily="18" charset="0"/>
                        </a:rPr>
                        <m:t>Q</m:t>
                      </m:r>
                      <m:r>
                        <a:rPr lang="tr-TR" i="0">
                          <a:solidFill>
                            <a:srgbClr val="FF0000"/>
                          </a:solidFill>
                          <a:latin typeface="Cambria Math" panose="02040503050406030204" pitchFamily="18" charset="0"/>
                        </a:rPr>
                        <m:t>=</m:t>
                      </m:r>
                      <m:r>
                        <a:rPr lang="tr-TR" i="1">
                          <a:solidFill>
                            <a:srgbClr val="FF0000"/>
                          </a:solidFill>
                          <a:latin typeface="Cambria Math" panose="02040503050406030204" pitchFamily="18" charset="0"/>
                        </a:rPr>
                        <m:t>𝑚</m:t>
                      </m:r>
                      <m:r>
                        <a:rPr lang="tr-TR" b="0" i="1" smtClean="0">
                          <a:solidFill>
                            <a:srgbClr val="FF0000"/>
                          </a:solidFill>
                          <a:latin typeface="Cambria Math" panose="02040503050406030204" pitchFamily="18" charset="0"/>
                        </a:rPr>
                        <m:t> </m:t>
                      </m:r>
                      <m:r>
                        <a:rPr lang="tr-TR" i="1">
                          <a:solidFill>
                            <a:srgbClr val="FF0000"/>
                          </a:solidFill>
                          <a:latin typeface="Cambria Math" panose="02040503050406030204" pitchFamily="18" charset="0"/>
                        </a:rPr>
                        <m:t>𝑐</m:t>
                      </m:r>
                      <m:r>
                        <a:rPr lang="tr-TR" b="0" i="1" smtClean="0">
                          <a:solidFill>
                            <a:srgbClr val="FF0000"/>
                          </a:solidFill>
                          <a:latin typeface="Cambria Math" panose="02040503050406030204" pitchFamily="18" charset="0"/>
                        </a:rPr>
                        <m:t> </m:t>
                      </m:r>
                      <m:r>
                        <a:rPr lang="tr-TR" i="0">
                          <a:solidFill>
                            <a:srgbClr val="FF0000"/>
                          </a:solidFill>
                          <a:latin typeface="Cambria Math" panose="02040503050406030204" pitchFamily="18" charset="0"/>
                        </a:rPr>
                        <m:t>∆</m:t>
                      </m:r>
                      <m:r>
                        <a:rPr lang="tr-TR" i="1">
                          <a:solidFill>
                            <a:srgbClr val="FF0000"/>
                          </a:solidFill>
                          <a:latin typeface="Cambria Math" panose="02040503050406030204" pitchFamily="18" charset="0"/>
                        </a:rPr>
                        <m:t>𝑇</m:t>
                      </m:r>
                      <m:r>
                        <a:rPr lang="tr-TR" i="0">
                          <a:solidFill>
                            <a:srgbClr val="FF0000"/>
                          </a:solidFill>
                          <a:latin typeface="Cambria Math" panose="02040503050406030204" pitchFamily="18" charset="0"/>
                        </a:rPr>
                        <m:t> </m:t>
                      </m:r>
                    </m:oMath>
                  </m:oMathPara>
                </a14:m>
                <a:endParaRPr lang="tr-TR" dirty="0">
                  <a:solidFill>
                    <a:srgbClr val="FF0000"/>
                  </a:solidFill>
                </a:endParaRPr>
              </a:p>
            </p:txBody>
          </p:sp>
        </mc:Choice>
        <mc:Fallback xmlns="">
          <p:sp>
            <p:nvSpPr>
              <p:cNvPr id="6" name="Dikdörtgen 5"/>
              <p:cNvSpPr>
                <a:spLocks noRot="1" noChangeAspect="1" noMove="1" noResize="1" noEditPoints="1" noAdjustHandles="1" noChangeArrowheads="1" noChangeShapeType="1" noTextEdit="1"/>
              </p:cNvSpPr>
              <p:nvPr/>
            </p:nvSpPr>
            <p:spPr>
              <a:xfrm>
                <a:off x="1872574" y="3796392"/>
                <a:ext cx="2286000" cy="461665"/>
              </a:xfrm>
              <a:prstGeom prst="rect">
                <a:avLst/>
              </a:prstGeom>
              <a:blipFill>
                <a:blip r:embed="rId6"/>
                <a:stretch>
                  <a:fillRect b="-13158"/>
                </a:stretch>
              </a:blipFill>
            </p:spPr>
            <p:txBody>
              <a:bodyPr/>
              <a:lstStyle/>
              <a:p>
                <a:r>
                  <a:rPr lang="tr-TR">
                    <a:noFill/>
                  </a:rPr>
                  <a:t> </a:t>
                </a:r>
              </a:p>
            </p:txBody>
          </p:sp>
        </mc:Fallback>
      </mc:AlternateContent>
      <p:sp>
        <p:nvSpPr>
          <p:cNvPr id="7" name="Dikdörtgen 6"/>
          <p:cNvSpPr/>
          <p:nvPr/>
        </p:nvSpPr>
        <p:spPr>
          <a:xfrm>
            <a:off x="3505200" y="4648200"/>
            <a:ext cx="5029200" cy="830997"/>
          </a:xfrm>
          <a:prstGeom prst="rect">
            <a:avLst/>
          </a:prstGeom>
        </p:spPr>
        <p:txBody>
          <a:bodyPr wrap="square">
            <a:spAutoFit/>
          </a:bodyPr>
          <a:lstStyle/>
          <a:p>
            <a:endParaRPr lang="tr-TR" dirty="0">
              <a:latin typeface="Cambria Math" panose="02040503050406030204" pitchFamily="18" charset="0"/>
            </a:endParaRPr>
          </a:p>
          <a:p>
            <a:endParaRPr lang="tr-TR" b="0" i="0" dirty="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8" name="Dikdörtgen 7"/>
              <p:cNvSpPr/>
              <p:nvPr/>
            </p:nvSpPr>
            <p:spPr>
              <a:xfrm>
                <a:off x="533400" y="4479648"/>
                <a:ext cx="7543800" cy="1569660"/>
              </a:xfrm>
              <a:prstGeom prst="rect">
                <a:avLst/>
              </a:prstGeom>
            </p:spPr>
            <p:txBody>
              <a:bodyPr wrap="square">
                <a:spAutoFit/>
              </a:bodyPr>
              <a:lstStyle/>
              <a:p>
                <a:pPr lvl="0"/>
                <a:r>
                  <a:rPr lang="tr-TR" dirty="0">
                    <a:solidFill>
                      <a:srgbClr val="3333CC"/>
                    </a:solidFill>
                  </a:rPr>
                  <a:t>Q:Isı (Cal)</a:t>
                </a:r>
              </a:p>
              <a:p>
                <a:pPr lvl="0"/>
                <a:r>
                  <a:rPr lang="tr-TR" dirty="0">
                    <a:solidFill>
                      <a:srgbClr val="3333CC"/>
                    </a:solidFill>
                  </a:rPr>
                  <a:t>m:</a:t>
                </a:r>
                <a14:m>
                  <m:oMath xmlns:m="http://schemas.openxmlformats.org/officeDocument/2006/math">
                    <m:r>
                      <m:rPr>
                        <m:sty m:val="p"/>
                      </m:rPr>
                      <a:rPr lang="tr-TR">
                        <a:solidFill>
                          <a:srgbClr val="3333CC"/>
                        </a:solidFill>
                        <a:latin typeface="Cambria Math" panose="02040503050406030204" pitchFamily="18" charset="0"/>
                      </a:rPr>
                      <m:t>K</m:t>
                    </m:r>
                    <m:r>
                      <a:rPr lang="tr-TR">
                        <a:solidFill>
                          <a:srgbClr val="3333CC"/>
                        </a:solidFill>
                        <a:latin typeface="Cambria Math" panose="02040503050406030204" pitchFamily="18" charset="0"/>
                      </a:rPr>
                      <m:t>ü</m:t>
                    </m:r>
                    <m:r>
                      <m:rPr>
                        <m:sty m:val="p"/>
                      </m:rPr>
                      <a:rPr lang="tr-TR">
                        <a:solidFill>
                          <a:srgbClr val="3333CC"/>
                        </a:solidFill>
                        <a:latin typeface="Cambria Math" panose="02040503050406030204" pitchFamily="18" charset="0"/>
                      </a:rPr>
                      <m:t>tle</m:t>
                    </m:r>
                  </m:oMath>
                </a14:m>
                <a:r>
                  <a:rPr lang="tr-TR" dirty="0">
                    <a:solidFill>
                      <a:srgbClr val="3333CC"/>
                    </a:solidFill>
                  </a:rPr>
                  <a:t> (g)</a:t>
                </a:r>
              </a:p>
              <a:p>
                <a:pPr lvl="0"/>
                <a:r>
                  <a:rPr lang="tr-TR" dirty="0">
                    <a:solidFill>
                      <a:srgbClr val="3333CC"/>
                    </a:solidFill>
                  </a:rPr>
                  <a:t>c : Öz ısı (Cal/</a:t>
                </a:r>
                <a:r>
                  <a:rPr lang="tr-TR" dirty="0" err="1">
                    <a:solidFill>
                      <a:srgbClr val="3333CC"/>
                    </a:solidFill>
                  </a:rPr>
                  <a:t>g°C</a:t>
                </a:r>
                <a:r>
                  <a:rPr lang="tr-TR" dirty="0">
                    <a:solidFill>
                      <a:srgbClr val="3333CC"/>
                    </a:solidFill>
                  </a:rPr>
                  <a:t> )</a:t>
                </a:r>
              </a:p>
              <a:p>
                <a:r>
                  <a:rPr lang="el-GR" dirty="0"/>
                  <a:t>Δ</a:t>
                </a:r>
                <a:r>
                  <a:rPr lang="tr-TR" dirty="0"/>
                  <a:t>T= T - T₀ :Sıcaklık değişimi (°C ) </a:t>
                </a:r>
              </a:p>
            </p:txBody>
          </p:sp>
        </mc:Choice>
        <mc:Fallback xmlns="">
          <p:sp>
            <p:nvSpPr>
              <p:cNvPr id="8" name="Dikdörtgen 7"/>
              <p:cNvSpPr>
                <a:spLocks noRot="1" noChangeAspect="1" noMove="1" noResize="1" noEditPoints="1" noAdjustHandles="1" noChangeArrowheads="1" noChangeShapeType="1" noTextEdit="1"/>
              </p:cNvSpPr>
              <p:nvPr/>
            </p:nvSpPr>
            <p:spPr>
              <a:xfrm>
                <a:off x="533400" y="4479648"/>
                <a:ext cx="7543800" cy="1569660"/>
              </a:xfrm>
              <a:prstGeom prst="rect">
                <a:avLst/>
              </a:prstGeom>
              <a:blipFill>
                <a:blip r:embed="rId7"/>
                <a:stretch>
                  <a:fillRect l="-1293" t="-3113" b="-8171"/>
                </a:stretch>
              </a:blipFill>
            </p:spPr>
            <p:txBody>
              <a:bodyPr/>
              <a:lstStyle/>
              <a:p>
                <a:r>
                  <a:rPr lang="tr-TR">
                    <a:noFill/>
                  </a:rPr>
                  <a:t> </a:t>
                </a:r>
              </a:p>
            </p:txBody>
          </p:sp>
        </mc:Fallback>
      </mc:AlternateContent>
      <p:sp>
        <p:nvSpPr>
          <p:cNvPr id="9" name="Dikdörtgen 8"/>
          <p:cNvSpPr/>
          <p:nvPr/>
        </p:nvSpPr>
        <p:spPr>
          <a:xfrm>
            <a:off x="5029200" y="3793262"/>
            <a:ext cx="2667000" cy="461665"/>
          </a:xfrm>
          <a:prstGeom prst="rect">
            <a:avLst/>
          </a:prstGeom>
        </p:spPr>
        <p:txBody>
          <a:bodyPr wrap="square">
            <a:spAutoFit/>
          </a:bodyPr>
          <a:lstStyle/>
          <a:p>
            <a:pPr lvl="0"/>
            <a:r>
              <a:rPr lang="tr-TR" dirty="0">
                <a:solidFill>
                  <a:srgbClr val="FF0000"/>
                </a:solidFill>
              </a:rPr>
              <a:t>1 Cal = 4,186 </a:t>
            </a:r>
            <a:r>
              <a:rPr lang="tr-TR" dirty="0" err="1">
                <a:solidFill>
                  <a:srgbClr val="FF0000"/>
                </a:solidFill>
              </a:rPr>
              <a:t>Joule</a:t>
            </a:r>
            <a:endParaRPr lang="tr-TR" dirty="0">
              <a:solidFill>
                <a:srgbClr val="FF0000"/>
              </a:solidFill>
            </a:endParaRPr>
          </a:p>
        </p:txBody>
      </p:sp>
    </p:spTree>
    <p:extLst>
      <p:ext uri="{BB962C8B-B14F-4D97-AF65-F5344CB8AC3E}">
        <p14:creationId xmlns:p14="http://schemas.microsoft.com/office/powerpoint/2010/main" val="2529638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Resim 12"/>
          <p:cNvPicPr>
            <a:picLocks noChangeAspect="1"/>
          </p:cNvPicPr>
          <p:nvPr/>
        </p:nvPicPr>
        <p:blipFill>
          <a:blip r:embed="rId2"/>
          <a:stretch>
            <a:fillRect/>
          </a:stretch>
        </p:blipFill>
        <p:spPr>
          <a:xfrm>
            <a:off x="2971800" y="3124200"/>
            <a:ext cx="3334801" cy="371888"/>
          </a:xfrm>
          <a:prstGeom prst="rect">
            <a:avLst/>
          </a:prstGeom>
        </p:spPr>
      </p:pic>
      <p:pic>
        <p:nvPicPr>
          <p:cNvPr id="14" name="Resim 13"/>
          <p:cNvPicPr>
            <a:picLocks noChangeAspect="1"/>
          </p:cNvPicPr>
          <p:nvPr/>
        </p:nvPicPr>
        <p:blipFill>
          <a:blip r:embed="rId3"/>
          <a:stretch>
            <a:fillRect/>
          </a:stretch>
        </p:blipFill>
        <p:spPr>
          <a:xfrm>
            <a:off x="3124200" y="2209800"/>
            <a:ext cx="2548349" cy="609653"/>
          </a:xfrm>
          <a:prstGeom prst="rect">
            <a:avLst/>
          </a:prstGeom>
        </p:spPr>
      </p:pic>
      <p:sp>
        <p:nvSpPr>
          <p:cNvPr id="15" name="Dikdörtgen 14"/>
          <p:cNvSpPr/>
          <p:nvPr/>
        </p:nvSpPr>
        <p:spPr>
          <a:xfrm>
            <a:off x="609600" y="2166851"/>
            <a:ext cx="1505540" cy="507831"/>
          </a:xfrm>
          <a:prstGeom prst="rect">
            <a:avLst/>
          </a:prstGeom>
        </p:spPr>
        <p:txBody>
          <a:bodyPr wrap="none">
            <a:spAutoFit/>
          </a:bodyPr>
          <a:lstStyle/>
          <a:p>
            <a:pPr lvl="0" algn="just">
              <a:lnSpc>
                <a:spcPct val="150000"/>
              </a:lnSpc>
            </a:pPr>
            <a:r>
              <a:rPr lang="tr-TR" altLang="tr-TR" sz="1800" b="1" dirty="0">
                <a:solidFill>
                  <a:srgbClr val="FF0000"/>
                </a:solidFill>
                <a:ea typeface="Calibri" panose="020F0502020204030204" pitchFamily="34" charset="0"/>
                <a:cs typeface="Times New Roman" panose="02020603050405020304" pitchFamily="18" charset="0"/>
              </a:rPr>
              <a:t>Çözüm 27-7: </a:t>
            </a:r>
            <a:endParaRPr lang="tr-TR" altLang="tr-TR" sz="1800" dirty="0">
              <a:solidFill>
                <a:srgbClr val="3333CC"/>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16" name="Resim 15"/>
          <p:cNvPicPr>
            <a:picLocks noChangeAspect="1"/>
          </p:cNvPicPr>
          <p:nvPr/>
        </p:nvPicPr>
        <p:blipFill>
          <a:blip r:embed="rId4"/>
          <a:stretch>
            <a:fillRect/>
          </a:stretch>
        </p:blipFill>
        <p:spPr>
          <a:xfrm>
            <a:off x="609600" y="716191"/>
            <a:ext cx="7924800" cy="1341236"/>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533399" y="818150"/>
            <a:ext cx="8001001" cy="1447800"/>
          </a:xfrm>
          <a:prstGeom prst="rect">
            <a:avLst/>
          </a:prstGeom>
        </p:spPr>
      </p:pic>
      <p:sp>
        <p:nvSpPr>
          <p:cNvPr id="3" name="Dikdörtgen 2"/>
          <p:cNvSpPr/>
          <p:nvPr/>
        </p:nvSpPr>
        <p:spPr>
          <a:xfrm>
            <a:off x="609600" y="2575115"/>
            <a:ext cx="1447832" cy="369332"/>
          </a:xfrm>
          <a:prstGeom prst="rect">
            <a:avLst/>
          </a:prstGeom>
        </p:spPr>
        <p:txBody>
          <a:bodyPr wrap="none">
            <a:spAutoFit/>
          </a:bodyPr>
          <a:lstStyle/>
          <a:p>
            <a:pPr lvl="0"/>
            <a:r>
              <a:rPr lang="tr-TR" altLang="tr-TR" sz="1800" b="1" dirty="0">
                <a:solidFill>
                  <a:srgbClr val="FF0000"/>
                </a:solidFill>
                <a:cs typeface="Calibri" panose="020F0502020204030204" pitchFamily="34" charset="0"/>
              </a:rPr>
              <a:t>Çözüm 27-8:</a:t>
            </a:r>
            <a:endParaRPr lang="tr-TR" altLang="tr-TR" sz="1800" dirty="0">
              <a:solidFill>
                <a:srgbClr val="3333CC"/>
              </a:solidFill>
            </a:endParaRPr>
          </a:p>
        </p:txBody>
      </p:sp>
      <p:pic>
        <p:nvPicPr>
          <p:cNvPr id="4" name="Resim 3"/>
          <p:cNvPicPr>
            <a:picLocks noChangeAspect="1"/>
          </p:cNvPicPr>
          <p:nvPr/>
        </p:nvPicPr>
        <p:blipFill>
          <a:blip r:embed="rId3"/>
          <a:stretch>
            <a:fillRect/>
          </a:stretch>
        </p:blipFill>
        <p:spPr>
          <a:xfrm>
            <a:off x="1487153" y="2604210"/>
            <a:ext cx="6169687" cy="371888"/>
          </a:xfrm>
          <a:prstGeom prst="rect">
            <a:avLst/>
          </a:prstGeom>
        </p:spPr>
      </p:pic>
      <p:pic>
        <p:nvPicPr>
          <p:cNvPr id="5" name="Resim 4"/>
          <p:cNvPicPr>
            <a:picLocks noChangeAspect="1"/>
          </p:cNvPicPr>
          <p:nvPr/>
        </p:nvPicPr>
        <p:blipFill>
          <a:blip r:embed="rId4"/>
          <a:stretch>
            <a:fillRect/>
          </a:stretch>
        </p:blipFill>
        <p:spPr>
          <a:xfrm>
            <a:off x="1752598" y="3138051"/>
            <a:ext cx="5230821" cy="371888"/>
          </a:xfrm>
          <a:prstGeom prst="rect">
            <a:avLst/>
          </a:prstGeom>
        </p:spPr>
      </p:pic>
      <p:pic>
        <p:nvPicPr>
          <p:cNvPr id="6" name="Resim 5"/>
          <p:cNvPicPr>
            <a:picLocks noChangeAspect="1"/>
          </p:cNvPicPr>
          <p:nvPr/>
        </p:nvPicPr>
        <p:blipFill>
          <a:blip r:embed="rId5"/>
          <a:stretch>
            <a:fillRect/>
          </a:stretch>
        </p:blipFill>
        <p:spPr>
          <a:xfrm>
            <a:off x="2645738" y="3671892"/>
            <a:ext cx="3444539" cy="371888"/>
          </a:xfrm>
          <a:prstGeom prst="rect">
            <a:avLst/>
          </a:prstGeom>
        </p:spPr>
      </p:pic>
    </p:spTree>
    <p:extLst>
      <p:ext uri="{BB962C8B-B14F-4D97-AF65-F5344CB8AC3E}">
        <p14:creationId xmlns:p14="http://schemas.microsoft.com/office/powerpoint/2010/main" val="2642458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Unvan 1"/>
          <p:cNvSpPr>
            <a:spLocks noGrp="1"/>
          </p:cNvSpPr>
          <p:nvPr>
            <p:ph type="title"/>
          </p:nvPr>
        </p:nvSpPr>
        <p:spPr>
          <a:xfrm>
            <a:off x="381000" y="762000"/>
            <a:ext cx="7696200" cy="1143000"/>
          </a:xfrm>
        </p:spPr>
        <p:txBody>
          <a:bodyPr/>
          <a:lstStyle/>
          <a:p>
            <a:r>
              <a:rPr lang="tr-TR" altLang="tr-TR" sz="3200" b="1" dirty="0">
                <a:solidFill>
                  <a:srgbClr val="FF0000"/>
                </a:solidFill>
              </a:rPr>
              <a:t>ELEKTRİK AKIMI</a:t>
            </a:r>
          </a:p>
        </p:txBody>
      </p:sp>
      <p:pic>
        <p:nvPicPr>
          <p:cNvPr id="5123"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685800" y="1905000"/>
            <a:ext cx="3200400" cy="2895600"/>
          </a:xfrm>
        </p:spPr>
      </p:pic>
      <p:pic>
        <p:nvPicPr>
          <p:cNvPr id="5124"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2057400"/>
            <a:ext cx="4724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Resim 1"/>
          <p:cNvPicPr>
            <a:picLocks noChangeAspect="1"/>
          </p:cNvPicPr>
          <p:nvPr/>
        </p:nvPicPr>
        <p:blipFill>
          <a:blip r:embed="rId4"/>
          <a:stretch>
            <a:fillRect/>
          </a:stretch>
        </p:blipFill>
        <p:spPr>
          <a:xfrm>
            <a:off x="3274993" y="5169341"/>
            <a:ext cx="1908213" cy="774259"/>
          </a:xfrm>
          <a:prstGeom prst="rect">
            <a:avLst/>
          </a:prstGeom>
          <a:solidFill>
            <a:schemeClr val="accent1">
              <a:lumMod val="20000"/>
              <a:lumOff val="80000"/>
            </a:schemeClr>
          </a:solid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a:spLocks noChangeArrowheads="1"/>
          </p:cNvSpPr>
          <p:nvPr/>
        </p:nvSpPr>
        <p:spPr bwMode="auto">
          <a:xfrm>
            <a:off x="914400" y="2201863"/>
            <a:ext cx="76962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tr-TR" altLang="tr-TR" sz="4400" b="1">
                <a:solidFill>
                  <a:srgbClr val="FF0000"/>
                </a:solidFill>
              </a:rPr>
              <a:t>Bölüm Sonu Problemleri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afterEffect">
                                  <p:stCondLst>
                                    <p:cond delay="0"/>
                                  </p:stCondLst>
                                  <p:childTnLst>
                                    <p:animRot by="21600000">
                                      <p:cBhvr>
                                        <p:cTn id="6"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a:spLocks noChangeArrowheads="1"/>
          </p:cNvSpPr>
          <p:nvPr/>
        </p:nvSpPr>
        <p:spPr bwMode="auto">
          <a:xfrm>
            <a:off x="3505200" y="304800"/>
            <a:ext cx="16637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tr-TR" altLang="tr-TR" sz="2400" b="1">
                <a:solidFill>
                  <a:srgbClr val="FF0000"/>
                </a:solidFill>
                <a:cs typeface="Times New Roman" panose="02020603050405020304" pitchFamily="18" charset="0"/>
              </a:rPr>
              <a:t>Problemler</a:t>
            </a:r>
            <a:endParaRPr lang="tr-TR" altLang="tr-TR" sz="2400">
              <a:solidFill>
                <a:schemeClr val="accent2"/>
              </a:solidFill>
            </a:endParaRPr>
          </a:p>
        </p:txBody>
      </p:sp>
      <p:pic>
        <p:nvPicPr>
          <p:cNvPr id="15" name="Resim 14"/>
          <p:cNvPicPr>
            <a:picLocks noChangeAspect="1"/>
          </p:cNvPicPr>
          <p:nvPr/>
        </p:nvPicPr>
        <p:blipFill>
          <a:blip r:embed="rId2"/>
          <a:stretch>
            <a:fillRect/>
          </a:stretch>
        </p:blipFill>
        <p:spPr>
          <a:xfrm>
            <a:off x="2343963" y="4225403"/>
            <a:ext cx="5334462" cy="615749"/>
          </a:xfrm>
          <a:prstGeom prst="rect">
            <a:avLst/>
          </a:prstGeom>
        </p:spPr>
      </p:pic>
      <p:pic>
        <p:nvPicPr>
          <p:cNvPr id="16" name="Resim 15"/>
          <p:cNvPicPr>
            <a:picLocks noChangeAspect="1"/>
          </p:cNvPicPr>
          <p:nvPr/>
        </p:nvPicPr>
        <p:blipFill>
          <a:blip r:embed="rId3"/>
          <a:stretch>
            <a:fillRect/>
          </a:stretch>
        </p:blipFill>
        <p:spPr>
          <a:xfrm>
            <a:off x="1752600" y="2320227"/>
            <a:ext cx="6517189" cy="1522422"/>
          </a:xfrm>
          <a:prstGeom prst="rect">
            <a:avLst/>
          </a:prstGeom>
        </p:spPr>
      </p:pic>
      <p:sp>
        <p:nvSpPr>
          <p:cNvPr id="17" name="Dikdörtgen 16"/>
          <p:cNvSpPr/>
          <p:nvPr/>
        </p:nvSpPr>
        <p:spPr>
          <a:xfrm>
            <a:off x="914400" y="2712106"/>
            <a:ext cx="1140056" cy="369332"/>
          </a:xfrm>
          <a:prstGeom prst="rect">
            <a:avLst/>
          </a:prstGeom>
        </p:spPr>
        <p:txBody>
          <a:bodyPr wrap="none">
            <a:spAutoFit/>
          </a:bodyPr>
          <a:lstStyle/>
          <a:p>
            <a:pPr lvl="0"/>
            <a:r>
              <a:rPr lang="tr-TR" altLang="tr-TR" sz="1800" b="1" dirty="0">
                <a:solidFill>
                  <a:srgbClr val="FF0000"/>
                </a:solidFill>
                <a:cs typeface="Times New Roman" panose="02020603050405020304" pitchFamily="18" charset="0"/>
              </a:rPr>
              <a:t>Çözüm 8:</a:t>
            </a:r>
            <a:endParaRPr lang="tr-TR" altLang="tr-TR" sz="1800" dirty="0">
              <a:solidFill>
                <a:srgbClr val="3333CC"/>
              </a:solidFill>
            </a:endParaRPr>
          </a:p>
        </p:txBody>
      </p:sp>
      <p:pic>
        <p:nvPicPr>
          <p:cNvPr id="18" name="Resim 17"/>
          <p:cNvPicPr>
            <a:picLocks noChangeAspect="1"/>
          </p:cNvPicPr>
          <p:nvPr/>
        </p:nvPicPr>
        <p:blipFill>
          <a:blip r:embed="rId4"/>
          <a:stretch>
            <a:fillRect/>
          </a:stretch>
        </p:blipFill>
        <p:spPr>
          <a:xfrm>
            <a:off x="914400" y="1295400"/>
            <a:ext cx="7467601" cy="11019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457200" y="609600"/>
            <a:ext cx="8001000" cy="920576"/>
          </a:xfrm>
          <a:prstGeom prst="rect">
            <a:avLst/>
          </a:prstGeom>
        </p:spPr>
      </p:pic>
      <p:sp>
        <p:nvSpPr>
          <p:cNvPr id="3" name="Dikdörtgen 2"/>
          <p:cNvSpPr/>
          <p:nvPr/>
        </p:nvSpPr>
        <p:spPr>
          <a:xfrm>
            <a:off x="838200" y="1752600"/>
            <a:ext cx="1255472" cy="369332"/>
          </a:xfrm>
          <a:prstGeom prst="rect">
            <a:avLst/>
          </a:prstGeom>
        </p:spPr>
        <p:txBody>
          <a:bodyPr wrap="none">
            <a:spAutoFit/>
          </a:bodyPr>
          <a:lstStyle/>
          <a:p>
            <a:pPr lvl="0"/>
            <a:r>
              <a:rPr lang="tr-TR" altLang="tr-TR" sz="1800" b="1" dirty="0">
                <a:solidFill>
                  <a:srgbClr val="FF0000"/>
                </a:solidFill>
                <a:cs typeface="Times New Roman" panose="02020603050405020304" pitchFamily="18" charset="0"/>
              </a:rPr>
              <a:t>Çözüm 21:</a:t>
            </a:r>
            <a:endParaRPr lang="tr-TR" altLang="tr-TR" sz="1800" dirty="0">
              <a:solidFill>
                <a:srgbClr val="3333CC"/>
              </a:solidFill>
            </a:endParaRPr>
          </a:p>
        </p:txBody>
      </p:sp>
      <p:sp>
        <p:nvSpPr>
          <p:cNvPr id="4" name="Dikdörtgen 3"/>
          <p:cNvSpPr/>
          <p:nvPr/>
        </p:nvSpPr>
        <p:spPr>
          <a:xfrm>
            <a:off x="2286000" y="1752600"/>
            <a:ext cx="5867400" cy="369332"/>
          </a:xfrm>
          <a:prstGeom prst="rect">
            <a:avLst/>
          </a:prstGeom>
        </p:spPr>
        <p:txBody>
          <a:bodyPr wrap="square">
            <a:spAutoFit/>
          </a:bodyPr>
          <a:lstStyle/>
          <a:p>
            <a:pPr lvl="0"/>
            <a:r>
              <a:rPr lang="tr-TR" altLang="tr-TR" sz="1800" dirty="0">
                <a:solidFill>
                  <a:srgbClr val="0000FF"/>
                </a:solidFill>
                <a:cs typeface="Times New Roman" panose="02020603050405020304" pitchFamily="18" charset="0"/>
              </a:rPr>
              <a:t>Telin hacmi değişmez, sadece şekli değişir. O halde,</a:t>
            </a:r>
            <a:endParaRPr lang="tr-TR" altLang="tr-TR" sz="1800" dirty="0">
              <a:solidFill>
                <a:srgbClr val="3333CC"/>
              </a:solidFill>
            </a:endParaRPr>
          </a:p>
        </p:txBody>
      </p:sp>
      <p:pic>
        <p:nvPicPr>
          <p:cNvPr id="5" name="Resim 4"/>
          <p:cNvPicPr>
            <a:picLocks noChangeAspect="1"/>
          </p:cNvPicPr>
          <p:nvPr/>
        </p:nvPicPr>
        <p:blipFill>
          <a:blip r:embed="rId3"/>
          <a:stretch>
            <a:fillRect/>
          </a:stretch>
        </p:blipFill>
        <p:spPr>
          <a:xfrm>
            <a:off x="2819400" y="2209800"/>
            <a:ext cx="2627604" cy="365792"/>
          </a:xfrm>
          <a:prstGeom prst="rect">
            <a:avLst/>
          </a:prstGeom>
        </p:spPr>
      </p:pic>
      <p:sp>
        <p:nvSpPr>
          <p:cNvPr id="6" name="Dikdörtgen 5"/>
          <p:cNvSpPr/>
          <p:nvPr/>
        </p:nvSpPr>
        <p:spPr>
          <a:xfrm>
            <a:off x="1570340" y="2895600"/>
            <a:ext cx="1249060" cy="369332"/>
          </a:xfrm>
          <a:prstGeom prst="rect">
            <a:avLst/>
          </a:prstGeom>
        </p:spPr>
        <p:txBody>
          <a:bodyPr wrap="none">
            <a:spAutoFit/>
          </a:bodyPr>
          <a:lstStyle/>
          <a:p>
            <a:pPr lvl="0"/>
            <a:r>
              <a:rPr lang="tr-TR" altLang="tr-TR" sz="1800" dirty="0">
                <a:solidFill>
                  <a:srgbClr val="0000FF"/>
                </a:solidFill>
                <a:cs typeface="Times New Roman" panose="02020603050405020304" pitchFamily="18" charset="0"/>
              </a:rPr>
              <a:t>ifadesinden</a:t>
            </a:r>
            <a:endParaRPr lang="tr-TR" altLang="tr-TR" sz="1800" dirty="0">
              <a:solidFill>
                <a:srgbClr val="3333CC"/>
              </a:solidFill>
            </a:endParaRPr>
          </a:p>
        </p:txBody>
      </p:sp>
      <p:pic>
        <p:nvPicPr>
          <p:cNvPr id="7" name="Resim 6"/>
          <p:cNvPicPr>
            <a:picLocks noChangeAspect="1"/>
          </p:cNvPicPr>
          <p:nvPr/>
        </p:nvPicPr>
        <p:blipFill>
          <a:blip r:embed="rId4"/>
          <a:stretch>
            <a:fillRect/>
          </a:stretch>
        </p:blipFill>
        <p:spPr>
          <a:xfrm>
            <a:off x="3352800" y="2819400"/>
            <a:ext cx="1219306" cy="646232"/>
          </a:xfrm>
          <a:prstGeom prst="rect">
            <a:avLst/>
          </a:prstGeom>
        </p:spPr>
      </p:pic>
      <p:sp>
        <p:nvSpPr>
          <p:cNvPr id="8" name="Dikdörtgen 7"/>
          <p:cNvSpPr/>
          <p:nvPr/>
        </p:nvSpPr>
        <p:spPr>
          <a:xfrm>
            <a:off x="1219200" y="3709440"/>
            <a:ext cx="2653355" cy="507831"/>
          </a:xfrm>
          <a:prstGeom prst="rect">
            <a:avLst/>
          </a:prstGeom>
        </p:spPr>
        <p:txBody>
          <a:bodyPr wrap="none">
            <a:spAutoFit/>
          </a:bodyPr>
          <a:lstStyle/>
          <a:p>
            <a:pPr lvl="0" algn="just">
              <a:lnSpc>
                <a:spcPct val="150000"/>
              </a:lnSpc>
            </a:pPr>
            <a:r>
              <a:rPr lang="tr-TR" altLang="tr-TR" sz="1800" dirty="0">
                <a:solidFill>
                  <a:srgbClr val="0000FF"/>
                </a:solidFill>
                <a:cs typeface="Times New Roman" panose="02020603050405020304" pitchFamily="18" charset="0"/>
              </a:rPr>
              <a:t>olur. Son durumda direnç; </a:t>
            </a:r>
            <a:endParaRPr lang="tr-TR" altLang="tr-TR" sz="1800" dirty="0">
              <a:solidFill>
                <a:srgbClr val="3333CC"/>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9" name="Resim 8"/>
          <p:cNvPicPr>
            <a:picLocks noChangeAspect="1"/>
          </p:cNvPicPr>
          <p:nvPr/>
        </p:nvPicPr>
        <p:blipFill>
          <a:blip r:embed="rId5"/>
          <a:stretch>
            <a:fillRect/>
          </a:stretch>
        </p:blipFill>
        <p:spPr>
          <a:xfrm>
            <a:off x="2438400" y="4599480"/>
            <a:ext cx="4572396" cy="719390"/>
          </a:xfrm>
          <a:prstGeom prst="rect">
            <a:avLst/>
          </a:prstGeom>
        </p:spPr>
      </p:pic>
    </p:spTree>
    <p:extLst>
      <p:ext uri="{BB962C8B-B14F-4D97-AF65-F5344CB8AC3E}">
        <p14:creationId xmlns:p14="http://schemas.microsoft.com/office/powerpoint/2010/main" val="1086985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a:spLocks noRot="1" noChangeAspect="1" noMove="1" noResize="1" noEditPoints="1" noAdjustHandles="1" noChangeArrowheads="1" noChangeShapeType="1" noTextEdit="1"/>
          </p:cNvSpPr>
          <p:nvPr/>
        </p:nvSpPr>
        <p:spPr>
          <a:xfrm>
            <a:off x="0" y="228600"/>
            <a:ext cx="8382000" cy="1338828"/>
          </a:xfrm>
          <a:prstGeom prst="rect">
            <a:avLst/>
          </a:prstGeom>
          <a:blipFill>
            <a:blip r:embed="rId2"/>
            <a:stretch>
              <a:fillRect r="-582" b="-2740"/>
            </a:stretch>
          </a:blipFill>
        </p:spPr>
        <p:txBody>
          <a:bodyPr/>
          <a:lstStyle/>
          <a:p>
            <a:pPr>
              <a:defRPr/>
            </a:pPr>
            <a:r>
              <a:rPr lang="tr-TR">
                <a:noFill/>
              </a:rPr>
              <a:t> </a:t>
            </a:r>
          </a:p>
        </p:txBody>
      </p:sp>
      <p:sp>
        <p:nvSpPr>
          <p:cNvPr id="3" name="Dikdörtgen 2"/>
          <p:cNvSpPr>
            <a:spLocks noChangeArrowheads="1"/>
          </p:cNvSpPr>
          <p:nvPr/>
        </p:nvSpPr>
        <p:spPr bwMode="auto">
          <a:xfrm>
            <a:off x="457200" y="1581150"/>
            <a:ext cx="1255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tr-TR" altLang="tr-TR" sz="1800" b="1">
                <a:solidFill>
                  <a:srgbClr val="FF0000"/>
                </a:solidFill>
                <a:cs typeface="Times New Roman" panose="02020603050405020304" pitchFamily="18" charset="0"/>
              </a:rPr>
              <a:t>Çözüm 48:</a:t>
            </a:r>
            <a:endParaRPr lang="tr-TR" altLang="tr-TR" sz="1800">
              <a:solidFill>
                <a:schemeClr val="accent2"/>
              </a:solidFill>
            </a:endParaRPr>
          </a:p>
        </p:txBody>
      </p:sp>
      <p:sp>
        <p:nvSpPr>
          <p:cNvPr id="4" name="Dikdörtgen 3"/>
          <p:cNvSpPr>
            <a:spLocks noRot="1" noChangeAspect="1" noMove="1" noResize="1" noEditPoints="1" noAdjustHandles="1" noChangeArrowheads="1" noChangeShapeType="1" noTextEdit="1"/>
          </p:cNvSpPr>
          <p:nvPr/>
        </p:nvSpPr>
        <p:spPr>
          <a:xfrm>
            <a:off x="2286000" y="1596002"/>
            <a:ext cx="3452676" cy="369332"/>
          </a:xfrm>
          <a:prstGeom prst="rect">
            <a:avLst/>
          </a:prstGeom>
          <a:blipFill>
            <a:blip r:embed="rId3"/>
            <a:stretch>
              <a:fillRect/>
            </a:stretch>
          </a:blipFill>
        </p:spPr>
        <p:txBody>
          <a:bodyPr/>
          <a:lstStyle/>
          <a:p>
            <a:pPr>
              <a:defRPr/>
            </a:pPr>
            <a:r>
              <a:rPr lang="tr-TR">
                <a:noFill/>
              </a:rPr>
              <a:t> </a:t>
            </a:r>
          </a:p>
        </p:txBody>
      </p:sp>
      <p:sp>
        <p:nvSpPr>
          <p:cNvPr id="5" name="Dikdörtgen 4"/>
          <p:cNvSpPr>
            <a:spLocks noRot="1" noChangeAspect="1" noMove="1" noResize="1" noEditPoints="1" noAdjustHandles="1" noChangeArrowheads="1" noChangeShapeType="1" noTextEdit="1"/>
          </p:cNvSpPr>
          <p:nvPr/>
        </p:nvSpPr>
        <p:spPr>
          <a:xfrm>
            <a:off x="3449034" y="2133600"/>
            <a:ext cx="1483932" cy="369332"/>
          </a:xfrm>
          <a:prstGeom prst="rect">
            <a:avLst/>
          </a:prstGeom>
          <a:blipFill>
            <a:blip r:embed="rId4"/>
            <a:stretch>
              <a:fillRect/>
            </a:stretch>
          </a:blipFill>
        </p:spPr>
        <p:txBody>
          <a:bodyPr/>
          <a:lstStyle/>
          <a:p>
            <a:pPr>
              <a:defRPr/>
            </a:pPr>
            <a:r>
              <a:rPr lang="tr-TR">
                <a:noFill/>
              </a:rPr>
              <a:t> </a:t>
            </a:r>
          </a:p>
        </p:txBody>
      </p:sp>
      <p:sp>
        <p:nvSpPr>
          <p:cNvPr id="6" name="Dikdörtgen 5"/>
          <p:cNvSpPr>
            <a:spLocks noRot="1" noChangeAspect="1" noMove="1" noResize="1" noEditPoints="1" noAdjustHandles="1" noChangeArrowheads="1" noChangeShapeType="1" noTextEdit="1"/>
          </p:cNvSpPr>
          <p:nvPr/>
        </p:nvSpPr>
        <p:spPr>
          <a:xfrm>
            <a:off x="1181100" y="2671198"/>
            <a:ext cx="6019800" cy="507831"/>
          </a:xfrm>
          <a:prstGeom prst="rect">
            <a:avLst/>
          </a:prstGeom>
          <a:blipFill>
            <a:blip r:embed="rId5"/>
            <a:stretch>
              <a:fillRect b="-9639"/>
            </a:stretch>
          </a:blipFill>
        </p:spPr>
        <p:txBody>
          <a:bodyPr/>
          <a:lstStyle/>
          <a:p>
            <a:pPr>
              <a:defRPr/>
            </a:pPr>
            <a:r>
              <a:rPr lang="tr-TR">
                <a:noFill/>
              </a:rPr>
              <a:t> </a:t>
            </a:r>
          </a:p>
        </p:txBody>
      </p:sp>
      <p:sp>
        <p:nvSpPr>
          <p:cNvPr id="7" name="Dikdörtgen 6"/>
          <p:cNvSpPr>
            <a:spLocks noRot="1" noChangeAspect="1" noMove="1" noResize="1" noEditPoints="1" noAdjustHandles="1" noChangeArrowheads="1" noChangeShapeType="1" noTextEdit="1"/>
          </p:cNvSpPr>
          <p:nvPr/>
        </p:nvSpPr>
        <p:spPr>
          <a:xfrm>
            <a:off x="1428750" y="3347295"/>
            <a:ext cx="5524500" cy="507831"/>
          </a:xfrm>
          <a:prstGeom prst="rect">
            <a:avLst/>
          </a:prstGeom>
          <a:blipFill>
            <a:blip r:embed="rId6"/>
            <a:stretch>
              <a:fillRect b="-9639"/>
            </a:stretch>
          </a:blipFill>
        </p:spPr>
        <p:txBody>
          <a:bodyPr/>
          <a:lstStyle/>
          <a:p>
            <a:pPr>
              <a:defRPr/>
            </a:pPr>
            <a:r>
              <a:rPr lang="tr-TR">
                <a:noFill/>
              </a:rPr>
              <a:t> </a:t>
            </a:r>
          </a:p>
        </p:txBody>
      </p:sp>
      <p:sp>
        <p:nvSpPr>
          <p:cNvPr id="8" name="Dikdörtgen 7"/>
          <p:cNvSpPr>
            <a:spLocks noRot="1" noChangeAspect="1" noMove="1" noResize="1" noEditPoints="1" noAdjustHandles="1" noChangeArrowheads="1" noChangeShapeType="1" noTextEdit="1"/>
          </p:cNvSpPr>
          <p:nvPr/>
        </p:nvSpPr>
        <p:spPr>
          <a:xfrm>
            <a:off x="2514600" y="4023392"/>
            <a:ext cx="3450239" cy="369332"/>
          </a:xfrm>
          <a:prstGeom prst="rect">
            <a:avLst/>
          </a:prstGeom>
          <a:blipFill>
            <a:blip r:embed="rId7"/>
            <a:stretch>
              <a:fillRect b="-11475"/>
            </a:stretch>
          </a:blipFill>
        </p:spPr>
        <p:txBody>
          <a:bodyPr/>
          <a:lstStyle/>
          <a:p>
            <a:pPr>
              <a:defRPr/>
            </a:pPr>
            <a:r>
              <a:rPr lang="tr-TR">
                <a:noFill/>
              </a:rPr>
              <a:t> </a:t>
            </a:r>
          </a:p>
        </p:txBody>
      </p:sp>
      <p:sp>
        <p:nvSpPr>
          <p:cNvPr id="9" name="Dikdörtgen 8"/>
          <p:cNvSpPr>
            <a:spLocks noRot="1" noChangeAspect="1" noMove="1" noResize="1" noEditPoints="1" noAdjustHandles="1" noChangeArrowheads="1" noChangeShapeType="1" noTextEdit="1"/>
          </p:cNvSpPr>
          <p:nvPr/>
        </p:nvSpPr>
        <p:spPr>
          <a:xfrm>
            <a:off x="2855911" y="4564267"/>
            <a:ext cx="3108928" cy="648126"/>
          </a:xfrm>
          <a:prstGeom prst="rect">
            <a:avLst/>
          </a:prstGeom>
          <a:blipFill>
            <a:blip r:embed="rId8"/>
            <a:stretch>
              <a:fillRect/>
            </a:stretch>
          </a:blipFill>
        </p:spPr>
        <p:txBody>
          <a:bodyPr/>
          <a:lstStyle/>
          <a:p>
            <a:pPr>
              <a:defRPr/>
            </a:pPr>
            <a:r>
              <a:rPr lang="tr-TR">
                <a:no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a:spLocks noRot="1" noChangeAspect="1" noMove="1" noResize="1" noEditPoints="1" noAdjustHandles="1" noChangeArrowheads="1" noChangeShapeType="1" noTextEdit="1"/>
          </p:cNvSpPr>
          <p:nvPr/>
        </p:nvSpPr>
        <p:spPr>
          <a:xfrm>
            <a:off x="228600" y="304800"/>
            <a:ext cx="8153400" cy="923330"/>
          </a:xfrm>
          <a:prstGeom prst="rect">
            <a:avLst/>
          </a:prstGeom>
          <a:blipFill>
            <a:blip r:embed="rId2"/>
            <a:stretch>
              <a:fillRect r="-598" b="-4636"/>
            </a:stretch>
          </a:blipFill>
        </p:spPr>
        <p:txBody>
          <a:bodyPr/>
          <a:lstStyle/>
          <a:p>
            <a:pPr>
              <a:defRPr/>
            </a:pPr>
            <a:r>
              <a:rPr lang="tr-TR">
                <a:noFill/>
              </a:rPr>
              <a:t> </a:t>
            </a:r>
          </a:p>
        </p:txBody>
      </p:sp>
      <p:sp>
        <p:nvSpPr>
          <p:cNvPr id="3" name="Dikdörtgen 2"/>
          <p:cNvSpPr>
            <a:spLocks noRot="1" noChangeAspect="1" noMove="1" noResize="1" noEditPoints="1" noAdjustHandles="1" noChangeArrowheads="1" noChangeShapeType="1" noTextEdit="1"/>
          </p:cNvSpPr>
          <p:nvPr/>
        </p:nvSpPr>
        <p:spPr>
          <a:xfrm>
            <a:off x="762000" y="1228130"/>
            <a:ext cx="7620000" cy="507831"/>
          </a:xfrm>
          <a:prstGeom prst="rect">
            <a:avLst/>
          </a:prstGeom>
          <a:blipFill>
            <a:blip r:embed="rId3"/>
            <a:stretch>
              <a:fillRect l="-480" b="-8333"/>
            </a:stretch>
          </a:blipFill>
        </p:spPr>
        <p:txBody>
          <a:bodyPr/>
          <a:lstStyle/>
          <a:p>
            <a:pPr>
              <a:defRPr/>
            </a:pPr>
            <a:r>
              <a:rPr lang="tr-TR">
                <a:noFill/>
              </a:rPr>
              <a:t> </a:t>
            </a:r>
          </a:p>
        </p:txBody>
      </p:sp>
      <p:sp>
        <p:nvSpPr>
          <p:cNvPr id="4" name="Dikdörtgen 3"/>
          <p:cNvSpPr>
            <a:spLocks noRot="1" noChangeAspect="1" noMove="1" noResize="1" noEditPoints="1" noAdjustHandles="1" noChangeArrowheads="1" noChangeShapeType="1" noTextEdit="1"/>
          </p:cNvSpPr>
          <p:nvPr/>
        </p:nvSpPr>
        <p:spPr>
          <a:xfrm>
            <a:off x="762000" y="1676400"/>
            <a:ext cx="7620000" cy="923330"/>
          </a:xfrm>
          <a:prstGeom prst="rect">
            <a:avLst/>
          </a:prstGeom>
          <a:blipFill>
            <a:blip r:embed="rId4"/>
            <a:stretch>
              <a:fillRect l="-640" r="-640" b="-4636"/>
            </a:stretch>
          </a:blipFill>
        </p:spPr>
        <p:txBody>
          <a:bodyPr/>
          <a:lstStyle/>
          <a:p>
            <a:pPr>
              <a:defRPr/>
            </a:pPr>
            <a:r>
              <a:rPr lang="tr-TR">
                <a:noFill/>
              </a:rPr>
              <a:t> </a:t>
            </a:r>
          </a:p>
        </p:txBody>
      </p:sp>
      <p:sp>
        <p:nvSpPr>
          <p:cNvPr id="28677" name="Dikdörtgen 4"/>
          <p:cNvSpPr>
            <a:spLocks noChangeArrowheads="1"/>
          </p:cNvSpPr>
          <p:nvPr/>
        </p:nvSpPr>
        <p:spPr bwMode="auto">
          <a:xfrm>
            <a:off x="233363" y="2794000"/>
            <a:ext cx="17176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lnSpc>
                <a:spcPct val="150000"/>
              </a:lnSpc>
              <a:spcBef>
                <a:spcPct val="0"/>
              </a:spcBef>
              <a:buFontTx/>
              <a:buNone/>
            </a:pPr>
            <a:r>
              <a:rPr lang="tr-TR" altLang="tr-TR" sz="1800" b="1">
                <a:solidFill>
                  <a:srgbClr val="FF0000"/>
                </a:solidFill>
                <a:cs typeface="Times New Roman" panose="02020603050405020304" pitchFamily="18" charset="0"/>
              </a:rPr>
              <a:t>Çözüm 63:</a:t>
            </a:r>
            <a:endParaRPr lang="tr-TR" altLang="tr-TR" sz="180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Dikdörtgen 5"/>
          <p:cNvSpPr>
            <a:spLocks noRot="1" noChangeAspect="1" noMove="1" noResize="1" noEditPoints="1" noAdjustHandles="1" noChangeArrowheads="1" noChangeShapeType="1" noTextEdit="1"/>
          </p:cNvSpPr>
          <p:nvPr/>
        </p:nvSpPr>
        <p:spPr>
          <a:xfrm>
            <a:off x="2286000" y="3209517"/>
            <a:ext cx="4572000" cy="648191"/>
          </a:xfrm>
          <a:prstGeom prst="rect">
            <a:avLst/>
          </a:prstGeom>
          <a:blipFill>
            <a:blip r:embed="rId5"/>
            <a:stretch>
              <a:fillRect/>
            </a:stretch>
          </a:blipFill>
        </p:spPr>
        <p:txBody>
          <a:bodyPr/>
          <a:lstStyle/>
          <a:p>
            <a:pPr>
              <a:defRPr/>
            </a:pPr>
            <a:r>
              <a:rPr lang="tr-TR">
                <a:noFill/>
              </a:rPr>
              <a:t> </a:t>
            </a:r>
          </a:p>
        </p:txBody>
      </p:sp>
      <p:sp>
        <p:nvSpPr>
          <p:cNvPr id="28679" name="Dikdörtgen 6"/>
          <p:cNvSpPr>
            <a:spLocks noChangeArrowheads="1"/>
          </p:cNvSpPr>
          <p:nvPr/>
        </p:nvSpPr>
        <p:spPr bwMode="auto">
          <a:xfrm>
            <a:off x="668338" y="3302000"/>
            <a:ext cx="8382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lnSpc>
                <a:spcPct val="150000"/>
              </a:lnSpc>
              <a:spcBef>
                <a:spcPct val="0"/>
              </a:spcBef>
              <a:buFontTx/>
              <a:buNone/>
            </a:pPr>
            <a:r>
              <a:rPr lang="tr-TR" altLang="tr-TR" sz="1800" b="1">
                <a:solidFill>
                  <a:srgbClr val="FF0000"/>
                </a:solidFill>
                <a:cs typeface="Times New Roman" panose="02020603050405020304" pitchFamily="18" charset="0"/>
              </a:rPr>
              <a:t>a)</a:t>
            </a:r>
            <a:endParaRPr lang="tr-TR" altLang="tr-TR" sz="180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8680" name="Dikdörtgen 7"/>
          <p:cNvSpPr>
            <a:spLocks noChangeArrowheads="1"/>
          </p:cNvSpPr>
          <p:nvPr/>
        </p:nvSpPr>
        <p:spPr bwMode="auto">
          <a:xfrm>
            <a:off x="665163" y="4413250"/>
            <a:ext cx="8509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lnSpc>
                <a:spcPct val="150000"/>
              </a:lnSpc>
              <a:spcBef>
                <a:spcPct val="0"/>
              </a:spcBef>
              <a:buFontTx/>
              <a:buNone/>
            </a:pPr>
            <a:r>
              <a:rPr lang="tr-TR" altLang="tr-TR" sz="1800" b="1">
                <a:solidFill>
                  <a:srgbClr val="FF0000"/>
                </a:solidFill>
                <a:cs typeface="Times New Roman" panose="02020603050405020304" pitchFamily="18" charset="0"/>
              </a:rPr>
              <a:t>b)</a:t>
            </a:r>
            <a:endParaRPr lang="tr-TR" altLang="tr-TR" sz="180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9" name="Dikdörtgen 8"/>
          <p:cNvSpPr>
            <a:spLocks noRot="1" noChangeAspect="1" noMove="1" noResize="1" noEditPoints="1" noAdjustHandles="1" noChangeArrowheads="1" noChangeShapeType="1" noTextEdit="1"/>
          </p:cNvSpPr>
          <p:nvPr/>
        </p:nvSpPr>
        <p:spPr>
          <a:xfrm>
            <a:off x="2514600" y="4343400"/>
            <a:ext cx="3403817" cy="646524"/>
          </a:xfrm>
          <a:prstGeom prst="rect">
            <a:avLst/>
          </a:prstGeom>
          <a:blipFill>
            <a:blip r:embed="rId6"/>
            <a:stretch>
              <a:fillRect/>
            </a:stretch>
          </a:blipFill>
        </p:spPr>
        <p:txBody>
          <a:bodyPr/>
          <a:lstStyle/>
          <a:p>
            <a:pPr>
              <a:defRPr/>
            </a:pPr>
            <a:r>
              <a:rPr lang="tr-TR">
                <a:noFill/>
              </a:rPr>
              <a:t> </a:t>
            </a:r>
          </a:p>
        </p:txBody>
      </p:sp>
      <p:sp>
        <p:nvSpPr>
          <p:cNvPr id="10" name="Dikdörtgen 9"/>
          <p:cNvSpPr>
            <a:spLocks noRot="1" noChangeAspect="1" noMove="1" noResize="1" noEditPoints="1" noAdjustHandles="1" noChangeArrowheads="1" noChangeShapeType="1" noTextEdit="1"/>
          </p:cNvSpPr>
          <p:nvPr/>
        </p:nvSpPr>
        <p:spPr>
          <a:xfrm>
            <a:off x="1885950" y="5134859"/>
            <a:ext cx="5372100" cy="369332"/>
          </a:xfrm>
          <a:prstGeom prst="rect">
            <a:avLst/>
          </a:prstGeom>
          <a:blipFill>
            <a:blip r:embed="rId7"/>
            <a:stretch>
              <a:fillRect/>
            </a:stretch>
          </a:blipFill>
        </p:spPr>
        <p:txBody>
          <a:bodyPr/>
          <a:lstStyle/>
          <a:p>
            <a:pPr>
              <a:defRPr/>
            </a:pPr>
            <a:r>
              <a:rPr lang="tr-TR">
                <a:no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677"/>
                                        </p:tgtEl>
                                        <p:attrNameLst>
                                          <p:attrName>style.visibility</p:attrName>
                                        </p:attrNameLst>
                                      </p:cBhvr>
                                      <p:to>
                                        <p:strVal val="visible"/>
                                      </p:to>
                                    </p:set>
                                    <p:anim calcmode="lin" valueType="num">
                                      <p:cBhvr additive="base">
                                        <p:cTn id="25" dur="500" fill="hold"/>
                                        <p:tgtEl>
                                          <p:spTgt spid="28677"/>
                                        </p:tgtEl>
                                        <p:attrNameLst>
                                          <p:attrName>ppt_x</p:attrName>
                                        </p:attrNameLst>
                                      </p:cBhvr>
                                      <p:tavLst>
                                        <p:tav tm="0">
                                          <p:val>
                                            <p:strVal val="#ppt_x"/>
                                          </p:val>
                                        </p:tav>
                                        <p:tav tm="100000">
                                          <p:val>
                                            <p:strVal val="#ppt_x"/>
                                          </p:val>
                                        </p:tav>
                                      </p:tavLst>
                                    </p:anim>
                                    <p:anim calcmode="lin" valueType="num">
                                      <p:cBhvr additive="base">
                                        <p:cTn id="26" dur="500" fill="hold"/>
                                        <p:tgtEl>
                                          <p:spTgt spid="28677"/>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679"/>
                                        </p:tgtEl>
                                        <p:attrNameLst>
                                          <p:attrName>style.visibility</p:attrName>
                                        </p:attrNameLst>
                                      </p:cBhvr>
                                      <p:to>
                                        <p:strVal val="visible"/>
                                      </p:to>
                                    </p:set>
                                    <p:anim calcmode="lin" valueType="num">
                                      <p:cBhvr additive="base">
                                        <p:cTn id="31" dur="500" fill="hold"/>
                                        <p:tgtEl>
                                          <p:spTgt spid="28679"/>
                                        </p:tgtEl>
                                        <p:attrNameLst>
                                          <p:attrName>ppt_x</p:attrName>
                                        </p:attrNameLst>
                                      </p:cBhvr>
                                      <p:tavLst>
                                        <p:tav tm="0">
                                          <p:val>
                                            <p:strVal val="#ppt_x"/>
                                          </p:val>
                                        </p:tav>
                                        <p:tav tm="100000">
                                          <p:val>
                                            <p:strVal val="#ppt_x"/>
                                          </p:val>
                                        </p:tav>
                                      </p:tavLst>
                                    </p:anim>
                                    <p:anim calcmode="lin" valueType="num">
                                      <p:cBhvr additive="base">
                                        <p:cTn id="32" dur="500" fill="hold"/>
                                        <p:tgtEl>
                                          <p:spTgt spid="28679"/>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8680"/>
                                        </p:tgtEl>
                                        <p:attrNameLst>
                                          <p:attrName>style.visibility</p:attrName>
                                        </p:attrNameLst>
                                      </p:cBhvr>
                                      <p:to>
                                        <p:strVal val="visible"/>
                                      </p:to>
                                    </p:set>
                                    <p:anim calcmode="lin" valueType="num">
                                      <p:cBhvr additive="base">
                                        <p:cTn id="43" dur="500" fill="hold"/>
                                        <p:tgtEl>
                                          <p:spTgt spid="28680"/>
                                        </p:tgtEl>
                                        <p:attrNameLst>
                                          <p:attrName>ppt_x</p:attrName>
                                        </p:attrNameLst>
                                      </p:cBhvr>
                                      <p:tavLst>
                                        <p:tav tm="0">
                                          <p:val>
                                            <p:strVal val="#ppt_x"/>
                                          </p:val>
                                        </p:tav>
                                        <p:tav tm="100000">
                                          <p:val>
                                            <p:strVal val="#ppt_x"/>
                                          </p:val>
                                        </p:tav>
                                      </p:tavLst>
                                    </p:anim>
                                    <p:anim calcmode="lin" valueType="num">
                                      <p:cBhvr additive="base">
                                        <p:cTn id="44" dur="500" fill="hold"/>
                                        <p:tgtEl>
                                          <p:spTgt spid="28680"/>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fill="hold"/>
                                        <p:tgtEl>
                                          <p:spTgt spid="10"/>
                                        </p:tgtEl>
                                        <p:attrNameLst>
                                          <p:attrName>ppt_x</p:attrName>
                                        </p:attrNameLst>
                                      </p:cBhvr>
                                      <p:tavLst>
                                        <p:tav tm="0">
                                          <p:val>
                                            <p:strVal val="#ppt_x"/>
                                          </p:val>
                                        </p:tav>
                                        <p:tav tm="100000">
                                          <p:val>
                                            <p:strVal val="#ppt_x"/>
                                          </p:val>
                                        </p:tav>
                                      </p:tavLst>
                                    </p:anim>
                                    <p:anim calcmode="lin" valueType="num">
                                      <p:cBhvr additive="base">
                                        <p:cTn id="5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p:bldP spid="28679" grpId="0"/>
      <p:bldP spid="2868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447800" y="3124200"/>
            <a:ext cx="7924800" cy="1080296"/>
          </a:xfrm>
          <a:prstGeom prst="rect">
            <a:avLst/>
          </a:prstGeom>
        </p:spPr>
        <p:txBody>
          <a:bodyPr wrap="square">
            <a:spAutoFit/>
          </a:bodyPr>
          <a:lstStyle/>
          <a:p>
            <a:pPr marL="457200">
              <a:lnSpc>
                <a:spcPct val="107000"/>
              </a:lnSpc>
              <a:spcAft>
                <a:spcPts val="800"/>
              </a:spcAft>
            </a:pPr>
            <a:r>
              <a:rPr lang="tr-TR" sz="6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SAĞLIKLI</a:t>
            </a:r>
            <a:r>
              <a:rPr lang="tr-TR" sz="6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tr-TR" sz="6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GÜNLER</a:t>
            </a:r>
          </a:p>
        </p:txBody>
      </p:sp>
      <p:sp>
        <p:nvSpPr>
          <p:cNvPr id="3" name="Dikdörtgen 2"/>
          <p:cNvSpPr/>
          <p:nvPr/>
        </p:nvSpPr>
        <p:spPr>
          <a:xfrm>
            <a:off x="990600" y="1828800"/>
            <a:ext cx="6629400" cy="721736"/>
          </a:xfrm>
          <a:prstGeom prst="rect">
            <a:avLst/>
          </a:prstGeom>
        </p:spPr>
        <p:txBody>
          <a:bodyPr wrap="square">
            <a:spAutoFit/>
          </a:bodyPr>
          <a:lstStyle/>
          <a:p>
            <a:pPr marL="457200">
              <a:lnSpc>
                <a:spcPct val="107000"/>
              </a:lnSpc>
              <a:spcAft>
                <a:spcPts val="800"/>
              </a:spcAft>
            </a:pPr>
            <a:r>
              <a:rPr lang="tr-TR" sz="4000" dirty="0">
                <a:effectLst/>
                <a:latin typeface="Calibri" panose="020F0502020204030204" pitchFamily="34" charset="0"/>
                <a:ea typeface="Calibri" panose="020F0502020204030204" pitchFamily="34" charset="0"/>
                <a:cs typeface="Times New Roman" panose="02020603050405020304" pitchFamily="18" charset="0"/>
              </a:rPr>
              <a:t>              TEŞEKKÜRLER</a:t>
            </a:r>
          </a:p>
        </p:txBody>
      </p:sp>
    </p:spTree>
    <p:extLst>
      <p:ext uri="{BB962C8B-B14F-4D97-AF65-F5344CB8AC3E}">
        <p14:creationId xmlns:p14="http://schemas.microsoft.com/office/powerpoint/2010/main" val="2276285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Resim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1" y="468123"/>
            <a:ext cx="80010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Resim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265048"/>
            <a:ext cx="1901825" cy="762000"/>
          </a:xfrm>
          <a:prstGeom prst="rect">
            <a:avLst/>
          </a:prstGeom>
          <a:solidFill>
            <a:schemeClr val="accent1">
              <a:lumMod val="20000"/>
              <a:lumOff val="80000"/>
            </a:schemeClr>
          </a:solidFill>
          <a:ln w="9525">
            <a:solidFill>
              <a:srgbClr val="000000"/>
            </a:solidFill>
            <a:miter lim="800000"/>
            <a:headEnd/>
            <a:tailEnd/>
          </a:ln>
        </p:spPr>
      </p:pic>
      <p:pic>
        <p:nvPicPr>
          <p:cNvPr id="6149" name="Resim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28701" y="3139604"/>
            <a:ext cx="6858000" cy="35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Resim 1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3635974"/>
            <a:ext cx="19081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İçerik Yer Tutucusu 14"/>
          <p:cNvSpPr>
            <a:spLocks noGrp="1"/>
          </p:cNvSpPr>
          <p:nvPr>
            <p:ph idx="1"/>
          </p:nvPr>
        </p:nvSpPr>
        <p:spPr>
          <a:xfrm>
            <a:off x="609600" y="4495800"/>
            <a:ext cx="8001000" cy="1447800"/>
          </a:xfrm>
        </p:spPr>
        <p:txBody>
          <a:bodyPr/>
          <a:lstStyle/>
          <a:p>
            <a:pPr marL="0" indent="0" algn="just">
              <a:spcBef>
                <a:spcPct val="0"/>
              </a:spcBef>
              <a:buFontTx/>
              <a:buNone/>
              <a:defRPr/>
            </a:pPr>
            <a:r>
              <a:rPr lang="tr-TR" altLang="tr-TR" sz="2000" b="1" kern="1200" dirty="0">
                <a:solidFill>
                  <a:srgbClr val="FF0000"/>
                </a:solidFill>
              </a:rPr>
              <a:t>Pozitif yükün akış yönünü, alışılagelmiş olarak akım yönü olarak seçmek adettir. Bu nedenle, sıradan basit bir iletkendeki akım taşıyan yüklerin elektron olması ve elektronunda negatif yüke sahip olmasından dolayı iletkenin içerisinde akımın yönü elektronların hareketinin tersi yönündedir</a:t>
            </a:r>
            <a:r>
              <a:rPr lang="tr-TR" altLang="tr-TR" sz="2000" kern="1200" dirty="0">
                <a:solidFill>
                  <a:srgbClr val="FF0000"/>
                </a:solidFill>
              </a:rPr>
              <a:t>.</a:t>
            </a:r>
            <a:r>
              <a:rPr lang="tr-TR" altLang="tr-TR" sz="2000" kern="1200" dirty="0">
                <a:solidFill>
                  <a:srgbClr val="3333CC"/>
                </a:solidFill>
              </a:rPr>
              <a:t> </a:t>
            </a:r>
          </a:p>
          <a:p>
            <a:pPr>
              <a:defRPr/>
            </a:pPr>
            <a:endParaRPr lang="tr-TR" dirty="0"/>
          </a:p>
        </p:txBody>
      </p:sp>
      <mc:AlternateContent xmlns:mc="http://schemas.openxmlformats.org/markup-compatibility/2006" xmlns:a14="http://schemas.microsoft.com/office/drawing/2010/main">
        <mc:Choice Requires="a14">
          <p:sp>
            <p:nvSpPr>
              <p:cNvPr id="2" name="Dikdörtgen 1"/>
              <p:cNvSpPr/>
              <p:nvPr/>
            </p:nvSpPr>
            <p:spPr>
              <a:xfrm>
                <a:off x="2362200" y="1486374"/>
                <a:ext cx="3468688" cy="1000723"/>
              </a:xfrm>
              <a:prstGeom prst="rect">
                <a:avLst/>
              </a:prstGeom>
            </p:spPr>
            <p:txBody>
              <a:bodyPr wrap="square">
                <a:spAutoFit/>
              </a:bodyPr>
              <a:lstStyle/>
              <a:p>
                <a:r>
                  <a:rPr lang="tr-TR" b="0" dirty="0">
                    <a:solidFill>
                      <a:srgbClr val="FF0000"/>
                    </a:solidFill>
                  </a:rPr>
                  <a:t>I</a:t>
                </a:r>
                <a14:m>
                  <m:oMath xmlns:m="http://schemas.openxmlformats.org/officeDocument/2006/math">
                    <m:r>
                      <a:rPr lang="tr-TR" b="0" i="0" smtClean="0">
                        <a:solidFill>
                          <a:srgbClr val="FF0000"/>
                        </a:solidFill>
                        <a:latin typeface="Cambria Math" panose="02040503050406030204" pitchFamily="18" charset="0"/>
                      </a:rPr>
                      <m:t>=</m:t>
                    </m:r>
                    <m:func>
                      <m:funcPr>
                        <m:ctrlPr>
                          <a:rPr lang="tr-TR" b="0" i="1" smtClean="0">
                            <a:solidFill>
                              <a:srgbClr val="FF0000"/>
                            </a:solidFill>
                            <a:latin typeface="Cambria Math" panose="02040503050406030204" pitchFamily="18" charset="0"/>
                          </a:rPr>
                        </m:ctrlPr>
                      </m:funcPr>
                      <m:fName>
                        <m:limLow>
                          <m:limLowPr>
                            <m:ctrlPr>
                              <a:rPr lang="tr-TR" b="0" i="1" smtClean="0">
                                <a:solidFill>
                                  <a:srgbClr val="FF0000"/>
                                </a:solidFill>
                                <a:latin typeface="Cambria Math" panose="02040503050406030204" pitchFamily="18" charset="0"/>
                              </a:rPr>
                            </m:ctrlPr>
                          </m:limLowPr>
                          <m:e>
                            <m:r>
                              <m:rPr>
                                <m:sty m:val="p"/>
                              </m:rPr>
                              <a:rPr lang="tr-TR" b="0" i="0" smtClean="0">
                                <a:solidFill>
                                  <a:srgbClr val="FF0000"/>
                                </a:solidFill>
                                <a:latin typeface="Cambria Math" panose="02040503050406030204" pitchFamily="18" charset="0"/>
                              </a:rPr>
                              <m:t>lim</m:t>
                            </m:r>
                          </m:e>
                          <m:lim>
                            <m:r>
                              <a:rPr lang="tr-TR">
                                <a:solidFill>
                                  <a:srgbClr val="FF0000"/>
                                </a:solidFill>
                                <a:latin typeface="Cambria Math" panose="02040503050406030204" pitchFamily="18" charset="0"/>
                              </a:rPr>
                              <m:t>∆</m:t>
                            </m:r>
                            <m:r>
                              <a:rPr lang="tr-TR" b="1" i="1">
                                <a:solidFill>
                                  <a:srgbClr val="FF0000"/>
                                </a:solidFill>
                                <a:latin typeface="Cambria Math" panose="02040503050406030204" pitchFamily="18" charset="0"/>
                              </a:rPr>
                              <m:t>𝒕</m:t>
                            </m:r>
                            <m:r>
                              <a:rPr lang="tr-TR" b="0" i="1" smtClean="0">
                                <a:solidFill>
                                  <a:srgbClr val="FF0000"/>
                                </a:solidFill>
                                <a:latin typeface="Cambria Math" panose="02040503050406030204" pitchFamily="18" charset="0"/>
                              </a:rPr>
                              <m:t>→</m:t>
                            </m:r>
                            <m:r>
                              <a:rPr lang="tr-TR" b="0" i="1" smtClean="0">
                                <a:solidFill>
                                  <a:srgbClr val="FF0000"/>
                                </a:solidFill>
                                <a:latin typeface="Cambria Math" panose="02040503050406030204" pitchFamily="18" charset="0"/>
                              </a:rPr>
                              <m:t>𝑜</m:t>
                            </m:r>
                          </m:lim>
                        </m:limLow>
                      </m:fName>
                      <m:e>
                        <m:f>
                          <m:fPr>
                            <m:ctrlPr>
                              <a:rPr lang="tr-TR" i="1">
                                <a:solidFill>
                                  <a:srgbClr val="FF0000"/>
                                </a:solidFill>
                                <a:latin typeface="Cambria Math" panose="02040503050406030204" pitchFamily="18" charset="0"/>
                              </a:rPr>
                            </m:ctrlPr>
                          </m:fPr>
                          <m:num>
                            <m:r>
                              <a:rPr lang="tr-TR" i="1">
                                <a:solidFill>
                                  <a:srgbClr val="FF0000"/>
                                </a:solidFill>
                                <a:latin typeface="Cambria Math" panose="02040503050406030204" pitchFamily="18" charset="0"/>
                              </a:rPr>
                              <m:t>   </m:t>
                            </m:r>
                            <m:r>
                              <a:rPr lang="tr-TR">
                                <a:solidFill>
                                  <a:srgbClr val="FF0000"/>
                                </a:solidFill>
                                <a:latin typeface="Cambria Math" panose="02040503050406030204" pitchFamily="18" charset="0"/>
                              </a:rPr>
                              <m:t>∆</m:t>
                            </m:r>
                            <m:r>
                              <a:rPr lang="tr-TR" b="1" i="1">
                                <a:solidFill>
                                  <a:srgbClr val="FF0000"/>
                                </a:solidFill>
                                <a:latin typeface="Cambria Math" panose="02040503050406030204" pitchFamily="18" charset="0"/>
                              </a:rPr>
                              <m:t>𝑸</m:t>
                            </m:r>
                          </m:num>
                          <m:den>
                            <m:r>
                              <a:rPr lang="tr-TR">
                                <a:solidFill>
                                  <a:srgbClr val="FF0000"/>
                                </a:solidFill>
                                <a:latin typeface="Cambria Math" panose="02040503050406030204" pitchFamily="18" charset="0"/>
                              </a:rPr>
                              <m:t>∆</m:t>
                            </m:r>
                            <m:r>
                              <a:rPr lang="tr-TR" b="1" i="1">
                                <a:solidFill>
                                  <a:srgbClr val="FF0000"/>
                                </a:solidFill>
                                <a:latin typeface="Cambria Math" panose="02040503050406030204" pitchFamily="18" charset="0"/>
                              </a:rPr>
                              <m:t>𝒕</m:t>
                            </m:r>
                          </m:den>
                        </m:f>
                        <m:r>
                          <m:rPr>
                            <m:nor/>
                          </m:rPr>
                          <a:rPr lang="tr-TR" b="0" i="0" smtClean="0">
                            <a:solidFill>
                              <a:srgbClr val="FF0000"/>
                            </a:solidFill>
                            <a:latin typeface="Cambria Math" panose="02040503050406030204" pitchFamily="18" charset="0"/>
                          </a:rPr>
                          <m:t>=</m:t>
                        </m:r>
                        <m:f>
                          <m:fPr>
                            <m:ctrlPr>
                              <a:rPr lang="tr-TR" b="1"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tr-TR" b="1"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𝒅𝑸</m:t>
                            </m:r>
                          </m:num>
                          <m:den>
                            <m:r>
                              <a:rPr lang="tr-TR" b="1"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𝒅𝒕</m:t>
                            </m:r>
                          </m:den>
                        </m:f>
                      </m:e>
                    </m:func>
                  </m:oMath>
                </a14:m>
                <a:endParaRPr lang="tr-TR" dirty="0">
                  <a:solidFill>
                    <a:srgbClr val="FF0000"/>
                  </a:solidFill>
                </a:endParaRPr>
              </a:p>
              <a:p>
                <a:endParaRPr lang="tr-TR" dirty="0"/>
              </a:p>
            </p:txBody>
          </p:sp>
        </mc:Choice>
        <mc:Fallback xmlns="">
          <p:sp>
            <p:nvSpPr>
              <p:cNvPr id="2" name="Dikdörtgen 1"/>
              <p:cNvSpPr>
                <a:spLocks noRot="1" noChangeAspect="1" noMove="1" noResize="1" noEditPoints="1" noAdjustHandles="1" noChangeArrowheads="1" noChangeShapeType="1" noTextEdit="1"/>
              </p:cNvSpPr>
              <p:nvPr/>
            </p:nvSpPr>
            <p:spPr>
              <a:xfrm>
                <a:off x="2362200" y="1486374"/>
                <a:ext cx="3468688" cy="1000723"/>
              </a:xfrm>
              <a:prstGeom prst="rect">
                <a:avLst/>
              </a:prstGeom>
              <a:blipFill>
                <a:blip r:embed="rId6"/>
                <a:stretch>
                  <a:fillRect l="-2812"/>
                </a:stretch>
              </a:blipFill>
            </p:spPr>
            <p:txBody>
              <a:bodyPr/>
              <a:lstStyle/>
              <a:p>
                <a:r>
                  <a:rPr lang="tr-TR">
                    <a:noFill/>
                  </a:rPr>
                  <a:t> </a:t>
                </a:r>
              </a:p>
            </p:txBody>
          </p:sp>
        </mc:Fallback>
      </mc:AlternateContent>
    </p:spTree>
  </p:cSld>
  <p:clrMapOvr>
    <a:masterClrMapping/>
  </p:clrMapOvr>
  <p:transition spd="slow" advTm="7985">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10"/>
          <p:cNvPicPr>
            <a:picLocks noChangeAspect="1" noChangeArrowheads="1"/>
          </p:cNvPicPr>
          <p:nvPr/>
        </p:nvPicPr>
        <p:blipFill>
          <a:blip r:embed="rId2">
            <a:extLst>
              <a:ext uri="{28A0092B-C50C-407E-A947-70E740481C1C}">
                <a14:useLocalDpi xmlns:a14="http://schemas.microsoft.com/office/drawing/2010/main" val="0"/>
              </a:ext>
            </a:extLst>
          </a:blip>
          <a:srcRect b="55000"/>
          <a:stretch>
            <a:fillRect/>
          </a:stretch>
        </p:blipFill>
        <p:spPr bwMode="auto">
          <a:xfrm>
            <a:off x="271463" y="990600"/>
            <a:ext cx="2395537"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p:cNvPicPr>
            <a:picLocks noChangeAspect="1" noChangeArrowheads="1"/>
          </p:cNvPicPr>
          <p:nvPr/>
        </p:nvPicPr>
        <p:blipFill>
          <a:blip r:embed="rId2">
            <a:extLst>
              <a:ext uri="{28A0092B-C50C-407E-A947-70E740481C1C}">
                <a14:useLocalDpi xmlns:a14="http://schemas.microsoft.com/office/drawing/2010/main" val="0"/>
              </a:ext>
            </a:extLst>
          </a:blip>
          <a:srcRect t="47501"/>
          <a:stretch>
            <a:fillRect/>
          </a:stretch>
        </p:blipFill>
        <p:spPr bwMode="auto">
          <a:xfrm>
            <a:off x="347663" y="3810000"/>
            <a:ext cx="2395537"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
          <p:cNvSpPr>
            <a:spLocks noChangeArrowheads="1"/>
          </p:cNvSpPr>
          <p:nvPr/>
        </p:nvSpPr>
        <p:spPr bwMode="auto">
          <a:xfrm>
            <a:off x="3124200" y="882650"/>
            <a:ext cx="57912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buFontTx/>
              <a:buNone/>
            </a:pPr>
            <a:r>
              <a:rPr lang="tr-TR" altLang="tr-TR" sz="2000" dirty="0">
                <a:solidFill>
                  <a:srgbClr val="0000FF"/>
                </a:solidFill>
              </a:rPr>
              <a:t>Soldaki ilk resimde (Şekil-a), içinde elektrik alanın sıfır olduğu ve yüzeyindeki her noktanın aynı potansiyelde olduğu bir iletken verilmiştir. İletkenin içindeki serbest elektronlar gelişigüzel hareket ettiklerinden, herhangi bir yönde net yük akışı yoktur.</a:t>
            </a:r>
          </a:p>
        </p:txBody>
      </p:sp>
      <p:pic>
        <p:nvPicPr>
          <p:cNvPr id="2" name="Resim 1"/>
          <p:cNvPicPr>
            <a:picLocks noChangeAspect="1"/>
          </p:cNvPicPr>
          <p:nvPr/>
        </p:nvPicPr>
        <p:blipFill>
          <a:blip r:embed="rId3"/>
          <a:stretch>
            <a:fillRect/>
          </a:stretch>
        </p:blipFill>
        <p:spPr>
          <a:xfrm>
            <a:off x="3121435" y="3276600"/>
            <a:ext cx="5791702" cy="2667000"/>
          </a:xfrm>
          <a:prstGeom prst="rect">
            <a:avLst/>
          </a:prstGeom>
        </p:spPr>
      </p:pic>
    </p:spTree>
  </p:cSld>
  <p:clrMapOvr>
    <a:masterClrMapping/>
  </p:clrMapOvr>
  <p:transition spd="slow" advTm="334">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additive="base">
                                        <p:cTn id="7" dur="500" fill="hold"/>
                                        <p:tgtEl>
                                          <p:spTgt spid="5124"/>
                                        </p:tgtEl>
                                        <p:attrNameLst>
                                          <p:attrName>ppt_x</p:attrName>
                                        </p:attrNameLst>
                                      </p:cBhvr>
                                      <p:tavLst>
                                        <p:tav tm="0">
                                          <p:val>
                                            <p:strVal val="#ppt_x"/>
                                          </p:val>
                                        </p:tav>
                                        <p:tav tm="100000">
                                          <p:val>
                                            <p:strVal val="#ppt_x"/>
                                          </p:val>
                                        </p:tav>
                                      </p:tavLst>
                                    </p:anim>
                                    <p:anim calcmode="lin" valueType="num">
                                      <p:cBhvr additive="base">
                                        <p:cTn id="8" dur="500" fill="hold"/>
                                        <p:tgtEl>
                                          <p:spTgt spid="512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 y="185570"/>
            <a:ext cx="716280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tr-TR" altLang="tr-TR" sz="3400" b="1" dirty="0">
                <a:solidFill>
                  <a:srgbClr val="FF3300"/>
                </a:solidFill>
              </a:rPr>
              <a:t>           Akımın Mikroskobik Modeli</a:t>
            </a:r>
            <a:endParaRPr lang="en-US" altLang="tr-TR" sz="3400" b="1" dirty="0">
              <a:solidFill>
                <a:srgbClr val="FF3300"/>
              </a:solidFill>
            </a:endParaRPr>
          </a:p>
        </p:txBody>
      </p:sp>
      <p:pic>
        <p:nvPicPr>
          <p:cNvPr id="3" name="Resim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575" y="1011238"/>
            <a:ext cx="2703513"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
          <p:cNvSpPr>
            <a:spLocks noRot="1" noChangeAspect="1" noMove="1" noResize="1" noEditPoints="1" noAdjustHandles="1" noChangeArrowheads="1" noChangeShapeType="1" noTextEdit="1"/>
          </p:cNvSpPr>
          <p:nvPr/>
        </p:nvSpPr>
        <p:spPr bwMode="auto">
          <a:xfrm>
            <a:off x="2985770" y="1066800"/>
            <a:ext cx="6096000" cy="1631216"/>
          </a:xfrm>
          <a:prstGeom prst="rect">
            <a:avLst/>
          </a:prstGeom>
          <a:blipFill>
            <a:blip r:embed="rId3"/>
            <a:stretch>
              <a:fillRect l="-1100" t="-1866" r="-1000" b="-5597"/>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tr-TR">
                <a:noFill/>
              </a:rPr>
              <a:t> </a:t>
            </a:r>
          </a:p>
        </p:txBody>
      </p:sp>
      <p:sp>
        <p:nvSpPr>
          <p:cNvPr id="6" name="Rectangle 1"/>
          <p:cNvSpPr>
            <a:spLocks noRot="1" noChangeAspect="1" noMove="1" noResize="1" noEditPoints="1" noAdjustHandles="1" noChangeArrowheads="1" noChangeShapeType="1" noTextEdit="1"/>
          </p:cNvSpPr>
          <p:nvPr/>
        </p:nvSpPr>
        <p:spPr bwMode="auto">
          <a:xfrm>
            <a:off x="685800" y="3162300"/>
            <a:ext cx="8014970" cy="400110"/>
          </a:xfrm>
          <a:prstGeom prst="rect">
            <a:avLst/>
          </a:prstGeom>
          <a:blipFill>
            <a:blip r:embed="rId4"/>
            <a:stretch>
              <a:fillRect b="-16923"/>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tr-TR">
                <a:noFill/>
              </a:rPr>
              <a:t> </a:t>
            </a:r>
          </a:p>
        </p:txBody>
      </p:sp>
      <p:sp>
        <p:nvSpPr>
          <p:cNvPr id="7" name="Rectangle 1"/>
          <p:cNvSpPr>
            <a:spLocks noRot="1" noChangeAspect="1" noMove="1" noResize="1" noEditPoints="1" noAdjustHandles="1" noChangeArrowheads="1" noChangeShapeType="1" noTextEdit="1"/>
          </p:cNvSpPr>
          <p:nvPr/>
        </p:nvSpPr>
        <p:spPr bwMode="auto">
          <a:xfrm>
            <a:off x="304800" y="3733800"/>
            <a:ext cx="8610600" cy="1015663"/>
          </a:xfrm>
          <a:prstGeom prst="rect">
            <a:avLst/>
          </a:prstGeom>
          <a:blipFill>
            <a:blip r:embed="rId5"/>
            <a:stretch>
              <a:fillRect l="-708" t="-3614" b="-9639"/>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tr-TR">
                <a:noFill/>
              </a:rPr>
              <a:t> </a:t>
            </a:r>
          </a:p>
        </p:txBody>
      </p:sp>
      <p:sp>
        <p:nvSpPr>
          <p:cNvPr id="8" name="Rectangle 1"/>
          <p:cNvSpPr>
            <a:spLocks noRot="1" noChangeAspect="1" noMove="1" noResize="1" noEditPoints="1" noAdjustHandles="1" noChangeArrowheads="1" noChangeShapeType="1" noTextEdit="1"/>
          </p:cNvSpPr>
          <p:nvPr/>
        </p:nvSpPr>
        <p:spPr bwMode="auto">
          <a:xfrm>
            <a:off x="3657600" y="4857690"/>
            <a:ext cx="3505200" cy="400110"/>
          </a:xfrm>
          <a:prstGeom prst="rect">
            <a:avLst/>
          </a:prstGeom>
          <a:blipFill>
            <a:blip r:embed="rId6"/>
            <a:stretch>
              <a:fillRect b="-12121"/>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tr-TR">
                <a:noFill/>
              </a:rPr>
              <a:t> </a:t>
            </a:r>
          </a:p>
        </p:txBody>
      </p:sp>
      <p:sp>
        <p:nvSpPr>
          <p:cNvPr id="9" name="Rectangle 1"/>
          <p:cNvSpPr>
            <a:spLocks noChangeArrowheads="1"/>
          </p:cNvSpPr>
          <p:nvPr/>
        </p:nvSpPr>
        <p:spPr bwMode="auto">
          <a:xfrm>
            <a:off x="304800" y="5384800"/>
            <a:ext cx="861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buFontTx/>
              <a:buNone/>
            </a:pPr>
            <a:r>
              <a:rPr lang="tr-TR" altLang="tr-TR" sz="2000">
                <a:solidFill>
                  <a:srgbClr val="0000FF"/>
                </a:solidFill>
              </a:rPr>
              <a:t>olur. Böylece ortalama akım,</a:t>
            </a:r>
          </a:p>
        </p:txBody>
      </p:sp>
      <p:sp>
        <p:nvSpPr>
          <p:cNvPr id="10" name="Rectangle 1"/>
          <p:cNvSpPr>
            <a:spLocks noRot="1" noChangeAspect="1" noMove="1" noResize="1" noEditPoints="1" noAdjustHandles="1" noChangeArrowheads="1" noChangeShapeType="1" noTextEdit="1"/>
          </p:cNvSpPr>
          <p:nvPr/>
        </p:nvSpPr>
        <p:spPr bwMode="auto">
          <a:xfrm>
            <a:off x="3657600" y="5695890"/>
            <a:ext cx="3505200" cy="670505"/>
          </a:xfrm>
          <a:prstGeom prst="rect">
            <a:avLst/>
          </a:prstGeom>
          <a:blipFill>
            <a:blip r:embed="rId7"/>
            <a:stretch>
              <a:fillRect/>
            </a:stretch>
          </a:blipFill>
          <a:ln w="9525">
            <a:solidFill>
              <a:srgbClr val="000000"/>
            </a:solidFill>
            <a:miter lim="800000"/>
            <a:headEnd/>
            <a:tailEnd/>
          </a:ln>
        </p:spPr>
        <p:txBody>
          <a:bodyPr/>
          <a:lstStyle/>
          <a:p>
            <a:pPr>
              <a:defRPr/>
            </a:pPr>
            <a:r>
              <a:rPr lang="tr-TR">
                <a:noFill/>
              </a:rPr>
              <a:t> </a:t>
            </a:r>
          </a:p>
        </p:txBody>
      </p:sp>
      <p:sp>
        <p:nvSpPr>
          <p:cNvPr id="11" name="Rectangle 1"/>
          <p:cNvSpPr>
            <a:spLocks noChangeArrowheads="1"/>
          </p:cNvSpPr>
          <p:nvPr/>
        </p:nvSpPr>
        <p:spPr bwMode="auto">
          <a:xfrm>
            <a:off x="304800" y="6381750"/>
            <a:ext cx="861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buFontTx/>
              <a:buNone/>
            </a:pPr>
            <a:r>
              <a:rPr lang="tr-TR" altLang="tr-TR" sz="2000">
                <a:solidFill>
                  <a:srgbClr val="0000FF"/>
                </a:solidFill>
              </a:rPr>
              <a:t>şeklinde verilir.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ppt_x"/>
                                          </p:val>
                                        </p:tav>
                                        <p:tav tm="100000">
                                          <p:val>
                                            <p:strVal val="#ppt_x"/>
                                          </p:val>
                                        </p:tav>
                                      </p:tavLst>
                                    </p:anim>
                                    <p:anim calcmode="lin" valueType="num">
                                      <p:cBhvr additive="base">
                                        <p:cTn id="5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Rot="1" noChangeAspect="1" noMove="1" noResize="1" noEditPoints="1" noAdjustHandles="1" noChangeArrowheads="1" noChangeShapeType="1" noTextEdit="1"/>
          </p:cNvSpPr>
          <p:nvPr/>
        </p:nvSpPr>
        <p:spPr bwMode="auto">
          <a:xfrm>
            <a:off x="3686175" y="762000"/>
            <a:ext cx="5076825" cy="2862322"/>
          </a:xfrm>
          <a:prstGeom prst="rect">
            <a:avLst/>
          </a:prstGeom>
          <a:blipFill>
            <a:blip r:embed="rId2"/>
            <a:stretch>
              <a:fillRect l="-1321" t="-1064" r="-1200" b="-2766"/>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tr-TR">
                <a:noFill/>
              </a:rPr>
              <a:t> </a:t>
            </a:r>
          </a:p>
        </p:txBody>
      </p:sp>
      <p:pic>
        <p:nvPicPr>
          <p:cNvPr id="3" name="Resim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868363"/>
            <a:ext cx="3228975"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
          <p:cNvSpPr>
            <a:spLocks noChangeArrowheads="1"/>
          </p:cNvSpPr>
          <p:nvPr/>
        </p:nvSpPr>
        <p:spPr bwMode="auto">
          <a:xfrm>
            <a:off x="457200" y="4224338"/>
            <a:ext cx="827722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buFontTx/>
              <a:buNone/>
            </a:pPr>
            <a:r>
              <a:rPr lang="tr-TR" altLang="tr-TR" sz="2000" dirty="0">
                <a:solidFill>
                  <a:srgbClr val="0000FF"/>
                </a:solidFill>
              </a:rPr>
              <a:t>İletken içerisindeki elektronlar doğrusal hareket etmek yerine metal atomlarıyla peş peşe çarpışarak şekildeki rastgele zikzak hareketi yaparlar. Elektronlardan metal atomlarına aktarılan enerji, atomların titreşim enerjilerinin artmasına ve bu nedenle iletkenin sıcaklığının yükselmesine sebep olur. Bu çarpışmalara rağmen elektronlar elektrik alana ters yönde iletken boyunca yavaşça hareketlerine devam ederler.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Rot="1" noChangeAspect="1" noMove="1" noResize="1" noEditPoints="1" noAdjustHandles="1" noChangeArrowheads="1" noChangeShapeType="1" noTextEdit="1"/>
          </p:cNvSpPr>
          <p:nvPr/>
        </p:nvSpPr>
        <p:spPr bwMode="auto">
          <a:xfrm>
            <a:off x="228601" y="304800"/>
            <a:ext cx="8534400" cy="1212768"/>
          </a:xfrm>
          <a:prstGeom prst="rect">
            <a:avLst/>
          </a:prstGeom>
          <a:blipFill>
            <a:blip r:embed="rId2"/>
            <a:stretch>
              <a:fillRect l="-643" t="-2010" r="-571" b="-7035"/>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tr-TR">
                <a:noFill/>
              </a:rPr>
              <a:t> </a:t>
            </a:r>
          </a:p>
        </p:txBody>
      </p:sp>
      <p:sp>
        <p:nvSpPr>
          <p:cNvPr id="3" name="Rectangle 1"/>
          <p:cNvSpPr>
            <a:spLocks noRot="1" noChangeAspect="1" noMove="1" noResize="1" noEditPoints="1" noAdjustHandles="1" noChangeArrowheads="1" noChangeShapeType="1" noTextEdit="1"/>
          </p:cNvSpPr>
          <p:nvPr/>
        </p:nvSpPr>
        <p:spPr bwMode="auto">
          <a:xfrm>
            <a:off x="228600" y="1524000"/>
            <a:ext cx="8534400" cy="978729"/>
          </a:xfrm>
          <a:prstGeom prst="rect">
            <a:avLst/>
          </a:prstGeom>
          <a:blipFill>
            <a:blip r:embed="rId3"/>
            <a:stretch>
              <a:fillRect l="-500" t="-3106" r="-571" b="-8696"/>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tr-TR">
                <a:noFill/>
              </a:rPr>
              <a:t> </a:t>
            </a:r>
          </a:p>
        </p:txBody>
      </p:sp>
      <p:sp>
        <p:nvSpPr>
          <p:cNvPr id="4" name="Rectangle 1"/>
          <p:cNvSpPr>
            <a:spLocks noChangeArrowheads="1"/>
          </p:cNvSpPr>
          <p:nvPr/>
        </p:nvSpPr>
        <p:spPr bwMode="auto">
          <a:xfrm>
            <a:off x="228600" y="2633663"/>
            <a:ext cx="8534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buFontTx/>
              <a:buNone/>
            </a:pPr>
            <a:r>
              <a:rPr lang="tr-TR" altLang="tr-TR" sz="1800" b="1">
                <a:solidFill>
                  <a:srgbClr val="FF0000"/>
                </a:solidFill>
              </a:rPr>
              <a:t>Çözüm 27-1: a)</a:t>
            </a:r>
            <a:endParaRPr lang="tr-TR" altLang="tr-TR" sz="1800">
              <a:solidFill>
                <a:srgbClr val="0000FF"/>
              </a:solidFill>
            </a:endParaRPr>
          </a:p>
        </p:txBody>
      </p:sp>
      <p:sp>
        <p:nvSpPr>
          <p:cNvPr id="5" name="Rectangle 1"/>
          <p:cNvSpPr>
            <a:spLocks noRot="1" noChangeAspect="1" noMove="1" noResize="1" noEditPoints="1" noAdjustHandles="1" noChangeArrowheads="1" noChangeShapeType="1" noTextEdit="1"/>
          </p:cNvSpPr>
          <p:nvPr/>
        </p:nvSpPr>
        <p:spPr bwMode="auto">
          <a:xfrm>
            <a:off x="228600" y="2590800"/>
            <a:ext cx="8534400" cy="2275495"/>
          </a:xfrm>
          <a:prstGeom prst="rect">
            <a:avLst/>
          </a:prstGeom>
          <a:blipFill>
            <a:blip r:embed="rId4"/>
            <a:stretch>
              <a:fillRect b="-1609"/>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tr-TR">
                <a:noFill/>
              </a:rPr>
              <a:t> </a:t>
            </a:r>
          </a:p>
        </p:txBody>
      </p:sp>
      <p:sp>
        <p:nvSpPr>
          <p:cNvPr id="6" name="Rectangle 1"/>
          <p:cNvSpPr>
            <a:spLocks noRot="1" noChangeAspect="1" noMove="1" noResize="1" noEditPoints="1" noAdjustHandles="1" noChangeArrowheads="1" noChangeShapeType="1" noTextEdit="1"/>
          </p:cNvSpPr>
          <p:nvPr/>
        </p:nvSpPr>
        <p:spPr bwMode="auto">
          <a:xfrm>
            <a:off x="228600" y="5037567"/>
            <a:ext cx="8534400" cy="1439433"/>
          </a:xfrm>
          <a:prstGeom prst="rect">
            <a:avLst/>
          </a:prstGeom>
          <a:blipFill>
            <a:blip r:embed="rId5"/>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tr-TR">
                <a:noFill/>
              </a:rPr>
              <a:t> </a:t>
            </a:r>
          </a:p>
        </p:txBody>
      </p:sp>
      <p:sp>
        <p:nvSpPr>
          <p:cNvPr id="7" name="Rectangle 1"/>
          <p:cNvSpPr>
            <a:spLocks noChangeArrowheads="1"/>
          </p:cNvSpPr>
          <p:nvPr/>
        </p:nvSpPr>
        <p:spPr bwMode="auto">
          <a:xfrm>
            <a:off x="1295400" y="5181600"/>
            <a:ext cx="6781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buFontTx/>
              <a:buNone/>
            </a:pPr>
            <a:r>
              <a:rPr lang="tr-TR" altLang="tr-TR" sz="1800" b="1">
                <a:solidFill>
                  <a:srgbClr val="FF0000"/>
                </a:solidFill>
              </a:rPr>
              <a:t>b)</a:t>
            </a:r>
            <a:endParaRPr lang="tr-TR" altLang="tr-TR" sz="180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990600" y="56436"/>
            <a:ext cx="6781800" cy="615553"/>
          </a:xfrm>
          <a:prstGeom prst="rect">
            <a:avLst/>
          </a:prstGeom>
        </p:spPr>
        <p:txBody>
          <a:bodyPr wrap="square">
            <a:spAutoFit/>
          </a:bodyPr>
          <a:lstStyle/>
          <a:p>
            <a:pPr lvl="0" algn="ctr" eaLnBrk="1" hangingPunct="1"/>
            <a:r>
              <a:rPr lang="tr-TR" altLang="tr-TR" sz="3400" b="1" dirty="0">
                <a:solidFill>
                  <a:srgbClr val="FF3300"/>
                </a:solidFill>
              </a:rPr>
              <a:t>Direnç ve </a:t>
            </a:r>
            <a:r>
              <a:rPr lang="tr-TR" altLang="tr-TR" sz="3400" b="1" dirty="0" err="1">
                <a:solidFill>
                  <a:srgbClr val="FF3300"/>
                </a:solidFill>
              </a:rPr>
              <a:t>Ohm</a:t>
            </a:r>
            <a:r>
              <a:rPr lang="tr-TR" altLang="tr-TR" sz="3400" b="1" dirty="0">
                <a:solidFill>
                  <a:srgbClr val="FF3300"/>
                </a:solidFill>
              </a:rPr>
              <a:t> Kanunu</a:t>
            </a:r>
            <a:endParaRPr lang="en-US" altLang="tr-TR" sz="3400" b="1" dirty="0">
              <a:solidFill>
                <a:srgbClr val="FF3300"/>
              </a:solidFill>
            </a:endParaRPr>
          </a:p>
        </p:txBody>
      </p:sp>
      <p:pic>
        <p:nvPicPr>
          <p:cNvPr id="3" name="Resim 2"/>
          <p:cNvPicPr>
            <a:picLocks noChangeAspect="1"/>
          </p:cNvPicPr>
          <p:nvPr/>
        </p:nvPicPr>
        <p:blipFill>
          <a:blip r:embed="rId2"/>
          <a:stretch>
            <a:fillRect/>
          </a:stretch>
        </p:blipFill>
        <p:spPr>
          <a:xfrm>
            <a:off x="866203" y="3078893"/>
            <a:ext cx="3645724" cy="2057400"/>
          </a:xfrm>
          <a:prstGeom prst="rect">
            <a:avLst/>
          </a:prstGeom>
        </p:spPr>
      </p:pic>
      <mc:AlternateContent xmlns:mc="http://schemas.openxmlformats.org/markup-compatibility/2006" xmlns:a14="http://schemas.microsoft.com/office/drawing/2010/main">
        <mc:Choice Requires="a14">
          <p:sp>
            <p:nvSpPr>
              <p:cNvPr id="4" name="Dikdörtgen 3"/>
              <p:cNvSpPr/>
              <p:nvPr/>
            </p:nvSpPr>
            <p:spPr>
              <a:xfrm>
                <a:off x="5357136" y="5218713"/>
                <a:ext cx="3305072" cy="922176"/>
              </a:xfrm>
              <a:prstGeom prst="rect">
                <a:avLst/>
              </a:prstGeom>
              <a:solidFill>
                <a:schemeClr val="accent1">
                  <a:lumMod val="20000"/>
                  <a:lumOff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r>
                        <a:rPr lang="tr-TR" b="1" i="1">
                          <a:latin typeface="Cambria Math" panose="02040503050406030204" pitchFamily="18" charset="0"/>
                        </a:rPr>
                        <m:t>𝑹</m:t>
                      </m:r>
                      <m:r>
                        <a:rPr lang="tr-TR" b="0" i="0">
                          <a:latin typeface="Cambria Math" panose="02040503050406030204" pitchFamily="18" charset="0"/>
                        </a:rPr>
                        <m:t>=</m:t>
                      </m:r>
                      <m:f>
                        <m:fPr>
                          <m:ctrlPr>
                            <a:rPr lang="tr-TR" b="0" i="1">
                              <a:latin typeface="Cambria Math" panose="02040503050406030204" pitchFamily="18" charset="0"/>
                            </a:rPr>
                          </m:ctrlPr>
                        </m:fPr>
                        <m:num>
                          <m:r>
                            <a:rPr lang="tr-TR" b="0" i="0">
                              <a:latin typeface="Cambria Math" panose="02040503050406030204" pitchFamily="18" charset="0"/>
                            </a:rPr>
                            <m:t>∆</m:t>
                          </m:r>
                          <m:r>
                            <a:rPr lang="tr-TR" b="1" i="1">
                              <a:latin typeface="Cambria Math" panose="02040503050406030204" pitchFamily="18" charset="0"/>
                            </a:rPr>
                            <m:t>𝑽</m:t>
                          </m:r>
                        </m:num>
                        <m:den>
                          <m:r>
                            <a:rPr lang="tr-TR" b="1" i="1">
                              <a:latin typeface="Cambria Math" panose="02040503050406030204" pitchFamily="18" charset="0"/>
                            </a:rPr>
                            <m:t>𝑰</m:t>
                          </m:r>
                        </m:den>
                      </m:f>
                      <m:r>
                        <a:rPr lang="tr-TR" b="0" i="0">
                          <a:latin typeface="Cambria Math" panose="02040503050406030204" pitchFamily="18" charset="0"/>
                        </a:rPr>
                        <m:t>    </m:t>
                      </m:r>
                      <m:d>
                        <m:dPr>
                          <m:ctrlPr>
                            <a:rPr lang="tr-TR" b="0" i="1">
                              <a:latin typeface="Cambria Math" panose="02040503050406030204" pitchFamily="18" charset="0"/>
                            </a:rPr>
                          </m:ctrlPr>
                        </m:dPr>
                        <m:e>
                          <m:r>
                            <a:rPr lang="tr-TR" b="0" i="0">
                              <a:latin typeface="Cambria Math" panose="02040503050406030204" pitchFamily="18" charset="0"/>
                            </a:rPr>
                            <m:t>1 </m:t>
                          </m:r>
                          <m:r>
                            <a:rPr lang="tr-TR" b="1" i="0">
                              <a:latin typeface="Cambria Math" panose="02040503050406030204" pitchFamily="18" charset="0"/>
                            </a:rPr>
                            <m:t>𝛀</m:t>
                          </m:r>
                          <m:r>
                            <a:rPr lang="tr-TR" b="0" i="0">
                              <a:latin typeface="Cambria Math" panose="02040503050406030204" pitchFamily="18" charset="0"/>
                            </a:rPr>
                            <m:t>≡</m:t>
                          </m:r>
                          <m:f>
                            <m:fPr>
                              <m:ctrlPr>
                                <a:rPr lang="tr-TR" b="0" i="1">
                                  <a:latin typeface="Cambria Math" panose="02040503050406030204" pitchFamily="18" charset="0"/>
                                </a:rPr>
                              </m:ctrlPr>
                            </m:fPr>
                            <m:num>
                              <m:r>
                                <a:rPr lang="tr-TR" b="0" i="0">
                                  <a:latin typeface="Cambria Math" panose="02040503050406030204" pitchFamily="18" charset="0"/>
                                </a:rPr>
                                <m:t>1 </m:t>
                              </m:r>
                              <m:r>
                                <a:rPr lang="tr-TR" b="1" i="1">
                                  <a:latin typeface="Cambria Math" panose="02040503050406030204" pitchFamily="18" charset="0"/>
                                </a:rPr>
                                <m:t>𝑽</m:t>
                              </m:r>
                            </m:num>
                            <m:den>
                              <m:r>
                                <a:rPr lang="tr-TR" b="0" i="0">
                                  <a:latin typeface="Cambria Math" panose="02040503050406030204" pitchFamily="18" charset="0"/>
                                </a:rPr>
                                <m:t>1 </m:t>
                              </m:r>
                              <m:r>
                                <a:rPr lang="tr-TR" b="1" i="1">
                                  <a:latin typeface="Cambria Math" panose="02040503050406030204" pitchFamily="18" charset="0"/>
                                </a:rPr>
                                <m:t>𝑨</m:t>
                              </m:r>
                            </m:den>
                          </m:f>
                        </m:e>
                      </m:d>
                      <m:r>
                        <a:rPr lang="tr-TR" b="0" i="0">
                          <a:latin typeface="Cambria Math" panose="02040503050406030204" pitchFamily="18" charset="0"/>
                        </a:rPr>
                        <m:t> </m:t>
                      </m:r>
                    </m:oMath>
                  </m:oMathPara>
                </a14:m>
                <a:endParaRPr lang="tr-TR" dirty="0"/>
              </a:p>
            </p:txBody>
          </p:sp>
        </mc:Choice>
        <mc:Fallback xmlns="">
          <p:sp>
            <p:nvSpPr>
              <p:cNvPr id="4" name="Dikdörtgen 3"/>
              <p:cNvSpPr>
                <a:spLocks noRot="1" noChangeAspect="1" noMove="1" noResize="1" noEditPoints="1" noAdjustHandles="1" noChangeArrowheads="1" noChangeShapeType="1" noTextEdit="1"/>
              </p:cNvSpPr>
              <p:nvPr/>
            </p:nvSpPr>
            <p:spPr>
              <a:xfrm>
                <a:off x="5357136" y="5218713"/>
                <a:ext cx="3305072" cy="922176"/>
              </a:xfrm>
              <a:prstGeom prst="rect">
                <a:avLst/>
              </a:prstGeom>
              <a:blipFill>
                <a:blip r:embed="rId3"/>
                <a:stretch>
                  <a:fillRect/>
                </a:stretch>
              </a:blipFill>
            </p:spPr>
            <p:txBody>
              <a:bodyPr/>
              <a:lstStyle/>
              <a:p>
                <a:r>
                  <a:rPr lang="tr-TR">
                    <a:noFill/>
                  </a:rPr>
                  <a:t> </a:t>
                </a:r>
              </a:p>
            </p:txBody>
          </p:sp>
        </mc:Fallback>
      </mc:AlternateContent>
      <p:sp>
        <p:nvSpPr>
          <p:cNvPr id="9" name="İçerik Yer Tutucusu 8"/>
          <p:cNvSpPr>
            <a:spLocks noGrp="1"/>
          </p:cNvSpPr>
          <p:nvPr>
            <p:ph sz="quarter" idx="4"/>
          </p:nvPr>
        </p:nvSpPr>
        <p:spPr>
          <a:xfrm>
            <a:off x="228600" y="609600"/>
            <a:ext cx="8610600" cy="2691101"/>
          </a:xfrm>
        </p:spPr>
        <p:txBody>
          <a:bodyPr/>
          <a:lstStyle/>
          <a:p>
            <a:pPr marL="0" indent="0" algn="just">
              <a:lnSpc>
                <a:spcPct val="150000"/>
              </a:lnSpc>
              <a:spcAft>
                <a:spcPts val="0"/>
              </a:spcAft>
              <a:buNone/>
            </a:pPr>
            <a:r>
              <a:rPr lang="tr-TR" sz="16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Direnç:</a:t>
            </a:r>
            <a:r>
              <a:rPr lang="tr-TR" sz="16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İletken içerisinden yüklerin hareketi esnasında akıma karşı oluşan </a:t>
            </a:r>
            <a:r>
              <a:rPr lang="tr-TR" sz="16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zorluktur.Elektrostatik</a:t>
            </a:r>
            <a:r>
              <a:rPr lang="tr-TR" sz="16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dengedeki yani yüklerin hareket etmediği bir iletkenin içerisinde elektrik alan sıfırdır. İletkenin içerisinde yüklerin hareket etmesi için iletkenin uçlarına potansiyel fark </a:t>
            </a:r>
            <a:r>
              <a:rPr lang="tr-TR" sz="16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uygulanır.</a:t>
            </a:r>
            <a:r>
              <a:rPr lang="tr-TR" sz="1600" dirty="0" err="1">
                <a:solidFill>
                  <a:srgbClr val="0000FF"/>
                </a:solidFill>
                <a:latin typeface="Times New Roman" panose="02020603050405020304" pitchFamily="18" charset="0"/>
                <a:ea typeface="Calibri" panose="020F0502020204030204" pitchFamily="34" charset="0"/>
              </a:rPr>
              <a:t>Bu</a:t>
            </a:r>
            <a:r>
              <a:rPr lang="tr-TR" sz="1600" dirty="0">
                <a:solidFill>
                  <a:srgbClr val="0000FF"/>
                </a:solidFill>
                <a:latin typeface="Times New Roman" panose="02020603050405020304" pitchFamily="18" charset="0"/>
                <a:ea typeface="Calibri" panose="020F0502020204030204" pitchFamily="34" charset="0"/>
              </a:rPr>
              <a:t> durumda iletken içerisinde elektrik alan </a:t>
            </a:r>
            <a:r>
              <a:rPr lang="tr-TR" sz="1600" dirty="0" err="1">
                <a:solidFill>
                  <a:srgbClr val="0000FF"/>
                </a:solidFill>
                <a:latin typeface="Times New Roman" panose="02020603050405020304" pitchFamily="18" charset="0"/>
                <a:ea typeface="Calibri" panose="020F0502020204030204" pitchFamily="34" charset="0"/>
              </a:rPr>
              <a:t>oluşur.Yükler</a:t>
            </a:r>
            <a:r>
              <a:rPr lang="tr-TR" sz="1600" dirty="0">
                <a:solidFill>
                  <a:srgbClr val="0000FF"/>
                </a:solidFill>
                <a:latin typeface="Times New Roman" panose="02020603050405020304" pitchFamily="18" charset="0"/>
                <a:ea typeface="Calibri" panose="020F0502020204030204" pitchFamily="34" charset="0"/>
              </a:rPr>
              <a:t>, elektrik kuvvetinin  etkisiyle hareket ederler. Bu durumda iletkenin içinde elektrik akımı </a:t>
            </a:r>
            <a:r>
              <a:rPr lang="tr-TR" sz="1600" dirty="0" err="1">
                <a:solidFill>
                  <a:srgbClr val="0000FF"/>
                </a:solidFill>
                <a:latin typeface="Times New Roman" panose="02020603050405020304" pitchFamily="18" charset="0"/>
                <a:ea typeface="Calibri" panose="020F0502020204030204" pitchFamily="34" charset="0"/>
              </a:rPr>
              <a:t>geçer.Potansiyel</a:t>
            </a:r>
            <a:r>
              <a:rPr lang="tr-TR" sz="1600" dirty="0">
                <a:solidFill>
                  <a:srgbClr val="0000FF"/>
                </a:solidFill>
                <a:latin typeface="Times New Roman" panose="02020603050405020304" pitchFamily="18" charset="0"/>
                <a:ea typeface="Calibri" panose="020F0502020204030204" pitchFamily="34" charset="0"/>
              </a:rPr>
              <a:t> farkı değiştiğinde iletken içinden geçen akım şiddeti doğru orantılı olarak </a:t>
            </a:r>
            <a:r>
              <a:rPr lang="tr-TR" sz="1600" dirty="0" err="1">
                <a:solidFill>
                  <a:srgbClr val="0000FF"/>
                </a:solidFill>
                <a:latin typeface="Times New Roman" panose="02020603050405020304" pitchFamily="18" charset="0"/>
                <a:ea typeface="Calibri" panose="020F0502020204030204" pitchFamily="34" charset="0"/>
              </a:rPr>
              <a:t>değişir.Bir</a:t>
            </a:r>
            <a:r>
              <a:rPr lang="tr-TR" sz="1600" dirty="0">
                <a:solidFill>
                  <a:srgbClr val="0000FF"/>
                </a:solidFill>
                <a:latin typeface="Times New Roman" panose="02020603050405020304" pitchFamily="18" charset="0"/>
                <a:ea typeface="Calibri" panose="020F0502020204030204" pitchFamily="34" charset="0"/>
              </a:rPr>
              <a:t> iletkenin uçlarına uygulanan potansiyel farkının, içinden geçen akım şiddetine oranı </a:t>
            </a:r>
            <a:r>
              <a:rPr lang="tr-TR" sz="1600" dirty="0" err="1">
                <a:solidFill>
                  <a:srgbClr val="0000FF"/>
                </a:solidFill>
                <a:latin typeface="Times New Roman" panose="02020603050405020304" pitchFamily="18" charset="0"/>
                <a:ea typeface="Calibri" panose="020F0502020204030204" pitchFamily="34" charset="0"/>
              </a:rPr>
              <a:t>sabittir.Bu</a:t>
            </a:r>
            <a:r>
              <a:rPr lang="tr-TR" sz="1600" dirty="0">
                <a:solidFill>
                  <a:srgbClr val="0000FF"/>
                </a:solidFill>
                <a:latin typeface="Times New Roman" panose="02020603050405020304" pitchFamily="18" charset="0"/>
                <a:ea typeface="Calibri" panose="020F0502020204030204" pitchFamily="34" charset="0"/>
              </a:rPr>
              <a:t> sabite O iletkenin direnci </a:t>
            </a:r>
            <a:r>
              <a:rPr lang="tr-TR" sz="1600" dirty="0" err="1">
                <a:solidFill>
                  <a:srgbClr val="0000FF"/>
                </a:solidFill>
                <a:latin typeface="Times New Roman" panose="02020603050405020304" pitchFamily="18" charset="0"/>
                <a:ea typeface="Calibri" panose="020F0502020204030204" pitchFamily="34" charset="0"/>
              </a:rPr>
              <a:t>denir.R</a:t>
            </a:r>
            <a:r>
              <a:rPr lang="tr-TR" sz="1600" dirty="0">
                <a:solidFill>
                  <a:srgbClr val="0000FF"/>
                </a:solidFill>
                <a:latin typeface="Times New Roman" panose="02020603050405020304" pitchFamily="18" charset="0"/>
                <a:ea typeface="Calibri" panose="020F0502020204030204" pitchFamily="34" charset="0"/>
              </a:rPr>
              <a:t> ile gösterilir.</a:t>
            </a:r>
            <a:endParaRPr lang="tr-TR" sz="1600" dirty="0"/>
          </a:p>
        </p:txBody>
      </p:sp>
      <mc:AlternateContent xmlns:mc="http://schemas.openxmlformats.org/markup-compatibility/2006" xmlns:a14="http://schemas.microsoft.com/office/drawing/2010/main">
        <mc:Choice Requires="a14">
          <p:sp>
            <p:nvSpPr>
              <p:cNvPr id="5" name="Dikdörtgen 4"/>
              <p:cNvSpPr/>
              <p:nvPr/>
            </p:nvSpPr>
            <p:spPr>
              <a:xfrm>
                <a:off x="5486400" y="3423795"/>
                <a:ext cx="2590800" cy="461665"/>
              </a:xfrm>
              <a:prstGeom prst="rect">
                <a:avLst/>
              </a:prstGeom>
            </p:spPr>
            <p:txBody>
              <a:bodyPr wrap="square">
                <a:spAutoFit/>
              </a:bodyPr>
              <a:lstStyle/>
              <a:p>
                <a14:m>
                  <m:oMath xmlns:m="http://schemas.openxmlformats.org/officeDocument/2006/math">
                    <m:r>
                      <a:rPr lang="tr-TR" smtClean="0">
                        <a:latin typeface="Cambria Math" panose="02040503050406030204" pitchFamily="18" charset="0"/>
                      </a:rPr>
                      <m:t>∆</m:t>
                    </m:r>
                    <m:r>
                      <m:rPr>
                        <m:sty m:val="p"/>
                      </m:rPr>
                      <a:rPr lang="tr-TR" i="0">
                        <a:latin typeface="Cambria Math" panose="02040503050406030204" pitchFamily="18" charset="0"/>
                      </a:rPr>
                      <m:t>V</m:t>
                    </m:r>
                    <m:r>
                      <a:rPr lang="tr-TR" i="1" smtClean="0">
                        <a:latin typeface="Cambria Math" panose="02040503050406030204" pitchFamily="18" charset="0"/>
                      </a:rPr>
                      <m:t>₁→</m:t>
                    </m:r>
                    <m:r>
                      <m:rPr>
                        <m:sty m:val="p"/>
                      </m:rPr>
                      <a:rPr lang="tr-TR" b="0" i="0" smtClean="0">
                        <a:latin typeface="Cambria Math" panose="02040503050406030204" pitchFamily="18" charset="0"/>
                      </a:rPr>
                      <m:t>I</m:t>
                    </m:r>
                    <m:r>
                      <a:rPr lang="tr-TR" b="0" i="1" smtClean="0">
                        <a:latin typeface="Cambria Math" panose="02040503050406030204" pitchFamily="18" charset="0"/>
                      </a:rPr>
                      <m:t>₁</m:t>
                    </m:r>
                  </m:oMath>
                </a14:m>
                <a:r>
                  <a:rPr lang="tr-TR" dirty="0"/>
                  <a:t>  </a:t>
                </a:r>
              </a:p>
            </p:txBody>
          </p:sp>
        </mc:Choice>
        <mc:Fallback xmlns="">
          <p:sp>
            <p:nvSpPr>
              <p:cNvPr id="5" name="Dikdörtgen 4"/>
              <p:cNvSpPr>
                <a:spLocks noRot="1" noChangeAspect="1" noMove="1" noResize="1" noEditPoints="1" noAdjustHandles="1" noChangeArrowheads="1" noChangeShapeType="1" noTextEdit="1"/>
              </p:cNvSpPr>
              <p:nvPr/>
            </p:nvSpPr>
            <p:spPr>
              <a:xfrm>
                <a:off x="5486400" y="3423795"/>
                <a:ext cx="2590800" cy="461665"/>
              </a:xfrm>
              <a:prstGeom prst="rect">
                <a:avLst/>
              </a:prstGeom>
              <a:blipFill>
                <a:blip r:embed="rId4"/>
                <a:stretch>
                  <a:fillRect l="-471"/>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7" name="Dikdörtgen 6"/>
              <p:cNvSpPr/>
              <p:nvPr/>
            </p:nvSpPr>
            <p:spPr>
              <a:xfrm>
                <a:off x="5335625" y="3883729"/>
                <a:ext cx="1577355" cy="1200329"/>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tr-TR">
                          <a:solidFill>
                            <a:srgbClr val="3333CC"/>
                          </a:solidFill>
                          <a:latin typeface="Cambria Math" panose="02040503050406030204" pitchFamily="18" charset="0"/>
                        </a:rPr>
                        <m:t>∆</m:t>
                      </m:r>
                      <m:r>
                        <m:rPr>
                          <m:sty m:val="p"/>
                        </m:rPr>
                        <a:rPr lang="tr-TR" i="0">
                          <a:solidFill>
                            <a:srgbClr val="3333CC"/>
                          </a:solidFill>
                          <a:latin typeface="Cambria Math" panose="02040503050406030204" pitchFamily="18" charset="0"/>
                        </a:rPr>
                        <m:t>V</m:t>
                      </m:r>
                      <m:r>
                        <a:rPr lang="tr-TR" i="1" smtClean="0">
                          <a:solidFill>
                            <a:srgbClr val="3333CC"/>
                          </a:solidFill>
                          <a:latin typeface="Cambria Math" panose="02040503050406030204" pitchFamily="18" charset="0"/>
                        </a:rPr>
                        <m:t>₂</m:t>
                      </m:r>
                      <m:r>
                        <a:rPr lang="tr-TR" i="1">
                          <a:solidFill>
                            <a:srgbClr val="3333CC"/>
                          </a:solidFill>
                          <a:latin typeface="Cambria Math" panose="02040503050406030204" pitchFamily="18" charset="0"/>
                        </a:rPr>
                        <m:t>→</m:t>
                      </m:r>
                      <m:r>
                        <m:rPr>
                          <m:sty m:val="p"/>
                        </m:rPr>
                        <a:rPr lang="tr-TR">
                          <a:solidFill>
                            <a:srgbClr val="3333CC"/>
                          </a:solidFill>
                          <a:latin typeface="Cambria Math" panose="02040503050406030204" pitchFamily="18" charset="0"/>
                        </a:rPr>
                        <m:t>I</m:t>
                      </m:r>
                      <m:r>
                        <a:rPr lang="tr-TR" i="1" smtClean="0">
                          <a:solidFill>
                            <a:srgbClr val="3333CC"/>
                          </a:solidFill>
                          <a:latin typeface="Cambria Math" panose="02040503050406030204" pitchFamily="18" charset="0"/>
                        </a:rPr>
                        <m:t>₂</m:t>
                      </m:r>
                    </m:oMath>
                  </m:oMathPara>
                </a14:m>
                <a:endParaRPr lang="tr-TR" dirty="0">
                  <a:solidFill>
                    <a:srgbClr val="3333CC"/>
                  </a:solidFill>
                </a:endParaRPr>
              </a:p>
              <a:p>
                <a:pPr lvl="0"/>
                <a:r>
                  <a:rPr lang="tr-TR" dirty="0">
                    <a:solidFill>
                      <a:srgbClr val="3333CC"/>
                    </a:solidFill>
                  </a:rPr>
                  <a:t>…...      …</a:t>
                </a:r>
              </a:p>
              <a:p>
                <a:pPr lvl="0"/>
                <a:r>
                  <a:rPr lang="tr-TR" dirty="0">
                    <a:solidFill>
                      <a:srgbClr val="3333CC"/>
                    </a:solidFill>
                  </a:rPr>
                  <a:t>  </a:t>
                </a:r>
              </a:p>
            </p:txBody>
          </p:sp>
        </mc:Choice>
        <mc:Fallback xmlns="">
          <p:sp>
            <p:nvSpPr>
              <p:cNvPr id="7" name="Dikdörtgen 6"/>
              <p:cNvSpPr>
                <a:spLocks noRot="1" noChangeAspect="1" noMove="1" noResize="1" noEditPoints="1" noAdjustHandles="1" noChangeArrowheads="1" noChangeShapeType="1" noTextEdit="1"/>
              </p:cNvSpPr>
              <p:nvPr/>
            </p:nvSpPr>
            <p:spPr>
              <a:xfrm>
                <a:off x="5335625" y="3883729"/>
                <a:ext cx="1577355" cy="1200329"/>
              </a:xfrm>
              <a:prstGeom prst="rect">
                <a:avLst/>
              </a:prstGeom>
              <a:blipFill>
                <a:blip r:embed="rId5"/>
                <a:stretch>
                  <a:fillRect l="-5792"/>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8" name="Dikdörtgen 7"/>
              <p:cNvSpPr/>
              <p:nvPr/>
            </p:nvSpPr>
            <p:spPr>
              <a:xfrm>
                <a:off x="5382033" y="4662080"/>
                <a:ext cx="1528303" cy="461665"/>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tr-TR" smtClean="0">
                          <a:solidFill>
                            <a:srgbClr val="3333CC"/>
                          </a:solidFill>
                          <a:latin typeface="Cambria Math" panose="02040503050406030204" pitchFamily="18" charset="0"/>
                        </a:rPr>
                        <m:t>∆</m:t>
                      </m:r>
                      <m:r>
                        <m:rPr>
                          <m:sty m:val="p"/>
                        </m:rPr>
                        <a:rPr lang="tr-TR" i="0" smtClean="0">
                          <a:solidFill>
                            <a:srgbClr val="3333CC"/>
                          </a:solidFill>
                          <a:latin typeface="Cambria Math" panose="02040503050406030204" pitchFamily="18" charset="0"/>
                        </a:rPr>
                        <m:t>V</m:t>
                      </m:r>
                      <m:r>
                        <a:rPr lang="tr-TR" b="0" i="1" smtClean="0">
                          <a:solidFill>
                            <a:srgbClr val="3333CC"/>
                          </a:solidFill>
                          <a:latin typeface="Cambria Math" panose="02040503050406030204" pitchFamily="18" charset="0"/>
                        </a:rPr>
                        <m:t>𝑛</m:t>
                      </m:r>
                      <m:r>
                        <a:rPr lang="tr-TR" i="1">
                          <a:solidFill>
                            <a:srgbClr val="3333CC"/>
                          </a:solidFill>
                          <a:latin typeface="Cambria Math" panose="02040503050406030204" pitchFamily="18" charset="0"/>
                        </a:rPr>
                        <m:t>→</m:t>
                      </m:r>
                      <m:r>
                        <m:rPr>
                          <m:sty m:val="p"/>
                        </m:rPr>
                        <a:rPr lang="tr-TR">
                          <a:solidFill>
                            <a:srgbClr val="3333CC"/>
                          </a:solidFill>
                          <a:latin typeface="Cambria Math" panose="02040503050406030204" pitchFamily="18" charset="0"/>
                        </a:rPr>
                        <m:t>I</m:t>
                      </m:r>
                      <m:r>
                        <a:rPr lang="tr-TR" b="0" i="1" smtClean="0">
                          <a:solidFill>
                            <a:srgbClr val="3333CC"/>
                          </a:solidFill>
                          <a:latin typeface="Cambria Math" panose="02040503050406030204" pitchFamily="18" charset="0"/>
                        </a:rPr>
                        <m:t>𝑛</m:t>
                      </m:r>
                    </m:oMath>
                  </m:oMathPara>
                </a14:m>
                <a:endParaRPr lang="tr-TR" dirty="0">
                  <a:solidFill>
                    <a:srgbClr val="3333CC"/>
                  </a:solidFill>
                </a:endParaRPr>
              </a:p>
            </p:txBody>
          </p:sp>
        </mc:Choice>
        <mc:Fallback xmlns="">
          <p:sp>
            <p:nvSpPr>
              <p:cNvPr id="8" name="Dikdörtgen 7"/>
              <p:cNvSpPr>
                <a:spLocks noRot="1" noChangeAspect="1" noMove="1" noResize="1" noEditPoints="1" noAdjustHandles="1" noChangeArrowheads="1" noChangeShapeType="1" noTextEdit="1"/>
              </p:cNvSpPr>
              <p:nvPr/>
            </p:nvSpPr>
            <p:spPr>
              <a:xfrm>
                <a:off x="5382033" y="4662080"/>
                <a:ext cx="1528303" cy="461665"/>
              </a:xfrm>
              <a:prstGeom prst="rect">
                <a:avLst/>
              </a:prstGeom>
              <a:blipFill>
                <a:blip r:embed="rId6"/>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0" name="Dikdörtgen 9"/>
              <p:cNvSpPr/>
              <p:nvPr/>
            </p:nvSpPr>
            <p:spPr>
              <a:xfrm>
                <a:off x="712635" y="5808287"/>
                <a:ext cx="4023970" cy="1395254"/>
              </a:xfrm>
              <a:prstGeom prst="rect">
                <a:avLst/>
              </a:prstGeom>
            </p:spPr>
            <p:txBody>
              <a:bodyPr wrap="square">
                <a:spAutoFit/>
              </a:bodyPr>
              <a:lstStyle/>
              <a:p>
                <a:pPr lvl="0"/>
                <a14:m>
                  <m:oMath xmlns:m="http://schemas.openxmlformats.org/officeDocument/2006/math">
                    <m:f>
                      <m:fPr>
                        <m:ctrlPr>
                          <a:rPr lang="tr-TR" i="1" smtClean="0">
                            <a:solidFill>
                              <a:srgbClr val="3333CC"/>
                            </a:solidFill>
                            <a:latin typeface="Cambria Math" panose="02040503050406030204" pitchFamily="18" charset="0"/>
                          </a:rPr>
                        </m:ctrlPr>
                      </m:fPr>
                      <m:num>
                        <m:r>
                          <a:rPr lang="tr-TR">
                            <a:solidFill>
                              <a:srgbClr val="3333CC"/>
                            </a:solidFill>
                            <a:latin typeface="Cambria Math" panose="02040503050406030204" pitchFamily="18" charset="0"/>
                          </a:rPr>
                          <m:t>∆</m:t>
                        </m:r>
                        <m:r>
                          <a:rPr lang="tr-TR" b="1" i="0">
                            <a:solidFill>
                              <a:srgbClr val="3333CC"/>
                            </a:solidFill>
                            <a:latin typeface="Cambria Math" panose="02040503050406030204" pitchFamily="18" charset="0"/>
                          </a:rPr>
                          <m:t>𝐕</m:t>
                        </m:r>
                        <m:r>
                          <a:rPr lang="tr-TR" b="1" i="1" smtClean="0">
                            <a:solidFill>
                              <a:srgbClr val="3333CC"/>
                            </a:solidFill>
                            <a:latin typeface="Cambria Math" panose="02040503050406030204" pitchFamily="18" charset="0"/>
                          </a:rPr>
                          <m:t>₁</m:t>
                        </m:r>
                      </m:num>
                      <m:den>
                        <m:r>
                          <a:rPr lang="tr-TR" b="1" i="0">
                            <a:solidFill>
                              <a:srgbClr val="3333CC"/>
                            </a:solidFill>
                            <a:latin typeface="Cambria Math" panose="02040503050406030204" pitchFamily="18" charset="0"/>
                          </a:rPr>
                          <m:t>𝐈</m:t>
                        </m:r>
                        <m:r>
                          <a:rPr lang="tr-TR" b="1" i="1" smtClean="0">
                            <a:solidFill>
                              <a:srgbClr val="3333CC"/>
                            </a:solidFill>
                            <a:latin typeface="Cambria Math" panose="02040503050406030204" pitchFamily="18" charset="0"/>
                          </a:rPr>
                          <m:t>₁</m:t>
                        </m:r>
                      </m:den>
                    </m:f>
                    <m:r>
                      <a:rPr lang="tr-TR">
                        <a:solidFill>
                          <a:srgbClr val="3333CC"/>
                        </a:solidFill>
                        <a:latin typeface="Cambria Math" panose="02040503050406030204" pitchFamily="18" charset="0"/>
                      </a:rPr>
                      <m:t> </m:t>
                    </m:r>
                  </m:oMath>
                </a14:m>
                <a:r>
                  <a:rPr lang="tr-TR" dirty="0"/>
                  <a:t>=</a:t>
                </a:r>
                <a14:m>
                  <m:oMath xmlns:m="http://schemas.openxmlformats.org/officeDocument/2006/math">
                    <m:f>
                      <m:fPr>
                        <m:ctrlPr>
                          <a:rPr lang="tr-TR" i="1">
                            <a:solidFill>
                              <a:srgbClr val="3333CC"/>
                            </a:solidFill>
                            <a:latin typeface="Cambria Math" panose="02040503050406030204" pitchFamily="18" charset="0"/>
                          </a:rPr>
                        </m:ctrlPr>
                      </m:fPr>
                      <m:num>
                        <m:r>
                          <a:rPr lang="tr-TR">
                            <a:solidFill>
                              <a:srgbClr val="3333CC"/>
                            </a:solidFill>
                            <a:latin typeface="Cambria Math" panose="02040503050406030204" pitchFamily="18" charset="0"/>
                          </a:rPr>
                          <m:t>∆</m:t>
                        </m:r>
                        <m:r>
                          <a:rPr lang="tr-TR" b="1">
                            <a:solidFill>
                              <a:srgbClr val="3333CC"/>
                            </a:solidFill>
                            <a:latin typeface="Cambria Math" panose="02040503050406030204" pitchFamily="18" charset="0"/>
                          </a:rPr>
                          <m:t>𝐕</m:t>
                        </m:r>
                        <m:r>
                          <a:rPr lang="tr-TR" b="1" i="1" smtClean="0">
                            <a:solidFill>
                              <a:srgbClr val="3333CC"/>
                            </a:solidFill>
                            <a:latin typeface="Cambria Math" panose="02040503050406030204" pitchFamily="18" charset="0"/>
                          </a:rPr>
                          <m:t>₂</m:t>
                        </m:r>
                      </m:num>
                      <m:den>
                        <m:r>
                          <a:rPr lang="tr-TR" b="1">
                            <a:solidFill>
                              <a:srgbClr val="3333CC"/>
                            </a:solidFill>
                            <a:latin typeface="Cambria Math" panose="02040503050406030204" pitchFamily="18" charset="0"/>
                          </a:rPr>
                          <m:t>𝐈</m:t>
                        </m:r>
                        <m:r>
                          <a:rPr lang="tr-TR" b="1" i="1" smtClean="0">
                            <a:solidFill>
                              <a:srgbClr val="3333CC"/>
                            </a:solidFill>
                            <a:latin typeface="Cambria Math" panose="02040503050406030204" pitchFamily="18" charset="0"/>
                          </a:rPr>
                          <m:t>₂</m:t>
                        </m:r>
                      </m:den>
                    </m:f>
                    <m:r>
                      <a:rPr lang="tr-TR">
                        <a:solidFill>
                          <a:srgbClr val="3333CC"/>
                        </a:solidFill>
                        <a:latin typeface="Cambria Math" panose="02040503050406030204" pitchFamily="18" charset="0"/>
                      </a:rPr>
                      <m:t> </m:t>
                    </m:r>
                  </m:oMath>
                </a14:m>
                <a:r>
                  <a:rPr lang="tr-TR" dirty="0">
                    <a:solidFill>
                      <a:srgbClr val="3333CC"/>
                    </a:solidFill>
                  </a:rPr>
                  <a:t>=… = </a:t>
                </a:r>
                <a14:m>
                  <m:oMath xmlns:m="http://schemas.openxmlformats.org/officeDocument/2006/math">
                    <m:f>
                      <m:fPr>
                        <m:ctrlPr>
                          <a:rPr lang="tr-TR" i="1">
                            <a:solidFill>
                              <a:srgbClr val="3333CC"/>
                            </a:solidFill>
                            <a:latin typeface="Cambria Math" panose="02040503050406030204" pitchFamily="18" charset="0"/>
                          </a:rPr>
                        </m:ctrlPr>
                      </m:fPr>
                      <m:num>
                        <m:r>
                          <a:rPr lang="tr-TR">
                            <a:solidFill>
                              <a:srgbClr val="3333CC"/>
                            </a:solidFill>
                            <a:latin typeface="Cambria Math" panose="02040503050406030204" pitchFamily="18" charset="0"/>
                          </a:rPr>
                          <m:t>∆</m:t>
                        </m:r>
                        <m:r>
                          <a:rPr lang="tr-TR" b="1">
                            <a:solidFill>
                              <a:srgbClr val="3333CC"/>
                            </a:solidFill>
                            <a:latin typeface="Cambria Math" panose="02040503050406030204" pitchFamily="18" charset="0"/>
                          </a:rPr>
                          <m:t>𝐕</m:t>
                        </m:r>
                        <m:r>
                          <a:rPr lang="tr-TR" b="1" i="1" smtClean="0">
                            <a:solidFill>
                              <a:srgbClr val="3333CC"/>
                            </a:solidFill>
                            <a:latin typeface="Cambria Math" panose="02040503050406030204" pitchFamily="18" charset="0"/>
                          </a:rPr>
                          <m:t>ₙ</m:t>
                        </m:r>
                      </m:num>
                      <m:den>
                        <m:r>
                          <a:rPr lang="tr-TR" b="1">
                            <a:solidFill>
                              <a:srgbClr val="3333CC"/>
                            </a:solidFill>
                            <a:latin typeface="Cambria Math" panose="02040503050406030204" pitchFamily="18" charset="0"/>
                          </a:rPr>
                          <m:t>𝐈</m:t>
                        </m:r>
                        <m:r>
                          <a:rPr lang="tr-TR" b="1" i="1" smtClean="0">
                            <a:solidFill>
                              <a:srgbClr val="3333CC"/>
                            </a:solidFill>
                            <a:latin typeface="Cambria Math" panose="02040503050406030204" pitchFamily="18" charset="0"/>
                          </a:rPr>
                          <m:t>ₙ</m:t>
                        </m:r>
                      </m:den>
                    </m:f>
                    <m:r>
                      <a:rPr lang="tr-TR" b="0" i="0">
                        <a:solidFill>
                          <a:srgbClr val="3333CC"/>
                        </a:solidFill>
                        <a:latin typeface="Cambria Math" panose="02040503050406030204" pitchFamily="18" charset="0"/>
                      </a:rPr>
                      <m:t> </m:t>
                    </m:r>
                    <m:r>
                      <a:rPr lang="tr-TR">
                        <a:solidFill>
                          <a:srgbClr val="3333CC"/>
                        </a:solidFill>
                        <a:latin typeface="Cambria Math" panose="02040503050406030204" pitchFamily="18" charset="0"/>
                      </a:rPr>
                      <m:t> </m:t>
                    </m:r>
                  </m:oMath>
                </a14:m>
                <a:r>
                  <a:rPr lang="tr-TR" dirty="0">
                    <a:solidFill>
                      <a:srgbClr val="3333CC"/>
                    </a:solidFill>
                  </a:rPr>
                  <a:t>= </a:t>
                </a:r>
                <a14:m>
                  <m:oMath xmlns:m="http://schemas.openxmlformats.org/officeDocument/2006/math">
                    <m:f>
                      <m:fPr>
                        <m:ctrlPr>
                          <a:rPr lang="tr-TR" i="1">
                            <a:solidFill>
                              <a:srgbClr val="3333CC"/>
                            </a:solidFill>
                            <a:latin typeface="Cambria Math" panose="02040503050406030204" pitchFamily="18" charset="0"/>
                          </a:rPr>
                        </m:ctrlPr>
                      </m:fPr>
                      <m:num>
                        <m:r>
                          <a:rPr lang="tr-TR">
                            <a:solidFill>
                              <a:srgbClr val="3333CC"/>
                            </a:solidFill>
                            <a:latin typeface="Cambria Math" panose="02040503050406030204" pitchFamily="18" charset="0"/>
                          </a:rPr>
                          <m:t>∆</m:t>
                        </m:r>
                        <m:r>
                          <a:rPr lang="tr-TR" b="1" i="1">
                            <a:solidFill>
                              <a:srgbClr val="3333CC"/>
                            </a:solidFill>
                            <a:latin typeface="Cambria Math" panose="02040503050406030204" pitchFamily="18" charset="0"/>
                          </a:rPr>
                          <m:t>𝑽</m:t>
                        </m:r>
                        <m:r>
                          <a:rPr lang="tr-TR" b="1" i="1" smtClean="0">
                            <a:solidFill>
                              <a:srgbClr val="3333CC"/>
                            </a:solidFill>
                            <a:latin typeface="Cambria Math" panose="02040503050406030204" pitchFamily="18" charset="0"/>
                          </a:rPr>
                          <m:t> </m:t>
                        </m:r>
                      </m:num>
                      <m:den>
                        <m:r>
                          <a:rPr lang="tr-TR" b="1" i="1">
                            <a:solidFill>
                              <a:srgbClr val="3333CC"/>
                            </a:solidFill>
                            <a:latin typeface="Cambria Math" panose="02040503050406030204" pitchFamily="18" charset="0"/>
                          </a:rPr>
                          <m:t>𝑰</m:t>
                        </m:r>
                      </m:den>
                    </m:f>
                  </m:oMath>
                </a14:m>
                <a:r>
                  <a:rPr lang="tr-TR" dirty="0">
                    <a:solidFill>
                      <a:srgbClr val="3333CC"/>
                    </a:solidFill>
                  </a:rPr>
                  <a:t> = Sbt</a:t>
                </a:r>
              </a:p>
              <a:p>
                <a:pPr lvl="0"/>
                <a:endParaRPr lang="tr-TR" dirty="0">
                  <a:solidFill>
                    <a:srgbClr val="3333CC"/>
                  </a:solidFill>
                </a:endParaRPr>
              </a:p>
              <a:p>
                <a:endParaRPr lang="tr-TR" dirty="0"/>
              </a:p>
            </p:txBody>
          </p:sp>
        </mc:Choice>
        <mc:Fallback xmlns="">
          <p:sp>
            <p:nvSpPr>
              <p:cNvPr id="10" name="Dikdörtgen 9"/>
              <p:cNvSpPr>
                <a:spLocks noRot="1" noChangeAspect="1" noMove="1" noResize="1" noEditPoints="1" noAdjustHandles="1" noChangeArrowheads="1" noChangeShapeType="1" noTextEdit="1"/>
              </p:cNvSpPr>
              <p:nvPr/>
            </p:nvSpPr>
            <p:spPr>
              <a:xfrm>
                <a:off x="712635" y="5808287"/>
                <a:ext cx="4023970" cy="1395254"/>
              </a:xfrm>
              <a:prstGeom prst="rect">
                <a:avLst/>
              </a:prstGeom>
              <a:blipFill>
                <a:blip r:embed="rId7"/>
                <a:stretch>
                  <a:fillRect/>
                </a:stretch>
              </a:blipFill>
            </p:spPr>
            <p:txBody>
              <a:bodyPr/>
              <a:lstStyle/>
              <a:p>
                <a:r>
                  <a:rPr lang="tr-TR">
                    <a:noFill/>
                  </a:rPr>
                  <a:t> </a:t>
                </a:r>
              </a:p>
            </p:txBody>
          </p:sp>
        </mc:Fallback>
      </mc:AlternateContent>
      <p:sp>
        <p:nvSpPr>
          <p:cNvPr id="17" name="Yay 16"/>
          <p:cNvSpPr/>
          <p:nvPr/>
        </p:nvSpPr>
        <p:spPr bwMode="auto">
          <a:xfrm>
            <a:off x="2286000" y="3288933"/>
            <a:ext cx="45719" cy="45719"/>
          </a:xfrm>
          <a:prstGeom prst="arc">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r-TR" sz="2400" b="0" i="0" u="none" strike="noStrike" cap="none" normalizeH="0" baseline="0">
              <a:ln>
                <a:noFill/>
              </a:ln>
              <a:solidFill>
                <a:schemeClr val="accent2"/>
              </a:solidFill>
              <a:effectLst/>
              <a:latin typeface="Times New Roman" charset="0"/>
            </a:endParaRPr>
          </a:p>
        </p:txBody>
      </p:sp>
      <p:sp>
        <p:nvSpPr>
          <p:cNvPr id="18" name="Serbest Form 17"/>
          <p:cNvSpPr/>
          <p:nvPr/>
        </p:nvSpPr>
        <p:spPr bwMode="auto">
          <a:xfrm>
            <a:off x="587390" y="4107593"/>
            <a:ext cx="2009311" cy="1156245"/>
          </a:xfrm>
          <a:custGeom>
            <a:avLst/>
            <a:gdLst>
              <a:gd name="connsiteX0" fmla="*/ 517133 w 2009311"/>
              <a:gd name="connsiteY0" fmla="*/ 93215 h 1156245"/>
              <a:gd name="connsiteX1" fmla="*/ 164048 w 2009311"/>
              <a:gd name="connsiteY1" fmla="*/ 93215 h 1156245"/>
              <a:gd name="connsiteX2" fmla="*/ 127834 w 2009311"/>
              <a:gd name="connsiteY2" fmla="*/ 1061936 h 1156245"/>
              <a:gd name="connsiteX3" fmla="*/ 1820832 w 2009311"/>
              <a:gd name="connsiteY3" fmla="*/ 1125310 h 1156245"/>
              <a:gd name="connsiteX4" fmla="*/ 1893260 w 2009311"/>
              <a:gd name="connsiteY4" fmla="*/ 1116257 h 1156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9311" h="1156245">
                <a:moveTo>
                  <a:pt x="517133" y="93215"/>
                </a:moveTo>
                <a:cubicBezTo>
                  <a:pt x="373032" y="12488"/>
                  <a:pt x="228931" y="-68238"/>
                  <a:pt x="164048" y="93215"/>
                </a:cubicBezTo>
                <a:cubicBezTo>
                  <a:pt x="99165" y="254668"/>
                  <a:pt x="-148297" y="889920"/>
                  <a:pt x="127834" y="1061936"/>
                </a:cubicBezTo>
                <a:cubicBezTo>
                  <a:pt x="403965" y="1233952"/>
                  <a:pt x="1526594" y="1116257"/>
                  <a:pt x="1820832" y="1125310"/>
                </a:cubicBezTo>
                <a:cubicBezTo>
                  <a:pt x="2115070" y="1134363"/>
                  <a:pt x="2004165" y="1125310"/>
                  <a:pt x="1893260" y="1116257"/>
                </a:cubicBezTo>
              </a:path>
            </a:pathLst>
          </a:cu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r-TR" sz="2400" b="0" i="0" u="none" strike="noStrike" cap="none" normalizeH="0" baseline="0">
              <a:ln>
                <a:noFill/>
              </a:ln>
              <a:solidFill>
                <a:schemeClr val="accent2"/>
              </a:solidFill>
              <a:effectLst/>
              <a:latin typeface="Times New Roman" charset="0"/>
            </a:endParaRPr>
          </a:p>
        </p:txBody>
      </p:sp>
      <p:sp>
        <p:nvSpPr>
          <p:cNvPr id="24" name="Serbest Form 23"/>
          <p:cNvSpPr/>
          <p:nvPr/>
        </p:nvSpPr>
        <p:spPr bwMode="auto">
          <a:xfrm>
            <a:off x="2659346" y="4233903"/>
            <a:ext cx="1988102" cy="1074809"/>
          </a:xfrm>
          <a:custGeom>
            <a:avLst/>
            <a:gdLst>
              <a:gd name="connsiteX0" fmla="*/ 1144487 w 1988102"/>
              <a:gd name="connsiteY0" fmla="*/ 3119 h 1074809"/>
              <a:gd name="connsiteX1" fmla="*/ 1787283 w 1988102"/>
              <a:gd name="connsiteY1" fmla="*/ 157028 h 1074809"/>
              <a:gd name="connsiteX2" fmla="*/ 1850657 w 1988102"/>
              <a:gd name="connsiteY2" fmla="*/ 1017107 h 1074809"/>
              <a:gd name="connsiteX3" fmla="*/ 67125 w 1988102"/>
              <a:gd name="connsiteY3" fmla="*/ 999000 h 1074809"/>
              <a:gd name="connsiteX4" fmla="*/ 374943 w 1988102"/>
              <a:gd name="connsiteY4" fmla="*/ 1026160 h 1074809"/>
              <a:gd name="connsiteX5" fmla="*/ 356836 w 1988102"/>
              <a:gd name="connsiteY5" fmla="*/ 1035214 h 1074809"/>
              <a:gd name="connsiteX6" fmla="*/ 85232 w 1988102"/>
              <a:gd name="connsiteY6" fmla="*/ 1008053 h 1074809"/>
              <a:gd name="connsiteX7" fmla="*/ 148606 w 1988102"/>
              <a:gd name="connsiteY7" fmla="*/ 1017107 h 1074809"/>
              <a:gd name="connsiteX8" fmla="*/ 103339 w 1988102"/>
              <a:gd name="connsiteY8" fmla="*/ 1017107 h 1074809"/>
              <a:gd name="connsiteX9" fmla="*/ 139552 w 1988102"/>
              <a:gd name="connsiteY9" fmla="*/ 1017107 h 107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88102" h="1074809">
                <a:moveTo>
                  <a:pt x="1144487" y="3119"/>
                </a:moveTo>
                <a:cubicBezTo>
                  <a:pt x="1407037" y="-4426"/>
                  <a:pt x="1669588" y="-11970"/>
                  <a:pt x="1787283" y="157028"/>
                </a:cubicBezTo>
                <a:cubicBezTo>
                  <a:pt x="1904978" y="326026"/>
                  <a:pt x="2137350" y="876778"/>
                  <a:pt x="1850657" y="1017107"/>
                </a:cubicBezTo>
                <a:cubicBezTo>
                  <a:pt x="1563964" y="1157436"/>
                  <a:pt x="313077" y="997491"/>
                  <a:pt x="67125" y="999000"/>
                </a:cubicBezTo>
                <a:cubicBezTo>
                  <a:pt x="-178827" y="1000509"/>
                  <a:pt x="326658" y="1020124"/>
                  <a:pt x="374943" y="1026160"/>
                </a:cubicBezTo>
                <a:cubicBezTo>
                  <a:pt x="423228" y="1032196"/>
                  <a:pt x="405121" y="1038232"/>
                  <a:pt x="356836" y="1035214"/>
                </a:cubicBezTo>
                <a:cubicBezTo>
                  <a:pt x="308551" y="1032196"/>
                  <a:pt x="119937" y="1011071"/>
                  <a:pt x="85232" y="1008053"/>
                </a:cubicBezTo>
                <a:cubicBezTo>
                  <a:pt x="50527" y="1005035"/>
                  <a:pt x="145588" y="1015598"/>
                  <a:pt x="148606" y="1017107"/>
                </a:cubicBezTo>
                <a:cubicBezTo>
                  <a:pt x="151624" y="1018616"/>
                  <a:pt x="103339" y="1017107"/>
                  <a:pt x="103339" y="1017107"/>
                </a:cubicBezTo>
                <a:lnTo>
                  <a:pt x="139552" y="1017107"/>
                </a:lnTo>
              </a:path>
            </a:pathLst>
          </a:cu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r-TR" sz="2400" b="0" i="0" u="none" strike="noStrike" cap="none" normalizeH="0" baseline="0">
              <a:ln>
                <a:noFill/>
              </a:ln>
              <a:solidFill>
                <a:schemeClr val="accent2"/>
              </a:solidFill>
              <a:effectLst/>
              <a:latin typeface="Times New Roman" charset="0"/>
            </a:endParaRPr>
          </a:p>
        </p:txBody>
      </p:sp>
      <p:cxnSp>
        <p:nvCxnSpPr>
          <p:cNvPr id="33" name="Düz Bağlayıcı 32"/>
          <p:cNvCxnSpPr/>
          <p:nvPr/>
        </p:nvCxnSpPr>
        <p:spPr bwMode="auto">
          <a:xfrm>
            <a:off x="2596701" y="5041670"/>
            <a:ext cx="0" cy="34732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5" name="Düz Bağlayıcı 34"/>
          <p:cNvCxnSpPr>
            <a:stCxn id="3" idx="2"/>
          </p:cNvCxnSpPr>
          <p:nvPr/>
        </p:nvCxnSpPr>
        <p:spPr bwMode="auto">
          <a:xfrm>
            <a:off x="2689065" y="5136293"/>
            <a:ext cx="0" cy="172419"/>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6" name="Serbest Form 35"/>
          <p:cNvSpPr/>
          <p:nvPr/>
        </p:nvSpPr>
        <p:spPr bwMode="auto">
          <a:xfrm>
            <a:off x="2679810" y="5241956"/>
            <a:ext cx="99604" cy="9201"/>
          </a:xfrm>
          <a:custGeom>
            <a:avLst/>
            <a:gdLst>
              <a:gd name="connsiteX0" fmla="*/ 99604 w 99604"/>
              <a:gd name="connsiteY0" fmla="*/ 0 h 9201"/>
              <a:gd name="connsiteX1" fmla="*/ 16 w 99604"/>
              <a:gd name="connsiteY1" fmla="*/ 9054 h 9201"/>
              <a:gd name="connsiteX2" fmla="*/ 99604 w 99604"/>
              <a:gd name="connsiteY2" fmla="*/ 0 h 9201"/>
            </a:gdLst>
            <a:ahLst/>
            <a:cxnLst>
              <a:cxn ang="0">
                <a:pos x="connsiteX0" y="connsiteY0"/>
              </a:cxn>
              <a:cxn ang="0">
                <a:pos x="connsiteX1" y="connsiteY1"/>
              </a:cxn>
              <a:cxn ang="0">
                <a:pos x="connsiteX2" y="connsiteY2"/>
              </a:cxn>
            </a:cxnLst>
            <a:rect l="l" t="t" r="r" b="b"/>
            <a:pathLst>
              <a:path w="99604" h="9201">
                <a:moveTo>
                  <a:pt x="99604" y="0"/>
                </a:moveTo>
                <a:cubicBezTo>
                  <a:pt x="99604" y="0"/>
                  <a:pt x="-1493" y="10563"/>
                  <a:pt x="16" y="9054"/>
                </a:cubicBezTo>
                <a:cubicBezTo>
                  <a:pt x="1525" y="7545"/>
                  <a:pt x="99604" y="0"/>
                  <a:pt x="99604" y="0"/>
                </a:cubicBezTo>
                <a:close/>
              </a:path>
            </a:pathLst>
          </a:cu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r-TR" sz="2400" b="0" i="0" u="none" strike="noStrike" cap="none" normalizeH="0" baseline="0">
              <a:ln>
                <a:noFill/>
              </a:ln>
              <a:solidFill>
                <a:schemeClr val="accent2"/>
              </a:solidFill>
              <a:effectLst/>
              <a:latin typeface="Times New Roman" charset="0"/>
            </a:endParaRPr>
          </a:p>
        </p:txBody>
      </p:sp>
      <mc:AlternateContent xmlns:mc="http://schemas.openxmlformats.org/markup-compatibility/2006" xmlns:a14="http://schemas.microsoft.com/office/drawing/2010/main">
        <mc:Choice Requires="a14">
          <p:sp>
            <p:nvSpPr>
              <p:cNvPr id="38" name="Dikdörtgen 37"/>
              <p:cNvSpPr/>
              <p:nvPr/>
            </p:nvSpPr>
            <p:spPr>
              <a:xfrm>
                <a:off x="2029045" y="5208461"/>
                <a:ext cx="630301" cy="461665"/>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tr-TR">
                          <a:solidFill>
                            <a:srgbClr val="3333CC"/>
                          </a:solidFill>
                          <a:latin typeface="Cambria Math" panose="02040503050406030204" pitchFamily="18" charset="0"/>
                        </a:rPr>
                        <m:t>∆</m:t>
                      </m:r>
                      <m:r>
                        <m:rPr>
                          <m:sty m:val="p"/>
                        </m:rPr>
                        <a:rPr lang="tr-TR">
                          <a:solidFill>
                            <a:srgbClr val="3333CC"/>
                          </a:solidFill>
                          <a:latin typeface="Cambria Math" panose="02040503050406030204" pitchFamily="18" charset="0"/>
                        </a:rPr>
                        <m:t>V</m:t>
                      </m:r>
                    </m:oMath>
                  </m:oMathPara>
                </a14:m>
                <a:endParaRPr lang="tr-TR" dirty="0">
                  <a:solidFill>
                    <a:srgbClr val="3333CC"/>
                  </a:solidFill>
                </a:endParaRPr>
              </a:p>
            </p:txBody>
          </p:sp>
        </mc:Choice>
        <mc:Fallback xmlns="">
          <p:sp>
            <p:nvSpPr>
              <p:cNvPr id="38" name="Dikdörtgen 37"/>
              <p:cNvSpPr>
                <a:spLocks noRot="1" noChangeAspect="1" noMove="1" noResize="1" noEditPoints="1" noAdjustHandles="1" noChangeArrowheads="1" noChangeShapeType="1" noTextEdit="1"/>
              </p:cNvSpPr>
              <p:nvPr/>
            </p:nvSpPr>
            <p:spPr>
              <a:xfrm>
                <a:off x="2029045" y="5208461"/>
                <a:ext cx="630301" cy="461665"/>
              </a:xfrm>
              <a:prstGeom prst="rect">
                <a:avLst/>
              </a:prstGeom>
              <a:blipFill>
                <a:blip r:embed="rId8"/>
                <a:stretch>
                  <a:fillRect/>
                </a:stretch>
              </a:blipFill>
            </p:spPr>
            <p:txBody>
              <a:bodyPr/>
              <a:lstStyle/>
              <a:p>
                <a:r>
                  <a:rPr lang="tr-TR">
                    <a:noFill/>
                  </a:rPr>
                  <a:t> </a:t>
                </a:r>
              </a:p>
            </p:txBody>
          </p:sp>
        </mc:Fallback>
      </mc:AlternateContent>
      <p:sp>
        <p:nvSpPr>
          <p:cNvPr id="39" name="Dikdörtgen 38"/>
          <p:cNvSpPr/>
          <p:nvPr/>
        </p:nvSpPr>
        <p:spPr>
          <a:xfrm>
            <a:off x="5855905" y="6142382"/>
            <a:ext cx="1851789" cy="461665"/>
          </a:xfrm>
          <a:prstGeom prst="rect">
            <a:avLst/>
          </a:prstGeom>
        </p:spPr>
        <p:txBody>
          <a:bodyPr wrap="none">
            <a:spAutoFit/>
          </a:bodyPr>
          <a:lstStyle/>
          <a:p>
            <a:r>
              <a:rPr lang="tr-TR" dirty="0" err="1">
                <a:solidFill>
                  <a:srgbClr val="FF0000"/>
                </a:solidFill>
              </a:rPr>
              <a:t>Ohm</a:t>
            </a:r>
            <a:r>
              <a:rPr lang="tr-TR" dirty="0">
                <a:solidFill>
                  <a:srgbClr val="FF0000"/>
                </a:solidFill>
              </a:rPr>
              <a:t> Kanunu</a:t>
            </a:r>
          </a:p>
        </p:txBody>
      </p:sp>
    </p:spTree>
    <p:extLst>
      <p:ext uri="{BB962C8B-B14F-4D97-AF65-F5344CB8AC3E}">
        <p14:creationId xmlns:p14="http://schemas.microsoft.com/office/powerpoint/2010/main" val="3495006801"/>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2"/>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2"/>
            </a:solidFill>
            <a:effectLst/>
            <a:latin typeface="Times New Roman"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2891</TotalTime>
  <Words>1111</Words>
  <Application>Microsoft Office PowerPoint</Application>
  <PresentationFormat>Ekran Gösterisi (4:3)</PresentationFormat>
  <Paragraphs>181</Paragraphs>
  <Slides>35</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35</vt:i4>
      </vt:variant>
    </vt:vector>
  </HeadingPairs>
  <TitlesOfParts>
    <vt:vector size="40" baseType="lpstr">
      <vt:lpstr>Calibri</vt:lpstr>
      <vt:lpstr>Cambria Math</vt:lpstr>
      <vt:lpstr>Times New Roman</vt:lpstr>
      <vt:lpstr>Wingdings</vt:lpstr>
      <vt:lpstr>Default Design</vt:lpstr>
      <vt:lpstr>PowerPoint Sunusu</vt:lpstr>
      <vt:lpstr>PowerPoint Sunusu</vt:lpstr>
      <vt:lpstr>ELEKTRİK AKIMI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JWS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apetrou</dc:creator>
  <cp:lastModifiedBy>ELIF NAZLI BULBUL</cp:lastModifiedBy>
  <cp:revision>384</cp:revision>
  <dcterms:created xsi:type="dcterms:W3CDTF">2006-06-18T15:34:02Z</dcterms:created>
  <dcterms:modified xsi:type="dcterms:W3CDTF">2022-03-19T11:42:48Z</dcterms:modified>
</cp:coreProperties>
</file>