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3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1" r:id="rId8"/>
    <p:sldId id="262" r:id="rId9"/>
    <p:sldId id="263" r:id="rId10"/>
    <p:sldId id="274" r:id="rId11"/>
    <p:sldId id="275" r:id="rId12"/>
    <p:sldId id="276" r:id="rId13"/>
    <p:sldId id="277" r:id="rId14"/>
    <p:sldId id="265" r:id="rId15"/>
    <p:sldId id="278" r:id="rId16"/>
    <p:sldId id="266" r:id="rId17"/>
    <p:sldId id="267" r:id="rId18"/>
    <p:sldId id="269" r:id="rId19"/>
    <p:sldId id="270" r:id="rId20"/>
    <p:sldId id="279" r:id="rId21"/>
    <p:sldId id="271" r:id="rId22"/>
    <p:sldId id="272" r:id="rId23"/>
    <p:sldId id="273" r:id="rId24"/>
  </p:sldIdLst>
  <p:sldSz cx="9144000" cy="5143500" type="screen16x9"/>
  <p:notesSz cx="6858000" cy="9144000"/>
  <p:embeddedFontLs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35BFC5-713C-4BC6-993E-DA5C83C92D7B}">
  <a:tblStyle styleId="{AB35BFC5-713C-4BC6-993E-DA5C83C92D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4702"/>
  </p:normalViewPr>
  <p:slideViewPr>
    <p:cSldViewPr snapToGrid="0">
      <p:cViewPr varScale="1">
        <p:scale>
          <a:sx n="138" d="100"/>
          <a:sy n="138" d="100"/>
        </p:scale>
        <p:origin x="96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a79129d3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a79129d3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a79129d3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a79129d3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a79129d3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a79129d3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a79129d3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a79129d3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a79129d3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fa79129d3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a79129d32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fa79129d32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a762e2dff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a762e2dff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a762e2dff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a762e2dff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a79129d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a79129d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a79129d3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a79129d3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a79129d3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a79129d3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a79129d3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a79129d3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a79129d3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a79129d3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a79129d3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fa79129d3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21-84102-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cbi.nlm.nih.gov/pmc/articles/PMC9099780/" TargetMode="External"/><Relationship Id="rId5" Type="http://schemas.openxmlformats.org/officeDocument/2006/relationships/hyperlink" Target="https://www.researchgate.net/publication/341844875_Predicting_Rainfall_using_Machine_Learning_Techniques" TargetMode="External"/><Relationship Id="rId4" Type="http://schemas.openxmlformats.org/officeDocument/2006/relationships/hyperlink" Target="https://journalofbigdata.springeropen.com/articles/10.1186/s40537-019-0266-3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48850" y="1791012"/>
            <a:ext cx="5017500" cy="730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Rainfall Prediction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468800" y="430977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Elifnur </a:t>
            </a:r>
            <a:r>
              <a:rPr lang="tr-TR" dirty="0" err="1"/>
              <a:t>Kabalcı</a:t>
            </a:r>
            <a:endParaRPr lang="tr-T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1801042617</a:t>
            </a:r>
            <a:endParaRPr dirty="0"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2586900" y="305605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CSE454 - Project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1E4A-A865-B0AD-F56D-90312591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+mj-lt"/>
              </a:rPr>
              <a:t>Missing Data Pattern Analysis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7A4EA-D4A2-B3EA-BA78-AC0B71305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00" y="2461444"/>
            <a:ext cx="4004750" cy="2388500"/>
          </a:xfrm>
        </p:spPr>
        <p:txBody>
          <a:bodyPr>
            <a:normAutofit/>
          </a:bodyPr>
          <a:lstStyle/>
          <a:p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Heatmap showing missing data points in </a:t>
            </a:r>
            <a:r>
              <a:rPr lang="en-GB" sz="1200" dirty="0">
                <a:solidFill>
                  <a:schemeClr val="bg1"/>
                </a:solidFill>
                <a:latin typeface=""/>
              </a:rPr>
              <a:t>oversampled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 </a:t>
            </a:r>
            <a:endParaRPr lang="en-US" sz="1200" dirty="0">
              <a:solidFill>
                <a:schemeClr val="bg1"/>
              </a:solidFill>
              <a:latin typeface="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ECB7A1D-9FA8-089B-6335-0E33CE5A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150" y="977899"/>
            <a:ext cx="4406899" cy="387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6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618B-F9F6-944B-AF5F-1BDCB398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dirty="0">
                <a:solidFill>
                  <a:srgbClr val="FFFFFF"/>
                </a:solidFill>
                <a:effectLst/>
                <a:latin typeface="+mj-lt"/>
                <a:ea typeface="Montserrat" pitchFamily="2" charset="77"/>
                <a:cs typeface="Montserrat" pitchFamily="2" charset="77"/>
              </a:rPr>
              <a:t>Missing Data Pattern Analysis</a:t>
            </a:r>
            <a:r>
              <a:rPr lang="en-GB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0AD95-ADFC-4C4B-D0F2-F6866433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300" y="2187641"/>
            <a:ext cx="2442650" cy="2540900"/>
          </a:xfrm>
        </p:spPr>
        <p:txBody>
          <a:bodyPr>
            <a:normAutofit/>
          </a:bodyPr>
          <a:lstStyle/>
          <a:p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Calculation of missing values number and percentage in each column.</a:t>
            </a:r>
            <a:endParaRPr lang="en-US" sz="1200" dirty="0">
              <a:solidFill>
                <a:schemeClr val="bg1"/>
              </a:solidFill>
              <a:latin typeface=""/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BEAA611-B413-6693-5A20-A9B99AE2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418" y="1679892"/>
            <a:ext cx="5251231" cy="254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9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Outlier Detection</a:t>
            </a:r>
            <a:endParaRPr dirty="0">
              <a:latin typeface="+mj-lt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7DA0ACC-5A08-9684-CD8B-4E2C5941D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75" y="600025"/>
            <a:ext cx="2219325" cy="4149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42F834-75A0-AA31-9940-F696B2D4EB7C}"/>
              </a:ext>
            </a:extLst>
          </p:cNvPr>
          <p:cNvSpPr txBox="1"/>
          <p:nvPr/>
        </p:nvSpPr>
        <p:spPr>
          <a:xfrm>
            <a:off x="501650" y="1833662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Method: Interquartile Range (IQR) method.</a:t>
            </a:r>
          </a:p>
          <a:p>
            <a:endParaRPr lang="en-GB" sz="1200" dirty="0">
              <a:solidFill>
                <a:schemeClr val="bg1"/>
              </a:solidFill>
              <a:latin typeface=""/>
            </a:endParaRPr>
          </a:p>
          <a:p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Process: Calculate Q1 (25% percentile) and Q3 (75% percentile) for each column in </a:t>
            </a:r>
            <a:r>
              <a:rPr lang="en-GB" sz="1200" dirty="0" err="1">
                <a:solidFill>
                  <a:schemeClr val="bg1"/>
                </a:solidFill>
                <a:latin typeface=""/>
              </a:rPr>
              <a:t>MiceImputed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"/>
              </a:rPr>
              <a:t>DataFrame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.</a:t>
            </a:r>
          </a:p>
          <a:p>
            <a:endParaRPr lang="en-GB" sz="1200" dirty="0">
              <a:solidFill>
                <a:schemeClr val="bg1"/>
              </a:solidFill>
              <a:latin typeface=""/>
            </a:endParaRPr>
          </a:p>
          <a:p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IQR: Difference between Q1 and Q3, highlighting the middle 50% data spread.</a:t>
            </a:r>
            <a:endParaRPr lang="en-US" sz="1200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DF1D-820A-0DE6-6E5A-E962A487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Outlier Detection - Removing</a:t>
            </a:r>
          </a:p>
        </p:txBody>
      </p:sp>
      <p:pic>
        <p:nvPicPr>
          <p:cNvPr id="4" name="Picture 3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AE3929F1-5F76-1F9A-D43A-197102FC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65" y="3154140"/>
            <a:ext cx="5880870" cy="1254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8D84FA-FAD5-6690-21AF-87F2F84754FC}"/>
              </a:ext>
            </a:extLst>
          </p:cNvPr>
          <p:cNvSpPr txBox="1"/>
          <p:nvPr/>
        </p:nvSpPr>
        <p:spPr>
          <a:xfrm>
            <a:off x="1297500" y="1480784"/>
            <a:ext cx="6748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Implementation: Exclude values less than Q1 - 1.5</a:t>
            </a:r>
            <a:r>
              <a:rPr lang="en-GB" sz="1200" b="0" i="1" dirty="0">
                <a:solidFill>
                  <a:schemeClr val="bg1"/>
                </a:solidFill>
                <a:effectLst/>
                <a:latin typeface=""/>
              </a:rPr>
              <a:t>IQR or greater than Q3 + 1.5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IQR.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1"/>
              </a:solidFill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Technique: Use Boolean indexing (</a:t>
            </a:r>
            <a:r>
              <a:rPr lang="en-GB" sz="1200" dirty="0">
                <a:solidFill>
                  <a:schemeClr val="bg1"/>
                </a:solidFill>
                <a:latin typeface=""/>
              </a:rPr>
              <a:t>~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) and </a:t>
            </a:r>
            <a:r>
              <a:rPr lang="en-GB" sz="1200" dirty="0">
                <a:solidFill>
                  <a:schemeClr val="bg1"/>
                </a:solidFill>
                <a:latin typeface=""/>
              </a:rPr>
              <a:t>any(axis=1)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 to remove rows with any outlier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1"/>
              </a:solidFill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Dataset reduced to 156,852 rows and 24 columns, indicating removal of outliers.</a:t>
            </a:r>
            <a:endParaRPr lang="en-US" sz="1200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55373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i="0" dirty="0">
                <a:effectLst/>
                <a:latin typeface="+mj-lt"/>
              </a:rPr>
              <a:t>MICE-Imputed Graphs - </a:t>
            </a:r>
            <a:r>
              <a:rPr lang="en-GB" b="1" i="0" dirty="0" err="1">
                <a:effectLst/>
                <a:latin typeface="+mj-lt"/>
              </a:rPr>
              <a:t>Pairplot</a:t>
            </a:r>
            <a:r>
              <a:rPr lang="en-GB" b="1" i="0" dirty="0">
                <a:effectLst/>
                <a:latin typeface="+mj-lt"/>
              </a:rPr>
              <a:t> Analysis</a:t>
            </a:r>
            <a:br>
              <a:rPr lang="en-GB" b="1" i="0" dirty="0">
                <a:effectLst/>
                <a:latin typeface="+mj-lt"/>
              </a:rPr>
            </a:br>
            <a:endParaRPr dirty="0">
              <a:latin typeface="+mj-lt"/>
            </a:endParaRPr>
          </a:p>
        </p:txBody>
      </p:sp>
      <p:pic>
        <p:nvPicPr>
          <p:cNvPr id="2" name="Picture 1" descr="A chart of a diagram&#10;&#10;Description automatically generated with medium confidence">
            <a:extLst>
              <a:ext uri="{FF2B5EF4-FFF2-40B4-BE49-F238E27FC236}">
                <a16:creationId xmlns:a16="http://schemas.microsoft.com/office/drawing/2014/main" id="{F4205413-E1D2-B9CB-5170-7BF9A8B4BA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0" y="1085751"/>
            <a:ext cx="3994151" cy="372360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05E90-D440-31D8-8175-9766B883BFDD}"/>
              </a:ext>
            </a:extLst>
          </p:cNvPr>
          <p:cNvSpPr txBox="1"/>
          <p:nvPr/>
        </p:nvSpPr>
        <p:spPr>
          <a:xfrm>
            <a:off x="203199" y="1519721"/>
            <a:ext cx="457200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dirty="0" err="1">
                <a:solidFill>
                  <a:schemeClr val="bg1"/>
                </a:solidFill>
                <a:effectLst/>
                <a:latin typeface=""/>
              </a:rPr>
              <a:t>Pairplot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 matrix using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"/>
              </a:rPr>
              <a:t>Seaborn's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"/>
              </a:rPr>
              <a:t>pairplot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 function.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1"/>
              </a:solidFill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Scatter Plots: Observe relationships between variable pairs (linear, non-linear, or no correlation).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1"/>
              </a:solidFill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Distribution Plots: Diagonal plots showing individual variable distribution.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1"/>
              </a:solidFill>
              <a:latin typeface="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dirty="0" err="1">
                <a:solidFill>
                  <a:schemeClr val="bg1"/>
                </a:solidFill>
                <a:effectLst/>
                <a:latin typeface=""/>
              </a:rPr>
              <a:t>Color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 Coding: Blue for no rain (0), orange for rain (1) days.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1"/>
              </a:solidFill>
              <a:latin typeface="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  Positive correlation between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"/>
              </a:rPr>
              <a:t>MaxTemp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 and Evaporation (higher temperatures increase evaporation).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chemeClr val="bg1"/>
              </a:solidFill>
              <a:effectLst/>
              <a:latin typeface="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  Almost perfect linear relationship between Pressure9am and Pressure3pm.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chemeClr val="bg1"/>
              </a:solidFill>
              <a:effectLst/>
              <a:latin typeface="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  Rainy days typically show lower 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"/>
              </a:rPr>
              <a:t>MaxTemp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 and Evaporation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1654250" y="4001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en-GB" b="1" i="0" dirty="0">
                <a:effectLst/>
                <a:latin typeface="+mj-lt"/>
              </a:rPr>
              <a:t>Data Standardizing and Feature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F64B1-3553-80B6-6CBE-09462F56498B}"/>
              </a:ext>
            </a:extLst>
          </p:cNvPr>
          <p:cNvSpPr txBox="1"/>
          <p:nvPr/>
        </p:nvSpPr>
        <p:spPr>
          <a:xfrm>
            <a:off x="450851" y="2462540"/>
            <a:ext cx="37147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Scaling data using </a:t>
            </a:r>
            <a:r>
              <a:rPr lang="en-GB" sz="1200" dirty="0" err="1">
                <a:solidFill>
                  <a:schemeClr val="bg1"/>
                </a:solidFill>
                <a:latin typeface=""/>
              </a:rPr>
              <a:t>MinMaxScaler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 from the </a:t>
            </a:r>
            <a:r>
              <a:rPr lang="en-GB" sz="1200" dirty="0" err="1">
                <a:solidFill>
                  <a:schemeClr val="bg1"/>
                </a:solidFill>
                <a:latin typeface=""/>
              </a:rPr>
              <a:t>sklearn.preprocessing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 module.</a:t>
            </a:r>
          </a:p>
          <a:p>
            <a:endParaRPr lang="en-GB" sz="1200" dirty="0">
              <a:solidFill>
                <a:schemeClr val="bg1"/>
              </a:solidFill>
              <a:latin typeface=""/>
            </a:endParaRPr>
          </a:p>
          <a:p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Ensures all features are evaluated equally, critical for distance-based and optimization algorithms..</a:t>
            </a:r>
            <a:endParaRPr lang="en-US" sz="1200" dirty="0">
              <a:solidFill>
                <a:schemeClr val="bg1"/>
              </a:solidFill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D8DB9-F88C-7942-CD6D-DDF637EA5731}"/>
              </a:ext>
            </a:extLst>
          </p:cNvPr>
          <p:cNvSpPr txBox="1"/>
          <p:nvPr/>
        </p:nvSpPr>
        <p:spPr>
          <a:xfrm>
            <a:off x="4978401" y="2456975"/>
            <a:ext cx="37147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Using Chi-Square test to select important features for the target variable.</a:t>
            </a:r>
          </a:p>
          <a:p>
            <a:endParaRPr lang="en-GB" sz="1200" dirty="0">
              <a:solidFill>
                <a:schemeClr val="bg1"/>
              </a:solidFill>
              <a:latin typeface=""/>
            </a:endParaRPr>
          </a:p>
          <a:p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Reduces model complexity, improves training efficiency, and enhances model generalizability.</a:t>
            </a:r>
            <a:endParaRPr lang="en-US" sz="1200" dirty="0">
              <a:solidFill>
                <a:schemeClr val="bg1"/>
              </a:solidFill>
              <a:latin typeface=""/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E57E52F-6972-51DC-6AF6-80E1B638B826}"/>
              </a:ext>
            </a:extLst>
          </p:cNvPr>
          <p:cNvCxnSpPr/>
          <p:nvPr/>
        </p:nvCxnSpPr>
        <p:spPr>
          <a:xfrm rot="5400000">
            <a:off x="602330" y="1213770"/>
            <a:ext cx="1617990" cy="485850"/>
          </a:xfrm>
          <a:prstGeom prst="bentConnector3">
            <a:avLst>
              <a:gd name="adj1" fmla="val -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9B78E0D-A25B-BB2E-5E59-4C178038C7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01317" y="1238667"/>
            <a:ext cx="1396170" cy="292101"/>
          </a:xfrm>
          <a:prstGeom prst="bentConnector3">
            <a:avLst>
              <a:gd name="adj1" fmla="val 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indent="0" algn="l" rtl="0">
              <a:spcBef>
                <a:spcPts val="1200"/>
              </a:spcBef>
              <a:spcAft>
                <a:spcPts val="0"/>
              </a:spcAft>
            </a:pPr>
            <a:r>
              <a:rPr lang="tr-TR" b="0" i="0" dirty="0">
                <a:solidFill>
                  <a:srgbClr val="FFFFFF"/>
                </a:solidFill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Model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Comparisons</a:t>
            </a:r>
            <a:endParaRPr lang="en-GB" dirty="0">
              <a:effectLst/>
              <a:latin typeface="+mj-lt"/>
            </a:endParaRPr>
          </a:p>
        </p:txBody>
      </p:sp>
      <p:graphicFrame>
        <p:nvGraphicFramePr>
          <p:cNvPr id="222" name="Google Shape;222;p26"/>
          <p:cNvGraphicFramePr/>
          <p:nvPr>
            <p:extLst>
              <p:ext uri="{D42A27DB-BD31-4B8C-83A1-F6EECF244321}">
                <p14:modId xmlns:p14="http://schemas.microsoft.com/office/powerpoint/2010/main" val="947808504"/>
              </p:ext>
            </p:extLst>
          </p:nvPr>
        </p:nvGraphicFramePr>
        <p:xfrm>
          <a:off x="917975" y="200082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{AB35BFC5-713C-4BC6-993E-DA5C83C92D7B}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Algorithms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Best 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1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78.96%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1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86.34%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1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92.80%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1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lt1"/>
                          </a:solidFill>
                        </a:rPr>
                        <a:t>XGBoost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95.98%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1290775" y="5264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i="0" dirty="0">
                <a:solidFill>
                  <a:srgbClr val="FFFFFF"/>
                </a:solidFill>
                <a:effectLst/>
                <a:latin typeface=""/>
                <a:ea typeface="Lato" panose="020F0502020204030203" pitchFamily="34" charset="0"/>
                <a:cs typeface="Lato" panose="020F0502020204030203" pitchFamily="34" charset="0"/>
              </a:rPr>
              <a:t>Model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"/>
                <a:ea typeface="Lato" panose="020F0502020204030203" pitchFamily="34" charset="0"/>
                <a:cs typeface="Lato" panose="020F0502020204030203" pitchFamily="34" charset="0"/>
              </a:rPr>
              <a:t>Comparisons</a:t>
            </a:r>
            <a:r>
              <a:rPr lang="tr-TR" dirty="0">
                <a:latin typeface=""/>
              </a:rPr>
              <a:t> - </a:t>
            </a:r>
            <a:r>
              <a:rPr lang="en" dirty="0">
                <a:latin typeface=""/>
              </a:rPr>
              <a:t>ROC Curves</a:t>
            </a:r>
            <a:endParaRPr dirty="0">
              <a:latin typeface=""/>
            </a:endParaRPr>
          </a:p>
        </p:txBody>
      </p:sp>
      <p:pic>
        <p:nvPicPr>
          <p:cNvPr id="2" name="Picture 1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2DC64CA9-EEE1-7219-933C-1F730E9D0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29" y="2280902"/>
            <a:ext cx="2024791" cy="16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121F79-6671-B876-AFFB-C2ED80363BE4}"/>
              </a:ext>
            </a:extLst>
          </p:cNvPr>
          <p:cNvSpPr txBox="1"/>
          <p:nvPr/>
        </p:nvSpPr>
        <p:spPr>
          <a:xfrm>
            <a:off x="576748" y="1716476"/>
            <a:ext cx="15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"/>
              </a:rPr>
              <a:t>Logistic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F0F04-A6AD-7953-CFFF-807A0A65B587}"/>
              </a:ext>
            </a:extLst>
          </p:cNvPr>
          <p:cNvSpPr txBox="1"/>
          <p:nvPr/>
        </p:nvSpPr>
        <p:spPr>
          <a:xfrm>
            <a:off x="2837348" y="1716476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"/>
              </a:rPr>
              <a:t>Decision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6C052-1B65-C96C-EEA1-9F8252754111}"/>
              </a:ext>
            </a:extLst>
          </p:cNvPr>
          <p:cNvSpPr txBox="1"/>
          <p:nvPr/>
        </p:nvSpPr>
        <p:spPr>
          <a:xfrm>
            <a:off x="5009290" y="1727926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"/>
              </a:rPr>
              <a:t>Random Forest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821A5A-7A08-89B2-74A8-6849FC566F6A}"/>
              </a:ext>
            </a:extLst>
          </p:cNvPr>
          <p:cNvSpPr txBox="1"/>
          <p:nvPr/>
        </p:nvSpPr>
        <p:spPr>
          <a:xfrm>
            <a:off x="7460390" y="17164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"/>
              </a:rPr>
              <a:t>XGBoost</a:t>
            </a:r>
            <a:endParaRPr lang="en-US" sz="1200" dirty="0">
              <a:solidFill>
                <a:schemeClr val="bg1"/>
              </a:solidFill>
              <a:latin typeface=""/>
            </a:endParaRPr>
          </a:p>
        </p:txBody>
      </p:sp>
      <p:pic>
        <p:nvPicPr>
          <p:cNvPr id="14" name="Picture 13" descr="A graph with a line and a blue line&#10;&#10;Description automatically generated">
            <a:extLst>
              <a:ext uri="{FF2B5EF4-FFF2-40B4-BE49-F238E27FC236}">
                <a16:creationId xmlns:a16="http://schemas.microsoft.com/office/drawing/2014/main" id="{3F7BDD08-5B90-5024-9772-D3A736E79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871" y="2280902"/>
            <a:ext cx="2040991" cy="163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A graph of a function&#10;&#10;Description automatically generated">
            <a:extLst>
              <a:ext uri="{FF2B5EF4-FFF2-40B4-BE49-F238E27FC236}">
                <a16:creationId xmlns:a16="http://schemas.microsoft.com/office/drawing/2014/main" id="{43E37F2D-8B93-4C20-F0C8-AAAD939C85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140" y="2267612"/>
            <a:ext cx="2056072" cy="1651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graph of a function&#10;&#10;Description automatically generated">
            <a:extLst>
              <a:ext uri="{FF2B5EF4-FFF2-40B4-BE49-F238E27FC236}">
                <a16:creationId xmlns:a16="http://schemas.microsoft.com/office/drawing/2014/main" id="{F5AAB474-B17C-F25A-9788-5ADF8EABC5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183" y="2258003"/>
            <a:ext cx="2067402" cy="166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418C-FAD8-9B5A-8B19-0828B030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i="0" dirty="0">
                <a:effectLst/>
                <a:latin typeface="+mj-lt"/>
              </a:rPr>
              <a:t>Visualizing Decision Boundaries</a:t>
            </a:r>
            <a:br>
              <a:rPr lang="en-GB" b="1" i="0" dirty="0"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78A1C-C720-257D-2BF0-34C7C8471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024" y="1643700"/>
            <a:ext cx="3867176" cy="3106050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"/>
              </a:rPr>
              <a:t>Visualization of decision boundaries for Logistic Regression, Decision Tree, Random Forest,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"/>
              </a:rPr>
              <a:t>XGBoost</a:t>
            </a:r>
            <a:r>
              <a:rPr lang="en-GB" b="0" i="0" dirty="0">
                <a:solidFill>
                  <a:schemeClr val="bg1"/>
                </a:solidFill>
                <a:effectLst/>
                <a:latin typeface="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bg1"/>
              </a:solidFill>
              <a:effectLst/>
              <a:latin typeface="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"/>
              </a:rPr>
              <a:t>Basis: Classification based on "Sunshine" and "Humidity9am" features.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"/>
              </a:rPr>
              <a:t>Logistic Regression: Linear and smoother boundary, suggesting linear separation.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bg1"/>
              </a:solidFill>
              <a:effectLst/>
              <a:latin typeface="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"/>
              </a:rPr>
              <a:t>Decision Tree: Irregular and sharper boundaries, potential overfitting indicator.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bg1"/>
              </a:solidFill>
              <a:effectLst/>
              <a:latin typeface="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"/>
              </a:rPr>
              <a:t>Random Forest: Complex yet regular boundaries, indicating diverse feature combination consideration.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bg1"/>
              </a:solidFill>
              <a:effectLst/>
              <a:latin typeface="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chemeClr val="bg1"/>
                </a:solidFill>
                <a:effectLst/>
                <a:latin typeface=""/>
              </a:rPr>
              <a:t>XGBoost</a:t>
            </a:r>
            <a:r>
              <a:rPr lang="en-GB" b="0" i="0" dirty="0">
                <a:solidFill>
                  <a:schemeClr val="bg1"/>
                </a:solidFill>
                <a:effectLst/>
                <a:latin typeface=""/>
              </a:rPr>
              <a:t>: Similar to Random Forest but smoother, capturing general trends more effectively.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bg1"/>
              </a:solidFill>
              <a:effectLst/>
              <a:latin typeface=""/>
            </a:endParaRPr>
          </a:p>
          <a:p>
            <a:endParaRPr lang="en-US" dirty="0">
              <a:solidFill>
                <a:schemeClr val="bg1"/>
              </a:solidFill>
              <a:latin typeface=""/>
            </a:endParaRPr>
          </a:p>
        </p:txBody>
      </p:sp>
      <p:pic>
        <p:nvPicPr>
          <p:cNvPr id="4" name="Picture 3" descr="A collage of images of a person&#10;&#10;Description automatically generated with medium confidence">
            <a:extLst>
              <a:ext uri="{FF2B5EF4-FFF2-40B4-BE49-F238E27FC236}">
                <a16:creationId xmlns:a16="http://schemas.microsoft.com/office/drawing/2014/main" id="{28CC2394-8237-CD75-4B5D-BA1E69FF0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419" y="1763676"/>
            <a:ext cx="4706994" cy="245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77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1297500" y="48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+mj-lt"/>
              </a:rPr>
              <a:t>Conclusion</a:t>
            </a:r>
            <a:endParaRPr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4" name="Google Shape;234;p28"/>
          <p:cNvSpPr txBox="1">
            <a:spLocks noGrp="1"/>
          </p:cNvSpPr>
          <p:nvPr>
            <p:ph type="body" idx="1"/>
          </p:nvPr>
        </p:nvSpPr>
        <p:spPr>
          <a:xfrm>
            <a:off x="1297500" y="17453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Logistic Regression: Good baseline but room for improvement.</a:t>
            </a:r>
            <a:endParaRPr sz="1200" dirty="0">
              <a:solidFill>
                <a:schemeClr val="bg1"/>
              </a:solidFill>
              <a:latin typeface="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Decision Tree: Prone to overfitting, offers detailed insights.</a:t>
            </a:r>
            <a:endParaRPr sz="1200" dirty="0">
              <a:solidFill>
                <a:schemeClr val="bg1"/>
              </a:solidFill>
              <a:latin typeface="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Random Forest: Balanced and robust performance.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200" b="0" i="0" dirty="0" err="1">
                <a:solidFill>
                  <a:schemeClr val="bg1"/>
                </a:solidFill>
                <a:effectLst/>
                <a:latin typeface=""/>
              </a:rPr>
              <a:t>XGBoost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: High accuracy, effective in handling complex patterns.</a:t>
            </a:r>
            <a:endParaRPr sz="1200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36125" y="922250"/>
            <a:ext cx="7038900" cy="3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bg1"/>
                </a:solidFill>
                <a:latin typeface=""/>
              </a:rPr>
              <a:t>Problem Definition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900" dirty="0">
              <a:solidFill>
                <a:schemeClr val="bg1"/>
              </a:solidFill>
              <a:latin typeface="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bg1"/>
                </a:solidFill>
                <a:latin typeface=""/>
              </a:rPr>
              <a:t>Data Cleaning</a:t>
            </a:r>
            <a:endParaRPr sz="900" dirty="0">
              <a:solidFill>
                <a:schemeClr val="bg1"/>
              </a:solidFill>
              <a:latin typeface="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bg1"/>
                </a:solidFill>
                <a:latin typeface=""/>
              </a:rPr>
              <a:t>Exploratory Data Analysis(EDA)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tr-TR" sz="900" i="0" dirty="0" err="1">
                <a:solidFill>
                  <a:schemeClr val="bg1"/>
                </a:solidFill>
                <a:effectLst/>
                <a:latin typeface=""/>
                <a:ea typeface="Lato" panose="020F0502020204030203" pitchFamily="34" charset="0"/>
                <a:cs typeface="Lato" panose="020F0502020204030203" pitchFamily="34" charset="0"/>
              </a:rPr>
              <a:t>Correlation</a:t>
            </a:r>
            <a:r>
              <a:rPr lang="tr-TR" sz="900" i="0" dirty="0">
                <a:solidFill>
                  <a:schemeClr val="bg1"/>
                </a:solidFill>
                <a:effectLst/>
                <a:latin typeface="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tr-TR" sz="900" i="0" dirty="0" err="1">
                <a:solidFill>
                  <a:schemeClr val="bg1"/>
                </a:solidFill>
                <a:effectLst/>
                <a:latin typeface=""/>
                <a:ea typeface="Lato" panose="020F0502020204030203" pitchFamily="34" charset="0"/>
                <a:cs typeface="Lato" panose="020F0502020204030203" pitchFamily="34" charset="0"/>
              </a:rPr>
              <a:t>Matrix</a:t>
            </a:r>
            <a:endParaRPr sz="900" dirty="0">
              <a:solidFill>
                <a:schemeClr val="bg1"/>
              </a:solidFill>
              <a:latin typeface="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bg1"/>
                </a:solidFill>
                <a:latin typeface=""/>
              </a:rPr>
              <a:t>Encoding Categorical Data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tr-TR" sz="900" i="0" dirty="0" err="1">
                <a:solidFill>
                  <a:schemeClr val="bg1"/>
                </a:solidFill>
                <a:effectLst/>
                <a:latin typeface=""/>
                <a:ea typeface="Lato" panose="020F0502020204030203" pitchFamily="34" charset="0"/>
                <a:cs typeface="Lato" panose="020F0502020204030203" pitchFamily="34" charset="0"/>
              </a:rPr>
              <a:t>Oversampling</a:t>
            </a:r>
            <a:endParaRPr lang="tr-TR" sz="900" i="0" dirty="0">
              <a:solidFill>
                <a:schemeClr val="bg1"/>
              </a:solidFill>
              <a:effectLst/>
              <a:latin typeface="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900" i="0" dirty="0">
                <a:solidFill>
                  <a:schemeClr val="bg1"/>
                </a:solidFill>
                <a:effectLst/>
                <a:latin typeface=""/>
                <a:ea typeface="Montserrat" pitchFamily="2" charset="77"/>
                <a:cs typeface="Montserrat" pitchFamily="2" charset="77"/>
              </a:rPr>
              <a:t>Missing Data Pattern Analysis</a:t>
            </a:r>
            <a:r>
              <a:rPr lang="en-GB" sz="900" dirty="0">
                <a:solidFill>
                  <a:schemeClr val="bg1"/>
                </a:solidFill>
                <a:latin typeface="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bg1"/>
                </a:solidFill>
                <a:latin typeface=""/>
              </a:rPr>
              <a:t>Outlier Detection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i="0" dirty="0">
                <a:solidFill>
                  <a:schemeClr val="bg1"/>
                </a:solidFill>
                <a:effectLst/>
                <a:latin typeface=""/>
                <a:ea typeface="Montserrat" pitchFamily="2" charset="77"/>
                <a:cs typeface="Montserrat" pitchFamily="2" charset="77"/>
              </a:rPr>
              <a:t>MICE-Imputed Graphs - </a:t>
            </a:r>
            <a:r>
              <a:rPr lang="en-GB" sz="900" i="0" dirty="0" err="1">
                <a:solidFill>
                  <a:schemeClr val="bg1"/>
                </a:solidFill>
                <a:effectLst/>
                <a:latin typeface=""/>
                <a:ea typeface="Montserrat" pitchFamily="2" charset="77"/>
                <a:cs typeface="Montserrat" pitchFamily="2" charset="77"/>
              </a:rPr>
              <a:t>Pairplot</a:t>
            </a:r>
            <a:r>
              <a:rPr lang="en-GB" sz="900" i="0" dirty="0">
                <a:solidFill>
                  <a:schemeClr val="bg1"/>
                </a:solidFill>
                <a:effectLst/>
                <a:latin typeface=""/>
                <a:ea typeface="Montserrat" pitchFamily="2" charset="77"/>
                <a:cs typeface="Montserrat" pitchFamily="2" charset="77"/>
              </a:rPr>
              <a:t> Analysis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i="0" dirty="0">
                <a:solidFill>
                  <a:schemeClr val="bg1"/>
                </a:solidFill>
                <a:effectLst/>
                <a:latin typeface=""/>
                <a:ea typeface="Montserrat" pitchFamily="2" charset="77"/>
                <a:cs typeface="Montserrat" pitchFamily="2" charset="77"/>
              </a:rPr>
              <a:t>Data Standardizing and Feature Selection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-TR" sz="900" dirty="0">
                <a:solidFill>
                  <a:schemeClr val="bg1"/>
                </a:solidFill>
                <a:latin typeface=""/>
              </a:rPr>
              <a:t>Model </a:t>
            </a:r>
            <a:r>
              <a:rPr lang="tr-TR" sz="900" dirty="0" err="1">
                <a:solidFill>
                  <a:schemeClr val="bg1"/>
                </a:solidFill>
                <a:latin typeface=""/>
              </a:rPr>
              <a:t>Comparisons</a:t>
            </a:r>
            <a:endParaRPr lang="tr-TR" sz="900" dirty="0">
              <a:solidFill>
                <a:schemeClr val="bg1"/>
              </a:solidFill>
              <a:latin typeface="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i="0" dirty="0">
                <a:solidFill>
                  <a:schemeClr val="bg1"/>
                </a:solidFill>
                <a:effectLst/>
                <a:latin typeface=""/>
                <a:ea typeface="Montserrat" pitchFamily="2" charset="77"/>
                <a:cs typeface="Montserrat" pitchFamily="2" charset="77"/>
              </a:rPr>
              <a:t>Visualizing Decision Boundaries</a:t>
            </a:r>
            <a:endParaRPr lang="tr-TR" sz="900" dirty="0">
              <a:solidFill>
                <a:schemeClr val="bg1"/>
              </a:solidFill>
              <a:latin typeface="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bg1"/>
                </a:solidFill>
                <a:latin typeface=""/>
              </a:rPr>
              <a:t>Conclusion</a:t>
            </a:r>
            <a:endParaRPr sz="900" dirty="0">
              <a:solidFill>
                <a:schemeClr val="bg1"/>
              </a:solidFill>
              <a:latin typeface="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solidFill>
                  <a:schemeClr val="bg1"/>
                </a:solidFill>
                <a:latin typeface=""/>
              </a:rPr>
              <a:t>Resources</a:t>
            </a:r>
            <a:endParaRPr sz="900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Resources</a:t>
            </a:r>
            <a:endParaRPr dirty="0">
              <a:latin typeface="+mj-lt"/>
            </a:endParaRPr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1270050" y="1602075"/>
            <a:ext cx="7093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GB" sz="1100" b="0" i="0" dirty="0">
                <a:solidFill>
                  <a:srgbClr val="D1D5DB"/>
                </a:solidFill>
                <a:effectLst/>
                <a:latin typeface=""/>
              </a:rPr>
              <a:t>"Automated predictive analytics tool for rainfall forecasting." </a:t>
            </a:r>
            <a:r>
              <a:rPr lang="en-GB" sz="1100" b="0" i="1" dirty="0">
                <a:solidFill>
                  <a:srgbClr val="D1D5DB"/>
                </a:solidFill>
                <a:effectLst/>
                <a:latin typeface=""/>
              </a:rPr>
              <a:t>Scientific Reports</a:t>
            </a:r>
            <a:r>
              <a:rPr lang="en-GB" sz="1100" b="0" i="0" dirty="0">
                <a:solidFill>
                  <a:srgbClr val="D1D5DB"/>
                </a:solidFill>
                <a:effectLst/>
                <a:latin typeface=""/>
              </a:rPr>
              <a:t>. [Online]. Available: </a:t>
            </a:r>
            <a:r>
              <a:rPr lang="en-GB" sz="1100" b="0" i="0" u="none" strike="noStrike" dirty="0">
                <a:solidFill>
                  <a:srgbClr val="D1D5DB"/>
                </a:solidFill>
                <a:effectLst/>
                <a:latin typeface=""/>
                <a:hlinkClick r:id="rId3"/>
              </a:rPr>
              <a:t>https://www.nature.com/articles/s41598-021-84102-0</a:t>
            </a:r>
            <a:r>
              <a:rPr lang="en-GB" sz="1100" b="0" i="0" u="none" strike="noStrike" dirty="0">
                <a:solidFill>
                  <a:srgbClr val="D1D5DB"/>
                </a:solidFill>
                <a:effectLst/>
                <a:latin typeface="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GB" sz="1100" b="0" i="0" dirty="0">
              <a:solidFill>
                <a:srgbClr val="D1D5DB"/>
              </a:solidFill>
              <a:effectLst/>
              <a:latin typeface=""/>
            </a:endParaRPr>
          </a:p>
          <a:p>
            <a:pPr algn="l">
              <a:buFont typeface="+mj-lt"/>
              <a:buAutoNum type="arabicPeriod"/>
            </a:pPr>
            <a:r>
              <a:rPr lang="en-GB" sz="1100" b="0" i="0" dirty="0">
                <a:solidFill>
                  <a:srgbClr val="D1D5DB"/>
                </a:solidFill>
                <a:effectLst/>
                <a:latin typeface=""/>
              </a:rPr>
              <a:t>N. K. Goyal and V. </a:t>
            </a:r>
            <a:r>
              <a:rPr lang="en-GB" sz="1100" b="0" i="0" dirty="0" err="1">
                <a:solidFill>
                  <a:srgbClr val="D1D5DB"/>
                </a:solidFill>
                <a:effectLst/>
                <a:latin typeface=""/>
              </a:rPr>
              <a:t>Diwanji</a:t>
            </a:r>
            <a:r>
              <a:rPr lang="en-GB" sz="1100" b="0" i="0" dirty="0">
                <a:solidFill>
                  <a:srgbClr val="D1D5DB"/>
                </a:solidFill>
                <a:effectLst/>
                <a:latin typeface=""/>
              </a:rPr>
              <a:t>, "Machine learning techniques to predict daily rainfall amount." </a:t>
            </a:r>
            <a:r>
              <a:rPr lang="en-GB" sz="1100" b="0" i="1" dirty="0">
                <a:solidFill>
                  <a:srgbClr val="D1D5DB"/>
                </a:solidFill>
                <a:effectLst/>
                <a:latin typeface=""/>
              </a:rPr>
              <a:t>Journal of Big Data</a:t>
            </a:r>
            <a:r>
              <a:rPr lang="en-GB" sz="1100" b="0" i="0" dirty="0">
                <a:solidFill>
                  <a:srgbClr val="D1D5DB"/>
                </a:solidFill>
                <a:effectLst/>
                <a:latin typeface=""/>
              </a:rPr>
              <a:t>, vol. 6, no. 1, Dec. 2019. [Online]. Available: </a:t>
            </a:r>
            <a:r>
              <a:rPr lang="en-GB" sz="1100" b="0" i="0" u="none" strike="noStrike" dirty="0">
                <a:solidFill>
                  <a:srgbClr val="D1D5DB"/>
                </a:solidFill>
                <a:effectLst/>
                <a:latin typeface=""/>
                <a:hlinkClick r:id="rId4"/>
              </a:rPr>
              <a:t>https://journalofbigdata.springeropen.com/articles/10.1186/s40537-019-0266-3</a:t>
            </a:r>
            <a:r>
              <a:rPr lang="en-GB" sz="1100" b="0" i="0" u="none" strike="noStrike" dirty="0">
                <a:solidFill>
                  <a:srgbClr val="D1D5DB"/>
                </a:solidFill>
                <a:effectLst/>
                <a:latin typeface="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GB" sz="1100" dirty="0">
              <a:solidFill>
                <a:srgbClr val="D1D5DB"/>
              </a:solidFill>
              <a:latin typeface=""/>
            </a:endParaRPr>
          </a:p>
          <a:p>
            <a:pPr algn="l">
              <a:buFont typeface="+mj-lt"/>
              <a:buAutoNum type="arabicPeriod"/>
            </a:pPr>
            <a:r>
              <a:rPr lang="en-GB" sz="1100" b="0" i="0" dirty="0">
                <a:solidFill>
                  <a:srgbClr val="D1D5DB"/>
                </a:solidFill>
                <a:effectLst/>
                <a:latin typeface=""/>
              </a:rPr>
              <a:t>N. </a:t>
            </a:r>
            <a:r>
              <a:rPr lang="en-GB" sz="1100" b="0" i="0" dirty="0" err="1">
                <a:solidFill>
                  <a:srgbClr val="D1D5DB"/>
                </a:solidFill>
                <a:effectLst/>
                <a:latin typeface=""/>
              </a:rPr>
              <a:t>Oswal</a:t>
            </a:r>
            <a:r>
              <a:rPr lang="en-GB" sz="1100" b="0" i="0" dirty="0">
                <a:solidFill>
                  <a:srgbClr val="D1D5DB"/>
                </a:solidFill>
                <a:effectLst/>
                <a:latin typeface=""/>
              </a:rPr>
              <a:t>, "Predicting Rainfall using Machine Learning Techniques," ResearchGate, 2020. [Online]. Available: </a:t>
            </a:r>
            <a:r>
              <a:rPr lang="en-GB" sz="1100" b="0" i="0" u="none" strike="noStrike" dirty="0">
                <a:effectLst/>
                <a:latin typeface=""/>
                <a:hlinkClick r:id="rId5"/>
              </a:rPr>
              <a:t>https://www.researchgate.net/publication/341844875_Predicting_Rainfall_using_Machine_Learning_Techniques</a:t>
            </a:r>
            <a:r>
              <a:rPr lang="en-GB" sz="1100" b="0" i="0" u="none" strike="noStrike" dirty="0">
                <a:effectLst/>
                <a:latin typeface=""/>
              </a:rPr>
              <a:t>.</a:t>
            </a:r>
            <a:endParaRPr lang="en-GB" sz="1100" b="0" i="0" dirty="0">
              <a:solidFill>
                <a:srgbClr val="D1D5DB"/>
              </a:solidFill>
              <a:effectLst/>
              <a:latin typeface=""/>
            </a:endParaRPr>
          </a:p>
          <a:p>
            <a:pPr algn="l">
              <a:buFont typeface="+mj-lt"/>
              <a:buAutoNum type="arabicPeriod"/>
            </a:pPr>
            <a:endParaRPr lang="en-GB" sz="1100" b="0" i="0" dirty="0">
              <a:solidFill>
                <a:srgbClr val="D1D5DB"/>
              </a:solidFill>
              <a:effectLst/>
              <a:latin typeface=""/>
            </a:endParaRPr>
          </a:p>
          <a:p>
            <a:pPr algn="l">
              <a:buFont typeface="+mj-lt"/>
              <a:buAutoNum type="arabicPeriod"/>
            </a:pPr>
            <a:r>
              <a:rPr lang="en-GB" sz="1100" b="0" i="0" dirty="0">
                <a:solidFill>
                  <a:srgbClr val="D1D5DB"/>
                </a:solidFill>
                <a:effectLst/>
                <a:latin typeface=""/>
              </a:rPr>
              <a:t>"Rainfall Prediction System Using Machine Learning Fusion for Smart Cities," </a:t>
            </a:r>
            <a:r>
              <a:rPr lang="en-GB" sz="1100" b="0" i="1" dirty="0">
                <a:solidFill>
                  <a:srgbClr val="D1D5DB"/>
                </a:solidFill>
                <a:effectLst/>
                <a:latin typeface=""/>
              </a:rPr>
              <a:t>PMC</a:t>
            </a:r>
            <a:r>
              <a:rPr lang="en-GB" sz="1100" b="0" i="0" dirty="0">
                <a:solidFill>
                  <a:srgbClr val="D1D5DB"/>
                </a:solidFill>
                <a:effectLst/>
                <a:latin typeface=""/>
              </a:rPr>
              <a:t>, 2021. [Online]. Available: </a:t>
            </a:r>
            <a:r>
              <a:rPr lang="en-GB" sz="1100" b="0" i="0" u="none" strike="noStrike" dirty="0">
                <a:effectLst/>
                <a:latin typeface=""/>
                <a:hlinkClick r:id="rId6"/>
              </a:rPr>
              <a:t>https://www.ncbi.nlm.nih.gov/pmc/articles/PMC9099780/</a:t>
            </a:r>
            <a:r>
              <a:rPr lang="en-GB" sz="1100" b="0" i="0" dirty="0">
                <a:solidFill>
                  <a:srgbClr val="D1D5DB"/>
                </a:solidFill>
                <a:effectLst/>
                <a:latin typeface=""/>
              </a:rPr>
              <a:t>. [Accessed: Jan. 25, 2024].</a:t>
            </a:r>
            <a:endParaRPr lang="en-GB" sz="1100" dirty="0">
              <a:solidFill>
                <a:srgbClr val="D1D5DB"/>
              </a:solidFill>
              <a:latin typeface=""/>
            </a:endParaRPr>
          </a:p>
          <a:p>
            <a:pPr algn="l">
              <a:buFont typeface="+mj-lt"/>
              <a:buAutoNum type="arabicPeriod"/>
            </a:pPr>
            <a:endParaRPr lang="en-GB" sz="1100" b="0" i="0" dirty="0">
              <a:solidFill>
                <a:srgbClr val="D1D5DB"/>
              </a:solidFill>
              <a:effectLst/>
              <a:latin typeface="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100" dirty="0">
              <a:latin typeface="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1052550" y="2322686"/>
            <a:ext cx="7038900" cy="49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Problem Definition</a:t>
            </a:r>
            <a:endParaRPr dirty="0">
              <a:latin typeface="+mj-lt"/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170500" y="1681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Develop a machine learning model to predict the likelihood of rainfall in Australia.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sz="1200" b="0" i="0" dirty="0">
              <a:solidFill>
                <a:schemeClr val="bg1"/>
              </a:solidFill>
              <a:effectLst/>
              <a:latin typeface="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Utilize the "</a:t>
            </a:r>
            <a:r>
              <a:rPr lang="en-GB" sz="1200" b="0" i="0" dirty="0" err="1">
                <a:solidFill>
                  <a:schemeClr val="bg1"/>
                </a:solidFill>
                <a:effectLst/>
                <a:latin typeface=""/>
              </a:rPr>
              <a:t>weatherAus.csv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" dataset containing key meteorological variables like temperature, humidity, wind speed, and direction.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sz="1200" b="0" i="0" dirty="0">
              <a:solidFill>
                <a:schemeClr val="bg1"/>
              </a:solidFill>
              <a:effectLst/>
              <a:latin typeface="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Provide reliable rainfall forecasts for individuals and businesses.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sz="1200" b="0" i="0" dirty="0">
              <a:solidFill>
                <a:schemeClr val="bg1"/>
              </a:solidFill>
              <a:effectLst/>
              <a:latin typeface=""/>
            </a:endParaRPr>
          </a:p>
          <a:p>
            <a:r>
              <a:rPr lang="en-GB" sz="1200" b="0" i="0" dirty="0">
                <a:solidFill>
                  <a:schemeClr val="bg1"/>
                </a:solidFill>
                <a:effectLst/>
                <a:latin typeface=""/>
                <a:ea typeface="Lato" panose="020F0502020204030203" pitchFamily="34" charset="0"/>
                <a:cs typeface="Lato" panose="020F0502020204030203" pitchFamily="34" charset="0"/>
              </a:rPr>
              <a:t>Aim is to provide recommendations for future rainfall event predictions.</a:t>
            </a:r>
            <a:endParaRPr lang="en-GB" sz="1200" dirty="0">
              <a:solidFill>
                <a:schemeClr val="bg1"/>
              </a:solidFill>
              <a:effectLst/>
              <a:latin typeface=""/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GB" sz="1200" dirty="0">
              <a:solidFill>
                <a:schemeClr val="bg1"/>
              </a:solidFill>
              <a:latin typeface="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Data Cleaning</a:t>
            </a:r>
            <a:endParaRPr dirty="0">
              <a:latin typeface="+mj-lt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 dirty="0"/>
              <a:t>Fixed Nan values in the dataset.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sz="1200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200" dirty="0" err="1"/>
              <a:t>RainToday</a:t>
            </a:r>
            <a:r>
              <a:rPr lang="en" sz="1200" dirty="0"/>
              <a:t> and </a:t>
            </a:r>
            <a:r>
              <a:rPr lang="en" sz="1200" dirty="0" err="1"/>
              <a:t>RainTomorrow</a:t>
            </a:r>
            <a:r>
              <a:rPr lang="en" sz="1200" dirty="0"/>
              <a:t> features classified with 0’s and 1’s.</a:t>
            </a:r>
            <a:endParaRPr sz="1200" dirty="0"/>
          </a:p>
        </p:txBody>
      </p:sp>
      <p:pic>
        <p:nvPicPr>
          <p:cNvPr id="2" name="Picture 1" descr="Uploaded image">
            <a:extLst>
              <a:ext uri="{FF2B5EF4-FFF2-40B4-BE49-F238E27FC236}">
                <a16:creationId xmlns:a16="http://schemas.microsoft.com/office/drawing/2014/main" id="{43D59234-9C13-A6C0-23B4-6CF5E6446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3162780"/>
            <a:ext cx="5943600" cy="1233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Exploratory Data Analysis</a:t>
            </a:r>
            <a:endParaRPr dirty="0">
              <a:latin typeface="+mj-lt"/>
            </a:endParaRPr>
          </a:p>
        </p:txBody>
      </p:sp>
      <p:pic>
        <p:nvPicPr>
          <p:cNvPr id="2" name="Picture 1" descr="A screen shot of a graph&#10;&#10;Description automatically generated">
            <a:extLst>
              <a:ext uri="{FF2B5EF4-FFF2-40B4-BE49-F238E27FC236}">
                <a16:creationId xmlns:a16="http://schemas.microsoft.com/office/drawing/2014/main" id="{BD2781CE-3927-3828-542C-E41A2EC511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40"/>
          <a:stretch/>
        </p:blipFill>
        <p:spPr bwMode="auto">
          <a:xfrm>
            <a:off x="1381600" y="1954712"/>
            <a:ext cx="5943600" cy="29000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B87886-934F-9123-0AA9-A565F7168CAF}"/>
              </a:ext>
            </a:extLst>
          </p:cNvPr>
          <p:cNvSpPr txBox="1"/>
          <p:nvPr/>
        </p:nvSpPr>
        <p:spPr>
          <a:xfrm>
            <a:off x="1297500" y="1430989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"/>
              </a:rPr>
              <a:t>Distribution of </a:t>
            </a:r>
            <a:r>
              <a:rPr lang="en-US" sz="1200" dirty="0" err="1">
                <a:solidFill>
                  <a:schemeClr val="bg1"/>
                </a:solidFill>
                <a:latin typeface=""/>
              </a:rPr>
              <a:t>RainTomorrow</a:t>
            </a:r>
            <a:r>
              <a:rPr lang="en-US" sz="1200" dirty="0">
                <a:solidFill>
                  <a:schemeClr val="bg1"/>
                </a:solidFill>
                <a:latin typeface=""/>
              </a:rPr>
              <a:t> 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loaded image">
            <a:extLst>
              <a:ext uri="{FF2B5EF4-FFF2-40B4-BE49-F238E27FC236}">
                <a16:creationId xmlns:a16="http://schemas.microsoft.com/office/drawing/2014/main" id="{C61D1220-75A6-102B-DFED-B203FB4C7C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100" y="457200"/>
            <a:ext cx="4604900" cy="42615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33F047-0404-E349-6977-EB6B17A05F10}"/>
              </a:ext>
            </a:extLst>
          </p:cNvPr>
          <p:cNvSpPr txBox="1"/>
          <p:nvPr/>
        </p:nvSpPr>
        <p:spPr>
          <a:xfrm>
            <a:off x="975294" y="565150"/>
            <a:ext cx="169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Correlation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6A3CF-E546-2014-B5C8-6E6DB105D335}"/>
              </a:ext>
            </a:extLst>
          </p:cNvPr>
          <p:cNvSpPr txBox="1"/>
          <p:nvPr/>
        </p:nvSpPr>
        <p:spPr>
          <a:xfrm>
            <a:off x="306495" y="1893736"/>
            <a:ext cx="3459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  A heatmap showcasing the strength and direction of relationships between dataset variables.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chemeClr val="bg1"/>
              </a:solidFill>
              <a:effectLst/>
              <a:latin typeface="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  Correlation values range from -1 (perfect negative) to 1 (perfect positive), with 0 indicating no correlation.</a:t>
            </a:r>
          </a:p>
          <a:p>
            <a:endParaRPr lang="en-US" sz="1200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Encoding Categorical Data</a:t>
            </a:r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1297500" y="1241562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Utilizes </a:t>
            </a:r>
            <a:r>
              <a:rPr lang="en-GB" sz="1200" dirty="0" err="1">
                <a:solidFill>
                  <a:schemeClr val="bg1"/>
                </a:solidFill>
                <a:latin typeface=""/>
              </a:rPr>
              <a:t>LabelEncoder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 from Scikit-learn for encoding.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sz="1200" dirty="0">
              <a:solidFill>
                <a:schemeClr val="bg1"/>
              </a:solidFill>
              <a:latin typeface="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Best for ordinal data where a ranking is inherent (e.g., 'small' as 0, 'medium' as 1).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sz="1200" dirty="0">
              <a:solidFill>
                <a:schemeClr val="bg1"/>
              </a:solidFill>
              <a:latin typeface="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Essential step to make categorical data understandable for ML algorithms.</a:t>
            </a:r>
            <a:endParaRPr sz="1200" dirty="0">
              <a:solidFill>
                <a:schemeClr val="bg1"/>
              </a:solidFill>
              <a:latin typeface=""/>
            </a:endParaRPr>
          </a:p>
        </p:txBody>
      </p:sp>
      <p:pic>
        <p:nvPicPr>
          <p:cNvPr id="2" name="Picture 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6E7D295-55A0-E093-D0A0-7F4D51BCD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0" y="2697162"/>
            <a:ext cx="5943600" cy="1882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404B-FA94-9C79-D26B-4CEA7481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Oversampling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7D3EA-040C-69C0-7DE0-8CDFC9BA3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250700"/>
            <a:ext cx="7038900" cy="2911200"/>
          </a:xfrm>
        </p:spPr>
        <p:txBody>
          <a:bodyPr>
            <a:normAutofit/>
          </a:bodyPr>
          <a:lstStyle/>
          <a:p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Achieve class balance by increasing the minority class samples ('Yes’).</a:t>
            </a:r>
          </a:p>
          <a:p>
            <a:endParaRPr lang="en-GB" sz="1200" b="0" i="0" dirty="0">
              <a:solidFill>
                <a:schemeClr val="bg1"/>
              </a:solidFill>
              <a:effectLst/>
              <a:latin typeface=""/>
            </a:endParaRPr>
          </a:p>
          <a:p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Method: Used of </a:t>
            </a:r>
            <a:r>
              <a:rPr lang="en-GB" sz="1200" dirty="0">
                <a:solidFill>
                  <a:schemeClr val="bg1"/>
                </a:solidFill>
                <a:latin typeface=""/>
              </a:rPr>
              <a:t>resample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 function from </a:t>
            </a:r>
            <a:r>
              <a:rPr lang="en-GB" sz="1200" dirty="0" err="1">
                <a:solidFill>
                  <a:schemeClr val="bg1"/>
                </a:solidFill>
                <a:latin typeface=""/>
              </a:rPr>
              <a:t>sklearn.utils</a:t>
            </a: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 to match 'Yes' samples with 'No' count.</a:t>
            </a:r>
          </a:p>
          <a:p>
            <a:endParaRPr lang="en-GB" sz="1200" b="0" i="0" dirty="0">
              <a:solidFill>
                <a:schemeClr val="bg1"/>
              </a:solidFill>
              <a:effectLst/>
              <a:latin typeface=""/>
            </a:endParaRPr>
          </a:p>
          <a:p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Result: Balanced dataset with equal representation of both classes, around 50% each.</a:t>
            </a:r>
            <a:endParaRPr lang="en-US" sz="1200" dirty="0">
              <a:solidFill>
                <a:schemeClr val="bg1"/>
              </a:solidFill>
              <a:latin typeface=""/>
            </a:endParaRPr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AC30143C-4146-492F-1C50-B9E1BF5F7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40"/>
          <a:stretch/>
        </p:blipFill>
        <p:spPr bwMode="auto">
          <a:xfrm>
            <a:off x="2867699" y="2800900"/>
            <a:ext cx="3408602" cy="1663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642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D52C-07F8-28C6-17F8-504C8EA7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Oversampling – Advantages and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CC6F0-01D5-1B44-FC2B-CAEB80BCC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453250"/>
            <a:ext cx="7038900" cy="29112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Benefit: Fairer and more consistent model predictions.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chemeClr val="bg1"/>
              </a:solidFill>
              <a:effectLst/>
              <a:latin typeface="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bg1"/>
                </a:solidFill>
                <a:effectLst/>
                <a:latin typeface=""/>
              </a:rPr>
              <a:t>Challenge: Potential overfitting due to artificial replication of minority class samples.</a:t>
            </a:r>
          </a:p>
          <a:p>
            <a:endParaRPr lang="en-US" sz="1200" dirty="0">
              <a:solidFill>
                <a:schemeClr val="bg1"/>
              </a:solidFill>
              <a:latin typeface="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8EC37AA-AAFF-4708-FFD0-0FF9D0E6D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21"/>
          <a:stretch/>
        </p:blipFill>
        <p:spPr bwMode="auto">
          <a:xfrm>
            <a:off x="2139950" y="2626160"/>
            <a:ext cx="4864100" cy="21779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58170865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32BC53A783564C9824B9D061EC2B13" ma:contentTypeVersion="3" ma:contentTypeDescription="Create a new document." ma:contentTypeScope="" ma:versionID="883cdb9feb6764d7e33593ead47c1a10">
  <xsd:schema xmlns:xsd="http://www.w3.org/2001/XMLSchema" xmlns:xs="http://www.w3.org/2001/XMLSchema" xmlns:p="http://schemas.microsoft.com/office/2006/metadata/properties" xmlns:ns2="0eda8e2b-ab41-499f-b806-c6cb024796bd" targetNamespace="http://schemas.microsoft.com/office/2006/metadata/properties" ma:root="true" ma:fieldsID="e6a6efe7dcc0ab509431e993790d83a0" ns2:_="">
    <xsd:import namespace="0eda8e2b-ab41-499f-b806-c6cb024796b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a8e2b-ab41-499f-b806-c6cb024796b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C2FE5-572D-4650-A2D5-3B44333658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1F3421-AE0C-4F3D-BF85-74B162CFE3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da8e2b-ab41-499f-b806-c6cb024796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912</Words>
  <Application>Microsoft Office PowerPoint</Application>
  <PresentationFormat>On-screen Show (16:9)</PresentationFormat>
  <Paragraphs>134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Lato</vt:lpstr>
      <vt:lpstr>Arial</vt:lpstr>
      <vt:lpstr>Montserrat</vt:lpstr>
      <vt:lpstr>Focus</vt:lpstr>
      <vt:lpstr>Rainfall Prediction</vt:lpstr>
      <vt:lpstr>Content</vt:lpstr>
      <vt:lpstr>Problem Definition</vt:lpstr>
      <vt:lpstr>Data Cleaning</vt:lpstr>
      <vt:lpstr>Exploratory Data Analysis</vt:lpstr>
      <vt:lpstr>PowerPoint Presentation</vt:lpstr>
      <vt:lpstr>Encoding Categorical Data</vt:lpstr>
      <vt:lpstr>Oversampling</vt:lpstr>
      <vt:lpstr>Oversampling – Advantages and Considerations</vt:lpstr>
      <vt:lpstr>Missing Data Pattern Analysis</vt:lpstr>
      <vt:lpstr>Missing Data Pattern Analysis </vt:lpstr>
      <vt:lpstr>Outlier Detection</vt:lpstr>
      <vt:lpstr>Outlier Detection - Removing</vt:lpstr>
      <vt:lpstr>MICE-Imputed Graphs - Pairplot Analysis </vt:lpstr>
      <vt:lpstr>Data Standardizing and Feature Selection</vt:lpstr>
      <vt:lpstr>Model Comparisons</vt:lpstr>
      <vt:lpstr>Model Comparisons - ROC Curves</vt:lpstr>
      <vt:lpstr>Visualizing Decision Boundaries </vt:lpstr>
      <vt:lpstr>Conclusion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Classification</dc:title>
  <cp:lastModifiedBy>Elifnur KABALCI</cp:lastModifiedBy>
  <cp:revision>4</cp:revision>
  <dcterms:modified xsi:type="dcterms:W3CDTF">2024-01-26T06:38:12Z</dcterms:modified>
</cp:coreProperties>
</file>