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6d585fcc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6d585fcc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6d585fcc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6d585fcc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6d585fcc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6d585fcc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6d585fcc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6d585fcc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6d585fcc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6d585fcc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6d585fcc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6d585fcc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sdavison@caltech.edu" TargetMode="External"/><Relationship Id="rId4" Type="http://schemas.openxmlformats.org/officeDocument/2006/relationships/hyperlink" Target="mailto:cguan@caltech.ed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Machine Learning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4875"/>
            <a:ext cx="7688100" cy="17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Stephen Davison					</a:t>
            </a:r>
            <a:r>
              <a:rPr lang="en"/>
              <a:t>Charles Guan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sdavison@caltech.edu</a:t>
            </a:r>
            <a:r>
              <a:rPr lang="en"/>
              <a:t>				</a:t>
            </a:r>
            <a:r>
              <a:rPr lang="en">
                <a:solidFill>
                  <a:schemeClr val="accent5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cguan@caltech.edu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Tuesday, Wednesday				Thursday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June 15-17, 2021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12-1 pm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machine learning?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Tools and techniques to find patterns in data</a:t>
            </a:r>
            <a:endParaRPr sz="15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to make predictions, or</a:t>
            </a:r>
            <a:endParaRPr sz="15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to classify into categories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300">
                <a:solidFill>
                  <a:srgbClr val="000000"/>
                </a:solidFill>
              </a:rPr>
              <a:t>Training an algorithm on data</a:t>
            </a:r>
            <a:endParaRPr sz="230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7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07">
                <a:solidFill>
                  <a:srgbClr val="000000"/>
                </a:solidFill>
              </a:rPr>
              <a:t>Divide data into different subsets</a:t>
            </a:r>
            <a:endParaRPr sz="4307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07">
                <a:solidFill>
                  <a:srgbClr val="000000"/>
                </a:solidFill>
              </a:rPr>
              <a:t>Training dataset</a:t>
            </a:r>
            <a:endParaRPr sz="4307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07">
                <a:solidFill>
                  <a:srgbClr val="000000"/>
                </a:solidFill>
              </a:rPr>
              <a:t>Typically models are trained with hundred, thousands, or even millions of examples</a:t>
            </a:r>
            <a:endParaRPr sz="4307">
              <a:solidFill>
                <a:srgbClr val="000000"/>
              </a:solidFill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07">
                <a:solidFill>
                  <a:srgbClr val="000000"/>
                </a:solidFill>
              </a:rPr>
              <a:t>Could be one-shot or iterative process</a:t>
            </a:r>
            <a:endParaRPr sz="4307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07">
                <a:solidFill>
                  <a:srgbClr val="000000"/>
                </a:solidFill>
              </a:rPr>
              <a:t>Overfitting: training is too good. Noise in the input data is interpreted as signal.</a:t>
            </a:r>
            <a:endParaRPr sz="4307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07">
                <a:solidFill>
                  <a:srgbClr val="000000"/>
                </a:solidFill>
              </a:rPr>
              <a:t>Underfitting: training not good enough. Signal is interpreted as noise.</a:t>
            </a:r>
            <a:endParaRPr sz="4307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07">
                <a:solidFill>
                  <a:srgbClr val="000000"/>
                </a:solidFill>
              </a:rPr>
              <a:t>Validation dataset</a:t>
            </a:r>
            <a:endParaRPr sz="4307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07">
                <a:solidFill>
                  <a:srgbClr val="000000"/>
                </a:solidFill>
              </a:rPr>
              <a:t>Used to verify output. Can be used to tune parameters and avoid over/underfitting</a:t>
            </a:r>
            <a:endParaRPr sz="4307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07">
                <a:solidFill>
                  <a:srgbClr val="000000"/>
                </a:solidFill>
              </a:rPr>
              <a:t>Test dataset</a:t>
            </a:r>
            <a:endParaRPr sz="4307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07">
                <a:solidFill>
                  <a:srgbClr val="000000"/>
                </a:solidFill>
              </a:rPr>
              <a:t>Data not seen by the model before. Unbiased evaluation of the model.</a:t>
            </a:r>
            <a:endParaRPr sz="4307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300">
                <a:solidFill>
                  <a:srgbClr val="000000"/>
                </a:solidFill>
              </a:rPr>
              <a:t>Supervised learning</a:t>
            </a:r>
            <a:endParaRPr sz="2300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Goal: prediction (spam detection, sentiment analysis, weather forecasting, predicting prices)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Datasets are labelled, either with a target field/value, or classification. Generally two types:</a:t>
            </a:r>
            <a:endParaRPr sz="15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Classification					Regression (find relationship between </a:t>
            </a:r>
            <a:endParaRPr sz="15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Linear classifiers			</a:t>
            </a:r>
            <a:r>
              <a:rPr lang="en" sz="1500">
                <a:solidFill>
                  <a:srgbClr val="000000"/>
                </a:solidFill>
              </a:rPr>
              <a:t>independent and dependent variables)</a:t>
            </a:r>
            <a:endParaRPr sz="15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Support vector machines			Linear regression</a:t>
            </a:r>
            <a:endParaRPr sz="15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Decision trees					Logistic regression</a:t>
            </a:r>
            <a:endParaRPr sz="15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Random forest					Polynomial regression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300">
                <a:solidFill>
                  <a:srgbClr val="000000"/>
                </a:solidFill>
              </a:rPr>
              <a:t>Unsupervised learning</a:t>
            </a:r>
            <a:endParaRPr sz="2300"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Goal: gain insight (anomaly prediction, recommendation engines, medical imaging)</a:t>
            </a:r>
            <a:endParaRPr sz="16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No labels</a:t>
            </a:r>
            <a:endParaRPr sz="16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Methods</a:t>
            </a:r>
            <a:endParaRPr sz="1600">
              <a:solidFill>
                <a:srgbClr val="000000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Clustering (e.g. K-means clustering)</a:t>
            </a:r>
            <a:endParaRPr sz="1600">
              <a:solidFill>
                <a:srgbClr val="000000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Association (finding relationships)</a:t>
            </a:r>
            <a:endParaRPr sz="1600">
              <a:solidFill>
                <a:srgbClr val="000000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Dimensionality reduction (preprocessing, remove noise, </a:t>
            </a:r>
            <a:endParaRPr sz="1600">
              <a:solidFill>
                <a:srgbClr val="000000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combine related features)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 regression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usually least squares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Logistic regression,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 output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probability of outcome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algorithms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325" y="2078875"/>
            <a:ext cx="4053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 Nearest Neighbors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Finds nearest neighbors in training set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 Support Vector Machine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lines with greatest separation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RBF SVM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Radial basis function SVM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when not linearly separable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 Tree, decision rules with tree structure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Regression and classification tasks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important nodes are higher in the tree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>
            <p:ph idx="2" type="body"/>
          </p:nvPr>
        </p:nvSpPr>
        <p:spPr>
          <a:xfrm>
            <a:off x="4643600" y="2078875"/>
            <a:ext cx="3969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Ensemble of decision trees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Neural Net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Weighted nodes called neurons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Naive Bayes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 output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Measures probability of each class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