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85" r:id="rId10"/>
    <p:sldId id="277" r:id="rId11"/>
    <p:sldId id="284" r:id="rId12"/>
    <p:sldId id="278" r:id="rId13"/>
    <p:sldId id="288" r:id="rId14"/>
    <p:sldId id="279" r:id="rId15"/>
    <p:sldId id="287" r:id="rId16"/>
    <p:sldId id="286" r:id="rId17"/>
    <p:sldId id="280" r:id="rId18"/>
    <p:sldId id="281" r:id="rId19"/>
    <p:sldId id="282" r:id="rId20"/>
  </p:sldIdLst>
  <p:sldSz cx="12192000" cy="6858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g2D+g3RSkC6+kYRjpwECSqmwvD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AE7350-1E8C-4FD1-843E-C6C27CC57B16}">
  <a:tblStyle styleId="{71AE7350-1E8C-4FD1-843E-C6C27CC57B1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521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tr-TR" dirty="0" smtClean="0"/>
              <a:t>First,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tr-TR" dirty="0" err="1" smtClean="0"/>
              <a:t>labels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estimate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812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objective function penalizes the distance between each data point and the center of the cluster</a:t>
            </a:r>
          </a:p>
          <a:p>
            <a:r>
              <a:rPr lang="en-US" dirty="0" smtClean="0"/>
              <a:t>to which it is assigned. Hence, to minimize this error, we want to bring the cluster centers close to</a:t>
            </a:r>
          </a:p>
          <a:p>
            <a:r>
              <a:rPr lang="en-US" dirty="0" smtClean="0"/>
              <a:t>the data it has been assigned, and we also want to assign the data to nearby centers.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98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tr-T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tr-T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100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3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3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tr-TR"/>
              <a:t>BLG 527E Machine Learning</a:t>
            </a:r>
            <a:endParaRPr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dirty="0"/>
              <a:t>FALL 2021-2022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dirty="0" err="1"/>
              <a:t>Assoc</a:t>
            </a:r>
            <a:r>
              <a:rPr lang="tr-TR" dirty="0"/>
              <a:t>. Prof. Yusuf Yaslan &amp; </a:t>
            </a:r>
            <a:r>
              <a:rPr lang="tr-TR" dirty="0" err="1"/>
              <a:t>Assist</a:t>
            </a:r>
            <a:r>
              <a:rPr lang="tr-TR" dirty="0"/>
              <a:t>. Prof. Ayşe Tosun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32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 sz="3200" dirty="0" smtClean="0"/>
              <a:t>Clustering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4" name="Google Shape;128;p4"/>
          <p:cNvSpPr txBox="1">
            <a:spLocks noGrp="1"/>
          </p:cNvSpPr>
          <p:nvPr>
            <p:ph type="ftr" idx="11"/>
          </p:nvPr>
        </p:nvSpPr>
        <p:spPr>
          <a:xfrm>
            <a:off x="2333597" y="5349875"/>
            <a:ext cx="7072362" cy="143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Lecture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Alpaydın 2010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Machine Learning 2e ©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MIT </a:t>
            </a:r>
            <a:r>
              <a:rPr lang="tr-TR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Press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(V1.0) 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</a:p>
          <a:p>
            <a:pPr lvl="0"/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Hertzmann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Fleet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2010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Machine </a:t>
            </a:r>
            <a:r>
              <a:rPr lang="en-US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Learning and Data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Mining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Lecture Notes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CSC 411/D11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Computer </a:t>
            </a:r>
            <a:r>
              <a:rPr lang="en-US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Science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Department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University </a:t>
            </a:r>
            <a:r>
              <a:rPr lang="en-US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Toronto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</a:p>
          <a:p>
            <a:pPr lvl="0"/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C.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Bishop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2003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Mixture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Gaussians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EM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Part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II, BCS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Summer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School,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Exeter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</a:p>
          <a:p>
            <a:pPr lvl="0"/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Kobak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2021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Lecture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Notes</a:t>
            </a:r>
            <a:r>
              <a:rPr lang="tr-TR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Clustering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EM,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tr-TR" dirty="0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Machine Learning. University of </a:t>
            </a:r>
            <a:r>
              <a:rPr lang="tr-TR" dirty="0" err="1" smtClean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Tübingen</a:t>
            </a:r>
            <a:endParaRPr lang="tr-TR" dirty="0" smtClean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/>
            <a:endParaRPr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Mixtures</a:t>
            </a:r>
            <a:r>
              <a:rPr lang="tr-TR" dirty="0" smtClean="0"/>
              <a:t> of </a:t>
            </a:r>
            <a:r>
              <a:rPr lang="tr-TR" dirty="0" err="1" smtClean="0"/>
              <a:t>Gaussians</a:t>
            </a:r>
            <a:r>
              <a:rPr lang="tr-TR" dirty="0" smtClean="0"/>
              <a:t> (</a:t>
            </a:r>
            <a:r>
              <a:rPr lang="tr-TR" dirty="0" err="1" smtClean="0"/>
              <a:t>MoG</a:t>
            </a:r>
            <a:r>
              <a:rPr lang="tr-TR" dirty="0" smtClean="0"/>
              <a:t>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Generalization</a:t>
            </a:r>
            <a:r>
              <a:rPr lang="tr-TR" dirty="0" smtClean="0"/>
              <a:t> of K-</a:t>
            </a:r>
            <a:r>
              <a:rPr lang="tr-TR" dirty="0" err="1" smtClean="0"/>
              <a:t>means</a:t>
            </a:r>
            <a:r>
              <a:rPr lang="tr-TR" dirty="0" smtClean="0"/>
              <a:t> </a:t>
            </a:r>
          </a:p>
          <a:p>
            <a:r>
              <a:rPr lang="tr-TR" dirty="0" smtClean="0"/>
              <a:t>K-</a:t>
            </a:r>
            <a:r>
              <a:rPr lang="tr-TR" dirty="0" err="1" smtClean="0"/>
              <a:t>means</a:t>
            </a:r>
            <a:r>
              <a:rPr lang="tr-TR" dirty="0"/>
              <a:t> </a:t>
            </a:r>
            <a:r>
              <a:rPr lang="tr-TR" dirty="0" err="1" smtClean="0"/>
              <a:t>works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clusters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approximately</a:t>
            </a:r>
            <a:r>
              <a:rPr lang="tr-TR" dirty="0" smtClean="0"/>
              <a:t> </a:t>
            </a:r>
            <a:r>
              <a:rPr lang="tr-TR" dirty="0" err="1" smtClean="0"/>
              <a:t>spherical</a:t>
            </a:r>
            <a:r>
              <a:rPr lang="tr-TR" dirty="0" smtClean="0"/>
              <a:t>,  </a:t>
            </a:r>
            <a:r>
              <a:rPr lang="tr-TR" dirty="0" err="1" smtClean="0"/>
              <a:t>MoG</a:t>
            </a:r>
            <a:r>
              <a:rPr lang="tr-TR" dirty="0" smtClean="0"/>
              <a:t> </a:t>
            </a:r>
            <a:r>
              <a:rPr lang="tr-TR" dirty="0" err="1" smtClean="0"/>
              <a:t>handle</a:t>
            </a:r>
            <a:r>
              <a:rPr lang="tr-TR" dirty="0" smtClean="0"/>
              <a:t> </a:t>
            </a:r>
            <a:r>
              <a:rPr lang="tr-TR" dirty="0" err="1" smtClean="0"/>
              <a:t>non-spherical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overlapping</a:t>
            </a:r>
            <a:r>
              <a:rPr lang="tr-TR" dirty="0" smtClean="0"/>
              <a:t> </a:t>
            </a:r>
            <a:r>
              <a:rPr lang="tr-TR" dirty="0" err="1" smtClean="0"/>
              <a:t>clusters</a:t>
            </a:r>
            <a:r>
              <a:rPr lang="tr-TR" dirty="0" smtClean="0"/>
              <a:t>.</a:t>
            </a:r>
          </a:p>
          <a:p>
            <a:r>
              <a:rPr lang="en-GB" dirty="0" err="1"/>
              <a:t>MoG</a:t>
            </a:r>
            <a:r>
              <a:rPr lang="en-GB" dirty="0"/>
              <a:t> algorithms compute a “soft</a:t>
            </a:r>
            <a:r>
              <a:rPr lang="en-GB" dirty="0" smtClean="0"/>
              <a:t>,”</a:t>
            </a:r>
            <a:r>
              <a:rPr lang="tr-TR" dirty="0" smtClean="0"/>
              <a:t> </a:t>
            </a:r>
            <a:r>
              <a:rPr lang="en-US" dirty="0" smtClean="0"/>
              <a:t>probabilistic </a:t>
            </a:r>
            <a:r>
              <a:rPr lang="tr-TR" dirty="0" err="1" smtClean="0"/>
              <a:t>clustering</a:t>
            </a:r>
            <a:endParaRPr lang="tr-TR" dirty="0" smtClean="0"/>
          </a:p>
          <a:p>
            <a:r>
              <a:rPr lang="en-US" dirty="0" err="1" smtClean="0"/>
              <a:t>MoG</a:t>
            </a:r>
            <a:r>
              <a:rPr lang="en-US" dirty="0" smtClean="0"/>
              <a:t> </a:t>
            </a:r>
            <a:r>
              <a:rPr lang="en-US" dirty="0"/>
              <a:t>model is probabilistic, and so it can be used to learn probability distributions from </a:t>
            </a:r>
            <a:r>
              <a:rPr lang="en-US" dirty="0" smtClean="0"/>
              <a:t>data</a:t>
            </a:r>
            <a:r>
              <a:rPr lang="tr-TR" dirty="0" smtClean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60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</a:t>
            </a:r>
            <a:r>
              <a:rPr lang="tr-TR" dirty="0" smtClean="0"/>
              <a:t>: </a:t>
            </a:r>
            <a:r>
              <a:rPr lang="tr-TR" dirty="0" err="1" smtClean="0"/>
              <a:t>Gaussian</a:t>
            </a:r>
            <a:r>
              <a:rPr lang="tr-TR" dirty="0" smtClean="0"/>
              <a:t> </a:t>
            </a:r>
            <a:r>
              <a:rPr lang="tr-TR" dirty="0" err="1" smtClean="0"/>
              <a:t>Mixture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335" y="1557339"/>
            <a:ext cx="6976566" cy="42986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64326" y="5856007"/>
            <a:ext cx="72675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tr-TR" dirty="0" err="1" smtClean="0">
                <a:solidFill>
                  <a:schemeClr val="tx1"/>
                </a:solidFill>
              </a:rPr>
              <a:t>From</a:t>
            </a:r>
            <a:r>
              <a:rPr lang="tr-TR" dirty="0" smtClean="0">
                <a:solidFill>
                  <a:schemeClr val="tx1"/>
                </a:solidFill>
              </a:rPr>
              <a:t> C</a:t>
            </a:r>
            <a:r>
              <a:rPr lang="tr-TR" dirty="0">
                <a:solidFill>
                  <a:schemeClr val="tx1"/>
                </a:solidFill>
              </a:rPr>
              <a:t>. </a:t>
            </a:r>
            <a:r>
              <a:rPr lang="tr-TR" dirty="0" err="1">
                <a:solidFill>
                  <a:schemeClr val="tx1"/>
                </a:solidFill>
              </a:rPr>
              <a:t>Bishop</a:t>
            </a:r>
            <a:r>
              <a:rPr lang="tr-TR" dirty="0">
                <a:solidFill>
                  <a:schemeClr val="tx1"/>
                </a:solidFill>
              </a:rPr>
              <a:t> 2003 </a:t>
            </a:r>
            <a:r>
              <a:rPr lang="tr-TR" dirty="0" err="1">
                <a:solidFill>
                  <a:schemeClr val="tx1"/>
                </a:solidFill>
              </a:rPr>
              <a:t>Mixture</a:t>
            </a:r>
            <a:r>
              <a:rPr lang="tr-TR" dirty="0">
                <a:solidFill>
                  <a:schemeClr val="tx1"/>
                </a:solidFill>
              </a:rPr>
              <a:t> of </a:t>
            </a:r>
            <a:r>
              <a:rPr lang="tr-TR" dirty="0" err="1">
                <a:solidFill>
                  <a:schemeClr val="tx1"/>
                </a:solidFill>
              </a:rPr>
              <a:t>Gaussians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and</a:t>
            </a:r>
            <a:r>
              <a:rPr lang="tr-TR" dirty="0">
                <a:solidFill>
                  <a:schemeClr val="tx1"/>
                </a:solidFill>
              </a:rPr>
              <a:t> EM </a:t>
            </a:r>
            <a:r>
              <a:rPr lang="tr-TR" dirty="0" err="1">
                <a:solidFill>
                  <a:schemeClr val="tx1"/>
                </a:solidFill>
              </a:rPr>
              <a:t>Part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tr-TR" dirty="0" smtClean="0">
                <a:solidFill>
                  <a:schemeClr val="tx1"/>
                </a:solidFill>
              </a:rPr>
              <a:t>I, </a:t>
            </a:r>
            <a:r>
              <a:rPr lang="tr-TR" dirty="0">
                <a:solidFill>
                  <a:schemeClr val="tx1"/>
                </a:solidFill>
              </a:rPr>
              <a:t>BCS </a:t>
            </a:r>
            <a:r>
              <a:rPr lang="tr-TR" dirty="0" err="1">
                <a:solidFill>
                  <a:schemeClr val="tx1"/>
                </a:solidFill>
              </a:rPr>
              <a:t>Summer</a:t>
            </a:r>
            <a:r>
              <a:rPr lang="tr-TR" dirty="0">
                <a:solidFill>
                  <a:schemeClr val="tx1"/>
                </a:solidFill>
              </a:rPr>
              <a:t> School, </a:t>
            </a:r>
            <a:r>
              <a:rPr lang="tr-TR" dirty="0" err="1">
                <a:solidFill>
                  <a:schemeClr val="tx1"/>
                </a:solidFill>
              </a:rPr>
              <a:t>Exeter</a:t>
            </a:r>
            <a:endParaRPr lang="tr-T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600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MoG</a:t>
            </a:r>
            <a:r>
              <a:rPr lang="tr-TR" dirty="0" smtClean="0"/>
              <a:t> Model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tr-TR" dirty="0" smtClean="0"/>
                  <a:t>K </a:t>
                </a:r>
                <a:r>
                  <a:rPr lang="tr-TR" dirty="0" err="1" smtClean="0"/>
                  <a:t>Gaussian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distributions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their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own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mean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covariances</a:t>
                </a:r>
                <a:r>
                  <a:rPr lang="tr-TR" dirty="0" smtClean="0"/>
                  <a:t> (µ</a:t>
                </a:r>
                <a:r>
                  <a:rPr lang="tr-TR" baseline="-25000" dirty="0" smtClean="0"/>
                  <a:t>j</a:t>
                </a:r>
                <a:r>
                  <a:rPr lang="tr-TR" dirty="0" smtClean="0"/>
                  <a:t>,</a:t>
                </a:r>
                <a:r>
                  <a:rPr lang="el-GR" dirty="0" smtClean="0"/>
                  <a:t>Σ</a:t>
                </a:r>
                <a:r>
                  <a:rPr lang="tr-TR" baseline="-25000" dirty="0" smtClean="0"/>
                  <a:t>j</a:t>
                </a:r>
                <a:r>
                  <a:rPr lang="tr-TR" dirty="0" smtClean="0"/>
                  <a:t>)</a:t>
                </a:r>
              </a:p>
              <a:p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Gaussian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also</a:t>
                </a:r>
                <a:r>
                  <a:rPr lang="tr-TR" dirty="0" smtClean="0"/>
                  <a:t> has a </a:t>
                </a:r>
                <a:r>
                  <a:rPr lang="tr-TR" dirty="0" err="1" smtClean="0"/>
                  <a:t>prior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probability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 </a:t>
                </a:r>
                <a:r>
                  <a:rPr lang="tr-TR" dirty="0" err="1" smtClean="0"/>
                  <a:t>such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that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tr-T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tr-TR" b="0" dirty="0" smtClean="0"/>
              </a:p>
              <a:p>
                <a:pPr lvl="1"/>
                <a:r>
                  <a:rPr lang="tr-TR" b="0" dirty="0" err="1" smtClean="0"/>
                  <a:t>In</a:t>
                </a:r>
                <a:r>
                  <a:rPr lang="tr-TR" b="0" dirty="0" smtClean="0"/>
                  <a:t> </a:t>
                </a:r>
                <a:r>
                  <a:rPr lang="tr-TR" b="0" dirty="0" err="1" smtClean="0"/>
                  <a:t>some</a:t>
                </a:r>
                <a:r>
                  <a:rPr lang="tr-TR" b="0" dirty="0" smtClean="0"/>
                  <a:t> </a:t>
                </a:r>
                <a:r>
                  <a:rPr lang="tr-TR" b="0" dirty="0" err="1" smtClean="0"/>
                  <a:t>text</a:t>
                </a:r>
                <a:r>
                  <a:rPr lang="tr-TR" b="0" dirty="0" smtClean="0"/>
                  <a:t> </a:t>
                </a:r>
                <a:r>
                  <a:rPr lang="tr-TR" b="0" dirty="0" err="1" smtClean="0"/>
                  <a:t>books</a:t>
                </a:r>
                <a:r>
                  <a:rPr lang="tr-TR" b="0" dirty="0" smtClean="0"/>
                  <a:t>, </a:t>
                </a:r>
                <a:r>
                  <a:rPr lang="tr-TR" b="0" dirty="0" err="1" smtClean="0"/>
                  <a:t>this</a:t>
                </a:r>
                <a:r>
                  <a:rPr lang="tr-TR" b="0" dirty="0" smtClean="0"/>
                  <a:t> is </a:t>
                </a:r>
                <a:r>
                  <a:rPr lang="tr-TR" b="0" dirty="0" err="1" smtClean="0"/>
                  <a:t>also</a:t>
                </a:r>
                <a:r>
                  <a:rPr lang="tr-TR" b="0" dirty="0" smtClean="0"/>
                  <a:t> </a:t>
                </a:r>
                <a:r>
                  <a:rPr lang="tr-TR" b="0" dirty="0" err="1" smtClean="0"/>
                  <a:t>referred</a:t>
                </a:r>
                <a:r>
                  <a:rPr lang="tr-TR" b="0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tr-TR" b="0" dirty="0" smtClean="0"/>
              </a:p>
              <a:p>
                <a:pPr marL="457200" lvl="1" indent="-406400">
                  <a:spcBef>
                    <a:spcPts val="1000"/>
                  </a:spcBef>
                  <a:buSzPts val="2800"/>
                </a:pPr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tr-T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tr-TR" dirty="0" smtClean="0"/>
              </a:p>
              <a:p>
                <a:pPr marL="457200" lvl="1" indent="-406400">
                  <a:spcBef>
                    <a:spcPts val="1000"/>
                  </a:spcBef>
                  <a:buSzPts val="2800"/>
                </a:pPr>
                <a:r>
                  <a:rPr lang="tr-TR" dirty="0" smtClean="0"/>
                  <a:t>Complete </a:t>
                </a:r>
                <a:r>
                  <a:rPr lang="tr-TR" dirty="0" err="1" smtClean="0"/>
                  <a:t>probabilistic</a:t>
                </a:r>
                <a:r>
                  <a:rPr lang="tr-TR" dirty="0" smtClean="0"/>
                  <a:t> model:</a:t>
                </a:r>
              </a:p>
              <a:p>
                <a:pPr marL="914400" lvl="2" indent="-406400">
                  <a:spcBef>
                    <a:spcPts val="1000"/>
                  </a:spcBef>
                  <a:buSzPts val="2800"/>
                </a:pPr>
                <a:r>
                  <a:rPr lang="tr-TR" i="1" dirty="0" smtClean="0"/>
                  <a:t>P</a:t>
                </a:r>
                <a:r>
                  <a:rPr lang="tr-TR" dirty="0" smtClean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tr-TR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      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latent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 (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hidden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) </a:t>
                </a:r>
                <a:r>
                  <a:rPr lang="tr-TR" dirty="0" err="1" smtClean="0">
                    <a:solidFill>
                      <a:srgbClr val="FF0000"/>
                    </a:solidFill>
                  </a:rPr>
                  <a:t>variables</a:t>
                </a:r>
                <a:endParaRPr lang="tr-TR" dirty="0" smtClean="0"/>
              </a:p>
              <a:p>
                <a:pPr marL="914400" lvl="2" indent="-406400">
                  <a:spcBef>
                    <a:spcPts val="1000"/>
                  </a:spcBef>
                  <a:buSzPts val="2800"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/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tr-TR" dirty="0" smtClean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tr-T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 </a:t>
                </a:r>
              </a:p>
              <a:p>
                <a:pPr marL="457200" lvl="1" indent="-406400">
                  <a:spcBef>
                    <a:spcPts val="1000"/>
                  </a:spcBef>
                  <a:buSzPts val="2800"/>
                </a:pP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sample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single</a:t>
                </a:r>
                <a:r>
                  <a:rPr lang="tr-TR" dirty="0" smtClean="0"/>
                  <a:t> data </a:t>
                </a:r>
                <a:r>
                  <a:rPr lang="tr-TR" dirty="0" err="1" smtClean="0"/>
                  <a:t>point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first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randomly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select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component</a:t>
                </a:r>
                <a:r>
                  <a:rPr lang="tr-TR" dirty="0" smtClean="0"/>
                  <a:t>/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according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prior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’s. </a:t>
                </a:r>
                <a:r>
                  <a:rPr lang="tr-TR" dirty="0" err="1" smtClean="0"/>
                  <a:t>Then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randomly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sample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corresponding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Gaussian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component</a:t>
                </a:r>
                <a:r>
                  <a:rPr lang="tr-TR" dirty="0" smtClean="0"/>
                  <a:t>/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. 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38" r="-580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MoG</a:t>
            </a:r>
            <a:r>
              <a:rPr lang="tr-TR" dirty="0" smtClean="0"/>
              <a:t> </a:t>
            </a:r>
            <a:r>
              <a:rPr lang="tr-TR" dirty="0" err="1" smtClean="0"/>
              <a:t>versus</a:t>
            </a:r>
            <a:r>
              <a:rPr lang="tr-TR" dirty="0" smtClean="0"/>
              <a:t> K-</a:t>
            </a:r>
            <a:r>
              <a:rPr lang="tr-TR" dirty="0" err="1" smtClean="0"/>
              <a:t>Means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In </a:t>
                </a:r>
                <a:r>
                  <a:rPr lang="tr-TR" dirty="0" err="1" smtClean="0"/>
                  <a:t>MoG</a:t>
                </a:r>
                <a:r>
                  <a:rPr lang="tr-TR" dirty="0" smtClean="0"/>
                  <a:t>, </a:t>
                </a:r>
                <a:r>
                  <a:rPr lang="tr-TR" dirty="0" err="1" smtClean="0"/>
                  <a:t>you</a:t>
                </a:r>
                <a:r>
                  <a:rPr lang="tr-TR" dirty="0" smtClean="0"/>
                  <a:t> can set </a:t>
                </a:r>
                <a:r>
                  <a:rPr lang="tr-TR" dirty="0" err="1" smtClean="0"/>
                  <a:t>shared</a:t>
                </a:r>
                <a:r>
                  <a:rPr lang="tr-TR" dirty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/</a:t>
                </a:r>
                <a:r>
                  <a:rPr lang="tr-TR" dirty="0" err="1" smtClean="0"/>
                  <a:t>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spherical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covariance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matrices</a:t>
                </a:r>
                <a:r>
                  <a:rPr lang="tr-TR" dirty="0" smtClean="0"/>
                  <a:t>. </a:t>
                </a:r>
              </a:p>
              <a:p>
                <a:r>
                  <a:rPr lang="tr-TR" dirty="0" smtClean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Ι</m:t>
                    </m:r>
                  </m:oMath>
                </a14:m>
                <a:r>
                  <a:rPr lang="tr-TR" b="0" dirty="0" smtClean="0">
                    <a:ea typeface="Cambria Math" panose="02040503050406030204" pitchFamily="18" charset="0"/>
                  </a:rPr>
                  <a:t> , </a:t>
                </a:r>
                <a:r>
                  <a:rPr lang="tr-TR" b="0" dirty="0" err="1" smtClean="0">
                    <a:ea typeface="Cambria Math" panose="02040503050406030204" pitchFamily="18" charset="0"/>
                  </a:rPr>
                  <a:t>this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 </a:t>
                </a:r>
                <a:r>
                  <a:rPr lang="tr-TR" b="0" dirty="0" err="1" smtClean="0">
                    <a:ea typeface="Cambria Math" panose="02040503050406030204" pitchFamily="18" charset="0"/>
                  </a:rPr>
                  <a:t>becomes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 </a:t>
                </a:r>
                <a:r>
                  <a:rPr lang="tr-TR" b="0" dirty="0" err="1" smtClean="0">
                    <a:ea typeface="Cambria Math" panose="02040503050406030204" pitchFamily="18" charset="0"/>
                  </a:rPr>
                  <a:t>close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 </a:t>
                </a:r>
                <a:r>
                  <a:rPr lang="tr-TR" b="0" dirty="0" err="1" smtClean="0">
                    <a:ea typeface="Cambria Math" panose="02040503050406030204" pitchFamily="18" charset="0"/>
                  </a:rPr>
                  <a:t>to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 K-</a:t>
                </a:r>
                <a:r>
                  <a:rPr lang="tr-TR" b="0" dirty="0" err="1" smtClean="0">
                    <a:ea typeface="Cambria Math" panose="02040503050406030204" pitchFamily="18" charset="0"/>
                  </a:rPr>
                  <a:t>Means</a:t>
                </a:r>
                <a:r>
                  <a:rPr lang="tr-TR" b="0" dirty="0" smtClean="0"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tr-TR" dirty="0" err="1" smtClean="0"/>
                  <a:t>Suggestion</a:t>
                </a:r>
                <a:r>
                  <a:rPr lang="tr-TR" dirty="0" smtClean="0"/>
                  <a:t>: Start </a:t>
                </a:r>
                <a:r>
                  <a:rPr lang="tr-TR" dirty="0" err="1" smtClean="0"/>
                  <a:t>MoG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a k-</a:t>
                </a:r>
                <a:r>
                  <a:rPr lang="tr-TR" dirty="0" err="1" smtClean="0"/>
                  <a:t>means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solution</a:t>
                </a:r>
                <a:endParaRPr lang="tr-TR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660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MoG</a:t>
            </a:r>
            <a:r>
              <a:rPr lang="tr-TR" dirty="0" smtClean="0"/>
              <a:t> model (</a:t>
            </a:r>
            <a:r>
              <a:rPr lang="tr-TR" dirty="0" err="1" smtClean="0"/>
              <a:t>cont’d</a:t>
            </a:r>
            <a:r>
              <a:rPr lang="tr-TR" dirty="0" smtClean="0"/>
              <a:t>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nor/>
                          </m:rPr>
                          <a:rPr lang="tr-TR" dirty="0"/>
                          <m:t>)</m:t>
                        </m:r>
                        <m:r>
                          <m:rPr>
                            <m:nor/>
                          </m:rPr>
                          <a:rPr lang="tr-TR" b="0" i="1" dirty="0" smtClean="0"/>
                          <m:t> </m:t>
                        </m:r>
                        <m:r>
                          <m:rPr>
                            <m:nor/>
                          </m:rPr>
                          <a:rPr lang="tr-TR" i="1" dirty="0"/>
                          <m:t>P</m:t>
                        </m:r>
                        <m:r>
                          <m:rPr>
                            <m:nor/>
                          </m:rPr>
                          <a:rPr lang="tr-TR" dirty="0"/>
                          <m:t>(</m:t>
                        </m:r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/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tr-T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tr-TR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tr-TR" dirty="0"/>
                          <m:t>)</m:t>
                        </m:r>
                      </m:e>
                    </m:nary>
                  </m:oMath>
                </a14:m>
                <a:endParaRPr lang="tr-TR" dirty="0" smtClean="0"/>
              </a:p>
              <a:p>
                <a:pPr marL="50800" indent="0"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               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tr-T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tr-T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tr-TR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tr-T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tr-T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tr-TR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  <m:r>
                                  <a:rPr lang="tr-T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tr-T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tr-T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tr-TR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tr-T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tr-TR" dirty="0"/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tr-TR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tr-TR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tr-TR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 i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tr-TR" b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tr-TR" b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tr-TR" dirty="0" smtClean="0"/>
              </a:p>
              <a:p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learn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model </a:t>
                </a:r>
                <a:r>
                  <a:rPr lang="tr-TR" dirty="0" err="1" smtClean="0"/>
                  <a:t>parameters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minimizing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negative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log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likelihood</a:t>
                </a:r>
                <a:r>
                  <a:rPr lang="tr-TR" dirty="0" smtClean="0"/>
                  <a:t>.</a:t>
                </a:r>
              </a:p>
              <a:p>
                <a:pPr lvl="1"/>
                <a:r>
                  <a:rPr lang="tr-TR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</m:nary>
                    <m:nary>
                      <m:naryPr>
                        <m:chr m:val="∑"/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r>
                                      <a:rPr lang="tr-T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D</m:t>
                                    </m:r>
                                  </m:sup>
                                </m:sSup>
                                <m:r>
                                  <a:rPr lang="tr-T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tr-TR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tr-T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tr-T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tr-TR" dirty="0"/>
                              <m:t>)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sSubSup>
                          <m:sSub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tr-TR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tr-T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tr-T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μ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tr-TR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nor/>
                          </m:rPr>
                          <a:rPr lang="tr-TR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tr-T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tr-TR" dirty="0" smtClean="0"/>
                  <a:t>]</a:t>
                </a:r>
              </a:p>
              <a:p>
                <a:pPr lvl="2"/>
                <a:r>
                  <a:rPr lang="tr-TR" dirty="0" err="1" smtClean="0"/>
                  <a:t>This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cannot</a:t>
                </a:r>
                <a:r>
                  <a:rPr lang="tr-TR" dirty="0" smtClean="0"/>
                  <a:t> be </a:t>
                </a:r>
                <a:r>
                  <a:rPr lang="tr-TR" dirty="0" err="1" smtClean="0"/>
                  <a:t>analytically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solved</a:t>
                </a:r>
                <a:r>
                  <a:rPr lang="tr-TR" dirty="0" smtClean="0"/>
                  <a:t>. </a:t>
                </a:r>
              </a:p>
              <a:p>
                <a:r>
                  <a:rPr lang="tr-TR" dirty="0" err="1" smtClean="0"/>
                  <a:t>One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option</a:t>
                </a:r>
                <a:r>
                  <a:rPr lang="tr-TR" dirty="0" smtClean="0"/>
                  <a:t> is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use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gradient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descent</a:t>
                </a:r>
                <a:endParaRPr lang="tr-TR" dirty="0" smtClean="0"/>
              </a:p>
              <a:p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other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option</a:t>
                </a:r>
                <a:r>
                  <a:rPr lang="tr-TR" dirty="0" smtClean="0"/>
                  <a:t> is </a:t>
                </a:r>
                <a:r>
                  <a:rPr lang="tr-TR" b="1" dirty="0" smtClean="0"/>
                  <a:t>EM </a:t>
                </a:r>
                <a:r>
                  <a:rPr lang="tr-TR" b="1" dirty="0" err="1" smtClean="0"/>
                  <a:t>algorithm</a:t>
                </a:r>
                <a:r>
                  <a:rPr lang="tr-TR" b="1" dirty="0" smtClean="0"/>
                  <a:t> (</a:t>
                </a:r>
                <a:r>
                  <a:rPr lang="tr-TR" b="1" dirty="0" err="1" smtClean="0"/>
                  <a:t>next</a:t>
                </a:r>
                <a:r>
                  <a:rPr lang="tr-TR" b="1" dirty="0" smtClean="0"/>
                  <a:t> </a:t>
                </a:r>
                <a:r>
                  <a:rPr lang="tr-TR" b="1" dirty="0" err="1" smtClean="0"/>
                  <a:t>week</a:t>
                </a:r>
                <a:r>
                  <a:rPr lang="tr-TR" b="1" dirty="0" smtClean="0"/>
                  <a:t>)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38" b="-37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55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 </a:t>
            </a:r>
            <a:r>
              <a:rPr lang="tr-TR" dirty="0" err="1" smtClean="0"/>
              <a:t>versus</a:t>
            </a:r>
            <a:r>
              <a:rPr lang="tr-TR" dirty="0" smtClean="0"/>
              <a:t> EM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Both</a:t>
            </a:r>
            <a:r>
              <a:rPr lang="tr-TR" dirty="0" smtClean="0"/>
              <a:t> </a:t>
            </a:r>
            <a:r>
              <a:rPr lang="tr-TR" dirty="0" err="1" smtClean="0"/>
              <a:t>iterative</a:t>
            </a:r>
            <a:endParaRPr lang="tr-TR" dirty="0" smtClean="0"/>
          </a:p>
          <a:p>
            <a:r>
              <a:rPr lang="tr-TR" dirty="0" err="1" smtClean="0"/>
              <a:t>Both</a:t>
            </a:r>
            <a:r>
              <a:rPr lang="tr-TR" dirty="0" smtClean="0"/>
              <a:t> can </a:t>
            </a:r>
            <a:r>
              <a:rPr lang="tr-TR" dirty="0" err="1" smtClean="0"/>
              <a:t>converge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local</a:t>
            </a:r>
            <a:r>
              <a:rPr lang="tr-TR" dirty="0" smtClean="0"/>
              <a:t> minimum</a:t>
            </a:r>
          </a:p>
          <a:p>
            <a:r>
              <a:rPr lang="tr-TR" dirty="0" smtClean="0"/>
              <a:t>EM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need</a:t>
            </a:r>
            <a:r>
              <a:rPr lang="tr-TR" dirty="0" smtClean="0"/>
              <a:t> a </a:t>
            </a:r>
            <a:r>
              <a:rPr lang="tr-TR" dirty="0" err="1" smtClean="0"/>
              <a:t>learning</a:t>
            </a:r>
            <a:r>
              <a:rPr lang="tr-TR" dirty="0" smtClean="0"/>
              <a:t> rate</a:t>
            </a:r>
          </a:p>
          <a:p>
            <a:r>
              <a:rPr lang="tr-TR" dirty="0" err="1" smtClean="0"/>
              <a:t>Gradient</a:t>
            </a:r>
            <a:r>
              <a:rPr lang="tr-TR" dirty="0" smtClean="0"/>
              <a:t> </a:t>
            </a:r>
            <a:r>
              <a:rPr lang="tr-TR" dirty="0" err="1" smtClean="0"/>
              <a:t>descent</a:t>
            </a:r>
            <a:r>
              <a:rPr lang="tr-TR" dirty="0" smtClean="0"/>
              <a:t> </a:t>
            </a:r>
            <a:r>
              <a:rPr lang="tr-TR" dirty="0" err="1" smtClean="0"/>
              <a:t>requires</a:t>
            </a:r>
            <a:r>
              <a:rPr lang="tr-TR" dirty="0" smtClean="0"/>
              <a:t> post-</a:t>
            </a:r>
            <a:r>
              <a:rPr lang="tr-TR" dirty="0" err="1" smtClean="0"/>
              <a:t>processing</a:t>
            </a:r>
            <a:r>
              <a:rPr lang="tr-TR" dirty="0" smtClean="0"/>
              <a:t> on </a:t>
            </a:r>
            <a:r>
              <a:rPr lang="tr-TR" dirty="0" err="1" smtClean="0"/>
              <a:t>parameters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prior</a:t>
            </a:r>
            <a:r>
              <a:rPr lang="tr-TR" dirty="0" smtClean="0"/>
              <a:t> </a:t>
            </a:r>
            <a:r>
              <a:rPr lang="tr-TR" dirty="0" err="1" smtClean="0"/>
              <a:t>probabilities</a:t>
            </a:r>
            <a:r>
              <a:rPr lang="tr-TR" dirty="0" smtClean="0"/>
              <a:t> </a:t>
            </a:r>
            <a:r>
              <a:rPr lang="tr-TR" dirty="0" err="1" smtClean="0"/>
              <a:t>add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1,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covariance</a:t>
            </a:r>
            <a:r>
              <a:rPr lang="tr-TR" dirty="0" smtClean="0"/>
              <a:t> </a:t>
            </a:r>
            <a:r>
              <a:rPr lang="tr-TR" dirty="0" err="1" smtClean="0"/>
              <a:t>matrixes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positive-definite</a:t>
            </a:r>
            <a:endParaRPr lang="tr-T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86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Divergence</a:t>
            </a:r>
            <a:r>
              <a:rPr lang="tr-TR" dirty="0" smtClean="0"/>
              <a:t> in </a:t>
            </a:r>
            <a:r>
              <a:rPr lang="tr-TR" dirty="0" err="1" smtClean="0"/>
              <a:t>MoG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776" y="1836383"/>
            <a:ext cx="5379720" cy="4351338"/>
          </a:xfrm>
        </p:spPr>
        <p:txBody>
          <a:bodyPr>
            <a:normAutofit lnSpcReduction="10000"/>
          </a:bodyPr>
          <a:lstStyle/>
          <a:p>
            <a:r>
              <a:rPr lang="tr-TR" dirty="0" err="1" smtClean="0"/>
              <a:t>Means</a:t>
            </a:r>
            <a:r>
              <a:rPr lang="tr-TR" dirty="0" smtClean="0"/>
              <a:t> </a:t>
            </a:r>
            <a:r>
              <a:rPr lang="tr-TR" dirty="0" err="1" smtClean="0"/>
              <a:t>converges</a:t>
            </a:r>
            <a:r>
              <a:rPr lang="tr-TR" dirty="0" smtClean="0"/>
              <a:t>/</a:t>
            </a:r>
            <a:r>
              <a:rPr lang="tr-TR" dirty="0" err="1" smtClean="0"/>
              <a:t>diverges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data </a:t>
            </a:r>
            <a:r>
              <a:rPr lang="tr-TR" dirty="0" err="1" smtClean="0"/>
              <a:t>point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maximizes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likelihood</a:t>
            </a:r>
            <a:r>
              <a:rPr lang="tr-TR" dirty="0" smtClean="0"/>
              <a:t>, as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covariance</a:t>
            </a:r>
            <a:r>
              <a:rPr lang="tr-TR" dirty="0" smtClean="0"/>
              <a:t> </a:t>
            </a:r>
            <a:r>
              <a:rPr lang="tr-TR" dirty="0" err="1" smtClean="0"/>
              <a:t>goes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0. </a:t>
            </a:r>
          </a:p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such</a:t>
            </a:r>
            <a:r>
              <a:rPr lang="tr-TR" dirty="0" smtClean="0"/>
              <a:t> </a:t>
            </a:r>
            <a:r>
              <a:rPr lang="tr-TR" dirty="0" err="1" smtClean="0"/>
              <a:t>cases</a:t>
            </a:r>
            <a:r>
              <a:rPr lang="tr-TR" dirty="0" smtClean="0"/>
              <a:t>, </a:t>
            </a:r>
          </a:p>
          <a:p>
            <a:pPr lvl="1"/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algorithm</a:t>
            </a:r>
            <a:r>
              <a:rPr lang="tr-TR" dirty="0" smtClean="0"/>
              <a:t> </a:t>
            </a:r>
            <a:r>
              <a:rPr lang="tr-TR" dirty="0" err="1" smtClean="0"/>
              <a:t>by</a:t>
            </a:r>
            <a:r>
              <a:rPr lang="tr-TR" dirty="0" smtClean="0"/>
              <a:t> </a:t>
            </a:r>
            <a:r>
              <a:rPr lang="tr-TR" dirty="0" err="1" smtClean="0"/>
              <a:t>randomly</a:t>
            </a:r>
            <a:r>
              <a:rPr lang="tr-TR" dirty="0" smtClean="0"/>
              <a:t> </a:t>
            </a:r>
            <a:r>
              <a:rPr lang="tr-TR" dirty="0" err="1" smtClean="0"/>
              <a:t>setting</a:t>
            </a:r>
            <a:r>
              <a:rPr lang="tr-TR" dirty="0" smtClean="0"/>
              <a:t> a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covariance</a:t>
            </a:r>
            <a:endParaRPr lang="tr-TR" dirty="0" smtClean="0"/>
          </a:p>
          <a:p>
            <a:pPr lvl="1"/>
            <a:r>
              <a:rPr lang="tr-TR" dirty="0" smtClean="0"/>
              <a:t>Put </a:t>
            </a:r>
            <a:r>
              <a:rPr lang="tr-TR" dirty="0" err="1" smtClean="0"/>
              <a:t>constraints</a:t>
            </a:r>
            <a:r>
              <a:rPr lang="tr-TR" dirty="0" smtClean="0"/>
              <a:t> on </a:t>
            </a:r>
            <a:r>
              <a:rPr lang="el-GR" dirty="0" smtClean="0"/>
              <a:t>σ</a:t>
            </a:r>
            <a:endParaRPr lang="tr-TR" dirty="0" smtClean="0"/>
          </a:p>
          <a:p>
            <a:r>
              <a:rPr lang="tr-TR" dirty="0" err="1" smtClean="0"/>
              <a:t>MoG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work</a:t>
            </a:r>
            <a:r>
              <a:rPr lang="tr-TR" dirty="0" smtClean="0"/>
              <a:t> on </a:t>
            </a:r>
            <a:r>
              <a:rPr lang="tr-TR" dirty="0" err="1" smtClean="0"/>
              <a:t>non-Gaussian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/>
              <a:t>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593" y="1929476"/>
            <a:ext cx="3897573" cy="28028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06409" y="4616384"/>
            <a:ext cx="4840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inspired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tr-TR" dirty="0" smtClean="0"/>
              <a:t>, D. </a:t>
            </a:r>
            <a:r>
              <a:rPr lang="tr-TR" dirty="0" err="1" smtClean="0"/>
              <a:t>Kobak</a:t>
            </a:r>
            <a:r>
              <a:rPr lang="tr-TR" dirty="0" smtClean="0"/>
              <a:t>, Clustering </a:t>
            </a:r>
            <a:r>
              <a:rPr lang="tr-TR" dirty="0" err="1" smtClean="0"/>
              <a:t>and</a:t>
            </a:r>
            <a:r>
              <a:rPr lang="tr-TR" dirty="0" smtClean="0"/>
              <a:t> EM, </a:t>
            </a:r>
            <a:r>
              <a:rPr lang="tr-TR" dirty="0" err="1" smtClean="0"/>
              <a:t>Uni</a:t>
            </a:r>
            <a:r>
              <a:rPr lang="tr-TR" dirty="0" smtClean="0"/>
              <a:t> of </a:t>
            </a:r>
            <a:r>
              <a:rPr lang="tr-TR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2845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After</a:t>
            </a:r>
            <a:r>
              <a:rPr lang="tr-TR" dirty="0" smtClean="0"/>
              <a:t> Clustering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smtClean="0"/>
              <a:t>CRM, </a:t>
            </a:r>
            <a:r>
              <a:rPr lang="tr-TR" dirty="0" err="1" smtClean="0"/>
              <a:t>Customer</a:t>
            </a:r>
            <a:r>
              <a:rPr lang="tr-TR" dirty="0" smtClean="0"/>
              <a:t> </a:t>
            </a:r>
            <a:r>
              <a:rPr lang="tr-TR" dirty="0" err="1" smtClean="0"/>
              <a:t>segmentation</a:t>
            </a:r>
            <a:endParaRPr lang="tr-TR" dirty="0" smtClean="0"/>
          </a:p>
          <a:p>
            <a:r>
              <a:rPr lang="tr-TR" dirty="0" smtClean="0"/>
              <a:t>As </a:t>
            </a:r>
            <a:r>
              <a:rPr lang="tr-TR" dirty="0" err="1" smtClean="0"/>
              <a:t>preprocessing</a:t>
            </a:r>
            <a:r>
              <a:rPr lang="tr-TR" dirty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create</a:t>
            </a:r>
            <a:r>
              <a:rPr lang="tr-TR" dirty="0" smtClean="0"/>
              <a:t> </a:t>
            </a:r>
            <a:r>
              <a:rPr lang="tr-TR" dirty="0" err="1" smtClean="0"/>
              <a:t>new</a:t>
            </a:r>
            <a:r>
              <a:rPr lang="tr-TR" dirty="0" smtClean="0"/>
              <a:t> k </a:t>
            </a:r>
            <a:r>
              <a:rPr lang="tr-TR" dirty="0" err="1" smtClean="0"/>
              <a:t>dimensional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fit </a:t>
            </a:r>
            <a:r>
              <a:rPr lang="tr-TR" dirty="0" err="1" smtClean="0"/>
              <a:t>different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/>
              <a:t> </a:t>
            </a:r>
            <a:r>
              <a:rPr lang="tr-TR" dirty="0" err="1" smtClean="0"/>
              <a:t>dimension</a:t>
            </a:r>
            <a:endParaRPr lang="tr-TR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68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Hierarchical</a:t>
            </a:r>
            <a:r>
              <a:rPr lang="tr-TR" dirty="0" smtClean="0"/>
              <a:t> Clustering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Cluster </a:t>
                </a:r>
                <a:r>
                  <a:rPr lang="tr-TR" dirty="0" err="1" smtClean="0"/>
                  <a:t>based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distances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between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instances</a:t>
                </a:r>
                <a:endParaRPr lang="tr-TR" dirty="0" smtClean="0"/>
              </a:p>
              <a:p>
                <a:r>
                  <a:rPr lang="tr-TR" dirty="0" err="1" smtClean="0"/>
                  <a:t>Minkowski</a:t>
                </a:r>
                <a:r>
                  <a:rPr lang="tr-TR" dirty="0" smtClean="0"/>
                  <a:t> (</a:t>
                </a:r>
                <a:r>
                  <a:rPr lang="tr-TR" dirty="0" err="1" smtClean="0"/>
                  <a:t>L</a:t>
                </a:r>
                <a:r>
                  <a:rPr lang="tr-TR" baseline="-25000" dirty="0" err="1" smtClean="0"/>
                  <a:t>p</a:t>
                </a:r>
                <a:r>
                  <a:rPr lang="tr-TR" dirty="0" smtClean="0"/>
                  <a:t>) – </a:t>
                </a:r>
                <a:r>
                  <a:rPr lang="tr-TR" dirty="0" err="1" smtClean="0"/>
                  <a:t>turns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into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Euclidean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when</a:t>
                </a:r>
                <a:r>
                  <a:rPr lang="tr-TR" dirty="0" smtClean="0"/>
                  <a:t> p=2</a:t>
                </a:r>
                <a:endParaRPr lang="tr-T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p>
                                    </m:sSub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p>
                          </m:e>
                        </m:nary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endParaRPr lang="tr-TR" b="0" dirty="0" smtClean="0"/>
              </a:p>
              <a:p>
                <a:pPr lvl="1"/>
                <a:endParaRPr lang="tr-TR" dirty="0" smtClean="0"/>
              </a:p>
              <a:p>
                <a:r>
                  <a:rPr lang="tr-TR" dirty="0" smtClean="0"/>
                  <a:t>City </a:t>
                </a:r>
                <a:r>
                  <a:rPr lang="tr-TR" dirty="0" err="1" smtClean="0"/>
                  <a:t>block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distance</a:t>
                </a:r>
                <a:endParaRPr lang="tr-T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b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nary>
                      </m:e>
                      <m:sup/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98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Agglomerative</a:t>
            </a:r>
            <a:r>
              <a:rPr lang="tr-TR" dirty="0"/>
              <a:t> </a:t>
            </a:r>
            <a:r>
              <a:rPr lang="tr-TR" dirty="0" smtClean="0"/>
              <a:t>Clustering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6067425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tr-TR" dirty="0" smtClean="0"/>
                  <a:t>Start </a:t>
                </a:r>
                <a:r>
                  <a:rPr lang="tr-TR" dirty="0" err="1" smtClean="0"/>
                  <a:t>with</a:t>
                </a:r>
                <a:r>
                  <a:rPr lang="tr-TR" dirty="0" smtClean="0"/>
                  <a:t> N </a:t>
                </a:r>
                <a:r>
                  <a:rPr lang="tr-TR" dirty="0" err="1" smtClean="0"/>
                  <a:t>groups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having</a:t>
                </a:r>
                <a:r>
                  <a:rPr lang="tr-TR" dirty="0" smtClean="0"/>
                  <a:t> 1 </a:t>
                </a:r>
                <a:r>
                  <a:rPr lang="tr-TR" dirty="0" err="1" smtClean="0"/>
                  <a:t>instance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only</a:t>
                </a:r>
                <a:endParaRPr lang="tr-TR" dirty="0" smtClean="0"/>
              </a:p>
              <a:p>
                <a:r>
                  <a:rPr lang="tr-TR" dirty="0" err="1" smtClean="0"/>
                  <a:t>Merge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two</a:t>
                </a:r>
                <a:r>
                  <a:rPr lang="tr-TR" dirty="0" smtClean="0"/>
                  <a:t> </a:t>
                </a:r>
                <a:r>
                  <a:rPr lang="tr-TR" b="1" dirty="0" err="1" smtClean="0"/>
                  <a:t>closest</a:t>
                </a:r>
                <a:r>
                  <a:rPr lang="tr-TR" b="1" dirty="0" smtClean="0"/>
                  <a:t> </a:t>
                </a:r>
                <a:r>
                  <a:rPr lang="tr-TR" dirty="0" err="1" smtClean="0"/>
                  <a:t>groups</a:t>
                </a:r>
                <a:r>
                  <a:rPr lang="tr-TR" dirty="0" smtClean="0"/>
                  <a:t> at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iteration</a:t>
                </a:r>
                <a:endParaRPr lang="tr-TR" dirty="0" smtClean="0"/>
              </a:p>
              <a:p>
                <a:pPr lvl="1"/>
                <a:r>
                  <a:rPr lang="tr-TR" dirty="0" err="1" smtClean="0"/>
                  <a:t>Single</a:t>
                </a:r>
                <a:r>
                  <a:rPr lang="tr-TR" dirty="0" smtClean="0"/>
                  <a:t> link: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tr-T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tr-TR" dirty="0" smtClean="0"/>
                  <a:t> </a:t>
                </a:r>
              </a:p>
              <a:p>
                <a:pPr lvl="2"/>
                <a:r>
                  <a:rPr lang="tr-TR" dirty="0" err="1" smtClean="0"/>
                  <a:t>Similarity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two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based</a:t>
                </a:r>
                <a:r>
                  <a:rPr lang="tr-TR" dirty="0" smtClean="0"/>
                  <a:t> on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most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similar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members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those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clusters</a:t>
                </a:r>
                <a:endParaRPr lang="tr-TR" dirty="0" smtClean="0"/>
              </a:p>
              <a:p>
                <a:pPr lvl="1"/>
                <a:r>
                  <a:rPr lang="tr-TR" dirty="0" smtClean="0"/>
                  <a:t>Complete link: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tr-TR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tr-TR" dirty="0" smtClean="0"/>
              </a:p>
              <a:p>
                <a:pPr lvl="2"/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most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dissimilar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members</a:t>
                </a:r>
                <a:r>
                  <a:rPr lang="tr-TR" dirty="0" smtClean="0"/>
                  <a:t> of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two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clusters</a:t>
                </a:r>
                <a:endParaRPr lang="tr-TR" dirty="0" smtClean="0"/>
              </a:p>
              <a:p>
                <a:pPr lvl="2"/>
                <a:r>
                  <a:rPr lang="tr-TR" dirty="0" err="1" smtClean="0"/>
                  <a:t>Suffers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from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outliers</a:t>
                </a:r>
                <a:endParaRPr lang="tr-TR" dirty="0"/>
              </a:p>
              <a:p>
                <a:pPr lvl="1"/>
                <a:endParaRPr lang="tr-TR" dirty="0" smtClean="0"/>
              </a:p>
              <a:p>
                <a:pPr lvl="1"/>
                <a:r>
                  <a:rPr lang="tr-TR" dirty="0" err="1" smtClean="0"/>
                  <a:t>Group-average</a:t>
                </a:r>
                <a:r>
                  <a:rPr lang="tr-TR" dirty="0" smtClean="0"/>
                  <a:t> / </a:t>
                </a:r>
                <a:r>
                  <a:rPr lang="tr-TR" dirty="0" err="1" smtClean="0"/>
                  <a:t>Average</a:t>
                </a:r>
                <a:r>
                  <a:rPr lang="tr-TR" dirty="0" smtClean="0"/>
                  <a:t> link: </a:t>
                </a:r>
                <a:r>
                  <a:rPr lang="tr-TR" dirty="0" err="1" smtClean="0"/>
                  <a:t>distance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between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centroids</a:t>
                </a:r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6067425" cy="4351338"/>
              </a:xfrm>
              <a:blipFill>
                <a:blip r:embed="rId2"/>
                <a:stretch>
                  <a:fillRect l="-1106" t="-700" b="-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7175" y="1327858"/>
            <a:ext cx="3581400" cy="2166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675" y="3612160"/>
            <a:ext cx="3962399" cy="22235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77175" y="5953125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000" dirty="0" err="1" smtClean="0"/>
              <a:t>Figure</a:t>
            </a:r>
            <a:r>
              <a:rPr lang="tr-TR" sz="1000" dirty="0" smtClean="0"/>
              <a:t> </a:t>
            </a:r>
            <a:r>
              <a:rPr lang="tr-TR" sz="1000" dirty="0" err="1" smtClean="0"/>
              <a:t>from</a:t>
            </a:r>
            <a:r>
              <a:rPr lang="tr-TR" sz="1000" dirty="0" smtClean="0"/>
              <a:t> C.D.</a:t>
            </a:r>
            <a:r>
              <a:rPr lang="en-US" sz="1000" dirty="0" smtClean="0"/>
              <a:t> </a:t>
            </a:r>
            <a:r>
              <a:rPr lang="en-US" sz="1000" dirty="0"/>
              <a:t>Manning, </a:t>
            </a:r>
            <a:r>
              <a:rPr lang="en-US" sz="1000" dirty="0" smtClean="0"/>
              <a:t>P</a:t>
            </a:r>
            <a:r>
              <a:rPr lang="tr-TR" sz="1000" dirty="0" smtClean="0"/>
              <a:t>.</a:t>
            </a:r>
            <a:r>
              <a:rPr lang="en-US" sz="1000" dirty="0" err="1" smtClean="0"/>
              <a:t>Raghavan</a:t>
            </a:r>
            <a:r>
              <a:rPr lang="en-US" sz="1000" dirty="0" smtClean="0"/>
              <a:t> </a:t>
            </a:r>
            <a:r>
              <a:rPr lang="en-US" sz="1000" dirty="0"/>
              <a:t>and </a:t>
            </a:r>
            <a:r>
              <a:rPr lang="en-US" sz="1000" dirty="0" smtClean="0"/>
              <a:t>H</a:t>
            </a:r>
            <a:r>
              <a:rPr lang="tr-TR" sz="1000" dirty="0" smtClean="0"/>
              <a:t>.</a:t>
            </a:r>
            <a:r>
              <a:rPr lang="en-US" sz="1000" dirty="0" smtClean="0"/>
              <a:t> </a:t>
            </a:r>
            <a:r>
              <a:rPr lang="en-US" sz="1000" dirty="0" err="1"/>
              <a:t>Schütze</a:t>
            </a:r>
            <a:r>
              <a:rPr lang="en-US" sz="1000" dirty="0"/>
              <a:t>, </a:t>
            </a:r>
            <a:r>
              <a:rPr lang="en-US" sz="1000" i="1" dirty="0"/>
              <a:t>Introduction to Information Retrieval</a:t>
            </a:r>
            <a:r>
              <a:rPr lang="en-US" sz="1000" dirty="0"/>
              <a:t>, Cambridge University Press. 2008. </a:t>
            </a:r>
          </a:p>
          <a:p>
            <a:r>
              <a:rPr lang="tr-TR" sz="1000" dirty="0" smtClean="0"/>
              <a:t> 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628239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Unsupervised</a:t>
            </a:r>
            <a:r>
              <a:rPr lang="tr-TR" dirty="0" smtClean="0"/>
              <a:t> Learning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collection</a:t>
            </a:r>
            <a:r>
              <a:rPr lang="tr-TR" dirty="0" smtClean="0"/>
              <a:t> of </a:t>
            </a:r>
            <a:r>
              <a:rPr lang="tr-TR" dirty="0" err="1" smtClean="0"/>
              <a:t>unlabelled</a:t>
            </a:r>
            <a:r>
              <a:rPr lang="tr-TR" dirty="0" smtClean="0"/>
              <a:t> data</a:t>
            </a:r>
          </a:p>
          <a:p>
            <a:r>
              <a:rPr lang="tr-TR" dirty="0" err="1" smtClean="0"/>
              <a:t>Discover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/</a:t>
            </a:r>
            <a:r>
              <a:rPr lang="tr-TR" dirty="0" err="1" smtClean="0"/>
              <a:t>clusters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patterns</a:t>
            </a:r>
            <a:r>
              <a:rPr lang="tr-TR" dirty="0" smtClean="0"/>
              <a:t> </a:t>
            </a:r>
            <a:r>
              <a:rPr lang="tr-TR" dirty="0" err="1" smtClean="0"/>
              <a:t>within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data</a:t>
            </a:r>
          </a:p>
          <a:p>
            <a:r>
              <a:rPr lang="tr-TR" dirty="0" err="1" smtClean="0"/>
              <a:t>Dimensionality</a:t>
            </a:r>
            <a:r>
              <a:rPr lang="tr-TR" dirty="0" smtClean="0"/>
              <a:t> </a:t>
            </a:r>
            <a:r>
              <a:rPr lang="tr-TR" dirty="0" err="1"/>
              <a:t>R</a:t>
            </a:r>
            <a:r>
              <a:rPr lang="tr-TR" dirty="0" err="1" smtClean="0"/>
              <a:t>eduction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Clustering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important</a:t>
            </a:r>
            <a:r>
              <a:rPr lang="tr-TR" dirty="0" smtClean="0"/>
              <a:t> </a:t>
            </a:r>
            <a:r>
              <a:rPr lang="tr-TR" dirty="0" err="1" smtClean="0"/>
              <a:t>examples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653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Semiparametric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parametric</a:t>
            </a:r>
            <a:r>
              <a:rPr lang="tr-TR" dirty="0" smtClean="0"/>
              <a:t> </a:t>
            </a:r>
            <a:r>
              <a:rPr lang="tr-TR" dirty="0" err="1" smtClean="0"/>
              <a:t>models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assume</a:t>
            </a:r>
            <a:r>
              <a:rPr lang="tr-TR" dirty="0" smtClean="0"/>
              <a:t> a </a:t>
            </a:r>
            <a:r>
              <a:rPr lang="tr-TR" dirty="0" err="1" smtClean="0"/>
              <a:t>single</a:t>
            </a:r>
            <a:r>
              <a:rPr lang="tr-TR" dirty="0" smtClean="0"/>
              <a:t> model </a:t>
            </a:r>
            <a:r>
              <a:rPr lang="tr-TR" dirty="0" err="1" smtClean="0"/>
              <a:t>for</a:t>
            </a:r>
            <a:r>
              <a:rPr lang="tr-TR" dirty="0" smtClean="0"/>
              <a:t> p(</a:t>
            </a:r>
            <a:r>
              <a:rPr lang="tr-TR" dirty="0" err="1" smtClean="0"/>
              <a:t>x|C</a:t>
            </a:r>
            <a:r>
              <a:rPr lang="tr-TR" baseline="-25000" dirty="0" err="1" smtClean="0"/>
              <a:t>i</a:t>
            </a:r>
            <a:r>
              <a:rPr lang="tr-TR" dirty="0" smtClean="0"/>
              <a:t>)</a:t>
            </a:r>
            <a:endParaRPr lang="tr-TR" dirty="0"/>
          </a:p>
          <a:p>
            <a:pPr lvl="1"/>
            <a:r>
              <a:rPr lang="tr-TR" dirty="0" smtClean="0"/>
              <a:t>Simple as </a:t>
            </a:r>
            <a:r>
              <a:rPr lang="tr-TR" dirty="0" err="1" smtClean="0"/>
              <a:t>the</a:t>
            </a:r>
            <a:r>
              <a:rPr lang="tr-TR" dirty="0" smtClean="0"/>
              <a:t> problem </a:t>
            </a:r>
            <a:r>
              <a:rPr lang="tr-TR" dirty="0" err="1" smtClean="0"/>
              <a:t>reduces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 of a </a:t>
            </a:r>
            <a:r>
              <a:rPr lang="tr-TR" dirty="0" err="1" smtClean="0"/>
              <a:t>few</a:t>
            </a:r>
            <a:r>
              <a:rPr lang="tr-TR" dirty="0" smtClean="0"/>
              <a:t> </a:t>
            </a:r>
            <a:r>
              <a:rPr lang="tr-TR" dirty="0" err="1" smtClean="0"/>
              <a:t>parameters</a:t>
            </a:r>
            <a:r>
              <a:rPr lang="tr-TR" dirty="0" smtClean="0"/>
              <a:t> (</a:t>
            </a:r>
            <a:r>
              <a:rPr lang="tr-TR" dirty="0" err="1" smtClean="0"/>
              <a:t>e.g</a:t>
            </a:r>
            <a:r>
              <a:rPr lang="tr-TR" dirty="0" smtClean="0"/>
              <a:t>. </a:t>
            </a:r>
            <a:r>
              <a:rPr lang="tr-TR" dirty="0" err="1" smtClean="0"/>
              <a:t>mean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covariance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Gaussian</a:t>
            </a:r>
            <a:r>
              <a:rPr lang="tr-TR" dirty="0" smtClean="0"/>
              <a:t>)</a:t>
            </a:r>
          </a:p>
          <a:p>
            <a:pPr lvl="1"/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selected</a:t>
            </a:r>
            <a:r>
              <a:rPr lang="tr-TR" dirty="0" smtClean="0"/>
              <a:t> </a:t>
            </a:r>
            <a:r>
              <a:rPr lang="tr-TR" dirty="0" err="1" smtClean="0"/>
              <a:t>parametric</a:t>
            </a:r>
            <a:r>
              <a:rPr lang="tr-TR" dirty="0" smtClean="0"/>
              <a:t> model </a:t>
            </a:r>
            <a:r>
              <a:rPr lang="tr-TR" dirty="0" err="1" smtClean="0"/>
              <a:t>may</a:t>
            </a:r>
            <a:r>
              <a:rPr lang="tr-TR" dirty="0" smtClean="0"/>
              <a:t> be a </a:t>
            </a:r>
            <a:r>
              <a:rPr lang="tr-TR" dirty="0" err="1" smtClean="0"/>
              <a:t>source</a:t>
            </a:r>
            <a:r>
              <a:rPr lang="tr-TR" dirty="0" smtClean="0"/>
              <a:t> of </a:t>
            </a:r>
            <a:r>
              <a:rPr lang="tr-TR" dirty="0" err="1" smtClean="0"/>
              <a:t>bias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Semiparametric</a:t>
            </a:r>
            <a:r>
              <a:rPr lang="tr-TR" dirty="0" smtClean="0"/>
              <a:t> </a:t>
            </a:r>
            <a:r>
              <a:rPr lang="tr-TR" dirty="0" err="1" smtClean="0"/>
              <a:t>density</a:t>
            </a:r>
            <a:r>
              <a:rPr lang="tr-TR" dirty="0" smtClean="0"/>
              <a:t> </a:t>
            </a:r>
            <a:r>
              <a:rPr lang="tr-TR" dirty="0" err="1" smtClean="0"/>
              <a:t>estimation</a:t>
            </a:r>
            <a:r>
              <a:rPr lang="tr-TR" dirty="0" smtClean="0"/>
              <a:t>,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assume</a:t>
            </a:r>
            <a:r>
              <a:rPr lang="tr-TR" dirty="0" smtClean="0"/>
              <a:t> a </a:t>
            </a:r>
            <a:r>
              <a:rPr lang="tr-TR" dirty="0" err="1" smtClean="0"/>
              <a:t>parametric</a:t>
            </a:r>
            <a:r>
              <a:rPr lang="tr-TR" dirty="0" smtClean="0"/>
              <a:t> model 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each</a:t>
            </a:r>
            <a:r>
              <a:rPr lang="tr-TR" dirty="0" smtClean="0"/>
              <a:t> </a:t>
            </a:r>
            <a:r>
              <a:rPr lang="tr-TR" dirty="0" err="1" smtClean="0"/>
              <a:t>group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sample</a:t>
            </a:r>
            <a:r>
              <a:rPr lang="tr-TR" dirty="0" smtClean="0"/>
              <a:t>. But </a:t>
            </a:r>
            <a:r>
              <a:rPr lang="tr-TR" dirty="0" err="1" smtClean="0"/>
              <a:t>we</a:t>
            </a:r>
            <a:r>
              <a:rPr lang="tr-TR" dirty="0" smtClean="0"/>
              <a:t> do not </a:t>
            </a:r>
            <a:r>
              <a:rPr lang="tr-TR" dirty="0" err="1" smtClean="0"/>
              <a:t>know</a:t>
            </a:r>
            <a:r>
              <a:rPr lang="tr-TR" dirty="0" smtClean="0"/>
              <a:t> how </a:t>
            </a:r>
            <a:r>
              <a:rPr lang="tr-TR" dirty="0" err="1" smtClean="0"/>
              <a:t>many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3777845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Mixture</a:t>
            </a:r>
            <a:r>
              <a:rPr lang="tr-TR" dirty="0" smtClean="0"/>
              <a:t> </a:t>
            </a:r>
            <a:r>
              <a:rPr lang="tr-TR" dirty="0" err="1" smtClean="0"/>
              <a:t>densities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tr-TR" dirty="0" smtClean="0"/>
                  <a:t>   </a:t>
                </a:r>
              </a:p>
              <a:p>
                <a:r>
                  <a:rPr lang="tr-TR" dirty="0" err="1" smtClean="0"/>
                  <a:t>G’s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components</a:t>
                </a:r>
                <a:r>
                  <a:rPr lang="tr-TR" dirty="0" smtClean="0"/>
                  <a:t>/</a:t>
                </a:r>
                <a:r>
                  <a:rPr lang="tr-TR" dirty="0" err="1" smtClean="0"/>
                  <a:t>clusters</a:t>
                </a:r>
                <a:r>
                  <a:rPr lang="tr-TR" dirty="0" smtClean="0"/>
                  <a:t>/</a:t>
                </a:r>
                <a:r>
                  <a:rPr lang="tr-TR" dirty="0" err="1" smtClean="0"/>
                  <a:t>groups</a:t>
                </a:r>
                <a:endParaRPr lang="tr-TR" dirty="0" smtClean="0"/>
              </a:p>
              <a:p>
                <a:r>
                  <a:rPr lang="tr-TR" dirty="0" smtClean="0"/>
                  <a:t>p(G) </a:t>
                </a:r>
                <a:r>
                  <a:rPr lang="tr-TR" dirty="0" err="1" smtClean="0"/>
                  <a:t>priors</a:t>
                </a:r>
                <a:endParaRPr lang="tr-TR" dirty="0" smtClean="0"/>
              </a:p>
              <a:p>
                <a:r>
                  <a:rPr lang="tr-TR" dirty="0" smtClean="0"/>
                  <a:t>p(</a:t>
                </a:r>
                <a:r>
                  <a:rPr lang="tr-TR" dirty="0" err="1" smtClean="0"/>
                  <a:t>x|G</a:t>
                </a:r>
                <a:r>
                  <a:rPr lang="tr-TR" dirty="0" smtClean="0"/>
                  <a:t>) 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densities</a:t>
                </a:r>
                <a:endParaRPr lang="tr-TR" dirty="0" smtClean="0"/>
              </a:p>
              <a:p>
                <a:endParaRPr lang="tr-TR" dirty="0"/>
              </a:p>
              <a:p>
                <a:r>
                  <a:rPr lang="tr-TR" dirty="0" err="1" smtClean="0"/>
                  <a:t>Given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sample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k, </a:t>
                </a:r>
                <a:r>
                  <a:rPr lang="tr-TR" dirty="0" err="1" smtClean="0"/>
                  <a:t>learning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becomes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estimating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densities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and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priors</a:t>
                </a:r>
                <a:r>
                  <a:rPr lang="tr-TR" dirty="0" smtClean="0"/>
                  <a:t>. </a:t>
                </a:r>
              </a:p>
              <a:p>
                <a:r>
                  <a:rPr lang="tr-TR" dirty="0" err="1" smtClean="0"/>
                  <a:t>If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densities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are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multivariate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Gaussian</a:t>
                </a:r>
                <a:endParaRPr lang="tr-TR" dirty="0"/>
              </a:p>
              <a:p>
                <a:pPr lvl="1"/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tr-T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tr-T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tr-T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 smtClean="0"/>
                  <a:t> </a:t>
                </a:r>
              </a:p>
              <a:p>
                <a:pPr lvl="1"/>
                <a:r>
                  <a:rPr lang="tr-TR" dirty="0" err="1" smtClean="0"/>
                  <a:t>Parameters</a:t>
                </a:r>
                <a:r>
                  <a:rPr lang="tr-TR" dirty="0" smtClean="0"/>
                  <a:t>: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38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5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Classes</a:t>
            </a:r>
            <a:r>
              <a:rPr lang="tr-TR" dirty="0" smtClean="0"/>
              <a:t> </a:t>
            </a:r>
            <a:r>
              <a:rPr lang="tr-TR" dirty="0" err="1" smtClean="0"/>
              <a:t>versus</a:t>
            </a:r>
            <a:r>
              <a:rPr lang="tr-TR" dirty="0" smtClean="0"/>
              <a:t> </a:t>
            </a:r>
            <a:r>
              <a:rPr lang="tr-TR" dirty="0" err="1" smtClean="0"/>
              <a:t>Clusters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Supervised X={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tr-TR" b="1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tr-T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tr-T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tr-T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tr-TR" dirty="0" smtClean="0"/>
                  <a:t>Classes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tr-TR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tr-TR" i="1" dirty="0" smtClean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tr-T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/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b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/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/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tr-T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blipFill>
                <a:blip r:embed="rId4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/>
              <p:cNvSpPr>
                <a:spLocks noGrp="1"/>
              </p:cNvSpPr>
              <p:nvPr>
                <p:ph type="body" idx="3"/>
              </p:nvPr>
            </p:nvSpPr>
            <p:spPr/>
            <p:txBody>
              <a:bodyPr/>
              <a:lstStyle/>
              <a:p>
                <a:r>
                  <a:rPr lang="tr-TR" dirty="0" smtClean="0"/>
                  <a:t>Unsupervised </a:t>
                </a:r>
                <a:r>
                  <a:rPr lang="tr-TR" dirty="0"/>
                  <a:t>X={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  <m:r>
                      <a:rPr lang="tr-TR" b="1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blipFill>
                <a:blip r:embed="rId5"/>
                <a:stretch>
                  <a:fillRect b="-1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4"/>
              </p:nvPr>
            </p:nvSpPr>
            <p:spPr/>
            <p:txBody>
              <a:bodyPr/>
              <a:lstStyle/>
              <a:p>
                <a:r>
                  <a:rPr lang="tr-TR" dirty="0" smtClean="0"/>
                  <a:t>Clusters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=1…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tr-TR" dirty="0" smtClean="0"/>
              </a:p>
              <a:p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tr-T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tr-T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tr-TR" dirty="0" smtClean="0"/>
              </a:p>
              <a:p>
                <a:pPr marL="457200"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tr-T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tr-T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tr-T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tr-TR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tr-T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en-GB" dirty="0"/>
              </a:p>
              <a:p>
                <a:r>
                  <a:rPr lang="tr-TR" dirty="0" err="1" smtClean="0"/>
                  <a:t>Labels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tr-TR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r>
                  <a:rPr lang="tr-TR" dirty="0" smtClean="0"/>
                  <a:t> ?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98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K-</a:t>
            </a:r>
            <a:r>
              <a:rPr lang="tr-TR" dirty="0" err="1"/>
              <a:t>M</a:t>
            </a:r>
            <a:r>
              <a:rPr lang="tr-TR" dirty="0" err="1" smtClean="0"/>
              <a:t>eans</a:t>
            </a:r>
            <a:r>
              <a:rPr lang="tr-TR" dirty="0" smtClean="0"/>
              <a:t> Clustering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N input data vectors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dirty="0"/>
                          <m:t>{</m:t>
                        </m:r>
                        <m:r>
                          <m:rPr>
                            <m:nor/>
                          </m:rPr>
                          <a:rPr lang="tr-TR" dirty="0"/>
                          <m:t>x</m:t>
                        </m:r>
                        <m:r>
                          <m:rPr>
                            <m:nor/>
                          </m:rPr>
                          <a:rPr lang="tr-TR" baseline="-25000" dirty="0"/>
                          <m:t>i</m:t>
                        </m:r>
                        <m:r>
                          <m:rPr>
                            <m:nor/>
                          </m:rPr>
                          <a:rPr lang="en-US" dirty="0"/>
                          <m:t>}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we wish </a:t>
                </a:r>
                <a:r>
                  <a:rPr lang="en-US" dirty="0" smtClean="0"/>
                  <a:t>to</a:t>
                </a:r>
                <a:r>
                  <a:rPr lang="tr-TR" dirty="0" smtClean="0"/>
                  <a:t> </a:t>
                </a:r>
                <a:r>
                  <a:rPr lang="en-US" dirty="0" smtClean="0"/>
                  <a:t>label </a:t>
                </a:r>
                <a:r>
                  <a:rPr lang="en-US" dirty="0"/>
                  <a:t>each vector as belonging to one of K clusters</a:t>
                </a:r>
                <a:r>
                  <a:rPr lang="en-US" dirty="0" smtClean="0"/>
                  <a:t>.</a:t>
                </a:r>
                <a:endParaRPr lang="tr-TR" dirty="0" smtClean="0"/>
              </a:p>
              <a:p>
                <a:r>
                  <a:rPr lang="tr-TR" dirty="0" err="1" smtClean="0"/>
                  <a:t>Each</a:t>
                </a:r>
                <a:r>
                  <a:rPr lang="tr-TR" dirty="0" smtClean="0"/>
                  <a:t> data </a:t>
                </a:r>
                <a:r>
                  <a:rPr lang="tr-TR" dirty="0" err="1" smtClean="0"/>
                  <a:t>point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belongs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to</a:t>
                </a:r>
                <a:r>
                  <a:rPr lang="tr-TR" dirty="0" smtClean="0"/>
                  <a:t> a </a:t>
                </a:r>
                <a:r>
                  <a:rPr lang="tr-TR" dirty="0" err="1" smtClean="0"/>
                  <a:t>single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 (</a:t>
                </a:r>
                <a:r>
                  <a:rPr lang="tr-TR" dirty="0" err="1" smtClean="0"/>
                  <a:t>mutually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exclusive</a:t>
                </a:r>
                <a:r>
                  <a:rPr lang="tr-TR" dirty="0" smtClean="0"/>
                  <a:t>)</a:t>
                </a:r>
              </a:p>
              <a:p>
                <a:r>
                  <a:rPr lang="tr-TR" dirty="0" err="1" smtClean="0"/>
                  <a:t>We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will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estimate</a:t>
                </a:r>
                <a:r>
                  <a:rPr lang="tr-TR" dirty="0" smtClean="0"/>
                  <a:t> a </a:t>
                </a:r>
                <a:r>
                  <a:rPr lang="tr-TR" b="1" dirty="0" err="1" smtClean="0"/>
                  <a:t>center</a:t>
                </a:r>
                <a:r>
                  <a:rPr lang="tr-TR" b="1" dirty="0" smtClean="0"/>
                  <a:t> </a:t>
                </a:r>
                <a:r>
                  <a:rPr lang="tr-TR" dirty="0" err="1" smtClean="0"/>
                  <a:t>for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each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cluster</a:t>
                </a:r>
                <a:r>
                  <a:rPr lang="tr-TR" dirty="0" smtClean="0"/>
                  <a:t>.</a:t>
                </a:r>
              </a:p>
              <a:p>
                <a:r>
                  <a:rPr lang="tr-TR" dirty="0" err="1" smtClean="0"/>
                  <a:t>The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full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objective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function</a:t>
                </a:r>
                <a:r>
                  <a:rPr lang="tr-TR" dirty="0" smtClean="0"/>
                  <a:t>/``total </a:t>
                </a:r>
                <a:r>
                  <a:rPr lang="tr-TR" dirty="0" err="1" smtClean="0"/>
                  <a:t>reconstruction</a:t>
                </a:r>
                <a:r>
                  <a:rPr lang="tr-TR" dirty="0" smtClean="0"/>
                  <a:t> </a:t>
                </a:r>
                <a:r>
                  <a:rPr lang="tr-TR" dirty="0" err="1" smtClean="0"/>
                  <a:t>error</a:t>
                </a:r>
                <a:r>
                  <a:rPr lang="tr-TR" dirty="0" smtClean="0"/>
                  <a:t>’’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tr-TR" dirty="0" smtClean="0"/>
              </a:p>
              <a:p>
                <a:pPr marL="533400" lvl="1" indent="0">
                  <a:buNone/>
                </a:pPr>
                <a:r>
                  <a:rPr lang="tr-TR" dirty="0"/>
                  <a:t> </a:t>
                </a:r>
                <a:r>
                  <a:rPr lang="tr-TR" dirty="0" smtClean="0"/>
                  <a:t>  </a:t>
                </a:r>
              </a:p>
              <a:p>
                <a:pPr marL="533400" lvl="1" indent="0">
                  <a:buNone/>
                </a:pPr>
                <a:r>
                  <a:rPr lang="tr-TR" dirty="0" err="1"/>
                  <a:t>w</a:t>
                </a:r>
                <a:r>
                  <a:rPr lang="tr-TR" dirty="0" err="1" smtClean="0"/>
                  <a:t>here</a:t>
                </a:r>
                <a:r>
                  <a:rPr lang="tr-T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1          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begChr m:val="‖"/>
                                <m:endChr m:val="‖"/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0                                    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tr-TR" dirty="0" smtClean="0"/>
              </a:p>
            </p:txBody>
          </p:sp>
        </mc:Choice>
        <mc:Fallback xmlns="">
          <p:sp>
            <p:nvSpPr>
              <p:cNvPr id="8" name="Tex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8677275" y="5429250"/>
            <a:ext cx="2676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Cannot</a:t>
            </a:r>
            <a:r>
              <a:rPr lang="tr-TR" dirty="0" smtClean="0"/>
              <a:t> be </a:t>
            </a:r>
            <a:r>
              <a:rPr lang="tr-TR" dirty="0" err="1" smtClean="0"/>
              <a:t>optimized</a:t>
            </a:r>
            <a:r>
              <a:rPr lang="tr-TR" dirty="0" smtClean="0"/>
              <a:t> in </a:t>
            </a:r>
            <a:r>
              <a:rPr lang="tr-TR" dirty="0" err="1" smtClean="0"/>
              <a:t>closed</a:t>
            </a:r>
            <a:r>
              <a:rPr lang="tr-TR" dirty="0" smtClean="0"/>
              <a:t> form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634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Pseudocode</a:t>
            </a:r>
            <a:r>
              <a:rPr lang="tr-TR" dirty="0" smtClean="0"/>
              <a:t> </a:t>
            </a:r>
            <a:r>
              <a:rPr lang="tr-TR" dirty="0" err="1" smtClean="0"/>
              <a:t>for</a:t>
            </a:r>
            <a:r>
              <a:rPr lang="tr-TR" dirty="0" smtClean="0"/>
              <a:t> k-</a:t>
            </a:r>
            <a:r>
              <a:rPr lang="tr-TR" dirty="0" err="1" smtClean="0"/>
              <a:t>means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3"/>
          </p:nvPr>
        </p:nvSpPr>
        <p:spPr>
          <a:xfrm>
            <a:off x="7148426" y="1681163"/>
            <a:ext cx="4206962" cy="823912"/>
          </a:xfrm>
        </p:spPr>
        <p:txBody>
          <a:bodyPr/>
          <a:lstStyle/>
          <a:p>
            <a:r>
              <a:rPr lang="tr-TR" dirty="0" err="1" smtClean="0"/>
              <a:t>Initialization</a:t>
            </a:r>
            <a:endParaRPr lang="en-GB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4"/>
          </p:nvPr>
        </p:nvSpPr>
        <p:spPr>
          <a:xfrm>
            <a:off x="7138186" y="2505075"/>
            <a:ext cx="4217201" cy="3684588"/>
          </a:xfrm>
        </p:spPr>
        <p:txBody>
          <a:bodyPr>
            <a:normAutofit fontScale="85000" lnSpcReduction="20000"/>
          </a:bodyPr>
          <a:lstStyle/>
          <a:p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labelling</a:t>
            </a:r>
            <a:r>
              <a:rPr lang="tr-TR" dirty="0" smtClean="0"/>
              <a:t> (not </a:t>
            </a:r>
            <a:r>
              <a:rPr lang="tr-TR" dirty="0" err="1" smtClean="0"/>
              <a:t>recommended</a:t>
            </a:r>
            <a:r>
              <a:rPr lang="tr-TR" dirty="0" smtClean="0"/>
              <a:t>)</a:t>
            </a:r>
          </a:p>
          <a:p>
            <a:r>
              <a:rPr lang="tr-TR" dirty="0" err="1" smtClean="0"/>
              <a:t>Mean</a:t>
            </a:r>
            <a:r>
              <a:rPr lang="tr-TR" dirty="0" smtClean="0"/>
              <a:t> of </a:t>
            </a:r>
            <a:r>
              <a:rPr lang="tr-TR" dirty="0" err="1" smtClean="0"/>
              <a:t>all</a:t>
            </a:r>
            <a:r>
              <a:rPr lang="tr-TR" dirty="0" smtClean="0"/>
              <a:t> data + </a:t>
            </a:r>
            <a:r>
              <a:rPr lang="tr-TR" dirty="0" err="1" smtClean="0"/>
              <a:t>small</a:t>
            </a:r>
            <a:r>
              <a:rPr lang="tr-TR" dirty="0" smtClean="0"/>
              <a:t> 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vectors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get</a:t>
            </a:r>
            <a:r>
              <a:rPr lang="tr-TR" dirty="0" smtClean="0"/>
              <a:t> k </a:t>
            </a:r>
            <a:r>
              <a:rPr lang="tr-TR" dirty="0" err="1" smtClean="0"/>
              <a:t>initial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endParaRPr lang="tr-TR" dirty="0" smtClean="0"/>
          </a:p>
          <a:p>
            <a:r>
              <a:rPr lang="tr-TR" dirty="0" err="1" smtClean="0"/>
              <a:t>Random</a:t>
            </a:r>
            <a:r>
              <a:rPr lang="tr-TR" dirty="0" smtClean="0"/>
              <a:t> data </a:t>
            </a:r>
            <a:r>
              <a:rPr lang="tr-TR" dirty="0" err="1" smtClean="0"/>
              <a:t>points</a:t>
            </a:r>
            <a:r>
              <a:rPr lang="tr-TR" dirty="0" smtClean="0"/>
              <a:t> as </a:t>
            </a:r>
            <a:r>
              <a:rPr lang="tr-TR" dirty="0" err="1" smtClean="0"/>
              <a:t>centers</a:t>
            </a:r>
            <a:endParaRPr lang="tr-TR" dirty="0" smtClean="0"/>
          </a:p>
          <a:p>
            <a:r>
              <a:rPr lang="tr-TR" dirty="0" err="1" smtClean="0"/>
              <a:t>Principal</a:t>
            </a:r>
            <a:r>
              <a:rPr lang="tr-TR" dirty="0" smtClean="0"/>
              <a:t> </a:t>
            </a:r>
            <a:r>
              <a:rPr lang="tr-TR" dirty="0" err="1" smtClean="0"/>
              <a:t>components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take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means</a:t>
            </a:r>
            <a:r>
              <a:rPr lang="tr-TR" dirty="0" smtClean="0"/>
              <a:t> of </a:t>
            </a:r>
            <a:r>
              <a:rPr lang="tr-TR" dirty="0" err="1" smtClean="0"/>
              <a:t>these</a:t>
            </a:r>
            <a:r>
              <a:rPr lang="tr-TR" dirty="0" smtClean="0"/>
              <a:t> </a:t>
            </a:r>
            <a:r>
              <a:rPr lang="tr-TR" dirty="0" err="1" smtClean="0"/>
              <a:t>groups</a:t>
            </a:r>
            <a:endParaRPr lang="tr-TR" dirty="0" smtClean="0"/>
          </a:p>
          <a:p>
            <a:r>
              <a:rPr lang="tr-TR" b="1" dirty="0" err="1" smtClean="0"/>
              <a:t>Multiple</a:t>
            </a:r>
            <a:r>
              <a:rPr lang="tr-TR" b="1" dirty="0" smtClean="0"/>
              <a:t> </a:t>
            </a:r>
            <a:r>
              <a:rPr lang="tr-TR" b="1" dirty="0" err="1" smtClean="0"/>
              <a:t>restart</a:t>
            </a:r>
            <a:endParaRPr lang="tr-TR" b="1" dirty="0" smtClean="0"/>
          </a:p>
          <a:p>
            <a:endParaRPr lang="tr-T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02" y="1940719"/>
            <a:ext cx="6298399" cy="289852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139278" y="4791023"/>
            <a:ext cx="58737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indent="0">
              <a:buNone/>
            </a:pPr>
            <a:r>
              <a:rPr lang="tr-TR" dirty="0" err="1" smtClean="0"/>
              <a:t>Figure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Alpaydin</a:t>
            </a:r>
            <a:r>
              <a:rPr lang="tr-TR" dirty="0" smtClean="0"/>
              <a:t> 2010. </a:t>
            </a:r>
            <a:r>
              <a:rPr lang="tr-TR" dirty="0" err="1" smtClean="0"/>
              <a:t>Chapter</a:t>
            </a:r>
            <a:r>
              <a:rPr lang="tr-TR" dirty="0" smtClean="0"/>
              <a:t> </a:t>
            </a:r>
            <a:r>
              <a:rPr lang="tr-TR" dirty="0"/>
              <a:t>7, </a:t>
            </a:r>
            <a:r>
              <a:rPr lang="tr-TR" dirty="0" err="1" smtClean="0"/>
              <a:t>Introduction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Machine Learning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78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Visualisation</a:t>
            </a:r>
            <a:r>
              <a:rPr lang="tr-TR" dirty="0" smtClean="0"/>
              <a:t> of k-</a:t>
            </a:r>
            <a:r>
              <a:rPr lang="tr-TR" dirty="0" err="1" smtClean="0"/>
              <a:t>means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60" y="1401013"/>
            <a:ext cx="5914679" cy="496168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34747" y="6176963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CS229 Lecture </a:t>
            </a:r>
            <a:r>
              <a:rPr lang="en-GB" dirty="0" smtClean="0"/>
              <a:t>notes</a:t>
            </a:r>
            <a:r>
              <a:rPr lang="tr-TR" dirty="0" smtClean="0"/>
              <a:t>, </a:t>
            </a:r>
            <a:r>
              <a:rPr lang="en-GB" dirty="0" smtClean="0"/>
              <a:t>Andrew Ng</a:t>
            </a:r>
            <a:r>
              <a:rPr lang="tr-TR" dirty="0" smtClean="0"/>
              <a:t>, 2003</a:t>
            </a:r>
            <a:endParaRPr lang="en-GB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816" y="1549477"/>
            <a:ext cx="4584471" cy="44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8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Drawbacks</a:t>
            </a:r>
            <a:r>
              <a:rPr lang="tr-TR" dirty="0" smtClean="0"/>
              <a:t> of k-</a:t>
            </a:r>
            <a:r>
              <a:rPr lang="tr-TR" dirty="0" err="1" smtClean="0"/>
              <a:t>means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 smtClean="0"/>
              <a:t>It</a:t>
            </a:r>
            <a:r>
              <a:rPr lang="tr-TR" dirty="0" smtClean="0"/>
              <a:t> can </a:t>
            </a:r>
            <a:r>
              <a:rPr lang="tr-TR" dirty="0" err="1" smtClean="0"/>
              <a:t>stuck</a:t>
            </a:r>
            <a:r>
              <a:rPr lang="tr-TR" dirty="0" smtClean="0"/>
              <a:t> in </a:t>
            </a:r>
            <a:r>
              <a:rPr lang="tr-TR" dirty="0" err="1" smtClean="0"/>
              <a:t>local</a:t>
            </a:r>
            <a:r>
              <a:rPr lang="tr-TR" dirty="0" smtClean="0"/>
              <a:t> </a:t>
            </a:r>
            <a:r>
              <a:rPr lang="tr-TR" dirty="0" err="1" smtClean="0"/>
              <a:t>minima</a:t>
            </a:r>
            <a:endParaRPr lang="tr-TR" dirty="0" smtClean="0"/>
          </a:p>
          <a:p>
            <a:r>
              <a:rPr lang="tr-TR" dirty="0" err="1" smtClean="0"/>
              <a:t>It</a:t>
            </a:r>
            <a:r>
              <a:rPr lang="tr-TR" dirty="0" smtClean="0"/>
              <a:t> </a:t>
            </a:r>
            <a:r>
              <a:rPr lang="tr-TR" dirty="0" err="1" smtClean="0"/>
              <a:t>does</a:t>
            </a:r>
            <a:r>
              <a:rPr lang="tr-TR" dirty="0" smtClean="0"/>
              <a:t> not </a:t>
            </a:r>
            <a:r>
              <a:rPr lang="tr-TR" dirty="0" err="1" smtClean="0"/>
              <a:t>work</a:t>
            </a:r>
            <a:r>
              <a:rPr lang="tr-TR" dirty="0" smtClean="0"/>
              <a:t> on </a:t>
            </a:r>
            <a:r>
              <a:rPr lang="tr-TR" dirty="0" err="1" smtClean="0"/>
              <a:t>non-spherical</a:t>
            </a:r>
            <a:r>
              <a:rPr lang="tr-TR" dirty="0" smtClean="0"/>
              <a:t> </a:t>
            </a:r>
            <a:r>
              <a:rPr lang="tr-TR" dirty="0" err="1" smtClean="0"/>
              <a:t>clusters</a:t>
            </a:r>
            <a:endParaRPr lang="tr-TR" dirty="0" smtClean="0"/>
          </a:p>
          <a:p>
            <a:endParaRPr lang="tr-TR" dirty="0" smtClean="0"/>
          </a:p>
        </p:txBody>
      </p:sp>
      <p:grpSp>
        <p:nvGrpSpPr>
          <p:cNvPr id="6" name="Group 5"/>
          <p:cNvGrpSpPr/>
          <p:nvPr/>
        </p:nvGrpSpPr>
        <p:grpSpPr>
          <a:xfrm>
            <a:off x="2183801" y="5034579"/>
            <a:ext cx="7194625" cy="1629503"/>
            <a:chOff x="1632809" y="4475461"/>
            <a:chExt cx="8229712" cy="21240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32809" y="4475461"/>
              <a:ext cx="5505450" cy="21240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86046" y="4580235"/>
              <a:ext cx="2276475" cy="1914525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2700171" y="6510193"/>
            <a:ext cx="6551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inspired</a:t>
            </a:r>
            <a:r>
              <a:rPr lang="tr-TR" dirty="0" smtClean="0"/>
              <a:t> </a:t>
            </a:r>
            <a:r>
              <a:rPr lang="tr-TR" dirty="0" err="1" smtClean="0"/>
              <a:t>from</a:t>
            </a:r>
            <a:r>
              <a:rPr lang="tr-TR" dirty="0" smtClean="0"/>
              <a:t> </a:t>
            </a:r>
            <a:r>
              <a:rPr lang="tr-TR" dirty="0" err="1" smtClean="0"/>
              <a:t>Lecture</a:t>
            </a:r>
            <a:r>
              <a:rPr lang="tr-TR" dirty="0" smtClean="0"/>
              <a:t> </a:t>
            </a:r>
            <a:r>
              <a:rPr lang="tr-TR" dirty="0" err="1" smtClean="0"/>
              <a:t>Notes</a:t>
            </a:r>
            <a:r>
              <a:rPr lang="tr-TR" dirty="0" smtClean="0"/>
              <a:t>, D. </a:t>
            </a:r>
            <a:r>
              <a:rPr lang="tr-TR" dirty="0" err="1" smtClean="0"/>
              <a:t>Kobak</a:t>
            </a:r>
            <a:r>
              <a:rPr lang="tr-TR" dirty="0" smtClean="0"/>
              <a:t>, Clustering </a:t>
            </a:r>
            <a:r>
              <a:rPr lang="tr-TR" dirty="0" err="1" smtClean="0"/>
              <a:t>and</a:t>
            </a:r>
            <a:r>
              <a:rPr lang="tr-TR" dirty="0" smtClean="0"/>
              <a:t> EM, </a:t>
            </a:r>
            <a:r>
              <a:rPr lang="tr-TR" dirty="0" err="1" smtClean="0"/>
              <a:t>Uni</a:t>
            </a:r>
            <a:r>
              <a:rPr lang="tr-TR" dirty="0" smtClean="0"/>
              <a:t> of </a:t>
            </a:r>
            <a:r>
              <a:rPr lang="tr-TR" dirty="0" err="1" smtClean="0"/>
              <a:t>Tübingen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71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712</Words>
  <Application>Microsoft Office PowerPoint</Application>
  <PresentationFormat>Widescreen</PresentationFormat>
  <Paragraphs>133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Cambria Math</vt:lpstr>
      <vt:lpstr>Arial</vt:lpstr>
      <vt:lpstr>Calibri</vt:lpstr>
      <vt:lpstr>Office Theme</vt:lpstr>
      <vt:lpstr>BLG 527E Machine Learning</vt:lpstr>
      <vt:lpstr>Unsupervised Learning</vt:lpstr>
      <vt:lpstr>Semiparametric Density Estimation</vt:lpstr>
      <vt:lpstr>Mixture densities</vt:lpstr>
      <vt:lpstr>Classes versus Clusters</vt:lpstr>
      <vt:lpstr>K-Means Clustering</vt:lpstr>
      <vt:lpstr>Pseudocode for k-means</vt:lpstr>
      <vt:lpstr>Visualisation of k-means</vt:lpstr>
      <vt:lpstr>Drawbacks of k-means</vt:lpstr>
      <vt:lpstr>Mixtures of Gaussians (MoG)</vt:lpstr>
      <vt:lpstr>Example: Gaussian Mixture Density</vt:lpstr>
      <vt:lpstr>MoG Model</vt:lpstr>
      <vt:lpstr>MoG versus K-Means</vt:lpstr>
      <vt:lpstr>MoG model (cont’d)</vt:lpstr>
      <vt:lpstr>Gradient descent versus EM</vt:lpstr>
      <vt:lpstr>Divergence in MoG</vt:lpstr>
      <vt:lpstr>After Clustering</vt:lpstr>
      <vt:lpstr>Hierarchical Clustering</vt:lpstr>
      <vt:lpstr>Agglomerative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BLG 527E Machine Learning</dc:title>
  <dc:creator>ayse t</dc:creator>
  <cp:lastModifiedBy>itu</cp:lastModifiedBy>
  <cp:revision>95</cp:revision>
  <dcterms:created xsi:type="dcterms:W3CDTF">2021-09-26T12:38:29Z</dcterms:created>
  <dcterms:modified xsi:type="dcterms:W3CDTF">2022-11-17T10:52:13Z</dcterms:modified>
</cp:coreProperties>
</file>