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0AFE9-1A8E-4673-A86B-B7DD8FAC109F}" type="datetimeFigureOut">
              <a:rPr lang="en-US" smtClean="0"/>
              <a:t>7/26/2022</a:t>
            </a:fld>
            <a:endParaRPr lang="en-US"/>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66EAC-55BD-4E9E-97A0-232C57A8C5F6}" type="slidenum">
              <a:rPr lang="en-US" smtClean="0"/>
              <a:t>‹#›</a:t>
            </a:fld>
            <a:endParaRPr lang="en-US"/>
          </a:p>
        </p:txBody>
      </p:sp>
    </p:spTree>
    <p:extLst>
      <p:ext uri="{BB962C8B-B14F-4D97-AF65-F5344CB8AC3E}">
        <p14:creationId xmlns:p14="http://schemas.microsoft.com/office/powerpoint/2010/main" val="1119174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smtClean="0"/>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1151838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191559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15A09193-2BAA-41C2-B802-15F59B286240}" type="slidenum">
              <a:rPr lang="tr-TR" smtClean="0"/>
              <a:t>‹#›</a:t>
            </a:fld>
            <a:endParaRPr lang="tr-TR"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30861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1678261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15A09193-2BAA-41C2-B802-15F59B286240}" type="slidenum">
              <a:rPr lang="tr-TR" smtClean="0"/>
              <a:t>‹#›</a:t>
            </a:fld>
            <a:endParaRPr lang="tr-TR"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53084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smtClean="0"/>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21097102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4071932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245392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smtClean="0"/>
              <a:t>Asıl başlık stili için tıklatın</a:t>
            </a:r>
            <a:endParaRPr lang="en-US" dirty="0"/>
          </a:p>
        </p:txBody>
      </p:sp>
      <p:sp>
        <p:nvSpPr>
          <p:cNvPr id="3" name="Content Placeholder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1842574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2713578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433966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3390635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3242508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57224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smtClean="0"/>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307770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F536571-00DA-44D1-B1DC-3538BDCBC0FB}" type="datetimeFigureOut">
              <a:rPr lang="tr-TR" smtClean="0"/>
              <a:t>26.07.2022</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15A09193-2BAA-41C2-B802-15F59B286240}" type="slidenum">
              <a:rPr lang="tr-TR" smtClean="0"/>
              <a:t>‹#›</a:t>
            </a:fld>
            <a:endParaRPr lang="tr-TR" dirty="0"/>
          </a:p>
        </p:txBody>
      </p:sp>
    </p:spTree>
    <p:extLst>
      <p:ext uri="{BB962C8B-B14F-4D97-AF65-F5344CB8AC3E}">
        <p14:creationId xmlns:p14="http://schemas.microsoft.com/office/powerpoint/2010/main" val="2588284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F536571-00DA-44D1-B1DC-3538BDCBC0FB}" type="datetimeFigureOut">
              <a:rPr lang="tr-TR" smtClean="0"/>
              <a:t>26.07.2022</a:t>
            </a:fld>
            <a:endParaRPr lang="tr-TR"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A09193-2BAA-41C2-B802-15F59B286240}" type="slidenum">
              <a:rPr lang="tr-TR" smtClean="0"/>
              <a:t>‹#›</a:t>
            </a:fld>
            <a:endParaRPr lang="tr-TR" dirty="0"/>
          </a:p>
        </p:txBody>
      </p:sp>
    </p:spTree>
    <p:extLst>
      <p:ext uri="{BB962C8B-B14F-4D97-AF65-F5344CB8AC3E}">
        <p14:creationId xmlns:p14="http://schemas.microsoft.com/office/powerpoint/2010/main" val="1965841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lilianweng.github.io/posts/2018-01-23-multi-armed-bandit/" TargetMode="External"/><Relationship Id="rId2" Type="http://schemas.openxmlformats.org/officeDocument/2006/relationships/hyperlink" Target="https://towardsdatascience.com/recommender-systems-using-linucb-a-contextual-multi-armed-bandit-approach-35a6f0eb6c4" TargetMode="External"/><Relationship Id="rId1" Type="http://schemas.openxmlformats.org/officeDocument/2006/relationships/slideLayout" Target="../slideLayouts/slideLayout7.xml"/><Relationship Id="rId6" Type="http://schemas.openxmlformats.org/officeDocument/2006/relationships/hyperlink" Target="https://towardsdatascience.com/solving-the-multi-armed-bandit-problem-b72de40db97c" TargetMode="External"/><Relationship Id="rId5" Type="http://schemas.openxmlformats.org/officeDocument/2006/relationships/hyperlink" Target="https://towardsdatascience.com/contextual-bandits-and-reinforcement-learning-6bdfeaece72a" TargetMode="External"/><Relationship Id="rId4" Type="http://schemas.openxmlformats.org/officeDocument/2006/relationships/hyperlink" Target="https://towardsdatascience.com/multi-armed-bandits-part-1-b8d33ab8069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120588" y="681319"/>
            <a:ext cx="9144000" cy="3617540"/>
          </a:xfrm>
        </p:spPr>
        <p:txBody>
          <a:bodyPr>
            <a:noAutofit/>
          </a:bodyPr>
          <a:lstStyle/>
          <a:p>
            <a:pPr algn="l"/>
            <a:r>
              <a:rPr lang="tr-TR" sz="4800" dirty="0" err="1">
                <a:latin typeface="MinionPro-Regular"/>
              </a:rPr>
              <a:t>Contextual</a:t>
            </a:r>
            <a:r>
              <a:rPr lang="tr-TR" sz="4800" dirty="0">
                <a:latin typeface="MinionPro-Regular"/>
              </a:rPr>
              <a:t> </a:t>
            </a:r>
            <a:r>
              <a:rPr lang="tr-TR" sz="4800" dirty="0" err="1">
                <a:latin typeface="MinionPro-Regular"/>
              </a:rPr>
              <a:t>Bandit</a:t>
            </a:r>
            <a:r>
              <a:rPr lang="tr-TR" sz="4800" dirty="0">
                <a:latin typeface="MinionPro-Regular"/>
              </a:rPr>
              <a:t> </a:t>
            </a:r>
            <a:r>
              <a:rPr lang="tr-TR" sz="4800" dirty="0" err="1" smtClean="0">
                <a:latin typeface="MinionPro-Regular"/>
              </a:rPr>
              <a:t>Approach</a:t>
            </a:r>
            <a:r>
              <a:rPr lang="tr-TR" sz="4800" dirty="0" smtClean="0">
                <a:latin typeface="MinionPro-Regular"/>
              </a:rPr>
              <a:t> </a:t>
            </a:r>
            <a:r>
              <a:rPr lang="tr-TR" sz="4800" dirty="0" err="1">
                <a:latin typeface="MinionPro-Regular"/>
              </a:rPr>
              <a:t>B</a:t>
            </a:r>
            <a:r>
              <a:rPr lang="tr-TR" sz="4800" dirty="0" err="1" smtClean="0">
                <a:latin typeface="MinionPro-Regular"/>
              </a:rPr>
              <a:t>ased</a:t>
            </a:r>
            <a:r>
              <a:rPr lang="tr-TR" sz="4800" dirty="0" smtClean="0">
                <a:latin typeface="MinionPro-Regular"/>
              </a:rPr>
              <a:t> </a:t>
            </a:r>
            <a:r>
              <a:rPr lang="en-US" sz="4800" dirty="0" smtClean="0">
                <a:latin typeface="MinionPro-Regular"/>
              </a:rPr>
              <a:t>Recommendation </a:t>
            </a:r>
            <a:r>
              <a:rPr lang="en-US" sz="4800" dirty="0">
                <a:latin typeface="MinionPro-Regular"/>
              </a:rPr>
              <a:t>System for Personalized </a:t>
            </a:r>
            <a:r>
              <a:rPr lang="en-US" sz="4800" dirty="0" smtClean="0">
                <a:latin typeface="MinionPro-Regular"/>
              </a:rPr>
              <a:t>Web</a:t>
            </a:r>
            <a:r>
              <a:rPr lang="tr-TR" sz="4800" dirty="0">
                <a:latin typeface="MinionPro-Regular"/>
              </a:rPr>
              <a:t>-</a:t>
            </a:r>
            <a:r>
              <a:rPr lang="en-US" sz="4800" dirty="0" smtClean="0">
                <a:latin typeface="MinionPro-Regular"/>
              </a:rPr>
              <a:t>based</a:t>
            </a:r>
            <a:r>
              <a:rPr lang="en-US" sz="4800" dirty="0">
                <a:latin typeface="MinionPro-Regular"/>
              </a:rPr>
              <a:t/>
            </a:r>
            <a:br>
              <a:rPr lang="en-US" sz="4800" dirty="0">
                <a:latin typeface="MinionPro-Regular"/>
              </a:rPr>
            </a:br>
            <a:r>
              <a:rPr lang="tr-TR" sz="4800" dirty="0">
                <a:latin typeface="MinionPro-Regular"/>
              </a:rPr>
              <a:t>Services</a:t>
            </a:r>
          </a:p>
        </p:txBody>
      </p:sp>
      <p:sp>
        <p:nvSpPr>
          <p:cNvPr id="3" name="Alt Başlık 2"/>
          <p:cNvSpPr>
            <a:spLocks noGrp="1"/>
          </p:cNvSpPr>
          <p:nvPr>
            <p:ph type="subTitle" idx="1"/>
          </p:nvPr>
        </p:nvSpPr>
        <p:spPr>
          <a:xfrm>
            <a:off x="1120588" y="4812274"/>
            <a:ext cx="9144000" cy="458974"/>
          </a:xfrm>
        </p:spPr>
        <p:txBody>
          <a:bodyPr/>
          <a:lstStyle/>
          <a:p>
            <a:pPr algn="l"/>
            <a:r>
              <a:rPr lang="tr-TR" dirty="0" smtClean="0"/>
              <a:t>Elif Özcan</a:t>
            </a:r>
            <a:endParaRPr lang="tr-TR" dirty="0"/>
          </a:p>
        </p:txBody>
      </p:sp>
      <p:sp>
        <p:nvSpPr>
          <p:cNvPr id="4" name="Veri Yer Tutucusu 3"/>
          <p:cNvSpPr>
            <a:spLocks noGrp="1"/>
          </p:cNvSpPr>
          <p:nvPr>
            <p:ph type="dt" sz="half" idx="10"/>
          </p:nvPr>
        </p:nvSpPr>
        <p:spPr/>
        <p:txBody>
          <a:bodyPr/>
          <a:lstStyle/>
          <a:p>
            <a:r>
              <a:rPr lang="tr-TR" dirty="0" smtClean="0"/>
              <a:t>04.07.2022</a:t>
            </a:r>
            <a:endParaRPr lang="tr-TR" dirty="0"/>
          </a:p>
        </p:txBody>
      </p:sp>
    </p:spTree>
    <p:extLst>
      <p:ext uri="{BB962C8B-B14F-4D97-AF65-F5344CB8AC3E}">
        <p14:creationId xmlns:p14="http://schemas.microsoft.com/office/powerpoint/2010/main" val="2470647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629920" y="1102698"/>
            <a:ext cx="10220960" cy="2523768"/>
          </a:xfrm>
          <a:prstGeom prst="rect">
            <a:avLst/>
          </a:prstGeom>
        </p:spPr>
        <p:txBody>
          <a:bodyPr wrap="square">
            <a:spAutoFit/>
          </a:bodyPr>
          <a:lstStyle/>
          <a:p>
            <a:r>
              <a:rPr lang="tr-TR" sz="3200" dirty="0" err="1" smtClean="0">
                <a:latin typeface="Calibri" panose="020F0502020204030204" pitchFamily="34" charset="0"/>
                <a:cs typeface="Calibri" panose="020F0502020204030204" pitchFamily="34" charset="0"/>
              </a:rPr>
              <a:t>Conculusions</a:t>
            </a:r>
            <a:endParaRPr lang="tr-TR" sz="3200" dirty="0" smtClean="0">
              <a:latin typeface="Calibri" panose="020F0502020204030204" pitchFamily="34" charset="0"/>
              <a:cs typeface="Calibri" panose="020F0502020204030204" pitchFamily="34" charset="0"/>
            </a:endParaRPr>
          </a:p>
          <a:p>
            <a:endParaRPr lang="tr-TR" dirty="0" smtClean="0"/>
          </a:p>
          <a:p>
            <a:r>
              <a:rPr lang="tr-TR" dirty="0" err="1" smtClean="0"/>
              <a:t>The</a:t>
            </a:r>
            <a:r>
              <a:rPr lang="tr-TR" dirty="0" smtClean="0"/>
              <a:t> </a:t>
            </a:r>
            <a:r>
              <a:rPr lang="tr-TR" dirty="0" err="1" smtClean="0"/>
              <a:t>paper</a:t>
            </a:r>
            <a:r>
              <a:rPr lang="tr-TR" dirty="0" smtClean="0"/>
              <a:t> </a:t>
            </a:r>
            <a:r>
              <a:rPr lang="tr-TR" dirty="0" err="1"/>
              <a:t>presents</a:t>
            </a:r>
            <a:r>
              <a:rPr lang="tr-TR" dirty="0"/>
              <a:t> a </a:t>
            </a:r>
            <a:r>
              <a:rPr lang="tr-TR" dirty="0" err="1"/>
              <a:t>comparative</a:t>
            </a:r>
            <a:r>
              <a:rPr lang="tr-TR" dirty="0"/>
              <a:t> </a:t>
            </a:r>
            <a:r>
              <a:rPr lang="tr-TR" dirty="0" err="1"/>
              <a:t>analysis</a:t>
            </a:r>
            <a:r>
              <a:rPr lang="tr-TR" dirty="0"/>
              <a:t> of </a:t>
            </a:r>
            <a:r>
              <a:rPr lang="tr-TR" dirty="0" err="1"/>
              <a:t>existing</a:t>
            </a:r>
            <a:r>
              <a:rPr lang="tr-TR" dirty="0"/>
              <a:t> </a:t>
            </a:r>
            <a:r>
              <a:rPr lang="tr-TR" dirty="0" err="1"/>
              <a:t>personalized</a:t>
            </a:r>
            <a:r>
              <a:rPr lang="tr-TR" dirty="0"/>
              <a:t> </a:t>
            </a:r>
            <a:r>
              <a:rPr lang="tr-TR" dirty="0" err="1" smtClean="0"/>
              <a:t>recommendation</a:t>
            </a:r>
            <a:r>
              <a:rPr lang="tr-TR" dirty="0" smtClean="0"/>
              <a:t> </a:t>
            </a:r>
            <a:r>
              <a:rPr lang="tr-TR" dirty="0" err="1" smtClean="0"/>
              <a:t>techniques</a:t>
            </a:r>
            <a:r>
              <a:rPr lang="tr-TR" dirty="0" smtClean="0"/>
              <a:t> </a:t>
            </a:r>
            <a:r>
              <a:rPr lang="tr-TR" dirty="0" err="1"/>
              <a:t>such</a:t>
            </a:r>
            <a:r>
              <a:rPr lang="tr-TR" dirty="0"/>
              <a:t> as </a:t>
            </a:r>
            <a:r>
              <a:rPr lang="tr-TR" dirty="0" err="1"/>
              <a:t>LinUCB</a:t>
            </a:r>
            <a:r>
              <a:rPr lang="tr-TR" dirty="0"/>
              <a:t>, </a:t>
            </a:r>
            <a:r>
              <a:rPr lang="tr-TR" dirty="0" err="1"/>
              <a:t>Hybrid-LinUCB</a:t>
            </a:r>
            <a:r>
              <a:rPr lang="tr-TR" dirty="0"/>
              <a:t>, </a:t>
            </a:r>
            <a:r>
              <a:rPr lang="tr-TR" dirty="0" err="1"/>
              <a:t>and</a:t>
            </a:r>
            <a:r>
              <a:rPr lang="tr-TR" dirty="0"/>
              <a:t> </a:t>
            </a:r>
            <a:r>
              <a:rPr lang="tr-TR" dirty="0" err="1"/>
              <a:t>CoLin</a:t>
            </a:r>
            <a:r>
              <a:rPr lang="tr-TR" dirty="0"/>
              <a:t>. </a:t>
            </a:r>
            <a:r>
              <a:rPr lang="tr-TR" dirty="0" err="1"/>
              <a:t>Each</a:t>
            </a:r>
            <a:r>
              <a:rPr lang="tr-TR" dirty="0"/>
              <a:t> </a:t>
            </a:r>
            <a:r>
              <a:rPr lang="tr-TR" dirty="0" err="1" smtClean="0"/>
              <a:t>algorithm</a:t>
            </a:r>
            <a:r>
              <a:rPr lang="tr-TR" dirty="0" smtClean="0"/>
              <a:t> is </a:t>
            </a:r>
            <a:r>
              <a:rPr lang="tr-TR" dirty="0" err="1"/>
              <a:t>implemented</a:t>
            </a:r>
            <a:r>
              <a:rPr lang="tr-TR" dirty="0"/>
              <a:t> on </a:t>
            </a:r>
            <a:r>
              <a:rPr lang="tr-TR" dirty="0" err="1" smtClean="0"/>
              <a:t>structurally</a:t>
            </a:r>
            <a:r>
              <a:rPr lang="tr-TR" dirty="0" smtClean="0"/>
              <a:t> </a:t>
            </a:r>
            <a:r>
              <a:rPr lang="tr-TR" dirty="0" err="1" smtClean="0"/>
              <a:t>different</a:t>
            </a:r>
            <a:r>
              <a:rPr lang="tr-TR" dirty="0" smtClean="0"/>
              <a:t> </a:t>
            </a:r>
            <a:r>
              <a:rPr lang="tr-TR" dirty="0" err="1"/>
              <a:t>datasets</a:t>
            </a:r>
            <a:r>
              <a:rPr lang="tr-TR" dirty="0"/>
              <a:t>, </a:t>
            </a:r>
            <a:r>
              <a:rPr lang="tr-TR" dirty="0" err="1"/>
              <a:t>i.e</a:t>
            </a:r>
            <a:r>
              <a:rPr lang="tr-TR" dirty="0"/>
              <a:t>. </a:t>
            </a:r>
            <a:r>
              <a:rPr lang="tr-TR" dirty="0" err="1"/>
              <a:t>Synthetic</a:t>
            </a:r>
            <a:r>
              <a:rPr lang="tr-TR" dirty="0"/>
              <a:t>, </a:t>
            </a:r>
            <a:r>
              <a:rPr lang="tr-TR" dirty="0" err="1" smtClean="0"/>
              <a:t>Yahoo</a:t>
            </a:r>
            <a:r>
              <a:rPr lang="tr-TR" dirty="0" smtClean="0"/>
              <a:t> FrontPage </a:t>
            </a:r>
            <a:r>
              <a:rPr lang="tr-TR" dirty="0" err="1"/>
              <a:t>Today</a:t>
            </a:r>
            <a:r>
              <a:rPr lang="tr-TR" dirty="0"/>
              <a:t> </a:t>
            </a:r>
            <a:r>
              <a:rPr lang="tr-TR" dirty="0" err="1"/>
              <a:t>Module</a:t>
            </a:r>
            <a:r>
              <a:rPr lang="tr-TR" dirty="0"/>
              <a:t>, </a:t>
            </a:r>
            <a:r>
              <a:rPr lang="tr-TR" dirty="0" err="1"/>
              <a:t>LastFM</a:t>
            </a:r>
            <a:r>
              <a:rPr lang="tr-TR" dirty="0"/>
              <a:t>, </a:t>
            </a:r>
            <a:r>
              <a:rPr lang="tr-TR" dirty="0" err="1"/>
              <a:t>and</a:t>
            </a:r>
            <a:r>
              <a:rPr lang="tr-TR" dirty="0"/>
              <a:t> MovieLens20M</a:t>
            </a:r>
            <a:r>
              <a:rPr lang="tr-TR" dirty="0" smtClean="0"/>
              <a:t>. </a:t>
            </a:r>
            <a:r>
              <a:rPr lang="tr-TR" dirty="0" err="1"/>
              <a:t>After</a:t>
            </a:r>
            <a:r>
              <a:rPr lang="tr-TR" dirty="0"/>
              <a:t> </a:t>
            </a:r>
            <a:r>
              <a:rPr lang="tr-TR" dirty="0" err="1" smtClean="0"/>
              <a:t>the</a:t>
            </a:r>
            <a:r>
              <a:rPr lang="tr-TR" dirty="0"/>
              <a:t> </a:t>
            </a:r>
            <a:r>
              <a:rPr lang="en-US" dirty="0" smtClean="0"/>
              <a:t>implementation </a:t>
            </a:r>
            <a:r>
              <a:rPr lang="en-US" dirty="0"/>
              <a:t>and execution of these algorithms on the above </a:t>
            </a:r>
            <a:r>
              <a:rPr lang="tr-TR" dirty="0" err="1" smtClean="0"/>
              <a:t>datasets</a:t>
            </a:r>
            <a:r>
              <a:rPr lang="tr-TR" dirty="0"/>
              <a:t>, it </a:t>
            </a:r>
            <a:r>
              <a:rPr lang="tr-TR" dirty="0" smtClean="0"/>
              <a:t>has </a:t>
            </a:r>
            <a:r>
              <a:rPr lang="en-US" dirty="0" smtClean="0"/>
              <a:t>been </a:t>
            </a:r>
            <a:r>
              <a:rPr lang="en-US" dirty="0"/>
              <a:t>observed that the </a:t>
            </a:r>
            <a:r>
              <a:rPr lang="en-US" dirty="0" err="1"/>
              <a:t>CoLin</a:t>
            </a:r>
            <a:r>
              <a:rPr lang="en-US" dirty="0"/>
              <a:t> outperforms Hybrid-</a:t>
            </a:r>
            <a:r>
              <a:rPr lang="en-US" dirty="0" err="1"/>
              <a:t>LinUBC</a:t>
            </a:r>
            <a:r>
              <a:rPr lang="en-US" dirty="0"/>
              <a:t> and </a:t>
            </a:r>
            <a:r>
              <a:rPr lang="en-US" dirty="0" err="1" smtClean="0"/>
              <a:t>LinUCB</a:t>
            </a:r>
            <a:r>
              <a:rPr lang="en-US" dirty="0" smtClean="0"/>
              <a:t>,</a:t>
            </a:r>
            <a:r>
              <a:rPr lang="tr-TR" dirty="0" smtClean="0"/>
              <a:t> </a:t>
            </a:r>
            <a:r>
              <a:rPr lang="en-US" dirty="0" smtClean="0"/>
              <a:t>reporting </a:t>
            </a:r>
            <a:r>
              <a:rPr lang="en-US" dirty="0"/>
              <a:t>cumulated regret of 8.950 for </a:t>
            </a:r>
            <a:r>
              <a:rPr lang="en-US" dirty="0" err="1"/>
              <a:t>LastFm</a:t>
            </a:r>
            <a:r>
              <a:rPr lang="en-US" dirty="0"/>
              <a:t> and 60.34 for MovieLens20M.</a:t>
            </a:r>
            <a:endParaRPr lang="tr-TR" dirty="0"/>
          </a:p>
        </p:txBody>
      </p:sp>
    </p:spTree>
    <p:extLst>
      <p:ext uri="{BB962C8B-B14F-4D97-AF65-F5344CB8AC3E}">
        <p14:creationId xmlns:p14="http://schemas.microsoft.com/office/powerpoint/2010/main" val="199075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42683" y="986117"/>
            <a:ext cx="9744635" cy="2800767"/>
          </a:xfrm>
          <a:prstGeom prst="rect">
            <a:avLst/>
          </a:prstGeom>
          <a:noFill/>
        </p:spPr>
        <p:txBody>
          <a:bodyPr wrap="square" rtlCol="0">
            <a:spAutoFit/>
          </a:bodyPr>
          <a:lstStyle/>
          <a:p>
            <a:r>
              <a:rPr lang="tr-TR" sz="3200" b="1" dirty="0" err="1" smtClean="0"/>
              <a:t>References</a:t>
            </a:r>
            <a:r>
              <a:rPr lang="tr-TR" b="1" dirty="0" smtClean="0"/>
              <a:t> </a:t>
            </a:r>
          </a:p>
          <a:p>
            <a:endParaRPr lang="tr-TR" dirty="0" smtClean="0"/>
          </a:p>
          <a:p>
            <a:pPr marL="285750" indent="-285750">
              <a:buFont typeface="Arial" panose="020B0604020202020204" pitchFamily="34" charset="0"/>
              <a:buChar char="•"/>
            </a:pPr>
            <a:r>
              <a:rPr lang="tr-TR" dirty="0" smtClean="0">
                <a:hlinkClick r:id="rId2"/>
              </a:rPr>
              <a:t>https://towardsdatascience.com/recommender-systems-using-linucb-a-contextual-multi-armed-bandit-approach-35a6f0eb6c4</a:t>
            </a:r>
            <a:endParaRPr lang="tr-TR" dirty="0" smtClean="0"/>
          </a:p>
          <a:p>
            <a:pPr marL="285750" indent="-285750">
              <a:buFont typeface="Arial" panose="020B0604020202020204" pitchFamily="34" charset="0"/>
              <a:buChar char="•"/>
            </a:pPr>
            <a:r>
              <a:rPr lang="tr-TR" dirty="0" smtClean="0">
                <a:hlinkClick r:id="rId3"/>
              </a:rPr>
              <a:t>https://lilianweng.github.io/posts/2018-01-23-multi-armed-bandit/</a:t>
            </a:r>
            <a:endParaRPr lang="tr-TR" dirty="0" smtClean="0"/>
          </a:p>
          <a:p>
            <a:pPr marL="285750" indent="-285750">
              <a:buFont typeface="Arial" panose="020B0604020202020204" pitchFamily="34" charset="0"/>
              <a:buChar char="•"/>
            </a:pPr>
            <a:r>
              <a:rPr lang="tr-TR" dirty="0" smtClean="0">
                <a:hlinkClick r:id="rId4"/>
              </a:rPr>
              <a:t>https://towardsdatascience.com/multi-armed-bandits-part-1-b8d33ab80697</a:t>
            </a:r>
            <a:endParaRPr lang="tr-TR" dirty="0" smtClean="0"/>
          </a:p>
          <a:p>
            <a:pPr marL="285750" indent="-285750">
              <a:buFont typeface="Arial" panose="020B0604020202020204" pitchFamily="34" charset="0"/>
              <a:buChar char="•"/>
            </a:pPr>
            <a:r>
              <a:rPr lang="tr-TR" dirty="0" smtClean="0">
                <a:hlinkClick r:id="rId5"/>
              </a:rPr>
              <a:t>https://towardsdatascience.com/contextual-bandits-and-reinforcement-learning-6bdfeaece72a</a:t>
            </a:r>
            <a:endParaRPr lang="tr-TR" dirty="0" smtClean="0"/>
          </a:p>
          <a:p>
            <a:pPr marL="285750" indent="-285750">
              <a:buFont typeface="Arial" panose="020B0604020202020204" pitchFamily="34" charset="0"/>
              <a:buChar char="•"/>
            </a:pPr>
            <a:r>
              <a:rPr lang="tr-TR" u="sng" dirty="0">
                <a:hlinkClick r:id="rId6"/>
              </a:rPr>
              <a:t>https://towardsdatascience.com/solving-the-multi-armed-bandit-problem-b72de40db97c</a:t>
            </a:r>
            <a:endParaRPr lang="tr-TR" dirty="0"/>
          </a:p>
          <a:p>
            <a:pPr marL="285750" indent="-285750">
              <a:buFont typeface="Arial" panose="020B0604020202020204" pitchFamily="34" charset="0"/>
              <a:buChar char="•"/>
            </a:pPr>
            <a:endParaRPr lang="tr-TR" dirty="0"/>
          </a:p>
        </p:txBody>
      </p:sp>
    </p:spTree>
    <p:extLst>
      <p:ext uri="{BB962C8B-B14F-4D97-AF65-F5344CB8AC3E}">
        <p14:creationId xmlns:p14="http://schemas.microsoft.com/office/powerpoint/2010/main" val="175046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30424" y="902874"/>
            <a:ext cx="5206481" cy="584775"/>
          </a:xfrm>
          <a:prstGeom prst="rect">
            <a:avLst/>
          </a:prstGeom>
          <a:noFill/>
        </p:spPr>
        <p:txBody>
          <a:bodyPr wrap="square" rtlCol="0">
            <a:spAutoFit/>
          </a:bodyPr>
          <a:lstStyle/>
          <a:p>
            <a:r>
              <a:rPr lang="en-US" sz="3200" dirty="0" smtClean="0">
                <a:latin typeface="MinionPro-Regular"/>
              </a:rPr>
              <a:t>Recommendation</a:t>
            </a:r>
            <a:r>
              <a:rPr lang="tr-TR" dirty="0" smtClean="0">
                <a:latin typeface="MinionPro-Regular"/>
              </a:rPr>
              <a:t> </a:t>
            </a:r>
            <a:r>
              <a:rPr lang="en-US" sz="3200" dirty="0" smtClean="0">
                <a:latin typeface="MinionPro-Regular"/>
              </a:rPr>
              <a:t>Systems</a:t>
            </a:r>
            <a:endParaRPr lang="en-US" sz="3200" dirty="0">
              <a:latin typeface="MinionPro-Regular"/>
            </a:endParaRPr>
          </a:p>
        </p:txBody>
      </p:sp>
      <p:sp>
        <p:nvSpPr>
          <p:cNvPr id="5" name="Dikdörtgen 4"/>
          <p:cNvSpPr/>
          <p:nvPr/>
        </p:nvSpPr>
        <p:spPr>
          <a:xfrm>
            <a:off x="830424" y="1699345"/>
            <a:ext cx="9265297" cy="2800767"/>
          </a:xfrm>
          <a:prstGeom prst="rect">
            <a:avLst/>
          </a:prstGeom>
        </p:spPr>
        <p:txBody>
          <a:bodyPr wrap="square">
            <a:spAutoFit/>
          </a:bodyPr>
          <a:lstStyle/>
          <a:p>
            <a:r>
              <a:rPr lang="tr-TR" sz="2200" b="0" i="0" u="none" strike="noStrike" baseline="0" dirty="0" err="1" smtClean="0"/>
              <a:t>The</a:t>
            </a:r>
            <a:r>
              <a:rPr lang="tr-TR" sz="2200" b="0" i="0" u="none" strike="noStrike" baseline="0" dirty="0" smtClean="0"/>
              <a:t> main </a:t>
            </a:r>
            <a:r>
              <a:rPr lang="tr-TR" sz="2200" b="0" i="0" u="none" strike="noStrike" baseline="0" dirty="0" err="1" smtClean="0"/>
              <a:t>goal</a:t>
            </a:r>
            <a:r>
              <a:rPr lang="tr-TR" sz="2200" b="0" i="0" u="none" strike="noStrike" baseline="0" dirty="0" smtClean="0"/>
              <a:t> of</a:t>
            </a:r>
            <a:r>
              <a:rPr lang="tr-TR" sz="2200" b="0" i="0" u="none" strike="noStrike" dirty="0" smtClean="0"/>
              <a:t> </a:t>
            </a:r>
            <a:r>
              <a:rPr lang="en-US" sz="2200" b="0" i="0" u="none" strike="noStrike" baseline="0" dirty="0" smtClean="0"/>
              <a:t>a recommender system is to provide similar items to the user in which they are</a:t>
            </a:r>
            <a:r>
              <a:rPr lang="tr-TR" sz="2200" b="0" i="0" u="none" strike="noStrike" dirty="0" smtClean="0"/>
              <a:t> </a:t>
            </a:r>
            <a:r>
              <a:rPr lang="en-US" sz="2200" b="0" i="0" u="none" strike="noStrike" baseline="0" dirty="0" smtClean="0"/>
              <a:t>interested. Personalized recommender systems gradually learn about the interests</a:t>
            </a:r>
            <a:r>
              <a:rPr lang="tr-TR" sz="2200" b="0" i="0" u="none" strike="noStrike" dirty="0" smtClean="0"/>
              <a:t> </a:t>
            </a:r>
            <a:r>
              <a:rPr lang="en-US" sz="2200" b="0" i="0" u="none" strike="noStrike" baseline="0" dirty="0" smtClean="0"/>
              <a:t>of the users and provide them with items, which cater to their interests. The</a:t>
            </a:r>
            <a:r>
              <a:rPr lang="tr-TR" sz="2200" b="0" i="0" u="none" strike="noStrike" dirty="0" smtClean="0"/>
              <a:t> </a:t>
            </a:r>
            <a:r>
              <a:rPr lang="en-US" sz="2200" b="0" i="0" u="none" strike="noStrike" baseline="0" dirty="0" smtClean="0"/>
              <a:t>main three types of recommender systems are</a:t>
            </a:r>
            <a:r>
              <a:rPr lang="tr-TR" sz="2200" b="0" i="0" u="none" strike="noStrike" baseline="0" dirty="0" smtClean="0"/>
              <a:t>;</a:t>
            </a:r>
          </a:p>
          <a:p>
            <a:pPr marL="285750" indent="-285750">
              <a:buFont typeface="Arial" panose="020B0604020202020204" pitchFamily="34" charset="0"/>
              <a:buChar char="•"/>
            </a:pPr>
            <a:r>
              <a:rPr lang="en-US" sz="2200" b="0" i="0" u="none" strike="noStrike" baseline="0" dirty="0" smtClean="0"/>
              <a:t>Content-based Recommender</a:t>
            </a:r>
            <a:r>
              <a:rPr lang="tr-TR" sz="2200" b="0" i="0" u="none" strike="noStrike" dirty="0" smtClean="0"/>
              <a:t> </a:t>
            </a:r>
            <a:r>
              <a:rPr lang="tr-TR" sz="2200" b="0" i="0" u="none" strike="noStrike" baseline="0" dirty="0" err="1" smtClean="0"/>
              <a:t>Systems</a:t>
            </a:r>
            <a:r>
              <a:rPr lang="tr-TR" sz="2200" b="0" i="0" u="none" strike="noStrike" baseline="0" dirty="0" smtClean="0"/>
              <a:t>,</a:t>
            </a:r>
          </a:p>
          <a:p>
            <a:pPr marL="285750" indent="-285750">
              <a:buFont typeface="Arial" panose="020B0604020202020204" pitchFamily="34" charset="0"/>
              <a:buChar char="•"/>
            </a:pPr>
            <a:r>
              <a:rPr lang="en-US" sz="2200" dirty="0" smtClean="0"/>
              <a:t>Collaborative</a:t>
            </a:r>
            <a:r>
              <a:rPr lang="tr-TR" sz="2200" dirty="0" smtClean="0"/>
              <a:t> </a:t>
            </a:r>
            <a:r>
              <a:rPr lang="en-US" sz="2200" dirty="0" smtClean="0"/>
              <a:t>Filtering</a:t>
            </a:r>
            <a:r>
              <a:rPr lang="tr-TR" sz="2200" dirty="0" smtClean="0"/>
              <a:t> </a:t>
            </a:r>
            <a:r>
              <a:rPr lang="tr-TR" sz="2200" dirty="0"/>
              <a:t>(CF</a:t>
            </a:r>
            <a:r>
              <a:rPr lang="tr-TR" sz="2200" dirty="0" smtClean="0"/>
              <a:t>)</a:t>
            </a:r>
            <a:r>
              <a:rPr lang="da-DK" sz="2200" dirty="0" smtClean="0"/>
              <a:t> based Recommender Systems</a:t>
            </a:r>
            <a:r>
              <a:rPr lang="tr-TR" sz="2200" dirty="0" smtClean="0"/>
              <a:t>, </a:t>
            </a:r>
            <a:endParaRPr lang="tr-TR" sz="2200" dirty="0"/>
          </a:p>
          <a:p>
            <a:pPr marL="285750" indent="-285750">
              <a:buFont typeface="Arial" panose="020B0604020202020204" pitchFamily="34" charset="0"/>
              <a:buChar char="•"/>
            </a:pPr>
            <a:r>
              <a:rPr lang="da-DK" sz="2200" dirty="0" smtClean="0"/>
              <a:t>Hybrid</a:t>
            </a:r>
            <a:r>
              <a:rPr lang="tr-TR" sz="2200" dirty="0" smtClean="0"/>
              <a:t> </a:t>
            </a:r>
            <a:r>
              <a:rPr lang="da-DK" sz="2200" dirty="0" smtClean="0"/>
              <a:t>Recommender Systems</a:t>
            </a:r>
            <a:r>
              <a:rPr lang="tr-TR" sz="2200" dirty="0" smtClean="0"/>
              <a:t>.</a:t>
            </a:r>
            <a:endParaRPr lang="tr-TR" sz="2200" dirty="0"/>
          </a:p>
        </p:txBody>
      </p:sp>
    </p:spTree>
    <p:extLst>
      <p:ext uri="{BB962C8B-B14F-4D97-AF65-F5344CB8AC3E}">
        <p14:creationId xmlns:p14="http://schemas.microsoft.com/office/powerpoint/2010/main" val="64930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1026367" y="569167"/>
            <a:ext cx="3303037" cy="584775"/>
          </a:xfrm>
          <a:prstGeom prst="rect">
            <a:avLst/>
          </a:prstGeom>
          <a:noFill/>
        </p:spPr>
        <p:txBody>
          <a:bodyPr wrap="square" rtlCol="0">
            <a:spAutoFit/>
          </a:bodyPr>
          <a:lstStyle/>
          <a:p>
            <a:r>
              <a:rPr lang="en-US" sz="3200" dirty="0" smtClean="0">
                <a:latin typeface="MinionPro-Regular"/>
              </a:rPr>
              <a:t>Related</a:t>
            </a:r>
            <a:r>
              <a:rPr lang="tr-TR" sz="3200" dirty="0" smtClean="0">
                <a:latin typeface="MinionPro-Regular"/>
              </a:rPr>
              <a:t> Works</a:t>
            </a:r>
            <a:endParaRPr lang="tr-TR" sz="3200" dirty="0">
              <a:latin typeface="MinionPro-Regular"/>
            </a:endParaRPr>
          </a:p>
        </p:txBody>
      </p:sp>
      <p:sp>
        <p:nvSpPr>
          <p:cNvPr id="3" name="Dikdörtgen 2"/>
          <p:cNvSpPr/>
          <p:nvPr/>
        </p:nvSpPr>
        <p:spPr>
          <a:xfrm>
            <a:off x="1026367" y="1257802"/>
            <a:ext cx="8798768" cy="1200329"/>
          </a:xfrm>
          <a:prstGeom prst="rect">
            <a:avLst/>
          </a:prstGeom>
        </p:spPr>
        <p:txBody>
          <a:bodyPr wrap="square">
            <a:spAutoFit/>
          </a:bodyPr>
          <a:lstStyle/>
          <a:p>
            <a:pPr marL="285750" indent="-285750">
              <a:buFont typeface="Arial" panose="020B0604020202020204" pitchFamily="34" charset="0"/>
              <a:buChar char="•"/>
            </a:pPr>
            <a:r>
              <a:rPr lang="tr-TR" dirty="0" smtClean="0"/>
              <a:t>Kiran R et al. (Kiran, Kumar, </a:t>
            </a:r>
            <a:r>
              <a:rPr lang="en-US" dirty="0" smtClean="0"/>
              <a:t>and</a:t>
            </a:r>
            <a:r>
              <a:rPr lang="tr-TR" dirty="0" smtClean="0"/>
              <a:t> Bhasker 2020) </a:t>
            </a:r>
            <a:r>
              <a:rPr lang="en-US" dirty="0" smtClean="0"/>
              <a:t>proposed</a:t>
            </a:r>
            <a:r>
              <a:rPr lang="tr-TR" dirty="0" smtClean="0"/>
              <a:t> </a:t>
            </a:r>
            <a:r>
              <a:rPr lang="en-US" dirty="0" smtClean="0"/>
              <a:t>Deep</a:t>
            </a:r>
            <a:r>
              <a:rPr lang="tr-TR" dirty="0" smtClean="0"/>
              <a:t> Learning-</a:t>
            </a:r>
            <a:r>
              <a:rPr lang="tr-TR" dirty="0" err="1" smtClean="0"/>
              <a:t>based</a:t>
            </a:r>
            <a:r>
              <a:rPr lang="tr-TR" dirty="0" smtClean="0"/>
              <a:t> </a:t>
            </a:r>
            <a:r>
              <a:rPr lang="tr-TR" dirty="0" err="1" smtClean="0"/>
              <a:t>Hybrid</a:t>
            </a:r>
            <a:r>
              <a:rPr lang="tr-TR" dirty="0" smtClean="0"/>
              <a:t> </a:t>
            </a:r>
            <a:r>
              <a:rPr lang="tr-TR" dirty="0" err="1" smtClean="0"/>
              <a:t>Recommender</a:t>
            </a:r>
            <a:r>
              <a:rPr lang="tr-TR" dirty="0" smtClean="0"/>
              <a:t> </a:t>
            </a:r>
            <a:r>
              <a:rPr lang="tr-TR" dirty="0" err="1" smtClean="0"/>
              <a:t>System</a:t>
            </a:r>
            <a:r>
              <a:rPr lang="tr-TR" dirty="0" smtClean="0"/>
              <a:t> (</a:t>
            </a:r>
            <a:r>
              <a:rPr lang="tr-TR" dirty="0" err="1" smtClean="0"/>
              <a:t>DNNRec</a:t>
            </a:r>
            <a:r>
              <a:rPr lang="tr-TR" dirty="0" smtClean="0"/>
              <a:t>) </a:t>
            </a:r>
            <a:r>
              <a:rPr lang="tr-TR" dirty="0" err="1" smtClean="0"/>
              <a:t>to</a:t>
            </a:r>
            <a:r>
              <a:rPr lang="tr-TR" dirty="0" smtClean="0"/>
              <a:t> </a:t>
            </a:r>
            <a:r>
              <a:rPr lang="tr-TR" dirty="0" err="1" smtClean="0"/>
              <a:t>improve</a:t>
            </a:r>
            <a:r>
              <a:rPr lang="tr-TR" dirty="0" smtClean="0"/>
              <a:t> </a:t>
            </a:r>
            <a:r>
              <a:rPr lang="tr-TR" dirty="0" err="1" smtClean="0"/>
              <a:t>the</a:t>
            </a:r>
            <a:r>
              <a:rPr lang="tr-TR" dirty="0"/>
              <a:t> </a:t>
            </a:r>
            <a:r>
              <a:rPr lang="tr-TR" dirty="0" err="1" smtClean="0"/>
              <a:t>accuracy</a:t>
            </a:r>
            <a:r>
              <a:rPr lang="tr-TR" dirty="0" smtClean="0"/>
              <a:t> of </a:t>
            </a:r>
            <a:r>
              <a:rPr lang="tr-TR" dirty="0" err="1" smtClean="0"/>
              <a:t>the</a:t>
            </a:r>
            <a:r>
              <a:rPr lang="tr-TR" dirty="0" smtClean="0"/>
              <a:t> </a:t>
            </a:r>
            <a:r>
              <a:rPr lang="tr-TR" dirty="0" err="1" smtClean="0"/>
              <a:t>existing</a:t>
            </a:r>
            <a:r>
              <a:rPr lang="tr-TR" dirty="0" smtClean="0"/>
              <a:t> </a:t>
            </a:r>
            <a:r>
              <a:rPr lang="tr-TR" dirty="0" err="1" smtClean="0"/>
              <a:t>collaborative</a:t>
            </a:r>
            <a:r>
              <a:rPr lang="tr-TR" dirty="0" smtClean="0"/>
              <a:t> </a:t>
            </a:r>
            <a:r>
              <a:rPr lang="tr-TR" dirty="0" err="1" smtClean="0"/>
              <a:t>filtering</a:t>
            </a:r>
            <a:r>
              <a:rPr lang="tr-TR" dirty="0" smtClean="0"/>
              <a:t> </a:t>
            </a:r>
            <a:r>
              <a:rPr lang="tr-TR" dirty="0" err="1" smtClean="0"/>
              <a:t>systems</a:t>
            </a:r>
            <a:r>
              <a:rPr lang="tr-TR" dirty="0" smtClean="0"/>
              <a:t> </a:t>
            </a:r>
            <a:r>
              <a:rPr lang="tr-TR" dirty="0" err="1" smtClean="0"/>
              <a:t>using</a:t>
            </a:r>
            <a:r>
              <a:rPr lang="tr-TR" dirty="0" smtClean="0"/>
              <a:t> </a:t>
            </a:r>
            <a:r>
              <a:rPr lang="tr-TR" dirty="0" err="1" smtClean="0"/>
              <a:t>deep</a:t>
            </a:r>
            <a:r>
              <a:rPr lang="tr-TR" dirty="0" smtClean="0"/>
              <a:t> </a:t>
            </a:r>
            <a:r>
              <a:rPr lang="tr-TR" dirty="0" err="1" smtClean="0"/>
              <a:t>learning</a:t>
            </a:r>
            <a:r>
              <a:rPr lang="tr-TR" dirty="0" smtClean="0"/>
              <a:t>. </a:t>
            </a:r>
            <a:r>
              <a:rPr lang="tr-TR" dirty="0" err="1" smtClean="0"/>
              <a:t>This</a:t>
            </a:r>
            <a:r>
              <a:rPr lang="tr-TR" dirty="0" smtClean="0"/>
              <a:t> </a:t>
            </a:r>
            <a:r>
              <a:rPr lang="tr-TR" dirty="0" err="1" smtClean="0"/>
              <a:t>helps</a:t>
            </a:r>
            <a:r>
              <a:rPr lang="tr-TR" dirty="0" smtClean="0"/>
              <a:t> </a:t>
            </a:r>
            <a:r>
              <a:rPr lang="tr-TR" dirty="0" err="1" smtClean="0"/>
              <a:t>them</a:t>
            </a:r>
            <a:r>
              <a:rPr lang="tr-TR" dirty="0" smtClean="0"/>
              <a:t> </a:t>
            </a:r>
            <a:r>
              <a:rPr lang="tr-TR" dirty="0" err="1" smtClean="0"/>
              <a:t>to</a:t>
            </a:r>
            <a:r>
              <a:rPr lang="tr-TR" dirty="0" smtClean="0"/>
              <a:t> </a:t>
            </a:r>
            <a:r>
              <a:rPr lang="tr-TR" dirty="0" err="1" smtClean="0"/>
              <a:t>overcome</a:t>
            </a:r>
            <a:r>
              <a:rPr lang="tr-TR" dirty="0" smtClean="0"/>
              <a:t> </a:t>
            </a:r>
            <a:r>
              <a:rPr lang="tr-TR" dirty="0" err="1" smtClean="0"/>
              <a:t>Cold</a:t>
            </a:r>
            <a:r>
              <a:rPr lang="tr-TR" dirty="0" smtClean="0"/>
              <a:t>-start problem, </a:t>
            </a:r>
            <a:r>
              <a:rPr lang="tr-TR" dirty="0" err="1" smtClean="0"/>
              <a:t>i.e</a:t>
            </a:r>
            <a:r>
              <a:rPr lang="tr-TR" dirty="0" smtClean="0"/>
              <a:t>. </a:t>
            </a:r>
            <a:r>
              <a:rPr lang="en-US" dirty="0" smtClean="0"/>
              <a:t>for</a:t>
            </a:r>
            <a:r>
              <a:rPr lang="tr-TR" dirty="0" smtClean="0"/>
              <a:t> </a:t>
            </a:r>
            <a:r>
              <a:rPr lang="tr-TR" dirty="0" err="1" smtClean="0"/>
              <a:t>new</a:t>
            </a:r>
            <a:r>
              <a:rPr lang="tr-TR" dirty="0" smtClean="0"/>
              <a:t> </a:t>
            </a:r>
            <a:r>
              <a:rPr lang="tr-TR" dirty="0" err="1" smtClean="0"/>
              <a:t>users</a:t>
            </a:r>
            <a:r>
              <a:rPr lang="tr-TR" dirty="0" smtClean="0"/>
              <a:t> </a:t>
            </a:r>
            <a:r>
              <a:rPr lang="tr-TR" dirty="0" err="1" smtClean="0"/>
              <a:t>who</a:t>
            </a:r>
            <a:r>
              <a:rPr lang="tr-TR" dirty="0" smtClean="0"/>
              <a:t> </a:t>
            </a:r>
            <a:r>
              <a:rPr lang="tr-TR" dirty="0" err="1" smtClean="0"/>
              <a:t>have</a:t>
            </a:r>
            <a:r>
              <a:rPr lang="tr-TR" dirty="0"/>
              <a:t> </a:t>
            </a:r>
            <a:r>
              <a:rPr lang="tr-TR" dirty="0" err="1" smtClean="0"/>
              <a:t>no</a:t>
            </a:r>
            <a:r>
              <a:rPr lang="tr-TR" dirty="0" smtClean="0"/>
              <a:t> </a:t>
            </a:r>
            <a:r>
              <a:rPr lang="tr-TR" dirty="0" err="1" smtClean="0"/>
              <a:t>history</a:t>
            </a:r>
            <a:r>
              <a:rPr lang="tr-TR" dirty="0" smtClean="0"/>
              <a:t>. </a:t>
            </a:r>
            <a:endParaRPr lang="tr-TR" dirty="0"/>
          </a:p>
        </p:txBody>
      </p:sp>
      <p:sp>
        <p:nvSpPr>
          <p:cNvPr id="4" name="Dikdörtgen 3"/>
          <p:cNvSpPr/>
          <p:nvPr/>
        </p:nvSpPr>
        <p:spPr>
          <a:xfrm>
            <a:off x="1026367" y="2856255"/>
            <a:ext cx="8798767" cy="1477328"/>
          </a:xfrm>
          <a:prstGeom prst="rect">
            <a:avLst/>
          </a:prstGeom>
        </p:spPr>
        <p:txBody>
          <a:bodyPr wrap="square">
            <a:spAutoFit/>
          </a:bodyPr>
          <a:lstStyle/>
          <a:p>
            <a:pPr marL="285750" indent="-285750">
              <a:buFont typeface="Arial" panose="020B0604020202020204" pitchFamily="34" charset="0"/>
              <a:buChar char="•"/>
            </a:pPr>
            <a:r>
              <a:rPr lang="en-US" dirty="0" err="1" smtClean="0"/>
              <a:t>Yongfeng</a:t>
            </a:r>
            <a:r>
              <a:rPr lang="en-US" dirty="0" smtClean="0"/>
              <a:t> </a:t>
            </a:r>
            <a:r>
              <a:rPr lang="en-US" dirty="0" err="1" smtClean="0"/>
              <a:t>Qiana</a:t>
            </a:r>
            <a:r>
              <a:rPr lang="en-US" dirty="0" smtClean="0"/>
              <a:t> (Qian</a:t>
            </a:r>
            <a:r>
              <a:rPr lang="tr-TR" dirty="0" smtClean="0"/>
              <a:t> </a:t>
            </a:r>
            <a:r>
              <a:rPr lang="en-US" dirty="0" smtClean="0"/>
              <a:t>et al. 2019) proposed an Emotion-aware recommender system (EARS),</a:t>
            </a:r>
            <a:r>
              <a:rPr lang="tr-TR" dirty="0" smtClean="0"/>
              <a:t> </a:t>
            </a:r>
            <a:r>
              <a:rPr lang="en-US" dirty="0" smtClean="0"/>
              <a:t>which considers implicit and explicit feedback information mainly reviews,</a:t>
            </a:r>
            <a:r>
              <a:rPr lang="tr-TR" dirty="0" smtClean="0"/>
              <a:t> </a:t>
            </a:r>
            <a:r>
              <a:rPr lang="en-US" dirty="0" smtClean="0"/>
              <a:t>clicks and ratings but most importantly, the user’s emotions in the final</a:t>
            </a:r>
            <a:r>
              <a:rPr lang="tr-TR" dirty="0" smtClean="0"/>
              <a:t> </a:t>
            </a:r>
            <a:r>
              <a:rPr lang="en-US" dirty="0" smtClean="0"/>
              <a:t>purchasing of the</a:t>
            </a:r>
            <a:r>
              <a:rPr lang="tr-TR" dirty="0" smtClean="0"/>
              <a:t> </a:t>
            </a:r>
            <a:r>
              <a:rPr lang="en-US" dirty="0" smtClean="0"/>
              <a:t>product. This aims at improving the quality of the collaborative</a:t>
            </a:r>
            <a:r>
              <a:rPr lang="tr-TR" dirty="0" smtClean="0"/>
              <a:t> </a:t>
            </a:r>
            <a:r>
              <a:rPr lang="en-US" dirty="0" smtClean="0"/>
              <a:t>filtering recommender systems.</a:t>
            </a:r>
            <a:endParaRPr lang="tr-TR" dirty="0"/>
          </a:p>
        </p:txBody>
      </p:sp>
      <p:sp>
        <p:nvSpPr>
          <p:cNvPr id="5" name="Dikdörtgen 4"/>
          <p:cNvSpPr/>
          <p:nvPr/>
        </p:nvSpPr>
        <p:spPr>
          <a:xfrm>
            <a:off x="1026366" y="4627240"/>
            <a:ext cx="8798767" cy="1477328"/>
          </a:xfrm>
          <a:prstGeom prst="rect">
            <a:avLst/>
          </a:prstGeom>
        </p:spPr>
        <p:txBody>
          <a:bodyPr wrap="square">
            <a:spAutoFit/>
          </a:bodyPr>
          <a:lstStyle/>
          <a:p>
            <a:pPr marL="285750" indent="-285750">
              <a:buFont typeface="Arial" panose="020B0604020202020204" pitchFamily="34" charset="0"/>
              <a:buChar char="•"/>
            </a:pPr>
            <a:r>
              <a:rPr lang="en-US" dirty="0" err="1" smtClean="0"/>
              <a:t>Guo</a:t>
            </a:r>
            <a:r>
              <a:rPr lang="en-US" dirty="0" smtClean="0"/>
              <a:t> et al. (</a:t>
            </a:r>
            <a:r>
              <a:rPr lang="en-US" dirty="0" err="1" smtClean="0"/>
              <a:t>Guo</a:t>
            </a:r>
            <a:r>
              <a:rPr lang="en-US" dirty="0" smtClean="0"/>
              <a:t>, Zhang, and </a:t>
            </a:r>
            <a:r>
              <a:rPr lang="en-US" dirty="0" err="1" smtClean="0"/>
              <a:t>Yorke</a:t>
            </a:r>
            <a:r>
              <a:rPr lang="en-US" dirty="0" smtClean="0"/>
              <a:t>-</a:t>
            </a:r>
            <a:r>
              <a:rPr lang="tr-TR" dirty="0" smtClean="0"/>
              <a:t> </a:t>
            </a:r>
            <a:r>
              <a:rPr lang="en-US" dirty="0" smtClean="0"/>
              <a:t>Smith 2015) developed a trust-based recommender model (Merge) that only</a:t>
            </a:r>
            <a:r>
              <a:rPr lang="tr-TR" dirty="0" smtClean="0"/>
              <a:t> </a:t>
            </a:r>
            <a:r>
              <a:rPr lang="en-US" dirty="0" smtClean="0"/>
              <a:t>includes the trusted users’ ratings for improving the accuracy which incorporates</a:t>
            </a:r>
            <a:r>
              <a:rPr lang="tr-TR" dirty="0" smtClean="0"/>
              <a:t> </a:t>
            </a:r>
            <a:r>
              <a:rPr lang="en-US" dirty="0" smtClean="0"/>
              <a:t>the ratings of trusted neighbors in providing recommendations.</a:t>
            </a:r>
            <a:r>
              <a:rPr lang="tr-TR" dirty="0" smtClean="0"/>
              <a:t> </a:t>
            </a:r>
            <a:r>
              <a:rPr lang="en-US" dirty="0" smtClean="0"/>
              <a:t>These approaches</a:t>
            </a:r>
            <a:r>
              <a:rPr lang="tr-TR" dirty="0" smtClean="0"/>
              <a:t> </a:t>
            </a:r>
            <a:r>
              <a:rPr lang="en-US" dirty="0" smtClean="0"/>
              <a:t>improve recommendation performance with the support</a:t>
            </a:r>
            <a:r>
              <a:rPr lang="tr-TR" dirty="0" smtClean="0"/>
              <a:t> </a:t>
            </a:r>
            <a:r>
              <a:rPr lang="en-US" dirty="0" smtClean="0"/>
              <a:t>of the social relationships in the network.</a:t>
            </a:r>
            <a:endParaRPr lang="tr-TR" dirty="0"/>
          </a:p>
        </p:txBody>
      </p:sp>
    </p:spTree>
    <p:extLst>
      <p:ext uri="{BB962C8B-B14F-4D97-AF65-F5344CB8AC3E}">
        <p14:creationId xmlns:p14="http://schemas.microsoft.com/office/powerpoint/2010/main" val="668557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783771" y="550506"/>
            <a:ext cx="6792686" cy="584775"/>
          </a:xfrm>
          <a:prstGeom prst="rect">
            <a:avLst/>
          </a:prstGeom>
          <a:noFill/>
        </p:spPr>
        <p:txBody>
          <a:bodyPr wrap="square" rtlCol="0">
            <a:spAutoFit/>
          </a:bodyPr>
          <a:lstStyle/>
          <a:p>
            <a:r>
              <a:rPr lang="tr-TR" sz="3200" dirty="0" smtClean="0">
                <a:latin typeface="MinionPro-Regular"/>
              </a:rPr>
              <a:t>Exploration-</a:t>
            </a:r>
            <a:r>
              <a:rPr lang="tr-TR" sz="3200" dirty="0" err="1">
                <a:latin typeface="MinionPro-Regular"/>
              </a:rPr>
              <a:t>E</a:t>
            </a:r>
            <a:r>
              <a:rPr lang="tr-TR" sz="3200" dirty="0" err="1" smtClean="0">
                <a:latin typeface="MinionPro-Regular"/>
              </a:rPr>
              <a:t>xploitation</a:t>
            </a:r>
            <a:r>
              <a:rPr lang="tr-TR" sz="3200" dirty="0" smtClean="0">
                <a:latin typeface="MinionPro-Regular"/>
              </a:rPr>
              <a:t> Dilemma</a:t>
            </a:r>
            <a:endParaRPr lang="tr-TR" sz="3200" dirty="0">
              <a:latin typeface="MinionPro-Regular"/>
            </a:endParaRPr>
          </a:p>
        </p:txBody>
      </p:sp>
      <p:sp>
        <p:nvSpPr>
          <p:cNvPr id="3" name="Dikdörtgen 2"/>
          <p:cNvSpPr/>
          <p:nvPr/>
        </p:nvSpPr>
        <p:spPr>
          <a:xfrm>
            <a:off x="783771" y="1559872"/>
            <a:ext cx="9601200" cy="1200329"/>
          </a:xfrm>
          <a:prstGeom prst="rect">
            <a:avLst/>
          </a:prstGeom>
        </p:spPr>
        <p:txBody>
          <a:bodyPr wrap="square">
            <a:spAutoFit/>
          </a:bodyPr>
          <a:lstStyle/>
          <a:p>
            <a:r>
              <a:rPr lang="tr-TR" dirty="0" err="1" smtClean="0"/>
              <a:t>One</a:t>
            </a:r>
            <a:r>
              <a:rPr lang="tr-TR" dirty="0" smtClean="0"/>
              <a:t> of </a:t>
            </a:r>
            <a:r>
              <a:rPr lang="tr-TR" dirty="0" err="1" smtClean="0"/>
              <a:t>the</a:t>
            </a:r>
            <a:r>
              <a:rPr lang="tr-TR" dirty="0" smtClean="0"/>
              <a:t> </a:t>
            </a:r>
            <a:r>
              <a:rPr lang="tr-TR" dirty="0" err="1" smtClean="0"/>
              <a:t>problems</a:t>
            </a:r>
            <a:r>
              <a:rPr lang="tr-TR" dirty="0" smtClean="0"/>
              <a:t> </a:t>
            </a:r>
            <a:r>
              <a:rPr lang="tr-TR" dirty="0" err="1" smtClean="0"/>
              <a:t>that</a:t>
            </a:r>
            <a:r>
              <a:rPr lang="tr-TR" dirty="0" smtClean="0"/>
              <a:t> </a:t>
            </a:r>
            <a:r>
              <a:rPr lang="tr-TR" dirty="0" err="1" smtClean="0"/>
              <a:t>mentioned</a:t>
            </a:r>
            <a:r>
              <a:rPr lang="tr-TR" dirty="0" smtClean="0"/>
              <a:t> in </a:t>
            </a:r>
            <a:r>
              <a:rPr lang="tr-TR" dirty="0" err="1" smtClean="0"/>
              <a:t>the</a:t>
            </a:r>
            <a:r>
              <a:rPr lang="tr-TR" dirty="0" smtClean="0"/>
              <a:t> </a:t>
            </a:r>
            <a:r>
              <a:rPr lang="tr-TR" dirty="0" err="1" smtClean="0"/>
              <a:t>article</a:t>
            </a:r>
            <a:r>
              <a:rPr lang="tr-TR" dirty="0" smtClean="0"/>
              <a:t> is </a:t>
            </a:r>
            <a:r>
              <a:rPr lang="en-US" dirty="0" smtClean="0"/>
              <a:t>exploitation</a:t>
            </a:r>
            <a:r>
              <a:rPr lang="tr-TR" dirty="0" smtClean="0"/>
              <a:t>-</a:t>
            </a:r>
            <a:r>
              <a:rPr lang="en-US" dirty="0" smtClean="0"/>
              <a:t>exploration</a:t>
            </a:r>
            <a:r>
              <a:rPr lang="tr-TR" dirty="0" smtClean="0"/>
              <a:t> dilemma, </a:t>
            </a:r>
            <a:r>
              <a:rPr lang="tr-TR" dirty="0" err="1" smtClean="0"/>
              <a:t>where</a:t>
            </a:r>
            <a:r>
              <a:rPr lang="tr-TR" dirty="0" smtClean="0"/>
              <a:t> </a:t>
            </a:r>
            <a:r>
              <a:rPr lang="en-US" dirty="0" smtClean="0"/>
              <a:t>exploitation</a:t>
            </a:r>
            <a:r>
              <a:rPr lang="tr-TR" dirty="0" smtClean="0"/>
              <a:t> </a:t>
            </a:r>
            <a:r>
              <a:rPr lang="en-US" dirty="0" smtClean="0"/>
              <a:t>means recommending the optimal items to a user, based on the </a:t>
            </a:r>
            <a:r>
              <a:rPr lang="tr-TR" dirty="0" err="1" smtClean="0"/>
              <a:t>past</a:t>
            </a:r>
            <a:r>
              <a:rPr lang="tr-TR" dirty="0" smtClean="0"/>
              <a:t> </a:t>
            </a:r>
            <a:r>
              <a:rPr lang="tr-TR" dirty="0" err="1" smtClean="0"/>
              <a:t>behaviour</a:t>
            </a:r>
            <a:r>
              <a:rPr lang="tr-TR" dirty="0" smtClean="0"/>
              <a:t> </a:t>
            </a:r>
            <a:r>
              <a:rPr lang="en-US" dirty="0" smtClean="0"/>
              <a:t>and exploration means learning about the </a:t>
            </a:r>
            <a:r>
              <a:rPr lang="tr-TR" dirty="0" err="1" smtClean="0"/>
              <a:t>recation</a:t>
            </a:r>
            <a:r>
              <a:rPr lang="tr-TR" dirty="0" smtClean="0"/>
              <a:t> </a:t>
            </a:r>
            <a:r>
              <a:rPr lang="tr-TR" dirty="0" err="1" smtClean="0"/>
              <a:t>for</a:t>
            </a:r>
            <a:r>
              <a:rPr lang="tr-TR" dirty="0" smtClean="0"/>
              <a:t> </a:t>
            </a:r>
            <a:r>
              <a:rPr lang="en-US" dirty="0" smtClean="0"/>
              <a:t>new items’ for</a:t>
            </a:r>
            <a:r>
              <a:rPr lang="tr-TR" dirty="0" smtClean="0"/>
              <a:t> </a:t>
            </a:r>
            <a:r>
              <a:rPr lang="en-US" dirty="0" smtClean="0"/>
              <a:t>a particular user by recommending new items to that user.</a:t>
            </a:r>
            <a:r>
              <a:rPr lang="tr-TR" dirty="0" smtClean="0"/>
              <a:t> </a:t>
            </a:r>
            <a:endParaRPr lang="tr-TR" dirty="0"/>
          </a:p>
        </p:txBody>
      </p:sp>
      <p:sp>
        <p:nvSpPr>
          <p:cNvPr id="5" name="Dikdörtgen 4"/>
          <p:cNvSpPr/>
          <p:nvPr/>
        </p:nvSpPr>
        <p:spPr>
          <a:xfrm>
            <a:off x="783771" y="3184792"/>
            <a:ext cx="9601200" cy="369332"/>
          </a:xfrm>
          <a:prstGeom prst="rect">
            <a:avLst/>
          </a:prstGeom>
        </p:spPr>
        <p:txBody>
          <a:bodyPr wrap="square">
            <a:spAutoFit/>
          </a:bodyPr>
          <a:lstStyle/>
          <a:p>
            <a:r>
              <a:rPr lang="tr-TR" dirty="0" smtClean="0"/>
              <a:t>Multi-</a:t>
            </a:r>
            <a:r>
              <a:rPr lang="tr-TR" dirty="0" err="1" smtClean="0"/>
              <a:t>armed</a:t>
            </a:r>
            <a:r>
              <a:rPr lang="tr-TR" dirty="0" smtClean="0"/>
              <a:t> </a:t>
            </a:r>
            <a:r>
              <a:rPr lang="tr-TR" dirty="0" err="1" smtClean="0"/>
              <a:t>bandit</a:t>
            </a:r>
            <a:r>
              <a:rPr lang="tr-TR" dirty="0" smtClean="0"/>
              <a:t> </a:t>
            </a:r>
            <a:r>
              <a:rPr lang="tr-TR" dirty="0" err="1" smtClean="0"/>
              <a:t>algorithms</a:t>
            </a:r>
            <a:r>
              <a:rPr lang="tr-TR" dirty="0" smtClean="0"/>
              <a:t> </a:t>
            </a:r>
            <a:r>
              <a:rPr lang="tr-TR" dirty="0" err="1" smtClean="0"/>
              <a:t>provide</a:t>
            </a:r>
            <a:r>
              <a:rPr lang="tr-TR" dirty="0" smtClean="0"/>
              <a:t> a </a:t>
            </a:r>
            <a:r>
              <a:rPr lang="tr-TR" dirty="0" err="1" smtClean="0"/>
              <a:t>solution</a:t>
            </a:r>
            <a:r>
              <a:rPr lang="tr-TR" dirty="0" smtClean="0"/>
              <a:t> </a:t>
            </a:r>
            <a:r>
              <a:rPr lang="tr-TR" dirty="0" err="1" smtClean="0"/>
              <a:t>to</a:t>
            </a:r>
            <a:r>
              <a:rPr lang="tr-TR" dirty="0" smtClean="0"/>
              <a:t> </a:t>
            </a:r>
            <a:r>
              <a:rPr lang="tr-TR" dirty="0" err="1" smtClean="0"/>
              <a:t>the</a:t>
            </a:r>
            <a:r>
              <a:rPr lang="tr-TR" dirty="0" smtClean="0"/>
              <a:t> </a:t>
            </a:r>
            <a:r>
              <a:rPr lang="tr-TR" dirty="0" err="1" smtClean="0"/>
              <a:t>exploration-exploitation</a:t>
            </a:r>
            <a:r>
              <a:rPr lang="tr-TR" dirty="0" smtClean="0"/>
              <a:t> dilemma.</a:t>
            </a:r>
            <a:endParaRPr lang="tr-TR" dirty="0"/>
          </a:p>
        </p:txBody>
      </p:sp>
      <p:pic>
        <p:nvPicPr>
          <p:cNvPr id="6" name="Resim 5"/>
          <p:cNvPicPr>
            <a:picLocks noChangeAspect="1"/>
          </p:cNvPicPr>
          <p:nvPr/>
        </p:nvPicPr>
        <p:blipFill>
          <a:blip r:embed="rId2"/>
          <a:stretch>
            <a:fillRect/>
          </a:stretch>
        </p:blipFill>
        <p:spPr>
          <a:xfrm>
            <a:off x="3181126" y="3675236"/>
            <a:ext cx="4468801" cy="2709532"/>
          </a:xfrm>
          <a:prstGeom prst="rect">
            <a:avLst/>
          </a:prstGeom>
        </p:spPr>
      </p:pic>
    </p:spTree>
    <p:extLst>
      <p:ext uri="{BB962C8B-B14F-4D97-AF65-F5344CB8AC3E}">
        <p14:creationId xmlns:p14="http://schemas.microsoft.com/office/powerpoint/2010/main" val="331739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33397" y="659754"/>
            <a:ext cx="5309467" cy="584775"/>
          </a:xfrm>
          <a:prstGeom prst="rect">
            <a:avLst/>
          </a:prstGeom>
        </p:spPr>
        <p:txBody>
          <a:bodyPr wrap="none">
            <a:spAutoFit/>
          </a:bodyPr>
          <a:lstStyle/>
          <a:p>
            <a:r>
              <a:rPr lang="tr-TR" sz="3200" dirty="0" smtClean="0">
                <a:latin typeface="MinionPro-Regular"/>
              </a:rPr>
              <a:t>Multi-</a:t>
            </a:r>
            <a:r>
              <a:rPr lang="tr-TR" sz="3200" dirty="0" err="1" smtClean="0">
                <a:latin typeface="MinionPro-Regular"/>
              </a:rPr>
              <a:t>Armed</a:t>
            </a:r>
            <a:r>
              <a:rPr lang="tr-TR" sz="3200" dirty="0" smtClean="0">
                <a:latin typeface="MinionPro-Regular"/>
              </a:rPr>
              <a:t> </a:t>
            </a:r>
            <a:r>
              <a:rPr lang="tr-TR" sz="3200" dirty="0" err="1" smtClean="0">
                <a:latin typeface="MinionPro-Regular"/>
              </a:rPr>
              <a:t>Bandit</a:t>
            </a:r>
            <a:r>
              <a:rPr lang="tr-TR" sz="3200" dirty="0" smtClean="0">
                <a:latin typeface="MinionPro-Regular"/>
              </a:rPr>
              <a:t> Problem</a:t>
            </a:r>
            <a:endParaRPr lang="tr-TR" sz="3200" dirty="0">
              <a:latin typeface="MinionPro-Regular"/>
            </a:endParaRPr>
          </a:p>
        </p:txBody>
      </p:sp>
      <p:sp>
        <p:nvSpPr>
          <p:cNvPr id="3" name="Dikdörtgen 2"/>
          <p:cNvSpPr/>
          <p:nvPr/>
        </p:nvSpPr>
        <p:spPr>
          <a:xfrm>
            <a:off x="933396" y="1783808"/>
            <a:ext cx="9619525" cy="1477328"/>
          </a:xfrm>
          <a:prstGeom prst="rect">
            <a:avLst/>
          </a:prstGeom>
        </p:spPr>
        <p:txBody>
          <a:bodyPr wrap="square">
            <a:spAutoFit/>
          </a:bodyPr>
          <a:lstStyle/>
          <a:p>
            <a:r>
              <a:rPr lang="en-US" dirty="0" smtClean="0"/>
              <a:t>The multi-armed bandit problem is a classic reinforcement learning example where we are given a slot machine with n arms </a:t>
            </a:r>
            <a:r>
              <a:rPr lang="tr-TR" dirty="0" err="1" smtClean="0"/>
              <a:t>which</a:t>
            </a:r>
            <a:r>
              <a:rPr lang="tr-TR" dirty="0" smtClean="0"/>
              <a:t> </a:t>
            </a:r>
            <a:r>
              <a:rPr lang="tr-TR" dirty="0" err="1" smtClean="0"/>
              <a:t>are</a:t>
            </a:r>
            <a:r>
              <a:rPr lang="tr-TR" dirty="0" smtClean="0"/>
              <a:t> </a:t>
            </a:r>
            <a:r>
              <a:rPr lang="tr-TR" dirty="0" err="1" smtClean="0"/>
              <a:t>called</a:t>
            </a:r>
            <a:r>
              <a:rPr lang="tr-TR" dirty="0" smtClean="0"/>
              <a:t> </a:t>
            </a:r>
            <a:r>
              <a:rPr lang="tr-TR" dirty="0" err="1" smtClean="0"/>
              <a:t>bandits</a:t>
            </a:r>
            <a:r>
              <a:rPr lang="tr-TR" dirty="0" smtClean="0"/>
              <a:t> </a:t>
            </a:r>
            <a:r>
              <a:rPr lang="en-US" dirty="0" smtClean="0"/>
              <a:t>with each arm having its own probability distribution of success</a:t>
            </a:r>
            <a:r>
              <a:rPr lang="tr-TR" dirty="0" smtClean="0"/>
              <a:t>. P</a:t>
            </a:r>
            <a:r>
              <a:rPr lang="en-US" dirty="0" err="1" smtClean="0"/>
              <a:t>ulling</a:t>
            </a:r>
            <a:r>
              <a:rPr lang="en-US" dirty="0" smtClean="0"/>
              <a:t> any one of the arms gives you a reward of either 1 for success, or 0 for failure. </a:t>
            </a:r>
            <a:r>
              <a:rPr lang="tr-TR" dirty="0" err="1" smtClean="0"/>
              <a:t>The</a:t>
            </a:r>
            <a:r>
              <a:rPr lang="tr-TR" dirty="0" smtClean="0"/>
              <a:t> manin </a:t>
            </a:r>
            <a:r>
              <a:rPr lang="tr-TR" dirty="0" err="1" smtClean="0"/>
              <a:t>goal</a:t>
            </a:r>
            <a:r>
              <a:rPr lang="tr-TR" dirty="0" smtClean="0"/>
              <a:t> </a:t>
            </a:r>
            <a:r>
              <a:rPr lang="en-US" dirty="0" smtClean="0"/>
              <a:t>is to pull the arms one-by-one in sequence such that we maximize our total reward collected in the long run.</a:t>
            </a:r>
            <a:endParaRPr lang="tr-TR" dirty="0"/>
          </a:p>
        </p:txBody>
      </p:sp>
      <p:pic>
        <p:nvPicPr>
          <p:cNvPr id="4" name="Resim 3"/>
          <p:cNvPicPr>
            <a:picLocks noChangeAspect="1"/>
          </p:cNvPicPr>
          <p:nvPr/>
        </p:nvPicPr>
        <p:blipFill>
          <a:blip r:embed="rId2"/>
          <a:stretch>
            <a:fillRect/>
          </a:stretch>
        </p:blipFill>
        <p:spPr>
          <a:xfrm>
            <a:off x="2703848" y="3612610"/>
            <a:ext cx="5906433" cy="2316480"/>
          </a:xfrm>
          <a:prstGeom prst="rect">
            <a:avLst/>
          </a:prstGeom>
        </p:spPr>
      </p:pic>
    </p:spTree>
    <p:extLst>
      <p:ext uri="{BB962C8B-B14F-4D97-AF65-F5344CB8AC3E}">
        <p14:creationId xmlns:p14="http://schemas.microsoft.com/office/powerpoint/2010/main" val="3435560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1222768" y="767351"/>
            <a:ext cx="3721660" cy="584775"/>
          </a:xfrm>
          <a:prstGeom prst="rect">
            <a:avLst/>
          </a:prstGeom>
        </p:spPr>
        <p:txBody>
          <a:bodyPr wrap="none">
            <a:spAutoFit/>
          </a:bodyPr>
          <a:lstStyle/>
          <a:p>
            <a:r>
              <a:rPr lang="tr-TR" sz="3200" b="1" i="0" dirty="0" err="1" smtClean="0">
                <a:solidFill>
                  <a:srgbClr val="292929"/>
                </a:solidFill>
                <a:effectLst/>
                <a:latin typeface="MinionPro-Regular"/>
              </a:rPr>
              <a:t>Bandit</a:t>
            </a:r>
            <a:r>
              <a:rPr lang="tr-TR" sz="3200" b="1" i="0" dirty="0" smtClean="0">
                <a:solidFill>
                  <a:srgbClr val="292929"/>
                </a:solidFill>
                <a:effectLst/>
                <a:latin typeface="MinionPro-Regular"/>
              </a:rPr>
              <a:t> </a:t>
            </a:r>
            <a:r>
              <a:rPr lang="tr-TR" sz="3200" b="1" i="0" dirty="0" err="1" smtClean="0">
                <a:solidFill>
                  <a:srgbClr val="292929"/>
                </a:solidFill>
                <a:effectLst/>
                <a:latin typeface="MinionPro-Regular"/>
              </a:rPr>
              <a:t>Algorithms</a:t>
            </a:r>
            <a:endParaRPr lang="tr-TR" sz="3200" b="1" i="0" dirty="0">
              <a:solidFill>
                <a:srgbClr val="292929"/>
              </a:solidFill>
              <a:effectLst/>
              <a:latin typeface="MinionPro-Regular"/>
            </a:endParaRPr>
          </a:p>
        </p:txBody>
      </p:sp>
      <p:sp>
        <p:nvSpPr>
          <p:cNvPr id="3" name="Metin kutusu 2"/>
          <p:cNvSpPr txBox="1"/>
          <p:nvPr/>
        </p:nvSpPr>
        <p:spPr>
          <a:xfrm>
            <a:off x="1222768" y="1632030"/>
            <a:ext cx="9097702" cy="1477328"/>
          </a:xfrm>
          <a:prstGeom prst="rect">
            <a:avLst/>
          </a:prstGeom>
          <a:noFill/>
        </p:spPr>
        <p:txBody>
          <a:bodyPr wrap="square" rtlCol="0">
            <a:spAutoFit/>
          </a:bodyPr>
          <a:lstStyle/>
          <a:p>
            <a:r>
              <a:rPr lang="tr-TR" dirty="0" err="1" smtClean="0"/>
              <a:t>There</a:t>
            </a:r>
            <a:r>
              <a:rPr lang="tr-TR" dirty="0" smtClean="0"/>
              <a:t> </a:t>
            </a:r>
            <a:r>
              <a:rPr lang="tr-TR" dirty="0" err="1" smtClean="0"/>
              <a:t>are</a:t>
            </a:r>
            <a:r>
              <a:rPr lang="tr-TR" dirty="0" smtClean="0"/>
              <a:t> </a:t>
            </a:r>
            <a:r>
              <a:rPr lang="tr-TR" dirty="0" err="1" smtClean="0"/>
              <a:t>many</a:t>
            </a:r>
            <a:r>
              <a:rPr lang="tr-TR" dirty="0" smtClean="0"/>
              <a:t> </a:t>
            </a:r>
            <a:r>
              <a:rPr lang="tr-TR" dirty="0" err="1" smtClean="0"/>
              <a:t>ways</a:t>
            </a:r>
            <a:r>
              <a:rPr lang="tr-TR" dirty="0" smtClean="0"/>
              <a:t> </a:t>
            </a:r>
            <a:r>
              <a:rPr lang="tr-TR" dirty="0" err="1" smtClean="0"/>
              <a:t>to</a:t>
            </a:r>
            <a:r>
              <a:rPr lang="tr-TR" dirty="0" smtClean="0"/>
              <a:t> </a:t>
            </a:r>
            <a:r>
              <a:rPr lang="tr-TR" dirty="0" err="1" smtClean="0"/>
              <a:t>solve</a:t>
            </a:r>
            <a:r>
              <a:rPr lang="tr-TR" dirty="0" smtClean="0"/>
              <a:t> MAB problem </a:t>
            </a:r>
            <a:r>
              <a:rPr lang="tr-TR" dirty="0" err="1" smtClean="0"/>
              <a:t>based</a:t>
            </a:r>
            <a:r>
              <a:rPr lang="tr-TR" dirty="0" smtClean="0"/>
              <a:t> on </a:t>
            </a:r>
            <a:r>
              <a:rPr lang="tr-TR" dirty="0" err="1" smtClean="0"/>
              <a:t>the</a:t>
            </a:r>
            <a:r>
              <a:rPr lang="tr-TR" dirty="0" smtClean="0"/>
              <a:t> </a:t>
            </a:r>
            <a:r>
              <a:rPr lang="tr-TR" dirty="0" err="1" smtClean="0"/>
              <a:t>exploration</a:t>
            </a:r>
            <a:r>
              <a:rPr lang="tr-TR" dirty="0" smtClean="0"/>
              <a:t>. </a:t>
            </a:r>
            <a:r>
              <a:rPr lang="tr-TR" dirty="0" err="1" smtClean="0"/>
              <a:t>Some</a:t>
            </a:r>
            <a:r>
              <a:rPr lang="tr-TR" dirty="0" smtClean="0"/>
              <a:t> of </a:t>
            </a:r>
            <a:r>
              <a:rPr lang="tr-TR" dirty="0" err="1" smtClean="0"/>
              <a:t>the</a:t>
            </a:r>
            <a:r>
              <a:rPr lang="tr-TR" dirty="0" smtClean="0"/>
              <a:t> </a:t>
            </a:r>
            <a:r>
              <a:rPr lang="tr-TR" dirty="0" err="1" smtClean="0"/>
              <a:t>bandit</a:t>
            </a:r>
            <a:r>
              <a:rPr lang="tr-TR" dirty="0" smtClean="0"/>
              <a:t> </a:t>
            </a:r>
            <a:r>
              <a:rPr lang="tr-TR" dirty="0" err="1" smtClean="0"/>
              <a:t>algorithms</a:t>
            </a:r>
            <a:r>
              <a:rPr lang="tr-TR" dirty="0"/>
              <a:t> </a:t>
            </a:r>
            <a:r>
              <a:rPr lang="tr-TR" dirty="0" err="1" smtClean="0"/>
              <a:t>are</a:t>
            </a:r>
            <a:r>
              <a:rPr lang="tr-TR" dirty="0" smtClean="0"/>
              <a:t>:</a:t>
            </a:r>
          </a:p>
          <a:p>
            <a:pPr marL="285750" indent="-285750">
              <a:buFont typeface="Arial" panose="020B0604020202020204" pitchFamily="34" charset="0"/>
              <a:buChar char="•"/>
            </a:pPr>
            <a:r>
              <a:rPr lang="el-GR" b="1" dirty="0"/>
              <a:t>ε-</a:t>
            </a:r>
            <a:r>
              <a:rPr lang="tr-TR" b="1" dirty="0" err="1"/>
              <a:t>Greedy</a:t>
            </a:r>
            <a:r>
              <a:rPr lang="tr-TR" b="1" dirty="0"/>
              <a:t> </a:t>
            </a:r>
            <a:r>
              <a:rPr lang="tr-TR" b="1" dirty="0" err="1" smtClean="0"/>
              <a:t>Algorithm</a:t>
            </a:r>
            <a:r>
              <a:rPr lang="tr-TR" dirty="0" smtClean="0"/>
              <a:t>: </a:t>
            </a:r>
            <a:r>
              <a:rPr lang="en-US" dirty="0" smtClean="0"/>
              <a:t>The ε-greedy algorithm takes the best action most of the time, but does random exploration occasionally. </a:t>
            </a:r>
            <a:r>
              <a:rPr lang="tr-TR" dirty="0" err="1" smtClean="0"/>
              <a:t>Because</a:t>
            </a:r>
            <a:r>
              <a:rPr lang="tr-TR" dirty="0" smtClean="0"/>
              <a:t> </a:t>
            </a:r>
            <a:r>
              <a:rPr lang="en-US" dirty="0"/>
              <a:t>pure Greedy strategy has a very high risk of selecting a sub-optimal </a:t>
            </a:r>
            <a:r>
              <a:rPr lang="en-US" dirty="0" smtClean="0"/>
              <a:t>and </a:t>
            </a:r>
            <a:r>
              <a:rPr lang="en-US" dirty="0"/>
              <a:t>then sticking with this selection.</a:t>
            </a:r>
            <a:endParaRPr lang="tr-TR" dirty="0"/>
          </a:p>
        </p:txBody>
      </p:sp>
      <p:pic>
        <p:nvPicPr>
          <p:cNvPr id="4" name="Resim 3"/>
          <p:cNvPicPr>
            <a:picLocks noChangeAspect="1"/>
          </p:cNvPicPr>
          <p:nvPr/>
        </p:nvPicPr>
        <p:blipFill>
          <a:blip r:embed="rId2"/>
          <a:stretch>
            <a:fillRect/>
          </a:stretch>
        </p:blipFill>
        <p:spPr>
          <a:xfrm>
            <a:off x="3016606" y="3181739"/>
            <a:ext cx="5057775" cy="636231"/>
          </a:xfrm>
          <a:prstGeom prst="rect">
            <a:avLst/>
          </a:prstGeom>
        </p:spPr>
      </p:pic>
      <p:sp>
        <p:nvSpPr>
          <p:cNvPr id="5" name="Dikdörtgen 4"/>
          <p:cNvSpPr/>
          <p:nvPr/>
        </p:nvSpPr>
        <p:spPr>
          <a:xfrm>
            <a:off x="1222769" y="4233378"/>
            <a:ext cx="9097701" cy="1754326"/>
          </a:xfrm>
          <a:prstGeom prst="rect">
            <a:avLst/>
          </a:prstGeom>
        </p:spPr>
        <p:txBody>
          <a:bodyPr wrap="square">
            <a:spAutoFit/>
          </a:bodyPr>
          <a:lstStyle/>
          <a:p>
            <a:pPr marL="285750" indent="-285750">
              <a:buFont typeface="Arial" panose="020B0604020202020204" pitchFamily="34" charset="0"/>
              <a:buChar char="•"/>
            </a:pPr>
            <a:r>
              <a:rPr lang="tr-TR" b="1" dirty="0" err="1" smtClean="0"/>
              <a:t>Upper</a:t>
            </a:r>
            <a:r>
              <a:rPr lang="tr-TR" b="1" dirty="0" smtClean="0"/>
              <a:t> </a:t>
            </a:r>
            <a:r>
              <a:rPr lang="tr-TR" b="1" dirty="0" err="1" smtClean="0"/>
              <a:t>Confidence</a:t>
            </a:r>
            <a:r>
              <a:rPr lang="tr-TR" b="1" dirty="0" smtClean="0"/>
              <a:t> </a:t>
            </a:r>
            <a:r>
              <a:rPr lang="tr-TR" b="1" dirty="0" err="1" smtClean="0"/>
              <a:t>Bounds</a:t>
            </a:r>
            <a:r>
              <a:rPr lang="tr-TR" b="1" dirty="0" smtClean="0"/>
              <a:t>: </a:t>
            </a:r>
            <a:r>
              <a:rPr lang="en-US" dirty="0" smtClean="0"/>
              <a:t>Rather than performing exploration by simply selecting an arbitrary action, chosen with a probability that remains constant, the UCB algorithm changes its exploration-exploitation balance as it gathers more knowledge of the environment.</a:t>
            </a:r>
            <a:r>
              <a:rPr lang="tr-TR" dirty="0" smtClean="0"/>
              <a:t> </a:t>
            </a:r>
            <a:r>
              <a:rPr lang="tr-TR" dirty="0" err="1" smtClean="0"/>
              <a:t>Instead</a:t>
            </a:r>
            <a:r>
              <a:rPr lang="tr-TR" dirty="0" smtClean="0"/>
              <a:t> of </a:t>
            </a:r>
            <a:r>
              <a:rPr lang="tr-TR" dirty="0" err="1" smtClean="0"/>
              <a:t>fully</a:t>
            </a:r>
            <a:r>
              <a:rPr lang="tr-TR" dirty="0" smtClean="0"/>
              <a:t> </a:t>
            </a:r>
            <a:r>
              <a:rPr lang="tr-TR" dirty="0" err="1" smtClean="0"/>
              <a:t>randomness</a:t>
            </a:r>
            <a:r>
              <a:rPr lang="tr-TR" dirty="0" smtClean="0"/>
              <a:t> </a:t>
            </a:r>
            <a:r>
              <a:rPr lang="en-US" dirty="0" smtClean="0"/>
              <a:t>be optimistic about options with high uncertainty and thus to prefer actions for which we haven’t had a confident value estimation yet. Or in other words, we favor exploration of actions with a strong potential to have a optimal value.</a:t>
            </a:r>
            <a:endParaRPr lang="tr-TR" dirty="0"/>
          </a:p>
        </p:txBody>
      </p:sp>
    </p:spTree>
    <p:extLst>
      <p:ext uri="{BB962C8B-B14F-4D97-AF65-F5344CB8AC3E}">
        <p14:creationId xmlns:p14="http://schemas.microsoft.com/office/powerpoint/2010/main" val="3152612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kdörtgen 1"/>
          <p:cNvSpPr/>
          <p:nvPr/>
        </p:nvSpPr>
        <p:spPr>
          <a:xfrm>
            <a:off x="903457" y="919182"/>
            <a:ext cx="9384000" cy="1477328"/>
          </a:xfrm>
          <a:prstGeom prst="rect">
            <a:avLst/>
          </a:prstGeom>
        </p:spPr>
        <p:txBody>
          <a:bodyPr wrap="square">
            <a:spAutoFit/>
          </a:bodyPr>
          <a:lstStyle/>
          <a:p>
            <a:pPr marL="285750" indent="-285750">
              <a:buFont typeface="Arial" panose="020B0604020202020204" pitchFamily="34" charset="0"/>
              <a:buChar char="•"/>
            </a:pPr>
            <a:r>
              <a:rPr lang="tr-TR" b="1" dirty="0" err="1" smtClean="0"/>
              <a:t>Thompson</a:t>
            </a:r>
            <a:r>
              <a:rPr lang="tr-TR" b="1" dirty="0" smtClean="0"/>
              <a:t> </a:t>
            </a:r>
            <a:r>
              <a:rPr lang="tr-TR" b="1" dirty="0" err="1" smtClean="0"/>
              <a:t>Sampling</a:t>
            </a:r>
            <a:r>
              <a:rPr lang="tr-TR" b="1" dirty="0" smtClean="0"/>
              <a:t>: </a:t>
            </a:r>
            <a:r>
              <a:rPr lang="tr-TR" dirty="0" err="1" smtClean="0"/>
              <a:t>Instead</a:t>
            </a:r>
            <a:r>
              <a:rPr lang="tr-TR" dirty="0" smtClean="0"/>
              <a:t> of </a:t>
            </a:r>
            <a:r>
              <a:rPr lang="tr-TR" dirty="0" err="1" smtClean="0"/>
              <a:t>just</a:t>
            </a:r>
            <a:r>
              <a:rPr lang="tr-TR" dirty="0" smtClean="0"/>
              <a:t> </a:t>
            </a:r>
            <a:r>
              <a:rPr lang="en-US" dirty="0" smtClean="0"/>
              <a:t>select</a:t>
            </a:r>
            <a:r>
              <a:rPr lang="tr-TR" dirty="0" err="1" smtClean="0"/>
              <a:t>ing</a:t>
            </a:r>
            <a:r>
              <a:rPr lang="tr-TR" dirty="0" smtClean="0"/>
              <a:t> </a:t>
            </a:r>
            <a:r>
              <a:rPr lang="en-US" dirty="0" smtClean="0"/>
              <a:t>actions </a:t>
            </a:r>
            <a:r>
              <a:rPr lang="en-US" dirty="0"/>
              <a:t>based on the current averages of the rewards received from </a:t>
            </a:r>
            <a:r>
              <a:rPr lang="en-US" dirty="0" smtClean="0"/>
              <a:t>actions </a:t>
            </a:r>
            <a:r>
              <a:rPr lang="tr-TR" dirty="0" err="1" smtClean="0"/>
              <a:t>Thompson</a:t>
            </a:r>
            <a:r>
              <a:rPr lang="tr-TR" dirty="0" smtClean="0"/>
              <a:t> </a:t>
            </a:r>
            <a:r>
              <a:rPr lang="tr-TR" dirty="0" err="1" smtClean="0"/>
              <a:t>Sampling</a:t>
            </a:r>
            <a:r>
              <a:rPr lang="tr-TR" dirty="0" smtClean="0"/>
              <a:t>  </a:t>
            </a:r>
            <a:r>
              <a:rPr lang="tr-TR" dirty="0" err="1" smtClean="0"/>
              <a:t>algoritm</a:t>
            </a:r>
            <a:r>
              <a:rPr lang="tr-TR" dirty="0" smtClean="0"/>
              <a:t> </a:t>
            </a:r>
            <a:r>
              <a:rPr lang="tr-TR" dirty="0"/>
              <a:t>b</a:t>
            </a:r>
            <a:r>
              <a:rPr lang="en-US" dirty="0" err="1" smtClean="0"/>
              <a:t>uild</a:t>
            </a:r>
            <a:r>
              <a:rPr lang="tr-TR" dirty="0" smtClean="0"/>
              <a:t>s</a:t>
            </a:r>
            <a:r>
              <a:rPr lang="en-US" dirty="0" smtClean="0"/>
              <a:t> up a probability model from the obtained rewards, and then samples from this to choose an action.</a:t>
            </a:r>
            <a:r>
              <a:rPr lang="tr-TR" dirty="0" smtClean="0"/>
              <a:t> </a:t>
            </a:r>
            <a:r>
              <a:rPr lang="en-US" dirty="0"/>
              <a:t>the model also provides a level of confidence in this reward, and this confidence increases as more samples are collected.</a:t>
            </a:r>
            <a:endParaRPr lang="tr-TR" dirty="0"/>
          </a:p>
        </p:txBody>
      </p:sp>
      <p:pic>
        <p:nvPicPr>
          <p:cNvPr id="3" name="Resim 2"/>
          <p:cNvPicPr>
            <a:picLocks noChangeAspect="1"/>
          </p:cNvPicPr>
          <p:nvPr/>
        </p:nvPicPr>
        <p:blipFill>
          <a:blip r:embed="rId2"/>
          <a:stretch>
            <a:fillRect/>
          </a:stretch>
        </p:blipFill>
        <p:spPr>
          <a:xfrm>
            <a:off x="1492103" y="2922806"/>
            <a:ext cx="8206708" cy="1272676"/>
          </a:xfrm>
          <a:prstGeom prst="rect">
            <a:avLst/>
          </a:prstGeom>
        </p:spPr>
      </p:pic>
    </p:spTree>
    <p:extLst>
      <p:ext uri="{BB962C8B-B14F-4D97-AF65-F5344CB8AC3E}">
        <p14:creationId xmlns:p14="http://schemas.microsoft.com/office/powerpoint/2010/main" val="293601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ikdörtgen 2"/>
          <p:cNvSpPr/>
          <p:nvPr/>
        </p:nvSpPr>
        <p:spPr>
          <a:xfrm>
            <a:off x="745157" y="427169"/>
            <a:ext cx="4030270" cy="584775"/>
          </a:xfrm>
          <a:prstGeom prst="rect">
            <a:avLst/>
          </a:prstGeom>
        </p:spPr>
        <p:txBody>
          <a:bodyPr wrap="none">
            <a:spAutoFit/>
          </a:bodyPr>
          <a:lstStyle/>
          <a:p>
            <a:r>
              <a:rPr lang="en-US" sz="3200" b="1" dirty="0" smtClean="0">
                <a:latin typeface="MinionPro-Regular"/>
              </a:rPr>
              <a:t>Contextual Bandits </a:t>
            </a:r>
            <a:endParaRPr lang="tr-TR" sz="3200" b="1" dirty="0"/>
          </a:p>
        </p:txBody>
      </p:sp>
      <p:sp>
        <p:nvSpPr>
          <p:cNvPr id="4" name="Dikdörtgen 3"/>
          <p:cNvSpPr/>
          <p:nvPr/>
        </p:nvSpPr>
        <p:spPr>
          <a:xfrm>
            <a:off x="745157" y="1183397"/>
            <a:ext cx="10389008" cy="1200329"/>
          </a:xfrm>
          <a:prstGeom prst="rect">
            <a:avLst/>
          </a:prstGeom>
        </p:spPr>
        <p:txBody>
          <a:bodyPr wrap="square">
            <a:spAutoFit/>
          </a:bodyPr>
          <a:lstStyle/>
          <a:p>
            <a:r>
              <a:rPr lang="en-US" b="0" i="0" dirty="0" smtClean="0">
                <a:solidFill>
                  <a:srgbClr val="292929"/>
                </a:solidFill>
                <a:effectLst/>
              </a:rPr>
              <a:t>The multi-armed bandit algorithm outputs an action but doesn’t use any information about the state of the environment (context). </a:t>
            </a:r>
            <a:r>
              <a:rPr lang="en-US" dirty="0"/>
              <a:t> The algorithm observes a context, makes a decision, choosing one action from a number of alternative actions, and observes an outcome of that decision. An outcome defines a reward. The goal is to maximize average </a:t>
            </a:r>
            <a:r>
              <a:rPr lang="en-US" dirty="0" smtClean="0"/>
              <a:t>reward</a:t>
            </a:r>
            <a:r>
              <a:rPr lang="tr-TR" dirty="0" smtClean="0"/>
              <a:t>.</a:t>
            </a:r>
            <a:endParaRPr lang="tr-TR" dirty="0"/>
          </a:p>
        </p:txBody>
      </p:sp>
      <p:sp>
        <p:nvSpPr>
          <p:cNvPr id="5" name="Dikdörtgen 4"/>
          <p:cNvSpPr/>
          <p:nvPr/>
        </p:nvSpPr>
        <p:spPr>
          <a:xfrm>
            <a:off x="745157" y="2461730"/>
            <a:ext cx="10389008" cy="1477328"/>
          </a:xfrm>
          <a:prstGeom prst="rect">
            <a:avLst/>
          </a:prstGeom>
        </p:spPr>
        <p:txBody>
          <a:bodyPr wrap="square">
            <a:spAutoFit/>
          </a:bodyPr>
          <a:lstStyle/>
          <a:p>
            <a:r>
              <a:rPr lang="en-US" dirty="0" smtClean="0"/>
              <a:t>For example, if you use a multi-armed bandit to choose whether to display cat images or dog images to the user of your website, you’ll make the same random decision even if you know something about preferences of the user. The contextual bandit extends the model by making the decision conditional on the state of the environment.</a:t>
            </a:r>
            <a:r>
              <a:rPr lang="tr-TR" dirty="0" smtClean="0"/>
              <a:t> </a:t>
            </a:r>
            <a:r>
              <a:rPr lang="tr-TR" dirty="0" err="1" smtClean="0"/>
              <a:t>In</a:t>
            </a:r>
            <a:r>
              <a:rPr lang="tr-TR" dirty="0" smtClean="0"/>
              <a:t> </a:t>
            </a:r>
            <a:r>
              <a:rPr lang="tr-TR" dirty="0" err="1" smtClean="0"/>
              <a:t>short</a:t>
            </a:r>
            <a:r>
              <a:rPr lang="tr-TR" dirty="0" smtClean="0"/>
              <a:t> </a:t>
            </a:r>
            <a:r>
              <a:rPr lang="en-US" dirty="0" smtClean="0"/>
              <a:t>Contextual </a:t>
            </a:r>
            <a:r>
              <a:rPr lang="tr-TR" dirty="0" smtClean="0"/>
              <a:t>B</a:t>
            </a:r>
            <a:r>
              <a:rPr lang="en-US" dirty="0" err="1" smtClean="0"/>
              <a:t>andit</a:t>
            </a:r>
            <a:r>
              <a:rPr lang="en-US" dirty="0" smtClean="0"/>
              <a:t> </a:t>
            </a:r>
            <a:r>
              <a:rPr lang="tr-TR" dirty="0" smtClean="0"/>
              <a:t>A</a:t>
            </a:r>
            <a:r>
              <a:rPr lang="en-US" dirty="0" err="1" smtClean="0"/>
              <a:t>lgorithms</a:t>
            </a:r>
            <a:r>
              <a:rPr lang="en-US" dirty="0" smtClean="0"/>
              <a:t> are a combination of multi-armed bandits and</a:t>
            </a:r>
            <a:r>
              <a:rPr lang="tr-TR" dirty="0" smtClean="0"/>
              <a:t> </a:t>
            </a:r>
            <a:r>
              <a:rPr lang="en-US" dirty="0" smtClean="0"/>
              <a:t>user context.</a:t>
            </a:r>
            <a:endParaRPr lang="tr-TR" dirty="0" smtClean="0"/>
          </a:p>
        </p:txBody>
      </p:sp>
      <p:pic>
        <p:nvPicPr>
          <p:cNvPr id="6" name="Resim 5"/>
          <p:cNvPicPr>
            <a:picLocks noChangeAspect="1"/>
          </p:cNvPicPr>
          <p:nvPr/>
        </p:nvPicPr>
        <p:blipFill>
          <a:blip r:embed="rId2"/>
          <a:stretch>
            <a:fillRect/>
          </a:stretch>
        </p:blipFill>
        <p:spPr>
          <a:xfrm>
            <a:off x="3380937" y="3939058"/>
            <a:ext cx="4902451" cy="1563182"/>
          </a:xfrm>
          <a:prstGeom prst="rect">
            <a:avLst/>
          </a:prstGeom>
        </p:spPr>
      </p:pic>
      <p:sp>
        <p:nvSpPr>
          <p:cNvPr id="8" name="Dikdörtgen 7"/>
          <p:cNvSpPr/>
          <p:nvPr/>
        </p:nvSpPr>
        <p:spPr>
          <a:xfrm>
            <a:off x="745157" y="5728446"/>
            <a:ext cx="10389008" cy="646331"/>
          </a:xfrm>
          <a:prstGeom prst="rect">
            <a:avLst/>
          </a:prstGeom>
        </p:spPr>
        <p:txBody>
          <a:bodyPr wrap="square">
            <a:spAutoFit/>
          </a:bodyPr>
          <a:lstStyle/>
          <a:p>
            <a:r>
              <a:rPr lang="en-US" dirty="0" smtClean="0"/>
              <a:t>For evaluating the performance of various contextual</a:t>
            </a:r>
            <a:r>
              <a:rPr lang="tr-TR" dirty="0" smtClean="0"/>
              <a:t> </a:t>
            </a:r>
            <a:r>
              <a:rPr lang="en-US" dirty="0" smtClean="0"/>
              <a:t>bandit algorithms, performance metrics such as Cumulated Regret and Click</a:t>
            </a:r>
            <a:r>
              <a:rPr lang="tr-TR" dirty="0" smtClean="0"/>
              <a:t> </a:t>
            </a:r>
            <a:r>
              <a:rPr lang="en-US" dirty="0" smtClean="0"/>
              <a:t>Through Rate Ratio (CTR Ratio) are commonly used.</a:t>
            </a:r>
            <a:endParaRPr lang="tr-TR" dirty="0"/>
          </a:p>
        </p:txBody>
      </p:sp>
    </p:spTree>
    <p:extLst>
      <p:ext uri="{BB962C8B-B14F-4D97-AF65-F5344CB8AC3E}">
        <p14:creationId xmlns:p14="http://schemas.microsoft.com/office/powerpoint/2010/main" val="3271698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p:cNvSpPr txBox="1"/>
          <p:nvPr/>
        </p:nvSpPr>
        <p:spPr>
          <a:xfrm>
            <a:off x="824752" y="479812"/>
            <a:ext cx="7377952" cy="584775"/>
          </a:xfrm>
          <a:prstGeom prst="rect">
            <a:avLst/>
          </a:prstGeom>
          <a:noFill/>
        </p:spPr>
        <p:txBody>
          <a:bodyPr wrap="square" rtlCol="0">
            <a:spAutoFit/>
          </a:bodyPr>
          <a:lstStyle/>
          <a:p>
            <a:r>
              <a:rPr lang="tr-TR" sz="3200" b="1" dirty="0" err="1" smtClean="0">
                <a:latin typeface="MinionPro-Regular"/>
              </a:rPr>
              <a:t>Algorithms</a:t>
            </a:r>
            <a:r>
              <a:rPr lang="tr-TR" sz="3200" b="1" dirty="0" smtClean="0">
                <a:latin typeface="MinionPro-Regular"/>
              </a:rPr>
              <a:t> </a:t>
            </a:r>
            <a:r>
              <a:rPr lang="tr-TR" sz="3200" b="1" dirty="0" err="1" smtClean="0">
                <a:latin typeface="MinionPro-Regular"/>
              </a:rPr>
              <a:t>Used</a:t>
            </a:r>
            <a:r>
              <a:rPr lang="tr-TR" sz="3200" b="1" dirty="0" smtClean="0">
                <a:latin typeface="MinionPro-Regular"/>
              </a:rPr>
              <a:t> in </a:t>
            </a:r>
            <a:r>
              <a:rPr lang="tr-TR" sz="3200" b="1" dirty="0" err="1" smtClean="0">
                <a:latin typeface="MinionPro-Regular"/>
              </a:rPr>
              <a:t>the</a:t>
            </a:r>
            <a:r>
              <a:rPr lang="tr-TR" sz="3200" b="1" dirty="0" smtClean="0">
                <a:latin typeface="MinionPro-Regular"/>
              </a:rPr>
              <a:t> </a:t>
            </a:r>
            <a:r>
              <a:rPr lang="tr-TR" sz="3200" b="1" dirty="0" err="1" smtClean="0">
                <a:latin typeface="MinionPro-Regular"/>
              </a:rPr>
              <a:t>Article</a:t>
            </a:r>
            <a:endParaRPr lang="tr-TR" sz="3200" b="1" dirty="0">
              <a:latin typeface="MinionPro-Regular"/>
            </a:endParaRPr>
          </a:p>
        </p:txBody>
      </p:sp>
      <p:sp>
        <p:nvSpPr>
          <p:cNvPr id="3" name="Dikdörtgen 2"/>
          <p:cNvSpPr/>
          <p:nvPr/>
        </p:nvSpPr>
        <p:spPr>
          <a:xfrm>
            <a:off x="824752" y="1393511"/>
            <a:ext cx="10076330" cy="1477328"/>
          </a:xfrm>
          <a:prstGeom prst="rect">
            <a:avLst/>
          </a:prstGeom>
        </p:spPr>
        <p:txBody>
          <a:bodyPr wrap="square">
            <a:spAutoFit/>
          </a:bodyPr>
          <a:lstStyle/>
          <a:p>
            <a:pPr marL="285750" indent="-285750">
              <a:buFont typeface="Arial" panose="020B0604020202020204" pitchFamily="34" charset="0"/>
              <a:buChar char="•"/>
            </a:pPr>
            <a:r>
              <a:rPr lang="en-US" b="1" dirty="0" err="1" smtClean="0"/>
              <a:t>LinUCB</a:t>
            </a:r>
            <a:r>
              <a:rPr lang="en-US" b="1" dirty="0" smtClean="0"/>
              <a:t> </a:t>
            </a:r>
            <a:r>
              <a:rPr lang="tr-TR" b="1" dirty="0" smtClean="0"/>
              <a:t>: </a:t>
            </a:r>
            <a:r>
              <a:rPr lang="en-US" dirty="0" smtClean="0"/>
              <a:t>The </a:t>
            </a:r>
            <a:r>
              <a:rPr lang="en-US" dirty="0" err="1" smtClean="0"/>
              <a:t>LinUCB</a:t>
            </a:r>
            <a:r>
              <a:rPr lang="en-US" dirty="0" smtClean="0"/>
              <a:t> algorithm evaluates the reward</a:t>
            </a:r>
            <a:r>
              <a:rPr lang="tr-TR" dirty="0" smtClean="0"/>
              <a:t> </a:t>
            </a:r>
            <a:r>
              <a:rPr lang="en-US" dirty="0" smtClean="0"/>
              <a:t>rate of each arms as a linear function with an assumption that the arms do not</a:t>
            </a:r>
            <a:r>
              <a:rPr lang="tr-TR" dirty="0" smtClean="0"/>
              <a:t> </a:t>
            </a:r>
            <a:r>
              <a:rPr lang="en-US" dirty="0" smtClean="0"/>
              <a:t>share features and are distinct from each other</a:t>
            </a:r>
            <a:r>
              <a:rPr lang="tr-TR" dirty="0" smtClean="0"/>
              <a:t>. A</a:t>
            </a:r>
            <a:r>
              <a:rPr lang="en-US" dirty="0" err="1" smtClean="0"/>
              <a:t>dapting</a:t>
            </a:r>
            <a:r>
              <a:rPr lang="en-US" dirty="0" smtClean="0"/>
              <a:t> this approach will be more beneficial for</a:t>
            </a:r>
            <a:r>
              <a:rPr lang="tr-TR" dirty="0" smtClean="0"/>
              <a:t> </a:t>
            </a:r>
            <a:r>
              <a:rPr lang="en-US" dirty="0" smtClean="0"/>
              <a:t>personalized recommendation</a:t>
            </a:r>
            <a:r>
              <a:rPr lang="tr-TR" dirty="0" smtClean="0"/>
              <a:t> </a:t>
            </a:r>
            <a:r>
              <a:rPr lang="tr-TR" dirty="0" err="1" smtClean="0"/>
              <a:t>because</a:t>
            </a:r>
            <a:r>
              <a:rPr lang="tr-TR" dirty="0" smtClean="0"/>
              <a:t> in </a:t>
            </a:r>
            <a:r>
              <a:rPr lang="tr-TR" dirty="0" err="1" smtClean="0"/>
              <a:t>recommendation</a:t>
            </a:r>
            <a:r>
              <a:rPr lang="tr-TR" dirty="0" smtClean="0"/>
              <a:t> </a:t>
            </a:r>
            <a:r>
              <a:rPr lang="tr-TR" dirty="0" err="1" smtClean="0"/>
              <a:t>systems</a:t>
            </a:r>
            <a:r>
              <a:rPr lang="tr-TR" dirty="0" smtClean="0"/>
              <a:t> </a:t>
            </a:r>
            <a:r>
              <a:rPr lang="tr-TR" dirty="0" err="1" smtClean="0"/>
              <a:t>such</a:t>
            </a:r>
            <a:r>
              <a:rPr lang="tr-TR" dirty="0" smtClean="0"/>
              <a:t> as </a:t>
            </a:r>
            <a:r>
              <a:rPr lang="tr-TR" dirty="0" err="1" smtClean="0"/>
              <a:t>news</a:t>
            </a:r>
            <a:r>
              <a:rPr lang="tr-TR" dirty="0" smtClean="0"/>
              <a:t> </a:t>
            </a:r>
            <a:r>
              <a:rPr lang="tr-TR" dirty="0" err="1" smtClean="0"/>
              <a:t>recommendation</a:t>
            </a:r>
            <a:r>
              <a:rPr lang="tr-TR" dirty="0" smtClean="0"/>
              <a:t> </a:t>
            </a:r>
            <a:r>
              <a:rPr lang="tr-TR" dirty="0" err="1" smtClean="0"/>
              <a:t>items</a:t>
            </a:r>
            <a:r>
              <a:rPr lang="tr-TR" dirty="0" smtClean="0"/>
              <a:t> </a:t>
            </a:r>
            <a:r>
              <a:rPr lang="tr-TR" dirty="0" err="1" smtClean="0"/>
              <a:t>are</a:t>
            </a:r>
            <a:r>
              <a:rPr lang="tr-TR" dirty="0"/>
              <a:t> </a:t>
            </a:r>
            <a:r>
              <a:rPr lang="tr-TR" dirty="0" smtClean="0"/>
              <a:t>not </a:t>
            </a:r>
            <a:r>
              <a:rPr lang="tr-TR" dirty="0" err="1" smtClean="0"/>
              <a:t>compeletly</a:t>
            </a:r>
            <a:r>
              <a:rPr lang="tr-TR" dirty="0" smtClean="0"/>
              <a:t> </a:t>
            </a:r>
            <a:r>
              <a:rPr lang="tr-TR" dirty="0" err="1" smtClean="0"/>
              <a:t>distinct</a:t>
            </a:r>
            <a:r>
              <a:rPr lang="tr-TR" dirty="0" smtClean="0"/>
              <a:t> </a:t>
            </a:r>
            <a:r>
              <a:rPr lang="tr-TR" dirty="0" err="1" smtClean="0"/>
              <a:t>from</a:t>
            </a:r>
            <a:r>
              <a:rPr lang="tr-TR" dirty="0" smtClean="0"/>
              <a:t> </a:t>
            </a:r>
            <a:r>
              <a:rPr lang="tr-TR" dirty="0" err="1" smtClean="0"/>
              <a:t>each</a:t>
            </a:r>
            <a:r>
              <a:rPr lang="tr-TR" dirty="0" smtClean="0"/>
              <a:t> </a:t>
            </a:r>
            <a:r>
              <a:rPr lang="tr-TR" dirty="0" err="1" smtClean="0"/>
              <a:t>other</a:t>
            </a:r>
            <a:r>
              <a:rPr lang="en-US" dirty="0" smtClean="0"/>
              <a:t>. </a:t>
            </a:r>
            <a:r>
              <a:rPr lang="en-US" dirty="0" err="1"/>
              <a:t>LinUCB</a:t>
            </a:r>
            <a:r>
              <a:rPr lang="en-US" dirty="0"/>
              <a:t> is a way to apply UCB to the more general contextual bandits </a:t>
            </a:r>
            <a:r>
              <a:rPr lang="en-US" dirty="0" smtClean="0"/>
              <a:t>setting</a:t>
            </a:r>
            <a:r>
              <a:rPr lang="tr-TR" dirty="0" smtClean="0"/>
              <a:t>.</a:t>
            </a:r>
            <a:endParaRPr lang="tr-TR" dirty="0"/>
          </a:p>
        </p:txBody>
      </p:sp>
      <p:sp>
        <p:nvSpPr>
          <p:cNvPr id="4" name="Dikdörtgen 3"/>
          <p:cNvSpPr/>
          <p:nvPr/>
        </p:nvSpPr>
        <p:spPr>
          <a:xfrm>
            <a:off x="824752" y="3105834"/>
            <a:ext cx="10076330" cy="369332"/>
          </a:xfrm>
          <a:prstGeom prst="rect">
            <a:avLst/>
          </a:prstGeom>
        </p:spPr>
        <p:txBody>
          <a:bodyPr wrap="square">
            <a:spAutoFit/>
          </a:bodyPr>
          <a:lstStyle/>
          <a:p>
            <a:pPr marL="285750" indent="-285750">
              <a:buFont typeface="Arial" panose="020B0604020202020204" pitchFamily="34" charset="0"/>
              <a:buChar char="•"/>
            </a:pPr>
            <a:r>
              <a:rPr lang="en-US" b="1" dirty="0" smtClean="0"/>
              <a:t>Hybrid </a:t>
            </a:r>
            <a:r>
              <a:rPr lang="en-US" b="1" dirty="0" err="1" smtClean="0"/>
              <a:t>LinUCB</a:t>
            </a:r>
            <a:r>
              <a:rPr lang="tr-TR" b="1" dirty="0" smtClean="0"/>
              <a:t>: </a:t>
            </a:r>
            <a:r>
              <a:rPr lang="en-US" b="1" dirty="0" smtClean="0"/>
              <a:t> </a:t>
            </a:r>
            <a:r>
              <a:rPr lang="tr-TR" dirty="0"/>
              <a:t>F</a:t>
            </a:r>
            <a:r>
              <a:rPr lang="en-US" dirty="0" smtClean="0"/>
              <a:t>or</a:t>
            </a:r>
            <a:r>
              <a:rPr lang="tr-TR" dirty="0" smtClean="0"/>
              <a:t> </a:t>
            </a:r>
            <a:r>
              <a:rPr lang="en-US" dirty="0" smtClean="0"/>
              <a:t>each arm is a linear function of shared and</a:t>
            </a:r>
            <a:r>
              <a:rPr lang="tr-TR" dirty="0" smtClean="0"/>
              <a:t> </a:t>
            </a:r>
            <a:r>
              <a:rPr lang="en-US" dirty="0" smtClean="0"/>
              <a:t>non-shared</a:t>
            </a:r>
            <a:r>
              <a:rPr lang="tr-TR" dirty="0" smtClean="0"/>
              <a:t> </a:t>
            </a:r>
            <a:r>
              <a:rPr lang="en-US" dirty="0" smtClean="0"/>
              <a:t>components. </a:t>
            </a:r>
            <a:endParaRPr lang="tr-TR" dirty="0"/>
          </a:p>
        </p:txBody>
      </p:sp>
      <p:sp>
        <p:nvSpPr>
          <p:cNvPr id="5" name="Dikdörtgen 4"/>
          <p:cNvSpPr/>
          <p:nvPr/>
        </p:nvSpPr>
        <p:spPr>
          <a:xfrm>
            <a:off x="824752" y="3944754"/>
            <a:ext cx="10076330" cy="1477328"/>
          </a:xfrm>
          <a:prstGeom prst="rect">
            <a:avLst/>
          </a:prstGeom>
        </p:spPr>
        <p:txBody>
          <a:bodyPr wrap="square">
            <a:spAutoFit/>
          </a:bodyPr>
          <a:lstStyle/>
          <a:p>
            <a:pPr marL="285750" indent="-285750">
              <a:buFont typeface="Arial" panose="020B0604020202020204" pitchFamily="34" charset="0"/>
              <a:buChar char="•"/>
            </a:pPr>
            <a:r>
              <a:rPr lang="tr-TR" b="1" dirty="0" err="1" smtClean="0"/>
              <a:t>CoLin</a:t>
            </a:r>
            <a:r>
              <a:rPr lang="tr-TR" b="1" dirty="0" smtClean="0"/>
              <a:t>: </a:t>
            </a:r>
            <a:r>
              <a:rPr lang="en-US" dirty="0" smtClean="0"/>
              <a:t>As compared to the Linear</a:t>
            </a:r>
            <a:r>
              <a:rPr lang="tr-TR" dirty="0" smtClean="0"/>
              <a:t> </a:t>
            </a:r>
            <a:r>
              <a:rPr lang="en-US" dirty="0" smtClean="0"/>
              <a:t>regret bandit algorithms, </a:t>
            </a:r>
            <a:r>
              <a:rPr lang="en-US" dirty="0" err="1" smtClean="0"/>
              <a:t>CoLin</a:t>
            </a:r>
            <a:r>
              <a:rPr lang="tr-TR" dirty="0"/>
              <a:t> </a:t>
            </a:r>
            <a:r>
              <a:rPr lang="en-US" dirty="0" smtClean="0"/>
              <a:t>algorithm achieves an exceptional reduction</a:t>
            </a:r>
            <a:r>
              <a:rPr lang="tr-TR" dirty="0" smtClean="0"/>
              <a:t> o</a:t>
            </a:r>
            <a:r>
              <a:rPr lang="en-US" dirty="0" smtClean="0"/>
              <a:t>f upper regret bound with high probability.</a:t>
            </a:r>
            <a:r>
              <a:rPr lang="tr-TR" dirty="0" smtClean="0"/>
              <a:t> </a:t>
            </a:r>
            <a:r>
              <a:rPr lang="tr-TR" dirty="0" err="1"/>
              <a:t>CoLin</a:t>
            </a:r>
            <a:r>
              <a:rPr lang="tr-TR" dirty="0"/>
              <a:t> </a:t>
            </a:r>
            <a:r>
              <a:rPr lang="tr-TR" dirty="0" err="1" smtClean="0"/>
              <a:t>incorporates</a:t>
            </a:r>
            <a:r>
              <a:rPr lang="tr-TR" dirty="0" smtClean="0"/>
              <a:t> </a:t>
            </a:r>
            <a:r>
              <a:rPr lang="en-US" dirty="0" smtClean="0"/>
              <a:t>collaborative preference</a:t>
            </a:r>
            <a:r>
              <a:rPr lang="tr-TR" dirty="0" smtClean="0"/>
              <a:t> </a:t>
            </a:r>
            <a:r>
              <a:rPr lang="en-US" dirty="0" smtClean="0"/>
              <a:t>learning</a:t>
            </a:r>
            <a:r>
              <a:rPr lang="tr-TR" dirty="0" smtClean="0"/>
              <a:t> </a:t>
            </a:r>
            <a:r>
              <a:rPr lang="tr-TR" dirty="0" err="1" smtClean="0"/>
              <a:t>so</a:t>
            </a:r>
            <a:r>
              <a:rPr lang="en-US" dirty="0" smtClean="0"/>
              <a:t> it</a:t>
            </a:r>
            <a:r>
              <a:rPr lang="tr-TR" dirty="0" smtClean="0"/>
              <a:t> can </a:t>
            </a:r>
            <a:r>
              <a:rPr lang="en-US" dirty="0" smtClean="0"/>
              <a:t>control</a:t>
            </a:r>
            <a:r>
              <a:rPr lang="tr-TR" dirty="0" smtClean="0"/>
              <a:t> </a:t>
            </a:r>
            <a:r>
              <a:rPr lang="en-US" dirty="0" smtClean="0"/>
              <a:t>the exploration-exploitation</a:t>
            </a:r>
            <a:r>
              <a:rPr lang="tr-TR" dirty="0" smtClean="0"/>
              <a:t> </a:t>
            </a:r>
            <a:r>
              <a:rPr lang="en-US" dirty="0" smtClean="0"/>
              <a:t>trade-off </a:t>
            </a:r>
            <a:r>
              <a:rPr lang="en-US" dirty="0"/>
              <a:t>much better than other bandit algorithms and timely </a:t>
            </a:r>
            <a:r>
              <a:rPr lang="en-US" dirty="0" smtClean="0"/>
              <a:t>recognized</a:t>
            </a:r>
            <a:r>
              <a:rPr lang="tr-TR" dirty="0" smtClean="0"/>
              <a:t> </a:t>
            </a:r>
            <a:r>
              <a:rPr lang="en-US" dirty="0" smtClean="0"/>
              <a:t>the </a:t>
            </a:r>
            <a:r>
              <a:rPr lang="en-US" dirty="0"/>
              <a:t>item popularity changes. However, </a:t>
            </a:r>
            <a:r>
              <a:rPr lang="en-US" dirty="0" err="1"/>
              <a:t>CoLin</a:t>
            </a:r>
            <a:r>
              <a:rPr lang="en-US" dirty="0"/>
              <a:t> algorithm has a limitation; it </a:t>
            </a:r>
            <a:r>
              <a:rPr lang="en-US" dirty="0" smtClean="0"/>
              <a:t>has</a:t>
            </a:r>
            <a:r>
              <a:rPr lang="tr-TR" dirty="0" smtClean="0"/>
              <a:t> </a:t>
            </a:r>
            <a:r>
              <a:rPr lang="en-US" dirty="0" smtClean="0"/>
              <a:t>high </a:t>
            </a:r>
            <a:r>
              <a:rPr lang="en-US" dirty="0"/>
              <a:t>computational complexity because of the global matrix formation.</a:t>
            </a:r>
            <a:endParaRPr lang="tr-TR" dirty="0"/>
          </a:p>
        </p:txBody>
      </p:sp>
    </p:spTree>
    <p:extLst>
      <p:ext uri="{BB962C8B-B14F-4D97-AF65-F5344CB8AC3E}">
        <p14:creationId xmlns:p14="http://schemas.microsoft.com/office/powerpoint/2010/main" val="2099256079"/>
      </p:ext>
    </p:extLst>
  </p:cSld>
  <p:clrMapOvr>
    <a:masterClrMapping/>
  </p:clrMapOvr>
</p:sld>
</file>

<file path=ppt/theme/theme1.xml><?xml version="1.0" encoding="utf-8"?>
<a:theme xmlns:a="http://schemas.openxmlformats.org/drawingml/2006/main" name="Yüzeyler">
  <a:themeElements>
    <a:clrScheme name="Mavi Yeşil">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205</TotalTime>
  <Words>1028</Words>
  <Application>Microsoft Office PowerPoint</Application>
  <PresentationFormat>Geniş ekran</PresentationFormat>
  <Paragraphs>40</Paragraphs>
  <Slides>11</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11</vt:i4>
      </vt:variant>
    </vt:vector>
  </HeadingPairs>
  <TitlesOfParts>
    <vt:vector size="17" baseType="lpstr">
      <vt:lpstr>Arial</vt:lpstr>
      <vt:lpstr>Calibri</vt:lpstr>
      <vt:lpstr>MinionPro-Regular</vt:lpstr>
      <vt:lpstr>Trebuchet MS</vt:lpstr>
      <vt:lpstr>Wingdings 3</vt:lpstr>
      <vt:lpstr>Yüzeyler</vt:lpstr>
      <vt:lpstr>Contextual Bandit Approach Based Recommendation System for Personalized Web-based Services</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B3LAB</dc:creator>
  <cp:lastModifiedBy>B3LAB</cp:lastModifiedBy>
  <cp:revision>20</cp:revision>
  <dcterms:created xsi:type="dcterms:W3CDTF">2022-07-03T09:30:20Z</dcterms:created>
  <dcterms:modified xsi:type="dcterms:W3CDTF">2022-07-26T06:31:52Z</dcterms:modified>
</cp:coreProperties>
</file>