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2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33ADA-2655-4B56-857C-3C086AB83A64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01D63-108A-43AA-8010-D4213A61B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65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301D63-108A-43AA-8010-D4213A61B9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7F7C-8CF5-4C9B-8C8E-824CD2211628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0554-5A8F-4473-8E6F-788F3EA3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8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7F7C-8CF5-4C9B-8C8E-824CD2211628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0554-5A8F-4473-8E6F-788F3EA3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5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7F7C-8CF5-4C9B-8C8E-824CD2211628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0554-5A8F-4473-8E6F-788F3EA364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636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7F7C-8CF5-4C9B-8C8E-824CD2211628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0554-5A8F-4473-8E6F-788F3EA3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05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7F7C-8CF5-4C9B-8C8E-824CD2211628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0554-5A8F-4473-8E6F-788F3EA364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120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7F7C-8CF5-4C9B-8C8E-824CD2211628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0554-5A8F-4473-8E6F-788F3EA3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44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7F7C-8CF5-4C9B-8C8E-824CD2211628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0554-5A8F-4473-8E6F-788F3EA3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77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7F7C-8CF5-4C9B-8C8E-824CD2211628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0554-5A8F-4473-8E6F-788F3EA3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7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7F7C-8CF5-4C9B-8C8E-824CD2211628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0554-5A8F-4473-8E6F-788F3EA3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9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7F7C-8CF5-4C9B-8C8E-824CD2211628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0554-5A8F-4473-8E6F-788F3EA3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4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7F7C-8CF5-4C9B-8C8E-824CD2211628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0554-5A8F-4473-8E6F-788F3EA3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7F7C-8CF5-4C9B-8C8E-824CD2211628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0554-5A8F-4473-8E6F-788F3EA3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4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7F7C-8CF5-4C9B-8C8E-824CD2211628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0554-5A8F-4473-8E6F-788F3EA3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4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7F7C-8CF5-4C9B-8C8E-824CD2211628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0554-5A8F-4473-8E6F-788F3EA3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6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7F7C-8CF5-4C9B-8C8E-824CD2211628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0554-5A8F-4473-8E6F-788F3EA3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5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C7F7C-8CF5-4C9B-8C8E-824CD2211628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0554-5A8F-4473-8E6F-788F3EA3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3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C7F7C-8CF5-4C9B-8C8E-824CD2211628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8F0554-5A8F-4473-8E6F-788F3EA3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6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Machine Learning Project – Option 3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Elif Özcan </a:t>
            </a:r>
          </a:p>
          <a:p>
            <a:r>
              <a:rPr lang="tr-TR" dirty="0" smtClean="0"/>
              <a:t>İrem Onur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7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76" y="359475"/>
            <a:ext cx="9352729" cy="598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2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33" y="1068277"/>
            <a:ext cx="9447875" cy="187086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83" y="3668932"/>
            <a:ext cx="9388654" cy="2263336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918045" y="3123291"/>
            <a:ext cx="1023203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effectLst/>
                <a:latin typeface="Arial" panose="020B0604020202020204" pitchFamily="34" charset="0"/>
              </a:rPr>
              <a:t>The GM Clustering Results on The </a:t>
            </a:r>
            <a:r>
              <a:rPr lang="tr-TR" sz="1600" b="0" i="0" dirty="0" smtClean="0">
                <a:effectLst/>
                <a:latin typeface="Arial" panose="020B0604020202020204" pitchFamily="34" charset="0"/>
              </a:rPr>
              <a:t>Test</a:t>
            </a:r>
            <a:r>
              <a:rPr lang="en-US" sz="1600" b="0" i="0" dirty="0" smtClean="0">
                <a:effectLst/>
                <a:latin typeface="Arial" panose="020B0604020202020204" pitchFamily="34" charset="0"/>
              </a:rPr>
              <a:t> Data (n components=50, covariance type =’spherical’, max </a:t>
            </a:r>
            <a:r>
              <a:rPr lang="en-US" sz="1600" b="0" i="0" dirty="0" err="1" smtClean="0">
                <a:effectLst/>
                <a:latin typeface="Arial" panose="020B0604020202020204" pitchFamily="34" charset="0"/>
              </a:rPr>
              <a:t>iter</a:t>
            </a:r>
            <a:r>
              <a:rPr lang="en-US" sz="1600" b="0" i="0" dirty="0" smtClean="0">
                <a:effectLst/>
                <a:latin typeface="Arial" panose="020B0604020202020204" pitchFamily="34" charset="0"/>
              </a:rPr>
              <a:t>=1000)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Dikdörtgen 6"/>
          <p:cNvSpPr/>
          <p:nvPr/>
        </p:nvSpPr>
        <p:spPr>
          <a:xfrm>
            <a:off x="1051783" y="728434"/>
            <a:ext cx="1023203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dirty="0" smtClean="0">
                <a:effectLst/>
                <a:latin typeface="Arial" panose="020B0604020202020204" pitchFamily="34" charset="0"/>
              </a:rPr>
              <a:t>The GM Clustering Results on The Train Data (n components=50, covariance type =’spherical’, max </a:t>
            </a:r>
            <a:r>
              <a:rPr lang="en-US" sz="1600" b="0" i="0" dirty="0" err="1" smtClean="0">
                <a:effectLst/>
                <a:latin typeface="Arial" panose="020B0604020202020204" pitchFamily="34" charset="0"/>
              </a:rPr>
              <a:t>iter</a:t>
            </a:r>
            <a:r>
              <a:rPr lang="en-US" sz="1600" b="0" i="0" dirty="0" smtClean="0">
                <a:effectLst/>
                <a:latin typeface="Arial" panose="020B0604020202020204" pitchFamily="34" charset="0"/>
              </a:rPr>
              <a:t>=1000)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9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Clustering Analysis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796695"/>
            <a:ext cx="8596668" cy="3880773"/>
          </a:xfrm>
        </p:spPr>
        <p:txBody>
          <a:bodyPr/>
          <a:lstStyle/>
          <a:p>
            <a:r>
              <a:rPr lang="en-US" dirty="0"/>
              <a:t>The best model we obtained is Gaussian Mixture Model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with number of clusters as 50, covariance type as ”spherical”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max </a:t>
            </a:r>
            <a:r>
              <a:rPr lang="en-US" dirty="0" err="1"/>
              <a:t>iter</a:t>
            </a:r>
            <a:r>
              <a:rPr lang="en-US" dirty="0"/>
              <a:t> parameter as 1000 with ”all-MiniLM-L6-v2” as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pre-trained sentence </a:t>
            </a:r>
            <a:r>
              <a:rPr lang="en-US" dirty="0" smtClean="0"/>
              <a:t>transformer model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clusters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50.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4" y="1109823"/>
            <a:ext cx="8873413" cy="45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31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37" y="928946"/>
            <a:ext cx="9569508" cy="4940157"/>
          </a:xfrm>
        </p:spPr>
      </p:pic>
    </p:spTree>
    <p:extLst>
      <p:ext uri="{BB962C8B-B14F-4D97-AF65-F5344CB8AC3E}">
        <p14:creationId xmlns:p14="http://schemas.microsoft.com/office/powerpoint/2010/main" val="383018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54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Clustering </a:t>
            </a:r>
            <a:r>
              <a:rPr lang="tr-TR" dirty="0" err="1" smtClean="0"/>
              <a:t>Authors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clustering</a:t>
            </a:r>
            <a:r>
              <a:rPr lang="tr-TR" dirty="0" smtClean="0"/>
              <a:t> </a:t>
            </a:r>
            <a:r>
              <a:rPr lang="tr-TR" dirty="0" err="1" smtClean="0"/>
              <a:t>authors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combined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text</a:t>
            </a:r>
            <a:r>
              <a:rPr lang="tr-TR" dirty="0" smtClean="0"/>
              <a:t> data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paper</a:t>
            </a:r>
            <a:r>
              <a:rPr lang="tr-TR" dirty="0" smtClean="0"/>
              <a:t> </a:t>
            </a:r>
            <a:r>
              <a:rPr lang="tr-TR" dirty="0" err="1" smtClean="0"/>
              <a:t>clustering</a:t>
            </a:r>
            <a:r>
              <a:rPr lang="tr-TR" dirty="0" smtClean="0"/>
              <a:t> of </a:t>
            </a:r>
            <a:r>
              <a:rPr lang="tr-TR" dirty="0" err="1" smtClean="0"/>
              <a:t>every</a:t>
            </a:r>
            <a:r>
              <a:rPr lang="tr-TR" dirty="0" smtClean="0"/>
              <a:t> </a:t>
            </a:r>
            <a:r>
              <a:rPr lang="tr-TR" dirty="0" err="1" smtClean="0"/>
              <a:t>author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embedded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data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all-MiniLM-L6-v2</a:t>
            </a:r>
            <a:r>
              <a:rPr lang="tr-TR" dirty="0" smtClean="0"/>
              <a:t> model</a:t>
            </a:r>
            <a:endParaRPr lang="en-US" dirty="0"/>
          </a:p>
          <a:p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clusters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again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Elbow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Semantic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930400"/>
            <a:ext cx="8989180" cy="4209143"/>
          </a:xfrm>
        </p:spPr>
        <p:txBody>
          <a:bodyPr>
            <a:normAutofit/>
          </a:bodyPr>
          <a:lstStyle/>
          <a:p>
            <a:r>
              <a:rPr lang="en-US" dirty="0"/>
              <a:t>For sematic search we used ”msmarco-distilbert-base-v4” as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pre-trained sentence </a:t>
            </a:r>
            <a:r>
              <a:rPr lang="en-US" dirty="0" smtClean="0"/>
              <a:t>transformer</a:t>
            </a:r>
            <a:endParaRPr lang="tr-TR" dirty="0" smtClean="0"/>
          </a:p>
          <a:p>
            <a:r>
              <a:rPr lang="tr-TR" dirty="0"/>
              <a:t>D</a:t>
            </a:r>
            <a:r>
              <a:rPr lang="en-US" dirty="0" err="1" smtClean="0"/>
              <a:t>ataset</a:t>
            </a:r>
            <a:r>
              <a:rPr lang="en-US" dirty="0" smtClean="0"/>
              <a:t> </a:t>
            </a:r>
            <a:r>
              <a:rPr lang="en-US" dirty="0"/>
              <a:t>we </a:t>
            </a:r>
            <a:r>
              <a:rPr lang="en-US" dirty="0" smtClean="0"/>
              <a:t>used</a:t>
            </a:r>
            <a:r>
              <a:rPr lang="tr-TR" dirty="0" smtClean="0"/>
              <a:t> </a:t>
            </a:r>
            <a:r>
              <a:rPr lang="en-US" dirty="0" smtClean="0"/>
              <a:t>”paper </a:t>
            </a:r>
            <a:r>
              <a:rPr lang="en-US" dirty="0"/>
              <a:t>abstract” as corpus and ”paper title” feature as text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find </a:t>
            </a:r>
            <a:r>
              <a:rPr lang="en-US" dirty="0"/>
              <a:t>the closest paper </a:t>
            </a:r>
            <a:endParaRPr lang="tr-TR" dirty="0" smtClean="0"/>
          </a:p>
          <a:p>
            <a:r>
              <a:rPr lang="tr-TR" dirty="0" smtClean="0"/>
              <a:t>As </a:t>
            </a:r>
            <a:r>
              <a:rPr lang="tr-TR" dirty="0" err="1" smtClean="0"/>
              <a:t>performance</a:t>
            </a:r>
            <a:r>
              <a:rPr lang="tr-TR" dirty="0" smtClean="0"/>
              <a:t> </a:t>
            </a:r>
            <a:r>
              <a:rPr lang="tr-TR" dirty="0" err="1" smtClean="0"/>
              <a:t>measure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sum</a:t>
            </a:r>
            <a:r>
              <a:rPr lang="tr-TR" dirty="0" smtClean="0"/>
              <a:t> of </a:t>
            </a:r>
            <a:r>
              <a:rPr lang="tr-TR" dirty="0" err="1" smtClean="0"/>
              <a:t>paper-title</a:t>
            </a:r>
            <a:r>
              <a:rPr lang="tr-TR" dirty="0" smtClean="0"/>
              <a:t> </a:t>
            </a:r>
            <a:r>
              <a:rPr lang="tr-TR" dirty="0" err="1" smtClean="0"/>
              <a:t>match</a:t>
            </a:r>
            <a:r>
              <a:rPr lang="tr-TR" dirty="0" smtClean="0"/>
              <a:t> </a:t>
            </a:r>
            <a:r>
              <a:rPr lang="tr-TR" dirty="0" err="1" smtClean="0"/>
              <a:t>over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data</a:t>
            </a:r>
          </a:p>
          <a:p>
            <a:endParaRPr lang="tr-TR" dirty="0" smtClean="0"/>
          </a:p>
          <a:p>
            <a:r>
              <a:rPr lang="en-US" dirty="0"/>
              <a:t>The embedding models performance was 0.698 and for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improving the performance we tried scaling the data </a:t>
            </a:r>
            <a:r>
              <a:rPr lang="en-US" dirty="0" err="1"/>
              <a:t>nad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then PCA for dimensionality reduction. After reducing the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dimeonsions</a:t>
            </a:r>
            <a:r>
              <a:rPr lang="en-US" dirty="0"/>
              <a:t> the data shape changed form (2587, 768) to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(2587, 296) and the performance of the semantic search is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improved to 0.761.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3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Dataset</a:t>
            </a:r>
            <a:r>
              <a:rPr lang="tr-TR" dirty="0" smtClean="0"/>
              <a:t> </a:t>
            </a:r>
            <a:r>
              <a:rPr lang="tr-TR" dirty="0" err="1" smtClean="0"/>
              <a:t>Creation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787364"/>
            <a:ext cx="8596668" cy="3880773"/>
          </a:xfrm>
        </p:spPr>
        <p:txBody>
          <a:bodyPr/>
          <a:lstStyle/>
          <a:p>
            <a:r>
              <a:rPr lang="en-US" dirty="0"/>
              <a:t>While creating the dataset we used 6 features as follows: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”</a:t>
            </a:r>
            <a:r>
              <a:rPr lang="en-US" dirty="0" smtClean="0"/>
              <a:t>p</a:t>
            </a:r>
            <a:r>
              <a:rPr lang="tr-TR" dirty="0" err="1" smtClean="0"/>
              <a:t>ap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/>
              <a:t>title, paper abstract, paper published conference,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cited paper title, cited paper published conference,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cited paper abstract</a:t>
            </a:r>
            <a:r>
              <a:rPr lang="en-US" dirty="0" smtClean="0"/>
              <a:t>”</a:t>
            </a:r>
            <a:endParaRPr lang="tr-TR" dirty="0" smtClean="0"/>
          </a:p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tried</a:t>
            </a:r>
            <a:r>
              <a:rPr lang="tr-TR" dirty="0" smtClean="0"/>
              <a:t> </a:t>
            </a:r>
            <a:r>
              <a:rPr lang="tr-TR" dirty="0" err="1" smtClean="0"/>
              <a:t>multiple</a:t>
            </a:r>
            <a:r>
              <a:rPr lang="tr-TR" dirty="0" smtClean="0"/>
              <a:t> </a:t>
            </a:r>
            <a:r>
              <a:rPr lang="tr-TR" dirty="0" err="1" smtClean="0"/>
              <a:t>ways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create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data. </a:t>
            </a:r>
          </a:p>
          <a:p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final </a:t>
            </a:r>
            <a:r>
              <a:rPr lang="tr-TR" dirty="0" err="1" smtClean="0"/>
              <a:t>dataset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combined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err="1" smtClean="0"/>
              <a:t>columns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categorized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conference</a:t>
            </a:r>
            <a:r>
              <a:rPr lang="tr-TR" dirty="0" smtClean="0"/>
              <a:t> </a:t>
            </a:r>
            <a:r>
              <a:rPr lang="tr-TR" dirty="0" err="1" smtClean="0"/>
              <a:t>columns</a:t>
            </a:r>
            <a:r>
              <a:rPr lang="tr-TR" dirty="0" smtClean="0"/>
              <a:t>. </a:t>
            </a:r>
          </a:p>
          <a:p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embedding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text</a:t>
            </a:r>
            <a:r>
              <a:rPr lang="tr-TR" dirty="0" smtClean="0"/>
              <a:t> data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PCA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dimensionality</a:t>
            </a:r>
            <a:r>
              <a:rPr lang="tr-TR" dirty="0" smtClean="0"/>
              <a:t> </a:t>
            </a:r>
            <a:r>
              <a:rPr lang="tr-TR" dirty="0" err="1" smtClean="0"/>
              <a:t>reduction</a:t>
            </a:r>
            <a:r>
              <a:rPr lang="tr-TR" dirty="0" smtClean="0"/>
              <a:t>. </a:t>
            </a:r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train</a:t>
            </a:r>
            <a:r>
              <a:rPr lang="tr-TR" dirty="0" smtClean="0"/>
              <a:t> – test </a:t>
            </a:r>
            <a:r>
              <a:rPr lang="tr-TR" dirty="0" err="1" smtClean="0"/>
              <a:t>ratio</a:t>
            </a:r>
            <a:r>
              <a:rPr lang="tr-TR" dirty="0" smtClean="0"/>
              <a:t> is 0.7 </a:t>
            </a:r>
            <a:r>
              <a:rPr lang="tr-TR" dirty="0" err="1" smtClean="0"/>
              <a:t>to</a:t>
            </a:r>
            <a:r>
              <a:rPr lang="tr-TR" dirty="0" smtClean="0"/>
              <a:t> 0.3 </a:t>
            </a:r>
            <a:endParaRPr lang="en-US" dirty="0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948794"/>
              </p:ext>
            </p:extLst>
          </p:nvPr>
        </p:nvGraphicFramePr>
        <p:xfrm>
          <a:off x="677335" y="5057191"/>
          <a:ext cx="9325082" cy="13062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3346">
                  <a:extLst>
                    <a:ext uri="{9D8B030D-6E8A-4147-A177-3AD203B41FA5}">
                      <a16:colId xmlns:a16="http://schemas.microsoft.com/office/drawing/2014/main" val="560643541"/>
                    </a:ext>
                  </a:extLst>
                </a:gridCol>
                <a:gridCol w="2238260">
                  <a:extLst>
                    <a:ext uri="{9D8B030D-6E8A-4147-A177-3AD203B41FA5}">
                      <a16:colId xmlns:a16="http://schemas.microsoft.com/office/drawing/2014/main" val="1417891482"/>
                    </a:ext>
                  </a:extLst>
                </a:gridCol>
                <a:gridCol w="2301437">
                  <a:extLst>
                    <a:ext uri="{9D8B030D-6E8A-4147-A177-3AD203B41FA5}">
                      <a16:colId xmlns:a16="http://schemas.microsoft.com/office/drawing/2014/main" val="2482300931"/>
                    </a:ext>
                  </a:extLst>
                </a:gridCol>
                <a:gridCol w="3112039">
                  <a:extLst>
                    <a:ext uri="{9D8B030D-6E8A-4147-A177-3AD203B41FA5}">
                      <a16:colId xmlns:a16="http://schemas.microsoft.com/office/drawing/2014/main" val="587808950"/>
                    </a:ext>
                  </a:extLst>
                </a:gridCol>
              </a:tblGrid>
              <a:tr h="574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”all-MiniLM-L6-v2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all-mpnet-base-v2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paraphrase-MiniLM-L3-v2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96889"/>
                  </a:ext>
                </a:extLst>
              </a:tr>
              <a:tr h="328437">
                <a:tc>
                  <a:txBody>
                    <a:bodyPr/>
                    <a:lstStyle/>
                    <a:p>
                      <a:r>
                        <a:rPr lang="tr-TR" dirty="0" smtClean="0"/>
                        <a:t>Train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5403</a:t>
                      </a:r>
                      <a:r>
                        <a:rPr lang="tr-T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5403</a:t>
                      </a:r>
                      <a:r>
                        <a:rPr lang="tr-T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5403</a:t>
                      </a:r>
                      <a:r>
                        <a:rPr lang="tr-T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173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336979"/>
                  </a:ext>
                </a:extLst>
              </a:tr>
              <a:tr h="328437">
                <a:tc>
                  <a:txBody>
                    <a:bodyPr/>
                    <a:lstStyle/>
                    <a:p>
                      <a:r>
                        <a:rPr lang="tr-TR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2316</a:t>
                      </a:r>
                      <a:r>
                        <a:rPr lang="tr-T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2316</a:t>
                      </a:r>
                      <a:r>
                        <a:rPr lang="tr-T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2316</a:t>
                      </a:r>
                      <a:r>
                        <a:rPr lang="tr-T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173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910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65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PCA </a:t>
            </a:r>
            <a:r>
              <a:rPr lang="tr-TR" dirty="0" err="1" smtClean="0"/>
              <a:t>Graphs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92" y="2617820"/>
            <a:ext cx="10571584" cy="218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7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Performance</a:t>
            </a:r>
            <a:r>
              <a:rPr lang="tr-TR" dirty="0" smtClean="0"/>
              <a:t> </a:t>
            </a:r>
            <a:r>
              <a:rPr lang="tr-TR" dirty="0" err="1" smtClean="0"/>
              <a:t>Metrics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348825"/>
            <a:ext cx="9073156" cy="4856032"/>
          </a:xfrm>
        </p:spPr>
        <p:txBody>
          <a:bodyPr>
            <a:normAutofit/>
          </a:bodyPr>
          <a:lstStyle/>
          <a:p>
            <a:r>
              <a:rPr lang="en-US" dirty="0"/>
              <a:t>Silhouette </a:t>
            </a:r>
            <a:r>
              <a:rPr lang="en-US" dirty="0" smtClean="0"/>
              <a:t>Score</a:t>
            </a:r>
            <a:r>
              <a:rPr lang="tr-TR" dirty="0" smtClean="0"/>
              <a:t>: </a:t>
            </a:r>
            <a:r>
              <a:rPr lang="en-US" dirty="0"/>
              <a:t>he Silhouette Score is used to </a:t>
            </a:r>
            <a:r>
              <a:rPr lang="en-US" dirty="0" smtClean="0"/>
              <a:t>measure </a:t>
            </a:r>
            <a:r>
              <a:rPr lang="en-US" dirty="0"/>
              <a:t>the separation distance between clusters. It </a:t>
            </a:r>
            <a:r>
              <a:rPr lang="en-US" dirty="0" smtClean="0"/>
              <a:t>displays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measure of how close each point in a cluster is to </a:t>
            </a:r>
            <a:r>
              <a:rPr lang="en-US" dirty="0" smtClean="0"/>
              <a:t>points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 neighboring </a:t>
            </a:r>
            <a:r>
              <a:rPr lang="en-US" dirty="0" smtClean="0"/>
              <a:t>clusters. </a:t>
            </a:r>
            <a:r>
              <a:rPr lang="en-US" dirty="0"/>
              <a:t>This measure has a </a:t>
            </a:r>
            <a:r>
              <a:rPr lang="en-US" dirty="0" smtClean="0"/>
              <a:t>range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[-1, 1</a:t>
            </a:r>
            <a:r>
              <a:rPr lang="en-US" dirty="0" smtClean="0"/>
              <a:t>]</a:t>
            </a:r>
            <a:r>
              <a:rPr lang="tr-TR" dirty="0" smtClean="0"/>
              <a:t>.</a:t>
            </a:r>
            <a:r>
              <a:rPr lang="en-US" dirty="0" smtClean="0"/>
              <a:t> </a:t>
            </a:r>
            <a:endParaRPr lang="tr-TR" dirty="0"/>
          </a:p>
          <a:p>
            <a:endParaRPr lang="tr-TR" dirty="0"/>
          </a:p>
          <a:p>
            <a:r>
              <a:rPr lang="en-US" dirty="0" err="1" smtClean="0"/>
              <a:t>Calinski-Harabasz</a:t>
            </a:r>
            <a:r>
              <a:rPr lang="en-US" dirty="0" smtClean="0"/>
              <a:t> </a:t>
            </a:r>
            <a:r>
              <a:rPr lang="en-US" dirty="0" err="1"/>
              <a:t>Inde</a:t>
            </a:r>
            <a:r>
              <a:rPr lang="tr-TR" dirty="0"/>
              <a:t>x: </a:t>
            </a:r>
            <a:r>
              <a:rPr lang="en-US" dirty="0"/>
              <a:t>The score is defined as</a:t>
            </a:r>
            <a:r>
              <a:rPr lang="tr-TR" dirty="0"/>
              <a:t> </a:t>
            </a:r>
            <a:r>
              <a:rPr lang="en-US" dirty="0"/>
              <a:t>the ratio between the within-cluster dispersion and the</a:t>
            </a:r>
            <a:r>
              <a:rPr lang="tr-TR" dirty="0"/>
              <a:t> </a:t>
            </a:r>
            <a:r>
              <a:rPr lang="en-US" dirty="0"/>
              <a:t>between-cluster dispersion. A high CH means better</a:t>
            </a:r>
            <a:br>
              <a:rPr lang="en-US" dirty="0"/>
            </a:br>
            <a:r>
              <a:rPr lang="en-US" dirty="0"/>
              <a:t>clustering since observations in each cluster are closer together while clusters themselves are further</a:t>
            </a:r>
            <a:r>
              <a:rPr lang="tr-TR" dirty="0"/>
              <a:t> </a:t>
            </a:r>
            <a:r>
              <a:rPr lang="en-US" dirty="0"/>
              <a:t>away from each other.</a:t>
            </a:r>
          </a:p>
          <a:p>
            <a:endParaRPr lang="tr-TR" dirty="0" smtClean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660" y="3908706"/>
            <a:ext cx="4164504" cy="2764628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4413379" y="6488668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Silhouette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DBSCAN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1470533"/>
            <a:ext cx="8596668" cy="3880773"/>
          </a:xfrm>
        </p:spPr>
        <p:txBody>
          <a:bodyPr/>
          <a:lstStyle/>
          <a:p>
            <a:r>
              <a:rPr lang="tr-TR" dirty="0" smtClean="0"/>
              <a:t>DBSAN is a de</a:t>
            </a:r>
            <a:r>
              <a:rPr lang="en-US" dirty="0" err="1" smtClean="0"/>
              <a:t>nsity</a:t>
            </a:r>
            <a:r>
              <a:rPr lang="en-US" dirty="0" smtClean="0"/>
              <a:t> </a:t>
            </a:r>
            <a:r>
              <a:rPr lang="en-US" dirty="0"/>
              <a:t>based </a:t>
            </a:r>
            <a:r>
              <a:rPr lang="en-US" dirty="0" smtClean="0"/>
              <a:t>clustering</a:t>
            </a:r>
            <a:r>
              <a:rPr lang="tr-TR" dirty="0" smtClean="0"/>
              <a:t> </a:t>
            </a:r>
            <a:r>
              <a:rPr lang="en-US" dirty="0" smtClean="0"/>
              <a:t>algorithm </a:t>
            </a:r>
            <a:r>
              <a:rPr lang="en-US" dirty="0"/>
              <a:t>which is groups data samples together based </a:t>
            </a:r>
            <a:r>
              <a:rPr lang="en-US" dirty="0" smtClean="0"/>
              <a:t>on</a:t>
            </a:r>
            <a:r>
              <a:rPr lang="tr-TR" dirty="0" smtClean="0"/>
              <a:t> </a:t>
            </a:r>
            <a:r>
              <a:rPr lang="en-US" dirty="0" smtClean="0"/>
              <a:t>their </a:t>
            </a:r>
            <a:r>
              <a:rPr lang="en-US" dirty="0"/>
              <a:t>distances and minimum number of points to core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err="1" smtClean="0"/>
              <a:t>For</a:t>
            </a:r>
            <a:r>
              <a:rPr lang="tr-TR" dirty="0" smtClean="0"/>
              <a:t> DBSCAN </a:t>
            </a:r>
            <a:r>
              <a:rPr lang="tr-TR" dirty="0" err="1" smtClean="0"/>
              <a:t>algorithm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optimized</a:t>
            </a:r>
            <a:r>
              <a:rPr lang="tr-TR" dirty="0" smtClean="0"/>
              <a:t> 3 </a:t>
            </a:r>
            <a:r>
              <a:rPr lang="tr-TR" dirty="0" err="1" smtClean="0"/>
              <a:t>parameters</a:t>
            </a:r>
            <a:r>
              <a:rPr lang="tr-TR" dirty="0" smtClean="0"/>
              <a:t> epsilon, </a:t>
            </a:r>
            <a:r>
              <a:rPr lang="tr-TR" dirty="0" err="1" smtClean="0"/>
              <a:t>min_samples</a:t>
            </a:r>
            <a:r>
              <a:rPr lang="tr-TR" dirty="0" smtClean="0"/>
              <a:t> 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distance metric.</a:t>
            </a:r>
          </a:p>
          <a:p>
            <a:r>
              <a:rPr lang="en-US" dirty="0" smtClean="0"/>
              <a:t>For epsilon we used Nearest Neighbors algorithm used the max value </a:t>
            </a:r>
            <a:r>
              <a:rPr lang="en-US" dirty="0" err="1" smtClean="0"/>
              <a:t>curvation</a:t>
            </a:r>
            <a:r>
              <a:rPr lang="tr-TR" dirty="0" smtClean="0"/>
              <a:t>.</a:t>
            </a:r>
            <a:r>
              <a:rPr lang="en-US" dirty="0" smtClean="0"/>
              <a:t> </a:t>
            </a:r>
            <a:endParaRPr lang="tr-TR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35" y="3643344"/>
            <a:ext cx="8655946" cy="220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2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6665" y="882296"/>
            <a:ext cx="8596668" cy="3880773"/>
          </a:xfrm>
        </p:spPr>
        <p:txBody>
          <a:bodyPr/>
          <a:lstStyle/>
          <a:p>
            <a:r>
              <a:rPr lang="tr-TR" dirty="0" err="1" smtClean="0"/>
              <a:t>min_samples</a:t>
            </a:r>
            <a:r>
              <a:rPr lang="tr-TR" dirty="0" smtClean="0"/>
              <a:t> = 2 * </a:t>
            </a:r>
            <a:r>
              <a:rPr lang="tr-TR" dirty="0" err="1" smtClean="0"/>
              <a:t>dimensions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min_samples</a:t>
            </a:r>
            <a:r>
              <a:rPr lang="tr-TR" dirty="0" smtClean="0"/>
              <a:t> </a:t>
            </a:r>
            <a:r>
              <a:rPr lang="tr-TR" dirty="0"/>
              <a:t>= </a:t>
            </a:r>
            <a:r>
              <a:rPr lang="tr-TR" dirty="0" err="1" smtClean="0"/>
              <a:t>dimensions</a:t>
            </a:r>
            <a:r>
              <a:rPr lang="tr-TR" dirty="0" smtClean="0"/>
              <a:t> + 1</a:t>
            </a:r>
          </a:p>
          <a:p>
            <a:endParaRPr lang="tr-TR" dirty="0"/>
          </a:p>
          <a:p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distance</a:t>
            </a:r>
            <a:r>
              <a:rPr lang="tr-TR" dirty="0" smtClean="0"/>
              <a:t> </a:t>
            </a:r>
            <a:r>
              <a:rPr lang="tr-TR" dirty="0" err="1" smtClean="0"/>
              <a:t>metric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euclidean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manhattan</a:t>
            </a:r>
            <a:r>
              <a:rPr lang="tr-TR" dirty="0" smtClean="0"/>
              <a:t> </a:t>
            </a:r>
            <a:r>
              <a:rPr lang="tr-TR" dirty="0" err="1" smtClean="0"/>
              <a:t>distances</a:t>
            </a:r>
            <a:r>
              <a:rPr lang="tr-TR" dirty="0" smtClean="0"/>
              <a:t>.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48" y="2564256"/>
            <a:ext cx="11206082" cy="335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7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29" y="613231"/>
            <a:ext cx="9220999" cy="234716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73" y="3612409"/>
            <a:ext cx="9304826" cy="2133785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4329404" y="428565"/>
            <a:ext cx="20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Training data</a:t>
            </a:r>
            <a:endParaRPr lang="en-US" dirty="0"/>
          </a:p>
        </p:txBody>
      </p:sp>
      <p:sp>
        <p:nvSpPr>
          <p:cNvPr id="9" name="Metin kutusu 8"/>
          <p:cNvSpPr txBox="1"/>
          <p:nvPr/>
        </p:nvSpPr>
        <p:spPr>
          <a:xfrm>
            <a:off x="4957665" y="3427743"/>
            <a:ext cx="20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Gaussian</a:t>
            </a:r>
            <a:r>
              <a:rPr lang="tr-TR" dirty="0" smtClean="0"/>
              <a:t> </a:t>
            </a:r>
            <a:r>
              <a:rPr lang="tr-TR" dirty="0" err="1" smtClean="0"/>
              <a:t>Mixture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Gaussian mixture models </a:t>
            </a:r>
            <a:r>
              <a:rPr lang="en-US" dirty="0" smtClean="0"/>
              <a:t>assume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there are certain number of Gaussian distributions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data </a:t>
            </a:r>
            <a:r>
              <a:rPr lang="en-US" dirty="0"/>
              <a:t>and each of this distributions are a cluster, and </a:t>
            </a:r>
            <a:r>
              <a:rPr lang="en-US" dirty="0" smtClean="0"/>
              <a:t>attempts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find mixture of multi-dimensional Gaussian </a:t>
            </a:r>
            <a:r>
              <a:rPr lang="en-US" dirty="0" smtClean="0"/>
              <a:t>probability</a:t>
            </a:r>
            <a:r>
              <a:rPr lang="tr-TR" dirty="0" smtClean="0"/>
              <a:t> </a:t>
            </a:r>
            <a:r>
              <a:rPr lang="en-US" dirty="0" smtClean="0"/>
              <a:t>distributions </a:t>
            </a:r>
            <a:r>
              <a:rPr lang="en-US" dirty="0"/>
              <a:t>in the data, means that GMMs try to group </a:t>
            </a:r>
            <a:r>
              <a:rPr lang="en-US" dirty="0" smtClean="0"/>
              <a:t>data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a distribution into a cluster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tr-TR" dirty="0" err="1" smtClean="0"/>
              <a:t>In</a:t>
            </a:r>
            <a:r>
              <a:rPr lang="tr-TR" dirty="0" smtClean="0"/>
              <a:t> GM </a:t>
            </a:r>
            <a:r>
              <a:rPr lang="tr-TR" dirty="0" err="1" smtClean="0"/>
              <a:t>algorithm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en-US" dirty="0"/>
              <a:t>n </a:t>
            </a:r>
            <a:r>
              <a:rPr lang="en-US" dirty="0" smtClean="0"/>
              <a:t>components</a:t>
            </a:r>
            <a:r>
              <a:rPr lang="tr-TR" dirty="0" smtClean="0"/>
              <a:t>, </a:t>
            </a:r>
            <a:r>
              <a:rPr lang="en-US" dirty="0"/>
              <a:t>max </a:t>
            </a:r>
            <a:r>
              <a:rPr lang="en-US" dirty="0" err="1"/>
              <a:t>iter</a:t>
            </a:r>
            <a:r>
              <a:rPr lang="en-US" dirty="0"/>
              <a:t>, covariance type,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 smtClean="0"/>
              <a:t>params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performance</a:t>
            </a:r>
            <a:r>
              <a:rPr lang="tr-TR" dirty="0" smtClean="0"/>
              <a:t> </a:t>
            </a:r>
            <a:r>
              <a:rPr lang="tr-TR" dirty="0" err="1" smtClean="0"/>
              <a:t>optimization</a:t>
            </a:r>
            <a:r>
              <a:rPr lang="tr-TR" dirty="0" smtClean="0"/>
              <a:t>. </a:t>
            </a:r>
          </a:p>
          <a:p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max</a:t>
            </a:r>
            <a:r>
              <a:rPr lang="tr-TR" dirty="0" smtClean="0"/>
              <a:t> iter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tried</a:t>
            </a:r>
            <a:r>
              <a:rPr lang="tr-TR" dirty="0" smtClean="0"/>
              <a:t> 100 </a:t>
            </a:r>
            <a:r>
              <a:rPr lang="tr-TR" dirty="0" err="1" smtClean="0"/>
              <a:t>and</a:t>
            </a:r>
            <a:r>
              <a:rPr lang="tr-TR" dirty="0" smtClean="0"/>
              <a:t> 1000,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covariance</a:t>
            </a:r>
            <a:r>
              <a:rPr lang="tr-TR" dirty="0" smtClean="0"/>
              <a:t> </a:t>
            </a:r>
            <a:r>
              <a:rPr lang="tr-TR" dirty="0" err="1" smtClean="0"/>
              <a:t>type</a:t>
            </a:r>
            <a:r>
              <a:rPr lang="tr-TR" dirty="0" smtClean="0"/>
              <a:t> </a:t>
            </a:r>
            <a:r>
              <a:rPr lang="tr-TR" dirty="0" err="1" smtClean="0"/>
              <a:t>full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s</a:t>
            </a:r>
            <a:r>
              <a:rPr lang="en-US" dirty="0" err="1" smtClean="0"/>
              <a:t>pherical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fot</a:t>
            </a:r>
            <a:r>
              <a:rPr lang="tr-TR" dirty="0" smtClean="0"/>
              <a:t> </a:t>
            </a:r>
            <a:r>
              <a:rPr lang="tr-TR" dirty="0" err="1" smtClean="0"/>
              <a:t>init</a:t>
            </a:r>
            <a:r>
              <a:rPr lang="tr-TR" dirty="0" smtClean="0"/>
              <a:t> </a:t>
            </a:r>
            <a:r>
              <a:rPr lang="tr-TR" dirty="0" err="1" smtClean="0"/>
              <a:t>params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kmens</a:t>
            </a:r>
            <a:r>
              <a:rPr lang="tr-TR" dirty="0" smtClean="0"/>
              <a:t>, </a:t>
            </a:r>
            <a:r>
              <a:rPr lang="tr-TR" dirty="0" err="1" smtClean="0"/>
              <a:t>kmeans</a:t>
            </a:r>
            <a:r>
              <a:rPr lang="tr-TR" dirty="0" smtClean="0"/>
              <a:t>++, </a:t>
            </a:r>
            <a:r>
              <a:rPr lang="tr-TR" dirty="0" err="1" smtClean="0"/>
              <a:t>randon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random</a:t>
            </a:r>
            <a:r>
              <a:rPr lang="tr-TR" dirty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data.</a:t>
            </a:r>
          </a:p>
          <a:p>
            <a:r>
              <a:rPr lang="tr-TR" dirty="0" err="1" smtClean="0"/>
              <a:t>While</a:t>
            </a:r>
            <a:r>
              <a:rPr lang="tr-TR" dirty="0" smtClean="0"/>
              <a:t> </a:t>
            </a:r>
            <a:r>
              <a:rPr lang="tr-TR" dirty="0" err="1" smtClean="0"/>
              <a:t>determining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clusters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 </a:t>
            </a:r>
            <a:r>
              <a:rPr lang="tr-TR" dirty="0" err="1" smtClean="0"/>
              <a:t>both</a:t>
            </a:r>
            <a:r>
              <a:rPr lang="tr-TR" dirty="0" smtClean="0"/>
              <a:t> </a:t>
            </a:r>
            <a:r>
              <a:rPr lang="en-US" dirty="0" err="1" smtClean="0"/>
              <a:t>Akaike</a:t>
            </a:r>
            <a:r>
              <a:rPr lang="tr-TR" dirty="0" smtClean="0"/>
              <a:t> </a:t>
            </a:r>
            <a:r>
              <a:rPr lang="en-US" dirty="0" smtClean="0"/>
              <a:t>information </a:t>
            </a:r>
            <a:r>
              <a:rPr lang="en-US" dirty="0"/>
              <a:t>criterion (AIC) or the Bayesian information </a:t>
            </a:r>
            <a:r>
              <a:rPr lang="en-US" dirty="0" smtClean="0"/>
              <a:t>criterion </a:t>
            </a:r>
            <a:r>
              <a:rPr lang="en-US" dirty="0"/>
              <a:t>(BIC) </a:t>
            </a:r>
            <a:r>
              <a:rPr lang="tr-TR" dirty="0" smtClean="0"/>
              <a:t> </a:t>
            </a:r>
            <a:r>
              <a:rPr lang="tr-TR" dirty="0" err="1" smtClean="0"/>
              <a:t>adn</a:t>
            </a:r>
            <a:r>
              <a:rPr lang="tr-TR" dirty="0" smtClean="0"/>
              <a:t> </a:t>
            </a:r>
            <a:r>
              <a:rPr lang="tr-TR" dirty="0" err="1" smtClean="0"/>
              <a:t>Elbow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6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602" y="1507262"/>
            <a:ext cx="4941426" cy="353140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74" y="1558074"/>
            <a:ext cx="4725477" cy="34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5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üzeyler">
  <a:themeElements>
    <a:clrScheme name="Mavi Yeşi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439</Words>
  <Application>Microsoft Office PowerPoint</Application>
  <PresentationFormat>Geniş ekran</PresentationFormat>
  <Paragraphs>56</Paragraphs>
  <Slides>17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Yüzeyler</vt:lpstr>
      <vt:lpstr>Machine Learning Project – Option 3</vt:lpstr>
      <vt:lpstr>The Dataset Creation</vt:lpstr>
      <vt:lpstr>PCA Graphs</vt:lpstr>
      <vt:lpstr>Performance Metrics</vt:lpstr>
      <vt:lpstr>DBSCAN</vt:lpstr>
      <vt:lpstr>PowerPoint Sunusu</vt:lpstr>
      <vt:lpstr>PowerPoint Sunusu</vt:lpstr>
      <vt:lpstr>Gaussian Mixture</vt:lpstr>
      <vt:lpstr>PowerPoint Sunusu</vt:lpstr>
      <vt:lpstr>PowerPoint Sunusu</vt:lpstr>
      <vt:lpstr>PowerPoint Sunusu</vt:lpstr>
      <vt:lpstr>Clustering Analysis</vt:lpstr>
      <vt:lpstr>PowerPoint Sunusu</vt:lpstr>
      <vt:lpstr>PowerPoint Sunusu</vt:lpstr>
      <vt:lpstr>PowerPoint Sunusu</vt:lpstr>
      <vt:lpstr>Clustering Authors</vt:lpstr>
      <vt:lpstr>Semantic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 – Option 3</dc:title>
  <dc:creator>B3LAB</dc:creator>
  <cp:lastModifiedBy>B3LAB</cp:lastModifiedBy>
  <cp:revision>6</cp:revision>
  <dcterms:created xsi:type="dcterms:W3CDTF">2022-12-28T17:21:30Z</dcterms:created>
  <dcterms:modified xsi:type="dcterms:W3CDTF">2022-12-28T18:10:37Z</dcterms:modified>
</cp:coreProperties>
</file>