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40" r:id="rId4"/>
    <p:sldMasterId id="2147484485" r:id="rId5"/>
  </p:sldMasterIdLst>
  <p:notesMasterIdLst>
    <p:notesMasterId r:id="rId31"/>
  </p:notesMasterIdLst>
  <p:handoutMasterIdLst>
    <p:handoutMasterId r:id="rId32"/>
  </p:handoutMasterIdLst>
  <p:sldIdLst>
    <p:sldId id="3466" r:id="rId6"/>
    <p:sldId id="3467" r:id="rId7"/>
    <p:sldId id="3468" r:id="rId8"/>
    <p:sldId id="3479" r:id="rId9"/>
    <p:sldId id="3487" r:id="rId10"/>
    <p:sldId id="3471" r:id="rId11"/>
    <p:sldId id="3469" r:id="rId12"/>
    <p:sldId id="3476" r:id="rId13"/>
    <p:sldId id="3470" r:id="rId14"/>
    <p:sldId id="3477" r:id="rId15"/>
    <p:sldId id="3472" r:id="rId16"/>
    <p:sldId id="3485" r:id="rId17"/>
    <p:sldId id="3474" r:id="rId18"/>
    <p:sldId id="3473" r:id="rId19"/>
    <p:sldId id="3480" r:id="rId20"/>
    <p:sldId id="3481" r:id="rId21"/>
    <p:sldId id="3484" r:id="rId22"/>
    <p:sldId id="3486" r:id="rId23"/>
    <p:sldId id="3483" r:id="rId24"/>
    <p:sldId id="3491" r:id="rId25"/>
    <p:sldId id="3488" r:id="rId26"/>
    <p:sldId id="3489" r:id="rId27"/>
    <p:sldId id="3490" r:id="rId28"/>
    <p:sldId id="3482" r:id="rId29"/>
    <p:sldId id="3450" r:id="rId30"/>
  </p:sldIdLst>
  <p:sldSz cx="12192000" cy="6858000"/>
  <p:notesSz cx="6797675" cy="98742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i Supriyanto" initials="PS" lastIdx="1" clrIdx="0">
    <p:extLst>
      <p:ext uri="{19B8F6BF-5375-455C-9EA6-DF929625EA0E}">
        <p15:presenceInfo xmlns:p15="http://schemas.microsoft.com/office/powerpoint/2012/main" userId="S::Prie@advantech.com::2cade4f2-8325-4129-bcd0-a663b607726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7FFA6"/>
    <a:srgbClr val="FF7E79"/>
    <a:srgbClr val="F58D02"/>
    <a:srgbClr val="FFC000"/>
    <a:srgbClr val="A8D5FF"/>
    <a:srgbClr val="AAEEFC"/>
    <a:srgbClr val="01CC66"/>
    <a:srgbClr val="EAEAEB"/>
    <a:srgbClr val="34FE51"/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09" autoAdjust="0"/>
    <p:restoredTop sz="93112" autoAdjust="0"/>
  </p:normalViewPr>
  <p:slideViewPr>
    <p:cSldViewPr snapToGrid="0">
      <p:cViewPr varScale="1">
        <p:scale>
          <a:sx n="67" d="100"/>
          <a:sy n="67" d="100"/>
        </p:scale>
        <p:origin x="364" y="11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90" d="100"/>
        <a:sy n="190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-2184" y="-114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945862" cy="49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52" tIns="47627" rIns="95252" bIns="47627" numCol="1" anchor="t" anchorCtr="0" compatLnSpc="1">
            <a:prstTxWarp prst="textNoShape">
              <a:avLst/>
            </a:prstTxWarp>
          </a:bodyPr>
          <a:lstStyle>
            <a:lvl1pPr algn="l" defTabSz="952645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814" y="2"/>
            <a:ext cx="2945862" cy="49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52" tIns="47627" rIns="95252" bIns="47627" numCol="1" anchor="t" anchorCtr="0" compatLnSpc="1">
            <a:prstTxWarp prst="textNoShape">
              <a:avLst/>
            </a:prstTxWarp>
          </a:bodyPr>
          <a:lstStyle>
            <a:lvl1pPr defTabSz="952645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1074"/>
            <a:ext cx="2945862" cy="49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52" tIns="47627" rIns="95252" bIns="47627" numCol="1" anchor="b" anchorCtr="0" compatLnSpc="1">
            <a:prstTxWarp prst="textNoShape">
              <a:avLst/>
            </a:prstTxWarp>
          </a:bodyPr>
          <a:lstStyle>
            <a:lvl1pPr algn="l" defTabSz="952645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814" y="9381074"/>
            <a:ext cx="2945862" cy="49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52" tIns="47627" rIns="95252" bIns="47627" numCol="1" anchor="b" anchorCtr="0" compatLnSpc="1">
            <a:prstTxWarp prst="textNoShape">
              <a:avLst/>
            </a:prstTxWarp>
          </a:bodyPr>
          <a:lstStyle>
            <a:lvl1pPr defTabSz="952645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fld id="{7A509F45-8EF6-4998-B020-40710651A1C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198352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945862" cy="49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52" tIns="47627" rIns="95252" bIns="47627" numCol="1" anchor="t" anchorCtr="0" compatLnSpc="1">
            <a:prstTxWarp prst="textNoShape">
              <a:avLst/>
            </a:prstTxWarp>
          </a:bodyPr>
          <a:lstStyle>
            <a:lvl1pPr algn="l" defTabSz="952645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814" y="2"/>
            <a:ext cx="2945862" cy="49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52" tIns="47627" rIns="95252" bIns="47627" numCol="1" anchor="t" anchorCtr="0" compatLnSpc="1">
            <a:prstTxWarp prst="textNoShape">
              <a:avLst/>
            </a:prstTxWarp>
          </a:bodyPr>
          <a:lstStyle>
            <a:lvl1pPr defTabSz="952645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950" y="741363"/>
            <a:ext cx="658177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952" y="4689772"/>
            <a:ext cx="4985772" cy="4443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52" tIns="47627" rIns="95252" bIns="476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1074"/>
            <a:ext cx="2945862" cy="49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52" tIns="47627" rIns="95252" bIns="47627" numCol="1" anchor="b" anchorCtr="0" compatLnSpc="1">
            <a:prstTxWarp prst="textNoShape">
              <a:avLst/>
            </a:prstTxWarp>
          </a:bodyPr>
          <a:lstStyle>
            <a:lvl1pPr algn="l" defTabSz="952645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814" y="9381074"/>
            <a:ext cx="2945862" cy="49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52" tIns="47627" rIns="95252" bIns="47627" numCol="1" anchor="b" anchorCtr="0" compatLnSpc="1">
            <a:prstTxWarp prst="textNoShape">
              <a:avLst/>
            </a:prstTxWarp>
          </a:bodyPr>
          <a:lstStyle>
            <a:lvl1pPr defTabSz="952645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fld id="{15F3F366-3D2A-40E9-932C-9135F60620C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163890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609585" algn="l" rtl="0" eaLnBrk="0" fontAlgn="base" hangingPunct="0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1219170" algn="l" rtl="0" eaLnBrk="0" fontAlgn="base" hangingPunct="0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828754" algn="l" rtl="0" eaLnBrk="0" fontAlgn="base" hangingPunct="0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2438339" algn="l" rtl="0" eaLnBrk="0" fontAlgn="base" hangingPunct="0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49CA68C-FBB0-3945-B946-1B0B8E6BD2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33320" y="2199390"/>
            <a:ext cx="8595360" cy="1828800"/>
          </a:xfrm>
          <a:prstGeom prst="rect">
            <a:avLst/>
          </a:prstGeom>
        </p:spPr>
        <p:txBody>
          <a:bodyPr vert="horz" wrap="square" lIns="0" tIns="12065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lang="en-US" sz="5400" b="1" spc="10" dirty="0">
                <a:solidFill>
                  <a:srgbClr val="002060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marL="12700" marR="5080" lvl="0">
              <a:lnSpc>
                <a:spcPct val="100299"/>
              </a:lnSpc>
              <a:spcBef>
                <a:spcPts val="95"/>
              </a:spcBef>
            </a:pPr>
            <a:r>
              <a:rPr lang="en-US" dirty="0"/>
              <a:t>Presentation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43EFF8DA-8F36-504F-9E68-FFAE011AAF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33320" y="5134099"/>
            <a:ext cx="3657600" cy="1463040"/>
          </a:xfrm>
          <a:prstGeom prst="rect">
            <a:avLst/>
          </a:prstGeom>
        </p:spPr>
        <p:txBody>
          <a:bodyPr vert="horz" wrap="none" lIns="0" tIns="7316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400" b="1" spc="6" baseline="0" dirty="0">
                <a:solidFill>
                  <a:srgbClr val="002060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 marL="7701" marR="3081" lvl="0" defTabSz="554492">
              <a:lnSpc>
                <a:spcPct val="100499"/>
              </a:lnSpc>
              <a:spcBef>
                <a:spcPts val="58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250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456D1EE0-E627-554A-882D-AAF71E016A7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75416"/>
            <a:ext cx="12192000" cy="67200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en-US" dirty="0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2715092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1">
            <a:extLst>
              <a:ext uri="{FF2B5EF4-FFF2-40B4-BE49-F238E27FC236}">
                <a16:creationId xmlns:a16="http://schemas.microsoft.com/office/drawing/2014/main" id="{347F12D8-8EFB-EC4F-ACD0-E0612A063E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76200"/>
            <a:ext cx="1218776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8396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7">
            <a:extLst>
              <a:ext uri="{FF2B5EF4-FFF2-40B4-BE49-F238E27FC236}">
                <a16:creationId xmlns:a16="http://schemas.microsoft.com/office/drawing/2014/main" id="{1D88DAFB-740B-9A4B-A5A1-7B3E474A16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6AE1E1BD-7A9F-284E-AFA7-79C8F30D1F7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3311" y="2442595"/>
            <a:ext cx="7582259" cy="8640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6400" b="1">
                <a:latin typeface="Arial Narrow" panose="020B0606020202030204" pitchFamily="34" charset="0"/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en-US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3660028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926276" y="2128651"/>
            <a:ext cx="8534400" cy="1752600"/>
          </a:xfrm>
          <a:effectLst/>
        </p:spPr>
        <p:txBody>
          <a:bodyPr>
            <a:normAutofit/>
          </a:bodyPr>
          <a:lstStyle>
            <a:lvl1pPr marL="0" indent="0" algn="l">
              <a:buNone/>
              <a:defRPr kumimoji="1" lang="zh-TW" altLang="en-US" sz="5333" b="1" kern="0" baseline="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609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5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1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4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27290" y="0"/>
            <a:ext cx="4922377" cy="1358782"/>
          </a:xfrm>
          <a:prstGeom prst="rect">
            <a:avLst/>
          </a:prstGeom>
          <a:solidFill>
            <a:srgbClr val="EAF4F6"/>
          </a:solidFill>
          <a:ln>
            <a:solidFill>
              <a:srgbClr val="EAF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49" y="-196554"/>
            <a:ext cx="2278396" cy="227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742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" y="0"/>
            <a:ext cx="1218776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248068"/>
            <a:ext cx="10972800" cy="476673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609600" y="115840"/>
            <a:ext cx="10972800" cy="1007533"/>
          </a:xfrm>
          <a:prstGeom prst="rect">
            <a:avLst/>
          </a:prstGeom>
        </p:spPr>
        <p:txBody>
          <a:bodyPr/>
          <a:lstStyle>
            <a:lvl1pPr algn="l">
              <a:defRPr sz="4267"/>
            </a:lvl1pPr>
          </a:lstStyle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825067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" y="0"/>
            <a:ext cx="1218776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9803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" y="0"/>
            <a:ext cx="1218776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52917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248182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圖片 7">
            <a:extLst>
              <a:ext uri="{FF2B5EF4-FFF2-40B4-BE49-F238E27FC236}">
                <a16:creationId xmlns:a16="http://schemas.microsoft.com/office/drawing/2014/main" id="{A379180F-4A68-6246-BE66-F77B446FBFC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6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6958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2" r:id="rId1"/>
    <p:sldLayoutId id="2147484437" r:id="rId2"/>
    <p:sldLayoutId id="2147484434" r:id="rId3"/>
    <p:sldLayoutId id="214748445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圖片 7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8565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1299633"/>
            <a:ext cx="10972800" cy="4859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04" tIns="45702" rIns="91404" bIns="457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75"/>
            <a:ext cx="2844800" cy="366183"/>
          </a:xfrm>
          <a:prstGeom prst="rect">
            <a:avLst/>
          </a:prstGeom>
        </p:spPr>
        <p:txBody>
          <a:bodyPr vert="horz" lIns="91404" tIns="45702" rIns="91404" bIns="45702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>
              <a:solidFill>
                <a:prstClr val="black">
                  <a:tint val="75000"/>
                </a:prstClr>
              </a:solidFill>
              <a:latin typeface="Garamond" pitchFamily="18" charset="0"/>
              <a:ea typeface="新細明體" charset="-12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75"/>
            <a:ext cx="3860800" cy="366183"/>
          </a:xfrm>
          <a:prstGeom prst="rect">
            <a:avLst/>
          </a:prstGeom>
        </p:spPr>
        <p:txBody>
          <a:bodyPr vert="horz" lIns="91404" tIns="45702" rIns="91404" bIns="45702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>
              <a:solidFill>
                <a:prstClr val="black">
                  <a:tint val="75000"/>
                </a:prstClr>
              </a:solidFill>
              <a:latin typeface="Garamond" pitchFamily="18" charset="0"/>
              <a:ea typeface="新細明體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75"/>
            <a:ext cx="2844800" cy="366183"/>
          </a:xfrm>
          <a:prstGeom prst="rect">
            <a:avLst/>
          </a:prstGeom>
        </p:spPr>
        <p:txBody>
          <a:bodyPr vert="horz" lIns="91404" tIns="45702" rIns="91404" bIns="45702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B269FD9-3CEC-415D-94EC-AC6109DF4FC7}" type="slidenum">
              <a:rPr kumimoji="1" lang="zh-TW" altLang="en-US">
                <a:solidFill>
                  <a:prstClr val="black">
                    <a:tint val="75000"/>
                  </a:prstClr>
                </a:solidFill>
                <a:latin typeface="Garamond" pitchFamily="18" charset="0"/>
                <a:ea typeface="新細明體" charset="-12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zh-TW" altLang="en-US">
              <a:solidFill>
                <a:prstClr val="black">
                  <a:tint val="75000"/>
                </a:prstClr>
              </a:solidFill>
              <a:latin typeface="Garamond" pitchFamily="18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91310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86" r:id="rId1"/>
    <p:sldLayoutId id="2147484487" r:id="rId2"/>
    <p:sldLayoutId id="2147484488" r:id="rId3"/>
    <p:sldLayoutId id="2147484489" r:id="rId4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67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Calibri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Calibri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Calibri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Calibri" pitchFamily="34" charset="0"/>
          <a:ea typeface="微軟正黑體" pitchFamily="34" charset="-120"/>
        </a:defRPr>
      </a:lvl5pPr>
      <a:lvl6pPr marL="609299" algn="ctr" rtl="0" fontAlgn="base">
        <a:spcBef>
          <a:spcPct val="0"/>
        </a:spcBef>
        <a:spcAft>
          <a:spcPct val="0"/>
        </a:spcAft>
        <a:defRPr sz="5333" b="1">
          <a:solidFill>
            <a:schemeClr val="tx1"/>
          </a:solidFill>
          <a:latin typeface="Arial" charset="0"/>
          <a:ea typeface="微軟正黑體" pitchFamily="34" charset="-120"/>
        </a:defRPr>
      </a:lvl6pPr>
      <a:lvl7pPr marL="1218630" algn="ctr" rtl="0" fontAlgn="base">
        <a:spcBef>
          <a:spcPct val="0"/>
        </a:spcBef>
        <a:spcAft>
          <a:spcPct val="0"/>
        </a:spcAft>
        <a:defRPr sz="5333" b="1">
          <a:solidFill>
            <a:schemeClr val="tx1"/>
          </a:solidFill>
          <a:latin typeface="Arial" charset="0"/>
          <a:ea typeface="微軟正黑體" pitchFamily="34" charset="-120"/>
        </a:defRPr>
      </a:lvl7pPr>
      <a:lvl8pPr marL="1827938" algn="ctr" rtl="0" fontAlgn="base">
        <a:spcBef>
          <a:spcPct val="0"/>
        </a:spcBef>
        <a:spcAft>
          <a:spcPct val="0"/>
        </a:spcAft>
        <a:defRPr sz="5333" b="1">
          <a:solidFill>
            <a:schemeClr val="tx1"/>
          </a:solidFill>
          <a:latin typeface="Arial" charset="0"/>
          <a:ea typeface="微軟正黑體" pitchFamily="34" charset="-120"/>
        </a:defRPr>
      </a:lvl8pPr>
      <a:lvl9pPr marL="2437258" algn="ctr" rtl="0" fontAlgn="base">
        <a:spcBef>
          <a:spcPct val="0"/>
        </a:spcBef>
        <a:spcAft>
          <a:spcPct val="0"/>
        </a:spcAft>
        <a:defRPr sz="5333" b="1">
          <a:solidFill>
            <a:schemeClr val="tx1"/>
          </a:solidFill>
          <a:latin typeface="Arial" charset="0"/>
          <a:ea typeface="微軟正黑體" pitchFamily="34" charset="-120"/>
        </a:defRPr>
      </a:lvl9pPr>
    </p:titleStyle>
    <p:bodyStyle>
      <a:lvl1pPr marL="456975" indent="-4569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142" indent="-38082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279" indent="-30464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2587" indent="-30464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1906" indent="-30464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1204" indent="-304648" algn="l" defTabSz="12186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0525" indent="-304648" algn="l" defTabSz="12186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69834" indent="-304648" algn="l" defTabSz="12186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79143" indent="-304648" algn="l" defTabSz="12186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86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299" algn="l" defTabSz="12186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630" algn="l" defTabSz="12186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7938" algn="l" defTabSz="12186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258" algn="l" defTabSz="12186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6556" algn="l" defTabSz="12186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5855" algn="l" defTabSz="12186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5173" algn="l" defTabSz="12186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4483" algn="l" defTabSz="12186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hesai.org/Publications/ViewPaper?Volume=11&amp;Issue=7&amp;Code=IJACSA&amp;SerialNo=85" TargetMode="External"/><Relationship Id="rId2" Type="http://schemas.openxmlformats.org/officeDocument/2006/relationships/hyperlink" Target="https://www.researchgate.net/publication/341974494_Machine_LearningStructural_Equation_Modeling_Algorithm_The_Moderating_role_of_Loyalty_on_Customer_Retention_towards_Online_Shopping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Customer Retention</a:t>
            </a:r>
          </a:p>
          <a:p>
            <a:r>
              <a:rPr lang="en-US" sz="4000" b="0" i="1" dirty="0"/>
              <a:t>XGBoost and MLP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433320" y="5424256"/>
            <a:ext cx="4477953" cy="506028"/>
          </a:xfrm>
        </p:spPr>
        <p:txBody>
          <a:bodyPr/>
          <a:lstStyle/>
          <a:p>
            <a:r>
              <a:rPr lang="en-US" b="0" dirty="0"/>
              <a:t>Enterprise Application</a:t>
            </a:r>
          </a:p>
        </p:txBody>
      </p:sp>
    </p:spTree>
    <p:extLst>
      <p:ext uri="{BB962C8B-B14F-4D97-AF65-F5344CB8AC3E}">
        <p14:creationId xmlns:p14="http://schemas.microsoft.com/office/powerpoint/2010/main" val="3625329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1B64B5-C972-4BE1-9D1D-AB954B2049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Feature Importance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2F9FB7-D393-4235-9645-802D5DBDB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811" y="1419415"/>
            <a:ext cx="8974776" cy="49239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5BD297-CAB6-4C5D-8FCE-7C93E6710CBE}"/>
              </a:ext>
            </a:extLst>
          </p:cNvPr>
          <p:cNvSpPr txBox="1"/>
          <p:nvPr/>
        </p:nvSpPr>
        <p:spPr>
          <a:xfrm>
            <a:off x="7812087" y="1932265"/>
            <a:ext cx="2042127" cy="1046440"/>
          </a:xfrm>
          <a:prstGeom prst="rect">
            <a:avLst/>
          </a:prstGeom>
          <a:solidFill>
            <a:srgbClr val="FF7E79"/>
          </a:solidFill>
          <a:ln w="15875">
            <a:solidFill>
              <a:srgbClr val="FF7E79"/>
            </a:solidFill>
          </a:ln>
        </p:spPr>
        <p:txBody>
          <a:bodyPr wrap="square" tIns="91440" bIns="91440" rtlCol="0" anchor="ctr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72 Condensed" panose="020B0506030000000003" pitchFamily="34" charset="0"/>
                <a:cs typeface="72 Condensed" panose="020B0506030000000003" pitchFamily="34" charset="0"/>
              </a:rPr>
              <a:t>Anova</a:t>
            </a:r>
            <a:r>
              <a:rPr lang="en-US" sz="1400" dirty="0">
                <a:solidFill>
                  <a:schemeClr val="bg1"/>
                </a:solidFill>
                <a:latin typeface="72 Condensed" panose="020B0506030000000003" pitchFamily="34" charset="0"/>
                <a:cs typeface="72 Condensed" panose="020B0506030000000003" pitchFamily="34" charset="0"/>
              </a:rPr>
              <a:t> Test</a:t>
            </a:r>
          </a:p>
          <a:p>
            <a:r>
              <a:rPr lang="en-US" sz="1400" dirty="0">
                <a:solidFill>
                  <a:schemeClr val="bg1"/>
                </a:solidFill>
                <a:latin typeface="72 Condensed" panose="020B0506030000000003" pitchFamily="34" charset="0"/>
                <a:cs typeface="72 Condensed" panose="020B0506030000000003" pitchFamily="34" charset="0"/>
              </a:rPr>
              <a:t>Correlation Filter</a:t>
            </a:r>
          </a:p>
          <a:p>
            <a:r>
              <a:rPr lang="en-US" sz="1400" dirty="0">
                <a:solidFill>
                  <a:schemeClr val="bg1"/>
                </a:solidFill>
                <a:latin typeface="72 Condensed" panose="020B0506030000000003" pitchFamily="34" charset="0"/>
                <a:cs typeface="72 Condensed" panose="020B0506030000000003" pitchFamily="34" charset="0"/>
              </a:rPr>
              <a:t>Variance Filter</a:t>
            </a:r>
          </a:p>
          <a:p>
            <a:r>
              <a:rPr lang="en-US" sz="1400" dirty="0">
                <a:solidFill>
                  <a:schemeClr val="bg1"/>
                </a:solidFill>
                <a:latin typeface="72 Condensed" panose="020B0506030000000003" pitchFamily="34" charset="0"/>
                <a:cs typeface="72 Condensed" panose="020B0506030000000003" pitchFamily="34" charset="0"/>
              </a:rPr>
              <a:t>Mutual Information Gain</a:t>
            </a:r>
          </a:p>
        </p:txBody>
      </p:sp>
    </p:spTree>
    <p:extLst>
      <p:ext uri="{BB962C8B-B14F-4D97-AF65-F5344CB8AC3E}">
        <p14:creationId xmlns:p14="http://schemas.microsoft.com/office/powerpoint/2010/main" val="2637615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1C7D70-F692-4D1B-B015-9725EE3826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14CA94-6F4A-4988-A3FA-28BC01A7A45F}"/>
              </a:ext>
            </a:extLst>
          </p:cNvPr>
          <p:cNvSpPr txBox="1"/>
          <p:nvPr/>
        </p:nvSpPr>
        <p:spPr>
          <a:xfrm>
            <a:off x="1133475" y="1164874"/>
            <a:ext cx="9563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72 Condensed" panose="020B0506030000000003" pitchFamily="34" charset="0"/>
                <a:cs typeface="72 Condensed" panose="020B0506030000000003" pitchFamily="34" charset="0"/>
              </a:rPr>
              <a:t>The models XGBoost and Multi-Layer Perceptron (MLP) are frequently used in similar tasks and are robust to the nature of our sales data.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7335DF-1F33-446D-B2CC-4880AA3DB4A6}"/>
              </a:ext>
            </a:extLst>
          </p:cNvPr>
          <p:cNvSpPr txBox="1"/>
          <p:nvPr/>
        </p:nvSpPr>
        <p:spPr>
          <a:xfrm>
            <a:off x="1133475" y="5846207"/>
            <a:ext cx="93821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72 Condensed" panose="020B0506030000000003" pitchFamily="34" charset="0"/>
                <a:cs typeface="72 Condensed" panose="020B0506030000000003" pitchFamily="34" charset="0"/>
                <a:hlinkClick r:id="rId2"/>
              </a:rPr>
              <a:t>https://www.researchgate.net/publication/341974494_Machine_LearningStructural_Equation_Modeling_Algorithm_The_Moderating_role_of_Loyalty_on_Customer_Retention_towards_Online_Shopping</a:t>
            </a:r>
            <a:r>
              <a:rPr lang="en-US" sz="1400" dirty="0">
                <a:latin typeface="72 Condensed" panose="020B0506030000000003" pitchFamily="34" charset="0"/>
                <a:cs typeface="72 Condensed" panose="020B0506030000000003" pitchFamily="34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72 Condensed" panose="020B0506030000000003" pitchFamily="34" charset="0"/>
                <a:cs typeface="72 Condensed" panose="020B0506030000000003" pitchFamily="34" charset="0"/>
                <a:hlinkClick r:id="rId3"/>
              </a:rPr>
              <a:t>https://thesai.org/Publications/ViewPaper?Volume=11&amp;Issue=7&amp;Code=IJACSA&amp;SerialNo=85</a:t>
            </a:r>
            <a:r>
              <a:rPr lang="en-US" sz="1400" dirty="0">
                <a:latin typeface="72 Condensed" panose="020B0506030000000003" pitchFamily="34" charset="0"/>
                <a:cs typeface="72 Condensed" panose="020B0506030000000003" pitchFamily="34" charset="0"/>
              </a:rPr>
              <a:t> </a:t>
            </a:r>
          </a:p>
          <a:p>
            <a:endParaRPr lang="en-US" sz="1400" dirty="0">
              <a:latin typeface="72 Condensed" panose="020B0506030000000003" pitchFamily="34" charset="0"/>
              <a:cs typeface="72 Condensed" panose="020B0506030000000003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AD606A6-213F-4CAF-98B5-526B2C685509}"/>
              </a:ext>
            </a:extLst>
          </p:cNvPr>
          <p:cNvGrpSpPr/>
          <p:nvPr/>
        </p:nvGrpSpPr>
        <p:grpSpPr>
          <a:xfrm>
            <a:off x="1819275" y="2286000"/>
            <a:ext cx="3219450" cy="2790826"/>
            <a:chOff x="1819275" y="2286000"/>
            <a:chExt cx="3219450" cy="27908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14D1B70-9789-4DF1-82B1-E67FBAEF4438}"/>
                </a:ext>
              </a:extLst>
            </p:cNvPr>
            <p:cNvSpPr/>
            <p:nvPr/>
          </p:nvSpPr>
          <p:spPr>
            <a:xfrm>
              <a:off x="1819275" y="2676523"/>
              <a:ext cx="3219450" cy="240030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2DDB554-A866-47E1-8004-1402D6B9DE1E}"/>
                </a:ext>
              </a:extLst>
            </p:cNvPr>
            <p:cNvSpPr txBox="1"/>
            <p:nvPr/>
          </p:nvSpPr>
          <p:spPr>
            <a:xfrm>
              <a:off x="1971675" y="2853577"/>
              <a:ext cx="256222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72 Condensed" panose="020B0506030000000003" pitchFamily="34" charset="0"/>
                  <a:cs typeface="72 Condensed" panose="020B0506030000000003" pitchFamily="34" charset="0"/>
                </a:rPr>
                <a:t>Learning Rate = 0.1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72 Condensed" panose="020B0506030000000003" pitchFamily="34" charset="0"/>
                  <a:cs typeface="72 Condensed" panose="020B0506030000000003" pitchFamily="34" charset="0"/>
                </a:rPr>
                <a:t>Max Depth  = 5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72 Condensed" panose="020B0506030000000003" pitchFamily="34" charset="0"/>
                  <a:cs typeface="72 Condensed" panose="020B0506030000000003" pitchFamily="34" charset="0"/>
                </a:rPr>
                <a:t>N Estimators = 100 </a:t>
              </a:r>
            </a:p>
            <a:p>
              <a:endParaRPr lang="en-US" sz="2000" dirty="0">
                <a:latin typeface="72 Condensed" panose="020B0506030000000003" pitchFamily="34" charset="0"/>
                <a:cs typeface="72 Condensed" panose="020B0506030000000003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114DE5-C8FE-48B3-947E-1F4420D11E66}"/>
                </a:ext>
              </a:extLst>
            </p:cNvPr>
            <p:cNvSpPr/>
            <p:nvPr/>
          </p:nvSpPr>
          <p:spPr>
            <a:xfrm>
              <a:off x="1819275" y="2286000"/>
              <a:ext cx="3219450" cy="39052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XGBoost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C95DEB1-944E-4895-BB09-B75A2A3EF074}"/>
              </a:ext>
            </a:extLst>
          </p:cNvPr>
          <p:cNvGrpSpPr/>
          <p:nvPr/>
        </p:nvGrpSpPr>
        <p:grpSpPr>
          <a:xfrm>
            <a:off x="6400800" y="2286105"/>
            <a:ext cx="3219450" cy="3190769"/>
            <a:chOff x="6400800" y="2286105"/>
            <a:chExt cx="3219450" cy="319076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5F919E-EDAA-487A-B7C5-3FDD0C21E2EF}"/>
                </a:ext>
              </a:extLst>
            </p:cNvPr>
            <p:cNvSpPr/>
            <p:nvPr/>
          </p:nvSpPr>
          <p:spPr>
            <a:xfrm>
              <a:off x="6400800" y="2690125"/>
              <a:ext cx="3219450" cy="2786749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7DDB8FF-74E7-44EF-937F-8D177C6732D9}"/>
                </a:ext>
              </a:extLst>
            </p:cNvPr>
            <p:cNvSpPr txBox="1"/>
            <p:nvPr/>
          </p:nvSpPr>
          <p:spPr>
            <a:xfrm>
              <a:off x="6519862" y="2830028"/>
              <a:ext cx="2981325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Epochs = 10-15 (Early stopping)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Batch size = 32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Two hidden layers with 64 and 32 neurons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Activation function, Sigmoid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Cost Function : binary-</a:t>
              </a:r>
              <a:r>
                <a:rPr lang="en-US" dirty="0" err="1"/>
                <a:t>crossentropy</a:t>
              </a:r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EC4CEB7-3827-4F6E-A0A3-A5BA7E02FBEB}"/>
                </a:ext>
              </a:extLst>
            </p:cNvPr>
            <p:cNvSpPr/>
            <p:nvPr/>
          </p:nvSpPr>
          <p:spPr>
            <a:xfrm>
              <a:off x="6400800" y="2286105"/>
              <a:ext cx="3219450" cy="39052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Multi-Layer Perceptron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2CE16AA-2540-4C0C-88BD-6844FE3B54C6}"/>
              </a:ext>
            </a:extLst>
          </p:cNvPr>
          <p:cNvSpPr txBox="1"/>
          <p:nvPr/>
        </p:nvSpPr>
        <p:spPr>
          <a:xfrm>
            <a:off x="1200150" y="5476875"/>
            <a:ext cx="139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72 Condensed" panose="020B0506030000000003" pitchFamily="34" charset="0"/>
                <a:cs typeface="72 Condensed" panose="020B0506030000000003" pitchFamily="34" charset="0"/>
              </a:rPr>
              <a:t>Reference:</a:t>
            </a:r>
          </a:p>
        </p:txBody>
      </p:sp>
    </p:spTree>
    <p:extLst>
      <p:ext uri="{BB962C8B-B14F-4D97-AF65-F5344CB8AC3E}">
        <p14:creationId xmlns:p14="http://schemas.microsoft.com/office/powerpoint/2010/main" val="2073406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220591-06C1-4970-8F3D-8F5C8B921C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MLP STRUCTURE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7CBA2B3-9F61-4D97-9FE9-4DEA7041E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946666"/>
            <a:ext cx="8077200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B5B932-28C2-4CA1-8A7E-B2D47D3EFD25}"/>
              </a:ext>
            </a:extLst>
          </p:cNvPr>
          <p:cNvSpPr txBox="1"/>
          <p:nvPr/>
        </p:nvSpPr>
        <p:spPr>
          <a:xfrm>
            <a:off x="2324100" y="4133850"/>
            <a:ext cx="66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0ED7BB-D421-4944-BD93-6A923283F5B2}"/>
              </a:ext>
            </a:extLst>
          </p:cNvPr>
          <p:cNvSpPr txBox="1"/>
          <p:nvPr/>
        </p:nvSpPr>
        <p:spPr>
          <a:xfrm>
            <a:off x="1776412" y="5042416"/>
            <a:ext cx="8334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Sigmoid function outputs the probability between 0 and 1 (probability of belonging to class 1)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binarize, we consider the output probability. Retain if probability is &gt; 0.5, churn otherwise. </a:t>
            </a:r>
          </a:p>
        </p:txBody>
      </p:sp>
    </p:spTree>
    <p:extLst>
      <p:ext uri="{BB962C8B-B14F-4D97-AF65-F5344CB8AC3E}">
        <p14:creationId xmlns:p14="http://schemas.microsoft.com/office/powerpoint/2010/main" val="4292794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05930A-59F4-46A4-9644-1613B3394F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Hyperparameter Tuning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168CCA-741B-4C01-BA52-E36F8782D59F}"/>
              </a:ext>
            </a:extLst>
          </p:cNvPr>
          <p:cNvSpPr txBox="1"/>
          <p:nvPr/>
        </p:nvSpPr>
        <p:spPr>
          <a:xfrm>
            <a:off x="1666875" y="4598328"/>
            <a:ext cx="9666584" cy="1881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72 Condensed" panose="020B0506030000000003" pitchFamily="34" charset="0"/>
                <a:cs typeface="72 Condensed" panose="020B0506030000000003" pitchFamily="34" charset="0"/>
              </a:rPr>
              <a:t>Hyperparameter tuning is performed using </a:t>
            </a:r>
            <a:r>
              <a:rPr lang="en-US" sz="2000" dirty="0" err="1">
                <a:latin typeface="72 Condensed" panose="020B0506030000000003" pitchFamily="34" charset="0"/>
                <a:cs typeface="72 Condensed" panose="020B0506030000000003" pitchFamily="34" charset="0"/>
              </a:rPr>
              <a:t>GridSearchCV</a:t>
            </a:r>
            <a:r>
              <a:rPr lang="en-US" sz="2000" dirty="0">
                <a:latin typeface="72 Condensed" panose="020B0506030000000003" pitchFamily="34" charset="0"/>
                <a:cs typeface="72 Condensed" panose="020B0506030000000003" pitchFamily="34" charset="0"/>
              </a:rPr>
              <a:t> algorithm.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72 Condensed" panose="020B0506030000000003" pitchFamily="34" charset="0"/>
                <a:cs typeface="72 Condensed" panose="020B0506030000000003" pitchFamily="34" charset="0"/>
              </a:rPr>
              <a:t>The algorithms searches for the optimal subset of hyperparameters that give the best performance.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72 Condensed" panose="020B0506030000000003" pitchFamily="34" charset="0"/>
                <a:cs typeface="72 Condensed" panose="020B0506030000000003" pitchFamily="34" charset="0"/>
              </a:rPr>
              <a:t>The hyperparameter optimization is implemented in a way that it optimizes the hyperparameters each time the training is performed.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FF4E57-592E-400D-919C-C7826B77E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1302414"/>
            <a:ext cx="3561984" cy="27409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1FD81B-DB34-4FAF-87CE-E24678605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38283"/>
            <a:ext cx="3731219" cy="286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046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D1FB26-48EE-4E39-8FCE-838AF6F23F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Model Training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68ADE5-6DFD-4DE9-8E54-B9154DDEBE6D}"/>
              </a:ext>
            </a:extLst>
          </p:cNvPr>
          <p:cNvSpPr txBox="1"/>
          <p:nvPr/>
        </p:nvSpPr>
        <p:spPr>
          <a:xfrm>
            <a:off x="838200" y="1276350"/>
            <a:ext cx="60769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72 Condensed" panose="020B0506030000000003" pitchFamily="34" charset="0"/>
                <a:cs typeface="72 Condensed" panose="020B0506030000000003" pitchFamily="34" charset="0"/>
              </a:rPr>
              <a:t>In the training process, the data is split into the train and test sets using Stratified 5 Fold Cross Validation, then the intermediate training results are yielded. </a:t>
            </a:r>
          </a:p>
          <a:p>
            <a:endParaRPr lang="en-US" dirty="0">
              <a:latin typeface="72 Condensed" panose="020B0506030000000003" pitchFamily="34" charset="0"/>
              <a:cs typeface="72 Condensed" panose="020B050603000000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72 Condensed" panose="020B0506030000000003" pitchFamily="34" charset="0"/>
                <a:cs typeface="72 Condensed" panose="020B0506030000000003" pitchFamily="34" charset="0"/>
              </a:rPr>
              <a:t>The prioritized performance metrics used in the evaluation are precision, recall and F1-Score.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4CFA9D-3F29-4382-B1DD-931743B47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4121" y="1703847"/>
            <a:ext cx="3669679" cy="20996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6AA3FC-3B07-4056-98E1-C5FF8DD32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00348"/>
            <a:ext cx="6540329" cy="19813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C7D8C64-9CAF-4F7B-AF56-16817F3ABEB8}"/>
              </a:ext>
            </a:extLst>
          </p:cNvPr>
          <p:cNvSpPr txBox="1"/>
          <p:nvPr/>
        </p:nvSpPr>
        <p:spPr>
          <a:xfrm>
            <a:off x="7684121" y="1266825"/>
            <a:ext cx="2295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72 Condensed" panose="020B0506030000000003" pitchFamily="34" charset="0"/>
                <a:cs typeface="72 Condensed" panose="020B0506030000000003" pitchFamily="34" charset="0"/>
              </a:rPr>
              <a:t>K-fold Cross validation </a:t>
            </a:r>
          </a:p>
        </p:txBody>
      </p:sp>
    </p:spTree>
    <p:extLst>
      <p:ext uri="{BB962C8B-B14F-4D97-AF65-F5344CB8AC3E}">
        <p14:creationId xmlns:p14="http://schemas.microsoft.com/office/powerpoint/2010/main" val="898527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79035E6-DF82-4411-8EA2-BB705D9B1E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XGBOOST Performance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F86436-996F-4C12-8B06-1979DB46D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2098" y="2610774"/>
            <a:ext cx="3871552" cy="32184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00AE60-FB4B-4535-86E9-EDF7AD427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818" y="2610774"/>
            <a:ext cx="3871554" cy="3218449"/>
          </a:xfrm>
          <a:prstGeom prst="rect">
            <a:avLst/>
          </a:prstGeom>
        </p:spPr>
      </p:pic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80754E47-6E02-48A6-AFBC-7EE3665DBF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240787"/>
              </p:ext>
            </p:extLst>
          </p:nvPr>
        </p:nvGraphicFramePr>
        <p:xfrm>
          <a:off x="2178350" y="1001262"/>
          <a:ext cx="78353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8825">
                  <a:extLst>
                    <a:ext uri="{9D8B030D-6E8A-4147-A177-3AD203B41FA5}">
                      <a16:colId xmlns:a16="http://schemas.microsoft.com/office/drawing/2014/main" val="2706334151"/>
                    </a:ext>
                  </a:extLst>
                </a:gridCol>
                <a:gridCol w="1958825">
                  <a:extLst>
                    <a:ext uri="{9D8B030D-6E8A-4147-A177-3AD203B41FA5}">
                      <a16:colId xmlns:a16="http://schemas.microsoft.com/office/drawing/2014/main" val="2288108518"/>
                    </a:ext>
                  </a:extLst>
                </a:gridCol>
                <a:gridCol w="1958825">
                  <a:extLst>
                    <a:ext uri="{9D8B030D-6E8A-4147-A177-3AD203B41FA5}">
                      <a16:colId xmlns:a16="http://schemas.microsoft.com/office/drawing/2014/main" val="2202575576"/>
                    </a:ext>
                  </a:extLst>
                </a:gridCol>
                <a:gridCol w="1958825">
                  <a:extLst>
                    <a:ext uri="{9D8B030D-6E8A-4147-A177-3AD203B41FA5}">
                      <a16:colId xmlns:a16="http://schemas.microsoft.com/office/drawing/2014/main" val="2618523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Prediction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780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671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657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85696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388841A8-C21C-47D8-9A47-B731BA234B02}"/>
              </a:ext>
            </a:extLst>
          </p:cNvPr>
          <p:cNvSpPr txBox="1"/>
          <p:nvPr/>
        </p:nvSpPr>
        <p:spPr>
          <a:xfrm>
            <a:off x="3405148" y="6040032"/>
            <a:ext cx="1103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2022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FFBFE9-15C7-4191-A0BB-87EF9B4B44C0}"/>
              </a:ext>
            </a:extLst>
          </p:cNvPr>
          <p:cNvSpPr txBox="1"/>
          <p:nvPr/>
        </p:nvSpPr>
        <p:spPr>
          <a:xfrm>
            <a:off x="7683267" y="6040033"/>
            <a:ext cx="1103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2539311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05B102-D77A-49D6-AE63-3FE6B6ADE0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MLP Performance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4EE5E4-AD8D-414B-8A38-454EEED7B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668" y="2959380"/>
            <a:ext cx="3887697" cy="32318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A74BF5-52AF-4974-9FB4-C39F8746D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009" y="2866448"/>
            <a:ext cx="3799115" cy="3158231"/>
          </a:xfrm>
          <a:prstGeom prst="rect">
            <a:avLst/>
          </a:prstGeom>
        </p:spPr>
      </p:pic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23DA5C9D-D203-4A65-86C1-E593DCCEAD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890036"/>
              </p:ext>
            </p:extLst>
          </p:nvPr>
        </p:nvGraphicFramePr>
        <p:xfrm>
          <a:off x="2317073" y="1305591"/>
          <a:ext cx="78353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8825">
                  <a:extLst>
                    <a:ext uri="{9D8B030D-6E8A-4147-A177-3AD203B41FA5}">
                      <a16:colId xmlns:a16="http://schemas.microsoft.com/office/drawing/2014/main" val="2706334151"/>
                    </a:ext>
                  </a:extLst>
                </a:gridCol>
                <a:gridCol w="1958825">
                  <a:extLst>
                    <a:ext uri="{9D8B030D-6E8A-4147-A177-3AD203B41FA5}">
                      <a16:colId xmlns:a16="http://schemas.microsoft.com/office/drawing/2014/main" val="2288108518"/>
                    </a:ext>
                  </a:extLst>
                </a:gridCol>
                <a:gridCol w="1958825">
                  <a:extLst>
                    <a:ext uri="{9D8B030D-6E8A-4147-A177-3AD203B41FA5}">
                      <a16:colId xmlns:a16="http://schemas.microsoft.com/office/drawing/2014/main" val="2202575576"/>
                    </a:ext>
                  </a:extLst>
                </a:gridCol>
                <a:gridCol w="1958825">
                  <a:extLst>
                    <a:ext uri="{9D8B030D-6E8A-4147-A177-3AD203B41FA5}">
                      <a16:colId xmlns:a16="http://schemas.microsoft.com/office/drawing/2014/main" val="2618523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Prediction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780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805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657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856969"/>
                  </a:ext>
                </a:extLst>
              </a:tr>
            </a:tbl>
          </a:graphicData>
        </a:graphic>
      </p:graphicFrame>
      <p:sp>
        <p:nvSpPr>
          <p:cNvPr id="10" name="Oval 9">
            <a:extLst>
              <a:ext uri="{FF2B5EF4-FFF2-40B4-BE49-F238E27FC236}">
                <a16:creationId xmlns:a16="http://schemas.microsoft.com/office/drawing/2014/main" id="{C58711D2-8A00-455F-A269-6BDDFD082291}"/>
              </a:ext>
            </a:extLst>
          </p:cNvPr>
          <p:cNvSpPr/>
          <p:nvPr/>
        </p:nvSpPr>
        <p:spPr>
          <a:xfrm>
            <a:off x="8479939" y="4907983"/>
            <a:ext cx="1537438" cy="53266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6319D9-B52B-4A9A-92EF-C1587356039B}"/>
              </a:ext>
            </a:extLst>
          </p:cNvPr>
          <p:cNvSpPr txBox="1"/>
          <p:nvPr/>
        </p:nvSpPr>
        <p:spPr>
          <a:xfrm>
            <a:off x="3857625" y="6284197"/>
            <a:ext cx="961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2022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C74BCF-84AF-4668-B367-D7F3EFD9A50F}"/>
              </a:ext>
            </a:extLst>
          </p:cNvPr>
          <p:cNvSpPr txBox="1"/>
          <p:nvPr/>
        </p:nvSpPr>
        <p:spPr>
          <a:xfrm>
            <a:off x="7701022" y="6102177"/>
            <a:ext cx="1103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2023</a:t>
            </a:r>
          </a:p>
        </p:txBody>
      </p:sp>
      <p:sp>
        <p:nvSpPr>
          <p:cNvPr id="13" name="Star: 10 Points 12">
            <a:extLst>
              <a:ext uri="{FF2B5EF4-FFF2-40B4-BE49-F238E27FC236}">
                <a16:creationId xmlns:a16="http://schemas.microsoft.com/office/drawing/2014/main" id="{1A6D09CB-AA3E-49E3-94A2-848682FA6FF0}"/>
              </a:ext>
            </a:extLst>
          </p:cNvPr>
          <p:cNvSpPr/>
          <p:nvPr/>
        </p:nvSpPr>
        <p:spPr>
          <a:xfrm>
            <a:off x="10204633" y="5749160"/>
            <a:ext cx="1796867" cy="1089124"/>
          </a:xfrm>
          <a:prstGeom prst="star10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The retained customers indicate obvious pattern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77259DF-E8E9-4D0E-A5D8-34D6949A7FA6}"/>
              </a:ext>
            </a:extLst>
          </p:cNvPr>
          <p:cNvCxnSpPr>
            <a:cxnSpLocks/>
            <a:stCxn id="13" idx="7"/>
          </p:cNvCxnSpPr>
          <p:nvPr/>
        </p:nvCxnSpPr>
        <p:spPr>
          <a:xfrm flipH="1" flipV="1">
            <a:off x="9613775" y="5391246"/>
            <a:ext cx="934026" cy="461914"/>
          </a:xfrm>
          <a:prstGeom prst="straightConnector1">
            <a:avLst/>
          </a:prstGeom>
          <a:ln w="127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31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9768A7-B9A3-4854-9E3C-A08B0E42E2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IMBALANCE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0862CE-242B-45CA-A5CD-E4619D232E05}"/>
              </a:ext>
            </a:extLst>
          </p:cNvPr>
          <p:cNvSpPr txBox="1"/>
          <p:nvPr/>
        </p:nvSpPr>
        <p:spPr>
          <a:xfrm>
            <a:off x="571500" y="1285875"/>
            <a:ext cx="11325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imbalance causes the trained model to be biased, therefore it underfits the minority class.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case of 2021 : more than 70% of the customers are labeled as churn according to the labeling strategy.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overcome the bias caused by class imbalance, we perform automatic under sampling to the training data via Tomek Links method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6E7A4D-5571-4976-B5E4-5F3969E59761}"/>
              </a:ext>
            </a:extLst>
          </p:cNvPr>
          <p:cNvSpPr/>
          <p:nvPr/>
        </p:nvSpPr>
        <p:spPr>
          <a:xfrm>
            <a:off x="781050" y="2690242"/>
            <a:ext cx="3714750" cy="40248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F758BC-02F4-4F28-B24C-6A11652DE658}"/>
              </a:ext>
            </a:extLst>
          </p:cNvPr>
          <p:cNvSpPr txBox="1"/>
          <p:nvPr/>
        </p:nvSpPr>
        <p:spPr>
          <a:xfrm>
            <a:off x="847725" y="2806813"/>
            <a:ext cx="35147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During Preprocessing 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Check if one of the class makes up more than 60% of the dataset </a:t>
            </a:r>
          </a:p>
          <a:p>
            <a:pPr marL="342900" indent="-342900">
              <a:buAutoNum type="arabicPeriod"/>
            </a:pPr>
            <a:r>
              <a:rPr lang="en-US" dirty="0"/>
              <a:t>If yes -&gt; find the closest neighbors to the instances near the decision boundary (Euclidean distance) </a:t>
            </a:r>
          </a:p>
          <a:p>
            <a:pPr marL="342900" indent="-342900">
              <a:buAutoNum type="arabicPeriod"/>
            </a:pPr>
            <a:r>
              <a:rPr lang="en-US" dirty="0"/>
              <a:t>Remove the found instances which belong to the majority class</a:t>
            </a:r>
          </a:p>
        </p:txBody>
      </p:sp>
      <p:pic>
        <p:nvPicPr>
          <p:cNvPr id="8" name="Picture 2" descr="Resampling to Properly Handle Imbalanced Datasets in Machine Learning |  DevsDay.ru">
            <a:extLst>
              <a:ext uri="{FF2B5EF4-FFF2-40B4-BE49-F238E27FC236}">
                <a16:creationId xmlns:a16="http://schemas.microsoft.com/office/drawing/2014/main" id="{19424E9F-4ECF-4207-B96D-112951C8C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225" y="2914651"/>
            <a:ext cx="6667500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086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B82569-0B2D-4042-8398-F0FA5E4D31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Balacing</a:t>
            </a:r>
            <a:r>
              <a:rPr lang="en-US" dirty="0"/>
              <a:t> Impact </a:t>
            </a:r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5D40CC2B-5345-4BEE-AB5A-82E1B19395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376741"/>
              </p:ext>
            </p:extLst>
          </p:nvPr>
        </p:nvGraphicFramePr>
        <p:xfrm>
          <a:off x="1978325" y="1591812"/>
          <a:ext cx="78353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8825">
                  <a:extLst>
                    <a:ext uri="{9D8B030D-6E8A-4147-A177-3AD203B41FA5}">
                      <a16:colId xmlns:a16="http://schemas.microsoft.com/office/drawing/2014/main" val="2706334151"/>
                    </a:ext>
                  </a:extLst>
                </a:gridCol>
                <a:gridCol w="1958825">
                  <a:extLst>
                    <a:ext uri="{9D8B030D-6E8A-4147-A177-3AD203B41FA5}">
                      <a16:colId xmlns:a16="http://schemas.microsoft.com/office/drawing/2014/main" val="2288108518"/>
                    </a:ext>
                  </a:extLst>
                </a:gridCol>
                <a:gridCol w="1958825">
                  <a:extLst>
                    <a:ext uri="{9D8B030D-6E8A-4147-A177-3AD203B41FA5}">
                      <a16:colId xmlns:a16="http://schemas.microsoft.com/office/drawing/2014/main" val="2202575576"/>
                    </a:ext>
                  </a:extLst>
                </a:gridCol>
                <a:gridCol w="1958825">
                  <a:extLst>
                    <a:ext uri="{9D8B030D-6E8A-4147-A177-3AD203B41FA5}">
                      <a16:colId xmlns:a16="http://schemas.microsoft.com/office/drawing/2014/main" val="2618523343"/>
                    </a:ext>
                  </a:extLst>
                </a:gridCol>
              </a:tblGrid>
              <a:tr h="3317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Results for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780372"/>
                  </a:ext>
                </a:extLst>
              </a:tr>
              <a:tr h="3317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Imbalanced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671247"/>
                  </a:ext>
                </a:extLst>
              </a:tr>
              <a:tr h="5806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Balanced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79%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657259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6470F36-7FC8-4CE4-9D6C-F8F322EFC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325" y="3184170"/>
            <a:ext cx="3402633" cy="28286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C0A9B9-5A81-4353-BBC9-3A9CAA0C8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471" y="3184170"/>
            <a:ext cx="3402632" cy="282863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3508E47-61C6-43B9-BE64-AF4FA4FF2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9992" y="3883023"/>
            <a:ext cx="657237" cy="14605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370C0C6-D653-4F0C-8AF7-2CF31102C9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3491" y="3883023"/>
            <a:ext cx="498481" cy="17593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5E4A0D0-7E74-42FA-993C-71AD81B8ED75}"/>
              </a:ext>
            </a:extLst>
          </p:cNvPr>
          <p:cNvSpPr txBox="1"/>
          <p:nvPr/>
        </p:nvSpPr>
        <p:spPr>
          <a:xfrm>
            <a:off x="6594815" y="3843514"/>
            <a:ext cx="6572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1346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882970-94E1-4EAA-B547-666779619ECC}"/>
              </a:ext>
            </a:extLst>
          </p:cNvPr>
          <p:cNvSpPr txBox="1"/>
          <p:nvPr/>
        </p:nvSpPr>
        <p:spPr>
          <a:xfrm>
            <a:off x="7891927" y="3843514"/>
            <a:ext cx="3457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695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D3E51C6-D5AA-45C8-9F96-AF2C5BB05A63}"/>
              </a:ext>
            </a:extLst>
          </p:cNvPr>
          <p:cNvSpPr/>
          <p:nvPr/>
        </p:nvSpPr>
        <p:spPr>
          <a:xfrm>
            <a:off x="7599548" y="3807808"/>
            <a:ext cx="930527" cy="30666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9CEC1EA-779C-4A9C-BD55-FA004627AC5D}"/>
              </a:ext>
            </a:extLst>
          </p:cNvPr>
          <p:cNvCxnSpPr>
            <a:cxnSpLocks/>
          </p:cNvCxnSpPr>
          <p:nvPr/>
        </p:nvCxnSpPr>
        <p:spPr>
          <a:xfrm flipH="1" flipV="1">
            <a:off x="8519116" y="3961142"/>
            <a:ext cx="934026" cy="461914"/>
          </a:xfrm>
          <a:prstGeom prst="straightConnector1">
            <a:avLst/>
          </a:prstGeom>
          <a:ln w="127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tar: 10 Points 23">
            <a:extLst>
              <a:ext uri="{FF2B5EF4-FFF2-40B4-BE49-F238E27FC236}">
                <a16:creationId xmlns:a16="http://schemas.microsoft.com/office/drawing/2014/main" id="{68059E5F-85E0-49F8-BC02-038692510DB7}"/>
              </a:ext>
            </a:extLst>
          </p:cNvPr>
          <p:cNvSpPr/>
          <p:nvPr/>
        </p:nvSpPr>
        <p:spPr>
          <a:xfrm>
            <a:off x="9386853" y="4058958"/>
            <a:ext cx="2424147" cy="1371600"/>
          </a:xfrm>
          <a:prstGeom prst="star10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There’s still some error, but much less compared to the imbalanced  case</a:t>
            </a:r>
          </a:p>
        </p:txBody>
      </p:sp>
    </p:spTree>
    <p:extLst>
      <p:ext uri="{BB962C8B-B14F-4D97-AF65-F5344CB8AC3E}">
        <p14:creationId xmlns:p14="http://schemas.microsoft.com/office/powerpoint/2010/main" val="3279471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A47AB49-21A9-4EC1-A5D2-4F23E747E1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WHY MLP?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6954CD-FE8D-447C-9FD2-3C8FD323E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931" y="3663828"/>
            <a:ext cx="2733600" cy="27537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ABE6F79-7772-4E9C-A911-85B22F003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775" y="3618962"/>
            <a:ext cx="2817477" cy="28434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F56ACB-ED0C-4860-80F4-06BFDECBEDEC}"/>
              </a:ext>
            </a:extLst>
          </p:cNvPr>
          <p:cNvSpPr txBox="1"/>
          <p:nvPr/>
        </p:nvSpPr>
        <p:spPr>
          <a:xfrm>
            <a:off x="438150" y="1228725"/>
            <a:ext cx="10763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Both models perform reasonably well in terms of their performance metrics.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Incorrectly classified customers by the trained models are further investigated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resulting analysis indicates that the incorrectly classified customers identified by MLP are indeed more closer to the opposite class.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72B8BC-985C-4A76-AE6F-1CD6D489C1F1}"/>
              </a:ext>
            </a:extLst>
          </p:cNvPr>
          <p:cNvSpPr txBox="1"/>
          <p:nvPr/>
        </p:nvSpPr>
        <p:spPr>
          <a:xfrm>
            <a:off x="3334735" y="3294496"/>
            <a:ext cx="2120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XGBoost</a:t>
            </a:r>
            <a:r>
              <a:rPr 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09A61C-F9C2-45FC-9290-657C5AB8AC8B}"/>
              </a:ext>
            </a:extLst>
          </p:cNvPr>
          <p:cNvSpPr txBox="1"/>
          <p:nvPr/>
        </p:nvSpPr>
        <p:spPr>
          <a:xfrm>
            <a:off x="7028488" y="3317277"/>
            <a:ext cx="2628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DNN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140BE9-0BB5-4723-AB58-A382F93FAEDE}"/>
              </a:ext>
            </a:extLst>
          </p:cNvPr>
          <p:cNvSpPr txBox="1"/>
          <p:nvPr/>
        </p:nvSpPr>
        <p:spPr>
          <a:xfrm>
            <a:off x="1352550" y="2939950"/>
            <a:ext cx="948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Euclidean distance between incorrectly classified instances and the instances belonging to predicted class</a:t>
            </a:r>
          </a:p>
        </p:txBody>
      </p:sp>
    </p:spTree>
    <p:extLst>
      <p:ext uri="{BB962C8B-B14F-4D97-AF65-F5344CB8AC3E}">
        <p14:creationId xmlns:p14="http://schemas.microsoft.com/office/powerpoint/2010/main" val="3175264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A5ABEE-9A7A-4D73-8BBA-F78E687891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Machine Learning Pipeline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CB57E90-CB78-492A-A7AC-8B81864866A8}"/>
              </a:ext>
            </a:extLst>
          </p:cNvPr>
          <p:cNvGrpSpPr/>
          <p:nvPr/>
        </p:nvGrpSpPr>
        <p:grpSpPr>
          <a:xfrm>
            <a:off x="1660126" y="2218218"/>
            <a:ext cx="9064100" cy="2557968"/>
            <a:chOff x="685036" y="1599642"/>
            <a:chExt cx="7931257" cy="219624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A83D261-BF6B-4628-A683-E6E753F37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5036" y="1779662"/>
              <a:ext cx="7931257" cy="2016224"/>
            </a:xfrm>
            <a:prstGeom prst="rect">
              <a:avLst/>
            </a:prstGeom>
          </p:spPr>
        </p:pic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5C2F3ED-A8FD-4488-986F-7C8E3DDBE17F}"/>
                </a:ext>
              </a:extLst>
            </p:cNvPr>
            <p:cNvSpPr/>
            <p:nvPr/>
          </p:nvSpPr>
          <p:spPr>
            <a:xfrm>
              <a:off x="2771800" y="1599642"/>
              <a:ext cx="360040" cy="360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FD708B7-EDCC-4FFD-A95A-28F11C3C7342}"/>
                </a:ext>
              </a:extLst>
            </p:cNvPr>
            <p:cNvSpPr/>
            <p:nvPr/>
          </p:nvSpPr>
          <p:spPr>
            <a:xfrm>
              <a:off x="3635896" y="1599642"/>
              <a:ext cx="360040" cy="360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2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A2C1093-2DCB-4D58-AD56-14DAA87018B4}"/>
                </a:ext>
              </a:extLst>
            </p:cNvPr>
            <p:cNvSpPr/>
            <p:nvPr/>
          </p:nvSpPr>
          <p:spPr>
            <a:xfrm>
              <a:off x="4499992" y="1599642"/>
              <a:ext cx="360040" cy="360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3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EA26F48-082A-4848-8A9F-F485E1D2981B}"/>
                </a:ext>
              </a:extLst>
            </p:cNvPr>
            <p:cNvSpPr/>
            <p:nvPr/>
          </p:nvSpPr>
          <p:spPr>
            <a:xfrm>
              <a:off x="5327918" y="1599642"/>
              <a:ext cx="360040" cy="360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4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BCF87B7-9009-429C-9740-BD64F4FEEBD0}"/>
                </a:ext>
              </a:extLst>
            </p:cNvPr>
            <p:cNvSpPr/>
            <p:nvPr/>
          </p:nvSpPr>
          <p:spPr>
            <a:xfrm>
              <a:off x="6155845" y="1599642"/>
              <a:ext cx="360040" cy="360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1628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749EF70E-8A15-4018-A37E-236E4C00FE5E}"/>
              </a:ext>
            </a:extLst>
          </p:cNvPr>
          <p:cNvGrpSpPr/>
          <p:nvPr/>
        </p:nvGrpSpPr>
        <p:grpSpPr>
          <a:xfrm>
            <a:off x="962024" y="-477749"/>
            <a:ext cx="11229976" cy="6411824"/>
            <a:chOff x="962025" y="-453735"/>
            <a:chExt cx="10677527" cy="585440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2F23144-A752-436E-B6A2-F4872E182A4E}"/>
                </a:ext>
              </a:extLst>
            </p:cNvPr>
            <p:cNvGrpSpPr/>
            <p:nvPr/>
          </p:nvGrpSpPr>
          <p:grpSpPr>
            <a:xfrm>
              <a:off x="1123951" y="953942"/>
              <a:ext cx="10515601" cy="4341186"/>
              <a:chOff x="2342931" y="3487675"/>
              <a:chExt cx="7372675" cy="2974755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61165E23-3D8F-42BE-ADFC-F752678C42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342931" y="3663828"/>
                <a:ext cx="2733600" cy="2753737"/>
              </a:xfrm>
              <a:prstGeom prst="rect">
                <a:avLst/>
              </a:prstGeom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46FEBBBD-52D7-48A4-9612-591987D5B7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19775" y="3618962"/>
                <a:ext cx="2817477" cy="2843468"/>
              </a:xfrm>
              <a:prstGeom prst="rect">
                <a:avLst/>
              </a:prstGeom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E0B47A7-217D-45C4-AD07-FBFD4B4A2AC6}"/>
                  </a:ext>
                </a:extLst>
              </p:cNvPr>
              <p:cNvSpPr txBox="1"/>
              <p:nvPr/>
            </p:nvSpPr>
            <p:spPr>
              <a:xfrm>
                <a:off x="3460994" y="3487675"/>
                <a:ext cx="2120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XGBoost</a:t>
                </a:r>
                <a:r>
                  <a:rPr lang="en-US" dirty="0"/>
                  <a:t> 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5EEDF3-63D7-438D-9E50-FA7676A62C34}"/>
                  </a:ext>
                </a:extLst>
              </p:cNvPr>
              <p:cNvSpPr txBox="1"/>
              <p:nvPr/>
            </p:nvSpPr>
            <p:spPr>
              <a:xfrm>
                <a:off x="7086706" y="3509939"/>
                <a:ext cx="26289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DNN</a:t>
                </a:r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FCA34F2-05F0-4B5F-9ED9-C0BEA490536F}"/>
                </a:ext>
              </a:extLst>
            </p:cNvPr>
            <p:cNvSpPr/>
            <p:nvPr/>
          </p:nvSpPr>
          <p:spPr>
            <a:xfrm>
              <a:off x="962025" y="2495550"/>
              <a:ext cx="352425" cy="13430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D5F1190-616D-4179-A5B4-EA241654D8EA}"/>
                </a:ext>
              </a:extLst>
            </p:cNvPr>
            <p:cNvSpPr txBox="1"/>
            <p:nvPr/>
          </p:nvSpPr>
          <p:spPr>
            <a:xfrm rot="16200000">
              <a:off x="-1378692" y="1931890"/>
              <a:ext cx="50482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First Principal Component of the </a:t>
              </a:r>
              <a:r>
                <a:rPr lang="en-US" sz="1200" b="1" dirty="0"/>
                <a:t>Correct Class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D6BB04A-2C11-4E1B-A9A2-AAD2DBF51F60}"/>
                </a:ext>
              </a:extLst>
            </p:cNvPr>
            <p:cNvSpPr/>
            <p:nvPr/>
          </p:nvSpPr>
          <p:spPr>
            <a:xfrm>
              <a:off x="2090498" y="5037994"/>
              <a:ext cx="2343924" cy="277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320D4B2-3E2C-4EFA-828A-747B3FA22743}"/>
                </a:ext>
              </a:extLst>
            </p:cNvPr>
            <p:cNvSpPr/>
            <p:nvPr/>
          </p:nvSpPr>
          <p:spPr>
            <a:xfrm>
              <a:off x="6920265" y="5091157"/>
              <a:ext cx="2343924" cy="277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0DC1764-528E-42D9-B65A-6B5E9F41E977}"/>
                </a:ext>
              </a:extLst>
            </p:cNvPr>
            <p:cNvSpPr/>
            <p:nvPr/>
          </p:nvSpPr>
          <p:spPr>
            <a:xfrm rot="16200000">
              <a:off x="4942806" y="3028839"/>
              <a:ext cx="2343924" cy="277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05A40A9-70AA-4AA4-8A16-0A53AB45A24D}"/>
                </a:ext>
              </a:extLst>
            </p:cNvPr>
            <p:cNvSpPr txBox="1"/>
            <p:nvPr/>
          </p:nvSpPr>
          <p:spPr>
            <a:xfrm>
              <a:off x="1623148" y="5123667"/>
              <a:ext cx="50482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First Principal Component of the </a:t>
              </a:r>
              <a:r>
                <a:rPr lang="en-US" sz="1200" b="1" dirty="0"/>
                <a:t>Predicted</a:t>
              </a:r>
              <a:r>
                <a:rPr lang="en-US" sz="1200" dirty="0"/>
                <a:t> </a:t>
              </a:r>
              <a:r>
                <a:rPr lang="en-US" sz="1200" b="1" dirty="0"/>
                <a:t>Class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01F8D1A-3B9F-47C7-941C-C63E9AEE867C}"/>
                </a:ext>
              </a:extLst>
            </p:cNvPr>
            <p:cNvSpPr txBox="1"/>
            <p:nvPr/>
          </p:nvSpPr>
          <p:spPr>
            <a:xfrm>
              <a:off x="6583174" y="5123667"/>
              <a:ext cx="50482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First Principal Component of the </a:t>
              </a:r>
              <a:r>
                <a:rPr lang="en-US" sz="1200" b="1" dirty="0"/>
                <a:t>Predicted</a:t>
              </a:r>
              <a:r>
                <a:rPr lang="en-US" sz="1200" dirty="0"/>
                <a:t> </a:t>
              </a:r>
              <a:r>
                <a:rPr lang="en-US" sz="1200" b="1" dirty="0"/>
                <a:t>Class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F1C6F7D-C7F1-41F3-8E0D-814AECA4FEA6}"/>
                </a:ext>
              </a:extLst>
            </p:cNvPr>
            <p:cNvSpPr txBox="1"/>
            <p:nvPr/>
          </p:nvSpPr>
          <p:spPr>
            <a:xfrm rot="16200000">
              <a:off x="3572513" y="1966388"/>
              <a:ext cx="50482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First Principal Component of the </a:t>
              </a:r>
              <a:r>
                <a:rPr lang="en-US" sz="1200" b="1" dirty="0"/>
                <a:t>Correct Class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0070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0763C9-1D3F-475E-8AB3-FA35923197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Training Flowchart</a:t>
            </a:r>
          </a:p>
        </p:txBody>
      </p:sp>
      <p:pic>
        <p:nvPicPr>
          <p:cNvPr id="3" name="Picture 2" descr="Microsoft Power Platform: low-code business solutions">
            <a:extLst>
              <a:ext uri="{FF2B5EF4-FFF2-40B4-BE49-F238E27FC236}">
                <a16:creationId xmlns:a16="http://schemas.microsoft.com/office/drawing/2014/main" id="{93A63B80-3D7D-45DA-B134-197BE63D9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035" y="3812988"/>
            <a:ext cx="126682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id="{7FDE695C-62AE-4979-884B-76866A58F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815" y="4027301"/>
            <a:ext cx="764858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116015F-1483-4F57-BE95-5073DF5EA421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2801860" y="4446401"/>
            <a:ext cx="11889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055DDCA-406A-4A5C-AB95-EAA8166C4461}"/>
              </a:ext>
            </a:extLst>
          </p:cNvPr>
          <p:cNvSpPr txBox="1"/>
          <p:nvPr/>
        </p:nvSpPr>
        <p:spPr>
          <a:xfrm>
            <a:off x="2536588" y="4094630"/>
            <a:ext cx="1704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Trigger python</a:t>
            </a:r>
          </a:p>
        </p:txBody>
      </p:sp>
      <p:pic>
        <p:nvPicPr>
          <p:cNvPr id="7" name="Picture 4" descr="Database - Free technology icons">
            <a:extLst>
              <a:ext uri="{FF2B5EF4-FFF2-40B4-BE49-F238E27FC236}">
                <a16:creationId xmlns:a16="http://schemas.microsoft.com/office/drawing/2014/main" id="{4054888E-0837-4485-90BE-04432156D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956" y="2421124"/>
            <a:ext cx="790575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6" descr="Deep learning Becris Lineal icon">
            <a:extLst>
              <a:ext uri="{FF2B5EF4-FFF2-40B4-BE49-F238E27FC236}">
                <a16:creationId xmlns:a16="http://schemas.microsoft.com/office/drawing/2014/main" id="{55990200-D1D9-46A3-9FC9-80CC81722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554" y="3941958"/>
            <a:ext cx="920898" cy="92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224194C-7E4C-4F47-99E5-B15A12FC04B0}"/>
              </a:ext>
            </a:extLst>
          </p:cNvPr>
          <p:cNvCxnSpPr>
            <a:stCxn id="4" idx="0"/>
            <a:endCxn id="7" idx="2"/>
          </p:cNvCxnSpPr>
          <p:nvPr/>
        </p:nvCxnSpPr>
        <p:spPr>
          <a:xfrm flipV="1">
            <a:off x="4373244" y="3211699"/>
            <a:ext cx="0" cy="815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E78A2A1-8282-4119-92C4-2D3DADC34EF4}"/>
              </a:ext>
            </a:extLst>
          </p:cNvPr>
          <p:cNvSpPr txBox="1"/>
          <p:nvPr/>
        </p:nvSpPr>
        <p:spPr>
          <a:xfrm>
            <a:off x="4768531" y="2662522"/>
            <a:ext cx="1704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Fetch training data</a:t>
            </a:r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ED9698E9-60A0-4C8B-8A1A-2799C892E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497" y="3983307"/>
            <a:ext cx="764858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3095DE-99F6-4D29-B8A0-82A278CDDDD0}"/>
              </a:ext>
            </a:extLst>
          </p:cNvPr>
          <p:cNvCxnSpPr>
            <a:stCxn id="7" idx="2"/>
            <a:endCxn id="11" idx="1"/>
          </p:cNvCxnSpPr>
          <p:nvPr/>
        </p:nvCxnSpPr>
        <p:spPr>
          <a:xfrm>
            <a:off x="4373244" y="3211699"/>
            <a:ext cx="1898253" cy="1190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F3226D-1D10-4499-8680-71F2B6888A64}"/>
              </a:ext>
            </a:extLst>
          </p:cNvPr>
          <p:cNvCxnSpPr>
            <a:stCxn id="11" idx="3"/>
            <a:endCxn id="8" idx="1"/>
          </p:cNvCxnSpPr>
          <p:nvPr/>
        </p:nvCxnSpPr>
        <p:spPr>
          <a:xfrm>
            <a:off x="7036355" y="4402407"/>
            <a:ext cx="1647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4" descr="Database - Free technology icons">
            <a:extLst>
              <a:ext uri="{FF2B5EF4-FFF2-40B4-BE49-F238E27FC236}">
                <a16:creationId xmlns:a16="http://schemas.microsoft.com/office/drawing/2014/main" id="{B1CDC532-C63F-4F30-8071-93C9FE808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497" y="5596705"/>
            <a:ext cx="790575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E96F5BD-2E25-49FD-B9DB-6B4B30EF7771}"/>
              </a:ext>
            </a:extLst>
          </p:cNvPr>
          <p:cNvCxnSpPr>
            <a:stCxn id="11" idx="2"/>
            <a:endCxn id="14" idx="0"/>
          </p:cNvCxnSpPr>
          <p:nvPr/>
        </p:nvCxnSpPr>
        <p:spPr>
          <a:xfrm>
            <a:off x="6653926" y="4821507"/>
            <a:ext cx="12859" cy="775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31A07F3-CE39-47DE-925F-D0C86BD2B096}"/>
              </a:ext>
            </a:extLst>
          </p:cNvPr>
          <p:cNvSpPr txBox="1"/>
          <p:nvPr/>
        </p:nvSpPr>
        <p:spPr>
          <a:xfrm rot="2083124">
            <a:off x="4963154" y="3761949"/>
            <a:ext cx="1704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Train model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7C308F-F8D1-4DC7-8A93-15065AB0C594}"/>
              </a:ext>
            </a:extLst>
          </p:cNvPr>
          <p:cNvSpPr txBox="1"/>
          <p:nvPr/>
        </p:nvSpPr>
        <p:spPr>
          <a:xfrm>
            <a:off x="6674922" y="5023717"/>
            <a:ext cx="1704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Save model &amp; model information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738D2B-3758-442E-82A4-881834D998C1}"/>
              </a:ext>
            </a:extLst>
          </p:cNvPr>
          <p:cNvSpPr txBox="1"/>
          <p:nvPr/>
        </p:nvSpPr>
        <p:spPr>
          <a:xfrm>
            <a:off x="8585230" y="4940692"/>
            <a:ext cx="1704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Trained Model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7F4855D-829F-4933-8DD2-8F66E757EA6C}"/>
              </a:ext>
            </a:extLst>
          </p:cNvPr>
          <p:cNvSpPr txBox="1">
            <a:spLocks/>
          </p:cNvSpPr>
          <p:nvPr/>
        </p:nvSpPr>
        <p:spPr>
          <a:xfrm>
            <a:off x="956547" y="1440884"/>
            <a:ext cx="10515600" cy="6120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1. Data (re)Training : to be scheduled once in 3 months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227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5F0B62-907D-4F19-8E84-9E0B19B3ED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Inference &amp; Data Update Flowchart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F0B1AC-EA72-4714-B4FB-81B2EA298C2E}"/>
              </a:ext>
            </a:extLst>
          </p:cNvPr>
          <p:cNvSpPr txBox="1"/>
          <p:nvPr/>
        </p:nvSpPr>
        <p:spPr>
          <a:xfrm>
            <a:off x="868236" y="1479907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Data Update : To be scheduled daily </a:t>
            </a:r>
          </a:p>
        </p:txBody>
      </p:sp>
      <p:pic>
        <p:nvPicPr>
          <p:cNvPr id="4" name="Picture 4" descr="Database - Free technology icons">
            <a:extLst>
              <a:ext uri="{FF2B5EF4-FFF2-40B4-BE49-F238E27FC236}">
                <a16:creationId xmlns:a16="http://schemas.microsoft.com/office/drawing/2014/main" id="{7F1583C2-2782-438B-875A-7E50B258B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789" y="2497186"/>
            <a:ext cx="790575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C2C44CD4-118E-4D07-A21F-DD677DC42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647" y="4026930"/>
            <a:ext cx="764858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2221C41-6E06-483E-BA08-8DBD2CA6CE66}"/>
              </a:ext>
            </a:extLst>
          </p:cNvPr>
          <p:cNvCxnSpPr>
            <a:endCxn id="5" idx="1"/>
          </p:cNvCxnSpPr>
          <p:nvPr/>
        </p:nvCxnSpPr>
        <p:spPr>
          <a:xfrm>
            <a:off x="1325642" y="4446030"/>
            <a:ext cx="1208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89653A-DFD4-4308-89FA-E37A5ADE2784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2916076" y="3287761"/>
            <a:ext cx="1" cy="739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F389626-E405-4750-BA0F-9864CF2F2A56}"/>
              </a:ext>
            </a:extLst>
          </p:cNvPr>
          <p:cNvSpPr txBox="1"/>
          <p:nvPr/>
        </p:nvSpPr>
        <p:spPr>
          <a:xfrm>
            <a:off x="1079420" y="4094259"/>
            <a:ext cx="1704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Trigger python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52BEF5-0104-423F-A8F0-45D10F0992C5}"/>
              </a:ext>
            </a:extLst>
          </p:cNvPr>
          <p:cNvSpPr txBox="1"/>
          <p:nvPr/>
        </p:nvSpPr>
        <p:spPr>
          <a:xfrm>
            <a:off x="3239928" y="2553354"/>
            <a:ext cx="1866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Connect and fetch most up-to-date data</a:t>
            </a:r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1D0F0ED4-5941-41E1-8512-90306C53D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833" y="3982936"/>
            <a:ext cx="764858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brain icon isolated on transparent background 10850970 PNG">
            <a:extLst>
              <a:ext uri="{FF2B5EF4-FFF2-40B4-BE49-F238E27FC236}">
                <a16:creationId xmlns:a16="http://schemas.microsoft.com/office/drawing/2014/main" id="{33B14F58-E140-43EF-9854-6A0A411A0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4921" y="3685875"/>
            <a:ext cx="889055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B22F74D-3664-4C40-971A-42474F426B34}"/>
              </a:ext>
            </a:extLst>
          </p:cNvPr>
          <p:cNvCxnSpPr>
            <a:cxnSpLocks/>
            <a:stCxn id="4" idx="2"/>
            <a:endCxn id="10" idx="1"/>
          </p:cNvCxnSpPr>
          <p:nvPr/>
        </p:nvCxnSpPr>
        <p:spPr>
          <a:xfrm>
            <a:off x="2916077" y="3287761"/>
            <a:ext cx="2185756" cy="1114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8FB0CD-33A2-4436-BC3B-DFE49BC6BE4C}"/>
              </a:ext>
            </a:extLst>
          </p:cNvPr>
          <p:cNvCxnSpPr>
            <a:cxnSpLocks/>
            <a:stCxn id="10" idx="3"/>
            <a:endCxn id="20" idx="1"/>
          </p:cNvCxnSpPr>
          <p:nvPr/>
        </p:nvCxnSpPr>
        <p:spPr>
          <a:xfrm>
            <a:off x="5866691" y="4402036"/>
            <a:ext cx="1433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5EA472B-858F-4FE5-97C9-59977D7E62FC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8614501" y="4385023"/>
            <a:ext cx="1521280" cy="1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03E0858-0B20-4A42-BCFA-CE5AAFC9B522}"/>
              </a:ext>
            </a:extLst>
          </p:cNvPr>
          <p:cNvSpPr txBox="1"/>
          <p:nvPr/>
        </p:nvSpPr>
        <p:spPr>
          <a:xfrm rot="1364614">
            <a:off x="3256841" y="3761558"/>
            <a:ext cx="2562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Pass to the pipeline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C32600-0103-46ED-A19D-76239AEA8F24}"/>
              </a:ext>
            </a:extLst>
          </p:cNvPr>
          <p:cNvSpPr txBox="1"/>
          <p:nvPr/>
        </p:nvSpPr>
        <p:spPr>
          <a:xfrm>
            <a:off x="5908527" y="3861803"/>
            <a:ext cx="1704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Build features &amp; preprocess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A2CA106-5C79-48CE-9EF9-C9600E70EBB6}"/>
              </a:ext>
            </a:extLst>
          </p:cNvPr>
          <p:cNvGrpSpPr/>
          <p:nvPr/>
        </p:nvGrpSpPr>
        <p:grpSpPr>
          <a:xfrm>
            <a:off x="7300227" y="3353299"/>
            <a:ext cx="1314274" cy="2097473"/>
            <a:chOff x="7162440" y="3287761"/>
            <a:chExt cx="1314274" cy="2097473"/>
          </a:xfrm>
        </p:grpSpPr>
        <p:pic>
          <p:nvPicPr>
            <p:cNvPr id="18" name="Picture 6">
              <a:extLst>
                <a:ext uri="{FF2B5EF4-FFF2-40B4-BE49-F238E27FC236}">
                  <a16:creationId xmlns:a16="http://schemas.microsoft.com/office/drawing/2014/main" id="{241CDF0A-FAD2-44DF-99CA-1572AFB909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5804" y="4522250"/>
              <a:ext cx="764858" cy="838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6" descr="Deep learning Becris Lineal icon">
              <a:extLst>
                <a:ext uri="{FF2B5EF4-FFF2-40B4-BE49-F238E27FC236}">
                  <a16:creationId xmlns:a16="http://schemas.microsoft.com/office/drawing/2014/main" id="{D0501103-88CF-420E-BE5A-59B5CC2B56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0655" y="3421031"/>
              <a:ext cx="920898" cy="920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8265D4B-E73D-43E1-8338-94966F32D49B}"/>
                </a:ext>
              </a:extLst>
            </p:cNvPr>
            <p:cNvSpPr/>
            <p:nvPr/>
          </p:nvSpPr>
          <p:spPr>
            <a:xfrm>
              <a:off x="7162440" y="3287761"/>
              <a:ext cx="1314274" cy="2097473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A229608-F181-4CA3-8A41-7489E97E9820}"/>
              </a:ext>
            </a:extLst>
          </p:cNvPr>
          <p:cNvSpPr txBox="1"/>
          <p:nvPr/>
        </p:nvSpPr>
        <p:spPr>
          <a:xfrm>
            <a:off x="8836994" y="3982936"/>
            <a:ext cx="1704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Predict churn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289B04-89FF-4B01-82F4-CE24B470533C}"/>
              </a:ext>
            </a:extLst>
          </p:cNvPr>
          <p:cNvSpPr txBox="1"/>
          <p:nvPr/>
        </p:nvSpPr>
        <p:spPr>
          <a:xfrm>
            <a:off x="10194921" y="4908426"/>
            <a:ext cx="1053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Predictions  </a:t>
            </a:r>
          </a:p>
        </p:txBody>
      </p:sp>
      <p:pic>
        <p:nvPicPr>
          <p:cNvPr id="23" name="Picture 4" descr="Database - Free technology icons">
            <a:extLst>
              <a:ext uri="{FF2B5EF4-FFF2-40B4-BE49-F238E27FC236}">
                <a16:creationId xmlns:a16="http://schemas.microsoft.com/office/drawing/2014/main" id="{05C7BE98-BBE0-4599-AE8D-0C3713ADA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825" y="5629371"/>
            <a:ext cx="790575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Database - Free technology icons">
            <a:extLst>
              <a:ext uri="{FF2B5EF4-FFF2-40B4-BE49-F238E27FC236}">
                <a16:creationId xmlns:a16="http://schemas.microsoft.com/office/drawing/2014/main" id="{24C91BF9-646F-452A-B68E-86AC53B2B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4160" y="2095497"/>
            <a:ext cx="790575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05E9115-926C-4EEE-875D-63A1063ADD19}"/>
              </a:ext>
            </a:extLst>
          </p:cNvPr>
          <p:cNvCxnSpPr>
            <a:stCxn id="11" idx="0"/>
            <a:endCxn id="24" idx="2"/>
          </p:cNvCxnSpPr>
          <p:nvPr/>
        </p:nvCxnSpPr>
        <p:spPr>
          <a:xfrm flipH="1" flipV="1">
            <a:off x="10639448" y="2886072"/>
            <a:ext cx="1" cy="799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25EF2D3-5BBC-495B-93CB-A1D8386C19D7}"/>
              </a:ext>
            </a:extLst>
          </p:cNvPr>
          <p:cNvCxnSpPr>
            <a:stCxn id="10" idx="2"/>
            <a:endCxn id="23" idx="0"/>
          </p:cNvCxnSpPr>
          <p:nvPr/>
        </p:nvCxnSpPr>
        <p:spPr>
          <a:xfrm>
            <a:off x="5484262" y="4821136"/>
            <a:ext cx="17851" cy="808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1030A09-47EE-4403-9AA1-1187CBA8D07F}"/>
              </a:ext>
            </a:extLst>
          </p:cNvPr>
          <p:cNvSpPr txBox="1"/>
          <p:nvPr/>
        </p:nvSpPr>
        <p:spPr>
          <a:xfrm>
            <a:off x="3731351" y="4816856"/>
            <a:ext cx="21353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Save training/preprocessed data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ACE4ABB-A66B-4BF5-815C-7A48E5DF38EF}"/>
              </a:ext>
            </a:extLst>
          </p:cNvPr>
          <p:cNvSpPr txBox="1"/>
          <p:nvPr/>
        </p:nvSpPr>
        <p:spPr>
          <a:xfrm>
            <a:off x="10639048" y="3076574"/>
            <a:ext cx="1704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Save prediction</a:t>
            </a:r>
          </a:p>
        </p:txBody>
      </p:sp>
    </p:spTree>
    <p:extLst>
      <p:ext uri="{BB962C8B-B14F-4D97-AF65-F5344CB8AC3E}">
        <p14:creationId xmlns:p14="http://schemas.microsoft.com/office/powerpoint/2010/main" val="1499471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B68E15-ECD7-49E5-A788-3C6D9FFCA0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585B22-F029-4CAE-8292-F9DD2D01A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58" y="75416"/>
            <a:ext cx="11999283" cy="635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001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A4BD200-12E4-4908-9767-E5E9FCC8B8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Business Cases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550FD2-6FE7-4499-9EC3-BE55DCCEE7C9}"/>
              </a:ext>
            </a:extLst>
          </p:cNvPr>
          <p:cNvSpPr txBox="1"/>
          <p:nvPr/>
        </p:nvSpPr>
        <p:spPr>
          <a:xfrm>
            <a:off x="1846553" y="1606858"/>
            <a:ext cx="9037469" cy="142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72 Condensed" panose="020B0506030000000003" pitchFamily="34" charset="0"/>
                <a:cs typeface="72 Condensed" panose="020B0506030000000003" pitchFamily="34" charset="0"/>
              </a:rPr>
              <a:t>Personalized product recommendations to increase cross-selling and upselling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72 Condensed" panose="020B0506030000000003" pitchFamily="34" charset="0"/>
                <a:cs typeface="72 Condensed" panose="020B0506030000000003" pitchFamily="34" charset="0"/>
              </a:rPr>
              <a:t>Predicting customer churn and offering tailored discounts or incentives to retain customers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72 Condensed" panose="020B0506030000000003" pitchFamily="34" charset="0"/>
                <a:cs typeface="72 Condensed" panose="020B0506030000000003" pitchFamily="34" charset="0"/>
              </a:rPr>
              <a:t>Optimizing email marketing campaigns based on customer preferences and behaviors</a:t>
            </a:r>
          </a:p>
        </p:txBody>
      </p:sp>
    </p:spTree>
    <p:extLst>
      <p:ext uri="{BB962C8B-B14F-4D97-AF65-F5344CB8AC3E}">
        <p14:creationId xmlns:p14="http://schemas.microsoft.com/office/powerpoint/2010/main" val="17159359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D78ADA-0464-6341-A0F1-83309B5143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1130150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06264F-10FF-4001-9E02-96953E474E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7AD4370-DCFA-4F23-BDD8-485DADEE99CD}"/>
              </a:ext>
            </a:extLst>
          </p:cNvPr>
          <p:cNvGrpSpPr/>
          <p:nvPr/>
        </p:nvGrpSpPr>
        <p:grpSpPr>
          <a:xfrm>
            <a:off x="4315195" y="1467392"/>
            <a:ext cx="7439223" cy="4085000"/>
            <a:chOff x="1189608" y="1287262"/>
            <a:chExt cx="8744505" cy="428108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0B9A4A7-7A78-4254-A7FA-61AAEB18B5B4}"/>
                </a:ext>
              </a:extLst>
            </p:cNvPr>
            <p:cNvSpPr txBox="1"/>
            <p:nvPr/>
          </p:nvSpPr>
          <p:spPr>
            <a:xfrm>
              <a:off x="1189608" y="1287262"/>
              <a:ext cx="8744505" cy="3526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 dirty="0">
                  <a:latin typeface="72 Condensed" panose="020B0506030000000003" pitchFamily="34" charset="0"/>
                  <a:cs typeface="72 Condensed" panose="020B0506030000000003" pitchFamily="34" charset="0"/>
                </a:rPr>
                <a:t>Training data is derived from sales order starting from 2019 to today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 dirty="0">
                  <a:latin typeface="72 Condensed" panose="020B0506030000000003" pitchFamily="34" charset="0"/>
                  <a:cs typeface="72 Condensed" panose="020B0506030000000003" pitchFamily="34" charset="0"/>
                </a:rPr>
                <a:t>Exclude sales orders for sectors: gaming, service and design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 dirty="0">
                  <a:latin typeface="72 Condensed" panose="020B0506030000000003" pitchFamily="34" charset="0"/>
                  <a:cs typeface="72 Condensed" panose="020B0506030000000003" pitchFamily="34" charset="0"/>
                </a:rPr>
                <a:t>Exclude customers whose last order date is older than 2 years from today. 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 dirty="0">
                  <a:latin typeface="72 Condensed" panose="020B0506030000000003" pitchFamily="34" charset="0"/>
                  <a:cs typeface="72 Condensed" panose="020B0506030000000003" pitchFamily="34" charset="0"/>
                </a:rPr>
                <a:t>Generate customer features from sales orders: </a:t>
              </a:r>
              <a:r>
                <a:rPr lang="en-US" i="1" dirty="0">
                  <a:latin typeface="72 Condensed" panose="020B0506030000000003" pitchFamily="34" charset="0"/>
                  <a:cs typeface="72 Condensed" panose="020B0506030000000003" pitchFamily="34" charset="0"/>
                </a:rPr>
                <a:t>Recency, Frequency, Monetary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 dirty="0">
                  <a:latin typeface="72 Condensed" panose="020B0506030000000003" pitchFamily="34" charset="0"/>
                  <a:cs typeface="72 Condensed" panose="020B0506030000000003" pitchFamily="34" charset="0"/>
                </a:rPr>
                <a:t>Calculate RFM score using quantile method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 dirty="0">
                  <a:latin typeface="72 Condensed" panose="020B0506030000000003" pitchFamily="34" charset="0"/>
                  <a:cs typeface="72 Condensed" panose="020B0506030000000003" pitchFamily="34" charset="0"/>
                </a:rPr>
                <a:t>Standardize Monetary data to ensure all values are using z-score normalization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 dirty="0">
                  <a:latin typeface="72 Condensed" panose="020B0506030000000003" pitchFamily="34" charset="0"/>
                  <a:cs typeface="72 Condensed" panose="020B0506030000000003" pitchFamily="34" charset="0"/>
                </a:rPr>
                <a:t>Encode customer type (one-hot-encoding):</a:t>
              </a:r>
            </a:p>
            <a:p>
              <a:pPr>
                <a:lnSpc>
                  <a:spcPct val="150000"/>
                </a:lnSpc>
              </a:pPr>
              <a:endParaRPr lang="en-US" dirty="0">
                <a:latin typeface="72 Condensed" panose="020B0506030000000003" pitchFamily="34" charset="0"/>
                <a:cs typeface="72 Condensed" panose="020B0506030000000003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9F272C8-AC29-4524-9C9D-C3CCAE0775EF}"/>
                </a:ext>
              </a:extLst>
            </p:cNvPr>
            <p:cNvSpPr txBox="1"/>
            <p:nvPr/>
          </p:nvSpPr>
          <p:spPr>
            <a:xfrm>
              <a:off x="1848207" y="4493181"/>
              <a:ext cx="5317724" cy="1075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1440" indent="-285750">
                <a:spcAft>
                  <a:spcPts val="400"/>
                </a:spcAft>
                <a:buFont typeface="Courier New" panose="02070309020205020404" pitchFamily="49" charset="0"/>
                <a:buChar char="o"/>
              </a:pPr>
              <a:r>
                <a:rPr lang="en-US" dirty="0">
                  <a:latin typeface="72 Condensed" panose="020B0506030000000003" pitchFamily="34" charset="0"/>
                  <a:cs typeface="72 Condensed" panose="020B0506030000000003" pitchFamily="34" charset="0"/>
                </a:rPr>
                <a:t>Key Account (KA) </a:t>
              </a:r>
            </a:p>
            <a:p>
              <a:pPr marL="91440" indent="-285750">
                <a:spcAft>
                  <a:spcPts val="400"/>
                </a:spcAft>
                <a:buFont typeface="Courier New" panose="02070309020205020404" pitchFamily="49" charset="0"/>
                <a:buChar char="o"/>
              </a:pPr>
              <a:r>
                <a:rPr lang="en-US" dirty="0">
                  <a:latin typeface="72 Condensed" panose="020B0506030000000003" pitchFamily="34" charset="0"/>
                  <a:cs typeface="72 Condensed" panose="020B0506030000000003" pitchFamily="34" charset="0"/>
                </a:rPr>
                <a:t>Channel Partner (CP) </a:t>
              </a:r>
            </a:p>
            <a:p>
              <a:pPr marL="91440" indent="-285750">
                <a:spcAft>
                  <a:spcPts val="400"/>
                </a:spcAft>
                <a:buFont typeface="Courier New" panose="02070309020205020404" pitchFamily="49" charset="0"/>
                <a:buChar char="o"/>
              </a:pPr>
              <a:r>
                <a:rPr lang="en-US" dirty="0">
                  <a:latin typeface="72 Condensed" panose="020B0506030000000003" pitchFamily="34" charset="0"/>
                  <a:cs typeface="72 Condensed" panose="020B0506030000000003" pitchFamily="34" charset="0"/>
                </a:rPr>
                <a:t>E-Commerce Customer (AOL) 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BF024E8-2006-4520-B091-76C95153CE38}"/>
              </a:ext>
            </a:extLst>
          </p:cNvPr>
          <p:cNvGrpSpPr/>
          <p:nvPr/>
        </p:nvGrpSpPr>
        <p:grpSpPr>
          <a:xfrm>
            <a:off x="727704" y="1592385"/>
            <a:ext cx="3048264" cy="3271366"/>
            <a:chOff x="8335868" y="1642368"/>
            <a:chExt cx="3048264" cy="327136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B342935-76BA-4BC7-84FA-CD69306C2C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35868" y="1979780"/>
              <a:ext cx="3048264" cy="293395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3E26A94-EB2B-439B-A8DC-4573D18160A6}"/>
                </a:ext>
              </a:extLst>
            </p:cNvPr>
            <p:cNvSpPr/>
            <p:nvPr/>
          </p:nvSpPr>
          <p:spPr>
            <a:xfrm>
              <a:off x="8335868" y="1642368"/>
              <a:ext cx="3048264" cy="30189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72 Condensed" panose="020B0506030000000003" pitchFamily="34" charset="0"/>
                  <a:cs typeface="72 Condensed" panose="020B0506030000000003" pitchFamily="34" charset="0"/>
                </a:rPr>
                <a:t>Customer Categorization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584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FD23C4-2925-4FE9-B695-D57EF81D7D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RFM Calculation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BCAE79-250E-4824-80F9-6743D172079F}"/>
              </a:ext>
            </a:extLst>
          </p:cNvPr>
          <p:cNvSpPr txBox="1"/>
          <p:nvPr/>
        </p:nvSpPr>
        <p:spPr>
          <a:xfrm>
            <a:off x="666751" y="1102996"/>
            <a:ext cx="6343650" cy="2343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72 Condensed" panose="020B0506030000000003" pitchFamily="34" charset="0"/>
                <a:cs typeface="72 Condensed" panose="020B0506030000000003" pitchFamily="34" charset="0"/>
              </a:rPr>
              <a:t>A rank (bin value) from  1 to 4 is given to the each Customer in terms of Recency, Frequency and Monetary values by using the quantile method.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72 Condensed" panose="020B0506030000000003" pitchFamily="34" charset="0"/>
                <a:cs typeface="72 Condensed" panose="020B0506030000000003" pitchFamily="34" charset="0"/>
              </a:rPr>
              <a:t>As a result Recency, Frequency and Monetary Score of each customer  is obtained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618012-0C38-4345-B415-4CB1A8155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640" y="3989704"/>
            <a:ext cx="5389083" cy="16918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B464AF-A967-4E85-8A9D-9ADD529E0F67}"/>
              </a:ext>
            </a:extLst>
          </p:cNvPr>
          <p:cNvSpPr txBox="1"/>
          <p:nvPr/>
        </p:nvSpPr>
        <p:spPr>
          <a:xfrm>
            <a:off x="7446965" y="4835623"/>
            <a:ext cx="39052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72 Condensed" panose="020B0506030000000003" pitchFamily="34" charset="0"/>
                <a:cs typeface="72 Condensed" panose="020B0506030000000003" pitchFamily="34" charset="0"/>
              </a:rPr>
              <a:t>Where </a:t>
            </a:r>
            <a:r>
              <a:rPr lang="en-US" sz="2000" i="1" dirty="0">
                <a:latin typeface="72 Condensed" panose="020B0506030000000003" pitchFamily="34" charset="0"/>
                <a:cs typeface="72 Condensed" panose="020B0506030000000003" pitchFamily="34" charset="0"/>
              </a:rPr>
              <a:t>a1, a2, a3 </a:t>
            </a:r>
            <a:r>
              <a:rPr lang="en-US" sz="2000" dirty="0">
                <a:latin typeface="72 Condensed" panose="020B0506030000000003" pitchFamily="34" charset="0"/>
                <a:cs typeface="72 Condensed" panose="020B0506030000000003" pitchFamily="34" charset="0"/>
              </a:rPr>
              <a:t>are the weights of each individual score.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806808-8003-4D9E-A059-ECD22EFF8BB7}"/>
              </a:ext>
            </a:extLst>
          </p:cNvPr>
          <p:cNvSpPr/>
          <p:nvPr/>
        </p:nvSpPr>
        <p:spPr>
          <a:xfrm>
            <a:off x="7446965" y="1314491"/>
            <a:ext cx="4029075" cy="32161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72 Condensed" panose="020B0506030000000003" pitchFamily="34" charset="0"/>
                <a:cs typeface="72 Condensed" panose="020B0506030000000003" pitchFamily="34" charset="0"/>
              </a:rPr>
              <a:t>RFM_SCORE = </a:t>
            </a:r>
          </a:p>
          <a:p>
            <a:pPr algn="ctr"/>
            <a:r>
              <a:rPr lang="en-US" sz="3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72 Condensed" panose="020B0506030000000003" pitchFamily="34" charset="0"/>
                <a:cs typeface="72 Condensed" panose="020B0506030000000003" pitchFamily="34" charset="0"/>
              </a:rPr>
              <a:t>A1 x </a:t>
            </a:r>
            <a:r>
              <a:rPr lang="en-US" sz="32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72 Condensed" panose="020B0506030000000003" pitchFamily="34" charset="0"/>
                <a:cs typeface="72 Condensed" panose="020B0506030000000003" pitchFamily="34" charset="0"/>
              </a:rPr>
              <a:t>Recency_Score</a:t>
            </a:r>
            <a:r>
              <a:rPr lang="en-US" sz="3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72 Condensed" panose="020B0506030000000003" pitchFamily="34" charset="0"/>
                <a:cs typeface="72 Condensed" panose="020B0506030000000003" pitchFamily="34" charset="0"/>
              </a:rPr>
              <a:t> + </a:t>
            </a:r>
          </a:p>
          <a:p>
            <a:pPr algn="ctr"/>
            <a:r>
              <a:rPr lang="en-US" sz="3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72 Condensed" panose="020B0506030000000003" pitchFamily="34" charset="0"/>
                <a:cs typeface="72 Condensed" panose="020B0506030000000003" pitchFamily="34" charset="0"/>
              </a:rPr>
              <a:t>A2 x </a:t>
            </a:r>
            <a:r>
              <a:rPr lang="en-US" sz="32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72 Condensed" panose="020B0506030000000003" pitchFamily="34" charset="0"/>
                <a:cs typeface="72 Condensed" panose="020B0506030000000003" pitchFamily="34" charset="0"/>
              </a:rPr>
              <a:t>Frequency_Score</a:t>
            </a:r>
            <a:r>
              <a:rPr lang="en-US" sz="3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72 Condensed" panose="020B0506030000000003" pitchFamily="34" charset="0"/>
                <a:cs typeface="72 Condensed" panose="020B0506030000000003" pitchFamily="34" charset="0"/>
              </a:rPr>
              <a:t> + </a:t>
            </a:r>
          </a:p>
          <a:p>
            <a:pPr algn="ctr"/>
            <a:r>
              <a:rPr lang="en-US" sz="3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72 Condensed" panose="020B0506030000000003" pitchFamily="34" charset="0"/>
                <a:cs typeface="72 Condensed" panose="020B0506030000000003" pitchFamily="34" charset="0"/>
              </a:rPr>
              <a:t>A3 x </a:t>
            </a:r>
            <a:r>
              <a:rPr lang="en-US" sz="32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72 Condensed" panose="020B0506030000000003" pitchFamily="34" charset="0"/>
                <a:cs typeface="72 Condensed" panose="020B0506030000000003" pitchFamily="34" charset="0"/>
              </a:rPr>
              <a:t>Monetary_Score</a:t>
            </a:r>
            <a:endParaRPr lang="en-US" sz="3200" i="1" dirty="0">
              <a:solidFill>
                <a:schemeClr val="tx1">
                  <a:lumMod val="85000"/>
                  <a:lumOff val="15000"/>
                </a:schemeClr>
              </a:solidFill>
              <a:latin typeface="72 Condensed" panose="020B0506030000000003" pitchFamily="34" charset="0"/>
              <a:cs typeface="72 Condensed" panose="020B0506030000000003" pitchFamily="34" charset="0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807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887495-105E-409A-B36C-0208931BF8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 Training Data vs Original Data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FF3BF3-B14C-4322-9761-C9FB2C73DD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2" b="37715"/>
          <a:stretch/>
        </p:blipFill>
        <p:spPr>
          <a:xfrm>
            <a:off x="129884" y="1101393"/>
            <a:ext cx="7826056" cy="24800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92106B-DC43-47C4-B72D-DD27AF6DB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811" y="3743325"/>
            <a:ext cx="8487880" cy="28226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7EEDEC-4159-4686-9BB6-CDBA89181547}"/>
              </a:ext>
            </a:extLst>
          </p:cNvPr>
          <p:cNvSpPr txBox="1"/>
          <p:nvPr/>
        </p:nvSpPr>
        <p:spPr>
          <a:xfrm>
            <a:off x="8439150" y="1876038"/>
            <a:ext cx="3057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8D2804-82DF-40E1-ABFE-552884268E77}"/>
              </a:ext>
            </a:extLst>
          </p:cNvPr>
          <p:cNvSpPr txBox="1"/>
          <p:nvPr/>
        </p:nvSpPr>
        <p:spPr>
          <a:xfrm>
            <a:off x="482309" y="4969992"/>
            <a:ext cx="3057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Preprocessed data</a:t>
            </a:r>
          </a:p>
        </p:txBody>
      </p:sp>
    </p:spTree>
    <p:extLst>
      <p:ext uri="{BB962C8B-B14F-4D97-AF65-F5344CB8AC3E}">
        <p14:creationId xmlns:p14="http://schemas.microsoft.com/office/powerpoint/2010/main" val="2798362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5D3F73F-CEC2-449A-9248-56441485C3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Outlier Removal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BCEA29-DB12-4378-9760-F72E5B0D7C0F}"/>
              </a:ext>
            </a:extLst>
          </p:cNvPr>
          <p:cNvSpPr txBox="1"/>
          <p:nvPr/>
        </p:nvSpPr>
        <p:spPr>
          <a:xfrm>
            <a:off x="2334827" y="1624614"/>
            <a:ext cx="7324078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effectLst/>
                <a:latin typeface="72 Condensed" panose="020B0506030000000003" pitchFamily="34" charset="0"/>
                <a:cs typeface="72 Condensed" panose="020B0506030000000003" pitchFamily="34" charset="0"/>
              </a:rPr>
              <a:t>Z-score is a statistical measure that quantifies how far a data point is from the mean in terms of standard deviations.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b="0" i="0" dirty="0">
              <a:effectLst/>
              <a:latin typeface="72 Condensed" panose="020B0506030000000003" pitchFamily="34" charset="0"/>
              <a:cs typeface="72 Condensed" panose="020B0506030000000003" pitchFamily="34" charset="0"/>
            </a:endParaRPr>
          </a:p>
          <a:p>
            <a:pPr lvl="4"/>
            <a:r>
              <a:rPr lang="en-US" sz="4400" b="1" i="0" dirty="0">
                <a:effectLst/>
                <a:latin typeface="72 Condensed" panose="020B0506030000000003" pitchFamily="34" charset="0"/>
                <a:cs typeface="72 Condensed" panose="020B0506030000000003" pitchFamily="34" charset="0"/>
              </a:rPr>
              <a:t>Z = (X - </a:t>
            </a:r>
            <a:r>
              <a:rPr lang="el-GR" sz="4400" b="1" i="0" dirty="0">
                <a:effectLst/>
                <a:latin typeface="72 Condensed" panose="020B0506030000000003" pitchFamily="34" charset="0"/>
                <a:cs typeface="72 Condensed" panose="020B0506030000000003" pitchFamily="34" charset="0"/>
              </a:rPr>
              <a:t>μ) / σ</a:t>
            </a:r>
            <a:endParaRPr lang="en-US" sz="2400" b="1" dirty="0">
              <a:latin typeface="72 Condensed" panose="020B0506030000000003" pitchFamily="34" charset="0"/>
              <a:cs typeface="72 Condensed" panose="020B0506030000000003" pitchFamily="34" charset="0"/>
            </a:endParaRPr>
          </a:p>
          <a:p>
            <a:endParaRPr lang="en-US" sz="2400" b="1" i="0" dirty="0">
              <a:effectLst/>
              <a:latin typeface="72 Condensed" panose="020B0506030000000003" pitchFamily="34" charset="0"/>
              <a:cs typeface="72 Condensed" panose="020B0506030000000003" pitchFamily="34" charset="0"/>
            </a:endParaRPr>
          </a:p>
          <a:p>
            <a:endParaRPr lang="en-US" sz="2400" b="1" i="0" dirty="0">
              <a:effectLst/>
              <a:latin typeface="72 Condensed" panose="020B0506030000000003" pitchFamily="34" charset="0"/>
              <a:cs typeface="72 Condensed" panose="020B0506030000000003" pitchFamily="34" charset="0"/>
            </a:endParaRPr>
          </a:p>
          <a:p>
            <a:r>
              <a:rPr lang="en-US" sz="2400" dirty="0">
                <a:latin typeface="72 Condensed" panose="020B0506030000000003" pitchFamily="34" charset="0"/>
                <a:cs typeface="72 Condensed" panose="020B0506030000000003" pitchFamily="34" charset="0"/>
              </a:rPr>
              <a:t>The customers exceeding a certain threshold in terms of their Frequency and Monetary Value are identified as outliers.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09970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4DF3EF6-3BCD-48BE-888B-13D99ABD1C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Label Strategy</a:t>
            </a: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20684623-A3DD-4694-BC2E-3BD8F088F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615" y="3223084"/>
            <a:ext cx="9172783" cy="2744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D451E125-AFC8-4533-87FE-EC0895E5FE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3" t="2266" r="10400" b="-2266"/>
          <a:stretch/>
        </p:blipFill>
        <p:spPr>
          <a:xfrm>
            <a:off x="891598" y="1199418"/>
            <a:ext cx="10060419" cy="1841877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94FFCA2D-7E57-43C5-85DB-FBD0663E532F}"/>
              </a:ext>
            </a:extLst>
          </p:cNvPr>
          <p:cNvSpPr/>
          <p:nvPr/>
        </p:nvSpPr>
        <p:spPr>
          <a:xfrm>
            <a:off x="10172700" y="747416"/>
            <a:ext cx="1242002" cy="11577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365</a:t>
            </a:r>
          </a:p>
        </p:txBody>
      </p:sp>
    </p:spTree>
    <p:extLst>
      <p:ext uri="{BB962C8B-B14F-4D97-AF65-F5344CB8AC3E}">
        <p14:creationId xmlns:p14="http://schemas.microsoft.com/office/powerpoint/2010/main" val="1232485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3B6FF2-E792-4403-9B2E-3168BC431B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Analysis (EDA)</a:t>
            </a:r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81D11292-1B5D-42BF-B7A3-200E8E6B4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806" y="1004470"/>
            <a:ext cx="8156388" cy="5026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5973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5DEE4E4-94BF-44A9-9AC1-E4D30E3320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D4C381-0841-48CE-B360-5085F637A6CB}"/>
              </a:ext>
            </a:extLst>
          </p:cNvPr>
          <p:cNvSpPr txBox="1"/>
          <p:nvPr/>
        </p:nvSpPr>
        <p:spPr>
          <a:xfrm>
            <a:off x="2015231" y="1376038"/>
            <a:ext cx="7625918" cy="2805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72 Condensed" panose="020B0506030000000003" pitchFamily="34" charset="0"/>
                <a:cs typeface="72 Condensed" panose="020B0506030000000003" pitchFamily="34" charset="0"/>
              </a:rPr>
              <a:t>When last time customer place an order? (Recency)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72 Condensed" panose="020B0506030000000003" pitchFamily="34" charset="0"/>
                <a:cs typeface="72 Condensed" panose="020B0506030000000003" pitchFamily="34" charset="0"/>
              </a:rPr>
              <a:t>How often customer create orders? (Frequency)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72 Condensed" panose="020B0506030000000003" pitchFamily="34" charset="0"/>
                <a:cs typeface="72 Condensed" panose="020B0506030000000003" pitchFamily="34" charset="0"/>
              </a:rPr>
              <a:t>How much amount a customer place order? (Monetary)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latin typeface="72 Condensed" panose="020B0506030000000003" pitchFamily="34" charset="0"/>
                <a:cs typeface="72 Condensed" panose="020B0506030000000003" pitchFamily="34" charset="0"/>
              </a:rPr>
              <a:t>R</a:t>
            </a:r>
            <a:r>
              <a:rPr lang="en-US" sz="2000" dirty="0">
                <a:latin typeface="72 Condensed" panose="020B0506030000000003" pitchFamily="34" charset="0"/>
                <a:cs typeface="72 Condensed" panose="020B0506030000000003" pitchFamily="34" charset="0"/>
              </a:rPr>
              <a:t>ecency, </a:t>
            </a:r>
            <a:r>
              <a:rPr lang="en-US" sz="2000" b="1" dirty="0">
                <a:latin typeface="72 Condensed" panose="020B0506030000000003" pitchFamily="34" charset="0"/>
                <a:cs typeface="72 Condensed" panose="020B0506030000000003" pitchFamily="34" charset="0"/>
              </a:rPr>
              <a:t>F</a:t>
            </a:r>
            <a:r>
              <a:rPr lang="en-US" sz="2000" dirty="0">
                <a:latin typeface="72 Condensed" panose="020B0506030000000003" pitchFamily="34" charset="0"/>
                <a:cs typeface="72 Condensed" panose="020B0506030000000003" pitchFamily="34" charset="0"/>
              </a:rPr>
              <a:t>requency, </a:t>
            </a:r>
            <a:r>
              <a:rPr lang="en-US" sz="2000" b="1" dirty="0">
                <a:latin typeface="72 Condensed" panose="020B0506030000000003" pitchFamily="34" charset="0"/>
                <a:cs typeface="72 Condensed" panose="020B0506030000000003" pitchFamily="34" charset="0"/>
              </a:rPr>
              <a:t>M</a:t>
            </a:r>
            <a:r>
              <a:rPr lang="en-US" sz="2000" dirty="0">
                <a:latin typeface="72 Condensed" panose="020B0506030000000003" pitchFamily="34" charset="0"/>
                <a:cs typeface="72 Condensed" panose="020B0506030000000003" pitchFamily="34" charset="0"/>
              </a:rPr>
              <a:t>onetary (</a:t>
            </a:r>
            <a:r>
              <a:rPr lang="en-US" sz="2000" b="1" dirty="0">
                <a:latin typeface="72 Condensed" panose="020B0506030000000003" pitchFamily="34" charset="0"/>
                <a:cs typeface="72 Condensed" panose="020B0506030000000003" pitchFamily="34" charset="0"/>
              </a:rPr>
              <a:t>RFM</a:t>
            </a:r>
            <a:r>
              <a:rPr lang="en-US" sz="2000" dirty="0">
                <a:latin typeface="72 Condensed" panose="020B0506030000000003" pitchFamily="34" charset="0"/>
                <a:cs typeface="72 Condensed" panose="020B0506030000000003" pitchFamily="34" charset="0"/>
              </a:rPr>
              <a:t>) Score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72 Condensed" panose="020B0506030000000003" pitchFamily="34" charset="0"/>
                <a:cs typeface="72 Condensed" panose="020B0506030000000003" pitchFamily="34" charset="0"/>
              </a:rPr>
              <a:t>Customer category: CP, KA, AOL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72 Condensed" panose="020B0506030000000003" pitchFamily="34" charset="0"/>
                <a:cs typeface="72 Condensed" panose="020B0506030000000003" pitchFamily="34" charset="0"/>
              </a:rPr>
              <a:t>Total order quantity   </a:t>
            </a:r>
          </a:p>
        </p:txBody>
      </p:sp>
    </p:spTree>
    <p:extLst>
      <p:ext uri="{BB962C8B-B14F-4D97-AF65-F5344CB8AC3E}">
        <p14:creationId xmlns:p14="http://schemas.microsoft.com/office/powerpoint/2010/main" val="183678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自訂設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7EFD94B5075B4B49BD33619F11C1B127" ma:contentTypeVersion="14" ma:contentTypeDescription="建立新的文件。" ma:contentTypeScope="" ma:versionID="56ae5426f2d01f58344a2a958b986196">
  <xsd:schema xmlns:xsd="http://www.w3.org/2001/XMLSchema" xmlns:xs="http://www.w3.org/2001/XMLSchema" xmlns:p="http://schemas.microsoft.com/office/2006/metadata/properties" xmlns:ns3="afa5f328-3fd1-47a7-96e1-ec9335851dd6" xmlns:ns4="51368840-5b93-47a8-874c-3b20a888fa5f" targetNamespace="http://schemas.microsoft.com/office/2006/metadata/properties" ma:root="true" ma:fieldsID="3152b8fb857b480231051290deb0a0ce" ns3:_="" ns4:_="">
    <xsd:import namespace="afa5f328-3fd1-47a7-96e1-ec9335851dd6"/>
    <xsd:import namespace="51368840-5b93-47a8-874c-3b20a888fa5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a5f328-3fd1-47a7-96e1-ec9335851dd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用對象: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共用詳細資料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共用提示雜湊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368840-5b93-47a8-874c-3b20a888fa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FEFFA12-02BB-46A9-8296-EB07CF18B7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A4E649A-BC60-4714-BBFD-B9059D1CE8C9}">
  <ds:schemaRefs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http://www.w3.org/XML/1998/namespace"/>
    <ds:schemaRef ds:uri="http://schemas.microsoft.com/office/2006/documentManagement/types"/>
    <ds:schemaRef ds:uri="http://purl.org/dc/terms/"/>
    <ds:schemaRef ds:uri="51368840-5b93-47a8-874c-3b20a888fa5f"/>
    <ds:schemaRef ds:uri="afa5f328-3fd1-47a7-96e1-ec9335851dd6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897D43F-BE34-4C08-A9E2-7FBC24EA03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a5f328-3fd1-47a7-96e1-ec9335851dd6"/>
    <ds:schemaRef ds:uri="51368840-5b93-47a8-874c-3b20a888fa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23340</TotalTime>
  <Words>1006</Words>
  <Application>Microsoft Office PowerPoint</Application>
  <PresentationFormat>Widescreen</PresentationFormat>
  <Paragraphs>181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72 Condensed</vt:lpstr>
      <vt:lpstr>Arial</vt:lpstr>
      <vt:lpstr>Arial Narrow</vt:lpstr>
      <vt:lpstr>Calibri</vt:lpstr>
      <vt:lpstr>Calibri Light</vt:lpstr>
      <vt:lpstr>Courier New</vt:lpstr>
      <vt:lpstr>Garamond</vt:lpstr>
      <vt:lpstr>Wingdings</vt:lpstr>
      <vt:lpstr>Office Theme</vt:lpstr>
      <vt:lpstr>3_自訂設計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x</dc:creator>
  <cp:lastModifiedBy>Elif Yozkan</cp:lastModifiedBy>
  <cp:revision>4439</cp:revision>
  <cp:lastPrinted>2020-09-28T03:50:27Z</cp:lastPrinted>
  <dcterms:created xsi:type="dcterms:W3CDTF">2004-01-16T02:40:24Z</dcterms:created>
  <dcterms:modified xsi:type="dcterms:W3CDTF">2024-08-23T12:43:03Z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0x0101007EFD94B5075B4B49BD33619F11C1B127</vt:lpwstr>
  </property>
</Properties>
</file>