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8E4A-E2D3-4B2C-9CE2-50336FC9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9FCFA-9EAE-48F2-9D68-0DEBE5F3C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5619-5454-4575-A5E4-70D41613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623F-4BDB-4EC7-9985-E1E8A2CC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568A-19FA-49AA-B584-BC854C5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9087-C178-4D69-A7AE-DAFF91D3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1C866-30B1-4B17-8F9C-B141FC8EB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A091-6459-48B2-BEE0-BA959572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A5CB-DD8C-42C8-A158-EF667090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5506-1417-4D92-867D-C87B3C94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4AB41-F227-4418-AA67-7822DB62F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5339A-8739-4264-BE50-31C20A9D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558C-ADF6-4B28-99F0-A78FE52C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610D-6B23-42CF-A25A-707714A3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B887-0BA2-402B-9D65-14DFA08A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8E74-5A76-4D70-8660-F7A98F96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D45C-61F1-4021-AA19-6C305733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4C11-CDD6-45E5-83D5-3CB2C0DD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2C6-5018-4595-8513-F04CC380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2B52-CACC-4FE1-B962-DD487750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DD87-0478-4FC3-8CA0-9EC7BF92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0D4F-6247-4721-9B59-E0D7F880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E8D7-502D-45EF-82A9-1F86D1F7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D7C8-8A63-412C-97C2-3BB4BB41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6CAE-E70D-440B-ACA0-47D2BF92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3BB6-1926-4B99-BCAF-247A8CB3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23AA-48BC-4189-B35F-BF40969D6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65A62-32DC-43B0-B627-718546E7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C8503-2EB6-491D-8DB4-FBB891A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42DC1-F84E-4AD8-9C9C-39BDF17F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C4EC-377C-4B18-BD65-ED6D1A7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2803-56DF-4FED-8D81-50AD05C7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C855-CE40-4AD9-9DA5-A8D9E702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98652-C680-4C45-9537-EFB01049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DFC82-A978-4D97-BD17-00C0910E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30379-0542-407C-9D76-E0FA8C2C2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6D7F6-41D7-4935-AC19-CDB7CBD9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573DF-4538-4E11-BD88-8522074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B890F-3694-4562-9FF7-655F6AE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8303-93DC-49E5-81C4-62B37C72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692C-5BC4-4187-BF23-EF8399EB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2F9B-407E-430D-A71D-11596B1C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5EBA7-D9AC-431E-98D5-C10D0531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386A-3E32-41FC-9BD8-8B8ED32F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B3EB8-19B1-47D6-8794-D9DCDB9C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259F4-9996-4DB0-944B-8259E4A6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2330-4766-4603-87C7-1BAC9314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6B51-DAA2-4008-983E-6BBC8BE5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DBA4-0A39-40C7-9BDA-B1282A6D4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590A-ACB4-495D-A82C-9F19F210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2F53-D6FB-4EB8-B8D5-DDBBF0FB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EBC4-FF58-4538-A0BD-DB767CF9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368-17AF-483F-95A5-32F20EE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8B78F-875A-428F-98DA-C0C4D5A0B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326-8B0F-431D-AE1B-D8A93679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05FB8-3E32-44D8-9BCB-5A8D4705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0494-7ADC-40C8-99D0-9295BB4A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525D-6DA0-4FBD-B7CD-9E1DB2BF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F5ADC-0922-4082-994B-C628F8E3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D75B-D56C-4423-AC5C-773A744D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BD8A-CCC0-4C4E-A326-30E5BF10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F269-3EEB-4E80-B53D-5BB562BB9445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EA51-0F5E-4161-A984-8FB55357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CAC1-7C29-4B61-B04F-52FE8E76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418A-6AC5-4E50-BD79-F71C7D835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821A-5615-4D9B-9045-0920B550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2020-2021 CENG Program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E69E-ACEF-49D0-BAEB-E5626A68C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Year Spring Courses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AEAB71-B823-450A-8E97-EE1B47B94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5390"/>
              </p:ext>
            </p:extLst>
          </p:nvPr>
        </p:nvGraphicFramePr>
        <p:xfrm>
          <a:off x="441324" y="1438090"/>
          <a:ext cx="8063482" cy="5434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159">
                  <a:extLst>
                    <a:ext uri="{9D8B030D-6E8A-4147-A177-3AD203B41FA5}">
                      <a16:colId xmlns:a16="http://schemas.microsoft.com/office/drawing/2014/main" val="2641589053"/>
                    </a:ext>
                  </a:extLst>
                </a:gridCol>
                <a:gridCol w="591815">
                  <a:extLst>
                    <a:ext uri="{9D8B030D-6E8A-4147-A177-3AD203B41FA5}">
                      <a16:colId xmlns:a16="http://schemas.microsoft.com/office/drawing/2014/main" val="3938903073"/>
                    </a:ext>
                  </a:extLst>
                </a:gridCol>
                <a:gridCol w="425367">
                  <a:extLst>
                    <a:ext uri="{9D8B030D-6E8A-4147-A177-3AD203B41FA5}">
                      <a16:colId xmlns:a16="http://schemas.microsoft.com/office/drawing/2014/main" val="3260033362"/>
                    </a:ext>
                  </a:extLst>
                </a:gridCol>
                <a:gridCol w="3809811">
                  <a:extLst>
                    <a:ext uri="{9D8B030D-6E8A-4147-A177-3AD203B41FA5}">
                      <a16:colId xmlns:a16="http://schemas.microsoft.com/office/drawing/2014/main" val="1498313170"/>
                    </a:ext>
                  </a:extLst>
                </a:gridCol>
                <a:gridCol w="554827">
                  <a:extLst>
                    <a:ext uri="{9D8B030D-6E8A-4147-A177-3AD203B41FA5}">
                      <a16:colId xmlns:a16="http://schemas.microsoft.com/office/drawing/2014/main" val="3165134386"/>
                    </a:ext>
                  </a:extLst>
                </a:gridCol>
                <a:gridCol w="240425">
                  <a:extLst>
                    <a:ext uri="{9D8B030D-6E8A-4147-A177-3AD203B41FA5}">
                      <a16:colId xmlns:a16="http://schemas.microsoft.com/office/drawing/2014/main" val="272584597"/>
                    </a:ext>
                  </a:extLst>
                </a:gridCol>
                <a:gridCol w="240425">
                  <a:extLst>
                    <a:ext uri="{9D8B030D-6E8A-4147-A177-3AD203B41FA5}">
                      <a16:colId xmlns:a16="http://schemas.microsoft.com/office/drawing/2014/main" val="45168625"/>
                    </a:ext>
                  </a:extLst>
                </a:gridCol>
                <a:gridCol w="591815">
                  <a:extLst>
                    <a:ext uri="{9D8B030D-6E8A-4147-A177-3AD203B41FA5}">
                      <a16:colId xmlns:a16="http://schemas.microsoft.com/office/drawing/2014/main" val="184919343"/>
                    </a:ext>
                  </a:extLst>
                </a:gridCol>
                <a:gridCol w="517838">
                  <a:extLst>
                    <a:ext uri="{9D8B030D-6E8A-4147-A177-3AD203B41FA5}">
                      <a16:colId xmlns:a16="http://schemas.microsoft.com/office/drawing/2014/main" val="1866832935"/>
                    </a:ext>
                  </a:extLst>
                </a:gridCol>
              </a:tblGrid>
              <a:tr h="3069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306958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Embedded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7096270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 3802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Principles Of Kemal Ataturk 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3448109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 3802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 Writing and Oral Presentation Skills 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3105959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TDB 3802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 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1324791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Elective (2) (BİS)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3685836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TOPLAM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906997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3502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Web Programming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1949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3512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Evolutionary Computation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78582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3522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 Machine Learning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27216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3526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Processing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041888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and Network Security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324872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3516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Computing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48605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Mining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98617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3530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Retrieval Systems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1992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3554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Fundamentals of Game Programming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04385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3550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Decentralized Systems and Applications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23819"/>
                  </a:ext>
                </a:extLst>
              </a:tr>
              <a:tr h="2895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3552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Programming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6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Year Fall Courses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4EF58E-322C-4378-9393-523D87E8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71745"/>
              </p:ext>
            </p:extLst>
          </p:nvPr>
        </p:nvGraphicFramePr>
        <p:xfrm>
          <a:off x="468790" y="1408822"/>
          <a:ext cx="7645399" cy="5205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584">
                  <a:extLst>
                    <a:ext uri="{9D8B030D-6E8A-4147-A177-3AD203B41FA5}">
                      <a16:colId xmlns:a16="http://schemas.microsoft.com/office/drawing/2014/main" val="2879055516"/>
                    </a:ext>
                  </a:extLst>
                </a:gridCol>
                <a:gridCol w="561130">
                  <a:extLst>
                    <a:ext uri="{9D8B030D-6E8A-4147-A177-3AD203B41FA5}">
                      <a16:colId xmlns:a16="http://schemas.microsoft.com/office/drawing/2014/main" val="158490963"/>
                    </a:ext>
                  </a:extLst>
                </a:gridCol>
                <a:gridCol w="403312">
                  <a:extLst>
                    <a:ext uri="{9D8B030D-6E8A-4147-A177-3AD203B41FA5}">
                      <a16:colId xmlns:a16="http://schemas.microsoft.com/office/drawing/2014/main" val="611835052"/>
                    </a:ext>
                  </a:extLst>
                </a:gridCol>
                <a:gridCol w="3612276">
                  <a:extLst>
                    <a:ext uri="{9D8B030D-6E8A-4147-A177-3AD203B41FA5}">
                      <a16:colId xmlns:a16="http://schemas.microsoft.com/office/drawing/2014/main" val="3934351882"/>
                    </a:ext>
                  </a:extLst>
                </a:gridCol>
                <a:gridCol w="526060">
                  <a:extLst>
                    <a:ext uri="{9D8B030D-6E8A-4147-A177-3AD203B41FA5}">
                      <a16:colId xmlns:a16="http://schemas.microsoft.com/office/drawing/2014/main" val="321272155"/>
                    </a:ext>
                  </a:extLst>
                </a:gridCol>
                <a:gridCol w="227959">
                  <a:extLst>
                    <a:ext uri="{9D8B030D-6E8A-4147-A177-3AD203B41FA5}">
                      <a16:colId xmlns:a16="http://schemas.microsoft.com/office/drawing/2014/main" val="79649856"/>
                    </a:ext>
                  </a:extLst>
                </a:gridCol>
                <a:gridCol w="227959">
                  <a:extLst>
                    <a:ext uri="{9D8B030D-6E8A-4147-A177-3AD203B41FA5}">
                      <a16:colId xmlns:a16="http://schemas.microsoft.com/office/drawing/2014/main" val="3885218343"/>
                    </a:ext>
                  </a:extLst>
                </a:gridCol>
                <a:gridCol w="561130">
                  <a:extLst>
                    <a:ext uri="{9D8B030D-6E8A-4147-A177-3AD203B41FA5}">
                      <a16:colId xmlns:a16="http://schemas.microsoft.com/office/drawing/2014/main" val="3859449165"/>
                    </a:ext>
                  </a:extLst>
                </a:gridCol>
                <a:gridCol w="490989">
                  <a:extLst>
                    <a:ext uri="{9D8B030D-6E8A-4147-A177-3AD203B41FA5}">
                      <a16:colId xmlns:a16="http://schemas.microsoft.com/office/drawing/2014/main" val="1079203541"/>
                    </a:ext>
                  </a:extLst>
                </a:gridCol>
              </a:tblGrid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Summer Practice II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9474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Languages and Abstract Machines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2145452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Design Project 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2546635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Elective (BİS / BDS)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6219687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Elective (BIS)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1884223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TOPLAM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285169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4501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 Patterns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45019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 Research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99242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and Simulation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75917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 and Analytics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49855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4525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Bioinformatics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48949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4535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Computing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6703"/>
                  </a:ext>
                </a:extLst>
              </a:tr>
              <a:tr h="4003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4541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Computer Networks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8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75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4964-19AC-4067-A19C-7FD4F5EB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4. Year Fall Weekly 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E0CEA4-ABC3-463B-AC3E-DD0178893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15787"/>
              </p:ext>
            </p:extLst>
          </p:nvPr>
        </p:nvGraphicFramePr>
        <p:xfrm>
          <a:off x="500848" y="1224933"/>
          <a:ext cx="10729404" cy="5415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816">
                  <a:extLst>
                    <a:ext uri="{9D8B030D-6E8A-4147-A177-3AD203B41FA5}">
                      <a16:colId xmlns:a16="http://schemas.microsoft.com/office/drawing/2014/main" val="3122496319"/>
                    </a:ext>
                  </a:extLst>
                </a:gridCol>
                <a:gridCol w="1070689">
                  <a:extLst>
                    <a:ext uri="{9D8B030D-6E8A-4147-A177-3AD203B41FA5}">
                      <a16:colId xmlns:a16="http://schemas.microsoft.com/office/drawing/2014/main" val="2393924297"/>
                    </a:ext>
                  </a:extLst>
                </a:gridCol>
                <a:gridCol w="2006259">
                  <a:extLst>
                    <a:ext uri="{9D8B030D-6E8A-4147-A177-3AD203B41FA5}">
                      <a16:colId xmlns:a16="http://schemas.microsoft.com/office/drawing/2014/main" val="3799238054"/>
                    </a:ext>
                  </a:extLst>
                </a:gridCol>
                <a:gridCol w="2652232">
                  <a:extLst>
                    <a:ext uri="{9D8B030D-6E8A-4147-A177-3AD203B41FA5}">
                      <a16:colId xmlns:a16="http://schemas.microsoft.com/office/drawing/2014/main" val="4238326482"/>
                    </a:ext>
                  </a:extLst>
                </a:gridCol>
                <a:gridCol w="2475416">
                  <a:extLst>
                    <a:ext uri="{9D8B030D-6E8A-4147-A177-3AD203B41FA5}">
                      <a16:colId xmlns:a16="http://schemas.microsoft.com/office/drawing/2014/main" val="2921572200"/>
                    </a:ext>
                  </a:extLst>
                </a:gridCol>
                <a:gridCol w="2204992">
                  <a:extLst>
                    <a:ext uri="{9D8B030D-6E8A-4147-A177-3AD203B41FA5}">
                      <a16:colId xmlns:a16="http://schemas.microsoft.com/office/drawing/2014/main" val="4117387437"/>
                    </a:ext>
                  </a:extLst>
                </a:gridCol>
              </a:tblGrid>
              <a:tr h="209413">
                <a:tc rowSpan="1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</a:p>
                  </a:txBody>
                  <a:tcPr marL="5831" marR="5831" marT="5831" marB="0"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</a:p>
                  </a:txBody>
                  <a:tcPr marL="5831" marR="5831" marT="5831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31" marR="5831" marT="583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05725"/>
                  </a:ext>
                </a:extLst>
              </a:tr>
              <a:tr h="209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2253130393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09:50 - 10:20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4501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3911893199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 Patterns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3105642238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Özgür KILIÇ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b"/>
                </a:tc>
                <a:extLst>
                  <a:ext uri="{0D108BD9-81ED-4DB2-BD59-A6C34878D82A}">
                    <a16:rowId xmlns:a16="http://schemas.microsoft.com/office/drawing/2014/main" val="1349297285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10:30 - 11.00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4515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4513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4005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4501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9501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 and Analytics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 and Simulation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Languages and Abstract Machines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 Patterns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60420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Assoc. Prof. Dr. Eralp DOĞU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Zeynep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Filiz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EREN DOĞU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Barış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Ethem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SÜZEK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Özgür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KILIÇ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4382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11:10 - 11:40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4515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4513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4005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4501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3605682190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 and Analytics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 and Simulation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Languages and Abstract Machines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 Patterns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185645176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Assoc. Prof. Dr. Eralp DOĞU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Zeynep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Filiz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EREN DOĞU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Barış Ethem SÜZEK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Özgür KILIÇ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2994851215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11:50 - 12:20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4515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4513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4005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23256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Science and Analytics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Modelling and Simulation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Languages and Abstract Machines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382333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Assoc. Prof. Dr. Eralp DOĞU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Zeynep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Filiz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EREN DOĞU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Barış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Ethem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SÜZEK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46745"/>
                  </a:ext>
                </a:extLst>
              </a:tr>
              <a:tr h="209413"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5831" marR="5831" marT="583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01610"/>
                  </a:ext>
                </a:extLst>
              </a:tr>
              <a:tr h="199472">
                <a:tc rowSpan="1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</a:p>
                  </a:txBody>
                  <a:tcPr marL="5831" marR="5831" marT="5831" marB="0" vert="vert270" anchor="ctr"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13:30 - 14:00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4535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1063916695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Computing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3442595458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Gürhan GÜNDÜZ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531114603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14:10 - 14.40 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4535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39838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Computing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31802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Gürhan GÜNDÜZ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998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14:50 - 15:20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4535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4541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1277186385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Computing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Computer Networks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2008330519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Gürhan GÜNDÜZ</a:t>
                      </a: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NL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Enis KARAARSLAN</a:t>
                      </a:r>
                      <a:endParaRPr lang="de-DE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de-DE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/>
                </a:tc>
                <a:extLst>
                  <a:ext uri="{0D108BD9-81ED-4DB2-BD59-A6C34878D82A}">
                    <a16:rowId xmlns:a16="http://schemas.microsoft.com/office/drawing/2014/main" val="3966217065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15.30 - 16:00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4541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4541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725063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Computer Networks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Computer Networks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34772"/>
                  </a:ext>
                </a:extLst>
              </a:tr>
              <a:tr h="19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831" marR="5831" marT="583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NL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Enis KARAARSLAN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NL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Enis KARAARSLAN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31" marR="5831" marT="583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29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Year Spring Courses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CB61D7-7AA7-4D0D-96CC-571BD7F52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97351"/>
              </p:ext>
            </p:extLst>
          </p:nvPr>
        </p:nvGraphicFramePr>
        <p:xfrm>
          <a:off x="838199" y="1519238"/>
          <a:ext cx="7077076" cy="2838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678">
                  <a:extLst>
                    <a:ext uri="{9D8B030D-6E8A-4147-A177-3AD203B41FA5}">
                      <a16:colId xmlns:a16="http://schemas.microsoft.com/office/drawing/2014/main" val="2605956976"/>
                    </a:ext>
                  </a:extLst>
                </a:gridCol>
                <a:gridCol w="519418">
                  <a:extLst>
                    <a:ext uri="{9D8B030D-6E8A-4147-A177-3AD203B41FA5}">
                      <a16:colId xmlns:a16="http://schemas.microsoft.com/office/drawing/2014/main" val="2761949119"/>
                    </a:ext>
                  </a:extLst>
                </a:gridCol>
                <a:gridCol w="373332">
                  <a:extLst>
                    <a:ext uri="{9D8B030D-6E8A-4147-A177-3AD203B41FA5}">
                      <a16:colId xmlns:a16="http://schemas.microsoft.com/office/drawing/2014/main" val="821248246"/>
                    </a:ext>
                  </a:extLst>
                </a:gridCol>
                <a:gridCol w="3343756">
                  <a:extLst>
                    <a:ext uri="{9D8B030D-6E8A-4147-A177-3AD203B41FA5}">
                      <a16:colId xmlns:a16="http://schemas.microsoft.com/office/drawing/2014/main" val="3088110677"/>
                    </a:ext>
                  </a:extLst>
                </a:gridCol>
                <a:gridCol w="486955">
                  <a:extLst>
                    <a:ext uri="{9D8B030D-6E8A-4147-A177-3AD203B41FA5}">
                      <a16:colId xmlns:a16="http://schemas.microsoft.com/office/drawing/2014/main" val="2681389396"/>
                    </a:ext>
                  </a:extLst>
                </a:gridCol>
                <a:gridCol w="211014">
                  <a:extLst>
                    <a:ext uri="{9D8B030D-6E8A-4147-A177-3AD203B41FA5}">
                      <a16:colId xmlns:a16="http://schemas.microsoft.com/office/drawing/2014/main" val="4094229539"/>
                    </a:ext>
                  </a:extLst>
                </a:gridCol>
                <a:gridCol w="211014">
                  <a:extLst>
                    <a:ext uri="{9D8B030D-6E8A-4147-A177-3AD203B41FA5}">
                      <a16:colId xmlns:a16="http://schemas.microsoft.com/office/drawing/2014/main" val="3553943065"/>
                    </a:ext>
                  </a:extLst>
                </a:gridCol>
                <a:gridCol w="519418">
                  <a:extLst>
                    <a:ext uri="{9D8B030D-6E8A-4147-A177-3AD203B41FA5}">
                      <a16:colId xmlns:a16="http://schemas.microsoft.com/office/drawing/2014/main" val="2140454429"/>
                    </a:ext>
                  </a:extLst>
                </a:gridCol>
                <a:gridCol w="454491">
                  <a:extLst>
                    <a:ext uri="{9D8B030D-6E8A-4147-A177-3AD203B41FA5}">
                      <a16:colId xmlns:a16="http://schemas.microsoft.com/office/drawing/2014/main" val="2319660017"/>
                    </a:ext>
                  </a:extLst>
                </a:gridCol>
              </a:tblGrid>
              <a:tr h="4526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Design Project II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5584188"/>
                  </a:ext>
                </a:extLst>
              </a:tr>
              <a:tr h="4526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Elective (BİS / BDS)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9796500"/>
                  </a:ext>
                </a:extLst>
              </a:tr>
              <a:tr h="4526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Elective (BİS)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7533472"/>
                  </a:ext>
                </a:extLst>
              </a:tr>
              <a:tr h="4526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6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TOPLAM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9609512"/>
                  </a:ext>
                </a:extLst>
              </a:tr>
              <a:tr h="4526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4502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Validation, Verification and Testing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68390"/>
                  </a:ext>
                </a:extLst>
              </a:tr>
              <a:tr h="5324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4524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Fundamental Image Processing Techniques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2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38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882-DE88-4DEA-86FD-FA4B3D90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ECTS Credit for Graduation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5BA4DB-797D-4D29-978D-B90E3663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58633"/>
              </p:ext>
            </p:extLst>
          </p:nvPr>
        </p:nvGraphicFramePr>
        <p:xfrm>
          <a:off x="755649" y="1926907"/>
          <a:ext cx="9350375" cy="4673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349">
                  <a:extLst>
                    <a:ext uri="{9D8B030D-6E8A-4147-A177-3AD203B41FA5}">
                      <a16:colId xmlns:a16="http://schemas.microsoft.com/office/drawing/2014/main" val="513648675"/>
                    </a:ext>
                  </a:extLst>
                </a:gridCol>
                <a:gridCol w="548998">
                  <a:extLst>
                    <a:ext uri="{9D8B030D-6E8A-4147-A177-3AD203B41FA5}">
                      <a16:colId xmlns:a16="http://schemas.microsoft.com/office/drawing/2014/main" val="3505823945"/>
                    </a:ext>
                  </a:extLst>
                </a:gridCol>
                <a:gridCol w="501069">
                  <a:extLst>
                    <a:ext uri="{9D8B030D-6E8A-4147-A177-3AD203B41FA5}">
                      <a16:colId xmlns:a16="http://schemas.microsoft.com/office/drawing/2014/main" val="1546714212"/>
                    </a:ext>
                  </a:extLst>
                </a:gridCol>
                <a:gridCol w="4487831">
                  <a:extLst>
                    <a:ext uri="{9D8B030D-6E8A-4147-A177-3AD203B41FA5}">
                      <a16:colId xmlns:a16="http://schemas.microsoft.com/office/drawing/2014/main" val="1048952843"/>
                    </a:ext>
                  </a:extLst>
                </a:gridCol>
                <a:gridCol w="653567">
                  <a:extLst>
                    <a:ext uri="{9D8B030D-6E8A-4147-A177-3AD203B41FA5}">
                      <a16:colId xmlns:a16="http://schemas.microsoft.com/office/drawing/2014/main" val="2294856954"/>
                    </a:ext>
                  </a:extLst>
                </a:gridCol>
                <a:gridCol w="283213">
                  <a:extLst>
                    <a:ext uri="{9D8B030D-6E8A-4147-A177-3AD203B41FA5}">
                      <a16:colId xmlns:a16="http://schemas.microsoft.com/office/drawing/2014/main" val="2484531344"/>
                    </a:ext>
                  </a:extLst>
                </a:gridCol>
                <a:gridCol w="283213">
                  <a:extLst>
                    <a:ext uri="{9D8B030D-6E8A-4147-A177-3AD203B41FA5}">
                      <a16:colId xmlns:a16="http://schemas.microsoft.com/office/drawing/2014/main" val="2696386027"/>
                    </a:ext>
                  </a:extLst>
                </a:gridCol>
                <a:gridCol w="697139">
                  <a:extLst>
                    <a:ext uri="{9D8B030D-6E8A-4147-A177-3AD203B41FA5}">
                      <a16:colId xmlns:a16="http://schemas.microsoft.com/office/drawing/2014/main" val="1949362464"/>
                    </a:ext>
                  </a:extLst>
                </a:gridCol>
                <a:gridCol w="609996">
                  <a:extLst>
                    <a:ext uri="{9D8B030D-6E8A-4147-A177-3AD203B41FA5}">
                      <a16:colId xmlns:a16="http://schemas.microsoft.com/office/drawing/2014/main" val="4104142990"/>
                    </a:ext>
                  </a:extLst>
                </a:gridCol>
              </a:tblGrid>
              <a:tr h="48606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Minimum ECTS Credit for Graduation / </a:t>
                      </a:r>
                      <a:r>
                        <a:rPr lang="en-US" sz="1400" u="none" strike="noStrike" dirty="0" err="1">
                          <a:effectLst/>
                        </a:rPr>
                        <a:t>Mezuniyet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için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alınması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gereken</a:t>
                      </a:r>
                      <a:r>
                        <a:rPr lang="en-US" sz="1400" u="none" strike="noStrike" dirty="0">
                          <a:effectLst/>
                        </a:rPr>
                        <a:t> minimum AKTS </a:t>
                      </a:r>
                      <a:r>
                        <a:rPr lang="en-US" sz="1400" u="none" strike="noStrike" dirty="0" err="1">
                          <a:effectLst/>
                        </a:rPr>
                        <a:t>Kredisi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14617"/>
                  </a:ext>
                </a:extLst>
              </a:tr>
              <a:tr h="281561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Required Course ECTS / Zorunlu Dersler AKTS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Common Required /Ortak Zorunlu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58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96476"/>
                  </a:ext>
                </a:extLst>
              </a:tr>
              <a:tr h="26674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Departmental Required / Bölüm Kodlu Zorunlu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3265"/>
                  </a:ext>
                </a:extLst>
              </a:tr>
              <a:tr h="260815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Elective Courses ECTS / Seçimli Dersler AKTS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Technical Elective / BİS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 (*)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28136"/>
                  </a:ext>
                </a:extLst>
              </a:tr>
              <a:tr h="26081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 Elective / BİS veya BDS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26(**)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94081"/>
                  </a:ext>
                </a:extLst>
              </a:tr>
              <a:tr h="260815">
                <a:tc gridSpan="2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9645114"/>
                  </a:ext>
                </a:extLst>
              </a:tr>
              <a:tr h="285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Açıklama</a:t>
                      </a:r>
                      <a:endParaRPr lang="en-US" sz="14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(*) : </a:t>
                      </a:r>
                      <a:r>
                        <a:rPr lang="en-US" sz="1400" u="none" strike="noStrike" dirty="0" err="1">
                          <a:effectLst/>
                        </a:rPr>
                        <a:t>Mezuniyet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için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gereken</a:t>
                      </a:r>
                      <a:r>
                        <a:rPr lang="en-US" sz="1400" u="none" strike="noStrike" dirty="0">
                          <a:effectLst/>
                        </a:rPr>
                        <a:t> 240 AKTS </a:t>
                      </a:r>
                      <a:r>
                        <a:rPr lang="en-US" sz="1400" u="none" strike="noStrike" dirty="0" err="1">
                          <a:effectLst/>
                        </a:rPr>
                        <a:t>kredisinin</a:t>
                      </a:r>
                      <a:r>
                        <a:rPr lang="en-US" sz="1400" u="none" strike="noStrike" dirty="0">
                          <a:effectLst/>
                        </a:rPr>
                        <a:t>, 48 AKTS </a:t>
                      </a:r>
                      <a:r>
                        <a:rPr lang="en-US" sz="1400" u="none" strike="noStrike" dirty="0" err="1">
                          <a:effectLst/>
                        </a:rPr>
                        <a:t>kredisi</a:t>
                      </a:r>
                      <a:r>
                        <a:rPr lang="en-US" sz="1400" u="none" strike="noStrike" dirty="0">
                          <a:effectLst/>
                        </a:rPr>
                        <a:t> Technical Elective (BİS) </a:t>
                      </a:r>
                      <a:r>
                        <a:rPr lang="en-US" sz="1400" u="none" strike="noStrike" dirty="0" err="1">
                          <a:effectLst/>
                        </a:rPr>
                        <a:t>derslerinden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toplanmalıdır</a:t>
                      </a:r>
                      <a:r>
                        <a:rPr lang="en-US" sz="1400" u="none" strike="noStrike" dirty="0">
                          <a:effectLst/>
                        </a:rPr>
                        <a:t>.                                                                                                                                                                                                                                                                                   (**)</a:t>
                      </a:r>
                      <a:r>
                        <a:rPr lang="en-US" sz="1400" u="none" strike="noStrike" dirty="0" err="1">
                          <a:effectLst/>
                        </a:rPr>
                        <a:t>Müfredatta</a:t>
                      </a:r>
                      <a:r>
                        <a:rPr lang="en-US" sz="1400" u="none" strike="noStrike" dirty="0">
                          <a:effectLst/>
                        </a:rPr>
                        <a:t> 26 AKTS </a:t>
                      </a:r>
                      <a:r>
                        <a:rPr lang="en-US" sz="1400" u="none" strike="noStrike" dirty="0" err="1">
                          <a:effectLst/>
                        </a:rPr>
                        <a:t>olarak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görünen</a:t>
                      </a:r>
                      <a:r>
                        <a:rPr lang="en-US" sz="1400" u="none" strike="noStrike" dirty="0">
                          <a:effectLst/>
                        </a:rPr>
                        <a:t> Free Elective </a:t>
                      </a:r>
                      <a:r>
                        <a:rPr lang="en-US" sz="1400" u="none" strike="noStrike" dirty="0" err="1">
                          <a:effectLst/>
                        </a:rPr>
                        <a:t>derslerin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az</a:t>
                      </a:r>
                      <a:r>
                        <a:rPr lang="en-US" sz="1400" u="none" strike="noStrike" dirty="0">
                          <a:effectLst/>
                        </a:rPr>
                        <a:t> 9 </a:t>
                      </a:r>
                      <a:r>
                        <a:rPr lang="en-US" sz="1400" u="none" strike="noStrike" dirty="0" err="1">
                          <a:effectLst/>
                        </a:rPr>
                        <a:t>AKTS’lik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kısmı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bölüm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dışından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alınmalıdır</a:t>
                      </a:r>
                      <a:r>
                        <a:rPr lang="en-US" sz="1400" u="none" strike="noStrike" dirty="0">
                          <a:effectLst/>
                        </a:rPr>
                        <a:t>. </a:t>
                      </a:r>
                      <a:r>
                        <a:rPr lang="en-US" sz="1400" u="none" strike="noStrike" dirty="0" err="1">
                          <a:effectLst/>
                        </a:rPr>
                        <a:t>Geriye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kalan</a:t>
                      </a:r>
                      <a:r>
                        <a:rPr lang="en-US" sz="1400" u="none" strike="noStrike" dirty="0">
                          <a:effectLst/>
                        </a:rPr>
                        <a:t> 17 </a:t>
                      </a:r>
                      <a:r>
                        <a:rPr lang="en-US" sz="1400" u="none" strike="noStrike" dirty="0" err="1">
                          <a:effectLst/>
                        </a:rPr>
                        <a:t>AKTS’lik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kısmı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ise</a:t>
                      </a:r>
                      <a:r>
                        <a:rPr lang="en-US" sz="1400" u="none" strike="noStrike" dirty="0">
                          <a:effectLst/>
                        </a:rPr>
                        <a:t> BİS </a:t>
                      </a:r>
                      <a:r>
                        <a:rPr lang="en-US" sz="1400" u="none" strike="noStrike" dirty="0" err="1">
                          <a:effectLst/>
                        </a:rPr>
                        <a:t>veya</a:t>
                      </a:r>
                      <a:r>
                        <a:rPr lang="en-US" sz="1400" u="none" strike="noStrike" dirty="0">
                          <a:effectLst/>
                        </a:rPr>
                        <a:t> BDS </a:t>
                      </a:r>
                      <a:r>
                        <a:rPr lang="en-US" sz="1400" u="none" strike="noStrike" dirty="0" err="1">
                          <a:effectLst/>
                        </a:rPr>
                        <a:t>olarak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alınabilir</a:t>
                      </a:r>
                      <a:r>
                        <a:rPr lang="en-US" sz="1400" u="none" strike="noStrike" dirty="0">
                          <a:effectLst/>
                        </a:rPr>
                        <a:t>.                                                                                                                        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(***)</a:t>
                      </a:r>
                      <a:r>
                        <a:rPr lang="en-US" sz="1400" u="none" strike="noStrike" dirty="0" err="1">
                          <a:effectLst/>
                        </a:rPr>
                        <a:t>Mezuniyet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şartı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için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seçmeli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derslerin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sadece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toplam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kredi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miktarı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esastır</a:t>
                      </a:r>
                      <a:r>
                        <a:rPr lang="en-US" sz="1400" u="none" strike="noStrike" dirty="0">
                          <a:effectLst/>
                        </a:rPr>
                        <a:t>. </a:t>
                      </a:r>
                      <a:r>
                        <a:rPr lang="en-US" sz="1400" u="none" strike="noStrike" dirty="0" err="1">
                          <a:effectLst/>
                        </a:rPr>
                        <a:t>Müfredatta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belirtilen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dönemlerde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dönem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başına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kredi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miktarlarında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alınmaları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sz="1400" u="none" strike="noStrike" dirty="0" err="1">
                          <a:effectLst/>
                        </a:rPr>
                        <a:t>alttan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dersler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değişim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programları</a:t>
                      </a:r>
                      <a:r>
                        <a:rPr lang="en-US" sz="1400" u="none" strike="noStrike" dirty="0">
                          <a:effectLst/>
                        </a:rPr>
                        <a:t> vb. </a:t>
                      </a:r>
                      <a:r>
                        <a:rPr lang="en-US" sz="1400" u="none" strike="noStrike" dirty="0" err="1">
                          <a:effectLst/>
                        </a:rPr>
                        <a:t>sebeplerle</a:t>
                      </a:r>
                      <a:r>
                        <a:rPr lang="en-US" sz="1400" u="none" strike="noStrike" dirty="0">
                          <a:effectLst/>
                        </a:rPr>
                        <a:t>) </a:t>
                      </a:r>
                      <a:r>
                        <a:rPr lang="en-US" sz="1400" u="none" strike="noStrike" dirty="0" err="1">
                          <a:effectLst/>
                        </a:rPr>
                        <a:t>gerekmemektedir</a:t>
                      </a:r>
                      <a:r>
                        <a:rPr lang="en-US" sz="1400" u="none" strike="noStrike" dirty="0">
                          <a:effectLst/>
                        </a:rPr>
                        <a:t>.                                           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(****)CENG 3009 Summer Practice I </a:t>
                      </a:r>
                      <a:r>
                        <a:rPr lang="en-US" sz="1400" u="none" strike="noStrike" dirty="0" err="1">
                          <a:effectLst/>
                        </a:rPr>
                        <a:t>ve</a:t>
                      </a:r>
                      <a:r>
                        <a:rPr lang="en-US" sz="1400" u="none" strike="noStrike" dirty="0">
                          <a:effectLst/>
                        </a:rPr>
                        <a:t> CENG 4013 Summer Practice II </a:t>
                      </a:r>
                      <a:r>
                        <a:rPr lang="en-US" sz="1400" u="none" strike="noStrike" dirty="0" err="1">
                          <a:effectLst/>
                        </a:rPr>
                        <a:t>derslerinin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Bahar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yarıyılında</a:t>
                      </a:r>
                      <a:r>
                        <a:rPr lang="en-US" sz="1400" u="none" strike="noStrike" dirty="0">
                          <a:effectLst/>
                        </a:rPr>
                        <a:t> da </a:t>
                      </a:r>
                      <a:r>
                        <a:rPr lang="en-US" sz="1400" u="none" strike="noStrike" dirty="0" err="1">
                          <a:effectLst/>
                        </a:rPr>
                        <a:t>açılması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uygundur</a:t>
                      </a:r>
                      <a:r>
                        <a:rPr lang="en-US" sz="1400" u="none" strike="noStrike" dirty="0">
                          <a:effectLst/>
                        </a:rPr>
                        <a:t>. </a:t>
                      </a:r>
                      <a:r>
                        <a:rPr lang="en-US" sz="1400" u="none" strike="noStrike" dirty="0" err="1">
                          <a:effectLst/>
                        </a:rPr>
                        <a:t>Öğrenciler</a:t>
                      </a:r>
                      <a:r>
                        <a:rPr lang="en-US" sz="1400" u="none" strike="noStrike" dirty="0">
                          <a:effectLst/>
                        </a:rPr>
                        <a:t> IV. </a:t>
                      </a:r>
                      <a:r>
                        <a:rPr lang="en-US" sz="1400" u="none" strike="noStrike" dirty="0" err="1">
                          <a:effectLst/>
                        </a:rPr>
                        <a:t>dönemden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sonra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az</a:t>
                      </a:r>
                      <a:r>
                        <a:rPr lang="en-US" sz="1400" u="none" strike="noStrike" dirty="0">
                          <a:effectLst/>
                        </a:rPr>
                        <a:t> 20 </a:t>
                      </a:r>
                      <a:r>
                        <a:rPr lang="en-US" sz="1400" u="none" strike="noStrike" dirty="0" err="1">
                          <a:effectLst/>
                        </a:rPr>
                        <a:t>işgünü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ve</a:t>
                      </a:r>
                      <a:r>
                        <a:rPr lang="en-US" sz="1400" u="none" strike="noStrike" dirty="0">
                          <a:effectLst/>
                        </a:rPr>
                        <a:t> VI. </a:t>
                      </a:r>
                      <a:r>
                        <a:rPr lang="en-US" sz="1400" u="none" strike="noStrike" dirty="0" err="1">
                          <a:effectLst/>
                        </a:rPr>
                        <a:t>dönemden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sonra</a:t>
                      </a:r>
                      <a:r>
                        <a:rPr lang="en-US" sz="1400" u="none" strike="noStrike" dirty="0">
                          <a:effectLst/>
                        </a:rPr>
                        <a:t>  </a:t>
                      </a:r>
                      <a:r>
                        <a:rPr lang="en-US" sz="1400" u="none" strike="noStrike" dirty="0" err="1">
                          <a:effectLst/>
                        </a:rPr>
                        <a:t>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az</a:t>
                      </a:r>
                      <a:r>
                        <a:rPr lang="en-US" sz="1400" u="none" strike="noStrike" dirty="0">
                          <a:effectLst/>
                        </a:rPr>
                        <a:t> 20 </a:t>
                      </a:r>
                      <a:r>
                        <a:rPr lang="en-US" sz="1400" u="none" strike="noStrike" dirty="0" err="1">
                          <a:effectLst/>
                        </a:rPr>
                        <a:t>iş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günü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olmak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üzere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toplam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olarak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en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az</a:t>
                      </a:r>
                      <a:r>
                        <a:rPr lang="en-US" sz="1400" u="none" strike="noStrike" dirty="0">
                          <a:effectLst/>
                        </a:rPr>
                        <a:t> 40 </a:t>
                      </a:r>
                      <a:r>
                        <a:rPr lang="en-US" sz="1400" u="none" strike="noStrike" dirty="0" err="1">
                          <a:effectLst/>
                        </a:rPr>
                        <a:t>iş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günü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tamamlayacak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şekilde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iki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staj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yapmak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zorundadır</a:t>
                      </a:r>
                      <a:r>
                        <a:rPr lang="en-US" sz="1400" u="none" strike="noStrike" dirty="0">
                          <a:effectLst/>
                        </a:rPr>
                        <a:t>. Her </a:t>
                      </a:r>
                      <a:r>
                        <a:rPr lang="en-US" sz="1400" u="none" strike="noStrike" dirty="0" err="1">
                          <a:effectLst/>
                        </a:rPr>
                        <a:t>bir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staj</a:t>
                      </a:r>
                      <a:r>
                        <a:rPr lang="en-US" sz="1400" u="none" strike="noStrike" dirty="0">
                          <a:effectLst/>
                        </a:rPr>
                        <a:t> (1 AKTS) </a:t>
                      </a:r>
                      <a:r>
                        <a:rPr lang="en-US" sz="1400" u="none" strike="noStrike" dirty="0" err="1">
                          <a:effectLst/>
                        </a:rPr>
                        <a:t>Başarılı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sz="1400" u="none" strike="noStrike" dirty="0" err="1">
                          <a:effectLst/>
                        </a:rPr>
                        <a:t>Başarısız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şeklinde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değerlendirilecektir</a:t>
                      </a:r>
                      <a:r>
                        <a:rPr lang="en-US" sz="1400" u="none" strike="noStrike" dirty="0">
                          <a:effectLst/>
                        </a:rPr>
                        <a:t>.                                         </a:t>
                      </a:r>
                      <a:endParaRPr lang="en-US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0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9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6698-B31B-4F31-B762-565013EB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2" y="125428"/>
            <a:ext cx="10515600" cy="720725"/>
          </a:xfrm>
        </p:spPr>
        <p:txBody>
          <a:bodyPr/>
          <a:lstStyle/>
          <a:p>
            <a:r>
              <a:rPr lang="en-US" dirty="0"/>
              <a:t>Academic Advisors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3F0A98-2143-43C0-A497-F7771CA1C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11988"/>
              </p:ext>
            </p:extLst>
          </p:nvPr>
        </p:nvGraphicFramePr>
        <p:xfrm>
          <a:off x="149550" y="846153"/>
          <a:ext cx="8319748" cy="586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845">
                  <a:extLst>
                    <a:ext uri="{9D8B030D-6E8A-4147-A177-3AD203B41FA5}">
                      <a16:colId xmlns:a16="http://schemas.microsoft.com/office/drawing/2014/main" val="2733057319"/>
                    </a:ext>
                  </a:extLst>
                </a:gridCol>
                <a:gridCol w="956147">
                  <a:extLst>
                    <a:ext uri="{9D8B030D-6E8A-4147-A177-3AD203B41FA5}">
                      <a16:colId xmlns:a16="http://schemas.microsoft.com/office/drawing/2014/main" val="3537603684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1566669383"/>
                    </a:ext>
                  </a:extLst>
                </a:gridCol>
                <a:gridCol w="1375299">
                  <a:extLst>
                    <a:ext uri="{9D8B030D-6E8A-4147-A177-3AD203B41FA5}">
                      <a16:colId xmlns:a16="http://schemas.microsoft.com/office/drawing/2014/main" val="1054502995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780702641"/>
                    </a:ext>
                  </a:extLst>
                </a:gridCol>
                <a:gridCol w="1571347">
                  <a:extLst>
                    <a:ext uri="{9D8B030D-6E8A-4147-A177-3AD203B41FA5}">
                      <a16:colId xmlns:a16="http://schemas.microsoft.com/office/drawing/2014/main" val="4164463774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784238370"/>
                    </a:ext>
                  </a:extLst>
                </a:gridCol>
              </a:tblGrid>
              <a:tr h="172814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Morning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vert="vert27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HOURS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74405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MONDAY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TUESDAY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WEDNESDAY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THURSDAY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FRIDAY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3337255111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09:10 - 09:40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560954033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Inst. İlke TAN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442025596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963715449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09:50 - 10:20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52213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Barış Ethem SÜZEK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Özgür KILIÇ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03854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56291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10:30 - 11.00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553385243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473531809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698722318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11:10 - 11:40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907635"/>
                  </a:ext>
                </a:extLst>
              </a:tr>
              <a:tr h="324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Bekir Taner DİNÇER / Assist. Prof. Dr. Barış İŞÇİ PEMBECİ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91421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7805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11:50 - 12:20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2061379856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2933700859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3514089786"/>
                  </a:ext>
                </a:extLst>
              </a:tr>
              <a:tr h="17281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BREAK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35299"/>
                  </a:ext>
                </a:extLst>
              </a:tr>
              <a:tr h="172814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Afternoon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vert="vert27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13:30 - 14:00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0618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800" b="1" u="none" strike="noStrike" dirty="0">
                          <a:effectLst/>
                        </a:rPr>
                        <a:t>Assist. Prof. Dr. Gürhan GÜNDÜZ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92666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88650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14:10 - 14.40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2188987045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Tuğba SÜZEK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706790628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093681008"/>
                  </a:ext>
                </a:extLst>
              </a:tr>
              <a:tr h="172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14:50 - 15:20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57738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91247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42126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15.30 - 16:00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Akademik</a:t>
                      </a:r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1" u="none" strike="noStrike" dirty="0" err="1">
                          <a:effectLst/>
                        </a:rPr>
                        <a:t>Danışmanlık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35346409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Zeynep Filiz EREN DOĞU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4061855947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675570397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16:10 - 16:40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Akademik Danışmanlık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141527"/>
                  </a:ext>
                </a:extLst>
              </a:tr>
              <a:tr h="15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Gizem</a:t>
                      </a:r>
                      <a:r>
                        <a:rPr lang="en-US" sz="800" b="1" u="none" strike="noStrike" dirty="0">
                          <a:effectLst/>
                        </a:rPr>
                        <a:t> KAYAR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800" b="1" u="none" strike="noStrike">
                          <a:effectLst/>
                        </a:rPr>
                        <a:t>Assist. Prof. Dr. Enis KARAARSLAN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69465"/>
                  </a:ext>
                </a:extLst>
              </a:tr>
              <a:tr h="158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2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5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Year Fall Courses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357DD5-E376-4FA7-97E7-9228D9758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69240"/>
              </p:ext>
            </p:extLst>
          </p:nvPr>
        </p:nvGraphicFramePr>
        <p:xfrm>
          <a:off x="1263803" y="1470781"/>
          <a:ext cx="8785072" cy="3348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806">
                  <a:extLst>
                    <a:ext uri="{9D8B030D-6E8A-4147-A177-3AD203B41FA5}">
                      <a16:colId xmlns:a16="http://schemas.microsoft.com/office/drawing/2014/main" val="766400922"/>
                    </a:ext>
                  </a:extLst>
                </a:gridCol>
                <a:gridCol w="644776">
                  <a:extLst>
                    <a:ext uri="{9D8B030D-6E8A-4147-A177-3AD203B41FA5}">
                      <a16:colId xmlns:a16="http://schemas.microsoft.com/office/drawing/2014/main" val="2660803184"/>
                    </a:ext>
                  </a:extLst>
                </a:gridCol>
                <a:gridCol w="463433">
                  <a:extLst>
                    <a:ext uri="{9D8B030D-6E8A-4147-A177-3AD203B41FA5}">
                      <a16:colId xmlns:a16="http://schemas.microsoft.com/office/drawing/2014/main" val="2007026101"/>
                    </a:ext>
                  </a:extLst>
                </a:gridCol>
                <a:gridCol w="4150745">
                  <a:extLst>
                    <a:ext uri="{9D8B030D-6E8A-4147-A177-3AD203B41FA5}">
                      <a16:colId xmlns:a16="http://schemas.microsoft.com/office/drawing/2014/main" val="929580228"/>
                    </a:ext>
                  </a:extLst>
                </a:gridCol>
                <a:gridCol w="604477">
                  <a:extLst>
                    <a:ext uri="{9D8B030D-6E8A-4147-A177-3AD203B41FA5}">
                      <a16:colId xmlns:a16="http://schemas.microsoft.com/office/drawing/2014/main" val="174512771"/>
                    </a:ext>
                  </a:extLst>
                </a:gridCol>
                <a:gridCol w="261940">
                  <a:extLst>
                    <a:ext uri="{9D8B030D-6E8A-4147-A177-3AD203B41FA5}">
                      <a16:colId xmlns:a16="http://schemas.microsoft.com/office/drawing/2014/main" val="3488036339"/>
                    </a:ext>
                  </a:extLst>
                </a:gridCol>
                <a:gridCol w="261940">
                  <a:extLst>
                    <a:ext uri="{9D8B030D-6E8A-4147-A177-3AD203B41FA5}">
                      <a16:colId xmlns:a16="http://schemas.microsoft.com/office/drawing/2014/main" val="1328931641"/>
                    </a:ext>
                  </a:extLst>
                </a:gridCol>
                <a:gridCol w="644776">
                  <a:extLst>
                    <a:ext uri="{9D8B030D-6E8A-4147-A177-3AD203B41FA5}">
                      <a16:colId xmlns:a16="http://schemas.microsoft.com/office/drawing/2014/main" val="4268564824"/>
                    </a:ext>
                  </a:extLst>
                </a:gridCol>
                <a:gridCol w="564179">
                  <a:extLst>
                    <a:ext uri="{9D8B030D-6E8A-4147-A177-3AD203B41FA5}">
                      <a16:colId xmlns:a16="http://schemas.microsoft.com/office/drawing/2014/main" val="2385552017"/>
                    </a:ext>
                  </a:extLst>
                </a:gridCol>
              </a:tblGrid>
              <a:tr h="8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DERSİN KODU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SINIF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Y.Y.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DERSİN ADI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U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L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AKTS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TÜRÜ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5619125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PHYS 1851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General Physics I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Z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095630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MATH 1851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Calculus I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Z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609964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ENG 1803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Academic Writing and Oral Presentation Skills I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Z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756101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ISG 1801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Occupational Health and Safety I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Z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79538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CENG 1007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Introduction to Computer Science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Z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2211379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CENG 1009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Programming Fundamentals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Z</a:t>
                      </a:r>
                      <a:endParaRPr lang="en-US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744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67A079-BA7F-4D74-A5AE-D7B4AD7A3365}"/>
              </a:ext>
            </a:extLst>
          </p:cNvPr>
          <p:cNvSpPr txBox="1"/>
          <p:nvPr/>
        </p:nvSpPr>
        <p:spPr>
          <a:xfrm>
            <a:off x="1047749" y="5380672"/>
            <a:ext cx="1075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-Biology removed and Chemistry add to Fall Semester of 2.  Year</a:t>
            </a:r>
          </a:p>
          <a:p>
            <a:r>
              <a:rPr lang="en-US" dirty="0"/>
              <a:t>-Turkish I is moved to Fall Semester of 3.  Year </a:t>
            </a:r>
          </a:p>
          <a:p>
            <a:r>
              <a:rPr lang="en-US" dirty="0"/>
              <a:t>-CENG 1005 Computer Science Orientation -&gt; CENG 1007 Introduction to Computer Science  (Credits 2 -&gt; 6) </a:t>
            </a:r>
          </a:p>
          <a:p>
            <a:r>
              <a:rPr lang="nn-NO" dirty="0"/>
              <a:t>-CENG 1009 Programming Fundamentals (</a:t>
            </a:r>
            <a:r>
              <a:rPr lang="en-US" dirty="0"/>
              <a:t>Credits</a:t>
            </a:r>
            <a:r>
              <a:rPr lang="nn-NO" dirty="0"/>
              <a:t> 6 -&gt; 8)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527-344F-41CB-8ECF-DC7D4A9E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Year Fall Weekly Course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7A2F88-4080-4CDF-BE9A-F2FC6407D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36681"/>
              </p:ext>
            </p:extLst>
          </p:nvPr>
        </p:nvGraphicFramePr>
        <p:xfrm>
          <a:off x="314325" y="1304926"/>
          <a:ext cx="11744323" cy="532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37">
                  <a:extLst>
                    <a:ext uri="{9D8B030D-6E8A-4147-A177-3AD203B41FA5}">
                      <a16:colId xmlns:a16="http://schemas.microsoft.com/office/drawing/2014/main" val="1184147204"/>
                    </a:ext>
                  </a:extLst>
                </a:gridCol>
                <a:gridCol w="1033264">
                  <a:extLst>
                    <a:ext uri="{9D8B030D-6E8A-4147-A177-3AD203B41FA5}">
                      <a16:colId xmlns:a16="http://schemas.microsoft.com/office/drawing/2014/main" val="2025299964"/>
                    </a:ext>
                  </a:extLst>
                </a:gridCol>
                <a:gridCol w="2922662">
                  <a:extLst>
                    <a:ext uri="{9D8B030D-6E8A-4147-A177-3AD203B41FA5}">
                      <a16:colId xmlns:a16="http://schemas.microsoft.com/office/drawing/2014/main" val="2971118219"/>
                    </a:ext>
                  </a:extLst>
                </a:gridCol>
                <a:gridCol w="2922662">
                  <a:extLst>
                    <a:ext uri="{9D8B030D-6E8A-4147-A177-3AD203B41FA5}">
                      <a16:colId xmlns:a16="http://schemas.microsoft.com/office/drawing/2014/main" val="187181926"/>
                    </a:ext>
                  </a:extLst>
                </a:gridCol>
                <a:gridCol w="2278549">
                  <a:extLst>
                    <a:ext uri="{9D8B030D-6E8A-4147-A177-3AD203B41FA5}">
                      <a16:colId xmlns:a16="http://schemas.microsoft.com/office/drawing/2014/main" val="1310922247"/>
                    </a:ext>
                  </a:extLst>
                </a:gridCol>
                <a:gridCol w="2278549">
                  <a:extLst>
                    <a:ext uri="{9D8B030D-6E8A-4147-A177-3AD203B41FA5}">
                      <a16:colId xmlns:a16="http://schemas.microsoft.com/office/drawing/2014/main" val="2930675920"/>
                    </a:ext>
                  </a:extLst>
                </a:gridCol>
              </a:tblGrid>
              <a:tr h="21129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Morning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vert="vert27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HOURS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21586"/>
                  </a:ext>
                </a:extLst>
              </a:tr>
              <a:tr h="194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MONDAY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TUESDAY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WEDNESDAY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THURSDAY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182415153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10:30 - 11.00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1009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ENG 1803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44513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Programming Fundamentals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Academic Writing and Oral Pres. Skills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909149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Gürhan</a:t>
                      </a:r>
                      <a:r>
                        <a:rPr lang="en-US" sz="800" b="1" u="none" strike="noStrike" dirty="0">
                          <a:effectLst/>
                        </a:rPr>
                        <a:t> GÜNDÜZ / Dr. </a:t>
                      </a:r>
                      <a:r>
                        <a:rPr lang="en-US" sz="800" b="1" u="none" strike="noStrike" dirty="0" err="1">
                          <a:effectLst/>
                        </a:rPr>
                        <a:t>Cihat</a:t>
                      </a:r>
                      <a:r>
                        <a:rPr lang="en-US" sz="800" b="1" u="none" strike="noStrike" dirty="0">
                          <a:effectLst/>
                        </a:rPr>
                        <a:t> ÇETİNKAYA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Inst. </a:t>
                      </a:r>
                      <a:r>
                        <a:rPr lang="en-US" sz="800" b="1" u="none" strike="noStrike" dirty="0" err="1">
                          <a:effectLst/>
                        </a:rPr>
                        <a:t>Müzeyyen</a:t>
                      </a:r>
                      <a:r>
                        <a:rPr lang="en-US" sz="800" b="1" u="none" strike="noStrike" dirty="0">
                          <a:effectLst/>
                        </a:rPr>
                        <a:t> AYKAÇ ERDOĞAN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397696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11:10 - 11:40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1009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ENG 1803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2017848644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Programming Fundamentals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Academic Writing and Oral Pres. Skills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1874510386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Gürhan GÜNDÜZ / Dr. Cihat ÇETİNKAYA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Inst. Müzeyyen AYKAÇ ERDOĞAN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2069512866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11:50 - 12:20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1009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ENG 1803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1007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57449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Programming Fundamentals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Academic Writing and Oral Pres. Skills 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Introduction to Computer Science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69700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Gürhan</a:t>
                      </a:r>
                      <a:r>
                        <a:rPr lang="en-US" sz="800" b="1" u="none" strike="noStrike" dirty="0">
                          <a:effectLst/>
                        </a:rPr>
                        <a:t> GÜNDÜZ / Dr. </a:t>
                      </a:r>
                      <a:r>
                        <a:rPr lang="en-US" sz="800" b="1" u="none" strike="noStrike" dirty="0" err="1">
                          <a:effectLst/>
                        </a:rPr>
                        <a:t>Cihat</a:t>
                      </a:r>
                      <a:r>
                        <a:rPr lang="en-US" sz="800" b="1" u="none" strike="noStrike" dirty="0">
                          <a:effectLst/>
                        </a:rPr>
                        <a:t> ÇETİNKAYA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Inst. </a:t>
                      </a:r>
                      <a:r>
                        <a:rPr lang="en-US" sz="800" b="1" u="none" strike="noStrike" dirty="0" err="1">
                          <a:effectLst/>
                        </a:rPr>
                        <a:t>Müzeyyen</a:t>
                      </a:r>
                      <a:r>
                        <a:rPr lang="en-US" sz="800" b="1" u="none" strike="noStrike" dirty="0">
                          <a:effectLst/>
                        </a:rPr>
                        <a:t> AYKAÇ ERDOĞAN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Barış</a:t>
                      </a:r>
                      <a:r>
                        <a:rPr lang="en-US" sz="800" b="1" u="none" strike="noStrike" dirty="0">
                          <a:effectLst/>
                        </a:rPr>
                        <a:t> İŞÇİ PEMBECİ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62919"/>
                  </a:ext>
                </a:extLst>
              </a:tr>
              <a:tr h="19493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BREAK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03462"/>
                  </a:ext>
                </a:extLst>
              </a:tr>
              <a:tr h="174166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Afternoon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vert="vert27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13:30 - 14:00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MATH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ISG 1801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MATH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1007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3494526361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Calculus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Occupational Health and Safety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Calculus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Introduction to Computer Science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1685710535"/>
                  </a:ext>
                </a:extLst>
              </a:tr>
              <a:tr h="18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Gamze YÜKSEL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İbrahim Ferid ÖGE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Gamze YÜKSEL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Barış İŞÇİ PEMBECİ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1081232405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14:10 - 14.40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MATH 1851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ISG 1801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MATH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1007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504817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Calculus 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Occupational Health and Safety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Calculus 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Introduction to Computer Science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08817"/>
                  </a:ext>
                </a:extLst>
              </a:tr>
              <a:tr h="18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Assoc. Prof. Dr. Gamze YÜKSEL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Assoc. Prof. Dr. İbrahim </a:t>
                      </a:r>
                      <a:r>
                        <a:rPr lang="en-US" sz="800" b="1" u="none" strike="noStrike" dirty="0" err="1">
                          <a:effectLst/>
                        </a:rPr>
                        <a:t>Ferid</a:t>
                      </a:r>
                      <a:r>
                        <a:rPr lang="en-US" sz="800" b="1" u="none" strike="noStrike" dirty="0">
                          <a:effectLst/>
                        </a:rPr>
                        <a:t> ÖGE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Assoc. Prof. Dr. Gamze YÜKSEL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Barış</a:t>
                      </a:r>
                      <a:r>
                        <a:rPr lang="en-US" sz="800" b="1" u="none" strike="noStrike" dirty="0">
                          <a:effectLst/>
                        </a:rPr>
                        <a:t> İŞÇİ PEMBECİ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93728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14:50 - 15:20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MATH 1851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1009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MATH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PHYS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4026681091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Calculus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Programming Fundamentals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Calculus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Physics I Lab.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2406460804"/>
                  </a:ext>
                </a:extLst>
              </a:tr>
              <a:tr h="1811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Gamze YÜKSEL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Assist. Prof. Dr. Gürhan GÜNDÜZ / Dr. Cihat ÇETİNKAYA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Gamze YÜKSEL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u="none" strike="noStrike">
                          <a:effectLst/>
                        </a:rPr>
                        <a:t>Assoc. Prof. Dr. Cahit KARANFİL</a:t>
                      </a:r>
                      <a:endParaRPr lang="sv-S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3780756757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15.30 - 16:00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1009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PHYS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PHYS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882784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Programming Fundamentals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Physics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General Physics I Lab.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95490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Gürhan</a:t>
                      </a:r>
                      <a:r>
                        <a:rPr lang="en-US" sz="800" b="1" u="none" strike="noStrike" dirty="0">
                          <a:effectLst/>
                        </a:rPr>
                        <a:t> GÜNDÜZ / Dr. </a:t>
                      </a:r>
                      <a:r>
                        <a:rPr lang="en-US" sz="800" b="1" u="none" strike="noStrike" dirty="0" err="1">
                          <a:effectLst/>
                        </a:rPr>
                        <a:t>Cihat</a:t>
                      </a:r>
                      <a:r>
                        <a:rPr lang="en-US" sz="800" b="1" u="none" strike="noStrike" dirty="0">
                          <a:effectLst/>
                        </a:rPr>
                        <a:t> ÇETİNKAYA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u="none" strike="noStrike" dirty="0">
                          <a:effectLst/>
                        </a:rPr>
                        <a:t>Assoc. Prof. Dr. Cahit KARANFİL</a:t>
                      </a:r>
                      <a:endParaRPr lang="sv-S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u="none" strike="noStrike" dirty="0">
                          <a:effectLst/>
                        </a:rPr>
                        <a:t>Assoc. Prof. Dr. Cahit KARANFİL</a:t>
                      </a:r>
                      <a:endParaRPr lang="sv-S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2677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16:10 - 16:40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PHYS 1851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729506123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Physics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346740851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u="none" strike="noStrike">
                          <a:effectLst/>
                        </a:rPr>
                        <a:t>Assoc. Prof. Dr. Cahit KARANFİL</a:t>
                      </a:r>
                      <a:endParaRPr lang="sv-SE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/>
                </a:tc>
                <a:extLst>
                  <a:ext uri="{0D108BD9-81ED-4DB2-BD59-A6C34878D82A}">
                    <a16:rowId xmlns:a16="http://schemas.microsoft.com/office/drawing/2014/main" val="2673341135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16:50 - 17:20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PHYS 1851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9832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Physics I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035152"/>
                  </a:ext>
                </a:extLst>
              </a:tr>
              <a:tr h="1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1" u="none" strike="noStrike" dirty="0">
                          <a:effectLst/>
                        </a:rPr>
                        <a:t>Assoc. Prof. Dr. Cahit KARANFİL</a:t>
                      </a:r>
                      <a:endParaRPr lang="sv-S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8" marR="5908" marT="5908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4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Year Spring Courses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7A079-BA7F-4D74-A5AE-D7B4AD7A3365}"/>
              </a:ext>
            </a:extLst>
          </p:cNvPr>
          <p:cNvSpPr txBox="1"/>
          <p:nvPr/>
        </p:nvSpPr>
        <p:spPr>
          <a:xfrm>
            <a:off x="1047748" y="4984475"/>
            <a:ext cx="10753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-Academic Writing and Oral Presentation Skills II is moved to Spring Semester of 3.  Year </a:t>
            </a:r>
          </a:p>
          <a:p>
            <a:r>
              <a:rPr lang="en-US" dirty="0"/>
              <a:t>-Turkish II is moved to Spring Semester of 3.  Year </a:t>
            </a:r>
          </a:p>
          <a:p>
            <a:r>
              <a:rPr lang="en-US" dirty="0"/>
              <a:t>-MATH 1856 Basic Linear Algebra for Engineers (Credits 4 -&gt; 6) </a:t>
            </a:r>
          </a:p>
          <a:p>
            <a:r>
              <a:rPr lang="nn-NO" dirty="0"/>
              <a:t>-</a:t>
            </a:r>
            <a:r>
              <a:rPr lang="en-US" dirty="0"/>
              <a:t>CENG 1008 Social and Professional Issues in Computer Science </a:t>
            </a:r>
            <a:r>
              <a:rPr lang="nn-NO" dirty="0"/>
              <a:t>(</a:t>
            </a:r>
            <a:r>
              <a:rPr lang="en-US" dirty="0"/>
              <a:t>Credits</a:t>
            </a:r>
            <a:r>
              <a:rPr lang="nn-NO" dirty="0"/>
              <a:t> 2 -&gt; 4)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14E86C-54F5-43DE-85A2-F48DF43A4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39824"/>
              </p:ext>
            </p:extLst>
          </p:nvPr>
        </p:nvGraphicFramePr>
        <p:xfrm>
          <a:off x="1047748" y="1518082"/>
          <a:ext cx="10306051" cy="3076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4626">
                  <a:extLst>
                    <a:ext uri="{9D8B030D-6E8A-4147-A177-3AD203B41FA5}">
                      <a16:colId xmlns:a16="http://schemas.microsoft.com/office/drawing/2014/main" val="223517814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628632747"/>
                    </a:ext>
                  </a:extLst>
                </a:gridCol>
                <a:gridCol w="543668">
                  <a:extLst>
                    <a:ext uri="{9D8B030D-6E8A-4147-A177-3AD203B41FA5}">
                      <a16:colId xmlns:a16="http://schemas.microsoft.com/office/drawing/2014/main" val="3325886625"/>
                    </a:ext>
                  </a:extLst>
                </a:gridCol>
                <a:gridCol w="4869372">
                  <a:extLst>
                    <a:ext uri="{9D8B030D-6E8A-4147-A177-3AD203B41FA5}">
                      <a16:colId xmlns:a16="http://schemas.microsoft.com/office/drawing/2014/main" val="2461288049"/>
                    </a:ext>
                  </a:extLst>
                </a:gridCol>
                <a:gridCol w="709132">
                  <a:extLst>
                    <a:ext uri="{9D8B030D-6E8A-4147-A177-3AD203B41FA5}">
                      <a16:colId xmlns:a16="http://schemas.microsoft.com/office/drawing/2014/main" val="3623558732"/>
                    </a:ext>
                  </a:extLst>
                </a:gridCol>
                <a:gridCol w="307290">
                  <a:extLst>
                    <a:ext uri="{9D8B030D-6E8A-4147-A177-3AD203B41FA5}">
                      <a16:colId xmlns:a16="http://schemas.microsoft.com/office/drawing/2014/main" val="3953374010"/>
                    </a:ext>
                  </a:extLst>
                </a:gridCol>
                <a:gridCol w="307290">
                  <a:extLst>
                    <a:ext uri="{9D8B030D-6E8A-4147-A177-3AD203B41FA5}">
                      <a16:colId xmlns:a16="http://schemas.microsoft.com/office/drawing/2014/main" val="408733985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132184650"/>
                    </a:ext>
                  </a:extLst>
                </a:gridCol>
                <a:gridCol w="661857">
                  <a:extLst>
                    <a:ext uri="{9D8B030D-6E8A-4147-A177-3AD203B41FA5}">
                      <a16:colId xmlns:a16="http://schemas.microsoft.com/office/drawing/2014/main" val="2356161567"/>
                    </a:ext>
                  </a:extLst>
                </a:gridCol>
              </a:tblGrid>
              <a:tr h="5260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 1852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Physics 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6263983"/>
                  </a:ext>
                </a:extLst>
              </a:tr>
              <a:tr h="5260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1852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Calculus 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4310513"/>
                  </a:ext>
                </a:extLst>
              </a:tr>
              <a:tr h="5260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ISG 1802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Occupational Health and Safety II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6732"/>
                  </a:ext>
                </a:extLst>
              </a:tr>
              <a:tr h="4283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1008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and Professional Issues in Computer Science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821010"/>
                  </a:ext>
                </a:extLst>
              </a:tr>
              <a:tr h="5260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1004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Object Oriented Programming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0081108"/>
                  </a:ext>
                </a:extLst>
              </a:tr>
              <a:tr h="5445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1856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Linear Algebra for Engineers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768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9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Year Fall Courses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7A079-BA7F-4D74-A5AE-D7B4AD7A3365}"/>
              </a:ext>
            </a:extLst>
          </p:cNvPr>
          <p:cNvSpPr txBox="1"/>
          <p:nvPr/>
        </p:nvSpPr>
        <p:spPr>
          <a:xfrm>
            <a:off x="838199" y="4608315"/>
            <a:ext cx="10753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-Biology removed and Chemistry add to Fall Semester of 2.  Year</a:t>
            </a:r>
          </a:p>
          <a:p>
            <a:r>
              <a:rPr lang="en-US" dirty="0"/>
              <a:t>-Principles Of Kemal Ataturk I is moved to Fall Semester of 3.  Year </a:t>
            </a:r>
          </a:p>
          <a:p>
            <a:r>
              <a:rPr lang="en-US" dirty="0"/>
              <a:t>-Academic Writing and Oral Presentation Skills III is removed from the program</a:t>
            </a:r>
          </a:p>
          <a:p>
            <a:r>
              <a:rPr lang="en-US" dirty="0"/>
              <a:t>-CENG 2005 Discrete Computational Structures (Credits 5 -&gt; 6) </a:t>
            </a:r>
          </a:p>
          <a:p>
            <a:r>
              <a:rPr lang="nn-NO" dirty="0"/>
              <a:t>-</a:t>
            </a:r>
            <a:r>
              <a:rPr lang="en-US" dirty="0"/>
              <a:t>MATH 2855 Differential Equations </a:t>
            </a:r>
            <a:r>
              <a:rPr lang="nn-NO" dirty="0"/>
              <a:t>(</a:t>
            </a:r>
            <a:r>
              <a:rPr lang="en-US" dirty="0"/>
              <a:t>Credits</a:t>
            </a:r>
            <a:r>
              <a:rPr lang="nn-NO" dirty="0"/>
              <a:t> 4 -&gt; 6)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FF2C9B-FA89-4DC9-B64C-E02319D0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87333"/>
              </p:ext>
            </p:extLst>
          </p:nvPr>
        </p:nvGraphicFramePr>
        <p:xfrm>
          <a:off x="838199" y="1528763"/>
          <a:ext cx="9172575" cy="2938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243">
                  <a:extLst>
                    <a:ext uri="{9D8B030D-6E8A-4147-A177-3AD203B41FA5}">
                      <a16:colId xmlns:a16="http://schemas.microsoft.com/office/drawing/2014/main" val="418990970"/>
                    </a:ext>
                  </a:extLst>
                </a:gridCol>
                <a:gridCol w="673216">
                  <a:extLst>
                    <a:ext uri="{9D8B030D-6E8A-4147-A177-3AD203B41FA5}">
                      <a16:colId xmlns:a16="http://schemas.microsoft.com/office/drawing/2014/main" val="296752110"/>
                    </a:ext>
                  </a:extLst>
                </a:gridCol>
                <a:gridCol w="483874">
                  <a:extLst>
                    <a:ext uri="{9D8B030D-6E8A-4147-A177-3AD203B41FA5}">
                      <a16:colId xmlns:a16="http://schemas.microsoft.com/office/drawing/2014/main" val="3631711548"/>
                    </a:ext>
                  </a:extLst>
                </a:gridCol>
                <a:gridCol w="4333832">
                  <a:extLst>
                    <a:ext uri="{9D8B030D-6E8A-4147-A177-3AD203B41FA5}">
                      <a16:colId xmlns:a16="http://schemas.microsoft.com/office/drawing/2014/main" val="3991707614"/>
                    </a:ext>
                  </a:extLst>
                </a:gridCol>
                <a:gridCol w="631141">
                  <a:extLst>
                    <a:ext uri="{9D8B030D-6E8A-4147-A177-3AD203B41FA5}">
                      <a16:colId xmlns:a16="http://schemas.microsoft.com/office/drawing/2014/main" val="2919586711"/>
                    </a:ext>
                  </a:extLst>
                </a:gridCol>
                <a:gridCol w="273494">
                  <a:extLst>
                    <a:ext uri="{9D8B030D-6E8A-4147-A177-3AD203B41FA5}">
                      <a16:colId xmlns:a16="http://schemas.microsoft.com/office/drawing/2014/main" val="2087882913"/>
                    </a:ext>
                  </a:extLst>
                </a:gridCol>
                <a:gridCol w="273494">
                  <a:extLst>
                    <a:ext uri="{9D8B030D-6E8A-4147-A177-3AD203B41FA5}">
                      <a16:colId xmlns:a16="http://schemas.microsoft.com/office/drawing/2014/main" val="734256826"/>
                    </a:ext>
                  </a:extLst>
                </a:gridCol>
                <a:gridCol w="673216">
                  <a:extLst>
                    <a:ext uri="{9D8B030D-6E8A-4147-A177-3AD203B41FA5}">
                      <a16:colId xmlns:a16="http://schemas.microsoft.com/office/drawing/2014/main" val="1702829674"/>
                    </a:ext>
                  </a:extLst>
                </a:gridCol>
                <a:gridCol w="589065">
                  <a:extLst>
                    <a:ext uri="{9D8B030D-6E8A-4147-A177-3AD203B41FA5}">
                      <a16:colId xmlns:a16="http://schemas.microsoft.com/office/drawing/2014/main" val="4217454253"/>
                    </a:ext>
                  </a:extLst>
                </a:gridCol>
              </a:tblGrid>
              <a:tr h="5876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2855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Differential Equations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0363346"/>
                  </a:ext>
                </a:extLst>
              </a:tr>
              <a:tr h="5876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Structures and Algorithms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5069109"/>
                  </a:ext>
                </a:extLst>
              </a:tr>
              <a:tr h="5876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Discrete Computational Structures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8799010"/>
                  </a:ext>
                </a:extLst>
              </a:tr>
              <a:tr h="5876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Logic Design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5152585"/>
                  </a:ext>
                </a:extLst>
              </a:tr>
              <a:tr h="5876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 2801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Chemistry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13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DDE3-C61F-4569-9CA6-2E1A5446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2. Year Fall Weekly Course Schedule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5DAA1A-0F05-4647-88A4-04F69BA71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27708"/>
              </p:ext>
            </p:extLst>
          </p:nvPr>
        </p:nvGraphicFramePr>
        <p:xfrm>
          <a:off x="1121915" y="967666"/>
          <a:ext cx="10410179" cy="5890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901">
                  <a:extLst>
                    <a:ext uri="{9D8B030D-6E8A-4147-A177-3AD203B41FA5}">
                      <a16:colId xmlns:a16="http://schemas.microsoft.com/office/drawing/2014/main" val="1764845139"/>
                    </a:ext>
                  </a:extLst>
                </a:gridCol>
                <a:gridCol w="1097755">
                  <a:extLst>
                    <a:ext uri="{9D8B030D-6E8A-4147-A177-3AD203B41FA5}">
                      <a16:colId xmlns:a16="http://schemas.microsoft.com/office/drawing/2014/main" val="1198262008"/>
                    </a:ext>
                  </a:extLst>
                </a:gridCol>
                <a:gridCol w="1521177">
                  <a:extLst>
                    <a:ext uri="{9D8B030D-6E8A-4147-A177-3AD203B41FA5}">
                      <a16:colId xmlns:a16="http://schemas.microsoft.com/office/drawing/2014/main" val="4211148415"/>
                    </a:ext>
                  </a:extLst>
                </a:gridCol>
                <a:gridCol w="1771195">
                  <a:extLst>
                    <a:ext uri="{9D8B030D-6E8A-4147-A177-3AD203B41FA5}">
                      <a16:colId xmlns:a16="http://schemas.microsoft.com/office/drawing/2014/main" val="2585126284"/>
                    </a:ext>
                  </a:extLst>
                </a:gridCol>
                <a:gridCol w="1976994">
                  <a:extLst>
                    <a:ext uri="{9D8B030D-6E8A-4147-A177-3AD203B41FA5}">
                      <a16:colId xmlns:a16="http://schemas.microsoft.com/office/drawing/2014/main" val="2196317765"/>
                    </a:ext>
                  </a:extLst>
                </a:gridCol>
                <a:gridCol w="1884115">
                  <a:extLst>
                    <a:ext uri="{9D8B030D-6E8A-4147-A177-3AD203B41FA5}">
                      <a16:colId xmlns:a16="http://schemas.microsoft.com/office/drawing/2014/main" val="2799713197"/>
                    </a:ext>
                  </a:extLst>
                </a:gridCol>
                <a:gridCol w="1831042">
                  <a:extLst>
                    <a:ext uri="{9D8B030D-6E8A-4147-A177-3AD203B41FA5}">
                      <a16:colId xmlns:a16="http://schemas.microsoft.com/office/drawing/2014/main" val="2045233447"/>
                    </a:ext>
                  </a:extLst>
                </a:gridCol>
              </a:tblGrid>
              <a:tr h="163325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Morning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vert="vert27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HOURS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356281"/>
                  </a:ext>
                </a:extLst>
              </a:tr>
              <a:tr h="163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MONDAY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TUESDAY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WEDNESDAY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THURSDAY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FRIDAY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368108069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08:30 - 09:00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CHEM 2801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39000131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General Chemistry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007953919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Prof. Dr. İbrahim KULA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255404528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09:10 - 09:40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CHEM 2801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9862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Chemistry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8593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Prof. Dr. İbrahim KULA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1955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09:50 - 10:20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CHEM 2801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00369849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Chemistry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987042038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Prof. Dr. İbrahim KULA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533569793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10:30 - 11.00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2031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31597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Digital Logic Design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16470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Mahmut TENRUH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81477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11:10 - 11:40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2031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411878132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Data Structures and Algorithms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Digital Logic Design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2669251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Bekir Taner DİNÇER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Assoc. Prof. Dr. Mahmut TENRUH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0716110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11:50 - 12:20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2031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68409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Data Structures and Algorithms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Digital Logic Design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Data Structures and Algorithms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33776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Assoc.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Bekir</a:t>
                      </a:r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1" u="none" strike="noStrike" dirty="0" err="1">
                          <a:effectLst/>
                        </a:rPr>
                        <a:t>Taner</a:t>
                      </a:r>
                      <a:r>
                        <a:rPr lang="en-US" sz="800" b="1" u="none" strike="noStrike" dirty="0">
                          <a:effectLst/>
                        </a:rPr>
                        <a:t> DİNÇER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Assoc.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Mahmut</a:t>
                      </a:r>
                      <a:r>
                        <a:rPr lang="en-US" sz="800" b="1" u="none" strike="noStrike" dirty="0">
                          <a:effectLst/>
                        </a:rPr>
                        <a:t> TENRUH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Assoc. Prof. Dr. </a:t>
                      </a:r>
                      <a:r>
                        <a:rPr lang="en-US" sz="800" b="1" u="none" strike="noStrike" dirty="0" err="1">
                          <a:effectLst/>
                        </a:rPr>
                        <a:t>Bekir</a:t>
                      </a:r>
                      <a:r>
                        <a:rPr lang="en-US" sz="800" b="1" u="none" strike="noStrike" dirty="0">
                          <a:effectLst/>
                        </a:rPr>
                        <a:t> </a:t>
                      </a:r>
                      <a:r>
                        <a:rPr lang="en-US" sz="800" b="1" u="none" strike="noStrike" dirty="0" err="1">
                          <a:effectLst/>
                        </a:rPr>
                        <a:t>Taner</a:t>
                      </a:r>
                      <a:r>
                        <a:rPr lang="en-US" sz="800" b="1" u="none" strike="noStrike" dirty="0">
                          <a:effectLst/>
                        </a:rPr>
                        <a:t> DİNÇER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51902"/>
                  </a:ext>
                </a:extLst>
              </a:tr>
              <a:tr h="16332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BREAK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23567"/>
                  </a:ext>
                </a:extLst>
              </a:tr>
              <a:tr h="15089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Afternoon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vert="vert27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13:30 - 14:00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CHEM 2801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CENG 2003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115946030"/>
                  </a:ext>
                </a:extLst>
              </a:tr>
              <a:tr h="29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General Chemistry Lab.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Discrete Computational Structures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53461919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Prof. Dr. İbrahim KULA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Zeynep </a:t>
                      </a:r>
                      <a:r>
                        <a:rPr lang="en-US" sz="800" b="1" u="none" strike="noStrike" dirty="0" err="1">
                          <a:effectLst/>
                        </a:rPr>
                        <a:t>Filiz</a:t>
                      </a:r>
                      <a:r>
                        <a:rPr lang="en-US" sz="800" b="1" u="none" strike="noStrike" dirty="0">
                          <a:effectLst/>
                        </a:rPr>
                        <a:t> EREN DOĞU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399158445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14:10 - 14.40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CHEM 2801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62346"/>
                  </a:ext>
                </a:extLst>
              </a:tr>
              <a:tr h="29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General Chemistry Lab.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Discrete Computational Structures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77902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Prof. Dr. İbrahim KULA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Zeynep </a:t>
                      </a:r>
                      <a:r>
                        <a:rPr lang="en-US" sz="800" b="1" u="none" strike="noStrike" dirty="0" err="1">
                          <a:effectLst/>
                        </a:rPr>
                        <a:t>Filiz</a:t>
                      </a:r>
                      <a:r>
                        <a:rPr lang="en-US" sz="800" b="1" u="none" strike="noStrike" dirty="0">
                          <a:effectLst/>
                        </a:rPr>
                        <a:t> EREN DOĞU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4442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14:50 - 15:20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CENG 2003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MATH 2853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4235017525"/>
                  </a:ext>
                </a:extLst>
              </a:tr>
              <a:tr h="291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Discrete Computational Structures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Differential Equations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1500770135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Assist. Prof. Dr. Zeynep </a:t>
                      </a:r>
                      <a:r>
                        <a:rPr lang="en-US" sz="800" b="1" u="none" strike="noStrike" dirty="0" err="1">
                          <a:effectLst/>
                        </a:rPr>
                        <a:t>Filiz</a:t>
                      </a:r>
                      <a:r>
                        <a:rPr lang="en-US" sz="800" b="1" u="none" strike="noStrike" dirty="0">
                          <a:effectLst/>
                        </a:rPr>
                        <a:t> EREN DOĞU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Prof. Dr. Mustafa GÜLSU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9481193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15.30 - 16:00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MATH 2853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93465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Differential Equations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23591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Prof. Dr. Mustafa GÜLSU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79451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16:10 - 16:40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MATH 2853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512741601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Differential Equations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373568784"/>
                  </a:ext>
                </a:extLst>
              </a:tr>
              <a:tr h="150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Prof. Dr. Mustafa GÜLSU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val="216548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Year Spring Courses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7A079-BA7F-4D74-A5AE-D7B4AD7A3365}"/>
              </a:ext>
            </a:extLst>
          </p:cNvPr>
          <p:cNvSpPr txBox="1"/>
          <p:nvPr/>
        </p:nvSpPr>
        <p:spPr>
          <a:xfrm>
            <a:off x="838199" y="4608315"/>
            <a:ext cx="1075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-CENG 2008 Database Management Systems is moved to Fall Semester of 3.  Year </a:t>
            </a:r>
          </a:p>
          <a:p>
            <a:r>
              <a:rPr lang="en-US" dirty="0"/>
              <a:t>-Principles Of Kemal Ataturk II is moved to Spring Semester of 3.  Year </a:t>
            </a:r>
          </a:p>
          <a:p>
            <a:r>
              <a:rPr lang="en-US" dirty="0"/>
              <a:t>-CENG 2014 Design and Analysis of Algorithms is moved from Fall Semester of 3.  Year </a:t>
            </a:r>
          </a:p>
          <a:p>
            <a:r>
              <a:rPr lang="en-US" dirty="0"/>
              <a:t>-CENG 2012 Statistics and Probability for Engineers (Credits 4 -&gt; 6)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F95812-2642-4ACC-8F51-7964B40E1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87632"/>
              </p:ext>
            </p:extLst>
          </p:nvPr>
        </p:nvGraphicFramePr>
        <p:xfrm>
          <a:off x="838198" y="1476374"/>
          <a:ext cx="9391651" cy="3019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889">
                  <a:extLst>
                    <a:ext uri="{9D8B030D-6E8A-4147-A177-3AD203B41FA5}">
                      <a16:colId xmlns:a16="http://schemas.microsoft.com/office/drawing/2014/main" val="1828656818"/>
                    </a:ext>
                  </a:extLst>
                </a:gridCol>
                <a:gridCol w="689295">
                  <a:extLst>
                    <a:ext uri="{9D8B030D-6E8A-4147-A177-3AD203B41FA5}">
                      <a16:colId xmlns:a16="http://schemas.microsoft.com/office/drawing/2014/main" val="1826434964"/>
                    </a:ext>
                  </a:extLst>
                </a:gridCol>
                <a:gridCol w="495431">
                  <a:extLst>
                    <a:ext uri="{9D8B030D-6E8A-4147-A177-3AD203B41FA5}">
                      <a16:colId xmlns:a16="http://schemas.microsoft.com/office/drawing/2014/main" val="3926445934"/>
                    </a:ext>
                  </a:extLst>
                </a:gridCol>
                <a:gridCol w="4437340">
                  <a:extLst>
                    <a:ext uri="{9D8B030D-6E8A-4147-A177-3AD203B41FA5}">
                      <a16:colId xmlns:a16="http://schemas.microsoft.com/office/drawing/2014/main" val="3197975800"/>
                    </a:ext>
                  </a:extLst>
                </a:gridCol>
                <a:gridCol w="646215">
                  <a:extLst>
                    <a:ext uri="{9D8B030D-6E8A-4147-A177-3AD203B41FA5}">
                      <a16:colId xmlns:a16="http://schemas.microsoft.com/office/drawing/2014/main" val="3813403037"/>
                    </a:ext>
                  </a:extLst>
                </a:gridCol>
                <a:gridCol w="280026">
                  <a:extLst>
                    <a:ext uri="{9D8B030D-6E8A-4147-A177-3AD203B41FA5}">
                      <a16:colId xmlns:a16="http://schemas.microsoft.com/office/drawing/2014/main" val="3029565027"/>
                    </a:ext>
                  </a:extLst>
                </a:gridCol>
                <a:gridCol w="280026">
                  <a:extLst>
                    <a:ext uri="{9D8B030D-6E8A-4147-A177-3AD203B41FA5}">
                      <a16:colId xmlns:a16="http://schemas.microsoft.com/office/drawing/2014/main" val="4139831988"/>
                    </a:ext>
                  </a:extLst>
                </a:gridCol>
                <a:gridCol w="689295">
                  <a:extLst>
                    <a:ext uri="{9D8B030D-6E8A-4147-A177-3AD203B41FA5}">
                      <a16:colId xmlns:a16="http://schemas.microsoft.com/office/drawing/2014/main" val="1046434020"/>
                    </a:ext>
                  </a:extLst>
                </a:gridCol>
                <a:gridCol w="603134">
                  <a:extLst>
                    <a:ext uri="{9D8B030D-6E8A-4147-A177-3AD203B41FA5}">
                      <a16:colId xmlns:a16="http://schemas.microsoft.com/office/drawing/2014/main" val="85912325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 Concepts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757503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 and Probability for Engineers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28145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Organization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89732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117928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2014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Analysis of Algorithms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797125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Elective (BDS)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8112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2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FE6-437F-4901-9769-C38224B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Year Fall Courses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974289-FC85-4838-8AA5-CBA12189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17791"/>
              </p:ext>
            </p:extLst>
          </p:nvPr>
        </p:nvGraphicFramePr>
        <p:xfrm>
          <a:off x="104774" y="1519237"/>
          <a:ext cx="7820026" cy="4643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215">
                  <a:extLst>
                    <a:ext uri="{9D8B030D-6E8A-4147-A177-3AD203B41FA5}">
                      <a16:colId xmlns:a16="http://schemas.microsoft.com/office/drawing/2014/main" val="188065042"/>
                    </a:ext>
                  </a:extLst>
                </a:gridCol>
                <a:gridCol w="573947">
                  <a:extLst>
                    <a:ext uri="{9D8B030D-6E8A-4147-A177-3AD203B41FA5}">
                      <a16:colId xmlns:a16="http://schemas.microsoft.com/office/drawing/2014/main" val="3074877369"/>
                    </a:ext>
                  </a:extLst>
                </a:gridCol>
                <a:gridCol w="412524">
                  <a:extLst>
                    <a:ext uri="{9D8B030D-6E8A-4147-A177-3AD203B41FA5}">
                      <a16:colId xmlns:a16="http://schemas.microsoft.com/office/drawing/2014/main" val="2201017104"/>
                    </a:ext>
                  </a:extLst>
                </a:gridCol>
                <a:gridCol w="3694783">
                  <a:extLst>
                    <a:ext uri="{9D8B030D-6E8A-4147-A177-3AD203B41FA5}">
                      <a16:colId xmlns:a16="http://schemas.microsoft.com/office/drawing/2014/main" val="3552217535"/>
                    </a:ext>
                  </a:extLst>
                </a:gridCol>
                <a:gridCol w="538075">
                  <a:extLst>
                    <a:ext uri="{9D8B030D-6E8A-4147-A177-3AD203B41FA5}">
                      <a16:colId xmlns:a16="http://schemas.microsoft.com/office/drawing/2014/main" val="264246669"/>
                    </a:ext>
                  </a:extLst>
                </a:gridCol>
                <a:gridCol w="233166">
                  <a:extLst>
                    <a:ext uri="{9D8B030D-6E8A-4147-A177-3AD203B41FA5}">
                      <a16:colId xmlns:a16="http://schemas.microsoft.com/office/drawing/2014/main" val="3377170246"/>
                    </a:ext>
                  </a:extLst>
                </a:gridCol>
                <a:gridCol w="233166">
                  <a:extLst>
                    <a:ext uri="{9D8B030D-6E8A-4147-A177-3AD203B41FA5}">
                      <a16:colId xmlns:a16="http://schemas.microsoft.com/office/drawing/2014/main" val="2528700662"/>
                    </a:ext>
                  </a:extLst>
                </a:gridCol>
                <a:gridCol w="573947">
                  <a:extLst>
                    <a:ext uri="{9D8B030D-6E8A-4147-A177-3AD203B41FA5}">
                      <a16:colId xmlns:a16="http://schemas.microsoft.com/office/drawing/2014/main" val="811980397"/>
                    </a:ext>
                  </a:extLst>
                </a:gridCol>
                <a:gridCol w="502203">
                  <a:extLst>
                    <a:ext uri="{9D8B030D-6E8A-4147-A177-3AD203B41FA5}">
                      <a16:colId xmlns:a16="http://schemas.microsoft.com/office/drawing/2014/main" val="2251151246"/>
                    </a:ext>
                  </a:extLst>
                </a:gridCol>
              </a:tblGrid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Management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2835926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2421622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Summer Practice 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9306421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TDB 3801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 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7388652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 3801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Principles Of Kemal Ataturk 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3241960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Elective (BİS / BDS)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8825428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Elective (2) (BİS)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1116142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TOPLAM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8028649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3507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Development and Programming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96030"/>
                  </a:ext>
                </a:extLst>
              </a:tr>
              <a:tr h="3764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3511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85975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3521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33382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Development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85454"/>
                  </a:ext>
                </a:extLst>
              </a:tr>
              <a:tr h="3555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3547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Computer Graphics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0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4964-19AC-4067-A19C-7FD4F5EB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3. Year Fall Weekly Course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7067-11A1-4FE8-B8FF-017D35B1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79449"/>
              </p:ext>
            </p:extLst>
          </p:nvPr>
        </p:nvGraphicFramePr>
        <p:xfrm>
          <a:off x="758300" y="998228"/>
          <a:ext cx="9371122" cy="5859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93">
                  <a:extLst>
                    <a:ext uri="{9D8B030D-6E8A-4147-A177-3AD203B41FA5}">
                      <a16:colId xmlns:a16="http://schemas.microsoft.com/office/drawing/2014/main" val="2840580284"/>
                    </a:ext>
                  </a:extLst>
                </a:gridCol>
                <a:gridCol w="904223">
                  <a:extLst>
                    <a:ext uri="{9D8B030D-6E8A-4147-A177-3AD203B41FA5}">
                      <a16:colId xmlns:a16="http://schemas.microsoft.com/office/drawing/2014/main" val="782157771"/>
                    </a:ext>
                  </a:extLst>
                </a:gridCol>
                <a:gridCol w="1735203">
                  <a:extLst>
                    <a:ext uri="{9D8B030D-6E8A-4147-A177-3AD203B41FA5}">
                      <a16:colId xmlns:a16="http://schemas.microsoft.com/office/drawing/2014/main" val="860735878"/>
                    </a:ext>
                  </a:extLst>
                </a:gridCol>
                <a:gridCol w="1753664">
                  <a:extLst>
                    <a:ext uri="{9D8B030D-6E8A-4147-A177-3AD203B41FA5}">
                      <a16:colId xmlns:a16="http://schemas.microsoft.com/office/drawing/2014/main" val="175682653"/>
                    </a:ext>
                  </a:extLst>
                </a:gridCol>
                <a:gridCol w="1595602">
                  <a:extLst>
                    <a:ext uri="{9D8B030D-6E8A-4147-A177-3AD203B41FA5}">
                      <a16:colId xmlns:a16="http://schemas.microsoft.com/office/drawing/2014/main" val="2396556851"/>
                    </a:ext>
                  </a:extLst>
                </a:gridCol>
                <a:gridCol w="1626889">
                  <a:extLst>
                    <a:ext uri="{9D8B030D-6E8A-4147-A177-3AD203B41FA5}">
                      <a16:colId xmlns:a16="http://schemas.microsoft.com/office/drawing/2014/main" val="3133572688"/>
                    </a:ext>
                  </a:extLst>
                </a:gridCol>
                <a:gridCol w="1485448">
                  <a:extLst>
                    <a:ext uri="{9D8B030D-6E8A-4147-A177-3AD203B41FA5}">
                      <a16:colId xmlns:a16="http://schemas.microsoft.com/office/drawing/2014/main" val="70910385"/>
                    </a:ext>
                  </a:extLst>
                </a:gridCol>
              </a:tblGrid>
              <a:tr h="156369">
                <a:tc rowSpan="1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</a:p>
                  </a:txBody>
                  <a:tcPr marL="5571" marR="5571" marT="5571" marB="0"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</a:p>
                  </a:txBody>
                  <a:tcPr marL="5571" marR="5571" marT="5571" marB="0"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571" marR="5571" marT="557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48103"/>
                  </a:ext>
                </a:extLst>
              </a:tr>
              <a:tr h="156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3144079788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10:30 - 11.00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3545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2962406168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Development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1345533960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Özgür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KILIÇ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3037187462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11:10 - 11:40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3545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760007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Development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87378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Özgür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KILIÇ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10657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11:50 - 12:20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3005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3545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3459836530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Management Systems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Development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901244931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Tuğba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ÖNAL SÜZEK -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Erdem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TÜRK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Özgür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KILIÇ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2525607562"/>
                  </a:ext>
                </a:extLst>
              </a:tr>
              <a:tr h="156369">
                <a:tc grid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5571" marR="5571" marT="557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36350"/>
                  </a:ext>
                </a:extLst>
              </a:tr>
              <a:tr h="155573">
                <a:tc rowSpan="1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</a:p>
                  </a:txBody>
                  <a:tcPr marL="5571" marR="5571" marT="5571" marB="0" vert="vert270" anchor="ctr"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13:30 - 14:00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3547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3007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3545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772489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Computer Graphics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Networks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Development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1368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Gizem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Kayar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NL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Enis KARAARSLAN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Özgür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KILIÇ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21826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14:10 - 14.40 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3547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3007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3545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4037658346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Computer Graphics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Networks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Application Development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2038630940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Gizem Kayar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NL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Enis KARAARSLAN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Özgür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KILIÇ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4058277102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14:50 - 15:20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3005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3547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3007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3521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87230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Management Systems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Computer Graphics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Networks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81176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Tuğba ÖNAL SÜZEK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Gizem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Kayar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NL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Enis KARAARSLAN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Selim YILMAZ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74783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15.30 - 16:00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3005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 3801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3521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1844075480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Management Systems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Principles of Kemal Atatürk I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1037560063"/>
                  </a:ext>
                </a:extLst>
              </a:tr>
              <a:tr h="304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Assist. Prof. Dr. Tuğba ÖNAL SÜZEK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Inst. Tuğba ÇALIŞKAN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Selim YILMAZ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491532540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16:10 - 16:40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TDB 3801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ATB 3801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CENG 3521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263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 I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Principles of Kemal Atatürk I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80168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UZEM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Inst. </a:t>
                      </a:r>
                      <a:r>
                        <a:rPr lang="en-US" sz="8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Tuğba</a:t>
                      </a:r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ÇALIŞKAN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Selim YILMAZ</a:t>
                      </a:r>
                    </a:p>
                  </a:txBody>
                  <a:tcPr marL="5571" marR="5571" marT="5571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77087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16:50 - 17:20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TDB 3801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3941646352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 I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4117206648"/>
                  </a:ext>
                </a:extLst>
              </a:tr>
              <a:tr h="155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UZEM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571" marR="5571" marT="5571" marB="0" anchor="ctr"/>
                </a:tc>
                <a:extLst>
                  <a:ext uri="{0D108BD9-81ED-4DB2-BD59-A6C34878D82A}">
                    <a16:rowId xmlns:a16="http://schemas.microsoft.com/office/drawing/2014/main" val="420526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3165</Words>
  <Application>Microsoft Office PowerPoint</Application>
  <PresentationFormat>Widescreen</PresentationFormat>
  <Paragraphs>1437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2020-2021 CENG Program Updates</vt:lpstr>
      <vt:lpstr>1. Year Fall Courses</vt:lpstr>
      <vt:lpstr>1. Year Fall Weekly Course Schedule</vt:lpstr>
      <vt:lpstr>1. Year Spring Courses</vt:lpstr>
      <vt:lpstr>2. Year Fall Courses</vt:lpstr>
      <vt:lpstr>2. Year Fall Weekly Course Schedule</vt:lpstr>
      <vt:lpstr>2. Year Spring Courses</vt:lpstr>
      <vt:lpstr>3. Year Fall Courses</vt:lpstr>
      <vt:lpstr>3. Year Fall Weekly Course Schedule</vt:lpstr>
      <vt:lpstr>3. Year Spring Courses</vt:lpstr>
      <vt:lpstr>4. Year Fall Courses</vt:lpstr>
      <vt:lpstr>4. Year Fall Weekly Course Schedule</vt:lpstr>
      <vt:lpstr>4. Year Spring Courses</vt:lpstr>
      <vt:lpstr>Minimum ECTS Credit for Graduation </vt:lpstr>
      <vt:lpstr>Academic Advisors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2020-2021 Müfredat Değişiklikleri</dc:title>
  <dc:creator>Ozgur</dc:creator>
  <cp:lastModifiedBy>Ozgur</cp:lastModifiedBy>
  <cp:revision>14</cp:revision>
  <dcterms:created xsi:type="dcterms:W3CDTF">2020-09-25T07:11:51Z</dcterms:created>
  <dcterms:modified xsi:type="dcterms:W3CDTF">2020-09-25T12:30:15Z</dcterms:modified>
</cp:coreProperties>
</file>