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  <p:sldMasterId id="2147483737" r:id="rId3"/>
    <p:sldMasterId id="2147483749" r:id="rId4"/>
    <p:sldMasterId id="2147483761" r:id="rId5"/>
  </p:sldMasterIdLst>
  <p:notesMasterIdLst>
    <p:notesMasterId r:id="rId18"/>
  </p:notesMasterIdLst>
  <p:sldIdLst>
    <p:sldId id="256" r:id="rId6"/>
    <p:sldId id="268" r:id="rId7"/>
    <p:sldId id="257" r:id="rId8"/>
    <p:sldId id="258" r:id="rId9"/>
    <p:sldId id="260" r:id="rId10"/>
    <p:sldId id="261" r:id="rId11"/>
    <p:sldId id="270" r:id="rId12"/>
    <p:sldId id="267" r:id="rId13"/>
    <p:sldId id="262" r:id="rId14"/>
    <p:sldId id="264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97" d="100"/>
          <a:sy n="97" d="100"/>
        </p:scale>
        <p:origin x="6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A9C87-47CF-C843-B526-C996D3CBF5D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1FF05-0F70-C54B-BBFC-7B714026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5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FF05-0F70-C54B-BBFC-7B714026D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FF05-0F70-C54B-BBFC-7B714026D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4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EFF7-787A-E8BF-B94F-D66A9A41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92425-8261-7F69-6E1B-8AFC3CFA9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C6A24-1467-D81E-1708-6CECB1D0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7A2-EAB7-5145-B00E-C08F7E38C5C5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9347-4E88-2940-ECC3-A0BE0D6B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736AD-AB7E-4B73-A35F-2C372E37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930-BE31-9446-9EA5-FDCC33AA0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7791-4F9D-9025-9B8E-80A9F0C3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725CF-BB3D-2718-3720-11DED9FB1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80ACC-2E7C-044C-2331-79C78D35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7A2-EAB7-5145-B00E-C08F7E38C5C5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616C3-D11D-D385-13F0-8E945E58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3640-D993-6B54-D3D4-2756CB40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930-BE31-9446-9EA5-FDCC33AA0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8D328-C03E-52D2-E892-0C3A38966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7B4CD-099D-704E-AEA8-7F8BEE5C2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FFFB-C51D-CFD5-3FA4-A786947A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7A2-EAB7-5145-B00E-C08F7E38C5C5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C49E-81D0-5595-1EB3-54E9DEB0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E0D9-F990-A1BD-ABD1-7D5E3DA2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930-BE31-9446-9EA5-FDCC33AA0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3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FF83-C25F-79A5-3F0A-7EEB69386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A4DA5-A9E0-E9AA-D008-D9D7E675B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B1A70-B7FD-36D8-2A4A-29A2AD7D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8585-14AB-C440-9344-BE71379726D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202A-FD94-01BD-BF28-095E418A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3BF1-2756-417E-16FB-0E98D779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AF9F-DB7F-424A-9DF1-6030EDC5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0C49-F381-9918-63F1-BDFB74E7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F4B0-1A73-1B12-9736-B00944A4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C7151-DE8F-8362-7CEC-141B0421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8585-14AB-C440-9344-BE71379726D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8D9C-C0AC-DEAE-0669-73DF2877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C9EB-624A-EC70-8110-712A8FC1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AF9F-DB7F-424A-9DF1-6030EDC5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2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74B1-5B89-F934-B7AE-CBB6035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414FB-A7ED-9AF9-C0B2-2BE34A77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DC06-5365-AF78-AD24-65F43B30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8585-14AB-C440-9344-BE71379726D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A303-85D1-EE03-66FE-24CAE216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9090-7C9A-5F6E-9CA1-1C2E523C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AF9F-DB7F-424A-9DF1-6030EDC5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5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14B8-EAF3-E657-E2D0-7C864690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48D9-1A46-36D3-F84E-D38B9D43A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7673D-C41C-7173-757F-B1E36224C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ABA58-9737-117C-C9C8-A43D4720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8585-14AB-C440-9344-BE71379726D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43CAD-14E8-AAFA-F802-AA22EACD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C5D57-C43E-8A6D-E8B4-8F894440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AF9F-DB7F-424A-9DF1-6030EDC5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6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C151-6059-DBA3-BA05-A5E5DE13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41413-9D43-861C-4354-DDE36BBF7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B8D17-435D-9932-F74F-25C2F5187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02755-9037-9B84-F3F6-BA3F7759C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E46ED-C135-3349-0D41-2EF0B5E05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5E2D0-3DB6-7EDF-A2F4-44DCC69F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8585-14AB-C440-9344-BE71379726D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EDB6D-A8A1-A382-BB3C-50BC1CF6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8F264-DAF5-0C63-EF82-C02DDA77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AF9F-DB7F-424A-9DF1-6030EDC5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4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6720-0B86-2237-CA97-E3794062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2EF19-5C04-B225-0AB7-0BEA5223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8585-14AB-C440-9344-BE71379726D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15C40-5AFE-6B56-024D-B1E88582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FC3D-D3D3-8EC1-A27B-C544FF32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AF9F-DB7F-424A-9DF1-6030EDC5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53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B78DD-4A02-DE22-28B4-E6B9219C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8585-14AB-C440-9344-BE71379726D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9A2B4-AA06-7760-11E4-04861EDE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54BD6-1CCC-E5B0-DB27-C877A20D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AF9F-DB7F-424A-9DF1-6030EDC5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74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1B17-9D50-17E2-540F-486256AC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6C6F-1E2E-6844-FD32-63A95CEA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E704A-9053-F525-4535-85958076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596AA-0B57-88E3-F8DB-F94EFE3E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8585-14AB-C440-9344-BE71379726D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BCA-DF45-E195-2567-7726C550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79558-02B2-0E89-4084-475E6D47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AF9F-DB7F-424A-9DF1-6030EDC5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3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46B5-E41A-8E15-E171-399FAB55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516E-4BC2-12B3-4C6D-7F2677BC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45CF-4DF2-CBA2-D1FD-391362D8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7A2-EAB7-5145-B00E-C08F7E38C5C5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3222-0EB2-FD06-E21B-8836F3B3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1DA4-B66E-DC25-5B11-57C9C20F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930-BE31-9446-9EA5-FDCC33AA0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09F5-8962-74CF-191A-0078E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C8FF6-5AA3-B810-FBE0-7630B071A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EE2A1-E179-BDAB-C19F-E300AE546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14E0F-1151-1240-D0F0-A935797A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8585-14AB-C440-9344-BE71379726D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9675B-5FB3-72F4-64EB-8370B457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44A75-C8CC-9489-8A59-A30ECFC9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AF9F-DB7F-424A-9DF1-6030EDC5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86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40C6-862A-C76B-8394-C235C93E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B73F-80DB-B685-0CF9-A65977C43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ED73-D99F-92DC-9CB7-BE85275A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8585-14AB-C440-9344-BE71379726D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88CAC-05D6-59F5-32AE-C98145BD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E40B5-CCCE-C36C-05FB-852F1FE3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AF9F-DB7F-424A-9DF1-6030EDC5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97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04D00-06F2-3BDB-6FBD-42C2C88A3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13F20-0B4E-4E0D-7B47-A67F237F3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E21E-05CC-CA3B-3C4F-BD849E1F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8585-14AB-C440-9344-BE71379726D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8E9E6-450E-A71B-97B1-733FC24F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F1BEE-35D7-F4C6-BD39-D87DBAC9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AF9F-DB7F-424A-9DF1-6030EDC5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5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AC06-87BD-5ECC-1349-BAF3CC7E4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C5131-EEB5-6F43-AE8E-26A46B03D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8159-78D9-C388-B6A0-4AD8F816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7FCC-D080-ED4E-89C4-E9A47EA419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7EC1-C1C6-B637-D6F9-33D1C3DC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542E-021D-00D9-B7FB-A5BCE842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0271-D1FE-EB48-9DAD-EB89466C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17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272-5918-E22F-F3A1-D6FA6878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F87D-3B6D-6B7A-7A15-00762F46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3D835-6066-3309-5740-0838F093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7FCC-D080-ED4E-89C4-E9A47EA419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FAA89-733F-E80A-CA29-714BA66F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D39F-9697-D0E1-432E-9E18CF4A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0271-D1FE-EB48-9DAD-EB89466C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6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F262-57BA-BE00-8227-ADA4F248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B2CE7-3003-D094-4B5D-332EBD104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78320-5901-B7FC-F11C-2567CFCB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7FCC-D080-ED4E-89C4-E9A47EA419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2934-6379-CF4A-F8F0-C550621C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7C8C2-DE45-F0E4-469E-FC193342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0271-D1FE-EB48-9DAD-EB89466C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40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863E-53C0-3E0C-EFB8-8DD6BEE9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23CF-E488-E982-859E-A05BF2AA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C6429-66FC-FA9B-3241-686029F91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109F2-6C27-72AA-834C-641E4CD8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7FCC-D080-ED4E-89C4-E9A47EA419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4EB14-CA2E-FE42-7C24-E28ED6B0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0FBA-5FDF-36AA-2D46-5B70FD82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0271-D1FE-EB48-9DAD-EB89466C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0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A862-E982-E1BD-9C9A-FD3CB31D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74957-86C8-3419-F1B1-40E50CA0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61B11-6A38-BC50-8CD0-8274B8A9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A6507-0767-BF3F-4BAE-C7CF7BB2A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A14AA-935E-2707-CD4F-8190DF1D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84A0-45A4-68BE-B618-BBEE3478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7FCC-D080-ED4E-89C4-E9A47EA419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F3332-7099-16B9-262F-236B4814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45C0F-2424-9F5D-1BA2-EF4FC62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0271-D1FE-EB48-9DAD-EB89466C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8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5182-07C0-9234-6317-171C1E24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D2026-2775-5A46-8BA2-CA8FA8A9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7FCC-D080-ED4E-89C4-E9A47EA419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630D7-CE1E-2FE2-14A9-3B298144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C440A-C6CE-044E-0ACD-78D59958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0271-D1FE-EB48-9DAD-EB89466C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97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D22F7-2D85-4FBE-4D6D-34864CB4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7FCC-D080-ED4E-89C4-E9A47EA419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29402-39CA-38F7-BA22-6C29A692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82437-8204-6444-6411-E98DEBBB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0271-D1FE-EB48-9DAD-EB89466C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3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DFD3-37D7-C183-4CBD-C9D61B4C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ED309-8182-089D-861F-B246357D3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1F7C-503B-9D77-D2B1-C4F61AF3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7A2-EAB7-5145-B00E-C08F7E38C5C5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D393-904B-27B7-04D5-138A0E0C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24258-4E5A-667C-637F-0157D972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930-BE31-9446-9EA5-FDCC33AA0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7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CF5B-4D31-66D2-A3DB-90A12713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D55D-8BD0-A378-709F-15A5F6A2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3CF33-AE79-CB95-78A8-DE259A584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19E61-879D-2B3D-B2E3-03F8B6D9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7FCC-D080-ED4E-89C4-E9A47EA419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866F4-3668-F18A-997A-199A10B1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382E6-B211-B642-C28D-C48E9DCC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0271-D1FE-EB48-9DAD-EB89466C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781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AAA4-E549-B0FF-566C-572FF169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7615C-778C-A6F6-9F13-A745618FF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F9F16-EBB4-E6F5-1F62-F6CF53FE0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646E6-9C9D-1B2C-C472-EB53D208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7FCC-D080-ED4E-89C4-E9A47EA419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4407-C316-43FD-5AB5-5DFD01DA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F9FD0-E4D2-C4FA-4EE3-D961BE65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0271-D1FE-EB48-9DAD-EB89466C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314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21FB-A15F-93D8-19F5-B4532ACD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DAE48-2AEC-F5C2-33DE-53FF3750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041C-589C-FC30-39DC-75523C10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7FCC-D080-ED4E-89C4-E9A47EA419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317CF-F80B-6073-EBFE-9FCD51C5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CCBF-8EF5-5C45-37AC-48B0629A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0271-D1FE-EB48-9DAD-EB89466C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6A04C-45C7-7E9D-86F3-47E6E103D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099E4-69DC-84CC-0B8A-765E695B6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30D00-3306-1379-3E15-121B7A85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7FCC-D080-ED4E-89C4-E9A47EA419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C6FCD-AB7A-32EE-96AA-52DE2244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5C280-9C0A-B134-94E2-BAC00DF6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0271-D1FE-EB48-9DAD-EB89466C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98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4021-57D4-1555-C335-B1EC1E54B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AA1D3-6DF9-96D8-4C59-B86225E3F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C7BA-2E62-6D5F-5383-D07A933C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DDE7-A9D4-0744-BB8F-E159BBE595E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EADE-FAC3-C5CB-23C3-83E15A2C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5179-3DDC-66D6-F0FE-5940CE78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8C01-FFD7-4A47-A6B5-13F39E4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50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C9BF-C29E-FA20-3CCE-3CF26695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1A39-48BF-1523-9245-4D87932B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372AA-37B8-A59C-18F2-BF79C84E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DDE7-A9D4-0744-BB8F-E159BBE595E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7093C-933D-0B00-5FED-BAF9C739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2CB00-5B65-A7E4-36D0-5AC82A6D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8C01-FFD7-4A47-A6B5-13F39E4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30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BAE-D9F7-3506-F775-6DE83F5F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0A414-1826-9696-C5C7-F3AED09F2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61F6-6155-FCB0-DF5B-4F1E4415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DDE7-A9D4-0744-BB8F-E159BBE595E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23172-368A-791B-2218-EB243102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E77E-F8D1-B0BA-2588-17465683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8C01-FFD7-4A47-A6B5-13F39E4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94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CAB1-D12E-E200-97AD-DF796FBA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15E2-1222-215A-EC21-45AF2A91B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DF954-6C50-DACD-E1E0-F4F903B90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1D230-8558-5A08-9BDF-310D2797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DDE7-A9D4-0744-BB8F-E159BBE595E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23A1A-B26D-1ACD-2FFB-00A27F4C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9CB52-E9EA-E4AF-2A6B-1E5954DF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8C01-FFD7-4A47-A6B5-13F39E4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824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606B-D9B8-EAE4-9948-78FF5701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D44D1-9111-3D26-10E6-4C1AA7F6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062DC-6777-8814-E43E-8CD9AFE1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8CA3-375A-D96E-5735-15B547B4C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33A7A-FE56-965C-2E47-8499183F8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CE2A-D608-8B80-E5DC-3D75D473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DDE7-A9D4-0744-BB8F-E159BBE595E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E21F2-537F-2C32-2742-F8D5DFAB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78E8-BF22-C579-6D45-29496CFD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8C01-FFD7-4A47-A6B5-13F39E4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898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828E-2C0E-6BFE-0919-60898D68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C2265-848A-FCF1-C62F-54BA72A8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DDE7-A9D4-0744-BB8F-E159BBE595E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D756D-A740-D59E-E7D6-F725B236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EA464-B28E-D000-B63D-7633FB3C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8C01-FFD7-4A47-A6B5-13F39E4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2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7303-D397-86C0-FD61-180ED987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062D-0D78-B5C7-5D45-98D962CE0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720E8-79BA-E175-06AA-0311EF7B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B48E4-6335-B150-9CB4-113AE18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7A2-EAB7-5145-B00E-C08F7E38C5C5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1732C-2E49-C302-B1C0-E3E30316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82FE8-F868-B796-7864-1105BFC0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930-BE31-9446-9EA5-FDCC33AA0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96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8234A-26B9-A2B7-3934-A169F58B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DDE7-A9D4-0744-BB8F-E159BBE595E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556D5-A529-3067-C30E-B6AA17B3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2F720-881B-F92F-B57B-4B5F0363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8C01-FFD7-4A47-A6B5-13F39E4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732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DBBB-3353-4EFC-D935-3A74B82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B003-79E1-D561-5EE3-90E9CB16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BA6B5-5E92-068D-2F77-3018BF2EA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6D088-D08A-3560-C7CA-6D19EEE1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DDE7-A9D4-0744-BB8F-E159BBE595E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46057-9A7E-5172-5EE6-C6FA13DC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A93ED-6E73-6EDB-2303-AFF5D380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8C01-FFD7-4A47-A6B5-13F39E4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31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B553-65EA-08F1-3151-099200DA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58E11-CA22-A058-3A10-A19235C9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95D74-526D-29EE-215B-1EC09DC4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61D47-E83F-EB1B-A683-DDF38844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DDE7-A9D4-0744-BB8F-E159BBE595E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992A9-EB41-B328-51CA-1EBFFE86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BFB06-6DA8-159F-04EF-FB4079E5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8C01-FFD7-4A47-A6B5-13F39E4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16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8CAE-A63D-5183-32F1-24F6A9EE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0B09D-65F6-F39F-8962-990CEC12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6CFE4-2436-D9E6-2994-3CCB1D71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DDE7-A9D4-0744-BB8F-E159BBE595E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3A845-D427-CEE1-A17C-3E65FDCD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CFB8-FA01-42AC-8848-D8359170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8C01-FFD7-4A47-A6B5-13F39E4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384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A90D7-A778-4196-12C7-27AE33C0C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57908-FB9C-B470-F356-14CB06F31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43F9-A903-D3D5-D582-325B6B64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DDE7-A9D4-0744-BB8F-E159BBE595E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38CBB-77C7-F53C-5E63-EC10D75F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EF27-9FEC-EEF6-6BAB-E67D1ACF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8C01-FFD7-4A47-A6B5-13F39E4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42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4448-2B0C-2FB6-B26E-6C1F069DB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E962C-A5D9-8A7A-5F03-36FDA9535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E3AE-D4A4-21BB-D8C8-FA93741B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A9F-39A8-9A40-A581-D550816B5B2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D573-B074-73B1-408E-EAF28498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9952-510C-1B4A-BBF0-A7B43F82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2139-F86A-7C4B-8B55-C96B79F8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6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E336-A9A7-449D-0FBD-EC07D292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6E3B-20F6-A724-8D0C-71F794D7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4726-5B5C-482E-8DD2-05F4D411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A9F-39A8-9A40-A581-D550816B5B2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9EBE-0FB1-9A52-F0BA-A04461EA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C8C1-E690-B574-292A-85609F65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2139-F86A-7C4B-8B55-C96B79F8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76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B802-06FC-3CD6-C9CA-AE4428FD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8F5BC-B911-F6FA-D3A4-F4636F2C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FEF2-20F1-CD14-4A87-95E3FA86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A9F-39A8-9A40-A581-D550816B5B2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6DBA6-B92B-E330-6F60-018018A9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49B0-4BCA-0E1C-A3C6-C48AB547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2139-F86A-7C4B-8B55-C96B79F8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94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A50F-7383-D360-9CAD-35A0AF01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B818D-9BAB-E8C8-E560-99D09475B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6A57C-3BAF-69BB-A2AE-A27270EE3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65638-CFAB-BFAA-18C2-FC8BBB5D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A9F-39A8-9A40-A581-D550816B5B2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BC0D8-DEDB-B537-C4EE-6FAB0E64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5A3EC-4263-9736-79B6-35D98DD7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2139-F86A-7C4B-8B55-C96B79F8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022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2E62-70EE-1C7A-3170-970466F7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03774-4160-664B-967B-A0AA3EF4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FF3D2-7C34-BBDF-453B-A0219412D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9771B-1836-DD03-B635-94709DE46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5C17E-5F03-3070-FD77-4D0F22BA3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2C833-F9D7-F9D0-8569-8F168D2B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A9F-39A8-9A40-A581-D550816B5B2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02A67-06B0-4C13-A6AE-EC560308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BBC5C-8B7C-A019-23B5-2004D230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2139-F86A-7C4B-8B55-C96B79F8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8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7C60-9F1A-8482-0F1B-95156C52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5B749-626C-3A58-9EF4-CD6D3A738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FB38D-3AF3-5669-1152-9C45D4A5D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CC1E8-B0C8-53E2-4844-06F89A29A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4F223-39FA-DDCC-AE94-D50BFD575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1EBA6-02D7-5724-2DCD-BA329166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7A2-EAB7-5145-B00E-C08F7E38C5C5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3BA59-E473-2A46-3517-2AC5A11C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FCA56-BFBA-DB1C-2D70-38609FE8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930-BE31-9446-9EA5-FDCC33AA0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12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3FD5-E0C7-F1FC-8E6C-147F428A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2CC24-9528-9387-CFBE-AC4675AB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A9F-39A8-9A40-A581-D550816B5B2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8448B-BAE2-AC09-FD75-C74976EE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264C-56C9-C318-FA76-C79BB4EF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2139-F86A-7C4B-8B55-C96B79F8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18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F80AC-8322-B230-52F4-283397BC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A9F-39A8-9A40-A581-D550816B5B2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1272F-CEB0-06CF-4E49-2B808E64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8A07E-F32B-9BE5-11FD-7912950F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2139-F86A-7C4B-8B55-C96B79F8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71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64A-8CD7-8AEC-8414-793B26BF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2D49-099E-9591-8DD2-0DD87183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FD746-738A-E207-EF59-0A779DD70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2F5B3-348C-AD64-43F9-8375F39F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A9F-39A8-9A40-A581-D550816B5B2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94D76-B9F3-73D3-DA65-DF7FBA15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FE555-A206-DEEC-5DAB-CE8EFFB3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2139-F86A-7C4B-8B55-C96B79F8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39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7E1A-6C96-0B46-824D-FB8E4CC4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A811D-3C5B-B51B-3FF0-C17A41255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DDC51-903A-FB95-8783-3FAD044CA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199DC-4870-080E-B1E2-CA5E78A4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A9F-39A8-9A40-A581-D550816B5B2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B7CB7-EFB9-1967-A944-1E334335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DA1EF-AE2C-2CEF-ACB2-2E4C1B29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2139-F86A-7C4B-8B55-C96B79F8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91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AC74-89C8-52D6-A31C-0DC468CC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2EB46-6D95-F503-FC74-FA84454C8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B032-5775-8873-4B5D-4FD46398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A9F-39A8-9A40-A581-D550816B5B2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EEF83-24AD-E9FF-7C8A-AAEC3F62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5B5F-418B-6F3F-77FB-75BD3847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2139-F86A-7C4B-8B55-C96B79F8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30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192AC-20CA-2CD9-6A43-2125E8ED6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A928-94B4-4089-A810-A70F75C5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FC356-BEFA-34D1-2048-3EF83009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A9F-39A8-9A40-A581-D550816B5B2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118C7-88BA-5180-0EEE-48C5AC86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07AE-99DB-1C63-DE6E-45D903F2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2139-F86A-7C4B-8B55-C96B79F8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1599-AFA3-3958-7698-58F5B445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FBFD8-8F80-95AA-402D-1DEEDDAA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7A2-EAB7-5145-B00E-C08F7E38C5C5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28F66-05E1-35F3-E5FE-3783338E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6D0A1-99F3-14B5-CA9A-79016631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930-BE31-9446-9EA5-FDCC33AA0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5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42BB6-4B54-2DEF-58A9-FF4272C3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7A2-EAB7-5145-B00E-C08F7E38C5C5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263B9-E6BC-C5E9-CC57-030B5FB5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F9266-C06D-BE13-3A5E-6122E76A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930-BE31-9446-9EA5-FDCC33AA0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1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B1FD-DB77-311B-EACA-BC7726D8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FF8D-40E3-910A-20D6-144C7CCC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1E653-AB9A-48F3-027E-BD1954408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1BF90-39FF-1502-2A03-0DA3C161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7A2-EAB7-5145-B00E-C08F7E38C5C5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AA476-52A2-CE87-3CC5-D8A7989C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EEE59-9C63-7BB1-E251-9D1FB262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930-BE31-9446-9EA5-FDCC33AA0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1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6A99-1748-8170-6C66-FDAC5AC2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AB6B3-6F25-630D-51C0-537F29448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19ACD-F091-CCEC-F4E5-EC4E69C77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D7CEB-FBBF-0F11-93EC-1563CBDD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7A2-EAB7-5145-B00E-C08F7E38C5C5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D0F24-DA7D-D178-ED71-74B7F12B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6887D-2F40-442B-1CD5-97B07D9B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930-BE31-9446-9EA5-FDCC33AA0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D52BCF-9A1D-5AE2-E8FA-572D6F2A43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3199E-F1DE-CA95-5C8B-29FC1F9F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7FFAA-6898-2D5A-EFE2-B66DD8589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6751-0C31-DCFB-A8B4-3EB363729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37A2-EAB7-5145-B00E-C08F7E38C5C5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0741-D7BC-0525-FC50-EA3BDDFD7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68B7-DACC-BCB3-751F-93068F698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CD930-BE31-9446-9EA5-FDCC33AA0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0C1179-3FDF-543D-A7FC-2AFFA700283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2AAFD-113D-BD72-B5ED-F8023B41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3A0-199E-1ECE-BB21-E505CFD48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A94B6-1E11-CCFD-658B-D62147D86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8585-14AB-C440-9344-BE71379726D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AD863-901C-15AB-A30A-17C69E3B9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AF1A5-B5DD-259B-BFBE-8AE3AE68E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6AF9F-DB7F-424A-9DF1-6030EDC5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86C228-0E26-5381-807C-ED321709CBE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9709" cy="687358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572C5-D4EA-32C3-BF67-11694C4F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3CC2-F9C5-FC37-F6A5-20F93613B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C75D4-22DD-4C30-9DD0-199E51533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7FCC-D080-ED4E-89C4-E9A47EA419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37A92-0601-C58D-5579-7B87EA4C2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06226-E886-A55F-CF2F-35D6FE2E0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0271-D1FE-EB48-9DAD-EB89466C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55B048-7588-576F-0C72-0023529C455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4F8D0-6DB7-B1E6-B841-EF64C344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2C2B9-B3F6-FC8B-4A17-852FD6DF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F140-DA1E-07A5-0DCB-DF3A2E876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DDE7-A9D4-0744-BB8F-E159BBE595E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CC37-3636-F8ED-042F-F0F5EC687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0E81-444B-9546-A859-F86282D1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8C01-FFD7-4A47-A6B5-13F39E4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3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5AF885-A79B-762E-35C1-7C07B948D8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DD66E-826A-4552-E795-324F0790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AF9-2093-3869-E08B-B902E268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B9649-0734-F44A-86C4-B7EE4CDD4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B0A9F-39A8-9A40-A581-D550816B5B2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DD1B-FC9B-F3A0-32FB-5CFA0A811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2210-938F-1EE5-0534-F147049B8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2139-F86A-7C4B-8B55-C96B79F8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7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578B-3F08-1426-1C92-1202EEBF3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Stance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E0D3C-531B-44EB-B7C4-421EDBBEB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Holly Lopez and Lizzy Gabel</a:t>
            </a:r>
          </a:p>
        </p:txBody>
      </p:sp>
    </p:spTree>
    <p:extLst>
      <p:ext uri="{BB962C8B-B14F-4D97-AF65-F5344CB8AC3E}">
        <p14:creationId xmlns:p14="http://schemas.microsoft.com/office/powerpoint/2010/main" val="400752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B2D-116B-4DD8-BE1A-2D4BD6B7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53" y="387305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Cross-Target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BB1F-7799-6054-7380-E637E65A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CCE7CB-87E9-5E95-2C6D-71244F326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29180"/>
              </p:ext>
            </p:extLst>
          </p:nvPr>
        </p:nvGraphicFramePr>
        <p:xfrm>
          <a:off x="575353" y="1914383"/>
          <a:ext cx="10623479" cy="388825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1699920">
                  <a:extLst>
                    <a:ext uri="{9D8B030D-6E8A-4147-A177-3AD203B41FA5}">
                      <a16:colId xmlns:a16="http://schemas.microsoft.com/office/drawing/2014/main" val="3625509005"/>
                    </a:ext>
                  </a:extLst>
                </a:gridCol>
                <a:gridCol w="1699920">
                  <a:extLst>
                    <a:ext uri="{9D8B030D-6E8A-4147-A177-3AD203B41FA5}">
                      <a16:colId xmlns:a16="http://schemas.microsoft.com/office/drawing/2014/main" val="3990375189"/>
                    </a:ext>
                  </a:extLst>
                </a:gridCol>
                <a:gridCol w="1679537">
                  <a:extLst>
                    <a:ext uri="{9D8B030D-6E8A-4147-A177-3AD203B41FA5}">
                      <a16:colId xmlns:a16="http://schemas.microsoft.com/office/drawing/2014/main" val="907783049"/>
                    </a:ext>
                  </a:extLst>
                </a:gridCol>
                <a:gridCol w="2266559">
                  <a:extLst>
                    <a:ext uri="{9D8B030D-6E8A-4147-A177-3AD203B41FA5}">
                      <a16:colId xmlns:a16="http://schemas.microsoft.com/office/drawing/2014/main" val="2694462804"/>
                    </a:ext>
                  </a:extLst>
                </a:gridCol>
                <a:gridCol w="1809986">
                  <a:extLst>
                    <a:ext uri="{9D8B030D-6E8A-4147-A177-3AD203B41FA5}">
                      <a16:colId xmlns:a16="http://schemas.microsoft.com/office/drawing/2014/main" val="3391102806"/>
                    </a:ext>
                  </a:extLst>
                </a:gridCol>
                <a:gridCol w="1467557">
                  <a:extLst>
                    <a:ext uri="{9D8B030D-6E8A-4147-A177-3AD203B41FA5}">
                      <a16:colId xmlns:a16="http://schemas.microsoft.com/office/drawing/2014/main" val="116920895"/>
                    </a:ext>
                  </a:extLst>
                </a:gridCol>
              </a:tblGrid>
              <a:tr h="965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Training Target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Abortion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Atheism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Climate Change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Feminism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Hilary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231976"/>
                  </a:ext>
                </a:extLst>
              </a:tr>
              <a:tr h="489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Abortion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63.05%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31.59%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31.25%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29.18%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5461671"/>
                  </a:ext>
                </a:extLst>
              </a:tr>
              <a:tr h="489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Atheism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35.56%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50.90%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21.86%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25.45%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31.25%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749434"/>
                  </a:ext>
                </a:extLst>
              </a:tr>
              <a:tr h="965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Climate Change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13.23%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10.60%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38.57%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13.30%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13.65%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4237407"/>
                  </a:ext>
                </a:extLst>
              </a:tr>
              <a:tr h="489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Feminism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39.57%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35.92%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36.01%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52.61%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35.89%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38911"/>
                  </a:ext>
                </a:extLst>
              </a:tr>
              <a:tr h="489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Hilary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30.46%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27.78%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19.41%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25.22%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63.12%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818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5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CBDB-CBC1-A205-B186-A1C60243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Summary +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2B9C-6DA0-D2EE-41F4-7450A273D88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65000"/>
              <a:lumOff val="35000"/>
              <a:alpha val="2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 targets perform poorly on multi-target task</a:t>
            </a:r>
          </a:p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the exception abortion/atheism train/test set all in-target train/test sets considerably out-perform their cross-target counterparts</a:t>
            </a:r>
          </a:p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consistent with previous findings</a:t>
            </a:r>
          </a:p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 these results artefacts from limited data sets?</a:t>
            </a:r>
          </a:p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characteristics engender better cross- and multi-target performance?</a:t>
            </a:r>
          </a:p>
        </p:txBody>
      </p:sp>
    </p:spTree>
    <p:extLst>
      <p:ext uri="{BB962C8B-B14F-4D97-AF65-F5344CB8AC3E}">
        <p14:creationId xmlns:p14="http://schemas.microsoft.com/office/powerpoint/2010/main" val="340368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B2D-116B-4DD8-BE1A-2D4BD6B7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BB1F-7799-6054-7380-E637E65A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  <a:solidFill>
            <a:schemeClr val="tx1">
              <a:lumMod val="65000"/>
              <a:lumOff val="35000"/>
              <a:alpha val="25000"/>
            </a:schemeClr>
          </a:solidFill>
        </p:spPr>
        <p:txBody>
          <a:bodyPr anchor="ctr">
            <a:normAutofit lnSpcReduction="10000"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Semeval-2016 Task 6: Detecting Stance in Tweets. 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Saif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M. Mohammad, Svetlana 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Kiritchenko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Parinaz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Sobhani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Xiaodan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Zhu, and Colin Cherry. In Proceedings of the International Workshop on Semantic Evaluation (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SemEval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’16). June 2016. San Diego, California.</a:t>
            </a:r>
          </a:p>
          <a:p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Stance and Sentiment in Tweets. 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Saif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M. Mohammad, 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Parinaz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Sobhani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 Svetlana 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Kiritchenko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Special Section of the ACM Transactions on Internet Technology on Argumentation in Social Media, 2017, 17(3).</a:t>
            </a:r>
          </a:p>
          <a:p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Detecting Stance in Tweets And Analyzing its Interaction with Sentiment. 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Parinaz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Sobhani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Saif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M. Mohammad, and Svetlana 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Kiritchenko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In Proceedings of the Joint Conference on Lexical and Computational Semantics (*Sem), August 2016, Berlin, Germany.</a:t>
            </a:r>
          </a:p>
          <a:p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Multi-Task Learning Framework for Multi-Target Stance Detection. Yingjie Li and Cornelia 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Caragea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Findings (SCL), 2021.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3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03BA-C7F8-B717-E2AD-80CBD5880042}"/>
              </a:ext>
            </a:extLst>
          </p:cNvPr>
          <p:cNvSpPr txBox="1">
            <a:spLocks/>
          </p:cNvSpPr>
          <p:nvPr/>
        </p:nvSpPr>
        <p:spPr>
          <a:xfrm>
            <a:off x="1393371" y="2001138"/>
            <a:ext cx="7940634" cy="11339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Challenges in multi- and cross-target stance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8E442-C899-1533-6E39-FB748A057960}"/>
              </a:ext>
            </a:extLst>
          </p:cNvPr>
          <p:cNvSpPr txBox="1"/>
          <p:nvPr/>
        </p:nvSpPr>
        <p:spPr>
          <a:xfrm>
            <a:off x="7905998" y="5421891"/>
            <a:ext cx="3541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Holly Lopez </a:t>
            </a:r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Lizzy Gabel</a:t>
            </a:r>
          </a:p>
        </p:txBody>
      </p:sp>
    </p:spTree>
    <p:extLst>
      <p:ext uri="{BB962C8B-B14F-4D97-AF65-F5344CB8AC3E}">
        <p14:creationId xmlns:p14="http://schemas.microsoft.com/office/powerpoint/2010/main" val="197250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B2D-116B-4DD8-BE1A-2D4BD6B7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1000369"/>
            <a:ext cx="4245392" cy="4857262"/>
          </a:xfrm>
        </p:spPr>
        <p:txBody>
          <a:bodyPr>
            <a:normAutofit/>
          </a:bodyPr>
          <a:lstStyle/>
          <a:p>
            <a:pPr algn="r"/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BB1F-7799-6054-7380-E637E65A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  <a:solidFill>
            <a:schemeClr val="tx1">
              <a:lumMod val="65000"/>
              <a:lumOff val="35000"/>
              <a:alpha val="22000"/>
            </a:schemeClr>
          </a:solidFill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Research Questions</a:t>
            </a:r>
          </a:p>
          <a:p>
            <a:r>
              <a:rPr lang="en-US" sz="4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Background</a:t>
            </a:r>
          </a:p>
          <a:p>
            <a:r>
              <a:rPr lang="en-US" sz="4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</a:t>
            </a:r>
          </a:p>
          <a:p>
            <a:r>
              <a:rPr lang="en-US" sz="4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Methodology</a:t>
            </a:r>
          </a:p>
          <a:p>
            <a:r>
              <a:rPr lang="en-US" sz="4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Early Results</a:t>
            </a:r>
          </a:p>
        </p:txBody>
      </p:sp>
    </p:spTree>
    <p:extLst>
      <p:ext uri="{BB962C8B-B14F-4D97-AF65-F5344CB8AC3E}">
        <p14:creationId xmlns:p14="http://schemas.microsoft.com/office/powerpoint/2010/main" val="62716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B2D-116B-4DD8-BE1A-2D4BD6B7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298" y="1000369"/>
            <a:ext cx="4530400" cy="485726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Research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BB1F-7799-6054-7380-E637E65A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12" y="1000369"/>
            <a:ext cx="6840186" cy="4857262"/>
          </a:xfrm>
          <a:solidFill>
            <a:schemeClr val="tx1">
              <a:lumMod val="50000"/>
              <a:lumOff val="50000"/>
              <a:alpha val="26514"/>
            </a:schemeClr>
          </a:solidFill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impact does target have on stance classification performance?</a:t>
            </a:r>
          </a:p>
          <a:p>
            <a:pPr marL="925513" lvl="1" indent="-225425"/>
            <a:r>
              <a:rPr lang="en-US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 particular targets perform in multi-target classification?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 particular targets perform in cross-target classification?</a:t>
            </a:r>
          </a:p>
          <a:p>
            <a:r>
              <a:rPr lang="en-US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 targets are most associated with stance misclassification?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389188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B2D-116B-4DD8-BE1A-2D4BD6B7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9" y="1000370"/>
            <a:ext cx="4328519" cy="4857262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BB1F-7799-6054-7380-E637E65A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  <a:solidFill>
            <a:schemeClr val="tx1">
              <a:lumMod val="65000"/>
              <a:lumOff val="35000"/>
              <a:alpha val="25000"/>
            </a:schemeClr>
          </a:solidFill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 Acquired from SemEval-2016 Task 6: Detecting Stance in Tweets (Mohammed et al, 2016)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Supervised Framework for 5 targets, competed to beat baselines of SVMs</a:t>
            </a:r>
          </a:p>
          <a:p>
            <a:r>
              <a:rPr lang="en-US" sz="2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Multi-Target Stance Detection: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Classification problem where the stance classification for each target may have an effect on the stance classification of other targets (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Küçük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&amp; Can, 2020)</a:t>
            </a:r>
          </a:p>
          <a:p>
            <a:r>
              <a:rPr lang="en-US" sz="2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Cross-Target Stance Detection: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Classification problem where data annotated for other targets are available, often due to a lack of available data (</a:t>
            </a:r>
            <a:r>
              <a:rPr lang="en-US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Küçük</a:t>
            </a:r>
            <a:r>
              <a:rPr lang="en-US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&amp; Can, 2020)</a:t>
            </a:r>
          </a:p>
        </p:txBody>
      </p:sp>
    </p:spTree>
    <p:extLst>
      <p:ext uri="{BB962C8B-B14F-4D97-AF65-F5344CB8AC3E}">
        <p14:creationId xmlns:p14="http://schemas.microsoft.com/office/powerpoint/2010/main" val="154017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B2D-116B-4DD8-BE1A-2D4BD6B7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15" y="1062587"/>
            <a:ext cx="4667002" cy="4857262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BB1F-7799-6054-7380-E637E65A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18" y="1062587"/>
            <a:ext cx="6212310" cy="4857262"/>
          </a:xfrm>
          <a:solidFill>
            <a:schemeClr val="tx1">
              <a:lumMod val="65000"/>
              <a:lumOff val="35000"/>
              <a:alpha val="25000"/>
            </a:schemeClr>
          </a:solidFill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Concerns for overfitting of data with traditional MTSD training used in </a:t>
            </a:r>
            <a:r>
              <a:rPr lang="en-US" sz="24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Sobhani</a:t>
            </a:r>
            <a:r>
              <a:rPr lang="en-US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et al, (2016) and Mohammed et al, (2016)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 and </a:t>
            </a:r>
            <a:r>
              <a:rPr lang="en-US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Caragea</a:t>
            </a:r>
            <a:r>
              <a:rPr lang="en-US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(2021) propose “Merged” training approach, training one model on all target-pairs and then testing on pair-specific data</a:t>
            </a:r>
          </a:p>
          <a:p>
            <a:r>
              <a:rPr lang="en-US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SVMs used as baseline model in all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38473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FE841E-5B1F-6831-F812-44F68358BBDA}"/>
              </a:ext>
            </a:extLst>
          </p:cNvPr>
          <p:cNvSpPr txBox="1">
            <a:spLocks/>
          </p:cNvSpPr>
          <p:nvPr/>
        </p:nvSpPr>
        <p:spPr>
          <a:xfrm>
            <a:off x="866440" y="1000370"/>
            <a:ext cx="4097251" cy="1707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Dataset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D93FF-E239-6835-8248-1B3CA5A2FE90}"/>
              </a:ext>
            </a:extLst>
          </p:cNvPr>
          <p:cNvSpPr txBox="1">
            <a:spLocks/>
          </p:cNvSpPr>
          <p:nvPr/>
        </p:nvSpPr>
        <p:spPr>
          <a:xfrm>
            <a:off x="866440" y="3728852"/>
            <a:ext cx="4821577" cy="19862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SemEval-2016 Stance 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Annotated for stance towards a given target, for target of opinion (opinion towards), and sentiment (polarity)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1420E-FE64-401F-77AB-5AB1516A0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03" y="2552700"/>
            <a:ext cx="51181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1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A5D46B-14DE-0187-610C-CC21793D040C}"/>
              </a:ext>
            </a:extLst>
          </p:cNvPr>
          <p:cNvSpPr txBox="1"/>
          <p:nvPr/>
        </p:nvSpPr>
        <p:spPr>
          <a:xfrm>
            <a:off x="2563736" y="4645520"/>
            <a:ext cx="788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Hilary Clinton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Tweet:</a:t>
            </a:r>
            <a:r>
              <a:rPr lang="en-US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 think I am going to vote for Monica Lewinsky’s Ex-boyfriend’s wife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452E6F-2FC0-F2CF-6FDA-1A8A66793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2" b="-1"/>
          <a:stretch/>
        </p:blipFill>
        <p:spPr>
          <a:xfrm>
            <a:off x="1357327" y="1766527"/>
            <a:ext cx="9691101" cy="205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5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B2D-116B-4DD8-BE1A-2D4BD6B7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583840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In-Target &amp; Multi-target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BB1F-7799-6054-7380-E637E65A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86EA23-2BC9-8ED9-0030-784B3B1ED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74937"/>
              </p:ext>
            </p:extLst>
          </p:nvPr>
        </p:nvGraphicFramePr>
        <p:xfrm>
          <a:off x="2911011" y="2092352"/>
          <a:ext cx="6369978" cy="3873359"/>
        </p:xfrm>
        <a:graphic>
          <a:graphicData uri="http://schemas.openxmlformats.org/drawingml/2006/table">
            <a:tbl>
              <a:tblPr firstRow="1" firstCol="1">
                <a:tableStyleId>{0E3FDE45-AF77-4B5C-9715-49D594BDF05E}</a:tableStyleId>
              </a:tblPr>
              <a:tblGrid>
                <a:gridCol w="1958262">
                  <a:extLst>
                    <a:ext uri="{9D8B030D-6E8A-4147-A177-3AD203B41FA5}">
                      <a16:colId xmlns:a16="http://schemas.microsoft.com/office/drawing/2014/main" val="2147091541"/>
                    </a:ext>
                  </a:extLst>
                </a:gridCol>
                <a:gridCol w="1980771">
                  <a:extLst>
                    <a:ext uri="{9D8B030D-6E8A-4147-A177-3AD203B41FA5}">
                      <a16:colId xmlns:a16="http://schemas.microsoft.com/office/drawing/2014/main" val="2613339245"/>
                    </a:ext>
                  </a:extLst>
                </a:gridCol>
                <a:gridCol w="2430945">
                  <a:extLst>
                    <a:ext uri="{9D8B030D-6E8A-4147-A177-3AD203B41FA5}">
                      <a16:colId xmlns:a16="http://schemas.microsoft.com/office/drawing/2014/main" val="1666875693"/>
                    </a:ext>
                  </a:extLst>
                </a:gridCol>
              </a:tblGrid>
              <a:tr h="553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Target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In-Target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Multi-target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52040"/>
                  </a:ext>
                </a:extLst>
              </a:tr>
              <a:tr h="553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Abortion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54.70%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42.88%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103354"/>
                  </a:ext>
                </a:extLst>
              </a:tr>
              <a:tr h="553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Atheism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50.90%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32.95%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2493599"/>
                  </a:ext>
                </a:extLst>
              </a:tr>
              <a:tr h="553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Climate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38.57%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17.81%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298467"/>
                  </a:ext>
                </a:extLst>
              </a:tr>
              <a:tr h="553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Feminism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52.61%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39.96%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624225"/>
                  </a:ext>
                </a:extLst>
              </a:tr>
              <a:tr h="553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Hilary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63.12%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39.68%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921024"/>
                  </a:ext>
                </a:extLst>
              </a:tr>
              <a:tr h="553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All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-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-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422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7714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572</Words>
  <Application>Microsoft Macintosh PowerPoint</Application>
  <PresentationFormat>Widescreen</PresentationFormat>
  <Paragraphs>105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Didot</vt:lpstr>
      <vt:lpstr>Helvetica Neue</vt:lpstr>
      <vt:lpstr>Custom Design</vt:lpstr>
      <vt:lpstr>1_Custom Design</vt:lpstr>
      <vt:lpstr>2_Custom Design</vt:lpstr>
      <vt:lpstr>3_Custom Design</vt:lpstr>
      <vt:lpstr>4_Custom Design</vt:lpstr>
      <vt:lpstr>Stance Detection</vt:lpstr>
      <vt:lpstr>PowerPoint Presentation</vt:lpstr>
      <vt:lpstr>Contents</vt:lpstr>
      <vt:lpstr>Research Questions</vt:lpstr>
      <vt:lpstr>Background</vt:lpstr>
      <vt:lpstr>Background</vt:lpstr>
      <vt:lpstr>PowerPoint Presentation</vt:lpstr>
      <vt:lpstr>PowerPoint Presentation</vt:lpstr>
      <vt:lpstr>In-Target &amp; Multi-target Results</vt:lpstr>
      <vt:lpstr>Cross-Target Results</vt:lpstr>
      <vt:lpstr>Summary + 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 Detection</dc:title>
  <dc:creator>Elizabeth</dc:creator>
  <cp:lastModifiedBy>Lopez, Holly Diane</cp:lastModifiedBy>
  <cp:revision>2</cp:revision>
  <dcterms:created xsi:type="dcterms:W3CDTF">2022-12-05T15:34:54Z</dcterms:created>
  <dcterms:modified xsi:type="dcterms:W3CDTF">2022-12-05T17:26:29Z</dcterms:modified>
</cp:coreProperties>
</file>