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0287000" cy="18288000"/>
  <p:notesSz cx="6858000" cy="9144000"/>
  <p:embeddedFontLst>
    <p:embeddedFont>
      <p:font typeface="Dancing Script Bold" charset="1" panose="03080800040507000D00"/>
      <p:regular r:id="rId29"/>
    </p:embeddedFont>
    <p:embeddedFont>
      <p:font typeface="Lato Italics" charset="1" panose="020F0502020204030203"/>
      <p:regular r:id="rId30"/>
    </p:embeddedFont>
    <p:embeddedFont>
      <p:font typeface="Playlist Script" charset="1" panose="00000000000000000000"/>
      <p:regular r:id="rId31"/>
    </p:embeddedFont>
    <p:embeddedFont>
      <p:font typeface="Nunito" charset="1" panose="00000500000000000000"/>
      <p:regular r:id="rId32"/>
    </p:embeddedFont>
    <p:embeddedFont>
      <p:font typeface="Recoleta Alt" charset="1" panose="00000500000000000000"/>
      <p:regular r:id="rId33"/>
    </p:embeddedFont>
    <p:embeddedFont>
      <p:font typeface="Lato" charset="1" panose="020F0502020204030203"/>
      <p:regular r:id="rId34"/>
    </p:embeddedFont>
    <p:embeddedFont>
      <p:font typeface="Nunito Bold" charset="1" panose="000008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79" y="0"/>
            <a:ext cx="10282521" cy="18261894"/>
          </a:xfrm>
          <a:custGeom>
            <a:avLst/>
            <a:gdLst/>
            <a:ahLst/>
            <a:cxnLst/>
            <a:rect r="r" b="b" t="t" l="l"/>
            <a:pathLst>
              <a:path h="18261894" w="10282521">
                <a:moveTo>
                  <a:pt x="0" y="0"/>
                </a:moveTo>
                <a:lnTo>
                  <a:pt x="10282521" y="0"/>
                </a:lnTo>
                <a:lnTo>
                  <a:pt x="10282521" y="18261894"/>
                </a:lnTo>
                <a:lnTo>
                  <a:pt x="0" y="18261894"/>
                </a:lnTo>
                <a:lnTo>
                  <a:pt x="0" y="0"/>
                </a:lnTo>
                <a:close/>
              </a:path>
            </a:pathLst>
          </a:custGeom>
          <a:blipFill>
            <a:blip r:embed="rId2"/>
            <a:stretch>
              <a:fillRect l="-11929" t="-7761" r="-24577" b="-142"/>
            </a:stretch>
          </a:blipFill>
        </p:spPr>
      </p:sp>
      <p:sp>
        <p:nvSpPr>
          <p:cNvPr name="Freeform 3" id="3"/>
          <p:cNvSpPr/>
          <p:nvPr/>
        </p:nvSpPr>
        <p:spPr>
          <a:xfrm flipH="false" flipV="true" rot="0">
            <a:off x="2491575" y="15827107"/>
            <a:ext cx="5303849" cy="1652489"/>
          </a:xfrm>
          <a:custGeom>
            <a:avLst/>
            <a:gdLst/>
            <a:ahLst/>
            <a:cxnLst/>
            <a:rect r="r" b="b" t="t" l="l"/>
            <a:pathLst>
              <a:path h="1652489" w="5303849">
                <a:moveTo>
                  <a:pt x="0" y="1652489"/>
                </a:moveTo>
                <a:lnTo>
                  <a:pt x="5303850" y="1652489"/>
                </a:lnTo>
                <a:lnTo>
                  <a:pt x="5303850" y="0"/>
                </a:lnTo>
                <a:lnTo>
                  <a:pt x="0" y="0"/>
                </a:lnTo>
                <a:lnTo>
                  <a:pt x="0" y="1652489"/>
                </a:lnTo>
                <a:close/>
              </a:path>
            </a:pathLst>
          </a:custGeom>
          <a:blipFill>
            <a:blip r:embed="rId3"/>
            <a:stretch>
              <a:fillRect l="0" t="-885" r="0" b="-885"/>
            </a:stretch>
          </a:blipFill>
        </p:spPr>
      </p:sp>
      <p:grpSp>
        <p:nvGrpSpPr>
          <p:cNvPr name="Group 4" id="4"/>
          <p:cNvGrpSpPr/>
          <p:nvPr/>
        </p:nvGrpSpPr>
        <p:grpSpPr>
          <a:xfrm rot="0">
            <a:off x="686794" y="750634"/>
            <a:ext cx="8981534" cy="2798324"/>
            <a:chOff x="0" y="0"/>
            <a:chExt cx="11975379" cy="3731098"/>
          </a:xfrm>
        </p:grpSpPr>
        <p:sp>
          <p:nvSpPr>
            <p:cNvPr name="Freeform 5" id="5"/>
            <p:cNvSpPr/>
            <p:nvPr/>
          </p:nvSpPr>
          <p:spPr>
            <a:xfrm flipH="false" flipV="true" rot="0">
              <a:off x="0" y="0"/>
              <a:ext cx="11975379" cy="3731098"/>
            </a:xfrm>
            <a:custGeom>
              <a:avLst/>
              <a:gdLst/>
              <a:ahLst/>
              <a:cxnLst/>
              <a:rect r="r" b="b" t="t" l="l"/>
              <a:pathLst>
                <a:path h="3731098" w="11975379">
                  <a:moveTo>
                    <a:pt x="0" y="3731098"/>
                  </a:moveTo>
                  <a:lnTo>
                    <a:pt x="11975379" y="3731098"/>
                  </a:lnTo>
                  <a:lnTo>
                    <a:pt x="11975379" y="0"/>
                  </a:lnTo>
                  <a:lnTo>
                    <a:pt x="0" y="0"/>
                  </a:lnTo>
                  <a:lnTo>
                    <a:pt x="0" y="3731098"/>
                  </a:lnTo>
                  <a:close/>
                </a:path>
              </a:pathLst>
            </a:custGeom>
            <a:blipFill>
              <a:blip r:embed="rId3"/>
              <a:stretch>
                <a:fillRect l="0" t="-885" r="0" b="-885"/>
              </a:stretch>
            </a:blipFill>
          </p:spPr>
        </p:sp>
        <p:sp>
          <p:nvSpPr>
            <p:cNvPr name="TextBox 6" id="6"/>
            <p:cNvSpPr txBox="true"/>
            <p:nvPr/>
          </p:nvSpPr>
          <p:spPr>
            <a:xfrm rot="0">
              <a:off x="457875" y="393909"/>
              <a:ext cx="11059628" cy="1812032"/>
            </a:xfrm>
            <a:prstGeom prst="rect">
              <a:avLst/>
            </a:prstGeom>
          </p:spPr>
          <p:txBody>
            <a:bodyPr anchor="t" rtlCol="false" tIns="0" lIns="0" bIns="0" rIns="0">
              <a:spAutoFit/>
            </a:bodyPr>
            <a:lstStyle/>
            <a:p>
              <a:pPr algn="ctr">
                <a:lnSpc>
                  <a:spcPts val="6528"/>
                </a:lnSpc>
              </a:pPr>
              <a:r>
                <a:rPr lang="en-US" sz="6800" b="true">
                  <a:solidFill>
                    <a:srgbClr val="6B5D50"/>
                  </a:solidFill>
                  <a:latin typeface="Dancing Script Bold"/>
                  <a:ea typeface="Dancing Script Bold"/>
                  <a:cs typeface="Dancing Script Bold"/>
                  <a:sym typeface="Dancing Script Bold"/>
                </a:rPr>
                <a:t>A Jornada da Autoestima</a:t>
              </a:r>
            </a:p>
          </p:txBody>
        </p:sp>
        <p:sp>
          <p:nvSpPr>
            <p:cNvPr name="TextBox 7" id="7"/>
            <p:cNvSpPr txBox="true"/>
            <p:nvPr/>
          </p:nvSpPr>
          <p:spPr>
            <a:xfrm rot="0">
              <a:off x="694373" y="1630599"/>
              <a:ext cx="10376236" cy="1223005"/>
            </a:xfrm>
            <a:prstGeom prst="rect">
              <a:avLst/>
            </a:prstGeom>
          </p:spPr>
          <p:txBody>
            <a:bodyPr anchor="t" rtlCol="false" tIns="0" lIns="0" bIns="0" rIns="0">
              <a:spAutoFit/>
            </a:bodyPr>
            <a:lstStyle/>
            <a:p>
              <a:pPr algn="ctr">
                <a:lnSpc>
                  <a:spcPts val="4199"/>
                </a:lnSpc>
              </a:pPr>
              <a:r>
                <a:rPr lang="en-US" sz="2999" i="true">
                  <a:solidFill>
                    <a:srgbClr val="6B5D50"/>
                  </a:solidFill>
                  <a:latin typeface="Lato Italics"/>
                  <a:ea typeface="Lato Italics"/>
                  <a:cs typeface="Lato Italics"/>
                  <a:sym typeface="Lato Italics"/>
                </a:rPr>
                <a:t>Descubra Padrões Inconscientes e Transforme-se</a:t>
              </a:r>
            </a:p>
          </p:txBody>
        </p:sp>
      </p:grpSp>
      <p:sp>
        <p:nvSpPr>
          <p:cNvPr name="TextBox 8" id="8"/>
          <p:cNvSpPr txBox="true"/>
          <p:nvPr/>
        </p:nvSpPr>
        <p:spPr>
          <a:xfrm rot="0">
            <a:off x="2925831" y="15980219"/>
            <a:ext cx="4503460" cy="1100953"/>
          </a:xfrm>
          <a:prstGeom prst="rect">
            <a:avLst/>
          </a:prstGeom>
        </p:spPr>
        <p:txBody>
          <a:bodyPr anchor="t" rtlCol="false" tIns="0" lIns="0" bIns="0" rIns="0">
            <a:spAutoFit/>
          </a:bodyPr>
          <a:lstStyle/>
          <a:p>
            <a:pPr algn="ctr">
              <a:lnSpc>
                <a:spcPts val="7559"/>
              </a:lnSpc>
            </a:pPr>
            <a:r>
              <a:rPr lang="en-US" sz="5399" spc="377">
                <a:solidFill>
                  <a:srgbClr val="6B5D50"/>
                </a:solidFill>
                <a:latin typeface="Playlist Script"/>
                <a:ea typeface="Playlist Script"/>
                <a:cs typeface="Playlist Script"/>
                <a:sym typeface="Playlist Script"/>
              </a:rPr>
              <a:t>Eliana Barbosa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086100" y="972777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750805"/>
            <a:ext cx="8229600" cy="4393195"/>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Lembre-se da última vez que se divertiu sem julgamentos, como na infância. Essa liberdade vem da sua criança interior, que permanece viva, apesar das responsabilidades. Clara, por exemplo, parou de desenhar achando que não era boa o suficiente, mas ao tentar novamente, sentiu uma alegria que não experimentava há muito tempo. </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Reconecte-se com sua essência</a:t>
            </a:r>
          </a:p>
        </p:txBody>
      </p:sp>
      <p:sp>
        <p:nvSpPr>
          <p:cNvPr name="TextBox 8" id="8"/>
          <p:cNvSpPr txBox="true"/>
          <p:nvPr/>
        </p:nvSpPr>
        <p:spPr>
          <a:xfrm rot="0">
            <a:off x="1028700" y="10805518"/>
            <a:ext cx="8229600" cy="2657805"/>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Reconectar-se com sua criança interior é se permitir sentir, explorar e se expressar sem medo, redescobrindo o que traz alegria e significado à sua vida. Perguntar "O que eu adorava fazer quando criança?" pode ser transformador.</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52917" y="9217896"/>
            <a:ext cx="5777857" cy="2194488"/>
          </a:xfrm>
          <a:prstGeom prst="rect">
            <a:avLst/>
          </a:prstGeom>
        </p:spPr>
        <p:txBody>
          <a:bodyPr anchor="t" rtlCol="false" tIns="0" lIns="0" bIns="0" rIns="0">
            <a:spAutoFit/>
          </a:bodyPr>
          <a:lstStyle/>
          <a:p>
            <a:pPr algn="ctr">
              <a:lnSpc>
                <a:spcPts val="5984"/>
              </a:lnSpc>
            </a:pPr>
            <a:r>
              <a:rPr lang="en-US" sz="3200" i="true">
                <a:solidFill>
                  <a:srgbClr val="A18970"/>
                </a:solidFill>
                <a:latin typeface="Lato Italics"/>
                <a:ea typeface="Lato Italics"/>
                <a:cs typeface="Lato Italics"/>
                <a:sym typeface="Lato Italics"/>
              </a:rPr>
              <a:t>&gt; O que eu mais amava fazer? </a:t>
            </a:r>
          </a:p>
          <a:p>
            <a:pPr algn="ctr">
              <a:lnSpc>
                <a:spcPts val="5984"/>
              </a:lnSpc>
            </a:pPr>
            <a:r>
              <a:rPr lang="en-US" sz="3200" i="true">
                <a:solidFill>
                  <a:srgbClr val="A18970"/>
                </a:solidFill>
                <a:latin typeface="Lato Italics"/>
                <a:ea typeface="Lato Italics"/>
                <a:cs typeface="Lato Italics"/>
                <a:sym typeface="Lato Italics"/>
              </a:rPr>
              <a:t>&gt; Como posso trazer isso para minha vida agora</a:t>
            </a:r>
            <a:r>
              <a:rPr lang="en-US" sz="3200" i="true">
                <a:solidFill>
                  <a:srgbClr val="A18970"/>
                </a:solidFill>
                <a:latin typeface="Lato Italics"/>
                <a:ea typeface="Lato Italics"/>
                <a:cs typeface="Lato Italics"/>
                <a:sym typeface="Lato Italics"/>
              </a:rPr>
              <a:t>? </a:t>
            </a:r>
          </a:p>
        </p:txBody>
      </p:sp>
      <p:sp>
        <p:nvSpPr>
          <p:cNvPr name="TextBox 10" id="10"/>
          <p:cNvSpPr txBox="true"/>
          <p:nvPr/>
        </p:nvSpPr>
        <p:spPr>
          <a:xfrm rot="0">
            <a:off x="2075673" y="6318897"/>
            <a:ext cx="6132345" cy="1757073"/>
          </a:xfrm>
          <a:prstGeom prst="rect">
            <a:avLst/>
          </a:prstGeom>
        </p:spPr>
        <p:txBody>
          <a:bodyPr anchor="t" rtlCol="false" tIns="0" lIns="0" bIns="0" rIns="0">
            <a:spAutoFit/>
          </a:bodyPr>
          <a:lstStyle/>
          <a:p>
            <a:pPr algn="ctr" marL="0" indent="0" lvl="0">
              <a:lnSpc>
                <a:spcPts val="4704"/>
              </a:lnSpc>
              <a:spcBef>
                <a:spcPct val="0"/>
              </a:spcBef>
            </a:pPr>
            <a:r>
              <a:rPr lang="en-US" sz="3200" spc="60">
                <a:solidFill>
                  <a:srgbClr val="A18970"/>
                </a:solidFill>
                <a:latin typeface="Lato"/>
                <a:ea typeface="Lato"/>
                <a:cs typeface="Lato"/>
                <a:sym typeface="Lato"/>
              </a:rPr>
              <a:t>Encontre uma foto sua de infância. Olhe para ela e pergunte-se:</a:t>
            </a:r>
          </a:p>
        </p:txBody>
      </p:sp>
      <p:sp>
        <p:nvSpPr>
          <p:cNvPr name="Freeform 11" id="11"/>
          <p:cNvSpPr/>
          <p:nvPr/>
        </p:nvSpPr>
        <p:spPr>
          <a:xfrm flipH="false" flipV="false" rot="0">
            <a:off x="3086100" y="450095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953204" y="2146117"/>
            <a:ext cx="4380592"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03 </a:t>
            </a:r>
          </a:p>
        </p:txBody>
      </p:sp>
      <p:grpSp>
        <p:nvGrpSpPr>
          <p:cNvPr name="Group 13" id="13"/>
          <p:cNvGrpSpPr>
            <a:grpSpLocks noChangeAspect="true"/>
          </p:cNvGrpSpPr>
          <p:nvPr/>
        </p:nvGrpSpPr>
        <p:grpSpPr>
          <a:xfrm rot="0">
            <a:off x="4786089" y="15053490"/>
            <a:ext cx="714823" cy="1494434"/>
            <a:chOff x="0" y="0"/>
            <a:chExt cx="1669847" cy="3491040"/>
          </a:xfrm>
        </p:grpSpPr>
        <p:sp>
          <p:nvSpPr>
            <p:cNvPr name="Freeform 14" id="14"/>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5" id="15"/>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6" id="16"/>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7" id="17"/>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8" id="18"/>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9" id="19"/>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0" id="20"/>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1" id="21"/>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2" id="22"/>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3" id="23"/>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4" id="24"/>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5" id="25"/>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6" id="26"/>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7" id="27"/>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8" id="28"/>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9" id="29"/>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0" id="30"/>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1" id="31"/>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2" id="32"/>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966073" y="2632032"/>
            <a:ext cx="6354854" cy="11176253"/>
            <a:chOff x="0" y="0"/>
            <a:chExt cx="8473139" cy="14901671"/>
          </a:xfrm>
        </p:grpSpPr>
        <p:sp>
          <p:nvSpPr>
            <p:cNvPr name="Freeform 8" id="8"/>
            <p:cNvSpPr/>
            <p:nvPr/>
          </p:nvSpPr>
          <p:spPr>
            <a:xfrm flipH="false" flipV="false" rot="0">
              <a:off x="974947"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8473139"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Reconstruindo o Arquétipo Feminino</a:t>
              </a:r>
            </a:p>
          </p:txBody>
        </p:sp>
        <p:sp>
          <p:nvSpPr>
            <p:cNvPr name="TextBox 10" id="10"/>
            <p:cNvSpPr txBox="true"/>
            <p:nvPr/>
          </p:nvSpPr>
          <p:spPr>
            <a:xfrm rot="0">
              <a:off x="2629908" y="-285750"/>
              <a:ext cx="3213323"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04</a:t>
              </a:r>
            </a:p>
          </p:txBody>
        </p:sp>
        <p:sp>
          <p:nvSpPr>
            <p:cNvPr name="Freeform 11" id="11"/>
            <p:cNvSpPr/>
            <p:nvPr/>
          </p:nvSpPr>
          <p:spPr>
            <a:xfrm flipH="false" flipV="false" rot="0">
              <a:off x="974947"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242502" y="13609111"/>
              <a:ext cx="5988136" cy="1292560"/>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Abraçando a força e a vulnerabilidade do ser mulher</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086100" y="9451534"/>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750805"/>
            <a:ext cx="8229600" cy="3840711"/>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Dentro de cada mulher existem várias facetas, ou “arquétipos”, que Jung descreve como partes universais da nossa personalidade.. Joana, por exemplo, é mãe dedicada, mas também sonha em empreender. Ela sente que precisa escolher entre os dois, mas esses papéis podem coexistir.</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Força e vulnerabilidade</a:t>
            </a:r>
          </a:p>
        </p:txBody>
      </p:sp>
      <p:sp>
        <p:nvSpPr>
          <p:cNvPr name="TextBox 8" id="8"/>
          <p:cNvSpPr txBox="true"/>
          <p:nvPr/>
        </p:nvSpPr>
        <p:spPr>
          <a:xfrm rot="0">
            <a:off x="1028700" y="10805518"/>
            <a:ext cx="8229600" cy="2657805"/>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Ao explorar arquétipos como a cuidadora, a heroína e a sábia, percebemos que não existe um único jeito de ser mulher. É possível ser forte e sensível, ambiciosa e carinhosa, tornando-se mais completa e confiante.</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160347" y="6215017"/>
            <a:ext cx="5966306" cy="5300174"/>
          </a:xfrm>
          <a:prstGeom prst="rect">
            <a:avLst/>
          </a:prstGeom>
        </p:spPr>
        <p:txBody>
          <a:bodyPr anchor="t" rtlCol="false" tIns="0" lIns="0" bIns="0" rIns="0">
            <a:spAutoFit/>
          </a:bodyPr>
          <a:lstStyle/>
          <a:p>
            <a:pPr algn="ctr">
              <a:lnSpc>
                <a:spcPts val="4704"/>
              </a:lnSpc>
            </a:pPr>
            <a:r>
              <a:rPr lang="en-US" sz="3200" spc="60">
                <a:solidFill>
                  <a:srgbClr val="A18970"/>
                </a:solidFill>
                <a:latin typeface="Lato"/>
                <a:ea typeface="Lato"/>
                <a:cs typeface="Lato"/>
                <a:sym typeface="Lato"/>
              </a:rPr>
              <a:t>&gt; Escolha um arquétipo que você gostaria de explorar </a:t>
            </a:r>
          </a:p>
          <a:p>
            <a:pPr algn="ctr">
              <a:lnSpc>
                <a:spcPts val="4704"/>
              </a:lnSpc>
            </a:pPr>
            <a:r>
              <a:rPr lang="en-US" sz="3200" i="true" spc="60">
                <a:solidFill>
                  <a:srgbClr val="A18970"/>
                </a:solidFill>
                <a:latin typeface="Lato Italics"/>
                <a:ea typeface="Lato Italics"/>
                <a:cs typeface="Lato Italics"/>
                <a:sym typeface="Lato Italics"/>
              </a:rPr>
              <a:t>(Ex.: heroína, sabia, criadora, exploradora, cuidadora,</a:t>
            </a:r>
          </a:p>
          <a:p>
            <a:pPr algn="ctr">
              <a:lnSpc>
                <a:spcPts val="4704"/>
              </a:lnSpc>
            </a:pPr>
            <a:r>
              <a:rPr lang="en-US" sz="3200" i="true" spc="60">
                <a:solidFill>
                  <a:srgbClr val="A18970"/>
                </a:solidFill>
                <a:latin typeface="Lato Italics"/>
                <a:ea typeface="Lato Italics"/>
                <a:cs typeface="Lato Italics"/>
                <a:sym typeface="Lato Italics"/>
              </a:rPr>
              <a:t>visionária, entre outros).</a:t>
            </a:r>
          </a:p>
          <a:p>
            <a:pPr algn="ctr">
              <a:lnSpc>
                <a:spcPts val="4704"/>
              </a:lnSpc>
            </a:pPr>
          </a:p>
          <a:p>
            <a:pPr algn="ctr">
              <a:lnSpc>
                <a:spcPts val="4704"/>
              </a:lnSpc>
            </a:pPr>
            <a:r>
              <a:rPr lang="en-US" sz="3200" spc="60">
                <a:solidFill>
                  <a:srgbClr val="A18970"/>
                </a:solidFill>
                <a:latin typeface="Lato"/>
                <a:ea typeface="Lato"/>
                <a:cs typeface="Lato"/>
                <a:sym typeface="Lato"/>
              </a:rPr>
              <a:t>&gt; Liste três maneiras de integrar suas qualidades </a:t>
            </a:r>
          </a:p>
          <a:p>
            <a:pPr algn="ctr" marL="0" indent="0" lvl="0">
              <a:lnSpc>
                <a:spcPts val="4704"/>
              </a:lnSpc>
              <a:spcBef>
                <a:spcPct val="0"/>
              </a:spcBef>
            </a:pPr>
            <a:r>
              <a:rPr lang="en-US" sz="3200" spc="60">
                <a:solidFill>
                  <a:srgbClr val="A18970"/>
                </a:solidFill>
                <a:latin typeface="Lato"/>
                <a:ea typeface="Lato"/>
                <a:cs typeface="Lato"/>
                <a:sym typeface="Lato"/>
              </a:rPr>
              <a:t>em seu dia a dia.</a:t>
            </a:r>
          </a:p>
        </p:txBody>
      </p:sp>
      <p:sp>
        <p:nvSpPr>
          <p:cNvPr name="Freeform 10" id="10"/>
          <p:cNvSpPr/>
          <p:nvPr/>
        </p:nvSpPr>
        <p:spPr>
          <a:xfrm flipH="false" flipV="false" rot="0">
            <a:off x="3086100" y="450095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890939" y="2146117"/>
            <a:ext cx="4505122"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04 </a:t>
            </a:r>
          </a:p>
        </p:txBody>
      </p:sp>
      <p:grpSp>
        <p:nvGrpSpPr>
          <p:cNvPr name="Group 12" id="12"/>
          <p:cNvGrpSpPr>
            <a:grpSpLocks noChangeAspect="true"/>
          </p:cNvGrpSpPr>
          <p:nvPr/>
        </p:nvGrpSpPr>
        <p:grpSpPr>
          <a:xfrm rot="0">
            <a:off x="4786089" y="15053490"/>
            <a:ext cx="714823" cy="1494434"/>
            <a:chOff x="0" y="0"/>
            <a:chExt cx="1669847" cy="3491040"/>
          </a:xfrm>
        </p:grpSpPr>
        <p:sp>
          <p:nvSpPr>
            <p:cNvPr name="Freeform 13" id="13"/>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4" id="14"/>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5" id="15"/>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6" id="16"/>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7" id="17"/>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8" id="18"/>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9" id="19"/>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0" id="20"/>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1" id="21"/>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2" id="22"/>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3" id="23"/>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4" id="24"/>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5" id="25"/>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6" id="26"/>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7" id="27"/>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8" id="28"/>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9" id="29"/>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0" id="30"/>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1" id="31"/>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912626" y="2632032"/>
            <a:ext cx="6461749" cy="11671520"/>
            <a:chOff x="0" y="0"/>
            <a:chExt cx="8615665" cy="15562027"/>
          </a:xfrm>
        </p:grpSpPr>
        <p:sp>
          <p:nvSpPr>
            <p:cNvPr name="Freeform 8" id="8"/>
            <p:cNvSpPr/>
            <p:nvPr/>
          </p:nvSpPr>
          <p:spPr>
            <a:xfrm flipH="false" flipV="false" rot="0">
              <a:off x="1046210"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8615665"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Libertando-se das Correntes Invisíveis</a:t>
              </a:r>
            </a:p>
          </p:txBody>
        </p:sp>
        <p:sp>
          <p:nvSpPr>
            <p:cNvPr name="TextBox 10" id="10"/>
            <p:cNvSpPr txBox="true"/>
            <p:nvPr/>
          </p:nvSpPr>
          <p:spPr>
            <a:xfrm rot="0">
              <a:off x="2701171" y="-285750"/>
              <a:ext cx="3213323"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05</a:t>
              </a:r>
            </a:p>
          </p:txBody>
        </p:sp>
        <p:sp>
          <p:nvSpPr>
            <p:cNvPr name="Freeform 11" id="11"/>
            <p:cNvSpPr/>
            <p:nvPr/>
          </p:nvSpPr>
          <p:spPr>
            <a:xfrm flipH="false" flipV="false" rot="0">
              <a:off x="1046210"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313765" y="13609111"/>
              <a:ext cx="5988136" cy="1952916"/>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Como romper com expectativas externas e viver sua verdade</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086100" y="9451534"/>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750805"/>
            <a:ext cx="8229600" cy="3840711"/>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Quantas vezes você já tentou agradar a todos? Talvez você diga “sim” para tarefas extras no trabalho ou se sinta culpada por não atender às expectativas da família. Muitas mulheres, como Fernanda, percebem que suas escolhas, são influenciadas pelas expectativas dos outros, e não pela sua própria vontade.</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Viva sua verdade</a:t>
            </a:r>
          </a:p>
        </p:txBody>
      </p:sp>
      <p:sp>
        <p:nvSpPr>
          <p:cNvPr name="TextBox 8" id="8"/>
          <p:cNvSpPr txBox="true"/>
          <p:nvPr/>
        </p:nvSpPr>
        <p:spPr>
          <a:xfrm rot="0">
            <a:off x="1028700" y="10805518"/>
            <a:ext cx="8229600" cy="2657805"/>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Romper com expectativas externas é difícil, mas libertador. Pergunte-se se suas escolhas refletem seus desejos reais e viva alinhada a eles. Esse processo fortalece a autoestima, baseada em quem você é, e não nas expectativas dos outros.</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160347" y="6510275"/>
            <a:ext cx="5966306" cy="4709658"/>
          </a:xfrm>
          <a:prstGeom prst="rect">
            <a:avLst/>
          </a:prstGeom>
        </p:spPr>
        <p:txBody>
          <a:bodyPr anchor="t" rtlCol="false" tIns="0" lIns="0" bIns="0" rIns="0">
            <a:spAutoFit/>
          </a:bodyPr>
          <a:lstStyle/>
          <a:p>
            <a:pPr algn="ctr">
              <a:lnSpc>
                <a:spcPts val="4704"/>
              </a:lnSpc>
            </a:pPr>
            <a:r>
              <a:rPr lang="en-US" sz="3200" spc="60">
                <a:solidFill>
                  <a:srgbClr val="A18970"/>
                </a:solidFill>
                <a:latin typeface="Lato"/>
                <a:ea typeface="Lato"/>
                <a:cs typeface="Lato"/>
                <a:sym typeface="Lato"/>
              </a:rPr>
              <a:t>&gt; Faça uma lista de três coisas que você faz apenas para agradar os outros. </a:t>
            </a:r>
          </a:p>
          <a:p>
            <a:pPr algn="ctr">
              <a:lnSpc>
                <a:spcPts val="4704"/>
              </a:lnSpc>
            </a:pPr>
          </a:p>
          <a:p>
            <a:pPr algn="ctr">
              <a:lnSpc>
                <a:spcPts val="4704"/>
              </a:lnSpc>
            </a:pPr>
          </a:p>
          <a:p>
            <a:pPr algn="ctr" marL="0" indent="0" lvl="0">
              <a:lnSpc>
                <a:spcPts val="4704"/>
              </a:lnSpc>
              <a:spcBef>
                <a:spcPct val="0"/>
              </a:spcBef>
            </a:pPr>
            <a:r>
              <a:rPr lang="en-US" sz="3200" spc="60">
                <a:solidFill>
                  <a:srgbClr val="A18970"/>
                </a:solidFill>
                <a:latin typeface="Lato"/>
                <a:ea typeface="Lato"/>
                <a:cs typeface="Lato"/>
                <a:sym typeface="Lato"/>
              </a:rPr>
              <a:t>&gt; Depois, escreva como seria viver sua verdade em relação a cada uma delas.</a:t>
            </a:r>
          </a:p>
        </p:txBody>
      </p:sp>
      <p:sp>
        <p:nvSpPr>
          <p:cNvPr name="Freeform 10" id="10"/>
          <p:cNvSpPr/>
          <p:nvPr/>
        </p:nvSpPr>
        <p:spPr>
          <a:xfrm flipH="false" flipV="false" rot="0">
            <a:off x="3086100" y="450095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890939" y="2146117"/>
            <a:ext cx="4505122"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05 </a:t>
            </a:r>
          </a:p>
        </p:txBody>
      </p:sp>
      <p:grpSp>
        <p:nvGrpSpPr>
          <p:cNvPr name="Group 12" id="12"/>
          <p:cNvGrpSpPr>
            <a:grpSpLocks noChangeAspect="true"/>
          </p:cNvGrpSpPr>
          <p:nvPr/>
        </p:nvGrpSpPr>
        <p:grpSpPr>
          <a:xfrm rot="0">
            <a:off x="4786089" y="15053490"/>
            <a:ext cx="714823" cy="1494434"/>
            <a:chOff x="0" y="0"/>
            <a:chExt cx="1669847" cy="3491040"/>
          </a:xfrm>
        </p:grpSpPr>
        <p:sp>
          <p:nvSpPr>
            <p:cNvPr name="Freeform 13" id="13"/>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4" id="14"/>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5" id="15"/>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6" id="16"/>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7" id="17"/>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8" id="18"/>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9" id="19"/>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0" id="20"/>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1" id="21"/>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2" id="22"/>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3" id="23"/>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4" id="24"/>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5" id="25"/>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6" id="26"/>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7" id="27"/>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8" id="28"/>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9" id="29"/>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0" id="30"/>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1" id="31"/>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912626" y="2632032"/>
            <a:ext cx="6461749" cy="11176253"/>
            <a:chOff x="0" y="0"/>
            <a:chExt cx="8615665" cy="14901671"/>
          </a:xfrm>
        </p:grpSpPr>
        <p:sp>
          <p:nvSpPr>
            <p:cNvPr name="Freeform 8" id="8"/>
            <p:cNvSpPr/>
            <p:nvPr/>
          </p:nvSpPr>
          <p:spPr>
            <a:xfrm flipH="false" flipV="false" rot="0">
              <a:off x="1046210"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8615665"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O Renascimento Interior</a:t>
              </a:r>
            </a:p>
          </p:txBody>
        </p:sp>
        <p:sp>
          <p:nvSpPr>
            <p:cNvPr name="TextBox 10" id="10"/>
            <p:cNvSpPr txBox="true"/>
            <p:nvPr/>
          </p:nvSpPr>
          <p:spPr>
            <a:xfrm rot="0">
              <a:off x="2701171" y="-285750"/>
              <a:ext cx="3213323"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06</a:t>
              </a:r>
            </a:p>
          </p:txBody>
        </p:sp>
        <p:sp>
          <p:nvSpPr>
            <p:cNvPr name="Freeform 11" id="11"/>
            <p:cNvSpPr/>
            <p:nvPr/>
          </p:nvSpPr>
          <p:spPr>
            <a:xfrm flipH="false" flipV="false" rot="0">
              <a:off x="1046210"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313765" y="13609111"/>
              <a:ext cx="5988136" cy="1292560"/>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Celebrando sua jornada e cultivando o autoamor</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205037" y="972777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750805"/>
            <a:ext cx="8229600" cy="4393195"/>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Depois de uma jornada tão rica de autodescoberta, é hora de olhar para trás e reconhecer o quanto você cresceu. Pense em algo que você conquistou recentemente, grande ou pequeno. Para Luiza, por exemplo, simplesmente aprender a dizer “não” foi uma vitória enorme que transformou sua relação consigo mesma e com os outros.</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Jornada de amor próprio</a:t>
            </a:r>
          </a:p>
        </p:txBody>
      </p:sp>
      <p:sp>
        <p:nvSpPr>
          <p:cNvPr name="TextBox 8" id="8"/>
          <p:cNvSpPr txBox="true"/>
          <p:nvPr/>
        </p:nvSpPr>
        <p:spPr>
          <a:xfrm rot="0">
            <a:off x="1028700" y="10805518"/>
            <a:ext cx="8229600" cy="2657805"/>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Celebrar suas conquistas reforça o seu amor-próprio. Rituais diários, como agradecer ou escrever em um diário, fortalecem seu renascimento interior. Neste ponto, você não está mais se reconstruindo; está florescendo.</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TextBox 2" id="2"/>
          <p:cNvSpPr txBox="true"/>
          <p:nvPr/>
        </p:nvSpPr>
        <p:spPr>
          <a:xfrm rot="0">
            <a:off x="1028700" y="5803194"/>
            <a:ext cx="8229600" cy="6603127"/>
          </a:xfrm>
          <a:prstGeom prst="rect">
            <a:avLst/>
          </a:prstGeom>
        </p:spPr>
        <p:txBody>
          <a:bodyPr anchor="t" rtlCol="false" tIns="0" lIns="0" bIns="0" rIns="0">
            <a:spAutoFit/>
          </a:bodyPr>
          <a:lstStyle/>
          <a:p>
            <a:pPr algn="just">
              <a:lnSpc>
                <a:spcPts val="4410"/>
              </a:lnSpc>
            </a:pPr>
            <a:r>
              <a:rPr lang="en-US" sz="3000" spc="57">
                <a:solidFill>
                  <a:srgbClr val="A18970"/>
                </a:solidFill>
                <a:latin typeface="Nunito"/>
                <a:ea typeface="Nunito"/>
                <a:cs typeface="Nunito"/>
                <a:sym typeface="Nunito"/>
              </a:rPr>
              <a:t>A autoestima reflete como nos percebemos e nos valorizamos, frequentemente com uma autocrítica mais severa do que aquela que reservamos aos outros, influenciada por padrões inconscientes, como crenças, memórias e influências. </a:t>
            </a:r>
          </a:p>
          <a:p>
            <a:pPr algn="just">
              <a:lnSpc>
                <a:spcPts val="4410"/>
              </a:lnSpc>
            </a:pPr>
          </a:p>
          <a:p>
            <a:pPr algn="just" marL="0" indent="0" lvl="0">
              <a:lnSpc>
                <a:spcPts val="4410"/>
              </a:lnSpc>
              <a:spcBef>
                <a:spcPct val="0"/>
              </a:spcBef>
            </a:pPr>
            <a:r>
              <a:rPr lang="en-US" sz="3000" spc="57">
                <a:solidFill>
                  <a:srgbClr val="A18970"/>
                </a:solidFill>
                <a:latin typeface="Nunito"/>
                <a:ea typeface="Nunito"/>
                <a:cs typeface="Nunito"/>
                <a:sym typeface="Nunito"/>
              </a:rPr>
              <a:t>Esta jornada busca iluminar esses padrões e promover uma transformação que não visa criar uma nova versão de você, mas sim reencontrar sua essência genuína e plena já existente.</a:t>
            </a:r>
          </a:p>
        </p:txBody>
      </p:sp>
      <p:grpSp>
        <p:nvGrpSpPr>
          <p:cNvPr name="Group 3" id="3"/>
          <p:cNvGrpSpPr/>
          <p:nvPr/>
        </p:nvGrpSpPr>
        <p:grpSpPr>
          <a:xfrm rot="0">
            <a:off x="1028700" y="2305621"/>
            <a:ext cx="6949405" cy="1980511"/>
            <a:chOff x="0" y="0"/>
            <a:chExt cx="9265874" cy="2640682"/>
          </a:xfrm>
        </p:grpSpPr>
        <p:sp>
          <p:nvSpPr>
            <p:cNvPr name="TextBox 4" id="4"/>
            <p:cNvSpPr txBox="true"/>
            <p:nvPr/>
          </p:nvSpPr>
          <p:spPr>
            <a:xfrm rot="0">
              <a:off x="0" y="-180975"/>
              <a:ext cx="5813116" cy="196489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Introdução</a:t>
              </a:r>
            </a:p>
          </p:txBody>
        </p:sp>
        <p:sp>
          <p:nvSpPr>
            <p:cNvPr name="TextBox 5" id="5"/>
            <p:cNvSpPr txBox="true"/>
            <p:nvPr/>
          </p:nvSpPr>
          <p:spPr>
            <a:xfrm rot="0">
              <a:off x="0" y="1889009"/>
              <a:ext cx="9265874" cy="751673"/>
            </a:xfrm>
            <a:prstGeom prst="rect">
              <a:avLst/>
            </a:prstGeom>
          </p:spPr>
          <p:txBody>
            <a:bodyPr anchor="t" rtlCol="false" tIns="0" lIns="0" bIns="0" rIns="0">
              <a:spAutoFit/>
            </a:bodyPr>
            <a:lstStyle/>
            <a:p>
              <a:pPr algn="l">
                <a:lnSpc>
                  <a:spcPts val="4759"/>
                </a:lnSpc>
              </a:pPr>
              <a:r>
                <a:rPr lang="en-US" sz="3399" i="true">
                  <a:solidFill>
                    <a:srgbClr val="A18970"/>
                  </a:solidFill>
                  <a:latin typeface="Lato Italics"/>
                  <a:ea typeface="Lato Italics"/>
                  <a:cs typeface="Lato Italics"/>
                  <a:sym typeface="Lato Italics"/>
                </a:rPr>
                <a:t>Decifrando os Padrões Invisíveis</a:t>
              </a:r>
            </a:p>
          </p:txBody>
        </p:sp>
      </p:grpSp>
      <p:sp>
        <p:nvSpPr>
          <p:cNvPr name="Freeform 6" id="6"/>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8" id="8"/>
          <p:cNvGrpSpPr>
            <a:grpSpLocks noChangeAspect="true"/>
          </p:cNvGrpSpPr>
          <p:nvPr/>
        </p:nvGrpSpPr>
        <p:grpSpPr>
          <a:xfrm rot="0">
            <a:off x="4570463" y="14151902"/>
            <a:ext cx="1146074" cy="2396021"/>
            <a:chOff x="0" y="0"/>
            <a:chExt cx="1669847" cy="3491040"/>
          </a:xfrm>
        </p:grpSpPr>
        <p:sp>
          <p:nvSpPr>
            <p:cNvPr name="Freeform 9" id="9"/>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0" id="10"/>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1" id="11"/>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2" id="12"/>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3" id="13"/>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4" id="14"/>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5" id="15"/>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6" id="16"/>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7" id="17"/>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8" id="18"/>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19" id="19"/>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0" id="20"/>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1" id="21"/>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2" id="22"/>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3" id="23"/>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4" id="24"/>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5" id="25"/>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6" id="26"/>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7" id="27"/>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31335" y="6805533"/>
            <a:ext cx="5821022" cy="4119141"/>
          </a:xfrm>
          <a:prstGeom prst="rect">
            <a:avLst/>
          </a:prstGeom>
        </p:spPr>
        <p:txBody>
          <a:bodyPr anchor="t" rtlCol="false" tIns="0" lIns="0" bIns="0" rIns="0">
            <a:spAutoFit/>
          </a:bodyPr>
          <a:lstStyle/>
          <a:p>
            <a:pPr algn="ctr">
              <a:lnSpc>
                <a:spcPts val="4704"/>
              </a:lnSpc>
            </a:pPr>
            <a:r>
              <a:rPr lang="en-US" sz="3200" spc="60">
                <a:solidFill>
                  <a:srgbClr val="A18970"/>
                </a:solidFill>
                <a:latin typeface="Lato"/>
                <a:ea typeface="Lato"/>
                <a:cs typeface="Lato"/>
                <a:sym typeface="Lato"/>
              </a:rPr>
              <a:t>&gt; Escreva uma carta para si mesma, começando com: </a:t>
            </a:r>
            <a:r>
              <a:rPr lang="en-US" sz="3200" i="true" spc="60">
                <a:solidFill>
                  <a:srgbClr val="A18970"/>
                </a:solidFill>
                <a:latin typeface="Lato Italics"/>
                <a:ea typeface="Lato Italics"/>
                <a:cs typeface="Lato Italics"/>
                <a:sym typeface="Lato Italics"/>
              </a:rPr>
              <a:t>Eu me orgulho de você porque...</a:t>
            </a:r>
          </a:p>
          <a:p>
            <a:pPr algn="ctr">
              <a:lnSpc>
                <a:spcPts val="4704"/>
              </a:lnSpc>
            </a:pPr>
            <a:r>
              <a:rPr lang="en-US" sz="3200" i="true" spc="60">
                <a:solidFill>
                  <a:srgbClr val="A18970"/>
                </a:solidFill>
                <a:latin typeface="Lato Italics"/>
                <a:ea typeface="Lato Italics"/>
                <a:cs typeface="Lato Italics"/>
                <a:sym typeface="Lato Italics"/>
              </a:rPr>
              <a:t> </a:t>
            </a:r>
          </a:p>
          <a:p>
            <a:pPr algn="ctr">
              <a:lnSpc>
                <a:spcPts val="4704"/>
              </a:lnSpc>
            </a:pPr>
          </a:p>
          <a:p>
            <a:pPr algn="ctr" marL="0" indent="0" lvl="0">
              <a:lnSpc>
                <a:spcPts val="4704"/>
              </a:lnSpc>
              <a:spcBef>
                <a:spcPct val="0"/>
              </a:spcBef>
            </a:pPr>
            <a:r>
              <a:rPr lang="en-US" sz="3200" i="true" spc="60">
                <a:solidFill>
                  <a:srgbClr val="A18970"/>
                </a:solidFill>
                <a:latin typeface="Lato Italics"/>
                <a:ea typeface="Lato Italics"/>
                <a:cs typeface="Lato Italics"/>
                <a:sym typeface="Lato Italics"/>
              </a:rPr>
              <a:t>&gt; </a:t>
            </a:r>
            <a:r>
              <a:rPr lang="en-US" sz="3200" spc="60">
                <a:solidFill>
                  <a:srgbClr val="A18970"/>
                </a:solidFill>
                <a:latin typeface="Lato"/>
                <a:ea typeface="Lato"/>
                <a:cs typeface="Lato"/>
                <a:sym typeface="Lato"/>
              </a:rPr>
              <a:t>Leia essa carta sempre que se sentir desanimada.</a:t>
            </a:r>
          </a:p>
        </p:txBody>
      </p:sp>
      <p:sp>
        <p:nvSpPr>
          <p:cNvPr name="Freeform 10" id="10"/>
          <p:cNvSpPr/>
          <p:nvPr/>
        </p:nvSpPr>
        <p:spPr>
          <a:xfrm flipH="false" flipV="false" rot="0">
            <a:off x="3086100" y="4500956"/>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890939" y="2146117"/>
            <a:ext cx="4505122"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06 </a:t>
            </a:r>
          </a:p>
        </p:txBody>
      </p:sp>
      <p:grpSp>
        <p:nvGrpSpPr>
          <p:cNvPr name="Group 12" id="12"/>
          <p:cNvGrpSpPr>
            <a:grpSpLocks noChangeAspect="true"/>
          </p:cNvGrpSpPr>
          <p:nvPr/>
        </p:nvGrpSpPr>
        <p:grpSpPr>
          <a:xfrm rot="0">
            <a:off x="4786089" y="15053490"/>
            <a:ext cx="714823" cy="1494434"/>
            <a:chOff x="0" y="0"/>
            <a:chExt cx="1669847" cy="3491040"/>
          </a:xfrm>
        </p:grpSpPr>
        <p:sp>
          <p:nvSpPr>
            <p:cNvPr name="Freeform 13" id="13"/>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4" id="14"/>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5" id="15"/>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6" id="16"/>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7" id="17"/>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8" id="18"/>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9" id="19"/>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0" id="20"/>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1" id="21"/>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2" id="22"/>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3" id="23"/>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4" id="24"/>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5" id="25"/>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6" id="26"/>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7" id="27"/>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8" id="28"/>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9" id="29"/>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0" id="30"/>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1" id="31"/>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TextBox 2" id="2"/>
          <p:cNvSpPr txBox="true"/>
          <p:nvPr/>
        </p:nvSpPr>
        <p:spPr>
          <a:xfrm rot="0">
            <a:off x="1028700" y="5700056"/>
            <a:ext cx="8229600" cy="8406203"/>
          </a:xfrm>
          <a:prstGeom prst="rect">
            <a:avLst/>
          </a:prstGeom>
        </p:spPr>
        <p:txBody>
          <a:bodyPr anchor="t" rtlCol="false" tIns="0" lIns="0" bIns="0" rIns="0">
            <a:spAutoFit/>
          </a:bodyPr>
          <a:lstStyle/>
          <a:p>
            <a:pPr algn="just">
              <a:lnSpc>
                <a:spcPts val="3930"/>
              </a:lnSpc>
            </a:pPr>
            <a:r>
              <a:rPr lang="en-US" sz="3000" spc="57">
                <a:solidFill>
                  <a:srgbClr val="A18970"/>
                </a:solidFill>
                <a:latin typeface="Nunito"/>
                <a:ea typeface="Nunito"/>
                <a:cs typeface="Nunito"/>
                <a:sym typeface="Nunito"/>
              </a:rPr>
              <a:t>Chegar até aqui é um passo corajoso em direção a si mesma. A jornada é sobre aceitação, não perfeição, valorizando suas forças e vulnerabilidades. É um processo contínuo de autodescoberta, onde cada vitória merece ser celebrada. </a:t>
            </a:r>
            <a:r>
              <a:rPr lang="en-US" b="true" sz="3000" spc="57" u="sng">
                <a:solidFill>
                  <a:srgbClr val="A18970"/>
                </a:solidFill>
                <a:latin typeface="Nunito Bold"/>
                <a:ea typeface="Nunito Bold"/>
                <a:cs typeface="Nunito Bold"/>
                <a:sym typeface="Nunito Bold"/>
              </a:rPr>
              <a:t>Lembre-se:</a:t>
            </a:r>
            <a:r>
              <a:rPr lang="en-US" b="true" sz="3000" spc="57">
                <a:solidFill>
                  <a:srgbClr val="A18970"/>
                </a:solidFill>
                <a:latin typeface="Nunito Bold"/>
                <a:ea typeface="Nunito Bold"/>
                <a:cs typeface="Nunito Bold"/>
                <a:sym typeface="Nunito Bold"/>
              </a:rPr>
              <a:t> </a:t>
            </a:r>
            <a:r>
              <a:rPr lang="en-US" sz="3000" spc="57">
                <a:solidFill>
                  <a:srgbClr val="A18970"/>
                </a:solidFill>
                <a:latin typeface="Nunito"/>
                <a:ea typeface="Nunito"/>
                <a:cs typeface="Nunito"/>
                <a:sym typeface="Nunito"/>
              </a:rPr>
              <a:t>o amor próprio não é algo que você encontra fora de você, mas algo que floresce dentro, à medida que você aprende a se valorizar.</a:t>
            </a:r>
          </a:p>
          <a:p>
            <a:pPr algn="just">
              <a:lnSpc>
                <a:spcPts val="3930"/>
              </a:lnSpc>
            </a:pPr>
          </a:p>
          <a:p>
            <a:pPr algn="just" marL="0" indent="0" lvl="0">
              <a:lnSpc>
                <a:spcPts val="3930"/>
              </a:lnSpc>
            </a:pPr>
            <a:r>
              <a:rPr lang="en-US" sz="3000" spc="57">
                <a:solidFill>
                  <a:srgbClr val="A18970"/>
                </a:solidFill>
                <a:latin typeface="Nunito"/>
                <a:ea typeface="Nunito"/>
                <a:cs typeface="Nunito"/>
                <a:sym typeface="Nunito"/>
              </a:rPr>
              <a:t>O mundo não precisa de perfeição, mas da sua autenticidade. Ao ser quem você é, inspira outras mulheres a fazerem o mesmo. Cultive o amor próprio, acolha sua sombra, ouça sua criança interior e celebre sua evolução. Esta é uma jornada sem fim, mas cheia de beleza e significado.</a:t>
            </a:r>
          </a:p>
        </p:txBody>
      </p:sp>
      <p:grpSp>
        <p:nvGrpSpPr>
          <p:cNvPr name="Group 3" id="3"/>
          <p:cNvGrpSpPr/>
          <p:nvPr/>
        </p:nvGrpSpPr>
        <p:grpSpPr>
          <a:xfrm rot="0">
            <a:off x="1028700" y="2305621"/>
            <a:ext cx="6949405" cy="1980511"/>
            <a:chOff x="0" y="0"/>
            <a:chExt cx="9265874" cy="2640682"/>
          </a:xfrm>
        </p:grpSpPr>
        <p:sp>
          <p:nvSpPr>
            <p:cNvPr name="TextBox 4" id="4"/>
            <p:cNvSpPr txBox="true"/>
            <p:nvPr/>
          </p:nvSpPr>
          <p:spPr>
            <a:xfrm rot="0">
              <a:off x="0" y="-180975"/>
              <a:ext cx="5813116" cy="196489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Conclusão</a:t>
              </a:r>
            </a:p>
          </p:txBody>
        </p:sp>
        <p:sp>
          <p:nvSpPr>
            <p:cNvPr name="TextBox 5" id="5"/>
            <p:cNvSpPr txBox="true"/>
            <p:nvPr/>
          </p:nvSpPr>
          <p:spPr>
            <a:xfrm rot="0">
              <a:off x="0" y="1889009"/>
              <a:ext cx="9265874" cy="751673"/>
            </a:xfrm>
            <a:prstGeom prst="rect">
              <a:avLst/>
            </a:prstGeom>
          </p:spPr>
          <p:txBody>
            <a:bodyPr anchor="t" rtlCol="false" tIns="0" lIns="0" bIns="0" rIns="0">
              <a:spAutoFit/>
            </a:bodyPr>
            <a:lstStyle/>
            <a:p>
              <a:pPr algn="l">
                <a:lnSpc>
                  <a:spcPts val="4759"/>
                </a:lnSpc>
              </a:pPr>
              <a:r>
                <a:rPr lang="en-US" sz="3399" i="true">
                  <a:solidFill>
                    <a:srgbClr val="A18970"/>
                  </a:solidFill>
                  <a:latin typeface="Lato Italics"/>
                  <a:ea typeface="Lato Italics"/>
                  <a:cs typeface="Lato Italics"/>
                  <a:sym typeface="Lato Italics"/>
                </a:rPr>
                <a:t>Um Convite para Continuar</a:t>
              </a:r>
            </a:p>
          </p:txBody>
        </p:sp>
      </p:grpSp>
      <p:sp>
        <p:nvSpPr>
          <p:cNvPr name="Freeform 6" id="6"/>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8" id="8"/>
          <p:cNvGrpSpPr>
            <a:grpSpLocks noChangeAspect="true"/>
          </p:cNvGrpSpPr>
          <p:nvPr/>
        </p:nvGrpSpPr>
        <p:grpSpPr>
          <a:xfrm rot="0">
            <a:off x="4786089" y="15053490"/>
            <a:ext cx="714823" cy="1494434"/>
            <a:chOff x="0" y="0"/>
            <a:chExt cx="1669847" cy="3491040"/>
          </a:xfrm>
        </p:grpSpPr>
        <p:sp>
          <p:nvSpPr>
            <p:cNvPr name="Freeform 9" id="9"/>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0" id="10"/>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1" id="11"/>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2" id="12"/>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3" id="13"/>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4" id="14"/>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5" id="15"/>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6" id="16"/>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7" id="17"/>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8" id="18"/>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19" id="19"/>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0" id="20"/>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1" id="21"/>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2" id="22"/>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3" id="23"/>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4" id="24"/>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5" id="25"/>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6" id="26"/>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7" id="27"/>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8" id="8"/>
          <p:cNvGrpSpPr/>
          <p:nvPr/>
        </p:nvGrpSpPr>
        <p:grpSpPr>
          <a:xfrm rot="0">
            <a:off x="1028700" y="7546775"/>
            <a:ext cx="8229600" cy="3194451"/>
            <a:chOff x="0" y="0"/>
            <a:chExt cx="10972800" cy="4259267"/>
          </a:xfrm>
        </p:grpSpPr>
        <p:sp>
          <p:nvSpPr>
            <p:cNvPr name="Freeform 9" id="9"/>
            <p:cNvSpPr/>
            <p:nvPr/>
          </p:nvSpPr>
          <p:spPr>
            <a:xfrm flipH="false" flipV="false" rot="0">
              <a:off x="2743200" y="0"/>
              <a:ext cx="5486400" cy="747522"/>
            </a:xfrm>
            <a:custGeom>
              <a:avLst/>
              <a:gdLst/>
              <a:ahLst/>
              <a:cxnLst/>
              <a:rect r="r" b="b" t="t" l="l"/>
              <a:pathLst>
                <a:path h="747522" w="5486400">
                  <a:moveTo>
                    <a:pt x="0" y="0"/>
                  </a:moveTo>
                  <a:lnTo>
                    <a:pt x="5486400" y="0"/>
                  </a:lnTo>
                  <a:lnTo>
                    <a:pt x="5486400" y="747522"/>
                  </a:lnTo>
                  <a:lnTo>
                    <a:pt x="0" y="7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0" y="1400194"/>
              <a:ext cx="10972800" cy="1387651"/>
            </a:xfrm>
            <a:prstGeom prst="rect">
              <a:avLst/>
            </a:prstGeom>
          </p:spPr>
          <p:txBody>
            <a:bodyPr anchor="t" rtlCol="false" tIns="0" lIns="0" bIns="0" rIns="0">
              <a:spAutoFit/>
            </a:bodyPr>
            <a:lstStyle/>
            <a:p>
              <a:pPr algn="ctr">
                <a:lnSpc>
                  <a:spcPts val="4200"/>
                </a:lnSpc>
              </a:pPr>
              <a:r>
                <a:rPr lang="en-US" sz="3000" i="true">
                  <a:solidFill>
                    <a:srgbClr val="A18970"/>
                  </a:solidFill>
                  <a:latin typeface="Lato Italics"/>
                  <a:ea typeface="Lato Italics"/>
                  <a:cs typeface="Lato Italics"/>
                  <a:sym typeface="Lato Italics"/>
                </a:rPr>
                <a:t>"O verdadeiro tesouro da vida está em descobrir que somos suficientes, exatamente como somos."</a:t>
              </a:r>
            </a:p>
          </p:txBody>
        </p:sp>
        <p:sp>
          <p:nvSpPr>
            <p:cNvPr name="Freeform 11" id="11"/>
            <p:cNvSpPr/>
            <p:nvPr/>
          </p:nvSpPr>
          <p:spPr>
            <a:xfrm flipH="false" flipV="false" rot="0">
              <a:off x="2584618" y="3511745"/>
              <a:ext cx="5486400" cy="747522"/>
            </a:xfrm>
            <a:custGeom>
              <a:avLst/>
              <a:gdLst/>
              <a:ahLst/>
              <a:cxnLst/>
              <a:rect r="r" b="b" t="t" l="l"/>
              <a:pathLst>
                <a:path h="747522" w="5486400">
                  <a:moveTo>
                    <a:pt x="0" y="0"/>
                  </a:moveTo>
                  <a:lnTo>
                    <a:pt x="5486400" y="0"/>
                  </a:lnTo>
                  <a:lnTo>
                    <a:pt x="5486400" y="747522"/>
                  </a:lnTo>
                  <a:lnTo>
                    <a:pt x="0" y="7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2" id="12"/>
          <p:cNvSpPr txBox="true"/>
          <p:nvPr/>
        </p:nvSpPr>
        <p:spPr>
          <a:xfrm rot="0">
            <a:off x="3478701" y="2678847"/>
            <a:ext cx="3329598" cy="3480603"/>
          </a:xfrm>
          <a:prstGeom prst="rect">
            <a:avLst/>
          </a:prstGeom>
        </p:spPr>
        <p:txBody>
          <a:bodyPr anchor="t" rtlCol="false" tIns="0" lIns="0" bIns="0" rIns="0">
            <a:spAutoFit/>
          </a:bodyPr>
          <a:lstStyle/>
          <a:p>
            <a:pPr algn="l">
              <a:lnSpc>
                <a:spcPts val="28130"/>
              </a:lnSpc>
            </a:pPr>
            <a:r>
              <a:rPr lang="en-US" sz="20093">
                <a:solidFill>
                  <a:srgbClr val="A18970"/>
                </a:solidFill>
                <a:latin typeface="Playlist Script"/>
                <a:ea typeface="Playlist Script"/>
                <a:cs typeface="Playlist Script"/>
                <a:sym typeface="Playlist Script"/>
              </a:rPr>
              <a:t>Fim</a:t>
            </a:r>
          </a:p>
        </p:txBody>
      </p:sp>
      <p:grpSp>
        <p:nvGrpSpPr>
          <p:cNvPr name="Group 13" id="13"/>
          <p:cNvGrpSpPr>
            <a:grpSpLocks noChangeAspect="true"/>
          </p:cNvGrpSpPr>
          <p:nvPr/>
        </p:nvGrpSpPr>
        <p:grpSpPr>
          <a:xfrm rot="0">
            <a:off x="4570463" y="14151902"/>
            <a:ext cx="1146074" cy="2396021"/>
            <a:chOff x="0" y="0"/>
            <a:chExt cx="1669847" cy="3491040"/>
          </a:xfrm>
        </p:grpSpPr>
        <p:sp>
          <p:nvSpPr>
            <p:cNvPr name="Freeform 14" id="14"/>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5" id="15"/>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6" id="16"/>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7" id="17"/>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8" id="18"/>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9" id="19"/>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0" id="20"/>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1" id="21"/>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2" id="22"/>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3" id="23"/>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4" id="24"/>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5" id="25"/>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6" id="26"/>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7" id="27"/>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8" id="28"/>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9" id="29"/>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0" id="30"/>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1" id="31"/>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2" id="32"/>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1762" y="682393"/>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8" id="8"/>
          <p:cNvGrpSpPr>
            <a:grpSpLocks noChangeAspect="true"/>
          </p:cNvGrpSpPr>
          <p:nvPr/>
        </p:nvGrpSpPr>
        <p:grpSpPr>
          <a:xfrm rot="0">
            <a:off x="4570463" y="14151902"/>
            <a:ext cx="1146074" cy="2396021"/>
            <a:chOff x="0" y="0"/>
            <a:chExt cx="1669847" cy="3491040"/>
          </a:xfrm>
        </p:grpSpPr>
        <p:sp>
          <p:nvSpPr>
            <p:cNvPr name="Freeform 9" id="9"/>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0" id="10"/>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1" id="11"/>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2" id="12"/>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3" id="13"/>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4" id="14"/>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5" id="15"/>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6" id="16"/>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7" id="17"/>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8" id="18"/>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19" id="19"/>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0" id="20"/>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1" id="21"/>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2" id="22"/>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3" id="23"/>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4" id="24"/>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5" id="25"/>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6" id="26"/>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7" id="27"/>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
        <p:nvSpPr>
          <p:cNvPr name="Freeform 28" id="28"/>
          <p:cNvSpPr/>
          <p:nvPr/>
        </p:nvSpPr>
        <p:spPr>
          <a:xfrm flipH="false" flipV="false" rot="0">
            <a:off x="3000852" y="3324060"/>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9" id="29"/>
          <p:cNvSpPr txBox="true"/>
          <p:nvPr/>
        </p:nvSpPr>
        <p:spPr>
          <a:xfrm rot="0">
            <a:off x="1028700" y="4501551"/>
            <a:ext cx="8229600" cy="1057407"/>
          </a:xfrm>
          <a:prstGeom prst="rect">
            <a:avLst/>
          </a:prstGeom>
        </p:spPr>
        <p:txBody>
          <a:bodyPr anchor="t" rtlCol="false" tIns="0" lIns="0" bIns="0" rIns="0">
            <a:spAutoFit/>
          </a:bodyPr>
          <a:lstStyle/>
          <a:p>
            <a:pPr algn="ctr">
              <a:lnSpc>
                <a:spcPts val="4200"/>
              </a:lnSpc>
            </a:pPr>
            <a:r>
              <a:rPr lang="en-US" sz="3000" i="true">
                <a:solidFill>
                  <a:srgbClr val="A18970"/>
                </a:solidFill>
                <a:latin typeface="Lato Italics"/>
                <a:ea typeface="Lato Italics"/>
                <a:cs typeface="Lato Italics"/>
                <a:sym typeface="Lato Italics"/>
              </a:rPr>
              <a:t>Esse ebook foi gerado por IA, diagramado e validado por humano.</a:t>
            </a:r>
          </a:p>
        </p:txBody>
      </p:sp>
      <p:sp>
        <p:nvSpPr>
          <p:cNvPr name="Freeform 30" id="30"/>
          <p:cNvSpPr/>
          <p:nvPr/>
        </p:nvSpPr>
        <p:spPr>
          <a:xfrm flipH="false" flipV="false" rot="0">
            <a:off x="2967163" y="6242483"/>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3000852" y="12917031"/>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2477639" y="2632032"/>
            <a:ext cx="5331722" cy="11176253"/>
            <a:chOff x="0" y="0"/>
            <a:chExt cx="7108962" cy="14901671"/>
          </a:xfrm>
        </p:grpSpPr>
        <p:sp>
          <p:nvSpPr>
            <p:cNvPr name="Freeform 8" id="8"/>
            <p:cNvSpPr/>
            <p:nvPr/>
          </p:nvSpPr>
          <p:spPr>
            <a:xfrm flipH="false" flipV="false" rot="0">
              <a:off x="292859"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7108962"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As Raízes da </a:t>
              </a:r>
            </a:p>
            <a:p>
              <a:pPr algn="ctr">
                <a:lnSpc>
                  <a:spcPts val="10653"/>
                </a:lnSpc>
              </a:pPr>
              <a:r>
                <a:rPr lang="en-US" sz="7609">
                  <a:solidFill>
                    <a:srgbClr val="A18970"/>
                  </a:solidFill>
                  <a:latin typeface="Playlist Script"/>
                  <a:ea typeface="Playlist Script"/>
                  <a:cs typeface="Playlist Script"/>
                  <a:sym typeface="Playlist Script"/>
                </a:rPr>
                <a:t>Autoimagem</a:t>
              </a:r>
            </a:p>
          </p:txBody>
        </p:sp>
        <p:sp>
          <p:nvSpPr>
            <p:cNvPr name="TextBox 10" id="10"/>
            <p:cNvSpPr txBox="true"/>
            <p:nvPr/>
          </p:nvSpPr>
          <p:spPr>
            <a:xfrm rot="0">
              <a:off x="2365217" y="-285750"/>
              <a:ext cx="2378528"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01</a:t>
              </a:r>
            </a:p>
          </p:txBody>
        </p:sp>
        <p:sp>
          <p:nvSpPr>
            <p:cNvPr name="Freeform 11" id="11"/>
            <p:cNvSpPr/>
            <p:nvPr/>
          </p:nvSpPr>
          <p:spPr>
            <a:xfrm flipH="false" flipV="false" rot="0">
              <a:off x="292859"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03236" y="13609111"/>
              <a:ext cx="5102490" cy="1292560"/>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Entendendo de onde vêm</a:t>
              </a:r>
              <a:r>
                <a:rPr lang="en-US" sz="2800" i="true">
                  <a:solidFill>
                    <a:srgbClr val="A18970"/>
                  </a:solidFill>
                  <a:latin typeface="Lato Italics"/>
                  <a:ea typeface="Lato Italics"/>
                  <a:cs typeface="Lato Italics"/>
                  <a:sym typeface="Lato Italics"/>
                </a:rPr>
                <a:t> </a:t>
              </a:r>
            </a:p>
            <a:p>
              <a:pPr algn="ctr">
                <a:lnSpc>
                  <a:spcPts val="3920"/>
                </a:lnSpc>
              </a:pPr>
              <a:r>
                <a:rPr lang="en-US" sz="2800" i="true">
                  <a:solidFill>
                    <a:srgbClr val="A18970"/>
                  </a:solidFill>
                  <a:latin typeface="Lato Italics"/>
                  <a:ea typeface="Lato Italics"/>
                  <a:cs typeface="Lato Italics"/>
                  <a:sym typeface="Lato Italics"/>
                </a:rPr>
                <a:t>as vozes da crítica interna</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086100" y="10004969"/>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887493"/>
            <a:ext cx="8229600" cy="4393195"/>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A dificuldade em ser gentil consigo mesma pode vir de mensagens ouvidas na infância, como críticas que se transformam em uma voz interna aprendida, mas não verdadeira. Por exemplo, Maria, de 32 anos, percebeu que se chamava de "preguiçosa" ao não cumprir suas tarefas, até refletir que essa palavra vinha de críticas feitas por sua mãe na infância. </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Origem da crítica interna</a:t>
            </a:r>
          </a:p>
        </p:txBody>
      </p:sp>
      <p:sp>
        <p:nvSpPr>
          <p:cNvPr name="TextBox 8" id="8"/>
          <p:cNvSpPr txBox="true"/>
          <p:nvPr/>
        </p:nvSpPr>
        <p:spPr>
          <a:xfrm rot="0">
            <a:off x="1028700" y="11223218"/>
            <a:ext cx="8229600" cy="2124339"/>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Entender a origem dessas vozes internas permite questionar sua validade, diferenciando autocrítica de necessidades reais, como descanso, e iniciando uma transformação rumo à autocompaixão.</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54571" y="8583526"/>
            <a:ext cx="5777857" cy="2946897"/>
          </a:xfrm>
          <a:prstGeom prst="rect">
            <a:avLst/>
          </a:prstGeom>
        </p:spPr>
        <p:txBody>
          <a:bodyPr anchor="t" rtlCol="false" tIns="0" lIns="0" bIns="0" rIns="0">
            <a:spAutoFit/>
          </a:bodyPr>
          <a:lstStyle/>
          <a:p>
            <a:pPr algn="ctr">
              <a:lnSpc>
                <a:spcPts val="5984"/>
              </a:lnSpc>
            </a:pPr>
            <a:r>
              <a:rPr lang="en-US" sz="3200" i="true">
                <a:solidFill>
                  <a:srgbClr val="A18970"/>
                </a:solidFill>
                <a:latin typeface="Lato Italics"/>
                <a:ea typeface="Lato Italics"/>
                <a:cs typeface="Lato Italics"/>
                <a:sym typeface="Lato Italics"/>
              </a:rPr>
              <a:t>&gt; De quem é essa voz? </a:t>
            </a:r>
          </a:p>
          <a:p>
            <a:pPr algn="ctr">
              <a:lnSpc>
                <a:spcPts val="5984"/>
              </a:lnSpc>
            </a:pPr>
            <a:r>
              <a:rPr lang="en-US" sz="3200" i="true">
                <a:solidFill>
                  <a:srgbClr val="A18970"/>
                </a:solidFill>
                <a:latin typeface="Lato Italics"/>
                <a:ea typeface="Lato Italics"/>
                <a:cs typeface="Lato Italics"/>
                <a:sym typeface="Lato Italics"/>
              </a:rPr>
              <a:t>&gt; É realmente minha? </a:t>
            </a:r>
          </a:p>
          <a:p>
            <a:pPr algn="ctr">
              <a:lnSpc>
                <a:spcPts val="5984"/>
              </a:lnSpc>
            </a:pPr>
            <a:r>
              <a:rPr lang="en-US" sz="3200" i="true">
                <a:solidFill>
                  <a:srgbClr val="A18970"/>
                </a:solidFill>
                <a:latin typeface="Lato Italics"/>
                <a:ea typeface="Lato Italics"/>
                <a:cs typeface="Lato Italics"/>
                <a:sym typeface="Lato Italics"/>
              </a:rPr>
              <a:t>&gt; Como eu responderia a </a:t>
            </a:r>
          </a:p>
          <a:p>
            <a:pPr algn="ctr">
              <a:lnSpc>
                <a:spcPts val="5984"/>
              </a:lnSpc>
            </a:pPr>
            <a:r>
              <a:rPr lang="en-US" sz="3200" i="true">
                <a:solidFill>
                  <a:srgbClr val="A18970"/>
                </a:solidFill>
                <a:latin typeface="Lato Italics"/>
                <a:ea typeface="Lato Italics"/>
                <a:cs typeface="Lato Italics"/>
                <a:sym typeface="Lato Italics"/>
              </a:rPr>
              <a:t>isso com gentileza?</a:t>
            </a:r>
          </a:p>
        </p:txBody>
      </p:sp>
      <p:sp>
        <p:nvSpPr>
          <p:cNvPr name="TextBox 10" id="10"/>
          <p:cNvSpPr txBox="true"/>
          <p:nvPr/>
        </p:nvSpPr>
        <p:spPr>
          <a:xfrm rot="0">
            <a:off x="1964003" y="6190179"/>
            <a:ext cx="6358994" cy="1757073"/>
          </a:xfrm>
          <a:prstGeom prst="rect">
            <a:avLst/>
          </a:prstGeom>
        </p:spPr>
        <p:txBody>
          <a:bodyPr anchor="t" rtlCol="false" tIns="0" lIns="0" bIns="0" rIns="0">
            <a:spAutoFit/>
          </a:bodyPr>
          <a:lstStyle/>
          <a:p>
            <a:pPr algn="ctr" marL="0" indent="0" lvl="0">
              <a:lnSpc>
                <a:spcPts val="4704"/>
              </a:lnSpc>
              <a:spcBef>
                <a:spcPct val="0"/>
              </a:spcBef>
            </a:pPr>
            <a:r>
              <a:rPr lang="en-US" sz="3200" spc="60">
                <a:solidFill>
                  <a:srgbClr val="A18970"/>
                </a:solidFill>
                <a:latin typeface="Lato"/>
                <a:ea typeface="Lato"/>
                <a:cs typeface="Lato"/>
                <a:sym typeface="Lato"/>
              </a:rPr>
              <a:t>Escreva três frases autocríticas que você costuma dizer. Ao lado de cada frase, pergunte-se: </a:t>
            </a:r>
          </a:p>
        </p:txBody>
      </p:sp>
      <p:sp>
        <p:nvSpPr>
          <p:cNvPr name="Freeform 11" id="11"/>
          <p:cNvSpPr/>
          <p:nvPr/>
        </p:nvSpPr>
        <p:spPr>
          <a:xfrm flipH="false" flipV="false" rot="0">
            <a:off x="3086100" y="4496062"/>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3086100" y="2146117"/>
            <a:ext cx="4359837"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01</a:t>
            </a:r>
          </a:p>
        </p:txBody>
      </p:sp>
      <p:grpSp>
        <p:nvGrpSpPr>
          <p:cNvPr name="Group 13" id="13"/>
          <p:cNvGrpSpPr>
            <a:grpSpLocks noChangeAspect="true"/>
          </p:cNvGrpSpPr>
          <p:nvPr/>
        </p:nvGrpSpPr>
        <p:grpSpPr>
          <a:xfrm rot="0">
            <a:off x="4786089" y="15053490"/>
            <a:ext cx="714823" cy="1494434"/>
            <a:chOff x="0" y="0"/>
            <a:chExt cx="1669847" cy="3491040"/>
          </a:xfrm>
        </p:grpSpPr>
        <p:sp>
          <p:nvSpPr>
            <p:cNvPr name="Freeform 14" id="14"/>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5" id="15"/>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6" id="16"/>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7" id="17"/>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8" id="18"/>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9" id="19"/>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0" id="20"/>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1" id="21"/>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2" id="22"/>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3" id="23"/>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4" id="24"/>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5" id="25"/>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6" id="26"/>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7" id="27"/>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8" id="28"/>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9" id="29"/>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0" id="30"/>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1" id="31"/>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2" id="32"/>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2477639" y="2632032"/>
            <a:ext cx="5331722" cy="11176253"/>
            <a:chOff x="0" y="0"/>
            <a:chExt cx="7108962" cy="14901671"/>
          </a:xfrm>
        </p:grpSpPr>
        <p:sp>
          <p:nvSpPr>
            <p:cNvPr name="Freeform 8" id="8"/>
            <p:cNvSpPr/>
            <p:nvPr/>
          </p:nvSpPr>
          <p:spPr>
            <a:xfrm flipH="false" flipV="false" rot="0">
              <a:off x="292859"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7108962"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O Espelho</a:t>
              </a:r>
            </a:p>
            <a:p>
              <a:pPr algn="ctr">
                <a:lnSpc>
                  <a:spcPts val="10653"/>
                </a:lnSpc>
              </a:pPr>
              <a:r>
                <a:rPr lang="en-US" sz="7609">
                  <a:solidFill>
                    <a:srgbClr val="A18970"/>
                  </a:solidFill>
                  <a:latin typeface="Playlist Script"/>
                  <a:ea typeface="Playlist Script"/>
                  <a:cs typeface="Playlist Script"/>
                  <a:sym typeface="Playlist Script"/>
                </a:rPr>
                <a:t> da Sombra</a:t>
              </a:r>
            </a:p>
          </p:txBody>
        </p:sp>
        <p:sp>
          <p:nvSpPr>
            <p:cNvPr name="TextBox 10" id="10"/>
            <p:cNvSpPr txBox="true"/>
            <p:nvPr/>
          </p:nvSpPr>
          <p:spPr>
            <a:xfrm rot="0">
              <a:off x="1947820" y="-285750"/>
              <a:ext cx="3213323"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02</a:t>
              </a:r>
            </a:p>
          </p:txBody>
        </p:sp>
        <p:sp>
          <p:nvSpPr>
            <p:cNvPr name="Freeform 11" id="11"/>
            <p:cNvSpPr/>
            <p:nvPr/>
          </p:nvSpPr>
          <p:spPr>
            <a:xfrm flipH="false" flipV="false" rot="0">
              <a:off x="292859"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03236" y="13609111"/>
              <a:ext cx="5102490" cy="1292560"/>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Enfrentando as partes de nós que rejeitamos</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sp>
        <p:nvSpPr>
          <p:cNvPr name="Freeform 2" id="2"/>
          <p:cNvSpPr/>
          <p:nvPr/>
        </p:nvSpPr>
        <p:spPr>
          <a:xfrm flipH="true" flipV="true" rot="0">
            <a:off x="6599059" y="686489"/>
            <a:ext cx="2982172" cy="2982172"/>
          </a:xfrm>
          <a:custGeom>
            <a:avLst/>
            <a:gdLst/>
            <a:ahLst/>
            <a:cxnLst/>
            <a:rect r="r" b="b" t="t" l="l"/>
            <a:pathLst>
              <a:path h="2982172" w="2982172">
                <a:moveTo>
                  <a:pt x="2982172" y="2982172"/>
                </a:moveTo>
                <a:lnTo>
                  <a:pt x="0" y="2982172"/>
                </a:lnTo>
                <a:lnTo>
                  <a:pt x="0" y="0"/>
                </a:lnTo>
                <a:lnTo>
                  <a:pt x="2982172" y="0"/>
                </a:lnTo>
                <a:lnTo>
                  <a:pt x="2982172" y="29821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668661"/>
            <a:ext cx="483512" cy="405158"/>
          </a:xfrm>
          <a:custGeom>
            <a:avLst/>
            <a:gdLst/>
            <a:ahLst/>
            <a:cxnLst/>
            <a:rect r="r" b="b" t="t" l="l"/>
            <a:pathLst>
              <a:path h="405158" w="483512">
                <a:moveTo>
                  <a:pt x="483512" y="0"/>
                </a:moveTo>
                <a:lnTo>
                  <a:pt x="0" y="0"/>
                </a:lnTo>
                <a:lnTo>
                  <a:pt x="0" y="405159"/>
                </a:lnTo>
                <a:lnTo>
                  <a:pt x="483512" y="405159"/>
                </a:lnTo>
                <a:lnTo>
                  <a:pt x="483512" y="0"/>
                </a:lnTo>
                <a:close/>
              </a:path>
            </a:pathLst>
          </a:custGeom>
          <a:blipFill>
            <a:blip r:embed="rId4">
              <a:extLst>
                <a:ext uri="{96DAC541-7B7A-43D3-8B79-37D633B846F1}">
                  <asvg:svgBlip xmlns:asvg="http://schemas.microsoft.com/office/drawing/2016/SVG/main" r:embed="rId5"/>
                </a:ext>
              </a:extLst>
            </a:blip>
            <a:stretch>
              <a:fillRect l="-277006" t="0" r="-280208" b="0"/>
            </a:stretch>
          </a:blipFill>
        </p:spPr>
      </p:sp>
      <p:sp>
        <p:nvSpPr>
          <p:cNvPr name="Freeform 4" id="4"/>
          <p:cNvSpPr/>
          <p:nvPr/>
        </p:nvSpPr>
        <p:spPr>
          <a:xfrm flipH="false" flipV="false" rot="0">
            <a:off x="3205037" y="9993677"/>
            <a:ext cx="4114800" cy="560641"/>
          </a:xfrm>
          <a:custGeom>
            <a:avLst/>
            <a:gdLst/>
            <a:ahLst/>
            <a:cxnLst/>
            <a:rect r="r" b="b" t="t" l="l"/>
            <a:pathLst>
              <a:path h="560641" w="4114800">
                <a:moveTo>
                  <a:pt x="0" y="0"/>
                </a:moveTo>
                <a:lnTo>
                  <a:pt x="4114800" y="0"/>
                </a:lnTo>
                <a:lnTo>
                  <a:pt x="4114800" y="560641"/>
                </a:lnTo>
                <a:lnTo>
                  <a:pt x="0" y="5606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4887493"/>
            <a:ext cx="8229600" cy="4393195"/>
          </a:xfrm>
          <a:prstGeom prst="rect">
            <a:avLst/>
          </a:prstGeom>
        </p:spPr>
        <p:txBody>
          <a:bodyPr anchor="t" rtlCol="false" tIns="0" lIns="0" bIns="0" rIns="0">
            <a:spAutoFit/>
          </a:bodyPr>
          <a:lstStyle/>
          <a:p>
            <a:pPr algn="just" marL="0" indent="0" lvl="0">
              <a:lnSpc>
                <a:spcPts val="4410"/>
              </a:lnSpc>
              <a:spcBef>
                <a:spcPct val="0"/>
              </a:spcBef>
            </a:pPr>
            <a:r>
              <a:rPr lang="en-US" sz="3000" spc="57">
                <a:solidFill>
                  <a:srgbClr val="A18970"/>
                </a:solidFill>
                <a:latin typeface="Nunito"/>
                <a:ea typeface="Nunito"/>
                <a:cs typeface="Nunito"/>
                <a:sym typeface="Nunito"/>
              </a:rPr>
              <a:t>Quantas vezes você esconde algo por medo do julgamento, como chorar ou sentir raiva? Jung chama essas partes de "sombra", aspectos vistos como fraquezas, mas que pedem compreensão. Ana, por exemplo, sentia vergonha de sua raiva até perceber que ela ajudava a proteger seus limites e merecia ser valorizada.</a:t>
            </a:r>
          </a:p>
        </p:txBody>
      </p:sp>
      <p:sp>
        <p:nvSpPr>
          <p:cNvPr name="TextBox 6" id="6"/>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TextBox 7" id="7"/>
          <p:cNvSpPr txBox="true"/>
          <p:nvPr/>
        </p:nvSpPr>
        <p:spPr>
          <a:xfrm rot="0">
            <a:off x="1028700" y="2671407"/>
            <a:ext cx="8229600" cy="997651"/>
          </a:xfrm>
          <a:prstGeom prst="rect">
            <a:avLst/>
          </a:prstGeom>
        </p:spPr>
        <p:txBody>
          <a:bodyPr anchor="t" rtlCol="false" tIns="0" lIns="0" bIns="0" rIns="0">
            <a:spAutoFit/>
          </a:bodyPr>
          <a:lstStyle/>
          <a:p>
            <a:pPr algn="l">
              <a:lnSpc>
                <a:spcPts val="7999"/>
              </a:lnSpc>
            </a:pPr>
            <a:r>
              <a:rPr lang="en-US" sz="6399">
                <a:solidFill>
                  <a:srgbClr val="A18970"/>
                </a:solidFill>
                <a:latin typeface="Playlist Script"/>
                <a:ea typeface="Playlist Script"/>
                <a:cs typeface="Playlist Script"/>
                <a:sym typeface="Playlist Script"/>
              </a:rPr>
              <a:t>Aceitando partes rejeitadas</a:t>
            </a:r>
          </a:p>
        </p:txBody>
      </p:sp>
      <p:sp>
        <p:nvSpPr>
          <p:cNvPr name="TextBox 8" id="8"/>
          <p:cNvSpPr txBox="true"/>
          <p:nvPr/>
        </p:nvSpPr>
        <p:spPr>
          <a:xfrm rot="0">
            <a:off x="1028700" y="11200633"/>
            <a:ext cx="8229600" cy="2124339"/>
          </a:xfrm>
          <a:prstGeom prst="rect">
            <a:avLst/>
          </a:prstGeom>
        </p:spPr>
        <p:txBody>
          <a:bodyPr anchor="t" rtlCol="false" tIns="0" lIns="0" bIns="0" rIns="0">
            <a:spAutoFit/>
          </a:bodyPr>
          <a:lstStyle/>
          <a:p>
            <a:pPr algn="just">
              <a:lnSpc>
                <a:spcPts val="4200"/>
              </a:lnSpc>
            </a:pPr>
            <a:r>
              <a:rPr lang="en-US" sz="3000" i="true">
                <a:solidFill>
                  <a:srgbClr val="A18970"/>
                </a:solidFill>
                <a:latin typeface="Lato Italics"/>
                <a:ea typeface="Lato Italics"/>
                <a:cs typeface="Lato Italics"/>
                <a:sym typeface="Lato Italics"/>
              </a:rPr>
              <a:t>Aceitar a sombra é acolher emoções ou comportamentos ignorados, reconhecendo que eles podem ensinar lições valiosas, como a força de dizer "não" e a coragem de se expressar.</a:t>
            </a:r>
          </a:p>
        </p:txBody>
      </p:sp>
      <p:grpSp>
        <p:nvGrpSpPr>
          <p:cNvPr name="Group 9" id="9"/>
          <p:cNvGrpSpPr>
            <a:grpSpLocks noChangeAspect="true"/>
          </p:cNvGrpSpPr>
          <p:nvPr/>
        </p:nvGrpSpPr>
        <p:grpSpPr>
          <a:xfrm rot="0">
            <a:off x="4786089" y="15053490"/>
            <a:ext cx="714823" cy="1494434"/>
            <a:chOff x="0" y="0"/>
            <a:chExt cx="1669847" cy="3491040"/>
          </a:xfrm>
        </p:grpSpPr>
        <p:sp>
          <p:nvSpPr>
            <p:cNvPr name="Freeform 10" id="10"/>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1" id="11"/>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2" id="12"/>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3" id="13"/>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4" id="14"/>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5" id="15"/>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16" id="16"/>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17" id="17"/>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18" id="18"/>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19" id="19"/>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0" id="20"/>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1" id="21"/>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2" id="22"/>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3" id="23"/>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4" id="24"/>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5" id="25"/>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26" id="26"/>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27" id="27"/>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28" id="28"/>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sp>
        <p:nvSpPr>
          <p:cNvPr name="Freeform 8" id="8"/>
          <p:cNvSpPr/>
          <p:nvPr/>
        </p:nvSpPr>
        <p:spPr>
          <a:xfrm flipH="false" flipV="false" rot="0">
            <a:off x="3086100" y="12763860"/>
            <a:ext cx="4114800" cy="560642"/>
          </a:xfrm>
          <a:custGeom>
            <a:avLst/>
            <a:gdLst/>
            <a:ahLst/>
            <a:cxnLst/>
            <a:rect r="r" b="b" t="t" l="l"/>
            <a:pathLst>
              <a:path h="560642" w="4114800">
                <a:moveTo>
                  <a:pt x="0" y="0"/>
                </a:moveTo>
                <a:lnTo>
                  <a:pt x="4114800" y="0"/>
                </a:lnTo>
                <a:lnTo>
                  <a:pt x="4114800" y="560641"/>
                </a:lnTo>
                <a:lnTo>
                  <a:pt x="0" y="560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54571" y="9908767"/>
            <a:ext cx="5777857" cy="1442080"/>
          </a:xfrm>
          <a:prstGeom prst="rect">
            <a:avLst/>
          </a:prstGeom>
        </p:spPr>
        <p:txBody>
          <a:bodyPr anchor="t" rtlCol="false" tIns="0" lIns="0" bIns="0" rIns="0">
            <a:spAutoFit/>
          </a:bodyPr>
          <a:lstStyle/>
          <a:p>
            <a:pPr algn="ctr">
              <a:lnSpc>
                <a:spcPts val="5984"/>
              </a:lnSpc>
            </a:pPr>
            <a:r>
              <a:rPr lang="en-US" sz="3200" i="true">
                <a:solidFill>
                  <a:srgbClr val="A18970"/>
                </a:solidFill>
                <a:latin typeface="Lato Italics"/>
                <a:ea typeface="Lato Italics"/>
                <a:cs typeface="Lato Italics"/>
                <a:sym typeface="Lato Italics"/>
              </a:rPr>
              <a:t>&gt; Por que você está aqui? </a:t>
            </a:r>
          </a:p>
          <a:p>
            <a:pPr algn="ctr">
              <a:lnSpc>
                <a:spcPts val="5984"/>
              </a:lnSpc>
            </a:pPr>
            <a:r>
              <a:rPr lang="en-US" sz="3200" i="true">
                <a:solidFill>
                  <a:srgbClr val="A18970"/>
                </a:solidFill>
                <a:latin typeface="Lato Italics"/>
                <a:ea typeface="Lato Italics"/>
                <a:cs typeface="Lato Italics"/>
                <a:sym typeface="Lato Italics"/>
              </a:rPr>
              <a:t>&gt; </a:t>
            </a:r>
            <a:r>
              <a:rPr lang="en-US" sz="3200" i="true">
                <a:solidFill>
                  <a:srgbClr val="A18970"/>
                </a:solidFill>
                <a:latin typeface="Lato Italics"/>
                <a:ea typeface="Lato Italics"/>
                <a:cs typeface="Lato Italics"/>
                <a:sym typeface="Lato Italics"/>
              </a:rPr>
              <a:t>O que você precisa de mim? </a:t>
            </a:r>
          </a:p>
        </p:txBody>
      </p:sp>
      <p:sp>
        <p:nvSpPr>
          <p:cNvPr name="TextBox 10" id="10"/>
          <p:cNvSpPr txBox="true"/>
          <p:nvPr/>
        </p:nvSpPr>
        <p:spPr>
          <a:xfrm rot="0">
            <a:off x="1900084" y="6357714"/>
            <a:ext cx="6483523" cy="2347590"/>
          </a:xfrm>
          <a:prstGeom prst="rect">
            <a:avLst/>
          </a:prstGeom>
        </p:spPr>
        <p:txBody>
          <a:bodyPr anchor="t" rtlCol="false" tIns="0" lIns="0" bIns="0" rIns="0">
            <a:spAutoFit/>
          </a:bodyPr>
          <a:lstStyle/>
          <a:p>
            <a:pPr algn="ctr" marL="0" indent="0" lvl="0">
              <a:lnSpc>
                <a:spcPts val="4704"/>
              </a:lnSpc>
              <a:spcBef>
                <a:spcPct val="0"/>
              </a:spcBef>
            </a:pPr>
            <a:r>
              <a:rPr lang="en-US" sz="3200" spc="60">
                <a:solidFill>
                  <a:srgbClr val="A18970"/>
                </a:solidFill>
                <a:latin typeface="Lato"/>
                <a:ea typeface="Lato"/>
                <a:cs typeface="Lato"/>
                <a:sym typeface="Lato"/>
              </a:rPr>
              <a:t>Pense em algo que você não gosta em si mesma. Feche os olhos e visualize isso como uma pessoa. Pergunte e anote as respostas: </a:t>
            </a:r>
          </a:p>
        </p:txBody>
      </p:sp>
      <p:sp>
        <p:nvSpPr>
          <p:cNvPr name="Freeform 11" id="11"/>
          <p:cNvSpPr/>
          <p:nvPr/>
        </p:nvSpPr>
        <p:spPr>
          <a:xfrm flipH="false" flipV="false" rot="0">
            <a:off x="3084445" y="4482622"/>
            <a:ext cx="4114800" cy="560641"/>
          </a:xfrm>
          <a:custGeom>
            <a:avLst/>
            <a:gdLst/>
            <a:ahLst/>
            <a:cxnLst/>
            <a:rect r="r" b="b" t="t" l="l"/>
            <a:pathLst>
              <a:path h="560641" w="4114800">
                <a:moveTo>
                  <a:pt x="0" y="0"/>
                </a:moveTo>
                <a:lnTo>
                  <a:pt x="4114800" y="0"/>
                </a:lnTo>
                <a:lnTo>
                  <a:pt x="4114800" y="560642"/>
                </a:lnTo>
                <a:lnTo>
                  <a:pt x="0" y="560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901317" y="2146117"/>
            <a:ext cx="4484367" cy="1518914"/>
          </a:xfrm>
          <a:prstGeom prst="rect">
            <a:avLst/>
          </a:prstGeom>
        </p:spPr>
        <p:txBody>
          <a:bodyPr anchor="t" rtlCol="false" tIns="0" lIns="0" bIns="0" rIns="0">
            <a:spAutoFit/>
          </a:bodyPr>
          <a:lstStyle/>
          <a:p>
            <a:pPr algn="l">
              <a:lnSpc>
                <a:spcPts val="12351"/>
              </a:lnSpc>
            </a:pPr>
            <a:r>
              <a:rPr lang="en-US" sz="8822">
                <a:solidFill>
                  <a:srgbClr val="A18970"/>
                </a:solidFill>
                <a:latin typeface="Playlist Script"/>
                <a:ea typeface="Playlist Script"/>
                <a:cs typeface="Playlist Script"/>
                <a:sym typeface="Playlist Script"/>
              </a:rPr>
              <a:t>Exercício 02</a:t>
            </a:r>
          </a:p>
        </p:txBody>
      </p:sp>
      <p:grpSp>
        <p:nvGrpSpPr>
          <p:cNvPr name="Group 13" id="13"/>
          <p:cNvGrpSpPr>
            <a:grpSpLocks noChangeAspect="true"/>
          </p:cNvGrpSpPr>
          <p:nvPr/>
        </p:nvGrpSpPr>
        <p:grpSpPr>
          <a:xfrm rot="0">
            <a:off x="4786089" y="15053490"/>
            <a:ext cx="714823" cy="1494434"/>
            <a:chOff x="0" y="0"/>
            <a:chExt cx="1669847" cy="3491040"/>
          </a:xfrm>
        </p:grpSpPr>
        <p:sp>
          <p:nvSpPr>
            <p:cNvPr name="Freeform 14" id="14"/>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5" id="15"/>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6" id="16"/>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7" id="17"/>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8" id="18"/>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19" id="19"/>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0" id="20"/>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1" id="21"/>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2" id="22"/>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3" id="23"/>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4" id="24"/>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5" id="25"/>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6" id="26"/>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7" id="27"/>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8" id="28"/>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29" id="29"/>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0" id="30"/>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1" id="31"/>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2" id="32"/>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8DC"/>
        </a:solidFill>
      </p:bgPr>
    </p:bg>
    <p:spTree>
      <p:nvGrpSpPr>
        <p:cNvPr id="1" name=""/>
        <p:cNvGrpSpPr/>
        <p:nvPr/>
      </p:nvGrpSpPr>
      <p:grpSpPr>
        <a:xfrm>
          <a:off x="0" y="0"/>
          <a:ext cx="0" cy="0"/>
          <a:chOff x="0" y="0"/>
          <a:chExt cx="0" cy="0"/>
        </a:xfrm>
      </p:grpSpPr>
      <p:grpSp>
        <p:nvGrpSpPr>
          <p:cNvPr name="Group 2" id="2"/>
          <p:cNvGrpSpPr/>
          <p:nvPr/>
        </p:nvGrpSpPr>
        <p:grpSpPr>
          <a:xfrm rot="0">
            <a:off x="680107" y="686489"/>
            <a:ext cx="8923476" cy="16923213"/>
            <a:chOff x="0" y="0"/>
            <a:chExt cx="11897968" cy="22564284"/>
          </a:xfrm>
        </p:grpSpPr>
        <p:sp>
          <p:nvSpPr>
            <p:cNvPr name="Freeform 3" id="3"/>
            <p:cNvSpPr/>
            <p:nvPr/>
          </p:nvSpPr>
          <p:spPr>
            <a:xfrm flipH="true" flipV="true" rot="0">
              <a:off x="7891936" y="0"/>
              <a:ext cx="3976229" cy="3976229"/>
            </a:xfrm>
            <a:custGeom>
              <a:avLst/>
              <a:gdLst/>
              <a:ahLst/>
              <a:cxnLst/>
              <a:rect r="r" b="b" t="t" l="l"/>
              <a:pathLst>
                <a:path h="3976229" w="3976229">
                  <a:moveTo>
                    <a:pt x="3976229" y="3976229"/>
                  </a:moveTo>
                  <a:lnTo>
                    <a:pt x="0" y="3976229"/>
                  </a:lnTo>
                  <a:lnTo>
                    <a:pt x="0" y="0"/>
                  </a:lnTo>
                  <a:lnTo>
                    <a:pt x="3976229" y="0"/>
                  </a:lnTo>
                  <a:lnTo>
                    <a:pt x="3976229"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0" y="0"/>
              <a:ext cx="3976229" cy="3976229"/>
            </a:xfrm>
            <a:custGeom>
              <a:avLst/>
              <a:gdLst/>
              <a:ahLst/>
              <a:cxnLst/>
              <a:rect r="r" b="b" t="t" l="l"/>
              <a:pathLst>
                <a:path h="3976229" w="3976229">
                  <a:moveTo>
                    <a:pt x="0" y="3976229"/>
                  </a:moveTo>
                  <a:lnTo>
                    <a:pt x="3976229" y="3976229"/>
                  </a:lnTo>
                  <a:lnTo>
                    <a:pt x="3976229" y="0"/>
                  </a:lnTo>
                  <a:lnTo>
                    <a:pt x="0" y="0"/>
                  </a:lnTo>
                  <a:lnTo>
                    <a:pt x="0" y="39762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8575356"/>
              <a:ext cx="3976229" cy="3976229"/>
            </a:xfrm>
            <a:custGeom>
              <a:avLst/>
              <a:gdLst/>
              <a:ahLst/>
              <a:cxnLst/>
              <a:rect r="r" b="b" t="t" l="l"/>
              <a:pathLst>
                <a:path h="3976229" w="3976229">
                  <a:moveTo>
                    <a:pt x="0" y="0"/>
                  </a:moveTo>
                  <a:lnTo>
                    <a:pt x="3976229" y="0"/>
                  </a:lnTo>
                  <a:lnTo>
                    <a:pt x="3976229" y="3976228"/>
                  </a:lnTo>
                  <a:lnTo>
                    <a:pt x="0" y="39762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921740" y="18588056"/>
              <a:ext cx="3976229" cy="3976229"/>
            </a:xfrm>
            <a:custGeom>
              <a:avLst/>
              <a:gdLst/>
              <a:ahLst/>
              <a:cxnLst/>
              <a:rect r="r" b="b" t="t" l="l"/>
              <a:pathLst>
                <a:path h="3976229" w="3976229">
                  <a:moveTo>
                    <a:pt x="3976228" y="0"/>
                  </a:moveTo>
                  <a:lnTo>
                    <a:pt x="0" y="0"/>
                  </a:lnTo>
                  <a:lnTo>
                    <a:pt x="0" y="3976228"/>
                  </a:lnTo>
                  <a:lnTo>
                    <a:pt x="3976228" y="3976228"/>
                  </a:lnTo>
                  <a:lnTo>
                    <a:pt x="39762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2475985" y="2632032"/>
            <a:ext cx="5331722" cy="11176253"/>
            <a:chOff x="0" y="0"/>
            <a:chExt cx="7108962" cy="14901671"/>
          </a:xfrm>
        </p:grpSpPr>
        <p:sp>
          <p:nvSpPr>
            <p:cNvPr name="Freeform 8" id="8"/>
            <p:cNvSpPr/>
            <p:nvPr/>
          </p:nvSpPr>
          <p:spPr>
            <a:xfrm flipH="false" flipV="false" rot="0">
              <a:off x="292859" y="3924318"/>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6195474"/>
              <a:ext cx="7108962" cy="3497832"/>
            </a:xfrm>
            <a:prstGeom prst="rect">
              <a:avLst/>
            </a:prstGeom>
          </p:spPr>
          <p:txBody>
            <a:bodyPr anchor="t" rtlCol="false" tIns="0" lIns="0" bIns="0" rIns="0">
              <a:spAutoFit/>
            </a:bodyPr>
            <a:lstStyle/>
            <a:p>
              <a:pPr algn="ctr">
                <a:lnSpc>
                  <a:spcPts val="10653"/>
                </a:lnSpc>
              </a:pPr>
              <a:r>
                <a:rPr lang="en-US" sz="7609">
                  <a:solidFill>
                    <a:srgbClr val="A18970"/>
                  </a:solidFill>
                  <a:latin typeface="Playlist Script"/>
                  <a:ea typeface="Playlist Script"/>
                  <a:cs typeface="Playlist Script"/>
                  <a:sym typeface="Playlist Script"/>
                </a:rPr>
                <a:t>O Resgate da Criança Interior</a:t>
              </a:r>
            </a:p>
          </p:txBody>
        </p:sp>
        <p:sp>
          <p:nvSpPr>
            <p:cNvPr name="TextBox 10" id="10"/>
            <p:cNvSpPr txBox="true"/>
            <p:nvPr/>
          </p:nvSpPr>
          <p:spPr>
            <a:xfrm rot="0">
              <a:off x="1947820" y="-285750"/>
              <a:ext cx="3213323" cy="3288175"/>
            </a:xfrm>
            <a:prstGeom prst="rect">
              <a:avLst/>
            </a:prstGeom>
          </p:spPr>
          <p:txBody>
            <a:bodyPr anchor="t" rtlCol="false" tIns="0" lIns="0" bIns="0" rIns="0">
              <a:spAutoFit/>
            </a:bodyPr>
            <a:lstStyle/>
            <a:p>
              <a:pPr algn="r">
                <a:lnSpc>
                  <a:spcPts val="20700"/>
                </a:lnSpc>
              </a:pPr>
              <a:r>
                <a:rPr lang="en-US" sz="14785">
                  <a:solidFill>
                    <a:srgbClr val="A18970"/>
                  </a:solidFill>
                  <a:latin typeface="Recoleta Alt"/>
                  <a:ea typeface="Recoleta Alt"/>
                  <a:cs typeface="Recoleta Alt"/>
                  <a:sym typeface="Recoleta Alt"/>
                </a:rPr>
                <a:t>03</a:t>
              </a:r>
            </a:p>
          </p:txBody>
        </p:sp>
        <p:sp>
          <p:nvSpPr>
            <p:cNvPr name="Freeform 11" id="11"/>
            <p:cNvSpPr/>
            <p:nvPr/>
          </p:nvSpPr>
          <p:spPr>
            <a:xfrm flipH="false" flipV="false" rot="0">
              <a:off x="292859" y="11237594"/>
              <a:ext cx="6523244" cy="888792"/>
            </a:xfrm>
            <a:custGeom>
              <a:avLst/>
              <a:gdLst/>
              <a:ahLst/>
              <a:cxnLst/>
              <a:rect r="r" b="b" t="t" l="l"/>
              <a:pathLst>
                <a:path h="888792" w="6523244">
                  <a:moveTo>
                    <a:pt x="0" y="0"/>
                  </a:moveTo>
                  <a:lnTo>
                    <a:pt x="6523244" y="0"/>
                  </a:lnTo>
                  <a:lnTo>
                    <a:pt x="6523244" y="888792"/>
                  </a:lnTo>
                  <a:lnTo>
                    <a:pt x="0" y="888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827967" y="13609111"/>
              <a:ext cx="5453027" cy="1292560"/>
            </a:xfrm>
            <a:prstGeom prst="rect">
              <a:avLst/>
            </a:prstGeom>
          </p:spPr>
          <p:txBody>
            <a:bodyPr anchor="t" rtlCol="false" tIns="0" lIns="0" bIns="0" rIns="0">
              <a:spAutoFit/>
            </a:bodyPr>
            <a:lstStyle/>
            <a:p>
              <a:pPr algn="ctr">
                <a:lnSpc>
                  <a:spcPts val="3920"/>
                </a:lnSpc>
              </a:pPr>
              <a:r>
                <a:rPr lang="en-US" sz="2800" i="true">
                  <a:solidFill>
                    <a:srgbClr val="A18970"/>
                  </a:solidFill>
                  <a:latin typeface="Lato Italics"/>
                  <a:ea typeface="Lato Italics"/>
                  <a:cs typeface="Lato Italics"/>
                  <a:sym typeface="Lato Italics"/>
                </a:rPr>
                <a:t>Reconectando-se com sua essência mais autêntica</a:t>
              </a:r>
            </a:p>
          </p:txBody>
        </p:sp>
      </p:grpSp>
      <p:sp>
        <p:nvSpPr>
          <p:cNvPr name="TextBox 13" id="13"/>
          <p:cNvSpPr txBox="true"/>
          <p:nvPr/>
        </p:nvSpPr>
        <p:spPr>
          <a:xfrm rot="0">
            <a:off x="2967163" y="16939542"/>
            <a:ext cx="4352673" cy="319758"/>
          </a:xfrm>
          <a:prstGeom prst="rect">
            <a:avLst/>
          </a:prstGeom>
        </p:spPr>
        <p:txBody>
          <a:bodyPr anchor="t" rtlCol="false" tIns="0" lIns="0" bIns="0" rIns="0">
            <a:spAutoFit/>
          </a:bodyPr>
          <a:lstStyle/>
          <a:p>
            <a:pPr algn="ctr">
              <a:lnSpc>
                <a:spcPts val="2738"/>
              </a:lnSpc>
            </a:pPr>
            <a:r>
              <a:rPr lang="en-US" sz="1955" i="true">
                <a:solidFill>
                  <a:srgbClr val="A18970"/>
                </a:solidFill>
                <a:latin typeface="Lato Italics"/>
                <a:ea typeface="Lato Italics"/>
                <a:cs typeface="Lato Italics"/>
                <a:sym typeface="Lato Italics"/>
              </a:rPr>
              <a:t>A Jornada da Autoestima - Eliana Barbosa</a:t>
            </a:r>
          </a:p>
        </p:txBody>
      </p:sp>
      <p:grpSp>
        <p:nvGrpSpPr>
          <p:cNvPr name="Group 14" id="14"/>
          <p:cNvGrpSpPr>
            <a:grpSpLocks noChangeAspect="true"/>
          </p:cNvGrpSpPr>
          <p:nvPr/>
        </p:nvGrpSpPr>
        <p:grpSpPr>
          <a:xfrm rot="0">
            <a:off x="4786089" y="15053490"/>
            <a:ext cx="714823" cy="1494434"/>
            <a:chOff x="0" y="0"/>
            <a:chExt cx="1669847" cy="3491040"/>
          </a:xfrm>
        </p:grpSpPr>
        <p:sp>
          <p:nvSpPr>
            <p:cNvPr name="Freeform 15" id="15"/>
            <p:cNvSpPr/>
            <p:nvPr/>
          </p:nvSpPr>
          <p:spPr>
            <a:xfrm flipH="false" flipV="false" rot="0">
              <a:off x="268478" y="2325751"/>
              <a:ext cx="930783" cy="32766"/>
            </a:xfrm>
            <a:custGeom>
              <a:avLst/>
              <a:gdLst/>
              <a:ahLst/>
              <a:cxnLst/>
              <a:rect r="r" b="b" t="t" l="l"/>
              <a:pathLst>
                <a:path h="32766" w="930783">
                  <a:moveTo>
                    <a:pt x="0" y="16383"/>
                  </a:moveTo>
                  <a:cubicBezTo>
                    <a:pt x="310134" y="127"/>
                    <a:pt x="620776" y="0"/>
                    <a:pt x="930783" y="16383"/>
                  </a:cubicBezTo>
                  <a:cubicBezTo>
                    <a:pt x="620649" y="32766"/>
                    <a:pt x="310134" y="32639"/>
                    <a:pt x="0" y="16383"/>
                  </a:cubicBezTo>
                </a:path>
              </a:pathLst>
            </a:custGeom>
            <a:solidFill>
              <a:srgbClr val="A18970"/>
            </a:solidFill>
          </p:spPr>
        </p:sp>
        <p:sp>
          <p:nvSpPr>
            <p:cNvPr name="Freeform 16" id="16"/>
            <p:cNvSpPr/>
            <p:nvPr/>
          </p:nvSpPr>
          <p:spPr>
            <a:xfrm flipH="false" flipV="false" rot="0">
              <a:off x="301117" y="2342134"/>
              <a:ext cx="141605" cy="704850"/>
            </a:xfrm>
            <a:custGeom>
              <a:avLst/>
              <a:gdLst/>
              <a:ahLst/>
              <a:cxnLst/>
              <a:rect r="r" b="b" t="t" l="l"/>
              <a:pathLst>
                <a:path h="704850" w="141605">
                  <a:moveTo>
                    <a:pt x="0" y="0"/>
                  </a:moveTo>
                  <a:cubicBezTo>
                    <a:pt x="63119" y="231648"/>
                    <a:pt x="110490" y="466979"/>
                    <a:pt x="141605" y="704850"/>
                  </a:cubicBezTo>
                  <a:cubicBezTo>
                    <a:pt x="78359" y="473329"/>
                    <a:pt x="31242" y="237998"/>
                    <a:pt x="0" y="0"/>
                  </a:cubicBezTo>
                </a:path>
              </a:pathLst>
            </a:custGeom>
            <a:solidFill>
              <a:srgbClr val="A18970"/>
            </a:solidFill>
          </p:spPr>
        </p:sp>
        <p:sp>
          <p:nvSpPr>
            <p:cNvPr name="Freeform 17" id="17"/>
            <p:cNvSpPr/>
            <p:nvPr/>
          </p:nvSpPr>
          <p:spPr>
            <a:xfrm flipH="false" flipV="false" rot="0">
              <a:off x="424815" y="3030601"/>
              <a:ext cx="633984" cy="32766"/>
            </a:xfrm>
            <a:custGeom>
              <a:avLst/>
              <a:gdLst/>
              <a:ahLst/>
              <a:cxnLst/>
              <a:rect r="r" b="b" t="t" l="l"/>
              <a:pathLst>
                <a:path h="32766" w="633984">
                  <a:moveTo>
                    <a:pt x="0" y="16383"/>
                  </a:moveTo>
                  <a:cubicBezTo>
                    <a:pt x="210947" y="127"/>
                    <a:pt x="423037" y="0"/>
                    <a:pt x="633984" y="16383"/>
                  </a:cubicBezTo>
                  <a:cubicBezTo>
                    <a:pt x="423037" y="32766"/>
                    <a:pt x="210947" y="32639"/>
                    <a:pt x="0" y="16383"/>
                  </a:cubicBezTo>
                </a:path>
              </a:pathLst>
            </a:custGeom>
            <a:solidFill>
              <a:srgbClr val="A18970"/>
            </a:solidFill>
          </p:spPr>
        </p:sp>
        <p:sp>
          <p:nvSpPr>
            <p:cNvPr name="Freeform 18" id="18"/>
            <p:cNvSpPr/>
            <p:nvPr/>
          </p:nvSpPr>
          <p:spPr>
            <a:xfrm flipH="false" flipV="false" rot="0">
              <a:off x="494538" y="2342134"/>
              <a:ext cx="51689" cy="704850"/>
            </a:xfrm>
            <a:custGeom>
              <a:avLst/>
              <a:gdLst/>
              <a:ahLst/>
              <a:cxnLst/>
              <a:rect r="r" b="b" t="t" l="l"/>
              <a:pathLst>
                <a:path h="704850" w="51689">
                  <a:moveTo>
                    <a:pt x="0" y="0"/>
                  </a:moveTo>
                  <a:cubicBezTo>
                    <a:pt x="33401" y="233553"/>
                    <a:pt x="50800" y="468884"/>
                    <a:pt x="51689" y="704850"/>
                  </a:cubicBezTo>
                  <a:cubicBezTo>
                    <a:pt x="18161" y="471297"/>
                    <a:pt x="1016" y="235966"/>
                    <a:pt x="0" y="0"/>
                  </a:cubicBezTo>
                </a:path>
              </a:pathLst>
            </a:custGeom>
            <a:solidFill>
              <a:srgbClr val="A18970"/>
            </a:solidFill>
          </p:spPr>
        </p:sp>
        <p:sp>
          <p:nvSpPr>
            <p:cNvPr name="Freeform 19" id="19"/>
            <p:cNvSpPr/>
            <p:nvPr/>
          </p:nvSpPr>
          <p:spPr>
            <a:xfrm flipH="false" flipV="false" rot="0">
              <a:off x="934466" y="2342134"/>
              <a:ext cx="48387" cy="704850"/>
            </a:xfrm>
            <a:custGeom>
              <a:avLst/>
              <a:gdLst/>
              <a:ahLst/>
              <a:cxnLst/>
              <a:rect r="r" b="b" t="t" l="l"/>
              <a:pathLst>
                <a:path h="704850" w="48387">
                  <a:moveTo>
                    <a:pt x="47879" y="0"/>
                  </a:moveTo>
                  <a:cubicBezTo>
                    <a:pt x="48387" y="235839"/>
                    <a:pt x="32639" y="471297"/>
                    <a:pt x="635" y="704850"/>
                  </a:cubicBezTo>
                  <a:cubicBezTo>
                    <a:pt x="0" y="469011"/>
                    <a:pt x="15875" y="233680"/>
                    <a:pt x="47879" y="0"/>
                  </a:cubicBezTo>
                </a:path>
              </a:pathLst>
            </a:custGeom>
            <a:solidFill>
              <a:srgbClr val="A18970"/>
            </a:solidFill>
          </p:spPr>
        </p:sp>
        <p:sp>
          <p:nvSpPr>
            <p:cNvPr name="Freeform 20" id="20"/>
            <p:cNvSpPr/>
            <p:nvPr/>
          </p:nvSpPr>
          <p:spPr>
            <a:xfrm flipH="false" flipV="false" rot="0">
              <a:off x="600075" y="3278251"/>
              <a:ext cx="281051" cy="97536"/>
            </a:xfrm>
            <a:custGeom>
              <a:avLst/>
              <a:gdLst/>
              <a:ahLst/>
              <a:cxnLst/>
              <a:rect r="r" b="b" t="t" l="l"/>
              <a:pathLst>
                <a:path h="97536" w="281051">
                  <a:moveTo>
                    <a:pt x="127" y="11557"/>
                  </a:moveTo>
                  <a:cubicBezTo>
                    <a:pt x="10541" y="37973"/>
                    <a:pt x="21082" y="61214"/>
                    <a:pt x="30226" y="83947"/>
                  </a:cubicBezTo>
                  <a:lnTo>
                    <a:pt x="24765" y="80010"/>
                  </a:lnTo>
                  <a:cubicBezTo>
                    <a:pt x="97409" y="76073"/>
                    <a:pt x="170180" y="74295"/>
                    <a:pt x="242824" y="74041"/>
                  </a:cubicBezTo>
                  <a:lnTo>
                    <a:pt x="231775" y="82042"/>
                  </a:lnTo>
                  <a:cubicBezTo>
                    <a:pt x="239649" y="57150"/>
                    <a:pt x="248412" y="32639"/>
                    <a:pt x="256667" y="7874"/>
                  </a:cubicBezTo>
                  <a:lnTo>
                    <a:pt x="267589" y="22987"/>
                  </a:lnTo>
                  <a:cubicBezTo>
                    <a:pt x="191389" y="22734"/>
                    <a:pt x="77470" y="15494"/>
                    <a:pt x="0" y="11557"/>
                  </a:cubicBezTo>
                  <a:moveTo>
                    <a:pt x="0" y="11557"/>
                  </a:moveTo>
                  <a:cubicBezTo>
                    <a:pt x="79883" y="7112"/>
                    <a:pt x="188468" y="128"/>
                    <a:pt x="267589" y="128"/>
                  </a:cubicBezTo>
                  <a:cubicBezTo>
                    <a:pt x="275336" y="0"/>
                    <a:pt x="281051" y="8002"/>
                    <a:pt x="278511" y="15241"/>
                  </a:cubicBezTo>
                  <a:cubicBezTo>
                    <a:pt x="270383" y="40006"/>
                    <a:pt x="262509" y="65025"/>
                    <a:pt x="253873" y="89662"/>
                  </a:cubicBezTo>
                  <a:cubicBezTo>
                    <a:pt x="252222" y="94488"/>
                    <a:pt x="247650" y="97536"/>
                    <a:pt x="242824" y="97536"/>
                  </a:cubicBezTo>
                  <a:cubicBezTo>
                    <a:pt x="170053" y="97282"/>
                    <a:pt x="97409" y="95504"/>
                    <a:pt x="24765" y="91567"/>
                  </a:cubicBezTo>
                  <a:cubicBezTo>
                    <a:pt x="22225" y="91694"/>
                    <a:pt x="19939" y="90043"/>
                    <a:pt x="19431" y="87630"/>
                  </a:cubicBezTo>
                  <a:cubicBezTo>
                    <a:pt x="12065" y="60834"/>
                    <a:pt x="6223" y="34671"/>
                    <a:pt x="127" y="11684"/>
                  </a:cubicBezTo>
                </a:path>
              </a:pathLst>
            </a:custGeom>
            <a:solidFill>
              <a:srgbClr val="A18970"/>
            </a:solidFill>
          </p:spPr>
        </p:sp>
        <p:sp>
          <p:nvSpPr>
            <p:cNvPr name="Freeform 21" id="21"/>
            <p:cNvSpPr/>
            <p:nvPr/>
          </p:nvSpPr>
          <p:spPr>
            <a:xfrm flipH="false" flipV="false" rot="0">
              <a:off x="684530" y="3363976"/>
              <a:ext cx="110236" cy="63754"/>
            </a:xfrm>
            <a:custGeom>
              <a:avLst/>
              <a:gdLst/>
              <a:ahLst/>
              <a:cxnLst/>
              <a:rect r="r" b="b" t="t" l="l"/>
              <a:pathLst>
                <a:path h="63754" w="110236">
                  <a:moveTo>
                    <a:pt x="15113" y="0"/>
                  </a:moveTo>
                  <a:cubicBezTo>
                    <a:pt x="20193" y="21082"/>
                    <a:pt x="35306" y="38989"/>
                    <a:pt x="55118" y="39878"/>
                  </a:cubicBezTo>
                  <a:cubicBezTo>
                    <a:pt x="74930" y="38862"/>
                    <a:pt x="90043" y="21209"/>
                    <a:pt x="95123" y="0"/>
                  </a:cubicBezTo>
                  <a:cubicBezTo>
                    <a:pt x="110236" y="26416"/>
                    <a:pt x="87122" y="63754"/>
                    <a:pt x="55118" y="63500"/>
                  </a:cubicBezTo>
                  <a:cubicBezTo>
                    <a:pt x="23114" y="63754"/>
                    <a:pt x="0" y="26416"/>
                    <a:pt x="15113" y="0"/>
                  </a:cubicBezTo>
                </a:path>
              </a:pathLst>
            </a:custGeom>
            <a:solidFill>
              <a:srgbClr val="A18970"/>
            </a:solidFill>
          </p:spPr>
        </p:sp>
        <p:sp>
          <p:nvSpPr>
            <p:cNvPr name="Freeform 22" id="22"/>
            <p:cNvSpPr/>
            <p:nvPr/>
          </p:nvSpPr>
          <p:spPr>
            <a:xfrm flipH="false" flipV="false" rot="0">
              <a:off x="807212" y="3087116"/>
              <a:ext cx="198120" cy="202692"/>
            </a:xfrm>
            <a:custGeom>
              <a:avLst/>
              <a:gdLst/>
              <a:ahLst/>
              <a:cxnLst/>
              <a:rect r="r" b="b" t="t" l="l"/>
              <a:pathLst>
                <a:path h="202692" w="198120">
                  <a:moveTo>
                    <a:pt x="11049" y="202692"/>
                  </a:moveTo>
                  <a:cubicBezTo>
                    <a:pt x="0" y="169418"/>
                    <a:pt x="3048" y="130429"/>
                    <a:pt x="20320" y="97663"/>
                  </a:cubicBezTo>
                  <a:cubicBezTo>
                    <a:pt x="44323" y="48006"/>
                    <a:pt x="115443" y="0"/>
                    <a:pt x="163576" y="47371"/>
                  </a:cubicBezTo>
                  <a:cubicBezTo>
                    <a:pt x="198120" y="80137"/>
                    <a:pt x="175514" y="140589"/>
                    <a:pt x="126492" y="135001"/>
                  </a:cubicBezTo>
                  <a:cubicBezTo>
                    <a:pt x="106807" y="131699"/>
                    <a:pt x="91694" y="117221"/>
                    <a:pt x="86106" y="100584"/>
                  </a:cubicBezTo>
                  <a:cubicBezTo>
                    <a:pt x="104013" y="128143"/>
                    <a:pt x="148209" y="133096"/>
                    <a:pt x="159258" y="99568"/>
                  </a:cubicBezTo>
                  <a:cubicBezTo>
                    <a:pt x="167894" y="71501"/>
                    <a:pt x="136525" y="46609"/>
                    <a:pt x="109601" y="51816"/>
                  </a:cubicBezTo>
                  <a:cubicBezTo>
                    <a:pt x="44958" y="67945"/>
                    <a:pt x="8255" y="137414"/>
                    <a:pt x="11176" y="202565"/>
                  </a:cubicBezTo>
                </a:path>
              </a:pathLst>
            </a:custGeom>
            <a:solidFill>
              <a:srgbClr val="A18970"/>
            </a:solidFill>
          </p:spPr>
        </p:sp>
        <p:sp>
          <p:nvSpPr>
            <p:cNvPr name="Freeform 23" id="23"/>
            <p:cNvSpPr/>
            <p:nvPr/>
          </p:nvSpPr>
          <p:spPr>
            <a:xfrm flipH="false" flipV="false" rot="0">
              <a:off x="466852" y="3087243"/>
              <a:ext cx="198120" cy="202692"/>
            </a:xfrm>
            <a:custGeom>
              <a:avLst/>
              <a:gdLst/>
              <a:ahLst/>
              <a:cxnLst/>
              <a:rect r="r" b="b" t="t" l="l"/>
              <a:pathLst>
                <a:path h="202692" w="198120">
                  <a:moveTo>
                    <a:pt x="187198" y="202565"/>
                  </a:moveTo>
                  <a:cubicBezTo>
                    <a:pt x="190119" y="137541"/>
                    <a:pt x="153416" y="67945"/>
                    <a:pt x="88646" y="51816"/>
                  </a:cubicBezTo>
                  <a:cubicBezTo>
                    <a:pt x="61849" y="46609"/>
                    <a:pt x="30480" y="71501"/>
                    <a:pt x="38989" y="99568"/>
                  </a:cubicBezTo>
                  <a:cubicBezTo>
                    <a:pt x="50038" y="133096"/>
                    <a:pt x="94107" y="128143"/>
                    <a:pt x="112141" y="100584"/>
                  </a:cubicBezTo>
                  <a:cubicBezTo>
                    <a:pt x="106553" y="117221"/>
                    <a:pt x="91440" y="131699"/>
                    <a:pt x="71755" y="135001"/>
                  </a:cubicBezTo>
                  <a:cubicBezTo>
                    <a:pt x="22606" y="140589"/>
                    <a:pt x="0" y="80137"/>
                    <a:pt x="34544" y="47371"/>
                  </a:cubicBezTo>
                  <a:cubicBezTo>
                    <a:pt x="82677" y="0"/>
                    <a:pt x="153670" y="48006"/>
                    <a:pt x="177800" y="97663"/>
                  </a:cubicBezTo>
                  <a:cubicBezTo>
                    <a:pt x="195072" y="130429"/>
                    <a:pt x="198120" y="169418"/>
                    <a:pt x="187071" y="202692"/>
                  </a:cubicBezTo>
                </a:path>
              </a:pathLst>
            </a:custGeom>
            <a:solidFill>
              <a:srgbClr val="A18970"/>
            </a:solidFill>
          </p:spPr>
        </p:sp>
        <p:sp>
          <p:nvSpPr>
            <p:cNvPr name="Freeform 24" id="24"/>
            <p:cNvSpPr/>
            <p:nvPr/>
          </p:nvSpPr>
          <p:spPr>
            <a:xfrm flipH="false" flipV="false" rot="0">
              <a:off x="231394" y="2194179"/>
              <a:ext cx="1008380" cy="32766"/>
            </a:xfrm>
            <a:custGeom>
              <a:avLst/>
              <a:gdLst/>
              <a:ahLst/>
              <a:cxnLst/>
              <a:rect r="r" b="b" t="t" l="l"/>
              <a:pathLst>
                <a:path h="32766" w="1008380">
                  <a:moveTo>
                    <a:pt x="0" y="16383"/>
                  </a:moveTo>
                  <a:cubicBezTo>
                    <a:pt x="336042" y="127"/>
                    <a:pt x="672465" y="0"/>
                    <a:pt x="1008380" y="16383"/>
                  </a:cubicBezTo>
                  <a:cubicBezTo>
                    <a:pt x="672465" y="32766"/>
                    <a:pt x="336042" y="32639"/>
                    <a:pt x="0" y="16383"/>
                  </a:cubicBezTo>
                </a:path>
              </a:pathLst>
            </a:custGeom>
            <a:solidFill>
              <a:srgbClr val="A18970"/>
            </a:solidFill>
          </p:spPr>
        </p:sp>
        <p:sp>
          <p:nvSpPr>
            <p:cNvPr name="Freeform 25" id="25"/>
            <p:cNvSpPr/>
            <p:nvPr/>
          </p:nvSpPr>
          <p:spPr>
            <a:xfrm flipH="false" flipV="false" rot="0">
              <a:off x="221742" y="2031619"/>
              <a:ext cx="1044702" cy="1102106"/>
            </a:xfrm>
            <a:custGeom>
              <a:avLst/>
              <a:gdLst/>
              <a:ahLst/>
              <a:cxnLst/>
              <a:rect r="r" b="b" t="t" l="l"/>
              <a:pathLst>
                <a:path h="1102106" w="1044702">
                  <a:moveTo>
                    <a:pt x="63627" y="310515"/>
                  </a:moveTo>
                  <a:cubicBezTo>
                    <a:pt x="63627" y="310388"/>
                    <a:pt x="27686" y="179578"/>
                    <a:pt x="27686" y="179324"/>
                  </a:cubicBezTo>
                  <a:cubicBezTo>
                    <a:pt x="27686" y="179324"/>
                    <a:pt x="10795" y="89789"/>
                    <a:pt x="10795" y="89789"/>
                  </a:cubicBezTo>
                  <a:cubicBezTo>
                    <a:pt x="9906" y="81661"/>
                    <a:pt x="0" y="40386"/>
                    <a:pt x="1143" y="32385"/>
                  </a:cubicBezTo>
                  <a:cubicBezTo>
                    <a:pt x="3175" y="17272"/>
                    <a:pt x="23241" y="9398"/>
                    <a:pt x="34925" y="19812"/>
                  </a:cubicBezTo>
                  <a:cubicBezTo>
                    <a:pt x="40640" y="25400"/>
                    <a:pt x="45339" y="31115"/>
                    <a:pt x="50927" y="36576"/>
                  </a:cubicBezTo>
                  <a:cubicBezTo>
                    <a:pt x="87630" y="73406"/>
                    <a:pt x="132969" y="102489"/>
                    <a:pt x="183007" y="116967"/>
                  </a:cubicBezTo>
                  <a:cubicBezTo>
                    <a:pt x="291211" y="150368"/>
                    <a:pt x="410464" y="109982"/>
                    <a:pt x="486410" y="28702"/>
                  </a:cubicBezTo>
                  <a:cubicBezTo>
                    <a:pt x="492379" y="22987"/>
                    <a:pt x="497967" y="14478"/>
                    <a:pt x="506603" y="11557"/>
                  </a:cubicBezTo>
                  <a:cubicBezTo>
                    <a:pt x="516636" y="7366"/>
                    <a:pt x="528701" y="8763"/>
                    <a:pt x="537591" y="15240"/>
                  </a:cubicBezTo>
                  <a:cubicBezTo>
                    <a:pt x="545465" y="21590"/>
                    <a:pt x="548386" y="25654"/>
                    <a:pt x="555117" y="31369"/>
                  </a:cubicBezTo>
                  <a:cubicBezTo>
                    <a:pt x="680847" y="149479"/>
                    <a:pt x="870077" y="149225"/>
                    <a:pt x="989584" y="22352"/>
                  </a:cubicBezTo>
                  <a:cubicBezTo>
                    <a:pt x="1008253" y="0"/>
                    <a:pt x="1044702" y="17780"/>
                    <a:pt x="1038225" y="46355"/>
                  </a:cubicBezTo>
                  <a:cubicBezTo>
                    <a:pt x="1033399" y="74295"/>
                    <a:pt x="1020064" y="151892"/>
                    <a:pt x="1014984" y="180975"/>
                  </a:cubicBezTo>
                  <a:cubicBezTo>
                    <a:pt x="1014857" y="181356"/>
                    <a:pt x="1014857" y="181864"/>
                    <a:pt x="1014730" y="182245"/>
                  </a:cubicBezTo>
                  <a:lnTo>
                    <a:pt x="976122" y="313690"/>
                  </a:lnTo>
                  <a:cubicBezTo>
                    <a:pt x="978027" y="308991"/>
                    <a:pt x="895731" y="705231"/>
                    <a:pt x="896620" y="704342"/>
                  </a:cubicBezTo>
                  <a:cubicBezTo>
                    <a:pt x="876554" y="801624"/>
                    <a:pt x="836168" y="998347"/>
                    <a:pt x="815594" y="1095629"/>
                  </a:cubicBezTo>
                  <a:cubicBezTo>
                    <a:pt x="814832" y="1099439"/>
                    <a:pt x="811530" y="1102106"/>
                    <a:pt x="807847" y="1101979"/>
                  </a:cubicBezTo>
                  <a:lnTo>
                    <a:pt x="522351" y="1099439"/>
                  </a:lnTo>
                  <a:cubicBezTo>
                    <a:pt x="520954" y="1098296"/>
                    <a:pt x="235585" y="1097661"/>
                    <a:pt x="235458" y="1094359"/>
                  </a:cubicBezTo>
                  <a:cubicBezTo>
                    <a:pt x="235458" y="1094359"/>
                    <a:pt x="221107" y="1015365"/>
                    <a:pt x="221107" y="1015365"/>
                  </a:cubicBezTo>
                  <a:lnTo>
                    <a:pt x="238252" y="1093724"/>
                  </a:lnTo>
                  <a:cubicBezTo>
                    <a:pt x="229616" y="1092200"/>
                    <a:pt x="524383" y="1088517"/>
                    <a:pt x="522351" y="1088644"/>
                  </a:cubicBezTo>
                  <a:cubicBezTo>
                    <a:pt x="522351" y="1088644"/>
                    <a:pt x="807847" y="1086104"/>
                    <a:pt x="807847" y="1086104"/>
                  </a:cubicBezTo>
                  <a:lnTo>
                    <a:pt x="800100" y="1092454"/>
                  </a:lnTo>
                  <a:cubicBezTo>
                    <a:pt x="818515" y="994283"/>
                    <a:pt x="856996" y="798068"/>
                    <a:pt x="876300" y="700151"/>
                  </a:cubicBezTo>
                  <a:cubicBezTo>
                    <a:pt x="876554" y="699135"/>
                    <a:pt x="953897" y="308102"/>
                    <a:pt x="954151" y="307213"/>
                  </a:cubicBezTo>
                  <a:cubicBezTo>
                    <a:pt x="954151" y="307213"/>
                    <a:pt x="991997" y="175641"/>
                    <a:pt x="991997" y="175641"/>
                  </a:cubicBezTo>
                  <a:cubicBezTo>
                    <a:pt x="995299" y="154432"/>
                    <a:pt x="1011301" y="68072"/>
                    <a:pt x="1015619" y="42418"/>
                  </a:cubicBezTo>
                  <a:cubicBezTo>
                    <a:pt x="1017143" y="38227"/>
                    <a:pt x="1014095" y="34417"/>
                    <a:pt x="1009904" y="35179"/>
                  </a:cubicBezTo>
                  <a:cubicBezTo>
                    <a:pt x="1008126" y="35687"/>
                    <a:pt x="1007491" y="36830"/>
                    <a:pt x="1005840" y="38227"/>
                  </a:cubicBezTo>
                  <a:cubicBezTo>
                    <a:pt x="919734" y="130048"/>
                    <a:pt x="778256" y="167386"/>
                    <a:pt x="660019" y="120142"/>
                  </a:cubicBezTo>
                  <a:cubicBezTo>
                    <a:pt x="616077" y="103378"/>
                    <a:pt x="576072" y="77851"/>
                    <a:pt x="541528" y="46228"/>
                  </a:cubicBezTo>
                  <a:cubicBezTo>
                    <a:pt x="531495" y="37719"/>
                    <a:pt x="521081" y="19812"/>
                    <a:pt x="508000" y="33655"/>
                  </a:cubicBezTo>
                  <a:cubicBezTo>
                    <a:pt x="426974" y="123190"/>
                    <a:pt x="295783" y="168275"/>
                    <a:pt x="179197" y="129921"/>
                  </a:cubicBezTo>
                  <a:cubicBezTo>
                    <a:pt x="149479" y="120904"/>
                    <a:pt x="121412" y="106807"/>
                    <a:pt x="96012" y="89154"/>
                  </a:cubicBezTo>
                  <a:cubicBezTo>
                    <a:pt x="70866" y="71755"/>
                    <a:pt x="47752" y="49276"/>
                    <a:pt x="28702" y="27178"/>
                  </a:cubicBezTo>
                  <a:cubicBezTo>
                    <a:pt x="21336" y="19939"/>
                    <a:pt x="6985" y="27686"/>
                    <a:pt x="9398" y="38227"/>
                  </a:cubicBezTo>
                  <a:cubicBezTo>
                    <a:pt x="14478" y="69596"/>
                    <a:pt x="26797" y="146303"/>
                    <a:pt x="32004" y="178689"/>
                  </a:cubicBezTo>
                  <a:cubicBezTo>
                    <a:pt x="31750" y="177799"/>
                    <a:pt x="63500" y="310768"/>
                    <a:pt x="63500" y="310642"/>
                  </a:cubicBezTo>
                </a:path>
              </a:pathLst>
            </a:custGeom>
            <a:solidFill>
              <a:srgbClr val="A18970"/>
            </a:solidFill>
          </p:spPr>
        </p:sp>
        <p:sp>
          <p:nvSpPr>
            <p:cNvPr name="Freeform 26" id="26"/>
            <p:cNvSpPr/>
            <p:nvPr/>
          </p:nvSpPr>
          <p:spPr>
            <a:xfrm flipH="false" flipV="false" rot="0">
              <a:off x="268478" y="1721612"/>
              <a:ext cx="316865" cy="349504"/>
            </a:xfrm>
            <a:custGeom>
              <a:avLst/>
              <a:gdLst/>
              <a:ahLst/>
              <a:cxnLst/>
              <a:rect r="r" b="b" t="t" l="l"/>
              <a:pathLst>
                <a:path h="349504" w="316865">
                  <a:moveTo>
                    <a:pt x="0" y="349504"/>
                  </a:moveTo>
                  <a:cubicBezTo>
                    <a:pt x="93218" y="222504"/>
                    <a:pt x="199390" y="105156"/>
                    <a:pt x="316865" y="0"/>
                  </a:cubicBezTo>
                  <a:cubicBezTo>
                    <a:pt x="223774" y="127127"/>
                    <a:pt x="117348" y="244348"/>
                    <a:pt x="0" y="349504"/>
                  </a:cubicBezTo>
                </a:path>
              </a:pathLst>
            </a:custGeom>
            <a:solidFill>
              <a:srgbClr val="A18970"/>
            </a:solidFill>
          </p:spPr>
        </p:sp>
        <p:sp>
          <p:nvSpPr>
            <p:cNvPr name="Freeform 27" id="27"/>
            <p:cNvSpPr/>
            <p:nvPr/>
          </p:nvSpPr>
          <p:spPr>
            <a:xfrm flipH="false" flipV="false" rot="0">
              <a:off x="896874" y="1721612"/>
              <a:ext cx="302514" cy="349504"/>
            </a:xfrm>
            <a:custGeom>
              <a:avLst/>
              <a:gdLst/>
              <a:ahLst/>
              <a:cxnLst/>
              <a:rect r="r" b="b" t="t" l="l"/>
              <a:pathLst>
                <a:path h="349504" w="302514">
                  <a:moveTo>
                    <a:pt x="302514" y="349504"/>
                  </a:moveTo>
                  <a:cubicBezTo>
                    <a:pt x="189738" y="244094"/>
                    <a:pt x="88138" y="126873"/>
                    <a:pt x="0" y="0"/>
                  </a:cubicBezTo>
                  <a:cubicBezTo>
                    <a:pt x="112903" y="105410"/>
                    <a:pt x="214249" y="222758"/>
                    <a:pt x="302514" y="349504"/>
                  </a:cubicBezTo>
                </a:path>
              </a:pathLst>
            </a:custGeom>
            <a:solidFill>
              <a:srgbClr val="A18970"/>
            </a:solidFill>
          </p:spPr>
        </p:sp>
        <p:sp>
          <p:nvSpPr>
            <p:cNvPr name="Freeform 28" id="28"/>
            <p:cNvSpPr/>
            <p:nvPr/>
          </p:nvSpPr>
          <p:spPr>
            <a:xfrm flipH="false" flipV="false" rot="0">
              <a:off x="614680" y="1260475"/>
              <a:ext cx="229870" cy="289179"/>
            </a:xfrm>
            <a:custGeom>
              <a:avLst/>
              <a:gdLst/>
              <a:ahLst/>
              <a:cxnLst/>
              <a:rect r="r" b="b" t="t" l="l"/>
              <a:pathLst>
                <a:path h="289179" w="229870">
                  <a:moveTo>
                    <a:pt x="228600" y="144653"/>
                  </a:moveTo>
                  <a:cubicBezTo>
                    <a:pt x="229870" y="90043"/>
                    <a:pt x="179197" y="43180"/>
                    <a:pt x="125730" y="47752"/>
                  </a:cubicBezTo>
                  <a:cubicBezTo>
                    <a:pt x="5207" y="58420"/>
                    <a:pt x="5207" y="231013"/>
                    <a:pt x="125730" y="241681"/>
                  </a:cubicBezTo>
                  <a:cubicBezTo>
                    <a:pt x="179197" y="246253"/>
                    <a:pt x="229870" y="199263"/>
                    <a:pt x="228600" y="144653"/>
                  </a:cubicBezTo>
                  <a:moveTo>
                    <a:pt x="228600" y="144653"/>
                  </a:moveTo>
                  <a:cubicBezTo>
                    <a:pt x="229616" y="237998"/>
                    <a:pt x="114935" y="289179"/>
                    <a:pt x="45847" y="224536"/>
                  </a:cubicBezTo>
                  <a:cubicBezTo>
                    <a:pt x="0" y="183769"/>
                    <a:pt x="0" y="105283"/>
                    <a:pt x="45847" y="64643"/>
                  </a:cubicBezTo>
                  <a:cubicBezTo>
                    <a:pt x="114935" y="0"/>
                    <a:pt x="229743" y="51308"/>
                    <a:pt x="228600" y="144653"/>
                  </a:cubicBezTo>
                </a:path>
              </a:pathLst>
            </a:custGeom>
            <a:solidFill>
              <a:srgbClr val="A18970"/>
            </a:solidFill>
          </p:spPr>
        </p:sp>
        <p:sp>
          <p:nvSpPr>
            <p:cNvPr name="Freeform 29" id="29"/>
            <p:cNvSpPr/>
            <p:nvPr/>
          </p:nvSpPr>
          <p:spPr>
            <a:xfrm flipH="false" flipV="false" rot="0">
              <a:off x="487807" y="1619758"/>
              <a:ext cx="502539" cy="32766"/>
            </a:xfrm>
            <a:custGeom>
              <a:avLst/>
              <a:gdLst/>
              <a:ahLst/>
              <a:cxnLst/>
              <a:rect r="r" b="b" t="t" l="l"/>
              <a:pathLst>
                <a:path h="32766" w="502539">
                  <a:moveTo>
                    <a:pt x="0" y="16383"/>
                  </a:moveTo>
                  <a:cubicBezTo>
                    <a:pt x="167005" y="127"/>
                    <a:pt x="335534" y="0"/>
                    <a:pt x="502539" y="16383"/>
                  </a:cubicBezTo>
                  <a:cubicBezTo>
                    <a:pt x="335534" y="32766"/>
                    <a:pt x="167005" y="32639"/>
                    <a:pt x="0" y="16383"/>
                  </a:cubicBezTo>
                </a:path>
              </a:pathLst>
            </a:custGeom>
            <a:solidFill>
              <a:srgbClr val="A18970"/>
            </a:solidFill>
          </p:spPr>
        </p:sp>
        <p:sp>
          <p:nvSpPr>
            <p:cNvPr name="Freeform 30" id="30"/>
            <p:cNvSpPr/>
            <p:nvPr/>
          </p:nvSpPr>
          <p:spPr>
            <a:xfrm flipH="false" flipV="false" rot="0">
              <a:off x="548005" y="1495425"/>
              <a:ext cx="384810" cy="140843"/>
            </a:xfrm>
            <a:custGeom>
              <a:avLst/>
              <a:gdLst/>
              <a:ahLst/>
              <a:cxnLst/>
              <a:rect r="r" b="b" t="t" l="l"/>
              <a:pathLst>
                <a:path h="140843" w="384810">
                  <a:moveTo>
                    <a:pt x="0" y="140716"/>
                  </a:moveTo>
                  <a:cubicBezTo>
                    <a:pt x="58293" y="90297"/>
                    <a:pt x="120904" y="45974"/>
                    <a:pt x="184404" y="2794"/>
                  </a:cubicBezTo>
                  <a:cubicBezTo>
                    <a:pt x="188468" y="0"/>
                    <a:pt x="193675" y="127"/>
                    <a:pt x="197485" y="2794"/>
                  </a:cubicBezTo>
                  <a:cubicBezTo>
                    <a:pt x="262001" y="45974"/>
                    <a:pt x="325628" y="90170"/>
                    <a:pt x="384810" y="140843"/>
                  </a:cubicBezTo>
                  <a:cubicBezTo>
                    <a:pt x="349758" y="123571"/>
                    <a:pt x="316103" y="104394"/>
                    <a:pt x="282829" y="84455"/>
                  </a:cubicBezTo>
                  <a:cubicBezTo>
                    <a:pt x="249555" y="64516"/>
                    <a:pt x="216916" y="43688"/>
                    <a:pt x="184531" y="22479"/>
                  </a:cubicBezTo>
                  <a:lnTo>
                    <a:pt x="197612" y="22479"/>
                  </a:lnTo>
                  <a:cubicBezTo>
                    <a:pt x="133477" y="64897"/>
                    <a:pt x="68834" y="106045"/>
                    <a:pt x="127" y="140843"/>
                  </a:cubicBezTo>
                </a:path>
              </a:pathLst>
            </a:custGeom>
            <a:solidFill>
              <a:srgbClr val="A18970"/>
            </a:solidFill>
          </p:spPr>
        </p:sp>
        <p:sp>
          <p:nvSpPr>
            <p:cNvPr name="Freeform 31" id="31"/>
            <p:cNvSpPr/>
            <p:nvPr/>
          </p:nvSpPr>
          <p:spPr>
            <a:xfrm flipH="false" flipV="false" rot="0">
              <a:off x="577596" y="1636141"/>
              <a:ext cx="325628" cy="97409"/>
            </a:xfrm>
            <a:custGeom>
              <a:avLst/>
              <a:gdLst/>
              <a:ahLst/>
              <a:cxnLst/>
              <a:rect r="r" b="b" t="t" l="l"/>
              <a:pathLst>
                <a:path h="97409" w="325628">
                  <a:moveTo>
                    <a:pt x="7747" y="0"/>
                  </a:moveTo>
                  <a:cubicBezTo>
                    <a:pt x="11176" y="28448"/>
                    <a:pt x="13462" y="56896"/>
                    <a:pt x="15113" y="85471"/>
                  </a:cubicBezTo>
                  <a:lnTo>
                    <a:pt x="7747" y="78105"/>
                  </a:lnTo>
                  <a:cubicBezTo>
                    <a:pt x="33655" y="76581"/>
                    <a:pt x="59436" y="75438"/>
                    <a:pt x="85344" y="74803"/>
                  </a:cubicBezTo>
                  <a:cubicBezTo>
                    <a:pt x="162814" y="72771"/>
                    <a:pt x="240411" y="73533"/>
                    <a:pt x="317881" y="78105"/>
                  </a:cubicBezTo>
                  <a:lnTo>
                    <a:pt x="310388" y="85598"/>
                  </a:lnTo>
                  <a:cubicBezTo>
                    <a:pt x="312039" y="57150"/>
                    <a:pt x="314325" y="28702"/>
                    <a:pt x="317881" y="127"/>
                  </a:cubicBezTo>
                  <a:cubicBezTo>
                    <a:pt x="321437" y="28575"/>
                    <a:pt x="323723" y="57023"/>
                    <a:pt x="325374" y="85598"/>
                  </a:cubicBezTo>
                  <a:cubicBezTo>
                    <a:pt x="325628" y="89408"/>
                    <a:pt x="322707" y="92837"/>
                    <a:pt x="318770" y="92964"/>
                  </a:cubicBezTo>
                  <a:cubicBezTo>
                    <a:pt x="266827" y="96139"/>
                    <a:pt x="214884" y="97155"/>
                    <a:pt x="162814" y="97409"/>
                  </a:cubicBezTo>
                  <a:cubicBezTo>
                    <a:pt x="110744" y="97155"/>
                    <a:pt x="58801" y="96139"/>
                    <a:pt x="6858" y="92964"/>
                  </a:cubicBezTo>
                  <a:cubicBezTo>
                    <a:pt x="3048" y="92710"/>
                    <a:pt x="0" y="89408"/>
                    <a:pt x="254" y="85598"/>
                  </a:cubicBezTo>
                  <a:cubicBezTo>
                    <a:pt x="1905" y="57150"/>
                    <a:pt x="4191" y="28702"/>
                    <a:pt x="7620" y="127"/>
                  </a:cubicBezTo>
                </a:path>
              </a:pathLst>
            </a:custGeom>
            <a:solidFill>
              <a:srgbClr val="A18970"/>
            </a:solidFill>
          </p:spPr>
        </p:sp>
        <p:sp>
          <p:nvSpPr>
            <p:cNvPr name="Freeform 32" id="32"/>
            <p:cNvSpPr/>
            <p:nvPr/>
          </p:nvSpPr>
          <p:spPr>
            <a:xfrm flipH="false" flipV="false" rot="0">
              <a:off x="723138" y="1253617"/>
              <a:ext cx="31750" cy="48641"/>
            </a:xfrm>
            <a:custGeom>
              <a:avLst/>
              <a:gdLst/>
              <a:ahLst/>
              <a:cxnLst/>
              <a:rect r="r" b="b" t="t" l="l"/>
              <a:pathLst>
                <a:path h="48641" w="31750">
                  <a:moveTo>
                    <a:pt x="15875" y="0"/>
                  </a:moveTo>
                  <a:cubicBezTo>
                    <a:pt x="31623" y="13081"/>
                    <a:pt x="31750" y="35560"/>
                    <a:pt x="15875" y="48641"/>
                  </a:cubicBezTo>
                  <a:cubicBezTo>
                    <a:pt x="0" y="35560"/>
                    <a:pt x="127" y="13081"/>
                    <a:pt x="15875" y="0"/>
                  </a:cubicBezTo>
                </a:path>
              </a:pathLst>
            </a:custGeom>
            <a:solidFill>
              <a:srgbClr val="A18970"/>
            </a:solidFill>
          </p:spPr>
        </p:sp>
        <p:sp>
          <p:nvSpPr>
            <p:cNvPr name="Freeform 33" id="33"/>
            <p:cNvSpPr/>
            <p:nvPr/>
          </p:nvSpPr>
          <p:spPr>
            <a:xfrm flipH="false" flipV="false" rot="0">
              <a:off x="1778" y="36703"/>
              <a:ext cx="1622679" cy="1314958"/>
            </a:xfrm>
            <a:custGeom>
              <a:avLst/>
              <a:gdLst/>
              <a:ahLst/>
              <a:cxnLst/>
              <a:rect r="r" b="b" t="t" l="l"/>
              <a:pathLst>
                <a:path h="1314958" w="1622679">
                  <a:moveTo>
                    <a:pt x="386207" y="170434"/>
                  </a:moveTo>
                  <a:cubicBezTo>
                    <a:pt x="356997" y="169164"/>
                    <a:pt x="325501" y="171323"/>
                    <a:pt x="301371" y="188976"/>
                  </a:cubicBezTo>
                  <a:cubicBezTo>
                    <a:pt x="249301" y="226949"/>
                    <a:pt x="267208" y="307594"/>
                    <a:pt x="320294" y="335280"/>
                  </a:cubicBezTo>
                  <a:cubicBezTo>
                    <a:pt x="371602" y="364998"/>
                    <a:pt x="441452" y="346202"/>
                    <a:pt x="474472" y="298069"/>
                  </a:cubicBezTo>
                  <a:cubicBezTo>
                    <a:pt x="524891" y="229616"/>
                    <a:pt x="520446" y="115570"/>
                    <a:pt x="445008" y="67056"/>
                  </a:cubicBezTo>
                  <a:cubicBezTo>
                    <a:pt x="342900" y="0"/>
                    <a:pt x="207899" y="65024"/>
                    <a:pt x="146050" y="158369"/>
                  </a:cubicBezTo>
                  <a:cubicBezTo>
                    <a:pt x="18288" y="352679"/>
                    <a:pt x="91313" y="638302"/>
                    <a:pt x="215646" y="818007"/>
                  </a:cubicBezTo>
                  <a:cubicBezTo>
                    <a:pt x="402082" y="1093597"/>
                    <a:pt x="791591" y="1291717"/>
                    <a:pt x="1125093" y="1256792"/>
                  </a:cubicBezTo>
                  <a:cubicBezTo>
                    <a:pt x="1355852" y="1239393"/>
                    <a:pt x="1595882" y="1085215"/>
                    <a:pt x="1582674" y="830199"/>
                  </a:cubicBezTo>
                  <a:cubicBezTo>
                    <a:pt x="1574038" y="660400"/>
                    <a:pt x="1427353" y="491998"/>
                    <a:pt x="1250696" y="496443"/>
                  </a:cubicBezTo>
                  <a:cubicBezTo>
                    <a:pt x="1135507" y="499745"/>
                    <a:pt x="1025017" y="572008"/>
                    <a:pt x="972439" y="674116"/>
                  </a:cubicBezTo>
                  <a:cubicBezTo>
                    <a:pt x="918972" y="776986"/>
                    <a:pt x="936625" y="914273"/>
                    <a:pt x="1028192" y="989711"/>
                  </a:cubicBezTo>
                  <a:cubicBezTo>
                    <a:pt x="1115314" y="1065911"/>
                    <a:pt x="1258189" y="1078484"/>
                    <a:pt x="1346835" y="997712"/>
                  </a:cubicBezTo>
                  <a:cubicBezTo>
                    <a:pt x="1416050" y="940054"/>
                    <a:pt x="1434211" y="832104"/>
                    <a:pt x="1363472" y="767969"/>
                  </a:cubicBezTo>
                  <a:cubicBezTo>
                    <a:pt x="1319276" y="726567"/>
                    <a:pt x="1247013" y="724916"/>
                    <a:pt x="1206754" y="772922"/>
                  </a:cubicBezTo>
                  <a:cubicBezTo>
                    <a:pt x="1187069" y="795147"/>
                    <a:pt x="1176020" y="823976"/>
                    <a:pt x="1174242" y="853567"/>
                  </a:cubicBezTo>
                  <a:cubicBezTo>
                    <a:pt x="1175639" y="794258"/>
                    <a:pt x="1221486" y="734441"/>
                    <a:pt x="1283843" y="733425"/>
                  </a:cubicBezTo>
                  <a:cubicBezTo>
                    <a:pt x="1345565" y="732028"/>
                    <a:pt x="1398905" y="782574"/>
                    <a:pt x="1411605" y="841248"/>
                  </a:cubicBezTo>
                  <a:cubicBezTo>
                    <a:pt x="1425956" y="901319"/>
                    <a:pt x="1397381" y="963930"/>
                    <a:pt x="1352677" y="1004062"/>
                  </a:cubicBezTo>
                  <a:cubicBezTo>
                    <a:pt x="1207643" y="1137666"/>
                    <a:pt x="958723" y="1034161"/>
                    <a:pt x="930783" y="844423"/>
                  </a:cubicBezTo>
                  <a:cubicBezTo>
                    <a:pt x="903224" y="689864"/>
                    <a:pt x="1015746" y="539242"/>
                    <a:pt x="1160399" y="493141"/>
                  </a:cubicBezTo>
                  <a:cubicBezTo>
                    <a:pt x="1310767" y="437896"/>
                    <a:pt x="1473454" y="523367"/>
                    <a:pt x="1549908" y="656209"/>
                  </a:cubicBezTo>
                  <a:cubicBezTo>
                    <a:pt x="1614424" y="760222"/>
                    <a:pt x="1622679" y="895858"/>
                    <a:pt x="1570990" y="1007110"/>
                  </a:cubicBezTo>
                  <a:cubicBezTo>
                    <a:pt x="1493901" y="1176528"/>
                    <a:pt x="1304544" y="1264793"/>
                    <a:pt x="1127633" y="1280287"/>
                  </a:cubicBezTo>
                  <a:cubicBezTo>
                    <a:pt x="785622" y="1314958"/>
                    <a:pt x="388747" y="1112139"/>
                    <a:pt x="198501" y="829310"/>
                  </a:cubicBezTo>
                  <a:cubicBezTo>
                    <a:pt x="70612" y="643890"/>
                    <a:pt x="0" y="348742"/>
                    <a:pt x="133731" y="149733"/>
                  </a:cubicBezTo>
                  <a:cubicBezTo>
                    <a:pt x="168529" y="99949"/>
                    <a:pt x="218186" y="60706"/>
                    <a:pt x="275336" y="39624"/>
                  </a:cubicBezTo>
                  <a:cubicBezTo>
                    <a:pt x="359537" y="6731"/>
                    <a:pt x="475742" y="37084"/>
                    <a:pt x="506730" y="129286"/>
                  </a:cubicBezTo>
                  <a:cubicBezTo>
                    <a:pt x="536575" y="212852"/>
                    <a:pt x="498856" y="329819"/>
                    <a:pt x="405765" y="351536"/>
                  </a:cubicBezTo>
                  <a:cubicBezTo>
                    <a:pt x="376301" y="358267"/>
                    <a:pt x="344170" y="354457"/>
                    <a:pt x="318008" y="338963"/>
                  </a:cubicBezTo>
                  <a:cubicBezTo>
                    <a:pt x="263779" y="309626"/>
                    <a:pt x="246253" y="225806"/>
                    <a:pt x="300482" y="187833"/>
                  </a:cubicBezTo>
                  <a:cubicBezTo>
                    <a:pt x="325374" y="170307"/>
                    <a:pt x="357124" y="168656"/>
                    <a:pt x="386207" y="170434"/>
                  </a:cubicBezTo>
                </a:path>
              </a:pathLst>
            </a:custGeom>
            <a:solidFill>
              <a:srgbClr val="A1897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DAGZSwgjNkU</dc:identifier>
  <dcterms:modified xsi:type="dcterms:W3CDTF">2011-08-01T06:04:30Z</dcterms:modified>
  <cp:revision>1</cp:revision>
  <dc:title>Projeto Ebook - DIO</dc:title>
</cp:coreProperties>
</file>