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3" r:id="rId8"/>
    <p:sldId id="272" r:id="rId9"/>
    <p:sldId id="269" r:id="rId10"/>
    <p:sldId id="270" r:id="rId11"/>
    <p:sldId id="271" r:id="rId12"/>
    <p:sldId id="273"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56748E5-17BF-4DBA-88A3-AA5489ADA95C}">
          <p14:sldIdLst>
            <p14:sldId id="256"/>
            <p14:sldId id="260"/>
            <p14:sldId id="257"/>
            <p14:sldId id="258"/>
            <p14:sldId id="259"/>
            <p14:sldId id="261"/>
            <p14:sldId id="263"/>
            <p14:sldId id="272"/>
            <p14:sldId id="269"/>
            <p14:sldId id="270"/>
            <p14:sldId id="271"/>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f TEKE" initials="ET" lastIdx="1" clrIdx="0">
    <p:extLst>
      <p:ext uri="{19B8F6BF-5375-455C-9EA6-DF929625EA0E}">
        <p15:presenceInfo xmlns:p15="http://schemas.microsoft.com/office/powerpoint/2012/main" userId="Elif TE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BDB6E-5231-474F-BA19-628FBB65975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24D6DD7-4FDB-4912-87AE-9FF6E65F5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B784AB0-49B8-4EB5-9AFB-F897ADC2432E}"/>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7F2A02C0-C754-4C7F-B8D2-BD0F0597C49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867F38-831F-475C-97DB-9A2D59779C71}"/>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402965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FC369-3205-4DE0-A397-669ECBC410C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4AF5838-F1FE-46DE-97E8-093D6A2A3D1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FF2B29-2962-44A7-BA34-6E8A36FA2A9D}"/>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32181FA3-BB07-4538-8F96-CCD5273380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F6269A-80AD-412C-813D-FCE64C27DEF8}"/>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230107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9B1E5D5-0DF9-42B5-880A-1129BC23089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F98A923-5D7A-4A75-9DDD-ABA670A0A31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ED955A3-CCEE-44EE-BE3C-4905A121269B}"/>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5774E3E0-B0D6-46A6-B124-D6BB5C7A00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305176-E192-45CF-9B6C-22ECA9CF5B77}"/>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110350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8353E3-F0BA-47E3-B901-4D19F7B90EE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F9CCD9B-F6F1-43DE-92A3-DEEB05C73A6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B24E73A-3DE6-467F-80D6-D98E5E7F82CA}"/>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039F7A59-6774-484E-9636-AB6B79506E5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ACC1A7-F6FB-43FA-A37A-644CCABA199A}"/>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42347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CA292C-2212-4E49-950C-0BA4264350E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54F2B48-4E96-433B-B7BF-34808F9B5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F0B6B04-8E11-4015-BDC8-B728C0BAE810}"/>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AC345BEF-53AB-4484-ADA4-1EB6A4DA8AA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AD4F36-1D3C-4396-A2A9-8C7ADD407DE9}"/>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215963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562414-7E7C-4F92-BF75-59ED9110A47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C01A41-C076-4F03-A175-7B31B902B9E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F7EF8D7-D818-4737-BF6E-F534C7DD6C6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D478B50-6F60-4BDA-8FFC-36E1829C25DF}"/>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6" name="Alt Bilgi Yer Tutucusu 5">
            <a:extLst>
              <a:ext uri="{FF2B5EF4-FFF2-40B4-BE49-F238E27FC236}">
                <a16:creationId xmlns:a16="http://schemas.microsoft.com/office/drawing/2014/main" id="{765BAD66-7FB0-4AE9-B2C1-D60660639CA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89D0447-0A42-4642-A165-BF3AC93612B1}"/>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257405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D748C-FBBF-40EA-A8AB-852B1135FB3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F7AA858-C566-493D-8F47-7A4BAEAF1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9448781-9538-4787-9D79-C2B0CEAA3C1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1676DB5-8ED8-46F0-9E77-5C1D88071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EF74372-B525-453F-A923-64183997107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F4D986B-20F9-4946-8A7D-425206DAB0F2}"/>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8" name="Alt Bilgi Yer Tutucusu 7">
            <a:extLst>
              <a:ext uri="{FF2B5EF4-FFF2-40B4-BE49-F238E27FC236}">
                <a16:creationId xmlns:a16="http://schemas.microsoft.com/office/drawing/2014/main" id="{7E5B7FB2-558C-4319-9782-F10BC9CF1C0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563E341-CA13-4E25-B21C-E82E80D3ED4A}"/>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104244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EC08FC-FAC6-4348-A6D3-49D6CC54A0E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04A0F65-DB81-4A06-8370-78246F91E95E}"/>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4" name="Alt Bilgi Yer Tutucusu 3">
            <a:extLst>
              <a:ext uri="{FF2B5EF4-FFF2-40B4-BE49-F238E27FC236}">
                <a16:creationId xmlns:a16="http://schemas.microsoft.com/office/drawing/2014/main" id="{709AFC96-AFD3-4DB2-9EC6-B04DFE0C600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71282E7-D34C-4048-BEA7-2B0253A640ED}"/>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14647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20721AA-A45B-406B-9C87-E9A3B1800574}"/>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3" name="Alt Bilgi Yer Tutucusu 2">
            <a:extLst>
              <a:ext uri="{FF2B5EF4-FFF2-40B4-BE49-F238E27FC236}">
                <a16:creationId xmlns:a16="http://schemas.microsoft.com/office/drawing/2014/main" id="{63F00C90-26C8-41EA-A1AF-1F518479F6C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7E69568-88CD-4118-824C-0606D1D5207D}"/>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351207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761A8-F977-46EF-BDA0-C4C2D9B7A7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989D6C8-7047-48A6-822F-F75D505B4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484E499-A8CF-4EA7-878C-835AC4868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099551D-574A-419C-A7E7-1CF6660310CB}"/>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6" name="Alt Bilgi Yer Tutucusu 5">
            <a:extLst>
              <a:ext uri="{FF2B5EF4-FFF2-40B4-BE49-F238E27FC236}">
                <a16:creationId xmlns:a16="http://schemas.microsoft.com/office/drawing/2014/main" id="{C69036A4-D77C-4268-A9D4-106D182849C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650402-25A4-42B4-A276-77EF545CE1DF}"/>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130898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545CC7-BC1C-4851-A88C-F9009B464A7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797E6BF-F4E9-4BAD-A995-E4C3B6766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3C23F82-38C4-4A8C-BAE4-89E77B3DE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032A3C-876F-4F0C-8788-88752BDB2583}"/>
              </a:ext>
            </a:extLst>
          </p:cNvPr>
          <p:cNvSpPr>
            <a:spLocks noGrp="1"/>
          </p:cNvSpPr>
          <p:nvPr>
            <p:ph type="dt" sz="half" idx="10"/>
          </p:nvPr>
        </p:nvSpPr>
        <p:spPr/>
        <p:txBody>
          <a:bodyPr/>
          <a:lstStyle/>
          <a:p>
            <a:fld id="{B696CDE6-2F72-4C87-A442-81C91575FC9C}" type="datetimeFigureOut">
              <a:rPr lang="tr-TR" smtClean="0"/>
              <a:t>7.12.2019</a:t>
            </a:fld>
            <a:endParaRPr lang="tr-TR"/>
          </a:p>
        </p:txBody>
      </p:sp>
      <p:sp>
        <p:nvSpPr>
          <p:cNvPr id="6" name="Alt Bilgi Yer Tutucusu 5">
            <a:extLst>
              <a:ext uri="{FF2B5EF4-FFF2-40B4-BE49-F238E27FC236}">
                <a16:creationId xmlns:a16="http://schemas.microsoft.com/office/drawing/2014/main" id="{D8AC295A-B8E9-4BD5-880B-52043FC2064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71BE8BD-3F85-4ECA-BC20-3246713F3922}"/>
              </a:ext>
            </a:extLst>
          </p:cNvPr>
          <p:cNvSpPr>
            <a:spLocks noGrp="1"/>
          </p:cNvSpPr>
          <p:nvPr>
            <p:ph type="sldNum" sz="quarter" idx="12"/>
          </p:nvPr>
        </p:nvSpPr>
        <p:spPr/>
        <p:txBody>
          <a:bodyPr/>
          <a:lstStyle/>
          <a:p>
            <a:fld id="{893D7BC5-7117-48B2-BA50-14CA657FBDEC}" type="slidenum">
              <a:rPr lang="tr-TR" smtClean="0"/>
              <a:t>‹#›</a:t>
            </a:fld>
            <a:endParaRPr lang="tr-TR"/>
          </a:p>
        </p:txBody>
      </p:sp>
    </p:spTree>
    <p:extLst>
      <p:ext uri="{BB962C8B-B14F-4D97-AF65-F5344CB8AC3E}">
        <p14:creationId xmlns:p14="http://schemas.microsoft.com/office/powerpoint/2010/main" val="286588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1809E3E-3C9D-4076-B012-83E27BEA4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35EB2BB-2E59-4CDD-A461-342813975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1997B9-EC0B-42A5-969F-3C8053BE8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6CDE6-2F72-4C87-A442-81C91575FC9C}" type="datetimeFigureOut">
              <a:rPr lang="tr-TR" smtClean="0"/>
              <a:t>7.12.2019</a:t>
            </a:fld>
            <a:endParaRPr lang="tr-TR"/>
          </a:p>
        </p:txBody>
      </p:sp>
      <p:sp>
        <p:nvSpPr>
          <p:cNvPr id="5" name="Alt Bilgi Yer Tutucusu 4">
            <a:extLst>
              <a:ext uri="{FF2B5EF4-FFF2-40B4-BE49-F238E27FC236}">
                <a16:creationId xmlns:a16="http://schemas.microsoft.com/office/drawing/2014/main" id="{3A654230-2461-4B29-A844-41104038E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6515918-7F48-43FC-8015-51CAF9FF9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D7BC5-7117-48B2-BA50-14CA657FBDEC}" type="slidenum">
              <a:rPr lang="tr-TR" smtClean="0"/>
              <a:t>‹#›</a:t>
            </a:fld>
            <a:endParaRPr lang="tr-TR"/>
          </a:p>
        </p:txBody>
      </p:sp>
    </p:spTree>
    <p:extLst>
      <p:ext uri="{BB962C8B-B14F-4D97-AF65-F5344CB8AC3E}">
        <p14:creationId xmlns:p14="http://schemas.microsoft.com/office/powerpoint/2010/main" val="129785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DE1C1882-9BEE-4DDE-8DE2-C95B84F85958}"/>
              </a:ext>
            </a:extLst>
          </p:cNvPr>
          <p:cNvSpPr txBox="1"/>
          <p:nvPr/>
        </p:nvSpPr>
        <p:spPr>
          <a:xfrm>
            <a:off x="6746627" y="1783959"/>
            <a:ext cx="4973173" cy="311367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kern="1200">
                <a:solidFill>
                  <a:schemeClr val="bg1"/>
                </a:solidFill>
                <a:latin typeface="+mj-lt"/>
                <a:ea typeface="+mj-ea"/>
                <a:cs typeface="+mj-cs"/>
              </a:rPr>
              <a:t>OTOPARK SİSTEMİ</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lgili resim">
            <a:extLst>
              <a:ext uri="{FF2B5EF4-FFF2-40B4-BE49-F238E27FC236}">
                <a16:creationId xmlns:a16="http://schemas.microsoft.com/office/drawing/2014/main" id="{8F11C92B-1B6C-4738-A040-EA1674B294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357" y="1383485"/>
            <a:ext cx="4362473" cy="262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5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7492" y="2074362"/>
            <a:ext cx="295965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tr-TR" sz="2000" kern="1200" dirty="0">
                <a:solidFill>
                  <a:srgbClr val="FFFFFF"/>
                </a:solidFill>
                <a:latin typeface="+mj-lt"/>
                <a:ea typeface="+mj-ea"/>
                <a:cs typeface="+mj-cs"/>
              </a:rPr>
              <a:t>TABLOLARIN OLUŞTURULMASI</a:t>
            </a:r>
            <a:endParaRPr lang="en-US" sz="2000" kern="1200" dirty="0">
              <a:solidFill>
                <a:srgbClr val="FFFFFF"/>
              </a:solidFill>
              <a:latin typeface="+mj-lt"/>
              <a:ea typeface="+mj-ea"/>
              <a:cs typeface="+mj-cs"/>
            </a:endParaRPr>
          </a:p>
        </p:txBody>
      </p:sp>
      <p:sp>
        <p:nvSpPr>
          <p:cNvPr id="9" name="Metin kutusu 8">
            <a:extLst>
              <a:ext uri="{FF2B5EF4-FFF2-40B4-BE49-F238E27FC236}">
                <a16:creationId xmlns:a16="http://schemas.microsoft.com/office/drawing/2014/main" id="{A909A66E-3C62-418F-B1CB-0AD554A3416E}"/>
              </a:ext>
            </a:extLst>
          </p:cNvPr>
          <p:cNvSpPr txBox="1"/>
          <p:nvPr/>
        </p:nvSpPr>
        <p:spPr>
          <a:xfrm>
            <a:off x="3278002" y="643201"/>
            <a:ext cx="4091015" cy="2862322"/>
          </a:xfrm>
          <a:prstGeom prst="rect">
            <a:avLst/>
          </a:prstGeom>
          <a:noFill/>
          <a:ln>
            <a:solidFill>
              <a:schemeClr val="tx1"/>
            </a:solidFill>
          </a:ln>
        </p:spPr>
        <p:txBody>
          <a:bodyPr wrap="square" rtlCol="0">
            <a:spAutoFit/>
          </a:bodyPr>
          <a:lstStyle/>
          <a:p>
            <a:pPr marL="457200" indent="-457200">
              <a:buAutoNum type="arabicPeriod" startAt="9"/>
            </a:pPr>
            <a:r>
              <a:rPr lang="tr-TR" sz="2000" dirty="0"/>
              <a:t>CREATE TABLE Araç (	</a:t>
            </a:r>
          </a:p>
          <a:p>
            <a:r>
              <a:rPr lang="tr-TR" sz="2000" dirty="0"/>
              <a:t>	AraçPlakası int,</a:t>
            </a:r>
          </a:p>
          <a:p>
            <a:r>
              <a:rPr lang="tr-TR" sz="2000" dirty="0"/>
              <a:t>	Markası varchar(50),</a:t>
            </a:r>
          </a:p>
          <a:p>
            <a:r>
              <a:rPr lang="tr-TR" sz="2000" dirty="0"/>
              <a:t>	Modeli varchar(50),</a:t>
            </a:r>
          </a:p>
          <a:p>
            <a:r>
              <a:rPr lang="tr-TR" sz="2000" dirty="0"/>
              <a:t>	Rengi varchar(50),</a:t>
            </a:r>
          </a:p>
          <a:p>
            <a:r>
              <a:rPr lang="tr-TR" sz="2000" dirty="0"/>
              <a:t>	KonumID int,	</a:t>
            </a:r>
          </a:p>
          <a:p>
            <a:r>
              <a:rPr lang="tr-TR" sz="2000" dirty="0"/>
              <a:t>	MüşteriID int, </a:t>
            </a:r>
          </a:p>
          <a:p>
            <a:r>
              <a:rPr lang="tr-TR" sz="2000" dirty="0"/>
              <a:t>	PRIMARY KEY(AraçPlakasıID)</a:t>
            </a:r>
          </a:p>
          <a:p>
            <a:r>
              <a:rPr lang="tr-TR" sz="2000" dirty="0"/>
              <a:t>        );</a:t>
            </a:r>
          </a:p>
        </p:txBody>
      </p:sp>
      <p:sp>
        <p:nvSpPr>
          <p:cNvPr id="10" name="Metin kutusu 9">
            <a:extLst>
              <a:ext uri="{FF2B5EF4-FFF2-40B4-BE49-F238E27FC236}">
                <a16:creationId xmlns:a16="http://schemas.microsoft.com/office/drawing/2014/main" id="{897B6E8B-9A5E-44D8-8FCD-E261D9084A32}"/>
              </a:ext>
            </a:extLst>
          </p:cNvPr>
          <p:cNvSpPr txBox="1"/>
          <p:nvPr/>
        </p:nvSpPr>
        <p:spPr>
          <a:xfrm>
            <a:off x="7679872" y="735534"/>
            <a:ext cx="3754567" cy="2246769"/>
          </a:xfrm>
          <a:prstGeom prst="rect">
            <a:avLst/>
          </a:prstGeom>
          <a:noFill/>
          <a:ln>
            <a:solidFill>
              <a:schemeClr val="tx1"/>
            </a:solidFill>
          </a:ln>
        </p:spPr>
        <p:txBody>
          <a:bodyPr wrap="square" rtlCol="0">
            <a:spAutoFit/>
          </a:bodyPr>
          <a:lstStyle/>
          <a:p>
            <a:r>
              <a:rPr lang="tr-TR" sz="2000" dirty="0"/>
              <a:t>10.  CREATE TABLE AraçSahibi (	MüşteriID int,</a:t>
            </a:r>
          </a:p>
          <a:p>
            <a:r>
              <a:rPr lang="tr-TR" sz="2000" dirty="0"/>
              <a:t>	Adı varchar(50),</a:t>
            </a:r>
          </a:p>
          <a:p>
            <a:r>
              <a:rPr lang="tr-TR" sz="2000" dirty="0"/>
              <a:t>	Soyadı varchar(50),</a:t>
            </a:r>
          </a:p>
          <a:p>
            <a:r>
              <a:rPr lang="tr-TR" sz="2000" dirty="0"/>
              <a:t>	Numarası int,</a:t>
            </a:r>
          </a:p>
          <a:p>
            <a:r>
              <a:rPr lang="tr-TR" sz="2000" dirty="0"/>
              <a:t>	PRIMARY KEY(MüşteriID)</a:t>
            </a:r>
          </a:p>
          <a:p>
            <a:r>
              <a:rPr lang="tr-TR" sz="2000" dirty="0"/>
              <a:t>     );</a:t>
            </a:r>
          </a:p>
        </p:txBody>
      </p:sp>
      <p:sp>
        <p:nvSpPr>
          <p:cNvPr id="11" name="Metin kutusu 10">
            <a:extLst>
              <a:ext uri="{FF2B5EF4-FFF2-40B4-BE49-F238E27FC236}">
                <a16:creationId xmlns:a16="http://schemas.microsoft.com/office/drawing/2014/main" id="{4251179D-CFF2-47A9-82EE-390952F8C400}"/>
              </a:ext>
            </a:extLst>
          </p:cNvPr>
          <p:cNvSpPr txBox="1"/>
          <p:nvPr/>
        </p:nvSpPr>
        <p:spPr>
          <a:xfrm>
            <a:off x="3278002" y="4298820"/>
            <a:ext cx="3523584" cy="1631216"/>
          </a:xfrm>
          <a:prstGeom prst="rect">
            <a:avLst/>
          </a:prstGeom>
          <a:noFill/>
          <a:ln>
            <a:solidFill>
              <a:schemeClr val="tx1"/>
            </a:solidFill>
          </a:ln>
        </p:spPr>
        <p:txBody>
          <a:bodyPr wrap="square" rtlCol="0">
            <a:spAutoFit/>
          </a:bodyPr>
          <a:lstStyle/>
          <a:p>
            <a:r>
              <a:rPr lang="tr-TR" sz="2000" dirty="0"/>
              <a:t>11.  CREATE TABLE GirişSaati (</a:t>
            </a:r>
          </a:p>
          <a:p>
            <a:r>
              <a:rPr lang="tr-TR" sz="2000" dirty="0"/>
              <a:t>	GirişID int,</a:t>
            </a:r>
          </a:p>
          <a:p>
            <a:r>
              <a:rPr lang="tr-TR" sz="2000" dirty="0"/>
              <a:t>	AraçPlakası int </a:t>
            </a:r>
          </a:p>
          <a:p>
            <a:r>
              <a:rPr lang="tr-TR" sz="2000" dirty="0"/>
              <a:t>	PRIMARY KEY(GirişID)</a:t>
            </a:r>
          </a:p>
          <a:p>
            <a:r>
              <a:rPr lang="tr-TR" sz="2000" dirty="0"/>
              <a:t>     );</a:t>
            </a:r>
          </a:p>
        </p:txBody>
      </p:sp>
      <p:sp>
        <p:nvSpPr>
          <p:cNvPr id="12" name="Metin kutusu 11">
            <a:extLst>
              <a:ext uri="{FF2B5EF4-FFF2-40B4-BE49-F238E27FC236}">
                <a16:creationId xmlns:a16="http://schemas.microsoft.com/office/drawing/2014/main" id="{0C778C4D-8423-4576-AF0E-2770773D5194}"/>
              </a:ext>
            </a:extLst>
          </p:cNvPr>
          <p:cNvSpPr txBox="1"/>
          <p:nvPr/>
        </p:nvSpPr>
        <p:spPr>
          <a:xfrm>
            <a:off x="7870702" y="4298820"/>
            <a:ext cx="3372906" cy="1631216"/>
          </a:xfrm>
          <a:prstGeom prst="rect">
            <a:avLst/>
          </a:prstGeom>
          <a:noFill/>
          <a:ln>
            <a:solidFill>
              <a:schemeClr val="tx1"/>
            </a:solidFill>
          </a:ln>
        </p:spPr>
        <p:txBody>
          <a:bodyPr wrap="square" rtlCol="0">
            <a:spAutoFit/>
          </a:bodyPr>
          <a:lstStyle/>
          <a:p>
            <a:r>
              <a:rPr lang="tr-TR" sz="2000" dirty="0"/>
              <a:t>12.  CREATE TABLE ÇıkışSaati (</a:t>
            </a:r>
          </a:p>
          <a:p>
            <a:r>
              <a:rPr lang="tr-TR" sz="2000" dirty="0"/>
              <a:t>	ÇıkışID int,</a:t>
            </a:r>
          </a:p>
          <a:p>
            <a:r>
              <a:rPr lang="tr-TR" sz="2000" dirty="0"/>
              <a:t>	AraçPlakası int </a:t>
            </a:r>
          </a:p>
          <a:p>
            <a:r>
              <a:rPr lang="tr-TR" sz="2000" dirty="0"/>
              <a:t>	PRIMARY KEY(ÇıkışID)</a:t>
            </a:r>
          </a:p>
          <a:p>
            <a:r>
              <a:rPr lang="tr-TR" sz="2000" dirty="0"/>
              <a:t>     );</a:t>
            </a:r>
          </a:p>
        </p:txBody>
      </p:sp>
    </p:spTree>
    <p:extLst>
      <p:ext uri="{BB962C8B-B14F-4D97-AF65-F5344CB8AC3E}">
        <p14:creationId xmlns:p14="http://schemas.microsoft.com/office/powerpoint/2010/main" val="208796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40468" y="2074360"/>
            <a:ext cx="2719378"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tr-TR" sz="1800" kern="1200" dirty="0">
                <a:solidFill>
                  <a:srgbClr val="FFFFFF"/>
                </a:solidFill>
                <a:latin typeface="+mj-lt"/>
                <a:ea typeface="+mj-ea"/>
                <a:cs typeface="+mj-cs"/>
              </a:rPr>
              <a:t>TABLOLARIN OLUŞTURULMASI</a:t>
            </a:r>
            <a:endParaRPr lang="en-US" sz="1800" kern="1200" dirty="0">
              <a:solidFill>
                <a:srgbClr val="FFFFFF"/>
              </a:solidFill>
              <a:latin typeface="+mj-lt"/>
              <a:ea typeface="+mj-ea"/>
              <a:cs typeface="+mj-cs"/>
            </a:endParaRPr>
          </a:p>
        </p:txBody>
      </p:sp>
      <p:sp>
        <p:nvSpPr>
          <p:cNvPr id="13" name="Metin kutusu 12">
            <a:extLst>
              <a:ext uri="{FF2B5EF4-FFF2-40B4-BE49-F238E27FC236}">
                <a16:creationId xmlns:a16="http://schemas.microsoft.com/office/drawing/2014/main" id="{64507A6C-A788-4C4E-B0ED-A3D97786EE7A}"/>
              </a:ext>
            </a:extLst>
          </p:cNvPr>
          <p:cNvSpPr txBox="1"/>
          <p:nvPr/>
        </p:nvSpPr>
        <p:spPr>
          <a:xfrm>
            <a:off x="3079695" y="953193"/>
            <a:ext cx="4023082" cy="3170099"/>
          </a:xfrm>
          <a:prstGeom prst="rect">
            <a:avLst/>
          </a:prstGeom>
          <a:noFill/>
          <a:ln>
            <a:solidFill>
              <a:schemeClr val="tx1"/>
            </a:solidFill>
          </a:ln>
        </p:spPr>
        <p:txBody>
          <a:bodyPr wrap="square" rtlCol="0">
            <a:spAutoFit/>
          </a:bodyPr>
          <a:lstStyle/>
          <a:p>
            <a:r>
              <a:rPr lang="tr-TR" sz="2000" dirty="0"/>
              <a:t>13.  CREATE TABLE BilgilendirmeFişi (</a:t>
            </a:r>
          </a:p>
          <a:p>
            <a:r>
              <a:rPr lang="tr-TR" sz="2000" dirty="0"/>
              <a:t>	FişID int, 	</a:t>
            </a:r>
          </a:p>
          <a:p>
            <a:r>
              <a:rPr lang="tr-TR" sz="2000" dirty="0"/>
              <a:t>	AraçPlakası int, </a:t>
            </a:r>
          </a:p>
          <a:p>
            <a:r>
              <a:rPr lang="tr-TR" sz="2000" dirty="0"/>
              <a:t>	MüşteriID int, </a:t>
            </a:r>
          </a:p>
          <a:p>
            <a:r>
              <a:rPr lang="tr-TR" sz="2000" dirty="0"/>
              <a:t>	GirişID int,</a:t>
            </a:r>
          </a:p>
          <a:p>
            <a:r>
              <a:rPr lang="tr-TR" sz="2000" dirty="0"/>
              <a:t>	ÇıkışID int,</a:t>
            </a:r>
          </a:p>
          <a:p>
            <a:r>
              <a:rPr lang="tr-TR" sz="2000" dirty="0"/>
              <a:t>	Fiyat int,</a:t>
            </a:r>
          </a:p>
          <a:p>
            <a:r>
              <a:rPr lang="tr-TR" sz="2000" dirty="0"/>
              <a:t>	OtoYıkamaID int</a:t>
            </a:r>
          </a:p>
          <a:p>
            <a:r>
              <a:rPr lang="tr-TR" sz="2000" dirty="0"/>
              <a:t>	PRIMARY KEY(FişID)</a:t>
            </a:r>
          </a:p>
          <a:p>
            <a:r>
              <a:rPr lang="tr-TR" sz="2000" dirty="0"/>
              <a:t>          );</a:t>
            </a:r>
          </a:p>
        </p:txBody>
      </p:sp>
      <p:sp>
        <p:nvSpPr>
          <p:cNvPr id="15" name="Metin kutusu 14">
            <a:extLst>
              <a:ext uri="{FF2B5EF4-FFF2-40B4-BE49-F238E27FC236}">
                <a16:creationId xmlns:a16="http://schemas.microsoft.com/office/drawing/2014/main" id="{28B7C4AC-16F9-4946-9A0B-CC4705FC076F}"/>
              </a:ext>
            </a:extLst>
          </p:cNvPr>
          <p:cNvSpPr txBox="1"/>
          <p:nvPr/>
        </p:nvSpPr>
        <p:spPr>
          <a:xfrm>
            <a:off x="7461748" y="1013376"/>
            <a:ext cx="3741871" cy="1938992"/>
          </a:xfrm>
          <a:prstGeom prst="rect">
            <a:avLst/>
          </a:prstGeom>
          <a:noFill/>
          <a:ln>
            <a:solidFill>
              <a:schemeClr val="tx1"/>
            </a:solidFill>
          </a:ln>
        </p:spPr>
        <p:txBody>
          <a:bodyPr wrap="square" rtlCol="0">
            <a:spAutoFit/>
          </a:bodyPr>
          <a:lstStyle/>
          <a:p>
            <a:r>
              <a:rPr lang="tr-TR" sz="2000" dirty="0"/>
              <a:t>14.  CREATE TABLE Ödeme (</a:t>
            </a:r>
          </a:p>
          <a:p>
            <a:r>
              <a:rPr lang="tr-TR" sz="2000" dirty="0"/>
              <a:t>	ÖdemeID int,</a:t>
            </a:r>
          </a:p>
          <a:p>
            <a:r>
              <a:rPr lang="tr-TR" sz="2000" dirty="0"/>
              <a:t>	FişID int,</a:t>
            </a:r>
          </a:p>
          <a:p>
            <a:r>
              <a:rPr lang="tr-TR" sz="2000" dirty="0"/>
              <a:t>	MüşteriID, </a:t>
            </a:r>
          </a:p>
          <a:p>
            <a:r>
              <a:rPr lang="tr-TR" sz="2000" dirty="0"/>
              <a:t>	PRIMARY KEY(ÖdemeID)</a:t>
            </a:r>
          </a:p>
          <a:p>
            <a:r>
              <a:rPr lang="tr-TR" sz="2000" dirty="0"/>
              <a:t>     );</a:t>
            </a:r>
          </a:p>
        </p:txBody>
      </p:sp>
      <p:sp>
        <p:nvSpPr>
          <p:cNvPr id="17" name="Metin kutusu 16">
            <a:extLst>
              <a:ext uri="{FF2B5EF4-FFF2-40B4-BE49-F238E27FC236}">
                <a16:creationId xmlns:a16="http://schemas.microsoft.com/office/drawing/2014/main" id="{105B6BB6-D0E2-47AA-8A4D-DFD070A9EEB3}"/>
              </a:ext>
            </a:extLst>
          </p:cNvPr>
          <p:cNvSpPr txBox="1"/>
          <p:nvPr/>
        </p:nvSpPr>
        <p:spPr>
          <a:xfrm>
            <a:off x="7461748" y="4006287"/>
            <a:ext cx="4238046" cy="1323439"/>
          </a:xfrm>
          <a:prstGeom prst="rect">
            <a:avLst/>
          </a:prstGeom>
          <a:noFill/>
          <a:ln>
            <a:solidFill>
              <a:schemeClr val="tx1"/>
            </a:solidFill>
          </a:ln>
        </p:spPr>
        <p:txBody>
          <a:bodyPr wrap="square" rtlCol="0">
            <a:spAutoFit/>
          </a:bodyPr>
          <a:lstStyle/>
          <a:p>
            <a:r>
              <a:rPr lang="tr-TR" sz="2000" dirty="0"/>
              <a:t>15.  CREATE TABLE ÖdemeTürü (</a:t>
            </a:r>
          </a:p>
          <a:p>
            <a:r>
              <a:rPr lang="tr-TR" sz="2000" dirty="0"/>
              <a:t>	ÖdemeTürüID, </a:t>
            </a:r>
          </a:p>
          <a:p>
            <a:r>
              <a:rPr lang="tr-TR" sz="2000" dirty="0"/>
              <a:t>	PRIMARY KEY(ÖdemeTürüID)</a:t>
            </a:r>
          </a:p>
          <a:p>
            <a:r>
              <a:rPr lang="tr-TR" sz="2000" dirty="0"/>
              <a:t>     );</a:t>
            </a:r>
          </a:p>
        </p:txBody>
      </p:sp>
    </p:spTree>
    <p:extLst>
      <p:ext uri="{BB962C8B-B14F-4D97-AF65-F5344CB8AC3E}">
        <p14:creationId xmlns:p14="http://schemas.microsoft.com/office/powerpoint/2010/main" val="211697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5">
            <a:extLst>
              <a:ext uri="{FF2B5EF4-FFF2-40B4-BE49-F238E27FC236}">
                <a16:creationId xmlns:a16="http://schemas.microsoft.com/office/drawing/2014/main" id="{480539EE-AC31-4F3E-AF54-8749F0F6F36A}"/>
              </a:ext>
            </a:extLst>
          </p:cNvPr>
          <p:cNvSpPr>
            <a:spLocks noGrp="1"/>
          </p:cNvSpPr>
          <p:nvPr>
            <p:ph type="title"/>
          </p:nvPr>
        </p:nvSpPr>
        <p:spPr>
          <a:xfrm>
            <a:off x="640080" y="2074364"/>
            <a:ext cx="2440471" cy="236447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mj-lt"/>
                <a:ea typeface="+mj-ea"/>
                <a:cs typeface="+mj-cs"/>
              </a:rPr>
              <a:t>VERİ TABANI DİYAGRAMI </a:t>
            </a:r>
          </a:p>
        </p:txBody>
      </p:sp>
      <p:pic>
        <p:nvPicPr>
          <p:cNvPr id="9" name="Resim 8" descr="&#10;">
            <a:extLst>
              <a:ext uri="{FF2B5EF4-FFF2-40B4-BE49-F238E27FC236}">
                <a16:creationId xmlns:a16="http://schemas.microsoft.com/office/drawing/2014/main" id="{AE48B179-D448-42BF-883A-80275BD82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386" y="847190"/>
            <a:ext cx="8847267" cy="5069867"/>
          </a:xfrm>
          <a:prstGeom prst="rect">
            <a:avLst/>
          </a:prstGeom>
        </p:spPr>
      </p:pic>
    </p:spTree>
    <p:extLst>
      <p:ext uri="{BB962C8B-B14F-4D97-AF65-F5344CB8AC3E}">
        <p14:creationId xmlns:p14="http://schemas.microsoft.com/office/powerpoint/2010/main" val="246113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97BFEA-1E61-4222-B55F-E74FE88E577C}"/>
              </a:ext>
            </a:extLst>
          </p:cNvPr>
          <p:cNvSpPr>
            <a:spLocks noGrp="1"/>
          </p:cNvSpPr>
          <p:nvPr>
            <p:ph type="title"/>
          </p:nvPr>
        </p:nvSpPr>
        <p:spPr>
          <a:xfrm>
            <a:off x="4965430" y="629268"/>
            <a:ext cx="6586491" cy="1286160"/>
          </a:xfrm>
        </p:spPr>
        <p:txBody>
          <a:bodyPr anchor="b">
            <a:normAutofit/>
          </a:bodyPr>
          <a:lstStyle/>
          <a:p>
            <a:r>
              <a:rPr lang="tr-TR" b="1" dirty="0"/>
              <a:t>SENARYO</a:t>
            </a:r>
          </a:p>
        </p:txBody>
      </p:sp>
      <p:pic>
        <p:nvPicPr>
          <p:cNvPr id="2050" name="Picture 2" descr="OTOPARK ile ilgili görsel sonucu">
            <a:extLst>
              <a:ext uri="{FF2B5EF4-FFF2-40B4-BE49-F238E27FC236}">
                <a16:creationId xmlns:a16="http://schemas.microsoft.com/office/drawing/2014/main" id="{11654D25-F3BF-47CE-B51A-ABC02B734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91" r="32673"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35" name="Straight Connector 13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B3D19"/>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0968FB3-E9B5-46EB-BC8C-3DCD5B927542}"/>
              </a:ext>
            </a:extLst>
          </p:cNvPr>
          <p:cNvSpPr>
            <a:spLocks noGrp="1"/>
          </p:cNvSpPr>
          <p:nvPr>
            <p:ph idx="1"/>
          </p:nvPr>
        </p:nvSpPr>
        <p:spPr>
          <a:xfrm>
            <a:off x="4965431" y="2438400"/>
            <a:ext cx="6586489" cy="3785419"/>
          </a:xfrm>
        </p:spPr>
        <p:txBody>
          <a:bodyPr>
            <a:normAutofit/>
          </a:bodyPr>
          <a:lstStyle/>
          <a:p>
            <a:pPr marL="0" indent="0">
              <a:buNone/>
            </a:pPr>
            <a:r>
              <a:rPr lang="tr-TR" sz="2000" dirty="0"/>
              <a:t>Bir otopark için veri tabanı tasarlanması istenmektedir. Bu veri tabanında, otoparktaki bütün araçlar listelenmeli, otoparka ait bloklar, arabalar, araba markaları, araba plakaları, müşteriler, müşteri bilgileri ve park yerlerinin durum bilgisi kayıtlarının bulunması talep edilmektedir. Aynı zamanda müşterilerin durdukları saat kadar ödeme tutarının kaydedilmesi gerekmektedir. Arabanın otoparktan çıkış yapması itibariyle silme işleminin gerçekleşmesi ve yeni araç gelmesiyle ekleme işleminin gerçekleşmesi, gerektiği taktirde güncelleme işlemlerini gerçekleştirebilmelidir.</a:t>
            </a:r>
          </a:p>
          <a:p>
            <a:pPr marL="0" indent="0">
              <a:buNone/>
            </a:pPr>
            <a:endParaRPr lang="tr-TR" sz="2000" dirty="0"/>
          </a:p>
        </p:txBody>
      </p:sp>
    </p:spTree>
    <p:extLst>
      <p:ext uri="{BB962C8B-B14F-4D97-AF65-F5344CB8AC3E}">
        <p14:creationId xmlns:p14="http://schemas.microsoft.com/office/powerpoint/2010/main" val="400057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4FDD4C5E-3FE7-411A-8D45-898A2DD122AD}"/>
              </a:ext>
            </a:extLst>
          </p:cNvPr>
          <p:cNvSpPr>
            <a:spLocks noGrp="1"/>
          </p:cNvSpPr>
          <p:nvPr>
            <p:ph type="title"/>
          </p:nvPr>
        </p:nvSpPr>
        <p:spPr>
          <a:xfrm>
            <a:off x="640079" y="2053641"/>
            <a:ext cx="3669161" cy="2760098"/>
          </a:xfrm>
        </p:spPr>
        <p:txBody>
          <a:bodyPr>
            <a:normAutofit/>
          </a:bodyPr>
          <a:lstStyle/>
          <a:p>
            <a:r>
              <a:rPr lang="tr-TR" b="1" dirty="0">
                <a:solidFill>
                  <a:srgbClr val="FFFFFF"/>
                </a:solidFill>
              </a:rPr>
              <a:t>İŞ KURALLARI</a:t>
            </a:r>
          </a:p>
        </p:txBody>
      </p:sp>
      <p:sp>
        <p:nvSpPr>
          <p:cNvPr id="5" name="Metin kutusu 4">
            <a:extLst>
              <a:ext uri="{FF2B5EF4-FFF2-40B4-BE49-F238E27FC236}">
                <a16:creationId xmlns:a16="http://schemas.microsoft.com/office/drawing/2014/main" id="{87E33A91-DE4E-428A-9E4A-990D91E05D7B}"/>
              </a:ext>
            </a:extLst>
          </p:cNvPr>
          <p:cNvSpPr txBox="1"/>
          <p:nvPr/>
        </p:nvSpPr>
        <p:spPr>
          <a:xfrm>
            <a:off x="5800164" y="1028343"/>
            <a:ext cx="5656730" cy="4801314"/>
          </a:xfrm>
          <a:prstGeom prst="rect">
            <a:avLst/>
          </a:prstGeom>
          <a:noFill/>
        </p:spPr>
        <p:txBody>
          <a:bodyPr wrap="square" rtlCol="0">
            <a:spAutoFit/>
          </a:bodyPr>
          <a:lstStyle/>
          <a:p>
            <a:pPr marL="342900" indent="-342900">
              <a:buFont typeface="+mj-lt"/>
              <a:buAutoNum type="arabicPeriod"/>
            </a:pPr>
            <a:r>
              <a:rPr lang="tr-TR" dirty="0">
                <a:solidFill>
                  <a:srgbClr val="000000"/>
                </a:solidFill>
              </a:rPr>
              <a:t>Otopark sistemine sadece personeller ve yöneticiler giriş yapabilir.</a:t>
            </a:r>
          </a:p>
          <a:p>
            <a:pPr marL="342900" indent="-342900">
              <a:buFont typeface="+mj-lt"/>
              <a:buAutoNum type="arabicPeriod"/>
            </a:pPr>
            <a:r>
              <a:rPr lang="tr-TR" dirty="0">
                <a:solidFill>
                  <a:srgbClr val="000000"/>
                </a:solidFill>
              </a:rPr>
              <a:t>Sisteme kullanıcı adı ve parola ile giriş yapılmaktadır.</a:t>
            </a:r>
          </a:p>
          <a:p>
            <a:pPr marL="342900" indent="-342900">
              <a:buFont typeface="+mj-lt"/>
              <a:buAutoNum type="arabicPeriod"/>
            </a:pPr>
            <a:r>
              <a:rPr lang="tr-TR" dirty="0">
                <a:solidFill>
                  <a:srgbClr val="000000"/>
                </a:solidFill>
              </a:rPr>
              <a:t>Personellerin görevleri, adı, soyadı ve telefon numarası saklanmalıdır. </a:t>
            </a:r>
          </a:p>
          <a:p>
            <a:pPr marL="342900" indent="-342900">
              <a:buFont typeface="+mj-lt"/>
              <a:buAutoNum type="arabicPeriod"/>
            </a:pPr>
            <a:r>
              <a:rPr lang="tr-TR" dirty="0">
                <a:solidFill>
                  <a:srgbClr val="000000"/>
                </a:solidFill>
              </a:rPr>
              <a:t>Her personelin sisteme giriş çıkış yapabilmesi için kullanıcı adı ve parolaya ihtiyacı vardır.</a:t>
            </a:r>
          </a:p>
          <a:p>
            <a:pPr marL="342900" indent="-342900">
              <a:buFont typeface="+mj-lt"/>
              <a:buAutoNum type="arabicPeriod"/>
            </a:pPr>
            <a:r>
              <a:rPr lang="tr-TR" dirty="0">
                <a:solidFill>
                  <a:srgbClr val="000000"/>
                </a:solidFill>
              </a:rPr>
              <a:t>Her personelin kendisine ait personel numarası olmalıdır.</a:t>
            </a:r>
          </a:p>
          <a:p>
            <a:pPr marL="342900" indent="-342900">
              <a:buFont typeface="+mj-lt"/>
              <a:buAutoNum type="arabicPeriod"/>
            </a:pPr>
            <a:r>
              <a:rPr lang="tr-TR" dirty="0">
                <a:solidFill>
                  <a:srgbClr val="000000"/>
                </a:solidFill>
              </a:rPr>
              <a:t>Personellerin görevi araç giriş, araç çıkış ve araç güncelleme olabilir.</a:t>
            </a:r>
          </a:p>
          <a:p>
            <a:pPr marL="342900" indent="-342900">
              <a:buFont typeface="+mj-lt"/>
              <a:buAutoNum type="arabicPeriod"/>
            </a:pPr>
            <a:r>
              <a:rPr lang="tr-TR" dirty="0">
                <a:solidFill>
                  <a:srgbClr val="000000"/>
                </a:solidFill>
              </a:rPr>
              <a:t>Otopark sistemi 3 bölümden oluşur. Bunlar araç giriş bölümü, otoparkın konumu ve oto yıkama bölümleridir.</a:t>
            </a:r>
          </a:p>
          <a:p>
            <a:pPr marL="342900" indent="-342900">
              <a:buFont typeface="+mj-lt"/>
              <a:buAutoNum type="arabicPeriod"/>
            </a:pPr>
            <a:r>
              <a:rPr lang="tr-TR" dirty="0">
                <a:solidFill>
                  <a:srgbClr val="000000"/>
                </a:solidFill>
              </a:rPr>
              <a:t>Araç giriş bilgileri içerisinde aracın plakası, markası, modeli, rengi, otopark konumu ve araç sahibi </a:t>
            </a:r>
            <a:r>
              <a:rPr lang="tr-TR" dirty="0" err="1">
                <a:solidFill>
                  <a:srgbClr val="000000"/>
                </a:solidFill>
              </a:rPr>
              <a:t>IDsi</a:t>
            </a:r>
            <a:r>
              <a:rPr lang="tr-TR" dirty="0">
                <a:solidFill>
                  <a:srgbClr val="000000"/>
                </a:solidFill>
              </a:rPr>
              <a:t> yer almalıdır.</a:t>
            </a:r>
          </a:p>
          <a:p>
            <a:pPr marL="342900" indent="-342900">
              <a:buFont typeface="+mj-lt"/>
              <a:buAutoNum type="arabicPeriod"/>
            </a:pPr>
            <a:endParaRPr lang="tr-TR" dirty="0"/>
          </a:p>
        </p:txBody>
      </p:sp>
    </p:spTree>
    <p:extLst>
      <p:ext uri="{BB962C8B-B14F-4D97-AF65-F5344CB8AC3E}">
        <p14:creationId xmlns:p14="http://schemas.microsoft.com/office/powerpoint/2010/main" val="2282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İçerik Yer Tutucusu 2">
            <a:extLst>
              <a:ext uri="{FF2B5EF4-FFF2-40B4-BE49-F238E27FC236}">
                <a16:creationId xmlns:a16="http://schemas.microsoft.com/office/drawing/2014/main" id="{10C683B3-606B-4B01-B450-F9565CD37145}"/>
              </a:ext>
            </a:extLst>
          </p:cNvPr>
          <p:cNvSpPr>
            <a:spLocks noGrp="1"/>
          </p:cNvSpPr>
          <p:nvPr>
            <p:ph idx="1"/>
          </p:nvPr>
        </p:nvSpPr>
        <p:spPr>
          <a:xfrm>
            <a:off x="6090574" y="801866"/>
            <a:ext cx="5306084" cy="5230634"/>
          </a:xfrm>
        </p:spPr>
        <p:txBody>
          <a:bodyPr anchor="ctr">
            <a:normAutofit/>
          </a:bodyPr>
          <a:lstStyle/>
          <a:p>
            <a:pPr marL="514350" indent="-514350">
              <a:buFont typeface="+mj-lt"/>
              <a:buAutoNum type="arabicPeriod" startAt="9"/>
            </a:pPr>
            <a:r>
              <a:rPr lang="tr-TR" sz="1500" dirty="0">
                <a:solidFill>
                  <a:srgbClr val="000000"/>
                </a:solidFill>
              </a:rPr>
              <a:t>Araç sahibi(müşteri) bilgileri içerisinde müşteri </a:t>
            </a:r>
            <a:r>
              <a:rPr lang="tr-TR" sz="1500" dirty="0" err="1">
                <a:solidFill>
                  <a:srgbClr val="000000"/>
                </a:solidFill>
              </a:rPr>
              <a:t>IDsi</a:t>
            </a:r>
            <a:r>
              <a:rPr lang="tr-TR" sz="1500" dirty="0">
                <a:solidFill>
                  <a:srgbClr val="000000"/>
                </a:solidFill>
              </a:rPr>
              <a:t>, müşterinin adı soyadı, telefon numarası ve aracının plakası olmalıdır.</a:t>
            </a:r>
          </a:p>
          <a:p>
            <a:pPr marL="514350" indent="-514350">
              <a:buFont typeface="+mj-lt"/>
              <a:buAutoNum type="arabicPeriod" startAt="9"/>
            </a:pPr>
            <a:r>
              <a:rPr lang="tr-TR" sz="1500" dirty="0">
                <a:solidFill>
                  <a:srgbClr val="000000"/>
                </a:solidFill>
              </a:rPr>
              <a:t>Her aracın giriş ve çıkış saati olmak zorundadır. Araç giriş ve çıkış saatleri içerisinde aracın plakası yer almalıdır.</a:t>
            </a:r>
          </a:p>
          <a:p>
            <a:pPr marL="514350" indent="-514350">
              <a:buFont typeface="+mj-lt"/>
              <a:buAutoNum type="arabicPeriod" startAt="9"/>
            </a:pPr>
            <a:r>
              <a:rPr lang="tr-TR" sz="1500" dirty="0">
                <a:solidFill>
                  <a:srgbClr val="000000"/>
                </a:solidFill>
              </a:rPr>
              <a:t>Otopark konumu türü boş ya da dolu olabilir. </a:t>
            </a:r>
          </a:p>
          <a:p>
            <a:pPr marL="514350" indent="-514350">
              <a:buFont typeface="+mj-lt"/>
              <a:buAutoNum type="arabicPeriod" startAt="9"/>
            </a:pPr>
            <a:r>
              <a:rPr lang="tr-TR" sz="1500" dirty="0">
                <a:solidFill>
                  <a:srgbClr val="000000"/>
                </a:solidFill>
              </a:rPr>
              <a:t>Oto yıkama bölümünde , oto yıkama ID, araç plakası ve müşteri ID eklenmelidir. </a:t>
            </a:r>
          </a:p>
          <a:p>
            <a:pPr marL="514350" indent="-514350">
              <a:buFont typeface="+mj-lt"/>
              <a:buAutoNum type="arabicPeriod" startAt="9"/>
            </a:pPr>
            <a:r>
              <a:rPr lang="tr-TR" sz="1500" dirty="0">
                <a:solidFill>
                  <a:srgbClr val="000000"/>
                </a:solidFill>
              </a:rPr>
              <a:t>Her müşteri bilgilendirme fişi almak zorundadır.</a:t>
            </a:r>
          </a:p>
          <a:p>
            <a:pPr marL="514350" indent="-514350">
              <a:buFont typeface="+mj-lt"/>
              <a:buAutoNum type="arabicPeriod" startAt="16"/>
            </a:pPr>
            <a:r>
              <a:rPr lang="tr-TR" sz="1500" dirty="0">
                <a:solidFill>
                  <a:srgbClr val="000000"/>
                </a:solidFill>
              </a:rPr>
              <a:t>Bilgilendirme fişi içerisinde araç plakası, müşteri ID, araç giriş saati, araç çıkış saati ve fiyat bulunmak zorundadır.</a:t>
            </a:r>
          </a:p>
          <a:p>
            <a:pPr marL="514350" indent="-514350">
              <a:buFont typeface="+mj-lt"/>
              <a:buAutoNum type="arabicPeriod" startAt="16"/>
            </a:pPr>
            <a:r>
              <a:rPr lang="tr-TR" sz="1500" dirty="0">
                <a:solidFill>
                  <a:srgbClr val="000000"/>
                </a:solidFill>
              </a:rPr>
              <a:t>Müşteri ödeme yapmak zorundadır. Ödeme türlerinde nakit ve kredi kartı seçenekleri olmalıdır.</a:t>
            </a:r>
          </a:p>
          <a:p>
            <a:pPr marL="514350" indent="-514350">
              <a:buFont typeface="+mj-lt"/>
              <a:buAutoNum type="arabicPeriod" startAt="9"/>
            </a:pPr>
            <a:endParaRPr lang="tr-TR" sz="1500" dirty="0">
              <a:solidFill>
                <a:srgbClr val="000000"/>
              </a:solidFill>
            </a:endParaRPr>
          </a:p>
          <a:p>
            <a:pPr marL="514350" indent="-514350">
              <a:buFont typeface="+mj-lt"/>
              <a:buAutoNum type="arabicPeriod" startAt="9"/>
            </a:pPr>
            <a:endParaRPr lang="tr-TR" sz="1500" dirty="0">
              <a:solidFill>
                <a:srgbClr val="000000"/>
              </a:solidFill>
            </a:endParaRPr>
          </a:p>
        </p:txBody>
      </p:sp>
      <p:sp>
        <p:nvSpPr>
          <p:cNvPr id="9" name="Başlık 1">
            <a:extLst>
              <a:ext uri="{FF2B5EF4-FFF2-40B4-BE49-F238E27FC236}">
                <a16:creationId xmlns:a16="http://schemas.microsoft.com/office/drawing/2014/main" id="{8BAB0045-6F36-41CF-92EE-21C3EA642359}"/>
              </a:ext>
            </a:extLst>
          </p:cNvPr>
          <p:cNvSpPr>
            <a:spLocks noGrp="1"/>
          </p:cNvSpPr>
          <p:nvPr>
            <p:ph type="title"/>
          </p:nvPr>
        </p:nvSpPr>
        <p:spPr>
          <a:xfrm>
            <a:off x="640079" y="2053641"/>
            <a:ext cx="3669161" cy="2760098"/>
          </a:xfrm>
        </p:spPr>
        <p:txBody>
          <a:bodyPr>
            <a:normAutofit/>
          </a:bodyPr>
          <a:lstStyle/>
          <a:p>
            <a:r>
              <a:rPr lang="tr-TR" b="1" dirty="0">
                <a:solidFill>
                  <a:srgbClr val="FFFFFF"/>
                </a:solidFill>
              </a:rPr>
              <a:t>İŞ KURALLARI</a:t>
            </a:r>
          </a:p>
        </p:txBody>
      </p:sp>
    </p:spTree>
    <p:extLst>
      <p:ext uri="{BB962C8B-B14F-4D97-AF65-F5344CB8AC3E}">
        <p14:creationId xmlns:p14="http://schemas.microsoft.com/office/powerpoint/2010/main" val="289608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İçerik Yer Tutucusu 2">
            <a:extLst>
              <a:ext uri="{FF2B5EF4-FFF2-40B4-BE49-F238E27FC236}">
                <a16:creationId xmlns:a16="http://schemas.microsoft.com/office/drawing/2014/main" id="{10C683B3-606B-4B01-B450-F9565CD37145}"/>
              </a:ext>
            </a:extLst>
          </p:cNvPr>
          <p:cNvSpPr>
            <a:spLocks noGrp="1"/>
          </p:cNvSpPr>
          <p:nvPr>
            <p:ph idx="1"/>
          </p:nvPr>
        </p:nvSpPr>
        <p:spPr>
          <a:xfrm>
            <a:off x="6109891" y="1151490"/>
            <a:ext cx="5306084" cy="5230634"/>
          </a:xfrm>
        </p:spPr>
        <p:txBody>
          <a:bodyPr anchor="ctr">
            <a:normAutofit/>
          </a:bodyPr>
          <a:lstStyle/>
          <a:p>
            <a:pPr marL="514350" indent="-514350">
              <a:buFont typeface="+mj-lt"/>
              <a:buAutoNum type="arabicPeriod" startAt="18"/>
            </a:pPr>
            <a:r>
              <a:rPr lang="tr-TR" sz="1200" dirty="0">
                <a:solidFill>
                  <a:srgbClr val="000000"/>
                </a:solidFill>
              </a:rPr>
              <a:t>Her personel bir yönetici tarafından yönetilmek zorundadır, bir yönetici herhangi bir personel yönetmeyebilir, birden fazla personel de yönetebilir.</a:t>
            </a:r>
          </a:p>
          <a:p>
            <a:pPr marL="514350" indent="-514350">
              <a:buFont typeface="+mj-lt"/>
              <a:buAutoNum type="arabicPeriod" startAt="18"/>
            </a:pPr>
            <a:r>
              <a:rPr lang="tr-TR" sz="1200" dirty="0">
                <a:solidFill>
                  <a:srgbClr val="000000"/>
                </a:solidFill>
              </a:rPr>
              <a:t>Her personelin birden fazla görevi olabilir. Her görev birden fazla personele ait olabilir.</a:t>
            </a:r>
          </a:p>
          <a:p>
            <a:pPr marL="514350" indent="-514350">
              <a:buFont typeface="+mj-lt"/>
              <a:buAutoNum type="arabicPeriod" startAt="18"/>
            </a:pPr>
            <a:r>
              <a:rPr lang="tr-TR" sz="1200" dirty="0">
                <a:solidFill>
                  <a:srgbClr val="000000"/>
                </a:solidFill>
              </a:rPr>
              <a:t>Her araç otopark sistemini sadece bir kere kaydedilir, birden fazla araç sisteme kayıt olabilir ya da hiç olmayabilir.</a:t>
            </a:r>
          </a:p>
          <a:p>
            <a:pPr marL="514350" indent="-514350">
              <a:buFont typeface="+mj-lt"/>
              <a:buAutoNum type="arabicPeriod" startAt="18"/>
            </a:pPr>
            <a:r>
              <a:rPr lang="tr-TR" sz="1200" dirty="0">
                <a:solidFill>
                  <a:srgbClr val="000000"/>
                </a:solidFill>
              </a:rPr>
              <a:t>Otopark Sisteminde otopark konumu boş ya da dolu olabilir. Otoparkın konumu bölümünde boş konumlar yeşil, dolu konumlar kırmızı ile gösterilmelidir.</a:t>
            </a:r>
          </a:p>
          <a:p>
            <a:pPr marL="514350" indent="-514350">
              <a:buFont typeface="+mj-lt"/>
              <a:buAutoNum type="arabicPeriod" startAt="18"/>
            </a:pPr>
            <a:r>
              <a:rPr lang="tr-TR" sz="1200" dirty="0">
                <a:solidFill>
                  <a:srgbClr val="000000"/>
                </a:solidFill>
              </a:rPr>
              <a:t>Her araç oto yıkama yaptırmak zorunda değildir. Oto yıkama araca yapılmak zorunda değil ya da birden fazla yaptırılabilir.</a:t>
            </a:r>
          </a:p>
          <a:p>
            <a:pPr marL="514350" indent="-514350">
              <a:buFont typeface="+mj-lt"/>
              <a:buAutoNum type="arabicPeriod" startAt="18"/>
            </a:pPr>
            <a:r>
              <a:rPr lang="tr-TR" sz="1200" dirty="0">
                <a:solidFill>
                  <a:srgbClr val="000000"/>
                </a:solidFill>
              </a:rPr>
              <a:t>Her aracın sadece bir tane giriş saati vardır ama giriş saati birden fazla araçta aynı olabilir.</a:t>
            </a:r>
          </a:p>
          <a:p>
            <a:pPr marL="514350" indent="-514350">
              <a:buFont typeface="+mj-lt"/>
              <a:buAutoNum type="arabicPeriod" startAt="18"/>
            </a:pPr>
            <a:r>
              <a:rPr lang="tr-TR" sz="1200" dirty="0">
                <a:solidFill>
                  <a:srgbClr val="000000"/>
                </a:solidFill>
              </a:rPr>
              <a:t>Her aracın sadece bir tane çıkış saati vardır ama çıkış saati birden fazla araçta aynı olabilir.</a:t>
            </a:r>
          </a:p>
          <a:p>
            <a:pPr marL="514350" indent="-514350">
              <a:buFont typeface="+mj-lt"/>
              <a:buAutoNum type="arabicPeriod" startAt="18"/>
            </a:pPr>
            <a:r>
              <a:rPr lang="tr-TR" sz="1200" dirty="0">
                <a:solidFill>
                  <a:srgbClr val="000000"/>
                </a:solidFill>
              </a:rPr>
              <a:t>Her aracın bir tane araç sahibi vardır, her müşteri birden fazla araca sahip olabilir.</a:t>
            </a:r>
          </a:p>
          <a:p>
            <a:pPr marL="514350" indent="-514350">
              <a:buFont typeface="+mj-lt"/>
              <a:buAutoNum type="arabicPeriod" startAt="18"/>
            </a:pPr>
            <a:r>
              <a:rPr lang="tr-TR" sz="1200" dirty="0">
                <a:solidFill>
                  <a:srgbClr val="000000"/>
                </a:solidFill>
              </a:rPr>
              <a:t>Araç sahibi bir kere ödeme yapar, ödemeyi birden fazla araç sahibi yapabilir.</a:t>
            </a:r>
          </a:p>
          <a:p>
            <a:pPr marL="514350" indent="-514350">
              <a:buFont typeface="+mj-lt"/>
              <a:buAutoNum type="arabicPeriod" startAt="18"/>
            </a:pPr>
            <a:r>
              <a:rPr lang="tr-TR" sz="1200" dirty="0">
                <a:solidFill>
                  <a:srgbClr val="000000"/>
                </a:solidFill>
              </a:rPr>
              <a:t>Her araç ödemesinin bir ödeme türü vardır. Bir ödeme türü birden fazla ödemeye sahip olabilir.</a:t>
            </a:r>
          </a:p>
          <a:p>
            <a:pPr marL="514350" indent="-514350">
              <a:buFont typeface="+mj-lt"/>
              <a:buAutoNum type="arabicPeriod" startAt="18"/>
            </a:pPr>
            <a:r>
              <a:rPr lang="tr-TR" sz="1200" dirty="0">
                <a:solidFill>
                  <a:srgbClr val="000000"/>
                </a:solidFill>
              </a:rPr>
              <a:t>Her bilgilendirme fişi yalnızca bir müşteriye aittir. Her müşteri yalnızca bir tane bilgilendirme fişi alabilir.</a:t>
            </a:r>
          </a:p>
          <a:p>
            <a:pPr marL="514350" indent="-514350">
              <a:buFont typeface="+mj-lt"/>
              <a:buAutoNum type="arabicPeriod" startAt="9"/>
            </a:pPr>
            <a:endParaRPr lang="tr-TR" sz="1100" dirty="0">
              <a:solidFill>
                <a:srgbClr val="000000"/>
              </a:solidFill>
            </a:endParaRPr>
          </a:p>
          <a:p>
            <a:pPr marL="514350" indent="-514350">
              <a:buFont typeface="+mj-lt"/>
              <a:buAutoNum type="arabicPeriod" startAt="9"/>
            </a:pPr>
            <a:endParaRPr lang="tr-TR" sz="1100" dirty="0">
              <a:solidFill>
                <a:srgbClr val="000000"/>
              </a:solidFill>
            </a:endParaRPr>
          </a:p>
        </p:txBody>
      </p:sp>
      <p:sp>
        <p:nvSpPr>
          <p:cNvPr id="6" name="Başlık 1">
            <a:extLst>
              <a:ext uri="{FF2B5EF4-FFF2-40B4-BE49-F238E27FC236}">
                <a16:creationId xmlns:a16="http://schemas.microsoft.com/office/drawing/2014/main" id="{DCA6F804-1FDE-4891-A492-7EDB8A0A6B74}"/>
              </a:ext>
            </a:extLst>
          </p:cNvPr>
          <p:cNvSpPr>
            <a:spLocks noGrp="1"/>
          </p:cNvSpPr>
          <p:nvPr>
            <p:ph type="title"/>
          </p:nvPr>
        </p:nvSpPr>
        <p:spPr>
          <a:xfrm>
            <a:off x="640079" y="2053641"/>
            <a:ext cx="3669161" cy="2760098"/>
          </a:xfrm>
        </p:spPr>
        <p:txBody>
          <a:bodyPr>
            <a:normAutofit/>
          </a:bodyPr>
          <a:lstStyle/>
          <a:p>
            <a:r>
              <a:rPr lang="tr-TR" b="1" dirty="0">
                <a:solidFill>
                  <a:srgbClr val="FFFFFF"/>
                </a:solidFill>
              </a:rPr>
              <a:t>İŞ KURALLARI</a:t>
            </a:r>
          </a:p>
        </p:txBody>
      </p:sp>
    </p:spTree>
    <p:extLst>
      <p:ext uri="{BB962C8B-B14F-4D97-AF65-F5344CB8AC3E}">
        <p14:creationId xmlns:p14="http://schemas.microsoft.com/office/powerpoint/2010/main" val="407988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93345" y="2074362"/>
            <a:ext cx="2617470" cy="241191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KAVRAMSAL MODEL</a:t>
            </a:r>
          </a:p>
        </p:txBody>
      </p:sp>
      <p:pic>
        <p:nvPicPr>
          <p:cNvPr id="9" name="Resim 8" descr="metin içeren bir resim&#10;&#10;Açıklama otomatik olarak oluşturuldu">
            <a:extLst>
              <a:ext uri="{FF2B5EF4-FFF2-40B4-BE49-F238E27FC236}">
                <a16:creationId xmlns:a16="http://schemas.microsoft.com/office/drawing/2014/main" id="{AD3868B0-D66D-4E11-8938-1A019EBE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546" y="198980"/>
            <a:ext cx="9607111" cy="6162675"/>
          </a:xfrm>
          <a:prstGeom prst="rect">
            <a:avLst/>
          </a:prstGeom>
        </p:spPr>
      </p:pic>
    </p:spTree>
    <p:extLst>
      <p:ext uri="{BB962C8B-B14F-4D97-AF65-F5344CB8AC3E}">
        <p14:creationId xmlns:p14="http://schemas.microsoft.com/office/powerpoint/2010/main" val="194111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7493"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tr-TR" sz="2600" kern="1200">
                <a:solidFill>
                  <a:srgbClr val="FFFFFF"/>
                </a:solidFill>
                <a:latin typeface="+mj-lt"/>
                <a:ea typeface="+mj-ea"/>
                <a:cs typeface="+mj-cs"/>
              </a:rPr>
              <a:t>MANTIKSAL</a:t>
            </a:r>
            <a:r>
              <a:rPr lang="en-US" sz="2600" kern="1200">
                <a:solidFill>
                  <a:srgbClr val="FFFFFF"/>
                </a:solidFill>
                <a:latin typeface="+mj-lt"/>
                <a:ea typeface="+mj-ea"/>
                <a:cs typeface="+mj-cs"/>
              </a:rPr>
              <a:t> MODEL</a:t>
            </a:r>
            <a:endParaRPr lang="en-US" sz="2600" kern="1200" dirty="0">
              <a:solidFill>
                <a:srgbClr val="FFFFFF"/>
              </a:solidFill>
              <a:latin typeface="+mj-lt"/>
              <a:ea typeface="+mj-ea"/>
              <a:cs typeface="+mj-cs"/>
            </a:endParaRPr>
          </a:p>
        </p:txBody>
      </p:sp>
      <p:sp>
        <p:nvSpPr>
          <p:cNvPr id="8" name="İçerik Yer Tutucusu 2">
            <a:extLst>
              <a:ext uri="{FF2B5EF4-FFF2-40B4-BE49-F238E27FC236}">
                <a16:creationId xmlns:a16="http://schemas.microsoft.com/office/drawing/2014/main" id="{6558193D-D7DE-4CC2-8C89-E1AE29CFAD1E}"/>
              </a:ext>
            </a:extLst>
          </p:cNvPr>
          <p:cNvSpPr>
            <a:spLocks noGrp="1"/>
          </p:cNvSpPr>
          <p:nvPr>
            <p:ph idx="1"/>
          </p:nvPr>
        </p:nvSpPr>
        <p:spPr>
          <a:xfrm>
            <a:off x="2967148" y="429125"/>
            <a:ext cx="9017550" cy="5999747"/>
          </a:xfrm>
        </p:spPr>
        <p:txBody>
          <a:bodyPr>
            <a:normAutofit fontScale="62500" lnSpcReduction="20000"/>
          </a:bodyPr>
          <a:lstStyle/>
          <a:p>
            <a:pPr marL="514350" indent="-514350">
              <a:buFont typeface="+mj-lt"/>
              <a:buAutoNum type="arabicPeriod"/>
            </a:pPr>
            <a:r>
              <a:rPr lang="tr-TR" dirty="0"/>
              <a:t>Yönetici(</a:t>
            </a:r>
            <a:r>
              <a:rPr lang="tr-TR" dirty="0" err="1"/>
              <a:t>YöneticiID:int</a:t>
            </a:r>
            <a:r>
              <a:rPr lang="tr-TR" dirty="0"/>
              <a:t>, Adı:varchar(50), </a:t>
            </a:r>
            <a:r>
              <a:rPr lang="tr-TR" dirty="0" err="1"/>
              <a:t>Soyadı:varchar</a:t>
            </a:r>
            <a:r>
              <a:rPr lang="tr-TR" dirty="0"/>
              <a:t>(50), TelefonNo:int,             </a:t>
            </a:r>
            <a:r>
              <a:rPr lang="tr-TR" dirty="0" err="1"/>
              <a:t>KullanıcıAdı:varchar</a:t>
            </a:r>
            <a:r>
              <a:rPr lang="tr-TR" dirty="0"/>
              <a:t>(50), Parola:int)</a:t>
            </a:r>
          </a:p>
          <a:p>
            <a:pPr marL="514350" indent="-514350">
              <a:buFont typeface="+mj-lt"/>
              <a:buAutoNum type="arabicPeriod"/>
            </a:pPr>
            <a:r>
              <a:rPr lang="tr-TR" dirty="0"/>
              <a:t>Personel(</a:t>
            </a:r>
            <a:r>
              <a:rPr lang="tr-TR" dirty="0" err="1"/>
              <a:t>YöneticiID:int</a:t>
            </a:r>
            <a:r>
              <a:rPr lang="tr-TR" dirty="0"/>
              <a:t>, Adı:varchar(50), </a:t>
            </a:r>
            <a:r>
              <a:rPr lang="tr-TR" dirty="0" err="1"/>
              <a:t>Soyadı:varchar</a:t>
            </a:r>
            <a:r>
              <a:rPr lang="tr-TR" dirty="0"/>
              <a:t>(50), TelefonNo:int,    </a:t>
            </a:r>
            <a:r>
              <a:rPr lang="tr-TR" dirty="0" err="1"/>
              <a:t>KullanıcıAdı:varchar</a:t>
            </a:r>
            <a:r>
              <a:rPr lang="tr-TR" dirty="0"/>
              <a:t>(50), Parola:int, GörevID:int)</a:t>
            </a:r>
          </a:p>
          <a:p>
            <a:pPr marL="514350" indent="-514350">
              <a:buFont typeface="+mj-lt"/>
              <a:buAutoNum type="arabicPeriod"/>
            </a:pPr>
            <a:r>
              <a:rPr lang="tr-TR" dirty="0"/>
              <a:t>PersonelGörevleri(GörevID:int)</a:t>
            </a:r>
          </a:p>
          <a:p>
            <a:pPr marL="514350" indent="-514350">
              <a:buFont typeface="+mj-lt"/>
              <a:buAutoNum type="arabicPeriod"/>
            </a:pPr>
            <a:r>
              <a:rPr lang="tr-TR" dirty="0"/>
              <a:t>PersonelHareketlilik(</a:t>
            </a:r>
            <a:r>
              <a:rPr lang="tr-TR" dirty="0" err="1"/>
              <a:t>PersonelD:int</a:t>
            </a:r>
            <a:r>
              <a:rPr lang="tr-TR" dirty="0"/>
              <a:t>, </a:t>
            </a:r>
            <a:r>
              <a:rPr lang="tr-TR" dirty="0" err="1"/>
              <a:t>Tarih:date</a:t>
            </a:r>
            <a:r>
              <a:rPr lang="tr-TR" dirty="0"/>
              <a:t>, </a:t>
            </a:r>
            <a:r>
              <a:rPr lang="tr-TR" dirty="0" err="1"/>
              <a:t>Saat:int</a:t>
            </a:r>
            <a:r>
              <a:rPr lang="tr-TR" dirty="0"/>
              <a:t>)</a:t>
            </a:r>
          </a:p>
          <a:p>
            <a:pPr marL="514350" indent="-514350">
              <a:buFont typeface="+mj-lt"/>
              <a:buAutoNum type="arabicPeriod"/>
            </a:pPr>
            <a:r>
              <a:rPr lang="tr-TR" dirty="0"/>
              <a:t>OtoparkSistemi(</a:t>
            </a:r>
            <a:r>
              <a:rPr lang="tr-TR" dirty="0" err="1"/>
              <a:t>AraçID:int</a:t>
            </a:r>
            <a:r>
              <a:rPr lang="tr-TR" dirty="0"/>
              <a:t>, </a:t>
            </a:r>
            <a:r>
              <a:rPr lang="tr-TR" dirty="0" err="1"/>
              <a:t>KonumID:int</a:t>
            </a:r>
            <a:r>
              <a:rPr lang="tr-TR" dirty="0"/>
              <a:t>, </a:t>
            </a:r>
            <a:r>
              <a:rPr lang="tr-TR" dirty="0" err="1"/>
              <a:t>OtoYıkamaID:int</a:t>
            </a:r>
            <a:r>
              <a:rPr lang="tr-TR" dirty="0"/>
              <a:t>)</a:t>
            </a:r>
          </a:p>
          <a:p>
            <a:pPr marL="514350" indent="-514350">
              <a:buFont typeface="+mj-lt"/>
              <a:buAutoNum type="arabicPeriod"/>
            </a:pPr>
            <a:r>
              <a:rPr lang="tr-TR" dirty="0"/>
              <a:t>OtoparkKonumu(</a:t>
            </a:r>
            <a:r>
              <a:rPr lang="tr-TR" dirty="0" err="1"/>
              <a:t>KonumID:int</a:t>
            </a:r>
            <a:r>
              <a:rPr lang="tr-TR" dirty="0"/>
              <a:t>, AraçPlakası:int, MüşteriID:int, </a:t>
            </a:r>
            <a:r>
              <a:rPr lang="tr-TR" dirty="0" err="1"/>
              <a:t>KonumTürüID:int</a:t>
            </a:r>
            <a:r>
              <a:rPr lang="tr-TR" dirty="0"/>
              <a:t>)</a:t>
            </a:r>
          </a:p>
          <a:p>
            <a:pPr marL="514350" indent="-514350">
              <a:buFont typeface="+mj-lt"/>
              <a:buAutoNum type="arabicPeriod"/>
            </a:pPr>
            <a:r>
              <a:rPr lang="tr-TR" dirty="0"/>
              <a:t>KonumTürü(</a:t>
            </a:r>
            <a:r>
              <a:rPr lang="tr-TR" dirty="0" err="1"/>
              <a:t>OtoparkTürID:int</a:t>
            </a:r>
            <a:r>
              <a:rPr lang="tr-TR" dirty="0"/>
              <a:t>)</a:t>
            </a:r>
          </a:p>
          <a:p>
            <a:pPr marL="514350" indent="-514350">
              <a:buFont typeface="+mj-lt"/>
              <a:buAutoNum type="arabicPeriod"/>
            </a:pPr>
            <a:r>
              <a:rPr lang="tr-TR" dirty="0"/>
              <a:t>OtoYıkama(</a:t>
            </a:r>
            <a:r>
              <a:rPr lang="tr-TR" dirty="0" err="1"/>
              <a:t>OtoYıkamaID:int</a:t>
            </a:r>
            <a:r>
              <a:rPr lang="tr-TR" dirty="0"/>
              <a:t>, AraçPlakası:int, MüşteriID:int)</a:t>
            </a:r>
          </a:p>
          <a:p>
            <a:pPr marL="514350" indent="-514350">
              <a:buFont typeface="+mj-lt"/>
              <a:buAutoNum type="arabicPeriod"/>
            </a:pPr>
            <a:r>
              <a:rPr lang="tr-TR" dirty="0"/>
              <a:t>Araç(AraçPlakası:int, </a:t>
            </a:r>
            <a:r>
              <a:rPr lang="tr-TR" dirty="0" err="1"/>
              <a:t>Markası:varchar</a:t>
            </a:r>
            <a:r>
              <a:rPr lang="tr-TR" dirty="0"/>
              <a:t>(50), </a:t>
            </a:r>
            <a:r>
              <a:rPr lang="tr-TR" dirty="0" err="1"/>
              <a:t>Modeli:varchar</a:t>
            </a:r>
            <a:r>
              <a:rPr lang="tr-TR" dirty="0"/>
              <a:t>(50), </a:t>
            </a:r>
            <a:r>
              <a:rPr lang="tr-TR" dirty="0" err="1"/>
              <a:t>Rengi:varchar</a:t>
            </a:r>
            <a:r>
              <a:rPr lang="tr-TR" dirty="0"/>
              <a:t>(50), </a:t>
            </a:r>
            <a:r>
              <a:rPr lang="tr-TR" dirty="0" err="1"/>
              <a:t>KonumID:int</a:t>
            </a:r>
            <a:r>
              <a:rPr lang="tr-TR" dirty="0"/>
              <a:t>, MüşteriID:int )</a:t>
            </a:r>
          </a:p>
          <a:p>
            <a:pPr marL="514350" indent="-514350">
              <a:buFont typeface="+mj-lt"/>
              <a:buAutoNum type="arabicPeriod"/>
            </a:pPr>
            <a:r>
              <a:rPr lang="tr-TR" dirty="0"/>
              <a:t>GirişSaati(</a:t>
            </a:r>
            <a:r>
              <a:rPr lang="tr-TR" dirty="0" err="1"/>
              <a:t>GirişID:int</a:t>
            </a:r>
            <a:r>
              <a:rPr lang="tr-TR" dirty="0"/>
              <a:t>, AraçPlakası:int)</a:t>
            </a:r>
          </a:p>
          <a:p>
            <a:pPr marL="514350" indent="-514350">
              <a:buFont typeface="+mj-lt"/>
              <a:buAutoNum type="arabicPeriod"/>
            </a:pPr>
            <a:r>
              <a:rPr lang="tr-TR" dirty="0"/>
              <a:t>ÇıkışSaati(</a:t>
            </a:r>
            <a:r>
              <a:rPr lang="tr-TR" dirty="0" err="1"/>
              <a:t>ÇıkışID:int</a:t>
            </a:r>
            <a:r>
              <a:rPr lang="tr-TR" dirty="0"/>
              <a:t>, AraçPlakası:int)</a:t>
            </a:r>
          </a:p>
          <a:p>
            <a:pPr marL="514350" indent="-514350">
              <a:buFont typeface="+mj-lt"/>
              <a:buAutoNum type="arabicPeriod"/>
            </a:pPr>
            <a:r>
              <a:rPr lang="tr-TR" dirty="0"/>
              <a:t>Araç Sahibi(MüşteriID:int, Adı:varchar(50), </a:t>
            </a:r>
            <a:r>
              <a:rPr lang="tr-TR" dirty="0" err="1"/>
              <a:t>Soyadı:varchar</a:t>
            </a:r>
            <a:r>
              <a:rPr lang="tr-TR" dirty="0"/>
              <a:t>(50), </a:t>
            </a:r>
            <a:r>
              <a:rPr lang="tr-TR" dirty="0" err="1"/>
              <a:t>Numarası:int</a:t>
            </a:r>
            <a:r>
              <a:rPr lang="tr-TR" dirty="0"/>
              <a:t>, AraçPlakası:int) </a:t>
            </a:r>
          </a:p>
          <a:p>
            <a:pPr marL="514350" indent="-514350">
              <a:buFont typeface="+mj-lt"/>
              <a:buAutoNum type="arabicPeriod"/>
            </a:pPr>
            <a:r>
              <a:rPr lang="tr-TR" dirty="0"/>
              <a:t>BilgilendirmeFişi(</a:t>
            </a:r>
            <a:r>
              <a:rPr lang="tr-TR" dirty="0" err="1"/>
              <a:t>FişID:int</a:t>
            </a:r>
            <a:r>
              <a:rPr lang="tr-TR" dirty="0"/>
              <a:t>, AraçPlakası:int, MüşteriID:int, </a:t>
            </a:r>
            <a:r>
              <a:rPr lang="tr-TR" dirty="0" err="1"/>
              <a:t>GirişID:int</a:t>
            </a:r>
            <a:r>
              <a:rPr lang="tr-TR" dirty="0"/>
              <a:t>, </a:t>
            </a:r>
            <a:r>
              <a:rPr lang="tr-TR" dirty="0" err="1"/>
              <a:t>ÇıkışID:int</a:t>
            </a:r>
            <a:r>
              <a:rPr lang="tr-TR" dirty="0"/>
              <a:t>, </a:t>
            </a:r>
            <a:r>
              <a:rPr lang="tr-TR" dirty="0" err="1"/>
              <a:t>Fiyat:int</a:t>
            </a:r>
            <a:r>
              <a:rPr lang="tr-TR" dirty="0"/>
              <a:t>, </a:t>
            </a:r>
            <a:r>
              <a:rPr lang="tr-TR" dirty="0" err="1"/>
              <a:t>OtoYıkamaID:int</a:t>
            </a:r>
            <a:r>
              <a:rPr lang="tr-TR" dirty="0"/>
              <a:t>)</a:t>
            </a:r>
          </a:p>
          <a:p>
            <a:pPr marL="514350" indent="-514350">
              <a:buFont typeface="+mj-lt"/>
              <a:buAutoNum type="arabicPeriod"/>
            </a:pPr>
            <a:r>
              <a:rPr lang="tr-TR" dirty="0"/>
              <a:t>Ödeme(</a:t>
            </a:r>
            <a:r>
              <a:rPr lang="tr-TR" dirty="0" err="1"/>
              <a:t>ÖdemeID:int</a:t>
            </a:r>
            <a:r>
              <a:rPr lang="tr-TR" dirty="0"/>
              <a:t>, </a:t>
            </a:r>
            <a:r>
              <a:rPr lang="tr-TR" dirty="0" err="1"/>
              <a:t>FişID:int</a:t>
            </a:r>
            <a:r>
              <a:rPr lang="tr-TR" dirty="0"/>
              <a:t>, MüşteriID:int, </a:t>
            </a:r>
            <a:r>
              <a:rPr lang="tr-TR" dirty="0" err="1"/>
              <a:t>ÖdemeTürüID:int</a:t>
            </a:r>
            <a:r>
              <a:rPr lang="tr-TR" dirty="0"/>
              <a:t>)</a:t>
            </a:r>
          </a:p>
          <a:p>
            <a:pPr marL="514350" indent="-514350">
              <a:buFont typeface="+mj-lt"/>
              <a:buAutoNum type="arabicPeriod"/>
            </a:pPr>
            <a:r>
              <a:rPr lang="tr-TR" dirty="0"/>
              <a:t>ÖdemeTürü(</a:t>
            </a:r>
            <a:r>
              <a:rPr lang="tr-TR" dirty="0" err="1"/>
              <a:t>ÖdemeTürüID:int</a:t>
            </a:r>
            <a:r>
              <a:rPr lang="tr-TR" dirty="0"/>
              <a:t>,)</a:t>
            </a:r>
          </a:p>
          <a:p>
            <a:pPr marL="514350" indent="-514350">
              <a:buFont typeface="+mj-lt"/>
              <a:buAutoNum type="arabicPeriod"/>
            </a:pPr>
            <a:endParaRPr lang="tr-TR" dirty="0"/>
          </a:p>
        </p:txBody>
      </p:sp>
    </p:spTree>
    <p:extLst>
      <p:ext uri="{BB962C8B-B14F-4D97-AF65-F5344CB8AC3E}">
        <p14:creationId xmlns:p14="http://schemas.microsoft.com/office/powerpoint/2010/main" val="391786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40468" y="2074360"/>
            <a:ext cx="2719378"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tr-TR" sz="1800" kern="1200" dirty="0">
                <a:solidFill>
                  <a:srgbClr val="FFFFFF"/>
                </a:solidFill>
                <a:latin typeface="+mj-lt"/>
                <a:ea typeface="+mj-ea"/>
                <a:cs typeface="+mj-cs"/>
              </a:rPr>
              <a:t>TABLOLARIN OLUŞTURULMASI</a:t>
            </a:r>
            <a:endParaRPr lang="en-US" sz="1800" kern="1200" dirty="0">
              <a:solidFill>
                <a:srgbClr val="FFFFFF"/>
              </a:solidFill>
              <a:latin typeface="+mj-lt"/>
              <a:ea typeface="+mj-ea"/>
              <a:cs typeface="+mj-cs"/>
            </a:endParaRPr>
          </a:p>
        </p:txBody>
      </p:sp>
      <p:sp>
        <p:nvSpPr>
          <p:cNvPr id="11" name="Metin kutusu 10">
            <a:extLst>
              <a:ext uri="{FF2B5EF4-FFF2-40B4-BE49-F238E27FC236}">
                <a16:creationId xmlns:a16="http://schemas.microsoft.com/office/drawing/2014/main" id="{065FE25B-0E5E-4105-98A7-8EEBCD38F2C4}"/>
              </a:ext>
            </a:extLst>
          </p:cNvPr>
          <p:cNvSpPr txBox="1"/>
          <p:nvPr/>
        </p:nvSpPr>
        <p:spPr>
          <a:xfrm>
            <a:off x="2910523" y="4494994"/>
            <a:ext cx="3925282" cy="1200329"/>
          </a:xfrm>
          <a:prstGeom prst="rect">
            <a:avLst/>
          </a:prstGeom>
          <a:noFill/>
          <a:ln>
            <a:solidFill>
              <a:schemeClr val="tx1"/>
            </a:solidFill>
          </a:ln>
        </p:spPr>
        <p:txBody>
          <a:bodyPr wrap="square" rtlCol="0">
            <a:spAutoFit/>
          </a:bodyPr>
          <a:lstStyle/>
          <a:p>
            <a:r>
              <a:rPr lang="tr-TR" dirty="0"/>
              <a:t>3.  CREATE TABLE PersonelGörevleri (</a:t>
            </a:r>
          </a:p>
          <a:p>
            <a:r>
              <a:rPr lang="tr-TR" dirty="0"/>
              <a:t>	GörevID int,</a:t>
            </a:r>
          </a:p>
          <a:p>
            <a:r>
              <a:rPr lang="tr-TR" dirty="0"/>
              <a:t>	PRIMARY KEY(YöneticiID)</a:t>
            </a:r>
          </a:p>
          <a:p>
            <a:r>
              <a:rPr lang="tr-TR" dirty="0"/>
              <a:t>     );</a:t>
            </a:r>
          </a:p>
        </p:txBody>
      </p:sp>
      <p:sp>
        <p:nvSpPr>
          <p:cNvPr id="12" name="Metin kutusu 11">
            <a:extLst>
              <a:ext uri="{FF2B5EF4-FFF2-40B4-BE49-F238E27FC236}">
                <a16:creationId xmlns:a16="http://schemas.microsoft.com/office/drawing/2014/main" id="{BF80B694-1E60-438A-ABD8-D77084F79C6C}"/>
              </a:ext>
            </a:extLst>
          </p:cNvPr>
          <p:cNvSpPr txBox="1"/>
          <p:nvPr/>
        </p:nvSpPr>
        <p:spPr>
          <a:xfrm>
            <a:off x="7494000" y="913622"/>
            <a:ext cx="3913806" cy="3170099"/>
          </a:xfrm>
          <a:prstGeom prst="rect">
            <a:avLst/>
          </a:prstGeom>
          <a:noFill/>
          <a:ln>
            <a:solidFill>
              <a:schemeClr val="tx1"/>
            </a:solidFill>
          </a:ln>
        </p:spPr>
        <p:txBody>
          <a:bodyPr wrap="square" rtlCol="0">
            <a:spAutoFit/>
          </a:bodyPr>
          <a:lstStyle/>
          <a:p>
            <a:r>
              <a:rPr lang="tr-TR" sz="2000" dirty="0"/>
              <a:t>2.  CREATE TABLE Personel (</a:t>
            </a:r>
          </a:p>
          <a:p>
            <a:pPr lvl="1"/>
            <a:r>
              <a:rPr lang="tr-TR" sz="2000" dirty="0"/>
              <a:t>	PersonelID int,</a:t>
            </a:r>
          </a:p>
          <a:p>
            <a:r>
              <a:rPr lang="tr-TR" sz="2000" dirty="0"/>
              <a:t>	Adı varchar(50),</a:t>
            </a:r>
          </a:p>
          <a:p>
            <a:r>
              <a:rPr lang="tr-TR" sz="2000" dirty="0"/>
              <a:t>	Soyadı varchar(50),</a:t>
            </a:r>
          </a:p>
          <a:p>
            <a:r>
              <a:rPr lang="tr-TR" sz="2000" dirty="0"/>
              <a:t>	TelefonNo int, </a:t>
            </a:r>
          </a:p>
          <a:p>
            <a:r>
              <a:rPr lang="tr-TR" sz="2000" dirty="0"/>
              <a:t>	KullanıcıAdı varchar(50),</a:t>
            </a:r>
          </a:p>
          <a:p>
            <a:r>
              <a:rPr lang="tr-TR" sz="2000" dirty="0"/>
              <a:t>	Parola int,</a:t>
            </a:r>
          </a:p>
          <a:p>
            <a:r>
              <a:rPr lang="tr-TR" sz="2000" dirty="0"/>
              <a:t>	GörevID int </a:t>
            </a:r>
          </a:p>
          <a:p>
            <a:r>
              <a:rPr lang="tr-TR" sz="2000" dirty="0"/>
              <a:t>	PRIMARY KEY(PersonelID)</a:t>
            </a:r>
          </a:p>
          <a:p>
            <a:r>
              <a:rPr lang="tr-TR" sz="2000" dirty="0"/>
              <a:t>     );</a:t>
            </a:r>
          </a:p>
        </p:txBody>
      </p:sp>
      <p:sp>
        <p:nvSpPr>
          <p:cNvPr id="13" name="Metin kutusu 12">
            <a:extLst>
              <a:ext uri="{FF2B5EF4-FFF2-40B4-BE49-F238E27FC236}">
                <a16:creationId xmlns:a16="http://schemas.microsoft.com/office/drawing/2014/main" id="{B4F70BCA-316C-44B3-A2FC-D1165623BE01}"/>
              </a:ext>
            </a:extLst>
          </p:cNvPr>
          <p:cNvSpPr txBox="1"/>
          <p:nvPr/>
        </p:nvSpPr>
        <p:spPr>
          <a:xfrm>
            <a:off x="3188972" y="957137"/>
            <a:ext cx="3913806" cy="2862322"/>
          </a:xfrm>
          <a:prstGeom prst="rect">
            <a:avLst/>
          </a:prstGeom>
          <a:noFill/>
          <a:ln>
            <a:solidFill>
              <a:schemeClr val="tx1"/>
            </a:solidFill>
          </a:ln>
        </p:spPr>
        <p:txBody>
          <a:bodyPr wrap="square" rtlCol="0">
            <a:spAutoFit/>
          </a:bodyPr>
          <a:lstStyle/>
          <a:p>
            <a:r>
              <a:rPr lang="tr-TR" sz="2000" dirty="0"/>
              <a:t>1.  CREATE TABLE Yönetici (</a:t>
            </a:r>
          </a:p>
          <a:p>
            <a:pPr lvl="1"/>
            <a:r>
              <a:rPr lang="tr-TR" sz="2000" dirty="0"/>
              <a:t>	YöneticiID int,</a:t>
            </a:r>
          </a:p>
          <a:p>
            <a:r>
              <a:rPr lang="tr-TR" sz="2000" dirty="0"/>
              <a:t>	Adı varchar(50),</a:t>
            </a:r>
          </a:p>
          <a:p>
            <a:r>
              <a:rPr lang="tr-TR" sz="2000" dirty="0"/>
              <a:t>	Soyadı varchar(50),</a:t>
            </a:r>
          </a:p>
          <a:p>
            <a:r>
              <a:rPr lang="tr-TR" sz="2000" dirty="0"/>
              <a:t>	TelefonNo int, </a:t>
            </a:r>
          </a:p>
          <a:p>
            <a:r>
              <a:rPr lang="tr-TR" sz="2000" dirty="0"/>
              <a:t>	KullanıcıAdı varchar(50),</a:t>
            </a:r>
          </a:p>
          <a:p>
            <a:r>
              <a:rPr lang="tr-TR" sz="2000" dirty="0"/>
              <a:t>	Parola int,</a:t>
            </a:r>
          </a:p>
          <a:p>
            <a:r>
              <a:rPr lang="tr-TR" sz="2000" dirty="0"/>
              <a:t>	PRIMARY KEY(YöneticiID)</a:t>
            </a:r>
          </a:p>
          <a:p>
            <a:r>
              <a:rPr lang="tr-TR" sz="2000" dirty="0"/>
              <a:t>     );</a:t>
            </a:r>
          </a:p>
        </p:txBody>
      </p:sp>
      <p:sp>
        <p:nvSpPr>
          <p:cNvPr id="15" name="Metin kutusu 14">
            <a:extLst>
              <a:ext uri="{FF2B5EF4-FFF2-40B4-BE49-F238E27FC236}">
                <a16:creationId xmlns:a16="http://schemas.microsoft.com/office/drawing/2014/main" id="{80275A91-D602-4733-BD26-E7FFE55ECFF5}"/>
              </a:ext>
            </a:extLst>
          </p:cNvPr>
          <p:cNvSpPr txBox="1"/>
          <p:nvPr/>
        </p:nvSpPr>
        <p:spPr>
          <a:xfrm>
            <a:off x="7131062" y="4587328"/>
            <a:ext cx="4471043" cy="1015663"/>
          </a:xfrm>
          <a:prstGeom prst="rect">
            <a:avLst/>
          </a:prstGeom>
          <a:noFill/>
          <a:ln>
            <a:solidFill>
              <a:schemeClr val="tx1"/>
            </a:solidFill>
          </a:ln>
        </p:spPr>
        <p:txBody>
          <a:bodyPr wrap="square" rtlCol="0">
            <a:spAutoFit/>
          </a:bodyPr>
          <a:lstStyle/>
          <a:p>
            <a:r>
              <a:rPr lang="tr-TR" sz="2000" dirty="0"/>
              <a:t>4.  CREATE TABLE PersonelHareketlilik (</a:t>
            </a:r>
          </a:p>
          <a:p>
            <a:r>
              <a:rPr lang="tr-TR" sz="2000" dirty="0"/>
              <a:t>	PersonelID int</a:t>
            </a:r>
          </a:p>
          <a:p>
            <a:r>
              <a:rPr lang="tr-TR" sz="2000" dirty="0"/>
              <a:t>     );</a:t>
            </a:r>
          </a:p>
        </p:txBody>
      </p:sp>
    </p:spTree>
    <p:extLst>
      <p:ext uri="{BB962C8B-B14F-4D97-AF65-F5344CB8AC3E}">
        <p14:creationId xmlns:p14="http://schemas.microsoft.com/office/powerpoint/2010/main" val="3691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15445B-B711-4317-83CD-491776E70119}"/>
              </a:ext>
            </a:extLst>
          </p:cNvPr>
          <p:cNvSpPr>
            <a:spLocks noGrp="1"/>
          </p:cNvSpPr>
          <p:nvPr>
            <p:ph type="title"/>
          </p:nvPr>
        </p:nvSpPr>
        <p:spPr>
          <a:xfrm>
            <a:off x="40468" y="2074360"/>
            <a:ext cx="2719378"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tr-TR" sz="1800" kern="1200" dirty="0">
                <a:solidFill>
                  <a:srgbClr val="FFFFFF"/>
                </a:solidFill>
                <a:latin typeface="+mj-lt"/>
                <a:ea typeface="+mj-ea"/>
                <a:cs typeface="+mj-cs"/>
              </a:rPr>
              <a:t>TABLOLARIN OLUŞTURULMASI</a:t>
            </a:r>
            <a:endParaRPr lang="en-US" sz="1800" kern="1200" dirty="0">
              <a:solidFill>
                <a:srgbClr val="FFFFFF"/>
              </a:solidFill>
              <a:latin typeface="+mj-lt"/>
              <a:ea typeface="+mj-ea"/>
              <a:cs typeface="+mj-cs"/>
            </a:endParaRPr>
          </a:p>
        </p:txBody>
      </p:sp>
      <p:sp>
        <p:nvSpPr>
          <p:cNvPr id="9" name="Metin kutusu 8">
            <a:extLst>
              <a:ext uri="{FF2B5EF4-FFF2-40B4-BE49-F238E27FC236}">
                <a16:creationId xmlns:a16="http://schemas.microsoft.com/office/drawing/2014/main" id="{1D0FA4B0-C801-47F1-9CF9-038744FDDDED}"/>
              </a:ext>
            </a:extLst>
          </p:cNvPr>
          <p:cNvSpPr txBox="1"/>
          <p:nvPr/>
        </p:nvSpPr>
        <p:spPr>
          <a:xfrm>
            <a:off x="3078269" y="1206323"/>
            <a:ext cx="3587930" cy="1477328"/>
          </a:xfrm>
          <a:prstGeom prst="rect">
            <a:avLst/>
          </a:prstGeom>
          <a:noFill/>
          <a:ln>
            <a:solidFill>
              <a:schemeClr val="tx1"/>
            </a:solidFill>
          </a:ln>
        </p:spPr>
        <p:txBody>
          <a:bodyPr wrap="square" rtlCol="0">
            <a:spAutoFit/>
          </a:bodyPr>
          <a:lstStyle/>
          <a:p>
            <a:r>
              <a:rPr lang="tr-TR" dirty="0"/>
              <a:t>5.  CREATE TABLE OtoparkSistemi (</a:t>
            </a:r>
          </a:p>
          <a:p>
            <a:r>
              <a:rPr lang="tr-TR" dirty="0"/>
              <a:t>	AraçID int,</a:t>
            </a:r>
          </a:p>
          <a:p>
            <a:r>
              <a:rPr lang="tr-TR" dirty="0"/>
              <a:t>	KonumID int, 	</a:t>
            </a:r>
          </a:p>
          <a:p>
            <a:r>
              <a:rPr lang="tr-TR" dirty="0"/>
              <a:t>	OtoYıkamaID int, 	</a:t>
            </a:r>
          </a:p>
          <a:p>
            <a:r>
              <a:rPr lang="tr-TR" dirty="0"/>
              <a:t>     );</a:t>
            </a:r>
          </a:p>
        </p:txBody>
      </p:sp>
      <p:sp>
        <p:nvSpPr>
          <p:cNvPr id="10" name="Metin kutusu 9">
            <a:extLst>
              <a:ext uri="{FF2B5EF4-FFF2-40B4-BE49-F238E27FC236}">
                <a16:creationId xmlns:a16="http://schemas.microsoft.com/office/drawing/2014/main" id="{A071B530-C743-4551-ABA1-5EDCCA9D1126}"/>
              </a:ext>
            </a:extLst>
          </p:cNvPr>
          <p:cNvSpPr txBox="1"/>
          <p:nvPr/>
        </p:nvSpPr>
        <p:spPr>
          <a:xfrm>
            <a:off x="7442423" y="3911821"/>
            <a:ext cx="3992016" cy="1938992"/>
          </a:xfrm>
          <a:prstGeom prst="rect">
            <a:avLst/>
          </a:prstGeom>
          <a:noFill/>
          <a:ln>
            <a:solidFill>
              <a:schemeClr val="tx1"/>
            </a:solidFill>
          </a:ln>
        </p:spPr>
        <p:txBody>
          <a:bodyPr wrap="square" rtlCol="0">
            <a:spAutoFit/>
          </a:bodyPr>
          <a:lstStyle/>
          <a:p>
            <a:r>
              <a:rPr lang="tr-TR" sz="2000" dirty="0"/>
              <a:t>8.  CREATE TABLE OtoYıkama (</a:t>
            </a:r>
          </a:p>
          <a:p>
            <a:r>
              <a:rPr lang="tr-TR" sz="2000" dirty="0"/>
              <a:t>	OtoYıkamaID int,</a:t>
            </a:r>
          </a:p>
          <a:p>
            <a:r>
              <a:rPr lang="tr-TR" sz="2000" dirty="0"/>
              <a:t>	AraçPlakası int, 	</a:t>
            </a:r>
          </a:p>
          <a:p>
            <a:r>
              <a:rPr lang="tr-TR" sz="2000" dirty="0"/>
              <a:t>	MüşteriID int, </a:t>
            </a:r>
          </a:p>
          <a:p>
            <a:r>
              <a:rPr lang="tr-TR" sz="2000" dirty="0"/>
              <a:t>	PRIMARY KEY(OtoYıkamaID)</a:t>
            </a:r>
          </a:p>
          <a:p>
            <a:r>
              <a:rPr lang="tr-TR" sz="2000" dirty="0"/>
              <a:t>     );</a:t>
            </a:r>
          </a:p>
        </p:txBody>
      </p:sp>
      <p:sp>
        <p:nvSpPr>
          <p:cNvPr id="11" name="Metin kutusu 10">
            <a:extLst>
              <a:ext uri="{FF2B5EF4-FFF2-40B4-BE49-F238E27FC236}">
                <a16:creationId xmlns:a16="http://schemas.microsoft.com/office/drawing/2014/main" id="{065FE25B-0E5E-4105-98A7-8EEBCD38F2C4}"/>
              </a:ext>
            </a:extLst>
          </p:cNvPr>
          <p:cNvSpPr txBox="1"/>
          <p:nvPr/>
        </p:nvSpPr>
        <p:spPr>
          <a:xfrm>
            <a:off x="3078269" y="4281153"/>
            <a:ext cx="3809872" cy="1200329"/>
          </a:xfrm>
          <a:prstGeom prst="rect">
            <a:avLst/>
          </a:prstGeom>
          <a:noFill/>
          <a:ln>
            <a:solidFill>
              <a:schemeClr val="tx1"/>
            </a:solidFill>
          </a:ln>
        </p:spPr>
        <p:txBody>
          <a:bodyPr wrap="square" rtlCol="0">
            <a:spAutoFit/>
          </a:bodyPr>
          <a:lstStyle/>
          <a:p>
            <a:r>
              <a:rPr lang="tr-TR" dirty="0"/>
              <a:t>7.  CREATE TABLE KonumTürü (</a:t>
            </a:r>
          </a:p>
          <a:p>
            <a:r>
              <a:rPr lang="tr-TR" dirty="0"/>
              <a:t>	OtoparkTürID</a:t>
            </a:r>
          </a:p>
          <a:p>
            <a:r>
              <a:rPr lang="tr-TR" dirty="0"/>
              <a:t>	PRIMARY KEY(OtoparkTürID)</a:t>
            </a:r>
          </a:p>
          <a:p>
            <a:r>
              <a:rPr lang="tr-TR" dirty="0"/>
              <a:t>     );</a:t>
            </a:r>
          </a:p>
        </p:txBody>
      </p:sp>
      <p:sp>
        <p:nvSpPr>
          <p:cNvPr id="12" name="Metin kutusu 11">
            <a:extLst>
              <a:ext uri="{FF2B5EF4-FFF2-40B4-BE49-F238E27FC236}">
                <a16:creationId xmlns:a16="http://schemas.microsoft.com/office/drawing/2014/main" id="{BF80B694-1E60-438A-ABD8-D77084F79C6C}"/>
              </a:ext>
            </a:extLst>
          </p:cNvPr>
          <p:cNvSpPr txBox="1"/>
          <p:nvPr/>
        </p:nvSpPr>
        <p:spPr>
          <a:xfrm>
            <a:off x="7368099" y="929325"/>
            <a:ext cx="3524801" cy="1754326"/>
          </a:xfrm>
          <a:prstGeom prst="rect">
            <a:avLst/>
          </a:prstGeom>
          <a:noFill/>
          <a:ln>
            <a:solidFill>
              <a:schemeClr val="tx1"/>
            </a:solidFill>
          </a:ln>
        </p:spPr>
        <p:txBody>
          <a:bodyPr wrap="square" rtlCol="0">
            <a:spAutoFit/>
          </a:bodyPr>
          <a:lstStyle/>
          <a:p>
            <a:r>
              <a:rPr lang="tr-TR" dirty="0"/>
              <a:t>6.  CREATE TABLE OtoparkKonumu (</a:t>
            </a:r>
          </a:p>
          <a:p>
            <a:r>
              <a:rPr lang="tr-TR" dirty="0"/>
              <a:t>	KonumID int,</a:t>
            </a:r>
          </a:p>
          <a:p>
            <a:r>
              <a:rPr lang="tr-TR" dirty="0"/>
              <a:t>	AraçPlakası int, 	</a:t>
            </a:r>
          </a:p>
          <a:p>
            <a:r>
              <a:rPr lang="tr-TR" dirty="0"/>
              <a:t>	MüşteriID int, </a:t>
            </a:r>
          </a:p>
          <a:p>
            <a:r>
              <a:rPr lang="tr-TR" dirty="0"/>
              <a:t>	PRIMARY KEY(KonumID)</a:t>
            </a:r>
          </a:p>
          <a:p>
            <a:r>
              <a:rPr lang="tr-TR" dirty="0"/>
              <a:t>     );</a:t>
            </a:r>
          </a:p>
        </p:txBody>
      </p:sp>
    </p:spTree>
    <p:extLst>
      <p:ext uri="{BB962C8B-B14F-4D97-AF65-F5344CB8AC3E}">
        <p14:creationId xmlns:p14="http://schemas.microsoft.com/office/powerpoint/2010/main" val="194249268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Geniş ekran</PresentationFormat>
  <Paragraphs>146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PowerPoint Sunusu</vt:lpstr>
      <vt:lpstr>SENARYO</vt:lpstr>
      <vt:lpstr>İŞ KURALLARI</vt:lpstr>
      <vt:lpstr>İŞ KURALLARI</vt:lpstr>
      <vt:lpstr>İŞ KURALLARI</vt:lpstr>
      <vt:lpstr>KAVRAMSAL MODEL</vt:lpstr>
      <vt:lpstr>MANTIKSAL MODEL</vt:lpstr>
      <vt:lpstr>TABLOLARIN OLUŞTURULMASI</vt:lpstr>
      <vt:lpstr>TABLOLARIN OLUŞTURULMASI</vt:lpstr>
      <vt:lpstr>TABLOLARIN OLUŞTURULMASI</vt:lpstr>
      <vt:lpstr>TABLOLARIN OLUŞTURULMASI</vt:lpstr>
      <vt:lpstr>VERİ TABANI DİYAGRAMI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Elif TEKE</dc:creator>
  <cp:lastModifiedBy>Elif TEKE</cp:lastModifiedBy>
  <cp:revision>7</cp:revision>
  <dcterms:created xsi:type="dcterms:W3CDTF">2019-11-12T01:55:17Z</dcterms:created>
  <dcterms:modified xsi:type="dcterms:W3CDTF">2019-12-07T12:18:13Z</dcterms:modified>
</cp:coreProperties>
</file>