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1"/>
  </p:notesMasterIdLst>
  <p:sldIdLst>
    <p:sldId id="256" r:id="rId2"/>
    <p:sldId id="288" r:id="rId3"/>
    <p:sldId id="277" r:id="rId4"/>
    <p:sldId id="285" r:id="rId5"/>
    <p:sldId id="306" r:id="rId6"/>
    <p:sldId id="287" r:id="rId7"/>
    <p:sldId id="348" r:id="rId8"/>
    <p:sldId id="349" r:id="rId9"/>
    <p:sldId id="289" r:id="rId10"/>
    <p:sldId id="307" r:id="rId11"/>
    <p:sldId id="308" r:id="rId12"/>
    <p:sldId id="377" r:id="rId13"/>
    <p:sldId id="278" r:id="rId14"/>
    <p:sldId id="286" r:id="rId15"/>
    <p:sldId id="316" r:id="rId16"/>
    <p:sldId id="378" r:id="rId17"/>
    <p:sldId id="311" r:id="rId18"/>
    <p:sldId id="318" r:id="rId19"/>
    <p:sldId id="319" r:id="rId20"/>
    <p:sldId id="320" r:id="rId21"/>
    <p:sldId id="321" r:id="rId22"/>
    <p:sldId id="379" r:id="rId23"/>
    <p:sldId id="322" r:id="rId24"/>
    <p:sldId id="323" r:id="rId25"/>
    <p:sldId id="380" r:id="rId26"/>
    <p:sldId id="312" r:id="rId27"/>
    <p:sldId id="325" r:id="rId28"/>
    <p:sldId id="314" r:id="rId29"/>
    <p:sldId id="315" r:id="rId30"/>
    <p:sldId id="326" r:id="rId31"/>
    <p:sldId id="329" r:id="rId32"/>
    <p:sldId id="330" r:id="rId33"/>
    <p:sldId id="327" r:id="rId34"/>
    <p:sldId id="381" r:id="rId35"/>
    <p:sldId id="331" r:id="rId36"/>
    <p:sldId id="382" r:id="rId37"/>
    <p:sldId id="333" r:id="rId38"/>
    <p:sldId id="383" r:id="rId39"/>
    <p:sldId id="334" r:id="rId40"/>
    <p:sldId id="335" r:id="rId41"/>
    <p:sldId id="337" r:id="rId42"/>
    <p:sldId id="338" r:id="rId43"/>
    <p:sldId id="340" r:id="rId44"/>
    <p:sldId id="341" r:id="rId45"/>
    <p:sldId id="357" r:id="rId46"/>
    <p:sldId id="350" r:id="rId47"/>
    <p:sldId id="346" r:id="rId48"/>
    <p:sldId id="351" r:id="rId49"/>
    <p:sldId id="352" r:id="rId50"/>
    <p:sldId id="354" r:id="rId51"/>
    <p:sldId id="356" r:id="rId52"/>
    <p:sldId id="358" r:id="rId53"/>
    <p:sldId id="359" r:id="rId54"/>
    <p:sldId id="360" r:id="rId55"/>
    <p:sldId id="361" r:id="rId56"/>
    <p:sldId id="362" r:id="rId57"/>
    <p:sldId id="363" r:id="rId58"/>
    <p:sldId id="345" r:id="rId59"/>
    <p:sldId id="353" r:id="rId60"/>
    <p:sldId id="364" r:id="rId61"/>
    <p:sldId id="365" r:id="rId62"/>
    <p:sldId id="372" r:id="rId63"/>
    <p:sldId id="367" r:id="rId64"/>
    <p:sldId id="373" r:id="rId65"/>
    <p:sldId id="374" r:id="rId66"/>
    <p:sldId id="375" r:id="rId67"/>
    <p:sldId id="376" r:id="rId68"/>
    <p:sldId id="366" r:id="rId69"/>
    <p:sldId id="266" r:id="rId7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72"/>
    </p:embeddedFont>
    <p:embeddedFont>
      <p:font typeface="Garamond" panose="02020404030301010803" pitchFamily="18" charset="0"/>
      <p:regular r:id="rId73"/>
      <p:bold r:id="rId74"/>
      <p:italic r:id="rId75"/>
      <p:boldItalic r:id="rId76"/>
    </p:embeddedFont>
    <p:embeddedFont>
      <p:font typeface="Lucida Console" panose="020B0609040504020204" pitchFamily="49" charset="0"/>
      <p:regular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8" roundtripDataSignature="AMtx7mipzwKO32BlrAjDNtKihviz2S0k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4A66"/>
    <a:srgbClr val="006D5E"/>
    <a:srgbClr val="0D152A"/>
    <a:srgbClr val="101C32"/>
    <a:srgbClr val="017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86"/>
  </p:normalViewPr>
  <p:slideViewPr>
    <p:cSldViewPr snapToGrid="0">
      <p:cViewPr varScale="1">
        <p:scale>
          <a:sx n="114" d="100"/>
          <a:sy n="114" d="100"/>
        </p:scale>
        <p:origin x="58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3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548517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24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25.emf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26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31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35.png"/><Relationship Id="rId2" Type="http://schemas.openxmlformats.org/officeDocument/2006/relationships/image" Target="../media/image4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34.png"/><Relationship Id="rId5" Type="http://schemas.openxmlformats.org/officeDocument/2006/relationships/image" Target="../media/image7.png"/><Relationship Id="rId15" Type="http://schemas.openxmlformats.org/officeDocument/2006/relationships/image" Target="../media/image3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29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32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42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44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45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46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288" y="3355238"/>
            <a:ext cx="20288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8;p3">
            <a:extLst>
              <a:ext uri="{FF2B5EF4-FFF2-40B4-BE49-F238E27FC236}">
                <a16:creationId xmlns:a16="http://schemas.microsoft.com/office/drawing/2014/main" id="{1F33F550-957D-BC1A-E157-9ABB8EC81AA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273" y="4730295"/>
            <a:ext cx="1229877" cy="421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55;p1">
            <a:extLst>
              <a:ext uri="{FF2B5EF4-FFF2-40B4-BE49-F238E27FC236}">
                <a16:creationId xmlns:a16="http://schemas.microsoft.com/office/drawing/2014/main" id="{BA041690-1F1F-7441-AB1D-8B0B99C86AF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5743" y="1397158"/>
            <a:ext cx="5546362" cy="302437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BF1F8722-02D8-B98D-6B7E-0BA012C1F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5743" y="1401342"/>
            <a:ext cx="5546362" cy="302437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Garamond" panose="02020404030301010803" pitchFamily="18" charset="0"/>
              </a:rPr>
              <a:t>Social Science Data Modeling with 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F1A618-F22A-AD4B-BEFD-901BCB8A8B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5802" y="0"/>
            <a:ext cx="3192396" cy="139297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A4341B3-E80F-5D49-A294-1A324B1E2971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8" name="Picture 2" descr="University of Calabar Nigeria">
              <a:extLst>
                <a:ext uri="{FF2B5EF4-FFF2-40B4-BE49-F238E27FC236}">
                  <a16:creationId xmlns:a16="http://schemas.microsoft.com/office/drawing/2014/main" id="{EF63C99C-B6CB-02AC-C9E5-B20C4D5C8B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98EF6948-2D03-DF03-F5FE-44E2AA0D19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4" descr="HTML5 sicss_h_m logo">
              <a:extLst>
                <a:ext uri="{FF2B5EF4-FFF2-40B4-BE49-F238E27FC236}">
                  <a16:creationId xmlns:a16="http://schemas.microsoft.com/office/drawing/2014/main" id="{C2B1D552-B670-B745-A1E9-B86220044D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6">
              <a:extLst>
                <a:ext uri="{FF2B5EF4-FFF2-40B4-BE49-F238E27FC236}">
                  <a16:creationId xmlns:a16="http://schemas.microsoft.com/office/drawing/2014/main" id="{A3C8A68D-183D-E400-C6DD-56A1826DC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>
              <a:extLst>
                <a:ext uri="{FF2B5EF4-FFF2-40B4-BE49-F238E27FC236}">
                  <a16:creationId xmlns:a16="http://schemas.microsoft.com/office/drawing/2014/main" id="{0EA90FF5-C814-7BC8-A0BC-7E27E8487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788C09-6CB0-1547-80D0-0DE32380C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480641E-E583-B04C-841C-D39D923B2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3BB2F31-86DF-7E44-BA4D-116B75F6C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FFE4-0D24-0B7F-08AD-D0AACE84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63897"/>
            <a:ext cx="8520600" cy="572700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Garamond" panose="02020404030301010803" pitchFamily="18" charset="0"/>
              </a:rPr>
              <a:t>Data Cleaning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E81420-8696-DE45-AA24-0D10733E2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9BC958D-2952-CD40-B5B5-2D5AFC12751C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31" name="Picture 2" descr="University of Calabar Nigeria">
              <a:extLst>
                <a:ext uri="{FF2B5EF4-FFF2-40B4-BE49-F238E27FC236}">
                  <a16:creationId xmlns:a16="http://schemas.microsoft.com/office/drawing/2014/main" id="{DBC821D0-7DD7-B24E-AC99-14BA95AD9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5F99C7E7-4E25-5B4E-BB09-29175453E9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4" descr="HTML5 sicss_h_m logo">
              <a:extLst>
                <a:ext uri="{FF2B5EF4-FFF2-40B4-BE49-F238E27FC236}">
                  <a16:creationId xmlns:a16="http://schemas.microsoft.com/office/drawing/2014/main" id="{464A1DE3-114F-EA46-B698-24F2A56B9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6">
              <a:extLst>
                <a:ext uri="{FF2B5EF4-FFF2-40B4-BE49-F238E27FC236}">
                  <a16:creationId xmlns:a16="http://schemas.microsoft.com/office/drawing/2014/main" id="{6E4E379D-6AF8-7942-B854-7740F0FE3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8">
              <a:extLst>
                <a:ext uri="{FF2B5EF4-FFF2-40B4-BE49-F238E27FC236}">
                  <a16:creationId xmlns:a16="http://schemas.microsoft.com/office/drawing/2014/main" id="{33806BAD-A7BA-D84E-BEE7-30A3F58DB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C44B77A-0004-284E-BF92-89ECF1913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25C413E-2B63-904E-9AF3-B09458544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E2AB0EF-8C43-CA4B-8954-7239DCBBE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A7CC567-D107-4FCA-B1DF-1C892A8FA494}"/>
              </a:ext>
            </a:extLst>
          </p:cNvPr>
          <p:cNvSpPr txBox="1">
            <a:spLocks/>
          </p:cNvSpPr>
          <p:nvPr/>
        </p:nvSpPr>
        <p:spPr>
          <a:xfrm>
            <a:off x="464100" y="1080244"/>
            <a:ext cx="8368200" cy="345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Garamond" panose="02020404030301010803" pitchFamily="18" charset="0"/>
              </a:rPr>
              <a:t>Data type conversion</a:t>
            </a:r>
          </a:p>
          <a:p>
            <a:r>
              <a:rPr lang="en-US" sz="1800" dirty="0">
                <a:latin typeface="Garamond" panose="02020404030301010803" pitchFamily="18" charset="0"/>
              </a:rPr>
              <a:t>Convert character data types to factors.</a:t>
            </a:r>
          </a:p>
          <a:p>
            <a:endParaRPr lang="en-US" sz="1800" dirty="0">
              <a:latin typeface="Garamond" panose="02020404030301010803" pitchFamily="18" charset="0"/>
            </a:endParaRPr>
          </a:p>
          <a:p>
            <a:pPr marL="139700" indent="0" algn="ctr"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dplyr</a:t>
            </a:r>
            <a:r>
              <a:rPr lang="en-US" sz="1800" dirty="0">
                <a:latin typeface="Lucida Console" panose="020B0609040504020204" pitchFamily="49" charset="0"/>
              </a:rPr>
              <a:t>::mutate()</a:t>
            </a:r>
          </a:p>
          <a:p>
            <a:pPr marL="139700" indent="0">
              <a:buNone/>
            </a:pPr>
            <a:endParaRPr lang="en-US" sz="1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99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FFE4-0D24-0B7F-08AD-D0AACE84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63897"/>
            <a:ext cx="8520600" cy="572700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Garamond" panose="02020404030301010803" pitchFamily="18" charset="0"/>
              </a:rPr>
              <a:t>Data Cleaning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E81420-8696-DE45-AA24-0D10733E2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9BC958D-2952-CD40-B5B5-2D5AFC12751C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31" name="Picture 2" descr="University of Calabar Nigeria">
              <a:extLst>
                <a:ext uri="{FF2B5EF4-FFF2-40B4-BE49-F238E27FC236}">
                  <a16:creationId xmlns:a16="http://schemas.microsoft.com/office/drawing/2014/main" id="{DBC821D0-7DD7-B24E-AC99-14BA95AD9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5F99C7E7-4E25-5B4E-BB09-29175453E9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4" descr="HTML5 sicss_h_m logo">
              <a:extLst>
                <a:ext uri="{FF2B5EF4-FFF2-40B4-BE49-F238E27FC236}">
                  <a16:creationId xmlns:a16="http://schemas.microsoft.com/office/drawing/2014/main" id="{464A1DE3-114F-EA46-B698-24F2A56B9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6">
              <a:extLst>
                <a:ext uri="{FF2B5EF4-FFF2-40B4-BE49-F238E27FC236}">
                  <a16:creationId xmlns:a16="http://schemas.microsoft.com/office/drawing/2014/main" id="{6E4E379D-6AF8-7942-B854-7740F0FE3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8">
              <a:extLst>
                <a:ext uri="{FF2B5EF4-FFF2-40B4-BE49-F238E27FC236}">
                  <a16:creationId xmlns:a16="http://schemas.microsoft.com/office/drawing/2014/main" id="{33806BAD-A7BA-D84E-BEE7-30A3F58DB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C44B77A-0004-284E-BF92-89ECF1913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25C413E-2B63-904E-9AF3-B09458544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E2AB0EF-8C43-CA4B-8954-7239DCBBE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A7CC567-D107-4FCA-B1DF-1C892A8FA494}"/>
              </a:ext>
            </a:extLst>
          </p:cNvPr>
          <p:cNvSpPr txBox="1">
            <a:spLocks/>
          </p:cNvSpPr>
          <p:nvPr/>
        </p:nvSpPr>
        <p:spPr>
          <a:xfrm>
            <a:off x="464100" y="1080244"/>
            <a:ext cx="8368200" cy="345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Garamond" panose="02020404030301010803" pitchFamily="18" charset="0"/>
              </a:rPr>
              <a:t>Handling missing data </a:t>
            </a:r>
          </a:p>
          <a:p>
            <a:pPr marL="139700" indent="0" algn="ctr"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dlookr</a:t>
            </a:r>
            <a:r>
              <a:rPr lang="en-US" sz="1800" dirty="0">
                <a:latin typeface="Lucida Console" panose="020B0609040504020204" pitchFamily="49" charset="0"/>
              </a:rPr>
              <a:t>::</a:t>
            </a:r>
            <a:r>
              <a:rPr lang="en-US" sz="1800" dirty="0" err="1">
                <a:latin typeface="Lucida Console" panose="020B0609040504020204" pitchFamily="49" charset="0"/>
              </a:rPr>
              <a:t>plot_na_pareto</a:t>
            </a:r>
            <a:r>
              <a:rPr lang="en-US" sz="1800" dirty="0">
                <a:latin typeface="Lucida Console" panose="020B0609040504020204" pitchFamily="49" charset="0"/>
              </a:rPr>
              <a:t>()</a:t>
            </a:r>
          </a:p>
          <a:p>
            <a:pPr marL="139700" indent="0" algn="ctr"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visdat</a:t>
            </a:r>
            <a:r>
              <a:rPr lang="en-US" sz="1800" dirty="0">
                <a:latin typeface="Lucida Console" panose="020B0609040504020204" pitchFamily="49" charset="0"/>
              </a:rPr>
              <a:t>::</a:t>
            </a:r>
            <a:r>
              <a:rPr lang="en-US" sz="1800" dirty="0" err="1">
                <a:latin typeface="Lucida Console" panose="020B0609040504020204" pitchFamily="49" charset="0"/>
              </a:rPr>
              <a:t>vis_miss</a:t>
            </a:r>
            <a:r>
              <a:rPr lang="en-US" sz="1800" dirty="0"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Remove missing values</a:t>
            </a:r>
          </a:p>
          <a:p>
            <a:pPr marL="609600" lvl="1" indent="0" algn="ctr">
              <a:buNone/>
            </a:pPr>
            <a:r>
              <a:rPr lang="en-US" sz="1800" dirty="0">
                <a:latin typeface="Lucida Console" panose="020B0609040504020204" pitchFamily="49" charset="0"/>
              </a:rPr>
              <a:t>data %&gt;% </a:t>
            </a:r>
            <a:r>
              <a:rPr lang="en-US" sz="1800" dirty="0" err="1">
                <a:latin typeface="Lucida Console" panose="020B0609040504020204" pitchFamily="49" charset="0"/>
              </a:rPr>
              <a:t>drop_na</a:t>
            </a:r>
            <a:r>
              <a:rPr lang="en-US" sz="1800" dirty="0">
                <a:latin typeface="Lucida Console" panose="020B0609040504020204" pitchFamily="49" charset="0"/>
              </a:rPr>
              <a:t>()</a:t>
            </a:r>
          </a:p>
          <a:p>
            <a:pPr lvl="1"/>
            <a:endParaRPr lang="en-US" sz="1800" dirty="0">
              <a:latin typeface="Garamond" panose="02020404030301010803" pitchFamily="18" charset="0"/>
            </a:endParaRP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impute – mean, median, mode, predictive modeling</a:t>
            </a:r>
          </a:p>
          <a:p>
            <a:pPr marL="139700" indent="0" algn="ctr"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dlookr</a:t>
            </a:r>
            <a:r>
              <a:rPr lang="en-US" sz="1800" dirty="0">
                <a:latin typeface="Lucida Console" panose="020B0609040504020204" pitchFamily="49" charset="0"/>
              </a:rPr>
              <a:t>::</a:t>
            </a:r>
            <a:r>
              <a:rPr lang="en-US" sz="1800" dirty="0" err="1">
                <a:latin typeface="Lucida Console" panose="020B0609040504020204" pitchFamily="49" charset="0"/>
              </a:rPr>
              <a:t>imputate_na</a:t>
            </a:r>
            <a:r>
              <a:rPr lang="en-US" sz="1800" dirty="0">
                <a:latin typeface="Lucida Console" panose="020B0609040504020204" pitchFamily="49" charset="0"/>
              </a:rPr>
              <a:t>()</a:t>
            </a:r>
          </a:p>
          <a:p>
            <a:pPr marL="139700" indent="0" algn="ctr"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missRanger</a:t>
            </a:r>
            <a:r>
              <a:rPr lang="en-US" sz="1800" dirty="0">
                <a:latin typeface="Lucida Console" panose="020B0609040504020204" pitchFamily="49" charset="0"/>
              </a:rPr>
              <a:t>::</a:t>
            </a:r>
            <a:r>
              <a:rPr lang="en-US" sz="1800" dirty="0" err="1">
                <a:latin typeface="Lucida Console" panose="020B0609040504020204" pitchFamily="49" charset="0"/>
              </a:rPr>
              <a:t>missRanger</a:t>
            </a:r>
            <a:r>
              <a:rPr lang="en-US" sz="1800" dirty="0">
                <a:latin typeface="Lucida Console" panose="020B0609040504020204" pitchFamily="49" charset="0"/>
              </a:rPr>
              <a:t>()</a:t>
            </a:r>
          </a:p>
          <a:p>
            <a:endParaRPr lang="en-US" sz="1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93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3F2117-E107-441B-BBEB-F95A5B30ED86}"/>
              </a:ext>
            </a:extLst>
          </p:cNvPr>
          <p:cNvGrpSpPr/>
          <p:nvPr/>
        </p:nvGrpSpPr>
        <p:grpSpPr>
          <a:xfrm>
            <a:off x="921491" y="1109039"/>
            <a:ext cx="7435255" cy="2925421"/>
            <a:chOff x="915890" y="884529"/>
            <a:chExt cx="7435255" cy="2925421"/>
          </a:xfrm>
        </p:grpSpPr>
        <p:sp>
          <p:nvSpPr>
            <p:cNvPr id="17" name="Google Shape;150;p19">
              <a:extLst>
                <a:ext uri="{FF2B5EF4-FFF2-40B4-BE49-F238E27FC236}">
                  <a16:creationId xmlns:a16="http://schemas.microsoft.com/office/drawing/2014/main" id="{978BA845-E8A1-49AD-B457-9D8D3EDA9322}"/>
                </a:ext>
              </a:extLst>
            </p:cNvPr>
            <p:cNvSpPr txBox="1">
              <a:spLocks/>
            </p:cNvSpPr>
            <p:nvPr/>
          </p:nvSpPr>
          <p:spPr>
            <a:xfrm>
              <a:off x="915890" y="2650150"/>
              <a:ext cx="7367400" cy="11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5400" b="1">
                  <a:solidFill>
                    <a:srgbClr val="0070C0"/>
                  </a:solidFill>
                  <a:latin typeface="Garamond" panose="02020404030301010803" pitchFamily="18" charset="0"/>
                </a:rPr>
                <a:t>Now, let’s practice</a:t>
              </a:r>
              <a:endParaRPr lang="en-US" sz="5400" b="1" dirty="0">
                <a:solidFill>
                  <a:srgbClr val="0070C0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368770-CA61-478A-8470-8108C5CD300A}"/>
                </a:ext>
              </a:extLst>
            </p:cNvPr>
            <p:cNvGrpSpPr/>
            <p:nvPr/>
          </p:nvGrpSpPr>
          <p:grpSpPr>
            <a:xfrm>
              <a:off x="6487665" y="2367985"/>
              <a:ext cx="676638" cy="699296"/>
              <a:chOff x="6662475" y="2367985"/>
              <a:chExt cx="676638" cy="699296"/>
            </a:xfrm>
          </p:grpSpPr>
          <p:sp>
            <p:nvSpPr>
              <p:cNvPr id="19" name="Google Shape;156;p19">
                <a:extLst>
                  <a:ext uri="{FF2B5EF4-FFF2-40B4-BE49-F238E27FC236}">
                    <a16:creationId xmlns:a16="http://schemas.microsoft.com/office/drawing/2014/main" id="{B2238C4B-4777-4194-960B-A537BAB8F730}"/>
                  </a:ext>
                </a:extLst>
              </p:cNvPr>
              <p:cNvSpPr/>
              <p:nvPr/>
            </p:nvSpPr>
            <p:spPr>
              <a:xfrm rot="21012506">
                <a:off x="6662475" y="2367985"/>
                <a:ext cx="676638" cy="676644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7;p19">
                <a:extLst>
                  <a:ext uri="{FF2B5EF4-FFF2-40B4-BE49-F238E27FC236}">
                    <a16:creationId xmlns:a16="http://schemas.microsoft.com/office/drawing/2014/main" id="{AB1E580E-DE97-46D8-88BA-AFFCBE58E9C1}"/>
                  </a:ext>
                </a:extLst>
              </p:cNvPr>
              <p:cNvSpPr/>
              <p:nvPr/>
            </p:nvSpPr>
            <p:spPr>
              <a:xfrm rot="21012506">
                <a:off x="6738915" y="2942198"/>
                <a:ext cx="111887" cy="111894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8;p19">
                <a:extLst>
                  <a:ext uri="{FF2B5EF4-FFF2-40B4-BE49-F238E27FC236}">
                    <a16:creationId xmlns:a16="http://schemas.microsoft.com/office/drawing/2014/main" id="{C7DE1696-F536-427D-B6B1-2AD2ADC0D895}"/>
                  </a:ext>
                </a:extLst>
              </p:cNvPr>
              <p:cNvSpPr/>
              <p:nvPr/>
            </p:nvSpPr>
            <p:spPr>
              <a:xfrm rot="21012506">
                <a:off x="6832303" y="2995453"/>
                <a:ext cx="71823" cy="71828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;p19">
                <a:extLst>
                  <a:ext uri="{FF2B5EF4-FFF2-40B4-BE49-F238E27FC236}">
                    <a16:creationId xmlns:a16="http://schemas.microsoft.com/office/drawing/2014/main" id="{3C79F4B5-8E76-4B72-A7CE-14FF3C8C66A3}"/>
                  </a:ext>
                </a:extLst>
              </p:cNvPr>
              <p:cNvSpPr/>
              <p:nvPr/>
            </p:nvSpPr>
            <p:spPr>
              <a:xfrm rot="21012506">
                <a:off x="6703103" y="2904283"/>
                <a:ext cx="71785" cy="7179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160;p19">
              <a:extLst>
                <a:ext uri="{FF2B5EF4-FFF2-40B4-BE49-F238E27FC236}">
                  <a16:creationId xmlns:a16="http://schemas.microsoft.com/office/drawing/2014/main" id="{013E9E94-9D8E-4684-ADE5-5EFAE0568734}"/>
                </a:ext>
              </a:extLst>
            </p:cNvPr>
            <p:cNvSpPr/>
            <p:nvPr/>
          </p:nvSpPr>
          <p:spPr>
            <a:xfrm>
              <a:off x="6190551" y="887713"/>
              <a:ext cx="257246" cy="24562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1;p19">
              <a:extLst>
                <a:ext uri="{FF2B5EF4-FFF2-40B4-BE49-F238E27FC236}">
                  <a16:creationId xmlns:a16="http://schemas.microsoft.com/office/drawing/2014/main" id="{C6614450-26B5-4413-8092-DCFC8EEA765B}"/>
                </a:ext>
              </a:extLst>
            </p:cNvPr>
            <p:cNvSpPr/>
            <p:nvPr/>
          </p:nvSpPr>
          <p:spPr>
            <a:xfrm rot="2697415">
              <a:off x="7885794" y="2145273"/>
              <a:ext cx="390522" cy="372885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2;p19">
              <a:extLst>
                <a:ext uri="{FF2B5EF4-FFF2-40B4-BE49-F238E27FC236}">
                  <a16:creationId xmlns:a16="http://schemas.microsoft.com/office/drawing/2014/main" id="{6B50A8CD-2745-4BCE-8633-A94169EF9722}"/>
                </a:ext>
              </a:extLst>
            </p:cNvPr>
            <p:cNvSpPr/>
            <p:nvPr/>
          </p:nvSpPr>
          <p:spPr>
            <a:xfrm>
              <a:off x="8194736" y="1932400"/>
              <a:ext cx="156409" cy="149417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;p19">
              <a:extLst>
                <a:ext uri="{FF2B5EF4-FFF2-40B4-BE49-F238E27FC236}">
                  <a16:creationId xmlns:a16="http://schemas.microsoft.com/office/drawing/2014/main" id="{AF5D1DB1-7B92-44FD-B054-8354E3374933}"/>
                </a:ext>
              </a:extLst>
            </p:cNvPr>
            <p:cNvSpPr/>
            <p:nvPr/>
          </p:nvSpPr>
          <p:spPr>
            <a:xfrm rot="1279885">
              <a:off x="6012317" y="1628627"/>
              <a:ext cx="156402" cy="14939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193FCDB-6ADE-4866-9B83-1351AEDA5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46161" y="884529"/>
              <a:ext cx="1756779" cy="1361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052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FFE4-0D24-0B7F-08AD-D0AACE84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63897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Univariate Analysis –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B7EAA-DD55-27C6-F7A8-4DD56F21B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5627"/>
            <a:ext cx="3999900" cy="2955878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sz="1600" b="1" dirty="0">
                <a:latin typeface="Garamond" panose="02020404030301010803" pitchFamily="18" charset="0"/>
              </a:rPr>
              <a:t>Meaning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Analyze a single variable.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F540A-7205-456D-F8E7-A5EC8B4BF08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225627"/>
            <a:ext cx="3999900" cy="2959020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sz="1600" b="1" dirty="0">
                <a:latin typeface="Garamond" panose="02020404030301010803" pitchFamily="18" charset="0"/>
              </a:rPr>
              <a:t>Relevance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Helps understand the nature of a single variable.</a:t>
            </a:r>
          </a:p>
          <a:p>
            <a:pPr lvl="1"/>
            <a:r>
              <a:rPr lang="en-US" sz="1400" dirty="0">
                <a:latin typeface="Garamond" panose="02020404030301010803" pitchFamily="18" charset="0"/>
              </a:rPr>
              <a:t>Distribution</a:t>
            </a:r>
          </a:p>
          <a:p>
            <a:pPr lvl="1"/>
            <a:r>
              <a:rPr lang="en-US" sz="1400" dirty="0">
                <a:latin typeface="Garamond" panose="02020404030301010803" pitchFamily="18" charset="0"/>
              </a:rPr>
              <a:t>Central tendency</a:t>
            </a:r>
          </a:p>
          <a:p>
            <a:pPr lvl="1"/>
            <a:r>
              <a:rPr lang="en-US" sz="1400" dirty="0">
                <a:latin typeface="Garamond" panose="02020404030301010803" pitchFamily="18" charset="0"/>
              </a:rPr>
              <a:t>Variability</a:t>
            </a:r>
          </a:p>
          <a:p>
            <a:endParaRPr lang="en-US" sz="1600" dirty="0">
              <a:latin typeface="Garamond" panose="02020404030301010803" pitchFamily="18" charset="0"/>
            </a:endParaRPr>
          </a:p>
          <a:p>
            <a:pPr marL="139700" indent="0">
              <a:buNone/>
            </a:pPr>
            <a:endParaRPr lang="en-US" sz="1600" dirty="0">
              <a:latin typeface="Garamond" panose="02020404030301010803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E81420-8696-DE45-AA24-0D10733E2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9BC958D-2952-CD40-B5B5-2D5AFC12751C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31" name="Picture 2" descr="University of Calabar Nigeria">
              <a:extLst>
                <a:ext uri="{FF2B5EF4-FFF2-40B4-BE49-F238E27FC236}">
                  <a16:creationId xmlns:a16="http://schemas.microsoft.com/office/drawing/2014/main" id="{DBC821D0-7DD7-B24E-AC99-14BA95AD9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5F99C7E7-4E25-5B4E-BB09-29175453E9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4" descr="HTML5 sicss_h_m logo">
              <a:extLst>
                <a:ext uri="{FF2B5EF4-FFF2-40B4-BE49-F238E27FC236}">
                  <a16:creationId xmlns:a16="http://schemas.microsoft.com/office/drawing/2014/main" id="{464A1DE3-114F-EA46-B698-24F2A56B9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6">
              <a:extLst>
                <a:ext uri="{FF2B5EF4-FFF2-40B4-BE49-F238E27FC236}">
                  <a16:creationId xmlns:a16="http://schemas.microsoft.com/office/drawing/2014/main" id="{6E4E379D-6AF8-7942-B854-7740F0FE3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8">
              <a:extLst>
                <a:ext uri="{FF2B5EF4-FFF2-40B4-BE49-F238E27FC236}">
                  <a16:creationId xmlns:a16="http://schemas.microsoft.com/office/drawing/2014/main" id="{33806BAD-A7BA-D84E-BEE7-30A3F58DB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C44B77A-0004-284E-BF92-89ECF1913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25C413E-2B63-904E-9AF3-B09458544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E2AB0EF-8C43-CA4B-8954-7239DCBBE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0134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Univariate Analysis – Descriptive Statistics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ADB961B-043F-4FE3-BA38-D89CC86FE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5626"/>
            <a:ext cx="3999900" cy="3314351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sz="1600" b="1" dirty="0">
                <a:latin typeface="Garamond" panose="02020404030301010803" pitchFamily="18" charset="0"/>
              </a:rPr>
              <a:t>Categorical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Frequency Distribution Table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53DC8FE-9DA1-45D3-915D-D0889D5F8B50}"/>
              </a:ext>
            </a:extLst>
          </p:cNvPr>
          <p:cNvSpPr txBox="1">
            <a:spLocks/>
          </p:cNvSpPr>
          <p:nvPr/>
        </p:nvSpPr>
        <p:spPr>
          <a:xfrm>
            <a:off x="4591620" y="1225627"/>
            <a:ext cx="3999900" cy="334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buFont typeface="Arial"/>
              <a:buNone/>
            </a:pPr>
            <a:r>
              <a:rPr lang="en-US" sz="1600" b="1" dirty="0">
                <a:latin typeface="Garamond" panose="02020404030301010803" pitchFamily="18" charset="0"/>
              </a:rPr>
              <a:t>Numeric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Measures of Central Tendency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</a:rPr>
              <a:t>Mean, Mode, Median</a:t>
            </a:r>
          </a:p>
          <a:p>
            <a:endParaRPr lang="en-US" sz="1600" dirty="0">
              <a:latin typeface="Garamond" panose="02020404030301010803" pitchFamily="18" charset="0"/>
            </a:endParaRPr>
          </a:p>
          <a:p>
            <a:r>
              <a:rPr lang="en-US" sz="1600" dirty="0">
                <a:latin typeface="Garamond" panose="02020404030301010803" pitchFamily="18" charset="0"/>
              </a:rPr>
              <a:t>Measures of Dispersion/Spread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</a:rPr>
              <a:t>Range, Variance, Standard Deviation, Interquartile Range</a:t>
            </a:r>
          </a:p>
          <a:p>
            <a:endParaRPr lang="en-US" sz="1600" dirty="0">
              <a:latin typeface="Garamond" panose="02020404030301010803" pitchFamily="18" charset="0"/>
            </a:endParaRPr>
          </a:p>
          <a:p>
            <a:r>
              <a:rPr lang="en-US" sz="1600" dirty="0">
                <a:latin typeface="Garamond" panose="02020404030301010803" pitchFamily="18" charset="0"/>
              </a:rPr>
              <a:t>Other Measures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</a:rPr>
              <a:t>Skewness, Kurtosis, Coefficient of Variation (CV), </a:t>
            </a:r>
            <a:r>
              <a:rPr lang="en-US" sz="1600" dirty="0" err="1">
                <a:latin typeface="Garamond" panose="02020404030301010803" pitchFamily="18" charset="0"/>
              </a:rPr>
              <a:t>etc</a:t>
            </a:r>
            <a:r>
              <a:rPr lang="en-US" sz="1600" dirty="0">
                <a:latin typeface="Garamond" panose="02020404030301010803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73670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Univariate Analysis – Descriptive Statistics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ADB961B-043F-4FE3-BA38-D89CC86FE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034631"/>
            <a:ext cx="3999900" cy="2505346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sz="1600" b="1" dirty="0">
                <a:latin typeface="Garamond" panose="02020404030301010803" pitchFamily="18" charset="0"/>
              </a:rPr>
              <a:t>Categorical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Frequency Distribution Table</a:t>
            </a:r>
          </a:p>
          <a:p>
            <a:endParaRPr lang="en-US" sz="1600" dirty="0">
              <a:latin typeface="Garamond" panose="02020404030301010803" pitchFamily="18" charset="0"/>
            </a:endParaRPr>
          </a:p>
          <a:p>
            <a:pPr marL="114300" indent="0" algn="ctr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freq</a:t>
            </a:r>
            <a:r>
              <a:rPr lang="en-US" sz="1600" dirty="0"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53DC8FE-9DA1-45D3-915D-D0889D5F8B50}"/>
              </a:ext>
            </a:extLst>
          </p:cNvPr>
          <p:cNvSpPr txBox="1">
            <a:spLocks/>
          </p:cNvSpPr>
          <p:nvPr/>
        </p:nvSpPr>
        <p:spPr>
          <a:xfrm>
            <a:off x="4591620" y="2042159"/>
            <a:ext cx="3999900" cy="25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buFont typeface="Arial"/>
              <a:buNone/>
            </a:pPr>
            <a:r>
              <a:rPr lang="en-US" sz="1600" b="1" dirty="0">
                <a:latin typeface="Garamond" panose="02020404030301010803" pitchFamily="18" charset="0"/>
              </a:rPr>
              <a:t>Numeric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Measures of Central Tendency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Measures of Dispersion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Other Measures</a:t>
            </a:r>
          </a:p>
          <a:p>
            <a:endParaRPr lang="en-US" sz="1600" dirty="0">
              <a:latin typeface="Garamond" panose="02020404030301010803" pitchFamily="18" charset="0"/>
            </a:endParaRPr>
          </a:p>
          <a:p>
            <a:pPr marL="114300" indent="0" algn="ctr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descr</a:t>
            </a:r>
            <a:r>
              <a:rPr lang="en-US" sz="1600" dirty="0"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96CE45A-115A-4E93-A127-A0CF6408E8E1}"/>
              </a:ext>
            </a:extLst>
          </p:cNvPr>
          <p:cNvSpPr txBox="1">
            <a:spLocks/>
          </p:cNvSpPr>
          <p:nvPr/>
        </p:nvSpPr>
        <p:spPr>
          <a:xfrm>
            <a:off x="311700" y="1145381"/>
            <a:ext cx="8520600" cy="896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install.packages</a:t>
            </a:r>
            <a:r>
              <a:rPr lang="en-US" sz="1600" dirty="0">
                <a:latin typeface="Lucida Console" panose="020B0609040504020204" pitchFamily="49" charset="0"/>
              </a:rPr>
              <a:t>(“</a:t>
            </a:r>
            <a:r>
              <a:rPr lang="en-US" sz="1600" dirty="0" err="1">
                <a:latin typeface="Lucida Console" panose="020B0609040504020204" pitchFamily="49" charset="0"/>
              </a:rPr>
              <a:t>summarytools</a:t>
            </a:r>
            <a:r>
              <a:rPr lang="en-US" sz="1600" dirty="0">
                <a:latin typeface="Lucida Console" panose="020B0609040504020204" pitchFamily="49" charset="0"/>
              </a:rPr>
              <a:t>”)</a:t>
            </a:r>
          </a:p>
          <a:p>
            <a:pPr marL="114300" indent="0" algn="ctr">
              <a:buNone/>
            </a:pPr>
            <a:r>
              <a:rPr lang="en-US" sz="1600" dirty="0">
                <a:latin typeface="Lucida Console" panose="020B0609040504020204" pitchFamily="49" charset="0"/>
              </a:rPr>
              <a:t>library(</a:t>
            </a:r>
            <a:r>
              <a:rPr lang="en-US" sz="1600" dirty="0" err="1">
                <a:latin typeface="Lucida Console" panose="020B0609040504020204" pitchFamily="49" charset="0"/>
              </a:rPr>
              <a:t>summarytools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5819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3F2117-E107-441B-BBEB-F95A5B30ED86}"/>
              </a:ext>
            </a:extLst>
          </p:cNvPr>
          <p:cNvGrpSpPr/>
          <p:nvPr/>
        </p:nvGrpSpPr>
        <p:grpSpPr>
          <a:xfrm>
            <a:off x="921491" y="1109039"/>
            <a:ext cx="7435255" cy="2925421"/>
            <a:chOff x="915890" y="884529"/>
            <a:chExt cx="7435255" cy="2925421"/>
          </a:xfrm>
        </p:grpSpPr>
        <p:sp>
          <p:nvSpPr>
            <p:cNvPr id="17" name="Google Shape;150;p19">
              <a:extLst>
                <a:ext uri="{FF2B5EF4-FFF2-40B4-BE49-F238E27FC236}">
                  <a16:creationId xmlns:a16="http://schemas.microsoft.com/office/drawing/2014/main" id="{978BA845-E8A1-49AD-B457-9D8D3EDA9322}"/>
                </a:ext>
              </a:extLst>
            </p:cNvPr>
            <p:cNvSpPr txBox="1">
              <a:spLocks/>
            </p:cNvSpPr>
            <p:nvPr/>
          </p:nvSpPr>
          <p:spPr>
            <a:xfrm>
              <a:off x="915890" y="2650150"/>
              <a:ext cx="7367400" cy="11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5400" b="1">
                  <a:solidFill>
                    <a:srgbClr val="0070C0"/>
                  </a:solidFill>
                  <a:latin typeface="Garamond" panose="02020404030301010803" pitchFamily="18" charset="0"/>
                </a:rPr>
                <a:t>Now, let’s practice</a:t>
              </a:r>
              <a:endParaRPr lang="en-US" sz="5400" b="1" dirty="0">
                <a:solidFill>
                  <a:srgbClr val="0070C0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368770-CA61-478A-8470-8108C5CD300A}"/>
                </a:ext>
              </a:extLst>
            </p:cNvPr>
            <p:cNvGrpSpPr/>
            <p:nvPr/>
          </p:nvGrpSpPr>
          <p:grpSpPr>
            <a:xfrm>
              <a:off x="6487665" y="2367985"/>
              <a:ext cx="676638" cy="699296"/>
              <a:chOff x="6662475" y="2367985"/>
              <a:chExt cx="676638" cy="699296"/>
            </a:xfrm>
          </p:grpSpPr>
          <p:sp>
            <p:nvSpPr>
              <p:cNvPr id="19" name="Google Shape;156;p19">
                <a:extLst>
                  <a:ext uri="{FF2B5EF4-FFF2-40B4-BE49-F238E27FC236}">
                    <a16:creationId xmlns:a16="http://schemas.microsoft.com/office/drawing/2014/main" id="{B2238C4B-4777-4194-960B-A537BAB8F730}"/>
                  </a:ext>
                </a:extLst>
              </p:cNvPr>
              <p:cNvSpPr/>
              <p:nvPr/>
            </p:nvSpPr>
            <p:spPr>
              <a:xfrm rot="21012506">
                <a:off x="6662475" y="2367985"/>
                <a:ext cx="676638" cy="676644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7;p19">
                <a:extLst>
                  <a:ext uri="{FF2B5EF4-FFF2-40B4-BE49-F238E27FC236}">
                    <a16:creationId xmlns:a16="http://schemas.microsoft.com/office/drawing/2014/main" id="{AB1E580E-DE97-46D8-88BA-AFFCBE58E9C1}"/>
                  </a:ext>
                </a:extLst>
              </p:cNvPr>
              <p:cNvSpPr/>
              <p:nvPr/>
            </p:nvSpPr>
            <p:spPr>
              <a:xfrm rot="21012506">
                <a:off x="6738915" y="2942198"/>
                <a:ext cx="111887" cy="111894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8;p19">
                <a:extLst>
                  <a:ext uri="{FF2B5EF4-FFF2-40B4-BE49-F238E27FC236}">
                    <a16:creationId xmlns:a16="http://schemas.microsoft.com/office/drawing/2014/main" id="{C7DE1696-F536-427D-B6B1-2AD2ADC0D895}"/>
                  </a:ext>
                </a:extLst>
              </p:cNvPr>
              <p:cNvSpPr/>
              <p:nvPr/>
            </p:nvSpPr>
            <p:spPr>
              <a:xfrm rot="21012506">
                <a:off x="6832303" y="2995453"/>
                <a:ext cx="71823" cy="71828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;p19">
                <a:extLst>
                  <a:ext uri="{FF2B5EF4-FFF2-40B4-BE49-F238E27FC236}">
                    <a16:creationId xmlns:a16="http://schemas.microsoft.com/office/drawing/2014/main" id="{3C79F4B5-8E76-4B72-A7CE-14FF3C8C66A3}"/>
                  </a:ext>
                </a:extLst>
              </p:cNvPr>
              <p:cNvSpPr/>
              <p:nvPr/>
            </p:nvSpPr>
            <p:spPr>
              <a:xfrm rot="21012506">
                <a:off x="6703103" y="2904283"/>
                <a:ext cx="71785" cy="7179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160;p19">
              <a:extLst>
                <a:ext uri="{FF2B5EF4-FFF2-40B4-BE49-F238E27FC236}">
                  <a16:creationId xmlns:a16="http://schemas.microsoft.com/office/drawing/2014/main" id="{013E9E94-9D8E-4684-ADE5-5EFAE0568734}"/>
                </a:ext>
              </a:extLst>
            </p:cNvPr>
            <p:cNvSpPr/>
            <p:nvPr/>
          </p:nvSpPr>
          <p:spPr>
            <a:xfrm>
              <a:off x="6190551" y="887713"/>
              <a:ext cx="257246" cy="24562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1;p19">
              <a:extLst>
                <a:ext uri="{FF2B5EF4-FFF2-40B4-BE49-F238E27FC236}">
                  <a16:creationId xmlns:a16="http://schemas.microsoft.com/office/drawing/2014/main" id="{C6614450-26B5-4413-8092-DCFC8EEA765B}"/>
                </a:ext>
              </a:extLst>
            </p:cNvPr>
            <p:cNvSpPr/>
            <p:nvPr/>
          </p:nvSpPr>
          <p:spPr>
            <a:xfrm rot="2697415">
              <a:off x="7885794" y="2145273"/>
              <a:ext cx="390522" cy="372885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2;p19">
              <a:extLst>
                <a:ext uri="{FF2B5EF4-FFF2-40B4-BE49-F238E27FC236}">
                  <a16:creationId xmlns:a16="http://schemas.microsoft.com/office/drawing/2014/main" id="{6B50A8CD-2745-4BCE-8633-A94169EF9722}"/>
                </a:ext>
              </a:extLst>
            </p:cNvPr>
            <p:cNvSpPr/>
            <p:nvPr/>
          </p:nvSpPr>
          <p:spPr>
            <a:xfrm>
              <a:off x="8194736" y="1932400"/>
              <a:ext cx="156409" cy="149417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;p19">
              <a:extLst>
                <a:ext uri="{FF2B5EF4-FFF2-40B4-BE49-F238E27FC236}">
                  <a16:creationId xmlns:a16="http://schemas.microsoft.com/office/drawing/2014/main" id="{AF5D1DB1-7B92-44FD-B054-8354E3374933}"/>
                </a:ext>
              </a:extLst>
            </p:cNvPr>
            <p:cNvSpPr/>
            <p:nvPr/>
          </p:nvSpPr>
          <p:spPr>
            <a:xfrm rot="1279885">
              <a:off x="6012317" y="1628627"/>
              <a:ext cx="156402" cy="14939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193FCDB-6ADE-4866-9B83-1351AEDA5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46161" y="884529"/>
              <a:ext cx="1756779" cy="1361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3653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Univariate Analysis – Data Visualization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B0E75AF-243D-4858-8EA7-CFA5C9107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5627"/>
            <a:ext cx="3999900" cy="2955878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sz="1600" b="1" dirty="0">
                <a:latin typeface="Garamond" panose="02020404030301010803" pitchFamily="18" charset="0"/>
              </a:rPr>
              <a:t>Categorical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Bar plot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A9C5C35-8FCF-4A07-94CD-1F3CD86A5582}"/>
              </a:ext>
            </a:extLst>
          </p:cNvPr>
          <p:cNvSpPr txBox="1">
            <a:spLocks/>
          </p:cNvSpPr>
          <p:nvPr/>
        </p:nvSpPr>
        <p:spPr>
          <a:xfrm>
            <a:off x="4591620" y="1225627"/>
            <a:ext cx="3999900" cy="295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buFont typeface="Arial"/>
              <a:buNone/>
            </a:pPr>
            <a:r>
              <a:rPr lang="en-US" sz="1600" b="1" dirty="0">
                <a:latin typeface="Garamond" panose="02020404030301010803" pitchFamily="18" charset="0"/>
              </a:rPr>
              <a:t>Numeric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Histogram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Density plot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Box plot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Dot plot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Frequency polygon</a:t>
            </a:r>
            <a:endParaRPr lang="en-US" sz="1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295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Univariate Analysis – Data Visualization (Histogram)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E07CF21-28E5-4F82-B012-801297C68B8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375" t="19703" r="8039" b="11134"/>
          <a:stretch/>
        </p:blipFill>
        <p:spPr>
          <a:xfrm>
            <a:off x="3198778" y="1973784"/>
            <a:ext cx="2746443" cy="2110049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7C223B-56CC-4FCB-8922-7618DBDBC01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7241" t="15852" r="14568" b="11734"/>
          <a:stretch/>
        </p:blipFill>
        <p:spPr>
          <a:xfrm>
            <a:off x="6107376" y="1962775"/>
            <a:ext cx="2746800" cy="2121058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97671-A213-4ED7-B07B-1E1A566D406C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7641" t="15852" r="8041" b="11734"/>
          <a:stretch/>
        </p:blipFill>
        <p:spPr>
          <a:xfrm>
            <a:off x="311700" y="1962775"/>
            <a:ext cx="2746800" cy="2121058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3A73CC-BAEA-49E3-A814-AF9D128ACAB8}"/>
              </a:ext>
            </a:extLst>
          </p:cNvPr>
          <p:cNvSpPr txBox="1"/>
          <p:nvPr/>
        </p:nvSpPr>
        <p:spPr>
          <a:xfrm>
            <a:off x="632460" y="13563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Garamond" panose="02020404030301010803" pitchFamily="18" charset="0"/>
              </a:rPr>
              <a:t>Left-skewed</a:t>
            </a:r>
            <a:endParaRPr lang="en-GH" sz="1800" dirty="0">
              <a:latin typeface="Garamond" panose="020204040303010108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0BA48-7CF1-4A10-B196-F471BB863AB6}"/>
              </a:ext>
            </a:extLst>
          </p:cNvPr>
          <p:cNvSpPr txBox="1"/>
          <p:nvPr/>
        </p:nvSpPr>
        <p:spPr>
          <a:xfrm>
            <a:off x="3484689" y="13563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Garamond" panose="02020404030301010803" pitchFamily="18" charset="0"/>
              </a:rPr>
              <a:t>Symmetric</a:t>
            </a:r>
            <a:endParaRPr lang="en-GH" sz="1800" dirty="0">
              <a:latin typeface="Garamond" panose="020204040303010108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5A0AA-DA30-40D9-A09D-98C3C0F02EE2}"/>
              </a:ext>
            </a:extLst>
          </p:cNvPr>
          <p:cNvSpPr txBox="1"/>
          <p:nvPr/>
        </p:nvSpPr>
        <p:spPr>
          <a:xfrm>
            <a:off x="6336918" y="13563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Garamond" panose="02020404030301010803" pitchFamily="18" charset="0"/>
              </a:rPr>
              <a:t>Right-skewed</a:t>
            </a:r>
            <a:endParaRPr lang="en-GH" sz="1800" dirty="0">
              <a:latin typeface="Garamond" panose="02020404030301010803" pitchFamily="18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4F8904-700F-4F70-8E5F-E2476D3B6ABF}"/>
              </a:ext>
            </a:extLst>
          </p:cNvPr>
          <p:cNvSpPr/>
          <p:nvPr/>
        </p:nvSpPr>
        <p:spPr>
          <a:xfrm>
            <a:off x="3534559" y="2065020"/>
            <a:ext cx="2491740" cy="1515455"/>
          </a:xfrm>
          <a:custGeom>
            <a:avLst/>
            <a:gdLst>
              <a:gd name="connsiteX0" fmla="*/ 0 w 2491740"/>
              <a:gd name="connsiteY0" fmla="*/ 1582574 h 1634486"/>
              <a:gd name="connsiteX1" fmla="*/ 304800 w 2491740"/>
              <a:gd name="connsiteY1" fmla="*/ 1552094 h 1634486"/>
              <a:gd name="connsiteX2" fmla="*/ 693420 w 2491740"/>
              <a:gd name="connsiteY2" fmla="*/ 1064414 h 1634486"/>
              <a:gd name="connsiteX3" fmla="*/ 1074420 w 2491740"/>
              <a:gd name="connsiteY3" fmla="*/ 104294 h 1634486"/>
              <a:gd name="connsiteX4" fmla="*/ 1478280 w 2491740"/>
              <a:gd name="connsiteY4" fmla="*/ 81434 h 1634486"/>
              <a:gd name="connsiteX5" fmla="*/ 1805940 w 2491740"/>
              <a:gd name="connsiteY5" fmla="*/ 599594 h 1634486"/>
              <a:gd name="connsiteX6" fmla="*/ 2171700 w 2491740"/>
              <a:gd name="connsiteY6" fmla="*/ 1529234 h 1634486"/>
              <a:gd name="connsiteX7" fmla="*/ 2491740 w 2491740"/>
              <a:gd name="connsiteY7" fmla="*/ 1613054 h 1634486"/>
              <a:gd name="connsiteX8" fmla="*/ 2491740 w 2491740"/>
              <a:gd name="connsiteY8" fmla="*/ 1613054 h 1634486"/>
              <a:gd name="connsiteX0" fmla="*/ 0 w 2491740"/>
              <a:gd name="connsiteY0" fmla="*/ 1581563 h 1633475"/>
              <a:gd name="connsiteX1" fmla="*/ 304800 w 2491740"/>
              <a:gd name="connsiteY1" fmla="*/ 1551083 h 1633475"/>
              <a:gd name="connsiteX2" fmla="*/ 617220 w 2491740"/>
              <a:gd name="connsiteY2" fmla="*/ 1048163 h 1633475"/>
              <a:gd name="connsiteX3" fmla="*/ 1074420 w 2491740"/>
              <a:gd name="connsiteY3" fmla="*/ 103283 h 1633475"/>
              <a:gd name="connsiteX4" fmla="*/ 1478280 w 2491740"/>
              <a:gd name="connsiteY4" fmla="*/ 80423 h 1633475"/>
              <a:gd name="connsiteX5" fmla="*/ 1805940 w 2491740"/>
              <a:gd name="connsiteY5" fmla="*/ 598583 h 1633475"/>
              <a:gd name="connsiteX6" fmla="*/ 2171700 w 2491740"/>
              <a:gd name="connsiteY6" fmla="*/ 1528223 h 1633475"/>
              <a:gd name="connsiteX7" fmla="*/ 2491740 w 2491740"/>
              <a:gd name="connsiteY7" fmla="*/ 1612043 h 1633475"/>
              <a:gd name="connsiteX8" fmla="*/ 2491740 w 2491740"/>
              <a:gd name="connsiteY8" fmla="*/ 1612043 h 1633475"/>
              <a:gd name="connsiteX0" fmla="*/ 0 w 2491740"/>
              <a:gd name="connsiteY0" fmla="*/ 1581563 h 1633475"/>
              <a:gd name="connsiteX1" fmla="*/ 304800 w 2491740"/>
              <a:gd name="connsiteY1" fmla="*/ 1551083 h 1633475"/>
              <a:gd name="connsiteX2" fmla="*/ 563880 w 2491740"/>
              <a:gd name="connsiteY2" fmla="*/ 1048163 h 1633475"/>
              <a:gd name="connsiteX3" fmla="*/ 1074420 w 2491740"/>
              <a:gd name="connsiteY3" fmla="*/ 103283 h 1633475"/>
              <a:gd name="connsiteX4" fmla="*/ 1478280 w 2491740"/>
              <a:gd name="connsiteY4" fmla="*/ 80423 h 1633475"/>
              <a:gd name="connsiteX5" fmla="*/ 1805940 w 2491740"/>
              <a:gd name="connsiteY5" fmla="*/ 598583 h 1633475"/>
              <a:gd name="connsiteX6" fmla="*/ 2171700 w 2491740"/>
              <a:gd name="connsiteY6" fmla="*/ 1528223 h 1633475"/>
              <a:gd name="connsiteX7" fmla="*/ 2491740 w 2491740"/>
              <a:gd name="connsiteY7" fmla="*/ 1612043 h 1633475"/>
              <a:gd name="connsiteX8" fmla="*/ 2491740 w 2491740"/>
              <a:gd name="connsiteY8" fmla="*/ 1612043 h 16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1740" h="1633475">
                <a:moveTo>
                  <a:pt x="0" y="1581563"/>
                </a:moveTo>
                <a:cubicBezTo>
                  <a:pt x="94615" y="1609503"/>
                  <a:pt x="210820" y="1639983"/>
                  <a:pt x="304800" y="1551083"/>
                </a:cubicBezTo>
                <a:cubicBezTo>
                  <a:pt x="398780" y="1462183"/>
                  <a:pt x="435610" y="1289463"/>
                  <a:pt x="563880" y="1048163"/>
                </a:cubicBezTo>
                <a:cubicBezTo>
                  <a:pt x="692150" y="806863"/>
                  <a:pt x="922020" y="264573"/>
                  <a:pt x="1074420" y="103283"/>
                </a:cubicBezTo>
                <a:cubicBezTo>
                  <a:pt x="1226820" y="-58007"/>
                  <a:pt x="1356360" y="-2127"/>
                  <a:pt x="1478280" y="80423"/>
                </a:cubicBezTo>
                <a:cubicBezTo>
                  <a:pt x="1600200" y="162973"/>
                  <a:pt x="1690370" y="357283"/>
                  <a:pt x="1805940" y="598583"/>
                </a:cubicBezTo>
                <a:cubicBezTo>
                  <a:pt x="1921510" y="839883"/>
                  <a:pt x="2057400" y="1359313"/>
                  <a:pt x="2171700" y="1528223"/>
                </a:cubicBezTo>
                <a:cubicBezTo>
                  <a:pt x="2286000" y="1697133"/>
                  <a:pt x="2491740" y="1612043"/>
                  <a:pt x="2491740" y="1612043"/>
                </a:cubicBezTo>
                <a:lnTo>
                  <a:pt x="2491740" y="1612043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D156BB6-7BCB-4527-9C5D-9AB714DA9943}"/>
              </a:ext>
            </a:extLst>
          </p:cNvPr>
          <p:cNvSpPr/>
          <p:nvPr/>
        </p:nvSpPr>
        <p:spPr>
          <a:xfrm>
            <a:off x="701040" y="2071621"/>
            <a:ext cx="2270760" cy="1438292"/>
          </a:xfrm>
          <a:custGeom>
            <a:avLst/>
            <a:gdLst>
              <a:gd name="connsiteX0" fmla="*/ 0 w 2270760"/>
              <a:gd name="connsiteY0" fmla="*/ 1425959 h 1438292"/>
              <a:gd name="connsiteX1" fmla="*/ 556260 w 2270760"/>
              <a:gd name="connsiteY1" fmla="*/ 1387859 h 1438292"/>
              <a:gd name="connsiteX2" fmla="*/ 1333500 w 2270760"/>
              <a:gd name="connsiteY2" fmla="*/ 1022099 h 1438292"/>
              <a:gd name="connsiteX3" fmla="*/ 1783080 w 2270760"/>
              <a:gd name="connsiteY3" fmla="*/ 511559 h 1438292"/>
              <a:gd name="connsiteX4" fmla="*/ 2011680 w 2270760"/>
              <a:gd name="connsiteY4" fmla="*/ 54359 h 1438292"/>
              <a:gd name="connsiteX5" fmla="*/ 2270760 w 2270760"/>
              <a:gd name="connsiteY5" fmla="*/ 8639 h 1438292"/>
              <a:gd name="connsiteX6" fmla="*/ 2270760 w 2270760"/>
              <a:gd name="connsiteY6" fmla="*/ 8639 h 143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0760" h="1438292">
                <a:moveTo>
                  <a:pt x="0" y="1425959"/>
                </a:moveTo>
                <a:cubicBezTo>
                  <a:pt x="167005" y="1440564"/>
                  <a:pt x="334010" y="1455169"/>
                  <a:pt x="556260" y="1387859"/>
                </a:cubicBezTo>
                <a:cubicBezTo>
                  <a:pt x="778510" y="1320549"/>
                  <a:pt x="1129030" y="1168149"/>
                  <a:pt x="1333500" y="1022099"/>
                </a:cubicBezTo>
                <a:cubicBezTo>
                  <a:pt x="1537970" y="876049"/>
                  <a:pt x="1670050" y="672849"/>
                  <a:pt x="1783080" y="511559"/>
                </a:cubicBezTo>
                <a:cubicBezTo>
                  <a:pt x="1896110" y="350269"/>
                  <a:pt x="1930400" y="138179"/>
                  <a:pt x="2011680" y="54359"/>
                </a:cubicBezTo>
                <a:cubicBezTo>
                  <a:pt x="2092960" y="-29461"/>
                  <a:pt x="2270760" y="8639"/>
                  <a:pt x="2270760" y="8639"/>
                </a:cubicBezTo>
                <a:lnTo>
                  <a:pt x="2270760" y="8639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CEC801F-6D8C-40F7-A26A-4100D3F099D9}"/>
              </a:ext>
            </a:extLst>
          </p:cNvPr>
          <p:cNvSpPr/>
          <p:nvPr/>
        </p:nvSpPr>
        <p:spPr>
          <a:xfrm flipH="1">
            <a:off x="6462480" y="2133926"/>
            <a:ext cx="2270760" cy="1438292"/>
          </a:xfrm>
          <a:custGeom>
            <a:avLst/>
            <a:gdLst>
              <a:gd name="connsiteX0" fmla="*/ 0 w 2270760"/>
              <a:gd name="connsiteY0" fmla="*/ 1425959 h 1438292"/>
              <a:gd name="connsiteX1" fmla="*/ 556260 w 2270760"/>
              <a:gd name="connsiteY1" fmla="*/ 1387859 h 1438292"/>
              <a:gd name="connsiteX2" fmla="*/ 1333500 w 2270760"/>
              <a:gd name="connsiteY2" fmla="*/ 1022099 h 1438292"/>
              <a:gd name="connsiteX3" fmla="*/ 1783080 w 2270760"/>
              <a:gd name="connsiteY3" fmla="*/ 511559 h 1438292"/>
              <a:gd name="connsiteX4" fmla="*/ 2011680 w 2270760"/>
              <a:gd name="connsiteY4" fmla="*/ 54359 h 1438292"/>
              <a:gd name="connsiteX5" fmla="*/ 2270760 w 2270760"/>
              <a:gd name="connsiteY5" fmla="*/ 8639 h 1438292"/>
              <a:gd name="connsiteX6" fmla="*/ 2270760 w 2270760"/>
              <a:gd name="connsiteY6" fmla="*/ 8639 h 143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0760" h="1438292">
                <a:moveTo>
                  <a:pt x="0" y="1425959"/>
                </a:moveTo>
                <a:cubicBezTo>
                  <a:pt x="167005" y="1440564"/>
                  <a:pt x="334010" y="1455169"/>
                  <a:pt x="556260" y="1387859"/>
                </a:cubicBezTo>
                <a:cubicBezTo>
                  <a:pt x="778510" y="1320549"/>
                  <a:pt x="1129030" y="1168149"/>
                  <a:pt x="1333500" y="1022099"/>
                </a:cubicBezTo>
                <a:cubicBezTo>
                  <a:pt x="1537970" y="876049"/>
                  <a:pt x="1670050" y="672849"/>
                  <a:pt x="1783080" y="511559"/>
                </a:cubicBezTo>
                <a:cubicBezTo>
                  <a:pt x="1896110" y="350269"/>
                  <a:pt x="1930400" y="138179"/>
                  <a:pt x="2011680" y="54359"/>
                </a:cubicBezTo>
                <a:cubicBezTo>
                  <a:pt x="2092960" y="-29461"/>
                  <a:pt x="2270760" y="8639"/>
                  <a:pt x="2270760" y="8639"/>
                </a:cubicBezTo>
                <a:lnTo>
                  <a:pt x="2270760" y="8639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9217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Univariate Analysis – Data Visualization (Histogram)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80BA48-7CF1-4A10-B196-F471BB863AB6}"/>
              </a:ext>
            </a:extLst>
          </p:cNvPr>
          <p:cNvSpPr txBox="1"/>
          <p:nvPr/>
        </p:nvSpPr>
        <p:spPr>
          <a:xfrm>
            <a:off x="1700761" y="1031749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Garamond" panose="02020404030301010803" pitchFamily="18" charset="0"/>
              </a:rPr>
              <a:t>Symmetric</a:t>
            </a:r>
            <a:endParaRPr lang="en-GH" sz="1800" dirty="0">
              <a:latin typeface="Garamond" panose="020204040303010108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0E9DB-A2CF-4010-BAAF-36F6C2B45DFD}"/>
              </a:ext>
            </a:extLst>
          </p:cNvPr>
          <p:cNvSpPr txBox="1"/>
          <p:nvPr/>
        </p:nvSpPr>
        <p:spPr>
          <a:xfrm>
            <a:off x="5381845" y="2248584"/>
            <a:ext cx="2648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Garamond" panose="02020404030301010803" pitchFamily="18" charset="0"/>
              </a:rPr>
              <a:t>The mean and median are (approximately) equal in a symmetric or normal distribution.</a:t>
            </a:r>
            <a:endParaRPr lang="en-GH" sz="1800" dirty="0"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EB487-6D7B-4CCA-B8F4-8AE61A147EF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641" t="16000" r="7507" b="11734"/>
          <a:stretch/>
        </p:blipFill>
        <p:spPr>
          <a:xfrm>
            <a:off x="791483" y="1386417"/>
            <a:ext cx="4118139" cy="3153561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236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FFE4-0D24-0B7F-08AD-D0AACE84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63897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About 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F540A-7205-456D-F8E7-A5EC8B4BF08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065677" y="1069824"/>
            <a:ext cx="5085845" cy="1634521"/>
          </a:xfrm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Elijah Appiah</a:t>
            </a:r>
            <a:r>
              <a:rPr lang="en-US" dirty="0">
                <a:latin typeface="Garamond" panose="02020404030301010803" pitchFamily="18" charset="0"/>
              </a:rPr>
              <a:t> from </a:t>
            </a:r>
            <a:r>
              <a:rPr lang="en-US" b="1" dirty="0">
                <a:latin typeface="Garamond" panose="02020404030301010803" pitchFamily="18" charset="0"/>
              </a:rPr>
              <a:t>Ghana</a:t>
            </a:r>
            <a:r>
              <a:rPr lang="en-US" dirty="0">
                <a:latin typeface="Garamond" panose="02020404030301010803" pitchFamily="18" charset="0"/>
              </a:rPr>
              <a:t>.</a:t>
            </a:r>
          </a:p>
          <a:p>
            <a:r>
              <a:rPr lang="en-US" dirty="0">
                <a:latin typeface="Garamond" panose="02020404030301010803" pitchFamily="18" charset="0"/>
              </a:rPr>
              <a:t>Ph.D. Economics at NIDA in Bangkok, Thailand.</a:t>
            </a:r>
          </a:p>
          <a:p>
            <a:r>
              <a:rPr lang="en-US" dirty="0">
                <a:latin typeface="Garamond" panose="02020404030301010803" pitchFamily="18" charset="0"/>
              </a:rPr>
              <a:t>Economist by profession and Data Scientist by passion.</a:t>
            </a:r>
          </a:p>
          <a:p>
            <a:r>
              <a:rPr lang="en-US" dirty="0">
                <a:latin typeface="Garamond" panose="02020404030301010803" pitchFamily="18" charset="0"/>
              </a:rPr>
              <a:t>Enthusiastic about working with data daily.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Garamond" panose="02020404030301010803" pitchFamily="18" charset="0"/>
              </a:rPr>
              <a:t>Technical skills in LATEX, Microsoft Office (Word, Excel, PowerPoint), SPSS, Stata, EViews, Python, R, Power BI, Tableau, and Google TensorFlow.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E81420-8696-DE45-AA24-0D10733E2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9BC958D-2952-CD40-B5B5-2D5AFC12751C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31" name="Picture 2" descr="University of Calabar Nigeria">
              <a:extLst>
                <a:ext uri="{FF2B5EF4-FFF2-40B4-BE49-F238E27FC236}">
                  <a16:creationId xmlns:a16="http://schemas.microsoft.com/office/drawing/2014/main" id="{DBC821D0-7DD7-B24E-AC99-14BA95AD9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5F99C7E7-4E25-5B4E-BB09-29175453E9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4" descr="HTML5 sicss_h_m logo">
              <a:extLst>
                <a:ext uri="{FF2B5EF4-FFF2-40B4-BE49-F238E27FC236}">
                  <a16:creationId xmlns:a16="http://schemas.microsoft.com/office/drawing/2014/main" id="{464A1DE3-114F-EA46-B698-24F2A56B9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6">
              <a:extLst>
                <a:ext uri="{FF2B5EF4-FFF2-40B4-BE49-F238E27FC236}">
                  <a16:creationId xmlns:a16="http://schemas.microsoft.com/office/drawing/2014/main" id="{6E4E379D-6AF8-7942-B854-7740F0FE3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8">
              <a:extLst>
                <a:ext uri="{FF2B5EF4-FFF2-40B4-BE49-F238E27FC236}">
                  <a16:creationId xmlns:a16="http://schemas.microsoft.com/office/drawing/2014/main" id="{33806BAD-A7BA-D84E-BEE7-30A3F58DB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C44B77A-0004-284E-BF92-89ECF1913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25C413E-2B63-904E-9AF3-B09458544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E2AB0EF-8C43-CA4B-8954-7239DCBBE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BB3917B-AA3B-49A1-B1EA-E22B858333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547" y="1133829"/>
            <a:ext cx="1543557" cy="15705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7D7F40-0930-40C3-B73F-E237199522B8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777166" y="2931280"/>
            <a:ext cx="1543557" cy="15435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CBEEC7A-4B7E-43F1-964C-E29B0C0E9A8A}"/>
              </a:ext>
            </a:extLst>
          </p:cNvPr>
          <p:cNvSpPr txBox="1">
            <a:spLocks/>
          </p:cNvSpPr>
          <p:nvPr/>
        </p:nvSpPr>
        <p:spPr>
          <a:xfrm>
            <a:off x="3065677" y="2931280"/>
            <a:ext cx="5085845" cy="154355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latin typeface="Garamond" panose="02020404030301010803" pitchFamily="18" charset="0"/>
              </a:rPr>
              <a:t>Augustine </a:t>
            </a:r>
            <a:r>
              <a:rPr lang="en-US" b="1" dirty="0" err="1">
                <a:latin typeface="Garamond" panose="02020404030301010803" pitchFamily="18" charset="0"/>
              </a:rPr>
              <a:t>Otobi</a:t>
            </a:r>
            <a:r>
              <a:rPr lang="en-US" b="1" dirty="0">
                <a:latin typeface="Garamond" panose="02020404030301010803" pitchFamily="18" charset="0"/>
              </a:rPr>
              <a:t> </a:t>
            </a:r>
            <a:r>
              <a:rPr lang="en-US" b="1" dirty="0" err="1">
                <a:latin typeface="Garamond" panose="02020404030301010803" pitchFamily="18" charset="0"/>
              </a:rPr>
              <a:t>Ogbaji</a:t>
            </a:r>
            <a:r>
              <a:rPr lang="en-US" b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from </a:t>
            </a:r>
            <a:r>
              <a:rPr lang="en-US" b="1" dirty="0">
                <a:latin typeface="Garamond" panose="02020404030301010803" pitchFamily="18" charset="0"/>
              </a:rPr>
              <a:t>Nigeria</a:t>
            </a:r>
            <a:r>
              <a:rPr lang="en-US" dirty="0">
                <a:latin typeface="Garamond" panose="02020404030301010803" pitchFamily="18" charset="0"/>
              </a:rPr>
              <a:t>.</a:t>
            </a:r>
          </a:p>
          <a:p>
            <a:r>
              <a:rPr lang="en-US" dirty="0">
                <a:latin typeface="Garamond" panose="02020404030301010803" pitchFamily="18" charset="0"/>
              </a:rPr>
              <a:t>Postgraduate student at University of Calabar and a Faculty at SICSS.</a:t>
            </a:r>
          </a:p>
          <a:p>
            <a:r>
              <a:rPr lang="en-US" dirty="0">
                <a:latin typeface="Garamond" panose="02020404030301010803" pitchFamily="18" charset="0"/>
              </a:rPr>
              <a:t>Data Science and Machine Learning Engineer.</a:t>
            </a:r>
          </a:p>
          <a:p>
            <a:r>
              <a:rPr lang="en-US" dirty="0">
                <a:latin typeface="Garamond" panose="02020404030301010803" pitchFamily="18" charset="0"/>
              </a:rPr>
              <a:t>Passionate about Artificial Intelligence.</a:t>
            </a:r>
          </a:p>
        </p:txBody>
      </p:sp>
    </p:spTree>
    <p:extLst>
      <p:ext uri="{BB962C8B-B14F-4D97-AF65-F5344CB8AC3E}">
        <p14:creationId xmlns:p14="http://schemas.microsoft.com/office/powerpoint/2010/main" val="959320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Univariate Analysis – Data Visualization (Histogram)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80BA48-7CF1-4A10-B196-F471BB863AB6}"/>
              </a:ext>
            </a:extLst>
          </p:cNvPr>
          <p:cNvSpPr txBox="1"/>
          <p:nvPr/>
        </p:nvSpPr>
        <p:spPr>
          <a:xfrm>
            <a:off x="1462156" y="1033379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Garamond" panose="02020404030301010803" pitchFamily="18" charset="0"/>
              </a:rPr>
              <a:t>Right-skewed</a:t>
            </a:r>
            <a:endParaRPr lang="en-GH" sz="1800" dirty="0">
              <a:latin typeface="Garamond" panose="020204040303010108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0E9DB-A2CF-4010-BAAF-36F6C2B45DFD}"/>
              </a:ext>
            </a:extLst>
          </p:cNvPr>
          <p:cNvSpPr txBox="1"/>
          <p:nvPr/>
        </p:nvSpPr>
        <p:spPr>
          <a:xfrm>
            <a:off x="5381845" y="2248584"/>
            <a:ext cx="2648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Garamond" panose="02020404030301010803" pitchFamily="18" charset="0"/>
              </a:rPr>
              <a:t>The mean is sensitive to extreme values, and thus, the median is more robust in a skewed distribution. The mean is pulled towards the skew or extreme values.</a:t>
            </a:r>
            <a:endParaRPr lang="en-GH" sz="18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85855-6277-47F5-96E0-01F19FDABBD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906" t="16444" r="7374" b="11734"/>
          <a:stretch/>
        </p:blipFill>
        <p:spPr>
          <a:xfrm>
            <a:off x="739140" y="1438607"/>
            <a:ext cx="4068651" cy="3101371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4888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Univariate Analysis – Data Visualization (Histogram)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80BA48-7CF1-4A10-B196-F471BB863AB6}"/>
              </a:ext>
            </a:extLst>
          </p:cNvPr>
          <p:cNvSpPr txBox="1"/>
          <p:nvPr/>
        </p:nvSpPr>
        <p:spPr>
          <a:xfrm>
            <a:off x="1514601" y="1047718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Garamond" panose="02020404030301010803" pitchFamily="18" charset="0"/>
              </a:rPr>
              <a:t>Left-skewed</a:t>
            </a:r>
            <a:endParaRPr lang="en-GH" sz="1800" dirty="0">
              <a:latin typeface="Garamond" panose="020204040303010108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0E9DB-A2CF-4010-BAAF-36F6C2B45DFD}"/>
              </a:ext>
            </a:extLst>
          </p:cNvPr>
          <p:cNvSpPr txBox="1"/>
          <p:nvPr/>
        </p:nvSpPr>
        <p:spPr>
          <a:xfrm>
            <a:off x="5381845" y="2080944"/>
            <a:ext cx="2648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Garamond" panose="02020404030301010803" pitchFamily="18" charset="0"/>
              </a:rPr>
              <a:t>The mean is sensitive to extreme values, and thus, the median is more robust in a skewed distribution. The mean is pulled towards the skew or extreme values.</a:t>
            </a:r>
            <a:endParaRPr lang="en-GH" sz="1800" dirty="0"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E3F93-A118-4A40-BDFD-C22A3CF20C1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907" t="15556" r="8040" b="11733"/>
          <a:stretch/>
        </p:blipFill>
        <p:spPr>
          <a:xfrm>
            <a:off x="925894" y="1470659"/>
            <a:ext cx="4005961" cy="311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74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3F2117-E107-441B-BBEB-F95A5B30ED86}"/>
              </a:ext>
            </a:extLst>
          </p:cNvPr>
          <p:cNvGrpSpPr/>
          <p:nvPr/>
        </p:nvGrpSpPr>
        <p:grpSpPr>
          <a:xfrm>
            <a:off x="921491" y="1109039"/>
            <a:ext cx="7435255" cy="2925421"/>
            <a:chOff x="915890" y="884529"/>
            <a:chExt cx="7435255" cy="2925421"/>
          </a:xfrm>
        </p:grpSpPr>
        <p:sp>
          <p:nvSpPr>
            <p:cNvPr id="17" name="Google Shape;150;p19">
              <a:extLst>
                <a:ext uri="{FF2B5EF4-FFF2-40B4-BE49-F238E27FC236}">
                  <a16:creationId xmlns:a16="http://schemas.microsoft.com/office/drawing/2014/main" id="{978BA845-E8A1-49AD-B457-9D8D3EDA9322}"/>
                </a:ext>
              </a:extLst>
            </p:cNvPr>
            <p:cNvSpPr txBox="1">
              <a:spLocks/>
            </p:cNvSpPr>
            <p:nvPr/>
          </p:nvSpPr>
          <p:spPr>
            <a:xfrm>
              <a:off x="915890" y="2650150"/>
              <a:ext cx="7367400" cy="11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5400" b="1">
                  <a:solidFill>
                    <a:srgbClr val="0070C0"/>
                  </a:solidFill>
                  <a:latin typeface="Garamond" panose="02020404030301010803" pitchFamily="18" charset="0"/>
                </a:rPr>
                <a:t>Now, let’s practice</a:t>
              </a:r>
              <a:endParaRPr lang="en-US" sz="5400" b="1" dirty="0">
                <a:solidFill>
                  <a:srgbClr val="0070C0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368770-CA61-478A-8470-8108C5CD300A}"/>
                </a:ext>
              </a:extLst>
            </p:cNvPr>
            <p:cNvGrpSpPr/>
            <p:nvPr/>
          </p:nvGrpSpPr>
          <p:grpSpPr>
            <a:xfrm>
              <a:off x="6487665" y="2367985"/>
              <a:ext cx="676638" cy="699296"/>
              <a:chOff x="6662475" y="2367985"/>
              <a:chExt cx="676638" cy="699296"/>
            </a:xfrm>
          </p:grpSpPr>
          <p:sp>
            <p:nvSpPr>
              <p:cNvPr id="19" name="Google Shape;156;p19">
                <a:extLst>
                  <a:ext uri="{FF2B5EF4-FFF2-40B4-BE49-F238E27FC236}">
                    <a16:creationId xmlns:a16="http://schemas.microsoft.com/office/drawing/2014/main" id="{B2238C4B-4777-4194-960B-A537BAB8F730}"/>
                  </a:ext>
                </a:extLst>
              </p:cNvPr>
              <p:cNvSpPr/>
              <p:nvPr/>
            </p:nvSpPr>
            <p:spPr>
              <a:xfrm rot="21012506">
                <a:off x="6662475" y="2367985"/>
                <a:ext cx="676638" cy="676644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7;p19">
                <a:extLst>
                  <a:ext uri="{FF2B5EF4-FFF2-40B4-BE49-F238E27FC236}">
                    <a16:creationId xmlns:a16="http://schemas.microsoft.com/office/drawing/2014/main" id="{AB1E580E-DE97-46D8-88BA-AFFCBE58E9C1}"/>
                  </a:ext>
                </a:extLst>
              </p:cNvPr>
              <p:cNvSpPr/>
              <p:nvPr/>
            </p:nvSpPr>
            <p:spPr>
              <a:xfrm rot="21012506">
                <a:off x="6738915" y="2942198"/>
                <a:ext cx="111887" cy="111894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8;p19">
                <a:extLst>
                  <a:ext uri="{FF2B5EF4-FFF2-40B4-BE49-F238E27FC236}">
                    <a16:creationId xmlns:a16="http://schemas.microsoft.com/office/drawing/2014/main" id="{C7DE1696-F536-427D-B6B1-2AD2ADC0D895}"/>
                  </a:ext>
                </a:extLst>
              </p:cNvPr>
              <p:cNvSpPr/>
              <p:nvPr/>
            </p:nvSpPr>
            <p:spPr>
              <a:xfrm rot="21012506">
                <a:off x="6832303" y="2995453"/>
                <a:ext cx="71823" cy="71828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;p19">
                <a:extLst>
                  <a:ext uri="{FF2B5EF4-FFF2-40B4-BE49-F238E27FC236}">
                    <a16:creationId xmlns:a16="http://schemas.microsoft.com/office/drawing/2014/main" id="{3C79F4B5-8E76-4B72-A7CE-14FF3C8C66A3}"/>
                  </a:ext>
                </a:extLst>
              </p:cNvPr>
              <p:cNvSpPr/>
              <p:nvPr/>
            </p:nvSpPr>
            <p:spPr>
              <a:xfrm rot="21012506">
                <a:off x="6703103" y="2904283"/>
                <a:ext cx="71785" cy="7179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160;p19">
              <a:extLst>
                <a:ext uri="{FF2B5EF4-FFF2-40B4-BE49-F238E27FC236}">
                  <a16:creationId xmlns:a16="http://schemas.microsoft.com/office/drawing/2014/main" id="{013E9E94-9D8E-4684-ADE5-5EFAE0568734}"/>
                </a:ext>
              </a:extLst>
            </p:cNvPr>
            <p:cNvSpPr/>
            <p:nvPr/>
          </p:nvSpPr>
          <p:spPr>
            <a:xfrm>
              <a:off x="6190551" y="887713"/>
              <a:ext cx="257246" cy="24562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1;p19">
              <a:extLst>
                <a:ext uri="{FF2B5EF4-FFF2-40B4-BE49-F238E27FC236}">
                  <a16:creationId xmlns:a16="http://schemas.microsoft.com/office/drawing/2014/main" id="{C6614450-26B5-4413-8092-DCFC8EEA765B}"/>
                </a:ext>
              </a:extLst>
            </p:cNvPr>
            <p:cNvSpPr/>
            <p:nvPr/>
          </p:nvSpPr>
          <p:spPr>
            <a:xfrm rot="2697415">
              <a:off x="7885794" y="2145273"/>
              <a:ext cx="390522" cy="372885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2;p19">
              <a:extLst>
                <a:ext uri="{FF2B5EF4-FFF2-40B4-BE49-F238E27FC236}">
                  <a16:creationId xmlns:a16="http://schemas.microsoft.com/office/drawing/2014/main" id="{6B50A8CD-2745-4BCE-8633-A94169EF9722}"/>
                </a:ext>
              </a:extLst>
            </p:cNvPr>
            <p:cNvSpPr/>
            <p:nvPr/>
          </p:nvSpPr>
          <p:spPr>
            <a:xfrm>
              <a:off x="8194736" y="1932400"/>
              <a:ext cx="156409" cy="149417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;p19">
              <a:extLst>
                <a:ext uri="{FF2B5EF4-FFF2-40B4-BE49-F238E27FC236}">
                  <a16:creationId xmlns:a16="http://schemas.microsoft.com/office/drawing/2014/main" id="{AF5D1DB1-7B92-44FD-B054-8354E3374933}"/>
                </a:ext>
              </a:extLst>
            </p:cNvPr>
            <p:cNvSpPr/>
            <p:nvPr/>
          </p:nvSpPr>
          <p:spPr>
            <a:xfrm rot="1279885">
              <a:off x="6012317" y="1628627"/>
              <a:ext cx="156402" cy="14939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193FCDB-6ADE-4866-9B83-1351AEDA5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46161" y="884529"/>
              <a:ext cx="1756779" cy="1361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2984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Univariate Analysis – Variability or Spread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240558A-CFEB-40BB-87B4-A88AD1DE3842}"/>
              </a:ext>
            </a:extLst>
          </p:cNvPr>
          <p:cNvSpPr txBox="1">
            <a:spLocks/>
          </p:cNvSpPr>
          <p:nvPr/>
        </p:nvSpPr>
        <p:spPr>
          <a:xfrm>
            <a:off x="337380" y="1007725"/>
            <a:ext cx="8494919" cy="356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 algn="ctr">
              <a:buFont typeface="Arial"/>
              <a:buNone/>
            </a:pPr>
            <a:r>
              <a:rPr lang="en-US" sz="1600" b="1" dirty="0">
                <a:latin typeface="Garamond" panose="02020404030301010803" pitchFamily="18" charset="0"/>
              </a:rPr>
              <a:t>Numeric</a:t>
            </a:r>
            <a:endParaRPr lang="en-US" sz="1600" dirty="0">
              <a:latin typeface="Garamond" panose="02020404030301010803" pitchFamily="18" charset="0"/>
            </a:endParaRPr>
          </a:p>
          <a:p>
            <a:r>
              <a:rPr lang="en-US" sz="1600" b="1" dirty="0">
                <a:latin typeface="Garamond" panose="02020404030301010803" pitchFamily="18" charset="0"/>
              </a:rPr>
              <a:t>Range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</a:rPr>
              <a:t>Maximum value – Minimum value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</a:rPr>
              <a:t>Very sensitive to outliers or extreme values, making it an unreliable measure of spread.</a:t>
            </a:r>
          </a:p>
          <a:p>
            <a:pPr lvl="1"/>
            <a:endParaRPr lang="en-US" sz="1200" dirty="0">
              <a:latin typeface="Garamond" panose="02020404030301010803" pitchFamily="18" charset="0"/>
            </a:endParaRPr>
          </a:p>
          <a:p>
            <a:r>
              <a:rPr lang="en-US" sz="1600" b="1" dirty="0">
                <a:latin typeface="Garamond" panose="02020404030301010803" pitchFamily="18" charset="0"/>
              </a:rPr>
              <a:t>Variance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</a:rPr>
              <a:t>Dispersion of data points around the mean.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</a:rPr>
              <a:t>Average squared deviation from the mean.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</a:rPr>
              <a:t>Sensitive to outliers: outliers with large deviations from the mean inflate the variance.</a:t>
            </a:r>
          </a:p>
          <a:p>
            <a:pPr lvl="1"/>
            <a:endParaRPr lang="en-US" sz="1600" dirty="0">
              <a:latin typeface="Garamond" panose="02020404030301010803" pitchFamily="18" charset="0"/>
            </a:endParaRPr>
          </a:p>
          <a:p>
            <a:pPr lvl="1"/>
            <a:endParaRPr lang="en-US" sz="1600" dirty="0">
              <a:latin typeface="Garamond" panose="02020404030301010803" pitchFamily="18" charset="0"/>
            </a:endParaRPr>
          </a:p>
          <a:p>
            <a:endParaRPr 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7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Univariate Analysis – Variability or Spread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240558A-CFEB-40BB-87B4-A88AD1DE3842}"/>
              </a:ext>
            </a:extLst>
          </p:cNvPr>
          <p:cNvSpPr txBox="1">
            <a:spLocks/>
          </p:cNvSpPr>
          <p:nvPr/>
        </p:nvSpPr>
        <p:spPr>
          <a:xfrm>
            <a:off x="337381" y="1007725"/>
            <a:ext cx="5918640" cy="356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 algn="ctr">
              <a:buFont typeface="Arial"/>
              <a:buNone/>
            </a:pPr>
            <a:r>
              <a:rPr lang="en-US" sz="1600" b="1" dirty="0">
                <a:latin typeface="Garamond" panose="02020404030301010803" pitchFamily="18" charset="0"/>
              </a:rPr>
              <a:t>Numeric</a:t>
            </a:r>
            <a:endParaRPr lang="en-US" sz="1600" dirty="0">
              <a:latin typeface="Garamond" panose="02020404030301010803" pitchFamily="18" charset="0"/>
            </a:endParaRPr>
          </a:p>
          <a:p>
            <a:r>
              <a:rPr lang="en-US" sz="1600" b="1" dirty="0">
                <a:latin typeface="Garamond" panose="02020404030301010803" pitchFamily="18" charset="0"/>
              </a:rPr>
              <a:t>Standard Deviation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</a:rPr>
              <a:t>Dispersion of data points around the mean.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</a:rPr>
              <a:t>Average deviation from the mean.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</a:rPr>
              <a:t>Sensitive to outliers: outliers with large deviations from the mean inflate the standard deviation.</a:t>
            </a:r>
          </a:p>
          <a:p>
            <a:pPr lvl="1"/>
            <a:endParaRPr lang="en-US" sz="1200" dirty="0">
              <a:latin typeface="Garamond" panose="02020404030301010803" pitchFamily="18" charset="0"/>
            </a:endParaRPr>
          </a:p>
          <a:p>
            <a:r>
              <a:rPr lang="en-US" sz="1600" b="1" dirty="0">
                <a:latin typeface="Garamond" panose="02020404030301010803" pitchFamily="18" charset="0"/>
              </a:rPr>
              <a:t>Interquartile Range (IQR)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</a:rPr>
              <a:t>Difference between 3</a:t>
            </a:r>
            <a:r>
              <a:rPr lang="en-US" sz="1600" baseline="30000" dirty="0">
                <a:latin typeface="Garamond" panose="02020404030301010803" pitchFamily="18" charset="0"/>
              </a:rPr>
              <a:t>rd</a:t>
            </a:r>
            <a:r>
              <a:rPr lang="en-US" sz="1600" dirty="0">
                <a:latin typeface="Garamond" panose="02020404030301010803" pitchFamily="18" charset="0"/>
              </a:rPr>
              <a:t> and 1</a:t>
            </a:r>
            <a:r>
              <a:rPr lang="en-US" sz="1600" baseline="30000" dirty="0">
                <a:latin typeface="Garamond" panose="02020404030301010803" pitchFamily="18" charset="0"/>
              </a:rPr>
              <a:t>st</a:t>
            </a:r>
            <a:r>
              <a:rPr lang="en-US" sz="1600" dirty="0">
                <a:latin typeface="Garamond" panose="02020404030301010803" pitchFamily="18" charset="0"/>
              </a:rPr>
              <a:t> quartiles (Q3 – Q1).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</a:rPr>
              <a:t>Less sensitive to extreme values and skewed data because it considers the middle 50% of the data and less influenced by the extreme values in the tails of the distribution.</a:t>
            </a:r>
          </a:p>
          <a:p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FEB002A-5734-4DB7-A047-E89949C58FDB}"/>
              </a:ext>
            </a:extLst>
          </p:cNvPr>
          <p:cNvSpPr txBox="1">
            <a:spLocks/>
          </p:cNvSpPr>
          <p:nvPr/>
        </p:nvSpPr>
        <p:spPr>
          <a:xfrm>
            <a:off x="6308933" y="1326244"/>
            <a:ext cx="2395410" cy="298701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buFont typeface="Arial"/>
              <a:buNone/>
            </a:pPr>
            <a:r>
              <a:rPr lang="en-US" sz="1600" b="1" dirty="0">
                <a:latin typeface="Garamond" panose="02020404030301010803" pitchFamily="18" charset="0"/>
              </a:rPr>
              <a:t>Which is robust?</a:t>
            </a:r>
            <a:endParaRPr lang="en-US" sz="1600" dirty="0">
              <a:latin typeface="Garamond" panose="02020404030301010803" pitchFamily="18" charset="0"/>
            </a:endParaRPr>
          </a:p>
          <a:p>
            <a:r>
              <a:rPr lang="en-US" sz="1600" dirty="0">
                <a:latin typeface="Garamond" panose="02020404030301010803" pitchFamily="18" charset="0"/>
              </a:rPr>
              <a:t>In a symmetric/normal distribution, the standard deviation is just the measure to go for.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In a skewed distribution, the IQR is robust.</a:t>
            </a:r>
          </a:p>
        </p:txBody>
      </p:sp>
    </p:spTree>
    <p:extLst>
      <p:ext uri="{BB962C8B-B14F-4D97-AF65-F5344CB8AC3E}">
        <p14:creationId xmlns:p14="http://schemas.microsoft.com/office/powerpoint/2010/main" val="187649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3F2117-E107-441B-BBEB-F95A5B30ED86}"/>
              </a:ext>
            </a:extLst>
          </p:cNvPr>
          <p:cNvGrpSpPr/>
          <p:nvPr/>
        </p:nvGrpSpPr>
        <p:grpSpPr>
          <a:xfrm>
            <a:off x="921491" y="1109039"/>
            <a:ext cx="7435255" cy="2925421"/>
            <a:chOff x="915890" y="884529"/>
            <a:chExt cx="7435255" cy="2925421"/>
          </a:xfrm>
        </p:grpSpPr>
        <p:sp>
          <p:nvSpPr>
            <p:cNvPr id="17" name="Google Shape;150;p19">
              <a:extLst>
                <a:ext uri="{FF2B5EF4-FFF2-40B4-BE49-F238E27FC236}">
                  <a16:creationId xmlns:a16="http://schemas.microsoft.com/office/drawing/2014/main" id="{978BA845-E8A1-49AD-B457-9D8D3EDA9322}"/>
                </a:ext>
              </a:extLst>
            </p:cNvPr>
            <p:cNvSpPr txBox="1">
              <a:spLocks/>
            </p:cNvSpPr>
            <p:nvPr/>
          </p:nvSpPr>
          <p:spPr>
            <a:xfrm>
              <a:off x="915890" y="2650150"/>
              <a:ext cx="7367400" cy="11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5400" b="1">
                  <a:solidFill>
                    <a:srgbClr val="0070C0"/>
                  </a:solidFill>
                  <a:latin typeface="Garamond" panose="02020404030301010803" pitchFamily="18" charset="0"/>
                </a:rPr>
                <a:t>Now, let’s practice</a:t>
              </a:r>
              <a:endParaRPr lang="en-US" sz="5400" b="1" dirty="0">
                <a:solidFill>
                  <a:srgbClr val="0070C0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368770-CA61-478A-8470-8108C5CD300A}"/>
                </a:ext>
              </a:extLst>
            </p:cNvPr>
            <p:cNvGrpSpPr/>
            <p:nvPr/>
          </p:nvGrpSpPr>
          <p:grpSpPr>
            <a:xfrm>
              <a:off x="6487665" y="2367985"/>
              <a:ext cx="676638" cy="699296"/>
              <a:chOff x="6662475" y="2367985"/>
              <a:chExt cx="676638" cy="699296"/>
            </a:xfrm>
          </p:grpSpPr>
          <p:sp>
            <p:nvSpPr>
              <p:cNvPr id="19" name="Google Shape;156;p19">
                <a:extLst>
                  <a:ext uri="{FF2B5EF4-FFF2-40B4-BE49-F238E27FC236}">
                    <a16:creationId xmlns:a16="http://schemas.microsoft.com/office/drawing/2014/main" id="{B2238C4B-4777-4194-960B-A537BAB8F730}"/>
                  </a:ext>
                </a:extLst>
              </p:cNvPr>
              <p:cNvSpPr/>
              <p:nvPr/>
            </p:nvSpPr>
            <p:spPr>
              <a:xfrm rot="21012506">
                <a:off x="6662475" y="2367985"/>
                <a:ext cx="676638" cy="676644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7;p19">
                <a:extLst>
                  <a:ext uri="{FF2B5EF4-FFF2-40B4-BE49-F238E27FC236}">
                    <a16:creationId xmlns:a16="http://schemas.microsoft.com/office/drawing/2014/main" id="{AB1E580E-DE97-46D8-88BA-AFFCBE58E9C1}"/>
                  </a:ext>
                </a:extLst>
              </p:cNvPr>
              <p:cNvSpPr/>
              <p:nvPr/>
            </p:nvSpPr>
            <p:spPr>
              <a:xfrm rot="21012506">
                <a:off x="6738915" y="2942198"/>
                <a:ext cx="111887" cy="111894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8;p19">
                <a:extLst>
                  <a:ext uri="{FF2B5EF4-FFF2-40B4-BE49-F238E27FC236}">
                    <a16:creationId xmlns:a16="http://schemas.microsoft.com/office/drawing/2014/main" id="{C7DE1696-F536-427D-B6B1-2AD2ADC0D895}"/>
                  </a:ext>
                </a:extLst>
              </p:cNvPr>
              <p:cNvSpPr/>
              <p:nvPr/>
            </p:nvSpPr>
            <p:spPr>
              <a:xfrm rot="21012506">
                <a:off x="6832303" y="2995453"/>
                <a:ext cx="71823" cy="71828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;p19">
                <a:extLst>
                  <a:ext uri="{FF2B5EF4-FFF2-40B4-BE49-F238E27FC236}">
                    <a16:creationId xmlns:a16="http://schemas.microsoft.com/office/drawing/2014/main" id="{3C79F4B5-8E76-4B72-A7CE-14FF3C8C66A3}"/>
                  </a:ext>
                </a:extLst>
              </p:cNvPr>
              <p:cNvSpPr/>
              <p:nvPr/>
            </p:nvSpPr>
            <p:spPr>
              <a:xfrm rot="21012506">
                <a:off x="6703103" y="2904283"/>
                <a:ext cx="71785" cy="7179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160;p19">
              <a:extLst>
                <a:ext uri="{FF2B5EF4-FFF2-40B4-BE49-F238E27FC236}">
                  <a16:creationId xmlns:a16="http://schemas.microsoft.com/office/drawing/2014/main" id="{013E9E94-9D8E-4684-ADE5-5EFAE0568734}"/>
                </a:ext>
              </a:extLst>
            </p:cNvPr>
            <p:cNvSpPr/>
            <p:nvPr/>
          </p:nvSpPr>
          <p:spPr>
            <a:xfrm>
              <a:off x="6190551" y="887713"/>
              <a:ext cx="257246" cy="24562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1;p19">
              <a:extLst>
                <a:ext uri="{FF2B5EF4-FFF2-40B4-BE49-F238E27FC236}">
                  <a16:creationId xmlns:a16="http://schemas.microsoft.com/office/drawing/2014/main" id="{C6614450-26B5-4413-8092-DCFC8EEA765B}"/>
                </a:ext>
              </a:extLst>
            </p:cNvPr>
            <p:cNvSpPr/>
            <p:nvPr/>
          </p:nvSpPr>
          <p:spPr>
            <a:xfrm rot="2697415">
              <a:off x="7885794" y="2145273"/>
              <a:ext cx="390522" cy="372885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2;p19">
              <a:extLst>
                <a:ext uri="{FF2B5EF4-FFF2-40B4-BE49-F238E27FC236}">
                  <a16:creationId xmlns:a16="http://schemas.microsoft.com/office/drawing/2014/main" id="{6B50A8CD-2745-4BCE-8633-A94169EF9722}"/>
                </a:ext>
              </a:extLst>
            </p:cNvPr>
            <p:cNvSpPr/>
            <p:nvPr/>
          </p:nvSpPr>
          <p:spPr>
            <a:xfrm>
              <a:off x="8194736" y="1932400"/>
              <a:ext cx="156409" cy="149417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;p19">
              <a:extLst>
                <a:ext uri="{FF2B5EF4-FFF2-40B4-BE49-F238E27FC236}">
                  <a16:creationId xmlns:a16="http://schemas.microsoft.com/office/drawing/2014/main" id="{AF5D1DB1-7B92-44FD-B054-8354E3374933}"/>
                </a:ext>
              </a:extLst>
            </p:cNvPr>
            <p:cNvSpPr/>
            <p:nvPr/>
          </p:nvSpPr>
          <p:spPr>
            <a:xfrm rot="1279885">
              <a:off x="6012317" y="1628627"/>
              <a:ext cx="156402" cy="14939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193FCDB-6ADE-4866-9B83-1351AEDA5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46161" y="884529"/>
              <a:ext cx="1756779" cy="1361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5621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FFE4-0D24-0B7F-08AD-D0AACE84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63897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Bivariate Analysis –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B7EAA-DD55-27C6-F7A8-4DD56F21B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5627"/>
            <a:ext cx="3999900" cy="2955878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sz="1600" b="1" dirty="0">
                <a:latin typeface="Garamond" panose="02020404030301010803" pitchFamily="18" charset="0"/>
              </a:rPr>
              <a:t>Meaning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Explores the relationship between </a:t>
            </a:r>
            <a:r>
              <a:rPr lang="en-US" sz="1600" b="1" dirty="0">
                <a:latin typeface="Garamond" panose="02020404030301010803" pitchFamily="18" charset="0"/>
              </a:rPr>
              <a:t>two variables</a:t>
            </a:r>
            <a:r>
              <a:rPr lang="en-US" sz="16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F540A-7205-456D-F8E7-A5EC8B4BF08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225627"/>
            <a:ext cx="3999900" cy="2959020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sz="1600" b="1" dirty="0">
                <a:latin typeface="Garamond" panose="02020404030301010803" pitchFamily="18" charset="0"/>
              </a:rPr>
              <a:t>Relevance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Identify relationships.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Assessing correlations (statistical significance).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Test causal relationships through hypothesis.</a:t>
            </a:r>
          </a:p>
          <a:p>
            <a:endParaRPr lang="en-US" sz="1400" dirty="0">
              <a:latin typeface="Garamond" panose="02020404030301010803" pitchFamily="18" charset="0"/>
            </a:endParaRPr>
          </a:p>
          <a:p>
            <a:endParaRPr lang="en-US" sz="1600" dirty="0">
              <a:latin typeface="Garamond" panose="02020404030301010803" pitchFamily="18" charset="0"/>
            </a:endParaRPr>
          </a:p>
          <a:p>
            <a:pPr marL="139700" indent="0">
              <a:buNone/>
            </a:pPr>
            <a:endParaRPr lang="en-US" sz="1600" dirty="0">
              <a:latin typeface="Garamond" panose="02020404030301010803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E81420-8696-DE45-AA24-0D10733E2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9BC958D-2952-CD40-B5B5-2D5AFC12751C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31" name="Picture 2" descr="University of Calabar Nigeria">
              <a:extLst>
                <a:ext uri="{FF2B5EF4-FFF2-40B4-BE49-F238E27FC236}">
                  <a16:creationId xmlns:a16="http://schemas.microsoft.com/office/drawing/2014/main" id="{DBC821D0-7DD7-B24E-AC99-14BA95AD9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5F99C7E7-4E25-5B4E-BB09-29175453E9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4" descr="HTML5 sicss_h_m logo">
              <a:extLst>
                <a:ext uri="{FF2B5EF4-FFF2-40B4-BE49-F238E27FC236}">
                  <a16:creationId xmlns:a16="http://schemas.microsoft.com/office/drawing/2014/main" id="{464A1DE3-114F-EA46-B698-24F2A56B9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6">
              <a:extLst>
                <a:ext uri="{FF2B5EF4-FFF2-40B4-BE49-F238E27FC236}">
                  <a16:creationId xmlns:a16="http://schemas.microsoft.com/office/drawing/2014/main" id="{6E4E379D-6AF8-7942-B854-7740F0FE3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8">
              <a:extLst>
                <a:ext uri="{FF2B5EF4-FFF2-40B4-BE49-F238E27FC236}">
                  <a16:creationId xmlns:a16="http://schemas.microsoft.com/office/drawing/2014/main" id="{33806BAD-A7BA-D84E-BEE7-30A3F58DB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C44B77A-0004-284E-BF92-89ECF1913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25C413E-2B63-904E-9AF3-B09458544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E2AB0EF-8C43-CA4B-8954-7239DCBBE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0760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FFE4-0D24-0B7F-08AD-D0AACE84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63897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Bivariate Analysis – Assessing 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B7EAA-DD55-27C6-F7A8-4DD56F21B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148926"/>
            <a:ext cx="2880000" cy="336863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139700" indent="0" algn="ctr">
              <a:lnSpc>
                <a:spcPct val="200000"/>
              </a:lnSpc>
              <a:buNone/>
            </a:pPr>
            <a:r>
              <a:rPr lang="en-US" sz="1500" b="1" dirty="0">
                <a:latin typeface="Garamond" panose="02020404030301010803" pitchFamily="18" charset="0"/>
              </a:rPr>
              <a:t>Two Numeric Variables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Garamond" panose="02020404030301010803" pitchFamily="18" charset="0"/>
              </a:rPr>
              <a:t>Scatter Plot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Garamond" panose="02020404030301010803" pitchFamily="18" charset="0"/>
              </a:rPr>
              <a:t>Correlation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F540A-7205-456D-F8E7-A5EC8B4BF08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116580" y="1147136"/>
            <a:ext cx="2880000" cy="337221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139700" indent="0" algn="ctr">
              <a:lnSpc>
                <a:spcPct val="200000"/>
              </a:lnSpc>
              <a:buNone/>
            </a:pPr>
            <a:r>
              <a:rPr lang="en-US" sz="1500" b="1" dirty="0">
                <a:latin typeface="Garamond" panose="02020404030301010803" pitchFamily="18" charset="0"/>
              </a:rPr>
              <a:t>Two Categorical Variables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Garamond" panose="02020404030301010803" pitchFamily="18" charset="0"/>
              </a:rPr>
              <a:t>Contingency Table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Garamond" panose="02020404030301010803" pitchFamily="18" charset="0"/>
              </a:rPr>
              <a:t>Chi-squared Test</a:t>
            </a:r>
          </a:p>
          <a:p>
            <a:pPr>
              <a:lnSpc>
                <a:spcPct val="200000"/>
              </a:lnSpc>
            </a:pPr>
            <a:endParaRPr lang="en-US" sz="1400" dirty="0">
              <a:latin typeface="Garamond" panose="02020404030301010803" pitchFamily="18" charset="0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Garamond" panose="02020404030301010803" pitchFamily="18" charset="0"/>
            </a:endParaRPr>
          </a:p>
          <a:p>
            <a:pPr marL="139700" indent="0">
              <a:lnSpc>
                <a:spcPct val="200000"/>
              </a:lnSpc>
              <a:buNone/>
            </a:pPr>
            <a:endParaRPr lang="en-US" sz="1600" dirty="0">
              <a:latin typeface="Garamond" panose="02020404030301010803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E81420-8696-DE45-AA24-0D10733E2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9BC958D-2952-CD40-B5B5-2D5AFC12751C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31" name="Picture 2" descr="University of Calabar Nigeria">
              <a:extLst>
                <a:ext uri="{FF2B5EF4-FFF2-40B4-BE49-F238E27FC236}">
                  <a16:creationId xmlns:a16="http://schemas.microsoft.com/office/drawing/2014/main" id="{DBC821D0-7DD7-B24E-AC99-14BA95AD9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5F99C7E7-4E25-5B4E-BB09-29175453E9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4" descr="HTML5 sicss_h_m logo">
              <a:extLst>
                <a:ext uri="{FF2B5EF4-FFF2-40B4-BE49-F238E27FC236}">
                  <a16:creationId xmlns:a16="http://schemas.microsoft.com/office/drawing/2014/main" id="{464A1DE3-114F-EA46-B698-24F2A56B9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6">
              <a:extLst>
                <a:ext uri="{FF2B5EF4-FFF2-40B4-BE49-F238E27FC236}">
                  <a16:creationId xmlns:a16="http://schemas.microsoft.com/office/drawing/2014/main" id="{6E4E379D-6AF8-7942-B854-7740F0FE3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8">
              <a:extLst>
                <a:ext uri="{FF2B5EF4-FFF2-40B4-BE49-F238E27FC236}">
                  <a16:creationId xmlns:a16="http://schemas.microsoft.com/office/drawing/2014/main" id="{33806BAD-A7BA-D84E-BEE7-30A3F58DB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C44B77A-0004-284E-BF92-89ECF1913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25C413E-2B63-904E-9AF3-B09458544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E2AB0EF-8C43-CA4B-8954-7239DCBBE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69D824-CAA0-4AB4-8F9A-85679222BA6C}"/>
              </a:ext>
            </a:extLst>
          </p:cNvPr>
          <p:cNvSpPr txBox="1">
            <a:spLocks/>
          </p:cNvSpPr>
          <p:nvPr/>
        </p:nvSpPr>
        <p:spPr>
          <a:xfrm>
            <a:off x="6080760" y="1147136"/>
            <a:ext cx="2880000" cy="33722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 algn="ctr">
              <a:lnSpc>
                <a:spcPct val="200000"/>
              </a:lnSpc>
              <a:buFont typeface="Arial"/>
              <a:buNone/>
            </a:pPr>
            <a:r>
              <a:rPr lang="en-US" sz="1500" b="1" dirty="0">
                <a:latin typeface="Garamond" panose="02020404030301010803" pitchFamily="18" charset="0"/>
              </a:rPr>
              <a:t>One Numeric, One Categorical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Garamond" panose="02020404030301010803" pitchFamily="18" charset="0"/>
              </a:rPr>
              <a:t>Box Plot / Violin Plot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Garamond" panose="02020404030301010803" pitchFamily="18" charset="0"/>
              </a:rPr>
              <a:t>T-test / ANOVA</a:t>
            </a:r>
          </a:p>
          <a:p>
            <a:pPr>
              <a:lnSpc>
                <a:spcPct val="200000"/>
              </a:lnSpc>
            </a:pPr>
            <a:endParaRPr lang="en-US" dirty="0">
              <a:latin typeface="Garamond" panose="02020404030301010803" pitchFamily="18" charset="0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Garamond" panose="02020404030301010803" pitchFamily="18" charset="0"/>
            </a:endParaRPr>
          </a:p>
          <a:p>
            <a:pPr marL="139700" indent="0">
              <a:lnSpc>
                <a:spcPct val="200000"/>
              </a:lnSpc>
              <a:buFont typeface="Arial"/>
              <a:buNone/>
            </a:pPr>
            <a:endParaRPr 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703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Bivariate Analysis – Assessing Relationships (Numeric)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4EF58-B3C8-498B-A023-B50E46B87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7" t="15022" r="6090" b="13333"/>
          <a:stretch/>
        </p:blipFill>
        <p:spPr>
          <a:xfrm>
            <a:off x="652041" y="1478280"/>
            <a:ext cx="3738580" cy="3046458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5DDD3A0-8212-4F5B-961B-803ACBFB727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8839" t="16000" r="6091" b="13037"/>
          <a:stretch/>
        </p:blipFill>
        <p:spPr>
          <a:xfrm>
            <a:off x="4642184" y="1478280"/>
            <a:ext cx="4061762" cy="3046458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71FD07-A20C-4764-B3C9-EAB1C81D009A}"/>
              </a:ext>
            </a:extLst>
          </p:cNvPr>
          <p:cNvSpPr txBox="1"/>
          <p:nvPr/>
        </p:nvSpPr>
        <p:spPr>
          <a:xfrm>
            <a:off x="784860" y="1130141"/>
            <a:ext cx="34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Garamond" panose="02020404030301010803" pitchFamily="18" charset="0"/>
              </a:rPr>
              <a:t>Positive Relationship</a:t>
            </a:r>
            <a:endParaRPr lang="en-GH" sz="1800" dirty="0">
              <a:latin typeface="Garamond" panose="020204040303010108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CEEF2E-E91C-4F4B-98AC-C0EABBC324DA}"/>
              </a:ext>
            </a:extLst>
          </p:cNvPr>
          <p:cNvSpPr txBox="1"/>
          <p:nvPr/>
        </p:nvSpPr>
        <p:spPr>
          <a:xfrm>
            <a:off x="5009619" y="1130141"/>
            <a:ext cx="34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Garamond" panose="02020404030301010803" pitchFamily="18" charset="0"/>
              </a:rPr>
              <a:t>Negative Relationship</a:t>
            </a:r>
            <a:endParaRPr lang="en-GH" sz="1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775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Bivariate Analysis – Assessing Relationships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9B4536A-7A33-4521-B28A-8323423B07F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440" t="16740" r="7241" b="13185"/>
          <a:stretch/>
        </p:blipFill>
        <p:spPr>
          <a:xfrm>
            <a:off x="2564276" y="1464806"/>
            <a:ext cx="4293723" cy="3208422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8FEF85-D071-49A1-B94C-ABAB56A490F4}"/>
              </a:ext>
            </a:extLst>
          </p:cNvPr>
          <p:cNvSpPr txBox="1"/>
          <p:nvPr/>
        </p:nvSpPr>
        <p:spPr>
          <a:xfrm>
            <a:off x="3032407" y="1057627"/>
            <a:ext cx="34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Garamond" panose="02020404030301010803" pitchFamily="18" charset="0"/>
              </a:rPr>
              <a:t>Almost No Relationship</a:t>
            </a:r>
            <a:endParaRPr lang="en-GH" sz="1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67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Importance of Data Modeling in Social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34771"/>
            <a:ext cx="8520600" cy="3136061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Test and develop theories.</a:t>
            </a:r>
          </a:p>
          <a:p>
            <a:r>
              <a:rPr lang="en-US" dirty="0">
                <a:latin typeface="Garamond" panose="02020404030301010803" pitchFamily="18" charset="0"/>
              </a:rPr>
              <a:t>Predict and forecast future social trends and phenomena.</a:t>
            </a:r>
          </a:p>
          <a:p>
            <a:r>
              <a:rPr lang="en-US" dirty="0">
                <a:latin typeface="Garamond" panose="02020404030301010803" pitchFamily="18" charset="0"/>
              </a:rPr>
              <a:t>Understand complex relationships among variables.</a:t>
            </a:r>
          </a:p>
          <a:p>
            <a:r>
              <a:rPr lang="en-US" dirty="0">
                <a:latin typeface="Garamond" panose="02020404030301010803" pitchFamily="18" charset="0"/>
              </a:rPr>
              <a:t>Generate new hypothesis and research questions.</a:t>
            </a:r>
          </a:p>
          <a:p>
            <a:r>
              <a:rPr lang="en-US" dirty="0">
                <a:latin typeface="Garamond" panose="02020404030301010803" pitchFamily="18" charset="0"/>
              </a:rPr>
              <a:t>Assess impact of social policies and interventions.</a:t>
            </a:r>
          </a:p>
          <a:p>
            <a:r>
              <a:rPr lang="en-US" dirty="0">
                <a:latin typeface="Garamond" panose="02020404030301010803" pitchFamily="18" charset="0"/>
              </a:rPr>
              <a:t>Encourages data-driven decision-making.</a:t>
            </a:r>
          </a:p>
          <a:p>
            <a:r>
              <a:rPr lang="en-US" dirty="0">
                <a:latin typeface="Garamond" panose="02020404030301010803" pitchFamily="18" charset="0"/>
              </a:rPr>
              <a:t>Communicate research findings.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5874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Bivariate Analysis – Assessing Relationships</a:t>
            </a:r>
            <a:endParaRPr lang="en-US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F3CA8C-EE93-9629-AB5E-561F92ECD63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043941"/>
                <a:ext cx="8520600" cy="34960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>
                    <a:latin typeface="Garamond" panose="02020404030301010803" pitchFamily="18" charset="0"/>
                  </a:rPr>
                  <a:t>Covariance</a:t>
                </a:r>
              </a:p>
              <a:p>
                <a:pPr lvl="1"/>
                <a:r>
                  <a:rPr lang="en-US" sz="1800" dirty="0">
                    <a:latin typeface="Garamond" panose="02020404030301010803" pitchFamily="18" charset="0"/>
                  </a:rPr>
                  <a:t>Tells the direction of the relationship.</a:t>
                </a:r>
              </a:p>
              <a:p>
                <a:pPr lvl="2"/>
                <a:r>
                  <a:rPr lang="en-US" sz="1800" dirty="0">
                    <a:latin typeface="Garamond" panose="02020404030301010803" pitchFamily="18" charset="0"/>
                  </a:rPr>
                  <a:t>positive relationship if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800" dirty="0">
                    <a:latin typeface="Garamond" panose="02020404030301010803" pitchFamily="18" charset="0"/>
                  </a:rPr>
                  <a:t> </a:t>
                </a:r>
              </a:p>
              <a:p>
                <a:pPr lvl="2"/>
                <a:r>
                  <a:rPr lang="en-US" sz="1800" dirty="0">
                    <a:latin typeface="Garamond" panose="02020404030301010803" pitchFamily="18" charset="0"/>
                  </a:rPr>
                  <a:t>negative relationship if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&lt; 0</m:t>
                    </m:r>
                  </m:oMath>
                </a14:m>
                <a:endParaRPr lang="en-US" sz="1800" dirty="0">
                  <a:latin typeface="Garamond" panose="02020404030301010803" pitchFamily="18" charset="0"/>
                </a:endParaRPr>
              </a:p>
              <a:p>
                <a:pPr lvl="2"/>
                <a:r>
                  <a:rPr lang="en-US" sz="1800" dirty="0">
                    <a:latin typeface="Garamond" panose="02020404030301010803" pitchFamily="18" charset="0"/>
                  </a:rPr>
                  <a:t>no relationship if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endParaRPr lang="en-US" sz="1800" dirty="0">
                  <a:latin typeface="Garamond" panose="02020404030301010803" pitchFamily="18" charset="0"/>
                </a:endParaRPr>
              </a:p>
              <a:p>
                <a:pPr lvl="1"/>
                <a:r>
                  <a:rPr lang="en-US" sz="1800" dirty="0">
                    <a:latin typeface="Garamond" panose="02020404030301010803" pitchFamily="18" charset="0"/>
                  </a:rPr>
                  <a:t>Misleading results if variables have different units.</a:t>
                </a:r>
              </a:p>
              <a:p>
                <a:pPr marL="114300" indent="0" algn="ctr">
                  <a:buNone/>
                </a:pPr>
                <a:r>
                  <a:rPr lang="en-US" dirty="0" err="1">
                    <a:latin typeface="Lucida Console" panose="020B0609040504020204" pitchFamily="49" charset="0"/>
                  </a:rPr>
                  <a:t>cov</a:t>
                </a:r>
                <a:r>
                  <a:rPr lang="en-US" dirty="0">
                    <a:latin typeface="Lucida Console" panose="020B0609040504020204" pitchFamily="49" charset="0"/>
                  </a:rPr>
                  <a:t>(var1, var2)</a:t>
                </a:r>
                <a:endParaRPr lang="en-US" dirty="0">
                  <a:latin typeface="Garamond" panose="02020404030301010803" pitchFamily="18" charset="0"/>
                </a:endParaRPr>
              </a:p>
              <a:p>
                <a:endParaRPr lang="en-US" dirty="0">
                  <a:latin typeface="Garamond" panose="02020404030301010803" pitchFamily="18" charset="0"/>
                </a:endParaRPr>
              </a:p>
              <a:p>
                <a:r>
                  <a:rPr lang="en-US" b="1" dirty="0">
                    <a:latin typeface="Garamond" panose="02020404030301010803" pitchFamily="18" charset="0"/>
                  </a:rPr>
                  <a:t>Correlation Coefficient (Pearson, Spearman, Kendall’s Tau)</a:t>
                </a:r>
              </a:p>
              <a:p>
                <a:pPr lvl="1"/>
                <a:r>
                  <a:rPr lang="en-US" sz="1800" dirty="0">
                    <a:latin typeface="Garamond" panose="02020404030301010803" pitchFamily="18" charset="0"/>
                  </a:rPr>
                  <a:t>Quantify strength and direction of the linear relationship between two numeric variables.</a:t>
                </a:r>
              </a:p>
              <a:p>
                <a:pPr marL="596900" lvl="1" indent="0" algn="ctr">
                  <a:buNone/>
                </a:pPr>
                <a:r>
                  <a:rPr lang="en-US" sz="1800" dirty="0" err="1">
                    <a:latin typeface="Lucida Console" panose="020B0609040504020204" pitchFamily="49" charset="0"/>
                  </a:rPr>
                  <a:t>cor</a:t>
                </a:r>
                <a:r>
                  <a:rPr lang="en-US" sz="1800" dirty="0">
                    <a:latin typeface="Lucida Console" panose="020B0609040504020204" pitchFamily="49" charset="0"/>
                  </a:rPr>
                  <a:t>(var1, var2)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F3CA8C-EE93-9629-AB5E-561F92ECD6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43941"/>
                <a:ext cx="8520600" cy="3496038"/>
              </a:xfrm>
              <a:blipFill>
                <a:blip r:embed="rId2"/>
                <a:stretch>
                  <a:fillRect r="-358"/>
                </a:stretch>
              </a:blipFill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0218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Bivariate Analysis – Assessing Relationships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34771"/>
            <a:ext cx="8520600" cy="837869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Correlation Coefficient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</a:rPr>
              <a:t>Quantify strength and direction of the linear relationship between two numeric variables.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CC6FFAD-0819-40E7-882C-A271B6428891}"/>
              </a:ext>
            </a:extLst>
          </p:cNvPr>
          <p:cNvPicPr/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" t="21057" r="3135"/>
          <a:stretch/>
        </p:blipFill>
        <p:spPr bwMode="auto">
          <a:xfrm>
            <a:off x="533497" y="2072309"/>
            <a:ext cx="8077005" cy="24484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3705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Bivariate Analysis – Assessing Relationships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34771"/>
            <a:ext cx="8520600" cy="3336048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latin typeface="Garamond" panose="02020404030301010803" pitchFamily="18" charset="0"/>
              </a:rPr>
              <a:t>Types of Correlation Coefficients:</a:t>
            </a:r>
          </a:p>
          <a:p>
            <a:r>
              <a:rPr lang="en-US" dirty="0">
                <a:latin typeface="Garamond" panose="02020404030301010803" pitchFamily="18" charset="0"/>
              </a:rPr>
              <a:t>Pearson Product-Moment Correlation Coefficient or Pearson Correlation Coefficient.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Spearman Correlation Coefficient (Spearman’s rho)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Kendall’s Tau Correlation Coefficient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1055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Bivariate Analysis – Assessing Relationships</a:t>
            </a:r>
            <a:endParaRPr lang="en-US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F3CA8C-EE93-9629-AB5E-561F92ECD63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34771"/>
                <a:ext cx="8520600" cy="3336048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b="1" dirty="0">
                    <a:latin typeface="Garamond" panose="02020404030301010803" pitchFamily="18" charset="0"/>
                  </a:rPr>
                  <a:t>Statistical Significance of the Correlation Coefficient</a:t>
                </a:r>
              </a:p>
              <a:p>
                <a:r>
                  <a:rPr lang="en-US" dirty="0">
                    <a:latin typeface="Garamond" panose="02020404030301010803" pitchFamily="18" charset="0"/>
                  </a:rPr>
                  <a:t>Formulate the Hypothesis: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latin typeface="Garamond" panose="02020404030301010803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>
                  <a:latin typeface="Garamond" panose="02020404030301010803" pitchFamily="18" charset="0"/>
                </a:endParaRPr>
              </a:p>
              <a:p>
                <a:pPr marL="114300" indent="0" algn="ctr">
                  <a:buNone/>
                </a:pPr>
                <a:endParaRPr lang="en-US" dirty="0">
                  <a:latin typeface="Lucida Console" panose="020B0609040504020204" pitchFamily="49" charset="0"/>
                </a:endParaRPr>
              </a:p>
              <a:p>
                <a:pPr marL="114300" indent="0" algn="ctr">
                  <a:buNone/>
                </a:pPr>
                <a:r>
                  <a:rPr lang="en-US" dirty="0" err="1">
                    <a:latin typeface="Lucida Console" panose="020B0609040504020204" pitchFamily="49" charset="0"/>
                  </a:rPr>
                  <a:t>cor.test</a:t>
                </a:r>
                <a:r>
                  <a:rPr lang="en-US" dirty="0">
                    <a:latin typeface="Lucida Console" panose="020B0609040504020204" pitchFamily="49" charset="0"/>
                  </a:rPr>
                  <a:t>(x, y)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F3CA8C-EE93-9629-AB5E-561F92ECD6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34771"/>
                <a:ext cx="8520600" cy="333604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314B402-C750-4E05-A608-8A4753C1BC43}"/>
              </a:ext>
            </a:extLst>
          </p:cNvPr>
          <p:cNvSpPr txBox="1"/>
          <p:nvPr/>
        </p:nvSpPr>
        <p:spPr>
          <a:xfrm>
            <a:off x="5081016" y="1950720"/>
            <a:ext cx="3285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(Correlation is not different from zero)</a:t>
            </a:r>
            <a:endParaRPr lang="en-GH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939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3F2117-E107-441B-BBEB-F95A5B30ED86}"/>
              </a:ext>
            </a:extLst>
          </p:cNvPr>
          <p:cNvGrpSpPr/>
          <p:nvPr/>
        </p:nvGrpSpPr>
        <p:grpSpPr>
          <a:xfrm>
            <a:off x="921491" y="1109039"/>
            <a:ext cx="7435255" cy="2925421"/>
            <a:chOff x="915890" y="884529"/>
            <a:chExt cx="7435255" cy="2925421"/>
          </a:xfrm>
        </p:grpSpPr>
        <p:sp>
          <p:nvSpPr>
            <p:cNvPr id="17" name="Google Shape;150;p19">
              <a:extLst>
                <a:ext uri="{FF2B5EF4-FFF2-40B4-BE49-F238E27FC236}">
                  <a16:creationId xmlns:a16="http://schemas.microsoft.com/office/drawing/2014/main" id="{978BA845-E8A1-49AD-B457-9D8D3EDA9322}"/>
                </a:ext>
              </a:extLst>
            </p:cNvPr>
            <p:cNvSpPr txBox="1">
              <a:spLocks/>
            </p:cNvSpPr>
            <p:nvPr/>
          </p:nvSpPr>
          <p:spPr>
            <a:xfrm>
              <a:off x="915890" y="2650150"/>
              <a:ext cx="7367400" cy="11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5400" b="1">
                  <a:solidFill>
                    <a:srgbClr val="0070C0"/>
                  </a:solidFill>
                  <a:latin typeface="Garamond" panose="02020404030301010803" pitchFamily="18" charset="0"/>
                </a:rPr>
                <a:t>Now, let’s practice</a:t>
              </a:r>
              <a:endParaRPr lang="en-US" sz="5400" b="1" dirty="0">
                <a:solidFill>
                  <a:srgbClr val="0070C0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368770-CA61-478A-8470-8108C5CD300A}"/>
                </a:ext>
              </a:extLst>
            </p:cNvPr>
            <p:cNvGrpSpPr/>
            <p:nvPr/>
          </p:nvGrpSpPr>
          <p:grpSpPr>
            <a:xfrm>
              <a:off x="6487665" y="2367985"/>
              <a:ext cx="676638" cy="699296"/>
              <a:chOff x="6662475" y="2367985"/>
              <a:chExt cx="676638" cy="699296"/>
            </a:xfrm>
          </p:grpSpPr>
          <p:sp>
            <p:nvSpPr>
              <p:cNvPr id="19" name="Google Shape;156;p19">
                <a:extLst>
                  <a:ext uri="{FF2B5EF4-FFF2-40B4-BE49-F238E27FC236}">
                    <a16:creationId xmlns:a16="http://schemas.microsoft.com/office/drawing/2014/main" id="{B2238C4B-4777-4194-960B-A537BAB8F730}"/>
                  </a:ext>
                </a:extLst>
              </p:cNvPr>
              <p:cNvSpPr/>
              <p:nvPr/>
            </p:nvSpPr>
            <p:spPr>
              <a:xfrm rot="21012506">
                <a:off x="6662475" y="2367985"/>
                <a:ext cx="676638" cy="676644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7;p19">
                <a:extLst>
                  <a:ext uri="{FF2B5EF4-FFF2-40B4-BE49-F238E27FC236}">
                    <a16:creationId xmlns:a16="http://schemas.microsoft.com/office/drawing/2014/main" id="{AB1E580E-DE97-46D8-88BA-AFFCBE58E9C1}"/>
                  </a:ext>
                </a:extLst>
              </p:cNvPr>
              <p:cNvSpPr/>
              <p:nvPr/>
            </p:nvSpPr>
            <p:spPr>
              <a:xfrm rot="21012506">
                <a:off x="6738915" y="2942198"/>
                <a:ext cx="111887" cy="111894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8;p19">
                <a:extLst>
                  <a:ext uri="{FF2B5EF4-FFF2-40B4-BE49-F238E27FC236}">
                    <a16:creationId xmlns:a16="http://schemas.microsoft.com/office/drawing/2014/main" id="{C7DE1696-F536-427D-B6B1-2AD2ADC0D895}"/>
                  </a:ext>
                </a:extLst>
              </p:cNvPr>
              <p:cNvSpPr/>
              <p:nvPr/>
            </p:nvSpPr>
            <p:spPr>
              <a:xfrm rot="21012506">
                <a:off x="6832303" y="2995453"/>
                <a:ext cx="71823" cy="71828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;p19">
                <a:extLst>
                  <a:ext uri="{FF2B5EF4-FFF2-40B4-BE49-F238E27FC236}">
                    <a16:creationId xmlns:a16="http://schemas.microsoft.com/office/drawing/2014/main" id="{3C79F4B5-8E76-4B72-A7CE-14FF3C8C66A3}"/>
                  </a:ext>
                </a:extLst>
              </p:cNvPr>
              <p:cNvSpPr/>
              <p:nvPr/>
            </p:nvSpPr>
            <p:spPr>
              <a:xfrm rot="21012506">
                <a:off x="6703103" y="2904283"/>
                <a:ext cx="71785" cy="7179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160;p19">
              <a:extLst>
                <a:ext uri="{FF2B5EF4-FFF2-40B4-BE49-F238E27FC236}">
                  <a16:creationId xmlns:a16="http://schemas.microsoft.com/office/drawing/2014/main" id="{013E9E94-9D8E-4684-ADE5-5EFAE0568734}"/>
                </a:ext>
              </a:extLst>
            </p:cNvPr>
            <p:cNvSpPr/>
            <p:nvPr/>
          </p:nvSpPr>
          <p:spPr>
            <a:xfrm>
              <a:off x="6190551" y="887713"/>
              <a:ext cx="257246" cy="24562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1;p19">
              <a:extLst>
                <a:ext uri="{FF2B5EF4-FFF2-40B4-BE49-F238E27FC236}">
                  <a16:creationId xmlns:a16="http://schemas.microsoft.com/office/drawing/2014/main" id="{C6614450-26B5-4413-8092-DCFC8EEA765B}"/>
                </a:ext>
              </a:extLst>
            </p:cNvPr>
            <p:cNvSpPr/>
            <p:nvPr/>
          </p:nvSpPr>
          <p:spPr>
            <a:xfrm rot="2697415">
              <a:off x="7885794" y="2145273"/>
              <a:ext cx="390522" cy="372885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2;p19">
              <a:extLst>
                <a:ext uri="{FF2B5EF4-FFF2-40B4-BE49-F238E27FC236}">
                  <a16:creationId xmlns:a16="http://schemas.microsoft.com/office/drawing/2014/main" id="{6B50A8CD-2745-4BCE-8633-A94169EF9722}"/>
                </a:ext>
              </a:extLst>
            </p:cNvPr>
            <p:cNvSpPr/>
            <p:nvPr/>
          </p:nvSpPr>
          <p:spPr>
            <a:xfrm>
              <a:off x="8194736" y="1932400"/>
              <a:ext cx="156409" cy="149417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;p19">
              <a:extLst>
                <a:ext uri="{FF2B5EF4-FFF2-40B4-BE49-F238E27FC236}">
                  <a16:creationId xmlns:a16="http://schemas.microsoft.com/office/drawing/2014/main" id="{AF5D1DB1-7B92-44FD-B054-8354E3374933}"/>
                </a:ext>
              </a:extLst>
            </p:cNvPr>
            <p:cNvSpPr/>
            <p:nvPr/>
          </p:nvSpPr>
          <p:spPr>
            <a:xfrm rot="1279885">
              <a:off x="6012317" y="1628627"/>
              <a:ext cx="156402" cy="14939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193FCDB-6ADE-4866-9B83-1351AEDA5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46161" y="884529"/>
              <a:ext cx="1756779" cy="1361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9548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Bivariate Analysis – Assessing Relationships (Categorical)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45381"/>
            <a:ext cx="8520600" cy="77485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Analyzing the relationship between two categorical variables typically involves creating contingency tables and conducting chi-squared tests.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F0D0EC-4EEC-4D99-AA54-18BC2367DD02}"/>
              </a:ext>
            </a:extLst>
          </p:cNvPr>
          <p:cNvSpPr txBox="1">
            <a:spLocks/>
          </p:cNvSpPr>
          <p:nvPr/>
        </p:nvSpPr>
        <p:spPr>
          <a:xfrm>
            <a:off x="531959" y="1844040"/>
            <a:ext cx="4235564" cy="272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b="1" dirty="0">
                <a:latin typeface="Garamond" panose="02020404030301010803" pitchFamily="18" charset="0"/>
              </a:rPr>
              <a:t>Contingency Table</a:t>
            </a:r>
          </a:p>
          <a:p>
            <a:r>
              <a:rPr lang="en-US" dirty="0">
                <a:latin typeface="Garamond" panose="02020404030301010803" pitchFamily="18" charset="0"/>
              </a:rPr>
              <a:t>Construct a table that cross-tabulates the two categorical variables.</a:t>
            </a:r>
          </a:p>
          <a:p>
            <a:r>
              <a:rPr lang="en-US" dirty="0">
                <a:latin typeface="Garamond" panose="02020404030301010803" pitchFamily="18" charset="0"/>
              </a:rPr>
              <a:t>Each cell shows the count/frequency of observations in each combination of categories.</a:t>
            </a:r>
          </a:p>
          <a:p>
            <a:pPr marL="114300" indent="0" algn="ctr"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114300" indent="0" algn="ctr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summarytools</a:t>
            </a:r>
            <a:r>
              <a:rPr lang="en-US" sz="1600" dirty="0">
                <a:latin typeface="Lucida Console" panose="020B0609040504020204" pitchFamily="49" charset="0"/>
              </a:rPr>
              <a:t>::</a:t>
            </a:r>
            <a:r>
              <a:rPr lang="en-US" sz="1600" dirty="0" err="1">
                <a:latin typeface="Lucida Console" panose="020B0609040504020204" pitchFamily="49" charset="0"/>
              </a:rPr>
              <a:t>ctable</a:t>
            </a:r>
            <a:r>
              <a:rPr lang="en-US" sz="1600" dirty="0">
                <a:latin typeface="Lucida Console" panose="020B0609040504020204" pitchFamily="49" charset="0"/>
              </a:rPr>
              <a:t>(var1, var2)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10E6A34-AA39-4777-94F9-5169D8EA4C79}"/>
              </a:ext>
            </a:extLst>
          </p:cNvPr>
          <p:cNvSpPr txBox="1">
            <a:spLocks/>
          </p:cNvSpPr>
          <p:nvPr/>
        </p:nvSpPr>
        <p:spPr>
          <a:xfrm>
            <a:off x="4767523" y="1844040"/>
            <a:ext cx="4015305" cy="272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b="1" dirty="0">
                <a:latin typeface="Garamond" panose="02020404030301010803" pitchFamily="18" charset="0"/>
              </a:rPr>
              <a:t>Chi-squared Test</a:t>
            </a:r>
          </a:p>
          <a:p>
            <a:r>
              <a:rPr lang="en-US" dirty="0">
                <a:latin typeface="Garamond" panose="02020404030301010803" pitchFamily="18" charset="0"/>
              </a:rPr>
              <a:t>Chi-squared test of independence.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Garamond" panose="02020404030301010803" pitchFamily="18" charset="0"/>
              </a:rPr>
              <a:t>Assesses whether the observed frequencies differ significantly from what would be expected if the variables were independent.</a:t>
            </a:r>
          </a:p>
          <a:p>
            <a:pPr marL="114300" indent="0" algn="ctr">
              <a:buNone/>
            </a:pPr>
            <a:r>
              <a:rPr lang="en-US" sz="1600" dirty="0">
                <a:latin typeface="Lucida Console" panose="020B0609040504020204" pitchFamily="49" charset="0"/>
              </a:rPr>
              <a:t>table(var1, var2)</a:t>
            </a:r>
          </a:p>
          <a:p>
            <a:pPr marL="114300" indent="0" algn="ctr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chisq.test</a:t>
            </a:r>
            <a:r>
              <a:rPr lang="en-US" sz="1600" dirty="0">
                <a:latin typeface="Lucida Console" panose="020B0609040504020204" pitchFamily="49" charset="0"/>
              </a:rPr>
              <a:t>(table)</a:t>
            </a:r>
          </a:p>
        </p:txBody>
      </p:sp>
    </p:spTree>
    <p:extLst>
      <p:ext uri="{BB962C8B-B14F-4D97-AF65-F5344CB8AC3E}">
        <p14:creationId xmlns:p14="http://schemas.microsoft.com/office/powerpoint/2010/main" val="3146865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3F2117-E107-441B-BBEB-F95A5B30ED86}"/>
              </a:ext>
            </a:extLst>
          </p:cNvPr>
          <p:cNvGrpSpPr/>
          <p:nvPr/>
        </p:nvGrpSpPr>
        <p:grpSpPr>
          <a:xfrm>
            <a:off x="921491" y="1109039"/>
            <a:ext cx="7435255" cy="2925421"/>
            <a:chOff x="915890" y="884529"/>
            <a:chExt cx="7435255" cy="2925421"/>
          </a:xfrm>
        </p:grpSpPr>
        <p:sp>
          <p:nvSpPr>
            <p:cNvPr id="17" name="Google Shape;150;p19">
              <a:extLst>
                <a:ext uri="{FF2B5EF4-FFF2-40B4-BE49-F238E27FC236}">
                  <a16:creationId xmlns:a16="http://schemas.microsoft.com/office/drawing/2014/main" id="{978BA845-E8A1-49AD-B457-9D8D3EDA9322}"/>
                </a:ext>
              </a:extLst>
            </p:cNvPr>
            <p:cNvSpPr txBox="1">
              <a:spLocks/>
            </p:cNvSpPr>
            <p:nvPr/>
          </p:nvSpPr>
          <p:spPr>
            <a:xfrm>
              <a:off x="915890" y="2650150"/>
              <a:ext cx="7367400" cy="11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5400" b="1">
                  <a:solidFill>
                    <a:srgbClr val="0070C0"/>
                  </a:solidFill>
                  <a:latin typeface="Garamond" panose="02020404030301010803" pitchFamily="18" charset="0"/>
                </a:rPr>
                <a:t>Now, let’s practice</a:t>
              </a:r>
              <a:endParaRPr lang="en-US" sz="5400" b="1" dirty="0">
                <a:solidFill>
                  <a:srgbClr val="0070C0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368770-CA61-478A-8470-8108C5CD300A}"/>
                </a:ext>
              </a:extLst>
            </p:cNvPr>
            <p:cNvGrpSpPr/>
            <p:nvPr/>
          </p:nvGrpSpPr>
          <p:grpSpPr>
            <a:xfrm>
              <a:off x="6487665" y="2367985"/>
              <a:ext cx="676638" cy="699296"/>
              <a:chOff x="6662475" y="2367985"/>
              <a:chExt cx="676638" cy="699296"/>
            </a:xfrm>
          </p:grpSpPr>
          <p:sp>
            <p:nvSpPr>
              <p:cNvPr id="19" name="Google Shape;156;p19">
                <a:extLst>
                  <a:ext uri="{FF2B5EF4-FFF2-40B4-BE49-F238E27FC236}">
                    <a16:creationId xmlns:a16="http://schemas.microsoft.com/office/drawing/2014/main" id="{B2238C4B-4777-4194-960B-A537BAB8F730}"/>
                  </a:ext>
                </a:extLst>
              </p:cNvPr>
              <p:cNvSpPr/>
              <p:nvPr/>
            </p:nvSpPr>
            <p:spPr>
              <a:xfrm rot="21012506">
                <a:off x="6662475" y="2367985"/>
                <a:ext cx="676638" cy="676644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7;p19">
                <a:extLst>
                  <a:ext uri="{FF2B5EF4-FFF2-40B4-BE49-F238E27FC236}">
                    <a16:creationId xmlns:a16="http://schemas.microsoft.com/office/drawing/2014/main" id="{AB1E580E-DE97-46D8-88BA-AFFCBE58E9C1}"/>
                  </a:ext>
                </a:extLst>
              </p:cNvPr>
              <p:cNvSpPr/>
              <p:nvPr/>
            </p:nvSpPr>
            <p:spPr>
              <a:xfrm rot="21012506">
                <a:off x="6738915" y="2942198"/>
                <a:ext cx="111887" cy="111894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8;p19">
                <a:extLst>
                  <a:ext uri="{FF2B5EF4-FFF2-40B4-BE49-F238E27FC236}">
                    <a16:creationId xmlns:a16="http://schemas.microsoft.com/office/drawing/2014/main" id="{C7DE1696-F536-427D-B6B1-2AD2ADC0D895}"/>
                  </a:ext>
                </a:extLst>
              </p:cNvPr>
              <p:cNvSpPr/>
              <p:nvPr/>
            </p:nvSpPr>
            <p:spPr>
              <a:xfrm rot="21012506">
                <a:off x="6832303" y="2995453"/>
                <a:ext cx="71823" cy="71828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;p19">
                <a:extLst>
                  <a:ext uri="{FF2B5EF4-FFF2-40B4-BE49-F238E27FC236}">
                    <a16:creationId xmlns:a16="http://schemas.microsoft.com/office/drawing/2014/main" id="{3C79F4B5-8E76-4B72-A7CE-14FF3C8C66A3}"/>
                  </a:ext>
                </a:extLst>
              </p:cNvPr>
              <p:cNvSpPr/>
              <p:nvPr/>
            </p:nvSpPr>
            <p:spPr>
              <a:xfrm rot="21012506">
                <a:off x="6703103" y="2904283"/>
                <a:ext cx="71785" cy="7179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160;p19">
              <a:extLst>
                <a:ext uri="{FF2B5EF4-FFF2-40B4-BE49-F238E27FC236}">
                  <a16:creationId xmlns:a16="http://schemas.microsoft.com/office/drawing/2014/main" id="{013E9E94-9D8E-4684-ADE5-5EFAE0568734}"/>
                </a:ext>
              </a:extLst>
            </p:cNvPr>
            <p:cNvSpPr/>
            <p:nvPr/>
          </p:nvSpPr>
          <p:spPr>
            <a:xfrm>
              <a:off x="6190551" y="887713"/>
              <a:ext cx="257246" cy="24562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1;p19">
              <a:extLst>
                <a:ext uri="{FF2B5EF4-FFF2-40B4-BE49-F238E27FC236}">
                  <a16:creationId xmlns:a16="http://schemas.microsoft.com/office/drawing/2014/main" id="{C6614450-26B5-4413-8092-DCFC8EEA765B}"/>
                </a:ext>
              </a:extLst>
            </p:cNvPr>
            <p:cNvSpPr/>
            <p:nvPr/>
          </p:nvSpPr>
          <p:spPr>
            <a:xfrm rot="2697415">
              <a:off x="7885794" y="2145273"/>
              <a:ext cx="390522" cy="372885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2;p19">
              <a:extLst>
                <a:ext uri="{FF2B5EF4-FFF2-40B4-BE49-F238E27FC236}">
                  <a16:creationId xmlns:a16="http://schemas.microsoft.com/office/drawing/2014/main" id="{6B50A8CD-2745-4BCE-8633-A94169EF9722}"/>
                </a:ext>
              </a:extLst>
            </p:cNvPr>
            <p:cNvSpPr/>
            <p:nvPr/>
          </p:nvSpPr>
          <p:spPr>
            <a:xfrm>
              <a:off x="8194736" y="1932400"/>
              <a:ext cx="156409" cy="149417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;p19">
              <a:extLst>
                <a:ext uri="{FF2B5EF4-FFF2-40B4-BE49-F238E27FC236}">
                  <a16:creationId xmlns:a16="http://schemas.microsoft.com/office/drawing/2014/main" id="{AF5D1DB1-7B92-44FD-B054-8354E3374933}"/>
                </a:ext>
              </a:extLst>
            </p:cNvPr>
            <p:cNvSpPr/>
            <p:nvPr/>
          </p:nvSpPr>
          <p:spPr>
            <a:xfrm rot="1279885">
              <a:off x="6012317" y="1628627"/>
              <a:ext cx="156402" cy="14939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193FCDB-6ADE-4866-9B83-1351AEDA5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46161" y="884529"/>
              <a:ext cx="1756779" cy="1361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5010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Bivariate Analysis – One Numeric, One Categorical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2"/>
            <a:ext cx="8520600" cy="594148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Involves exploring differences in numeric values across different categories.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F0D0EC-4EEC-4D99-AA54-18BC2367DD02}"/>
              </a:ext>
            </a:extLst>
          </p:cNvPr>
          <p:cNvSpPr txBox="1">
            <a:spLocks/>
          </p:cNvSpPr>
          <p:nvPr/>
        </p:nvSpPr>
        <p:spPr>
          <a:xfrm>
            <a:off x="876299" y="1474242"/>
            <a:ext cx="3845503" cy="253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b="1" dirty="0">
                <a:latin typeface="Garamond" panose="02020404030301010803" pitchFamily="18" charset="0"/>
              </a:rPr>
              <a:t>Data Visualization</a:t>
            </a:r>
          </a:p>
          <a:p>
            <a:r>
              <a:rPr lang="en-US" dirty="0">
                <a:latin typeface="Garamond" panose="02020404030301010803" pitchFamily="18" charset="0"/>
              </a:rPr>
              <a:t>Box plot/ Violin plot</a:t>
            </a:r>
          </a:p>
          <a:p>
            <a:pPr marL="114300" indent="0" algn="ctr"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10E6A34-AA39-4777-94F9-5169D8EA4C79}"/>
              </a:ext>
            </a:extLst>
          </p:cNvPr>
          <p:cNvSpPr txBox="1">
            <a:spLocks/>
          </p:cNvSpPr>
          <p:nvPr/>
        </p:nvSpPr>
        <p:spPr>
          <a:xfrm>
            <a:off x="4767523" y="1474241"/>
            <a:ext cx="4015305" cy="253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b="1" dirty="0">
                <a:latin typeface="Garamond" panose="02020404030301010803" pitchFamily="18" charset="0"/>
              </a:rPr>
              <a:t>T-Test</a:t>
            </a:r>
          </a:p>
          <a:p>
            <a:r>
              <a:rPr lang="en-US" dirty="0">
                <a:latin typeface="Garamond" panose="02020404030301010803" pitchFamily="18" charset="0"/>
              </a:rPr>
              <a:t>Test whether there are statistically significant differences in means between the numeric variable across the categories of the categorical variables.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114300" indent="0" algn="ctr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t.test</a:t>
            </a:r>
            <a:r>
              <a:rPr lang="en-US" sz="1600" dirty="0">
                <a:latin typeface="Lucida Console" panose="020B0609040504020204" pitchFamily="49" charset="0"/>
              </a:rPr>
              <a:t>(nvar1 ~ cvar2)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B7E69D4-BDC9-4115-993C-95151D1ECE9C}"/>
              </a:ext>
            </a:extLst>
          </p:cNvPr>
          <p:cNvSpPr txBox="1">
            <a:spLocks/>
          </p:cNvSpPr>
          <p:nvPr/>
        </p:nvSpPr>
        <p:spPr>
          <a:xfrm>
            <a:off x="932822" y="4058318"/>
            <a:ext cx="7819560" cy="478306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None/>
            </a:pPr>
            <a:r>
              <a:rPr lang="en-US" dirty="0" err="1">
                <a:latin typeface="Lucida Console" panose="020B0609040504020204" pitchFamily="49" charset="0"/>
              </a:rPr>
              <a:t>ggstatsplot</a:t>
            </a:r>
            <a:r>
              <a:rPr lang="en-US" dirty="0">
                <a:latin typeface="Lucida Console" panose="020B0609040504020204" pitchFamily="49" charset="0"/>
              </a:rPr>
              <a:t>::</a:t>
            </a:r>
            <a:r>
              <a:rPr lang="en-US" dirty="0" err="1">
                <a:latin typeface="Lucida Console" panose="020B0609040504020204" pitchFamily="49" charset="0"/>
              </a:rPr>
              <a:t>ggbetweenstats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40771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3F2117-E107-441B-BBEB-F95A5B30ED86}"/>
              </a:ext>
            </a:extLst>
          </p:cNvPr>
          <p:cNvGrpSpPr/>
          <p:nvPr/>
        </p:nvGrpSpPr>
        <p:grpSpPr>
          <a:xfrm>
            <a:off x="921491" y="1109039"/>
            <a:ext cx="7435255" cy="2925421"/>
            <a:chOff x="915890" y="884529"/>
            <a:chExt cx="7435255" cy="2925421"/>
          </a:xfrm>
        </p:grpSpPr>
        <p:sp>
          <p:nvSpPr>
            <p:cNvPr id="17" name="Google Shape;150;p19">
              <a:extLst>
                <a:ext uri="{FF2B5EF4-FFF2-40B4-BE49-F238E27FC236}">
                  <a16:creationId xmlns:a16="http://schemas.microsoft.com/office/drawing/2014/main" id="{978BA845-E8A1-49AD-B457-9D8D3EDA9322}"/>
                </a:ext>
              </a:extLst>
            </p:cNvPr>
            <p:cNvSpPr txBox="1">
              <a:spLocks/>
            </p:cNvSpPr>
            <p:nvPr/>
          </p:nvSpPr>
          <p:spPr>
            <a:xfrm>
              <a:off x="915890" y="2650150"/>
              <a:ext cx="7367400" cy="11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5400" b="1">
                  <a:solidFill>
                    <a:srgbClr val="0070C0"/>
                  </a:solidFill>
                  <a:latin typeface="Garamond" panose="02020404030301010803" pitchFamily="18" charset="0"/>
                </a:rPr>
                <a:t>Now, let’s practice</a:t>
              </a:r>
              <a:endParaRPr lang="en-US" sz="5400" b="1" dirty="0">
                <a:solidFill>
                  <a:srgbClr val="0070C0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368770-CA61-478A-8470-8108C5CD300A}"/>
                </a:ext>
              </a:extLst>
            </p:cNvPr>
            <p:cNvGrpSpPr/>
            <p:nvPr/>
          </p:nvGrpSpPr>
          <p:grpSpPr>
            <a:xfrm>
              <a:off x="6487665" y="2367985"/>
              <a:ext cx="676638" cy="699296"/>
              <a:chOff x="6662475" y="2367985"/>
              <a:chExt cx="676638" cy="699296"/>
            </a:xfrm>
          </p:grpSpPr>
          <p:sp>
            <p:nvSpPr>
              <p:cNvPr id="19" name="Google Shape;156;p19">
                <a:extLst>
                  <a:ext uri="{FF2B5EF4-FFF2-40B4-BE49-F238E27FC236}">
                    <a16:creationId xmlns:a16="http://schemas.microsoft.com/office/drawing/2014/main" id="{B2238C4B-4777-4194-960B-A537BAB8F730}"/>
                  </a:ext>
                </a:extLst>
              </p:cNvPr>
              <p:cNvSpPr/>
              <p:nvPr/>
            </p:nvSpPr>
            <p:spPr>
              <a:xfrm rot="21012506">
                <a:off x="6662475" y="2367985"/>
                <a:ext cx="676638" cy="676644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7;p19">
                <a:extLst>
                  <a:ext uri="{FF2B5EF4-FFF2-40B4-BE49-F238E27FC236}">
                    <a16:creationId xmlns:a16="http://schemas.microsoft.com/office/drawing/2014/main" id="{AB1E580E-DE97-46D8-88BA-AFFCBE58E9C1}"/>
                  </a:ext>
                </a:extLst>
              </p:cNvPr>
              <p:cNvSpPr/>
              <p:nvPr/>
            </p:nvSpPr>
            <p:spPr>
              <a:xfrm rot="21012506">
                <a:off x="6738915" y="2942198"/>
                <a:ext cx="111887" cy="111894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8;p19">
                <a:extLst>
                  <a:ext uri="{FF2B5EF4-FFF2-40B4-BE49-F238E27FC236}">
                    <a16:creationId xmlns:a16="http://schemas.microsoft.com/office/drawing/2014/main" id="{C7DE1696-F536-427D-B6B1-2AD2ADC0D895}"/>
                  </a:ext>
                </a:extLst>
              </p:cNvPr>
              <p:cNvSpPr/>
              <p:nvPr/>
            </p:nvSpPr>
            <p:spPr>
              <a:xfrm rot="21012506">
                <a:off x="6832303" y="2995453"/>
                <a:ext cx="71823" cy="71828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;p19">
                <a:extLst>
                  <a:ext uri="{FF2B5EF4-FFF2-40B4-BE49-F238E27FC236}">
                    <a16:creationId xmlns:a16="http://schemas.microsoft.com/office/drawing/2014/main" id="{3C79F4B5-8E76-4B72-A7CE-14FF3C8C66A3}"/>
                  </a:ext>
                </a:extLst>
              </p:cNvPr>
              <p:cNvSpPr/>
              <p:nvPr/>
            </p:nvSpPr>
            <p:spPr>
              <a:xfrm rot="21012506">
                <a:off x="6703103" y="2904283"/>
                <a:ext cx="71785" cy="7179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160;p19">
              <a:extLst>
                <a:ext uri="{FF2B5EF4-FFF2-40B4-BE49-F238E27FC236}">
                  <a16:creationId xmlns:a16="http://schemas.microsoft.com/office/drawing/2014/main" id="{013E9E94-9D8E-4684-ADE5-5EFAE0568734}"/>
                </a:ext>
              </a:extLst>
            </p:cNvPr>
            <p:cNvSpPr/>
            <p:nvPr/>
          </p:nvSpPr>
          <p:spPr>
            <a:xfrm>
              <a:off x="6190551" y="887713"/>
              <a:ext cx="257246" cy="24562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1;p19">
              <a:extLst>
                <a:ext uri="{FF2B5EF4-FFF2-40B4-BE49-F238E27FC236}">
                  <a16:creationId xmlns:a16="http://schemas.microsoft.com/office/drawing/2014/main" id="{C6614450-26B5-4413-8092-DCFC8EEA765B}"/>
                </a:ext>
              </a:extLst>
            </p:cNvPr>
            <p:cNvSpPr/>
            <p:nvPr/>
          </p:nvSpPr>
          <p:spPr>
            <a:xfrm rot="2697415">
              <a:off x="7885794" y="2145273"/>
              <a:ext cx="390522" cy="372885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2;p19">
              <a:extLst>
                <a:ext uri="{FF2B5EF4-FFF2-40B4-BE49-F238E27FC236}">
                  <a16:creationId xmlns:a16="http://schemas.microsoft.com/office/drawing/2014/main" id="{6B50A8CD-2745-4BCE-8633-A94169EF9722}"/>
                </a:ext>
              </a:extLst>
            </p:cNvPr>
            <p:cNvSpPr/>
            <p:nvPr/>
          </p:nvSpPr>
          <p:spPr>
            <a:xfrm>
              <a:off x="8194736" y="1932400"/>
              <a:ext cx="156409" cy="149417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;p19">
              <a:extLst>
                <a:ext uri="{FF2B5EF4-FFF2-40B4-BE49-F238E27FC236}">
                  <a16:creationId xmlns:a16="http://schemas.microsoft.com/office/drawing/2014/main" id="{AF5D1DB1-7B92-44FD-B054-8354E3374933}"/>
                </a:ext>
              </a:extLst>
            </p:cNvPr>
            <p:cNvSpPr/>
            <p:nvPr/>
          </p:nvSpPr>
          <p:spPr>
            <a:xfrm rot="1279885">
              <a:off x="6012317" y="1628627"/>
              <a:ext cx="156402" cy="14939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193FCDB-6ADE-4866-9B83-1351AEDA5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46161" y="884529"/>
              <a:ext cx="1756779" cy="1361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6766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FFE4-0D24-0B7F-08AD-D0AACE84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63897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Multivariate Analysis –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B7EAA-DD55-27C6-F7A8-4DD56F21B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5627"/>
            <a:ext cx="3999900" cy="2955878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sz="1600" b="1" dirty="0">
                <a:latin typeface="Garamond" panose="02020404030301010803" pitchFamily="18" charset="0"/>
              </a:rPr>
              <a:t>Meaning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Statistical technique used to analyze data with multiple variables simultaneously.</a:t>
            </a:r>
          </a:p>
          <a:p>
            <a:pPr marL="139700" indent="0">
              <a:buNone/>
            </a:pP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F540A-7205-456D-F8E7-A5EC8B4BF08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225627"/>
            <a:ext cx="3999900" cy="2959020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sz="1600" b="1" dirty="0">
                <a:latin typeface="Garamond" panose="02020404030301010803" pitchFamily="18" charset="0"/>
              </a:rPr>
              <a:t>Relevance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Gain deeper insights into complex datasets. 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Uncover hidden patterns in data.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Explore relationships between variables. 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Dimensionality reduction.</a:t>
            </a:r>
            <a:endParaRPr lang="en-US" sz="1400" dirty="0">
              <a:latin typeface="Garamond" panose="02020404030301010803" pitchFamily="18" charset="0"/>
            </a:endParaRPr>
          </a:p>
          <a:p>
            <a:endParaRPr lang="en-US" sz="1600" dirty="0">
              <a:latin typeface="Garamond" panose="02020404030301010803" pitchFamily="18" charset="0"/>
            </a:endParaRPr>
          </a:p>
          <a:p>
            <a:pPr marL="139700" indent="0">
              <a:buNone/>
            </a:pPr>
            <a:endParaRPr lang="en-US" sz="1600" dirty="0">
              <a:latin typeface="Garamond" panose="02020404030301010803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E81420-8696-DE45-AA24-0D10733E2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9BC958D-2952-CD40-B5B5-2D5AFC12751C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31" name="Picture 2" descr="University of Calabar Nigeria">
              <a:extLst>
                <a:ext uri="{FF2B5EF4-FFF2-40B4-BE49-F238E27FC236}">
                  <a16:creationId xmlns:a16="http://schemas.microsoft.com/office/drawing/2014/main" id="{DBC821D0-7DD7-B24E-AC99-14BA95AD9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5F99C7E7-4E25-5B4E-BB09-29175453E9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4" descr="HTML5 sicss_h_m logo">
              <a:extLst>
                <a:ext uri="{FF2B5EF4-FFF2-40B4-BE49-F238E27FC236}">
                  <a16:creationId xmlns:a16="http://schemas.microsoft.com/office/drawing/2014/main" id="{464A1DE3-114F-EA46-B698-24F2A56B9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6">
              <a:extLst>
                <a:ext uri="{FF2B5EF4-FFF2-40B4-BE49-F238E27FC236}">
                  <a16:creationId xmlns:a16="http://schemas.microsoft.com/office/drawing/2014/main" id="{6E4E379D-6AF8-7942-B854-7740F0FE3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8">
              <a:extLst>
                <a:ext uri="{FF2B5EF4-FFF2-40B4-BE49-F238E27FC236}">
                  <a16:creationId xmlns:a16="http://schemas.microsoft.com/office/drawing/2014/main" id="{33806BAD-A7BA-D84E-BEE7-30A3F58DB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C44B77A-0004-284E-BF92-89ECF1913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25C413E-2B63-904E-9AF3-B09458544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E2AB0EF-8C43-CA4B-8954-7239DCBBE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78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IDE and Packages for this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34771"/>
            <a:ext cx="8520600" cy="868349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Main IDE for R is </a:t>
            </a:r>
            <a:r>
              <a:rPr lang="en-US" dirty="0" err="1">
                <a:latin typeface="Garamond" panose="02020404030301010803" pitchFamily="18" charset="0"/>
              </a:rPr>
              <a:t>Rstudio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Packages: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D4E960-7F0A-4DD5-8A6D-C9DDB3546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002379"/>
              </p:ext>
            </p:extLst>
          </p:nvPr>
        </p:nvGraphicFramePr>
        <p:xfrm>
          <a:off x="1560326" y="2007852"/>
          <a:ext cx="4591498" cy="14630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343598">
                  <a:extLst>
                    <a:ext uri="{9D8B030D-6E8A-4147-A177-3AD203B41FA5}">
                      <a16:colId xmlns:a16="http://schemas.microsoft.com/office/drawing/2014/main" val="776971645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3933786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Base R Packages</a:t>
                      </a:r>
                      <a:endParaRPr lang="en-GH" sz="18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Garamond" panose="02020404030301010803" pitchFamily="18" charset="0"/>
                        </a:rPr>
                        <a:t>visdat</a:t>
                      </a:r>
                      <a:endParaRPr lang="en-GH" sz="18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6398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Garamond" panose="02020404030301010803" pitchFamily="18" charset="0"/>
                        </a:rPr>
                        <a:t>tidyverse</a:t>
                      </a:r>
                      <a:endParaRPr lang="en-GH" sz="18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Garamond" panose="02020404030301010803" pitchFamily="18" charset="0"/>
                        </a:rPr>
                        <a:t>dlookr</a:t>
                      </a:r>
                      <a:endParaRPr lang="en-GH" sz="18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269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ggplot2</a:t>
                      </a:r>
                      <a:endParaRPr lang="en-GH" sz="18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Garamond" panose="02020404030301010803" pitchFamily="18" charset="0"/>
                        </a:rPr>
                        <a:t>missRanger</a:t>
                      </a:r>
                      <a:endParaRPr lang="en-GH" sz="18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486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Garamond" panose="02020404030301010803" pitchFamily="18" charset="0"/>
                        </a:rPr>
                        <a:t>summarytools</a:t>
                      </a:r>
                      <a:endParaRPr lang="en-GH" sz="18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Garamond" panose="02020404030301010803" pitchFamily="18" charset="0"/>
                        </a:rPr>
                        <a:t>gapminder</a:t>
                      </a:r>
                      <a:endParaRPr lang="en-GH" sz="18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7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8358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Multivariate Analysis – Types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9660"/>
            <a:ext cx="8520600" cy="348115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>
                <a:latin typeface="Garamond" panose="02020404030301010803" pitchFamily="18" charset="0"/>
              </a:rPr>
              <a:t>Principal Component Analysis (PCA)</a:t>
            </a:r>
          </a:p>
          <a:p>
            <a:r>
              <a:rPr lang="en-US" dirty="0">
                <a:latin typeface="Garamond" panose="02020404030301010803" pitchFamily="18" charset="0"/>
              </a:rPr>
              <a:t>Reduces high-dimensional data while preserving variance.</a:t>
            </a:r>
          </a:p>
          <a:p>
            <a:pPr>
              <a:spcAft>
                <a:spcPts val="1400"/>
              </a:spcAft>
            </a:pPr>
            <a:r>
              <a:rPr lang="en-US" dirty="0">
                <a:latin typeface="Garamond" panose="02020404030301010803" pitchFamily="18" charset="0"/>
              </a:rPr>
              <a:t>Identifies important variables or patterns.</a:t>
            </a:r>
          </a:p>
          <a:p>
            <a:pPr marL="114300" indent="0">
              <a:buNone/>
            </a:pPr>
            <a:r>
              <a:rPr lang="en-US" b="1" dirty="0">
                <a:latin typeface="Garamond" panose="02020404030301010803" pitchFamily="18" charset="0"/>
              </a:rPr>
              <a:t>Factor Analysis</a:t>
            </a:r>
          </a:p>
          <a:p>
            <a:pPr>
              <a:spcAft>
                <a:spcPts val="1400"/>
              </a:spcAft>
            </a:pPr>
            <a:r>
              <a:rPr lang="en-US" dirty="0">
                <a:latin typeface="Garamond" panose="02020404030301010803" pitchFamily="18" charset="0"/>
              </a:rPr>
              <a:t>Identifies latent factors explaining correlations.</a:t>
            </a:r>
          </a:p>
          <a:p>
            <a:pPr marL="114300" indent="0">
              <a:buNone/>
            </a:pPr>
            <a:r>
              <a:rPr lang="en-US" b="1" dirty="0">
                <a:latin typeface="Garamond" panose="02020404030301010803" pitchFamily="18" charset="0"/>
              </a:rPr>
              <a:t>Cluster Analysis</a:t>
            </a:r>
          </a:p>
          <a:p>
            <a:r>
              <a:rPr lang="en-US" dirty="0">
                <a:latin typeface="Garamond" panose="02020404030301010803" pitchFamily="18" charset="0"/>
              </a:rPr>
              <a:t>Groups data points based on similarities.</a:t>
            </a:r>
          </a:p>
          <a:p>
            <a:r>
              <a:rPr lang="en-US" dirty="0">
                <a:latin typeface="Garamond" panose="02020404030301010803" pitchFamily="18" charset="0"/>
              </a:rPr>
              <a:t>Examples: K-means, Hierarchical clustering.</a:t>
            </a:r>
            <a:endParaRPr lang="en-US" sz="1800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0988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Multivariate Analysis – Types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9660"/>
            <a:ext cx="8520600" cy="3481159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b="1" dirty="0">
                <a:latin typeface="Garamond" panose="02020404030301010803" pitchFamily="18" charset="0"/>
              </a:rPr>
              <a:t>Multivariate Analysis of Variance (MANOVA)</a:t>
            </a:r>
          </a:p>
          <a:p>
            <a:r>
              <a:rPr lang="en-US" dirty="0">
                <a:latin typeface="Garamond" panose="02020404030301010803" pitchFamily="18" charset="0"/>
              </a:rPr>
              <a:t>Extends ANOVA to multiple dependent variables.</a:t>
            </a:r>
          </a:p>
          <a:p>
            <a:pPr>
              <a:spcAft>
                <a:spcPts val="1400"/>
              </a:spcAft>
            </a:pPr>
            <a:r>
              <a:rPr lang="en-US" dirty="0">
                <a:latin typeface="Garamond" panose="02020404030301010803" pitchFamily="18" charset="0"/>
              </a:rPr>
              <a:t>Assesses significant group differences with multiple response variables.</a:t>
            </a:r>
          </a:p>
          <a:p>
            <a:pPr marL="114300" indent="0">
              <a:buNone/>
            </a:pPr>
            <a:r>
              <a:rPr lang="en-US" b="1" dirty="0">
                <a:latin typeface="Garamond" panose="02020404030301010803" pitchFamily="18" charset="0"/>
              </a:rPr>
              <a:t>Structural Equation Modeling (SEM)</a:t>
            </a:r>
          </a:p>
          <a:p>
            <a:r>
              <a:rPr lang="en-US" dirty="0">
                <a:latin typeface="Garamond" panose="02020404030301010803" pitchFamily="18" charset="0"/>
              </a:rPr>
              <a:t>Models complex relationships among observed and latent variables.</a:t>
            </a:r>
          </a:p>
          <a:p>
            <a:r>
              <a:rPr lang="en-US" dirty="0">
                <a:latin typeface="Garamond" panose="02020404030301010803" pitchFamily="18" charset="0"/>
              </a:rPr>
              <a:t>Combines factor analysis and regression to test causal hypotheses.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16287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Regression Analysis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9660"/>
            <a:ext cx="3757380" cy="3481159"/>
          </a:xfrm>
        </p:spPr>
        <p:txBody>
          <a:bodyPr>
            <a:no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Regression is the study of the dependence of one variable (dependent variable) on one or more other variables (independent variable[s]), with the aim of estimating or predicting the mean of the dependent variable based on the known values of the independent variable(s).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3B99571-27F0-44F4-89D2-9A3A2B11BE2C}"/>
              </a:ext>
            </a:extLst>
          </p:cNvPr>
          <p:cNvSpPr txBox="1">
            <a:spLocks/>
          </p:cNvSpPr>
          <p:nvPr/>
        </p:nvSpPr>
        <p:spPr>
          <a:xfrm>
            <a:off x="4394141" y="1089661"/>
            <a:ext cx="4457251" cy="1120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None/>
            </a:pPr>
            <a:r>
              <a:rPr lang="en-US" b="1" dirty="0">
                <a:latin typeface="Garamond" panose="02020404030301010803" pitchFamily="18" charset="0"/>
              </a:rPr>
              <a:t>“Galton’s Universal Law of Regression”</a:t>
            </a:r>
          </a:p>
          <a:p>
            <a:r>
              <a:rPr lang="en-US" dirty="0">
                <a:latin typeface="Garamond" panose="02020404030301010803" pitchFamily="18" charset="0"/>
              </a:rPr>
              <a:t>Find out how the average height of sons changes given the father’s height.</a:t>
            </a:r>
          </a:p>
          <a:p>
            <a:pPr marL="11430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A21C5B-0A46-41DE-A048-85403AD97F71}"/>
              </a:ext>
            </a:extLst>
          </p:cNvPr>
          <p:cNvGrpSpPr/>
          <p:nvPr/>
        </p:nvGrpSpPr>
        <p:grpSpPr>
          <a:xfrm>
            <a:off x="4671060" y="2542115"/>
            <a:ext cx="4023359" cy="369332"/>
            <a:chOff x="4671060" y="2542115"/>
            <a:chExt cx="4023359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406FD9-9B7C-41D9-A26B-08F9FB42BA19}"/>
                </a:ext>
              </a:extLst>
            </p:cNvPr>
            <p:cNvSpPr txBox="1"/>
            <p:nvPr/>
          </p:nvSpPr>
          <p:spPr>
            <a:xfrm>
              <a:off x="4671060" y="2542115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Garamond" panose="02020404030301010803" pitchFamily="18" charset="0"/>
                </a:rPr>
                <a:t>Height of Sons</a:t>
              </a:r>
              <a:endParaRPr lang="en-GH" sz="1800" dirty="0">
                <a:latin typeface="Garamond" panose="020204040303010108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7FDA32-4058-48B1-83BA-F7F6F83DDD2C}"/>
                </a:ext>
              </a:extLst>
            </p:cNvPr>
            <p:cNvSpPr txBox="1"/>
            <p:nvPr/>
          </p:nvSpPr>
          <p:spPr>
            <a:xfrm>
              <a:off x="7000668" y="2542115"/>
              <a:ext cx="1693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Garamond" panose="02020404030301010803" pitchFamily="18" charset="0"/>
                </a:rPr>
                <a:t>Fathers’ Height</a:t>
              </a:r>
              <a:endParaRPr lang="en-GH" sz="1800" dirty="0">
                <a:latin typeface="Garamond" panose="02020404030301010803" pitchFamily="18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F515746-66DB-45EC-A08B-9E2059C07EE3}"/>
                </a:ext>
              </a:extLst>
            </p:cNvPr>
            <p:cNvCxnSpPr>
              <a:cxnSpLocks/>
            </p:cNvCxnSpPr>
            <p:nvPr/>
          </p:nvCxnSpPr>
          <p:spPr>
            <a:xfrm>
              <a:off x="6233160" y="2749641"/>
              <a:ext cx="775128" cy="0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979A77-F24E-4F9C-A30B-D1AF7211E329}"/>
              </a:ext>
            </a:extLst>
          </p:cNvPr>
          <p:cNvGrpSpPr/>
          <p:nvPr/>
        </p:nvGrpSpPr>
        <p:grpSpPr>
          <a:xfrm>
            <a:off x="4671060" y="2911447"/>
            <a:ext cx="1524000" cy="1237836"/>
            <a:chOff x="4671060" y="2911447"/>
            <a:chExt cx="1524000" cy="12378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C5A327-798F-470A-B1DB-B19B6DD827F1}"/>
                </a:ext>
              </a:extLst>
            </p:cNvPr>
            <p:cNvSpPr txBox="1"/>
            <p:nvPr/>
          </p:nvSpPr>
          <p:spPr>
            <a:xfrm>
              <a:off x="4671060" y="3502952"/>
              <a:ext cx="1524000" cy="646331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Garamond" panose="02020404030301010803" pitchFamily="18" charset="0"/>
                </a:rPr>
                <a:t>Dependent Variable</a:t>
              </a:r>
              <a:endParaRPr lang="en-GH" sz="1800" dirty="0">
                <a:latin typeface="Garamond" panose="02020404030301010803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38328C5-DC35-488C-BB42-7CAA6D03BDA0}"/>
                </a:ext>
              </a:extLst>
            </p:cNvPr>
            <p:cNvCxnSpPr>
              <a:endCxn id="4" idx="2"/>
            </p:cNvCxnSpPr>
            <p:nvPr/>
          </p:nvCxnSpPr>
          <p:spPr>
            <a:xfrm flipV="1">
              <a:off x="5219700" y="2911447"/>
              <a:ext cx="213360" cy="550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03D09C-8E9C-48B9-8DD8-AC91E581061F}"/>
              </a:ext>
            </a:extLst>
          </p:cNvPr>
          <p:cNvGrpSpPr/>
          <p:nvPr/>
        </p:nvGrpSpPr>
        <p:grpSpPr>
          <a:xfrm>
            <a:off x="7000668" y="2931757"/>
            <a:ext cx="1693751" cy="1217526"/>
            <a:chOff x="7000668" y="2931757"/>
            <a:chExt cx="1693751" cy="121752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4C8F49-17D2-4B74-8809-B772889033BD}"/>
                </a:ext>
              </a:extLst>
            </p:cNvPr>
            <p:cNvSpPr txBox="1"/>
            <p:nvPr/>
          </p:nvSpPr>
          <p:spPr>
            <a:xfrm>
              <a:off x="7000668" y="3502952"/>
              <a:ext cx="1693751" cy="646331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Garamond" panose="02020404030301010803" pitchFamily="18" charset="0"/>
                </a:rPr>
                <a:t>Independent Variable</a:t>
              </a:r>
              <a:endParaRPr lang="en-GH" sz="1800" dirty="0">
                <a:latin typeface="Garamond" panose="02020404030301010803" pitchFamily="18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5096211-2AF5-43E2-88AA-203D3B0F69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54517" y="2931757"/>
              <a:ext cx="107737" cy="5508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586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Regression Analysis – Terminology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DEFED45-C2A9-4497-9DDB-62C89F146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3283"/>
              </p:ext>
            </p:extLst>
          </p:nvPr>
        </p:nvGraphicFramePr>
        <p:xfrm>
          <a:off x="723016" y="1262277"/>
          <a:ext cx="7535754" cy="26189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67877">
                  <a:extLst>
                    <a:ext uri="{9D8B030D-6E8A-4147-A177-3AD203B41FA5}">
                      <a16:colId xmlns:a16="http://schemas.microsoft.com/office/drawing/2014/main" val="644078598"/>
                    </a:ext>
                  </a:extLst>
                </a:gridCol>
                <a:gridCol w="3767877">
                  <a:extLst>
                    <a:ext uri="{9D8B030D-6E8A-4147-A177-3AD203B41FA5}">
                      <a16:colId xmlns:a16="http://schemas.microsoft.com/office/drawing/2014/main" val="2185578553"/>
                    </a:ext>
                  </a:extLst>
                </a:gridCol>
              </a:tblGrid>
              <a:tr h="4364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Dependent Variable</a:t>
                      </a:r>
                      <a:endParaRPr lang="en-GH" sz="18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Independent Variable</a:t>
                      </a:r>
                      <a:endParaRPr lang="en-GH" sz="18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358649"/>
                  </a:ext>
                </a:extLst>
              </a:tr>
              <a:tr h="436491">
                <a:tc>
                  <a:txBody>
                    <a:bodyPr/>
                    <a:lstStyle/>
                    <a:p>
                      <a:r>
                        <a:rPr lang="en-US" sz="1800" dirty="0"/>
                        <a:t>Explained Variable</a:t>
                      </a:r>
                      <a:endParaRPr lang="en-GH" sz="18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Explanatory Variable</a:t>
                      </a:r>
                      <a:endParaRPr lang="en-GH" sz="18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67459"/>
                  </a:ext>
                </a:extLst>
              </a:tr>
              <a:tr h="436491">
                <a:tc>
                  <a:txBody>
                    <a:bodyPr/>
                    <a:lstStyle/>
                    <a:p>
                      <a:r>
                        <a:rPr lang="en-US" sz="1800" dirty="0"/>
                        <a:t>Predictand</a:t>
                      </a:r>
                      <a:endParaRPr lang="en-GH" sz="18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Predictor</a:t>
                      </a:r>
                      <a:endParaRPr lang="en-GH" sz="18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90264"/>
                  </a:ext>
                </a:extLst>
              </a:tr>
              <a:tr h="436491">
                <a:tc>
                  <a:txBody>
                    <a:bodyPr/>
                    <a:lstStyle/>
                    <a:p>
                      <a:r>
                        <a:rPr lang="en-US" sz="1800" dirty="0"/>
                        <a:t>Regressand</a:t>
                      </a:r>
                      <a:endParaRPr lang="en-GH" sz="18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Regressor</a:t>
                      </a:r>
                      <a:endParaRPr lang="en-GH" sz="18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590228"/>
                  </a:ext>
                </a:extLst>
              </a:tr>
              <a:tr h="436491">
                <a:tc>
                  <a:txBody>
                    <a:bodyPr/>
                    <a:lstStyle/>
                    <a:p>
                      <a:r>
                        <a:rPr lang="en-US" sz="1800" dirty="0"/>
                        <a:t>Outcome Variable</a:t>
                      </a:r>
                      <a:endParaRPr lang="en-GH" sz="18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Covariate</a:t>
                      </a:r>
                      <a:endParaRPr lang="en-GH" sz="18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59176"/>
                  </a:ext>
                </a:extLst>
              </a:tr>
              <a:tr h="436491">
                <a:tc>
                  <a:txBody>
                    <a:bodyPr/>
                    <a:lstStyle/>
                    <a:p>
                      <a:r>
                        <a:rPr lang="en-US" sz="1800" dirty="0"/>
                        <a:t>Controlled Variable</a:t>
                      </a:r>
                      <a:endParaRPr lang="en-GH" sz="18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Control Variable</a:t>
                      </a:r>
                      <a:endParaRPr lang="en-GH" sz="18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62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060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Linear Regression Analysis – Simple vs. Multiple</a:t>
            </a:r>
            <a:endParaRPr lang="en-US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F3CA8C-EE93-9629-AB5E-561F92ECD63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089660"/>
                <a:ext cx="8520600" cy="3481159"/>
              </a:xfrm>
            </p:spPr>
            <p:txBody>
              <a:bodyPr>
                <a:noAutofit/>
              </a:bodyPr>
              <a:lstStyle/>
              <a:p>
                <a:pPr marL="114300" indent="0">
                  <a:buNone/>
                </a:pPr>
                <a:r>
                  <a:rPr lang="en-US" dirty="0">
                    <a:latin typeface="Garamond" panose="02020404030301010803" pitchFamily="18" charset="0"/>
                  </a:rPr>
                  <a:t>Simple Linear Regression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latin typeface="Garamond" panose="02020404030301010803" pitchFamily="18" charset="0"/>
                </a:endParaRPr>
              </a:p>
              <a:p>
                <a:pPr marL="114300" indent="0">
                  <a:buNone/>
                </a:pPr>
                <a:endParaRPr lang="en-US" dirty="0">
                  <a:latin typeface="Garamond" panose="02020404030301010803" pitchFamily="18" charset="0"/>
                </a:endParaRPr>
              </a:p>
              <a:p>
                <a:endParaRPr lang="en-US" dirty="0">
                  <a:latin typeface="Garamond" panose="02020404030301010803" pitchFamily="18" charset="0"/>
                </a:endParaRPr>
              </a:p>
              <a:p>
                <a:endParaRPr lang="en-US" dirty="0">
                  <a:latin typeface="Garamond" panose="02020404030301010803" pitchFamily="18" charset="0"/>
                </a:endParaRPr>
              </a:p>
              <a:p>
                <a:pPr marL="114300" indent="0">
                  <a:buNone/>
                </a:pPr>
                <a:r>
                  <a:rPr lang="en-US" dirty="0">
                    <a:latin typeface="Garamond" panose="02020404030301010803" pitchFamily="18" charset="0"/>
                  </a:rPr>
                  <a:t>Multiple Linear Regression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latin typeface="Garamond" panose="02020404030301010803" pitchFamily="18" charset="0"/>
                </a:endParaRPr>
              </a:p>
              <a:p>
                <a:pPr marL="114300" indent="0">
                  <a:buNone/>
                </a:pPr>
                <a:endParaRPr lang="en-US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F3CA8C-EE93-9629-AB5E-561F92ECD6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89660"/>
                <a:ext cx="8520600" cy="348115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5626B2B-BE2B-411D-B716-36E4CFC08A11}"/>
              </a:ext>
            </a:extLst>
          </p:cNvPr>
          <p:cNvGrpSpPr/>
          <p:nvPr/>
        </p:nvGrpSpPr>
        <p:grpSpPr>
          <a:xfrm>
            <a:off x="2325756" y="1889760"/>
            <a:ext cx="1524000" cy="768253"/>
            <a:chOff x="2325756" y="1889760"/>
            <a:chExt cx="1524000" cy="76825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2F9E1C-0699-4E04-9072-42FD78E02722}"/>
                </a:ext>
              </a:extLst>
            </p:cNvPr>
            <p:cNvSpPr txBox="1"/>
            <p:nvPr/>
          </p:nvSpPr>
          <p:spPr>
            <a:xfrm>
              <a:off x="2325756" y="2288681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Garamond" panose="02020404030301010803" pitchFamily="18" charset="0"/>
                </a:rPr>
                <a:t>Height of Sons</a:t>
              </a:r>
              <a:endParaRPr lang="en-GH" sz="1800" dirty="0">
                <a:latin typeface="Garamond" panose="02020404030301010803" pitchFamily="18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A2584F7-8E3A-4D8A-A20B-8137AA58F4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7756" y="1889760"/>
              <a:ext cx="443278" cy="398921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3460C33-0AD6-4B49-AF02-31E9D6E6C222}"/>
              </a:ext>
            </a:extLst>
          </p:cNvPr>
          <p:cNvGrpSpPr/>
          <p:nvPr/>
        </p:nvGrpSpPr>
        <p:grpSpPr>
          <a:xfrm>
            <a:off x="5012436" y="1821180"/>
            <a:ext cx="1793732" cy="786308"/>
            <a:chOff x="5187696" y="1889760"/>
            <a:chExt cx="1793732" cy="7863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40907E-9104-4936-B9E5-EFEE06C64538}"/>
                </a:ext>
              </a:extLst>
            </p:cNvPr>
            <p:cNvSpPr txBox="1"/>
            <p:nvPr/>
          </p:nvSpPr>
          <p:spPr>
            <a:xfrm>
              <a:off x="5287677" y="2306736"/>
              <a:ext cx="1693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Garamond" panose="02020404030301010803" pitchFamily="18" charset="0"/>
                </a:rPr>
                <a:t>Fathers’ Height</a:t>
              </a:r>
              <a:endParaRPr lang="en-GH" sz="1800" dirty="0">
                <a:latin typeface="Garamond" panose="02020404030301010803" pitchFamily="1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7DE8B32-22A8-429B-8C47-2D261121EC71}"/>
                </a:ext>
              </a:extLst>
            </p:cNvPr>
            <p:cNvCxnSpPr>
              <a:cxnSpLocks/>
            </p:cNvCxnSpPr>
            <p:nvPr/>
          </p:nvCxnSpPr>
          <p:spPr>
            <a:xfrm>
              <a:off x="5187696" y="1889760"/>
              <a:ext cx="638285" cy="416976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0ACA71-78BB-4D9E-890C-0FA68C3DFC85}"/>
              </a:ext>
            </a:extLst>
          </p:cNvPr>
          <p:cNvGrpSpPr/>
          <p:nvPr/>
        </p:nvGrpSpPr>
        <p:grpSpPr>
          <a:xfrm>
            <a:off x="1151976" y="3478945"/>
            <a:ext cx="1524000" cy="768253"/>
            <a:chOff x="2325756" y="1889760"/>
            <a:chExt cx="1524000" cy="76825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899C0F5-F6A8-42E4-A09D-5A194CD11D9C}"/>
                </a:ext>
              </a:extLst>
            </p:cNvPr>
            <p:cNvSpPr txBox="1"/>
            <p:nvPr/>
          </p:nvSpPr>
          <p:spPr>
            <a:xfrm>
              <a:off x="2325756" y="2288681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Garamond" panose="02020404030301010803" pitchFamily="18" charset="0"/>
                </a:rPr>
                <a:t>Height of Sons</a:t>
              </a:r>
              <a:endParaRPr lang="en-GH" sz="1800" dirty="0">
                <a:latin typeface="Garamond" panose="02020404030301010803" pitchFamily="18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97D5BEA-4C38-4B90-A080-3E7E1F3ACD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7756" y="1889760"/>
              <a:ext cx="443278" cy="398921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19DFFC-6AC7-4FB2-A628-E724106ECD7D}"/>
              </a:ext>
            </a:extLst>
          </p:cNvPr>
          <p:cNvGrpSpPr/>
          <p:nvPr/>
        </p:nvGrpSpPr>
        <p:grpSpPr>
          <a:xfrm>
            <a:off x="3846276" y="3494185"/>
            <a:ext cx="1266141" cy="786308"/>
            <a:chOff x="5187696" y="1889760"/>
            <a:chExt cx="1793732" cy="78630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2D04E4-5B0B-414F-887A-37260667728D}"/>
                </a:ext>
              </a:extLst>
            </p:cNvPr>
            <p:cNvSpPr txBox="1"/>
            <p:nvPr/>
          </p:nvSpPr>
          <p:spPr>
            <a:xfrm>
              <a:off x="5287677" y="2306736"/>
              <a:ext cx="1693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Garamond" panose="02020404030301010803" pitchFamily="18" charset="0"/>
                </a:rPr>
                <a:t>Fathers’ Height</a:t>
              </a:r>
              <a:endParaRPr lang="en-GH" sz="1800" dirty="0">
                <a:latin typeface="Garamond" panose="02020404030301010803" pitchFamily="18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C18550D-C03A-4587-86A8-B63E89E0C2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7696" y="1889760"/>
              <a:ext cx="638285" cy="416976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C9F840E-0F93-4C01-8018-1301BC0B62C1}"/>
              </a:ext>
            </a:extLst>
          </p:cNvPr>
          <p:cNvGrpSpPr/>
          <p:nvPr/>
        </p:nvGrpSpPr>
        <p:grpSpPr>
          <a:xfrm>
            <a:off x="4781612" y="3485429"/>
            <a:ext cx="1266141" cy="1063307"/>
            <a:chOff x="5187696" y="1889760"/>
            <a:chExt cx="1793732" cy="106330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1A722A-CB9E-4645-B47B-4B9FDDC6BF1A}"/>
                </a:ext>
              </a:extLst>
            </p:cNvPr>
            <p:cNvSpPr txBox="1"/>
            <p:nvPr/>
          </p:nvSpPr>
          <p:spPr>
            <a:xfrm>
              <a:off x="5287678" y="2306736"/>
              <a:ext cx="1693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Garamond" panose="02020404030301010803" pitchFamily="18" charset="0"/>
                </a:rPr>
                <a:t>Mothers’ Height</a:t>
              </a:r>
              <a:endParaRPr lang="en-GH" sz="1800" dirty="0">
                <a:latin typeface="Garamond" panose="02020404030301010803" pitchFamily="18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7C212C3-5E64-4AE1-BD95-69A6A744A191}"/>
                </a:ext>
              </a:extLst>
            </p:cNvPr>
            <p:cNvCxnSpPr>
              <a:cxnSpLocks/>
            </p:cNvCxnSpPr>
            <p:nvPr/>
          </p:nvCxnSpPr>
          <p:spPr>
            <a:xfrm>
              <a:off x="5187696" y="1889760"/>
              <a:ext cx="638285" cy="416976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4624CD6-5AC6-499B-9B42-F7AF2230442C}"/>
              </a:ext>
            </a:extLst>
          </p:cNvPr>
          <p:cNvGrpSpPr/>
          <p:nvPr/>
        </p:nvGrpSpPr>
        <p:grpSpPr>
          <a:xfrm>
            <a:off x="5667781" y="3494185"/>
            <a:ext cx="1266141" cy="786308"/>
            <a:chOff x="5187696" y="1889760"/>
            <a:chExt cx="1793732" cy="78630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04993B-DBA3-47A7-AD6F-1289C6E2572F}"/>
                </a:ext>
              </a:extLst>
            </p:cNvPr>
            <p:cNvSpPr txBox="1"/>
            <p:nvPr/>
          </p:nvSpPr>
          <p:spPr>
            <a:xfrm>
              <a:off x="5287678" y="2306736"/>
              <a:ext cx="1693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Garamond" panose="02020404030301010803" pitchFamily="18" charset="0"/>
                </a:rPr>
                <a:t>Nutrition</a:t>
              </a:r>
              <a:endParaRPr lang="en-GH" sz="1800" dirty="0">
                <a:latin typeface="Garamond" panose="02020404030301010803" pitchFamily="18" charset="0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9D8C8F-B73C-4F27-9829-1D93D3E4C2CE}"/>
                </a:ext>
              </a:extLst>
            </p:cNvPr>
            <p:cNvCxnSpPr>
              <a:cxnSpLocks/>
            </p:cNvCxnSpPr>
            <p:nvPr/>
          </p:nvCxnSpPr>
          <p:spPr>
            <a:xfrm>
              <a:off x="5187696" y="1889760"/>
              <a:ext cx="638285" cy="416976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709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Assumptions of Classical Linear Regression Model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9660"/>
            <a:ext cx="8520600" cy="3481159"/>
          </a:xfrm>
        </p:spPr>
        <p:txBody>
          <a:bodyPr>
            <a:no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There is no perfect relationship between the independent variables.</a:t>
            </a:r>
          </a:p>
          <a:p>
            <a:r>
              <a:rPr lang="en-US" dirty="0">
                <a:latin typeface="Garamond" panose="02020404030301010803" pitchFamily="18" charset="0"/>
              </a:rPr>
              <a:t>The variance of the error term is constant or homoscedastic.</a:t>
            </a:r>
          </a:p>
          <a:p>
            <a:r>
              <a:rPr lang="en-US" dirty="0">
                <a:latin typeface="Garamond" panose="02020404030301010803" pitchFamily="18" charset="0"/>
              </a:rPr>
              <a:t>There is no autocorrelation between the error terms.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7030A0"/>
                </a:solidFill>
                <a:latin typeface="Garamond" panose="02020404030301010803" pitchFamily="18" charset="0"/>
              </a:rPr>
              <a:t>What if these assumptions are violated?</a:t>
            </a:r>
          </a:p>
          <a:p>
            <a:r>
              <a:rPr lang="en-US" dirty="0">
                <a:solidFill>
                  <a:srgbClr val="7030A0"/>
                </a:solidFill>
                <a:latin typeface="Garamond" panose="02020404030301010803" pitchFamily="18" charset="0"/>
              </a:rPr>
              <a:t>Multicollinearity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</a:rPr>
              <a:t>It inflates the variance – regression coefficients cannot be estimated with great precision [Variance Inflation Factor (VIF)].</a:t>
            </a:r>
          </a:p>
          <a:p>
            <a:r>
              <a:rPr lang="en-US" dirty="0">
                <a:solidFill>
                  <a:srgbClr val="7030A0"/>
                </a:solidFill>
                <a:latin typeface="Garamond" panose="02020404030301010803" pitchFamily="18" charset="0"/>
              </a:rPr>
              <a:t>Heteroscedasticity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</a:rPr>
              <a:t>Incorrect standard errors, and unreliable tests of significance.</a:t>
            </a:r>
          </a:p>
          <a:p>
            <a:r>
              <a:rPr lang="en-US" dirty="0">
                <a:solidFill>
                  <a:srgbClr val="7030A0"/>
                </a:solidFill>
                <a:latin typeface="Garamond" panose="02020404030301010803" pitchFamily="18" charset="0"/>
              </a:rPr>
              <a:t>Autocorrelation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</a:rPr>
              <a:t>Incorrect standard errors, and unreliable tests of significance.</a:t>
            </a:r>
          </a:p>
          <a:p>
            <a:pPr lvl="1"/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5507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Linear Regression Analysis – Problem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9660"/>
            <a:ext cx="8520600" cy="3481159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b="1" dirty="0">
                <a:latin typeface="Garamond" panose="02020404030301010803" pitchFamily="18" charset="0"/>
              </a:rPr>
              <a:t>Nature of Variables</a:t>
            </a:r>
          </a:p>
          <a:p>
            <a:pPr marL="114300" indent="0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114300" indent="0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114300" indent="0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114300" indent="0">
              <a:buNone/>
            </a:pPr>
            <a:r>
              <a:rPr lang="en-US" b="1" dirty="0">
                <a:latin typeface="Garamond" panose="02020404030301010803" pitchFamily="18" charset="0"/>
              </a:rPr>
              <a:t>Dataset</a:t>
            </a:r>
          </a:p>
          <a:p>
            <a:r>
              <a:rPr lang="en-US" dirty="0">
                <a:latin typeface="Garamond" panose="02020404030301010803" pitchFamily="18" charset="0"/>
              </a:rPr>
              <a:t>Car Resale Data - 2023 from Kaggle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114300" indent="0" algn="ctr">
              <a:buNone/>
            </a:pPr>
            <a:r>
              <a:rPr lang="en-US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lm</a:t>
            </a: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(formula, data)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11430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Source: https://www.kaggle.com/datasets/rahulmenon1758/car-resale-prices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E2844A-74E7-48D3-B295-367DF720B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56913"/>
              </p:ext>
            </p:extLst>
          </p:nvPr>
        </p:nvGraphicFramePr>
        <p:xfrm>
          <a:off x="1137363" y="1595124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2170976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57518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Dependent Variable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Independent Variable(s)</a:t>
                      </a:r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96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Continuous 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 or categorical</a:t>
                      </a:r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159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6170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3F2117-E107-441B-BBEB-F95A5B30ED86}"/>
              </a:ext>
            </a:extLst>
          </p:cNvPr>
          <p:cNvGrpSpPr/>
          <p:nvPr/>
        </p:nvGrpSpPr>
        <p:grpSpPr>
          <a:xfrm>
            <a:off x="921491" y="1109039"/>
            <a:ext cx="7435255" cy="2925421"/>
            <a:chOff x="915890" y="884529"/>
            <a:chExt cx="7435255" cy="2925421"/>
          </a:xfrm>
        </p:grpSpPr>
        <p:sp>
          <p:nvSpPr>
            <p:cNvPr id="17" name="Google Shape;150;p19">
              <a:extLst>
                <a:ext uri="{FF2B5EF4-FFF2-40B4-BE49-F238E27FC236}">
                  <a16:creationId xmlns:a16="http://schemas.microsoft.com/office/drawing/2014/main" id="{978BA845-E8A1-49AD-B457-9D8D3EDA9322}"/>
                </a:ext>
              </a:extLst>
            </p:cNvPr>
            <p:cNvSpPr txBox="1">
              <a:spLocks/>
            </p:cNvSpPr>
            <p:nvPr/>
          </p:nvSpPr>
          <p:spPr>
            <a:xfrm>
              <a:off x="915890" y="2650150"/>
              <a:ext cx="7367400" cy="11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5400" b="1">
                  <a:solidFill>
                    <a:srgbClr val="0070C0"/>
                  </a:solidFill>
                  <a:latin typeface="Garamond" panose="02020404030301010803" pitchFamily="18" charset="0"/>
                </a:rPr>
                <a:t>Now, let’s practice</a:t>
              </a:r>
              <a:endParaRPr lang="en-US" sz="5400" b="1" dirty="0">
                <a:solidFill>
                  <a:srgbClr val="0070C0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368770-CA61-478A-8470-8108C5CD300A}"/>
                </a:ext>
              </a:extLst>
            </p:cNvPr>
            <p:cNvGrpSpPr/>
            <p:nvPr/>
          </p:nvGrpSpPr>
          <p:grpSpPr>
            <a:xfrm>
              <a:off x="6487665" y="2367985"/>
              <a:ext cx="676638" cy="699296"/>
              <a:chOff x="6662475" y="2367985"/>
              <a:chExt cx="676638" cy="699296"/>
            </a:xfrm>
          </p:grpSpPr>
          <p:sp>
            <p:nvSpPr>
              <p:cNvPr id="19" name="Google Shape;156;p19">
                <a:extLst>
                  <a:ext uri="{FF2B5EF4-FFF2-40B4-BE49-F238E27FC236}">
                    <a16:creationId xmlns:a16="http://schemas.microsoft.com/office/drawing/2014/main" id="{B2238C4B-4777-4194-960B-A537BAB8F730}"/>
                  </a:ext>
                </a:extLst>
              </p:cNvPr>
              <p:cNvSpPr/>
              <p:nvPr/>
            </p:nvSpPr>
            <p:spPr>
              <a:xfrm rot="21012506">
                <a:off x="6662475" y="2367985"/>
                <a:ext cx="676638" cy="676644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7;p19">
                <a:extLst>
                  <a:ext uri="{FF2B5EF4-FFF2-40B4-BE49-F238E27FC236}">
                    <a16:creationId xmlns:a16="http://schemas.microsoft.com/office/drawing/2014/main" id="{AB1E580E-DE97-46D8-88BA-AFFCBE58E9C1}"/>
                  </a:ext>
                </a:extLst>
              </p:cNvPr>
              <p:cNvSpPr/>
              <p:nvPr/>
            </p:nvSpPr>
            <p:spPr>
              <a:xfrm rot="21012506">
                <a:off x="6738915" y="2942198"/>
                <a:ext cx="111887" cy="111894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8;p19">
                <a:extLst>
                  <a:ext uri="{FF2B5EF4-FFF2-40B4-BE49-F238E27FC236}">
                    <a16:creationId xmlns:a16="http://schemas.microsoft.com/office/drawing/2014/main" id="{C7DE1696-F536-427D-B6B1-2AD2ADC0D895}"/>
                  </a:ext>
                </a:extLst>
              </p:cNvPr>
              <p:cNvSpPr/>
              <p:nvPr/>
            </p:nvSpPr>
            <p:spPr>
              <a:xfrm rot="21012506">
                <a:off x="6832303" y="2995453"/>
                <a:ext cx="71823" cy="71828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;p19">
                <a:extLst>
                  <a:ext uri="{FF2B5EF4-FFF2-40B4-BE49-F238E27FC236}">
                    <a16:creationId xmlns:a16="http://schemas.microsoft.com/office/drawing/2014/main" id="{3C79F4B5-8E76-4B72-A7CE-14FF3C8C66A3}"/>
                  </a:ext>
                </a:extLst>
              </p:cNvPr>
              <p:cNvSpPr/>
              <p:nvPr/>
            </p:nvSpPr>
            <p:spPr>
              <a:xfrm rot="21012506">
                <a:off x="6703103" y="2904283"/>
                <a:ext cx="71785" cy="7179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160;p19">
              <a:extLst>
                <a:ext uri="{FF2B5EF4-FFF2-40B4-BE49-F238E27FC236}">
                  <a16:creationId xmlns:a16="http://schemas.microsoft.com/office/drawing/2014/main" id="{013E9E94-9D8E-4684-ADE5-5EFAE0568734}"/>
                </a:ext>
              </a:extLst>
            </p:cNvPr>
            <p:cNvSpPr/>
            <p:nvPr/>
          </p:nvSpPr>
          <p:spPr>
            <a:xfrm>
              <a:off x="6190551" y="887713"/>
              <a:ext cx="257246" cy="24562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1;p19">
              <a:extLst>
                <a:ext uri="{FF2B5EF4-FFF2-40B4-BE49-F238E27FC236}">
                  <a16:creationId xmlns:a16="http://schemas.microsoft.com/office/drawing/2014/main" id="{C6614450-26B5-4413-8092-DCFC8EEA765B}"/>
                </a:ext>
              </a:extLst>
            </p:cNvPr>
            <p:cNvSpPr/>
            <p:nvPr/>
          </p:nvSpPr>
          <p:spPr>
            <a:xfrm rot="2697415">
              <a:off x="7885794" y="2145273"/>
              <a:ext cx="390522" cy="372885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2;p19">
              <a:extLst>
                <a:ext uri="{FF2B5EF4-FFF2-40B4-BE49-F238E27FC236}">
                  <a16:creationId xmlns:a16="http://schemas.microsoft.com/office/drawing/2014/main" id="{6B50A8CD-2745-4BCE-8633-A94169EF9722}"/>
                </a:ext>
              </a:extLst>
            </p:cNvPr>
            <p:cNvSpPr/>
            <p:nvPr/>
          </p:nvSpPr>
          <p:spPr>
            <a:xfrm>
              <a:off x="8194736" y="1932400"/>
              <a:ext cx="156409" cy="149417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;p19">
              <a:extLst>
                <a:ext uri="{FF2B5EF4-FFF2-40B4-BE49-F238E27FC236}">
                  <a16:creationId xmlns:a16="http://schemas.microsoft.com/office/drawing/2014/main" id="{AF5D1DB1-7B92-44FD-B054-8354E3374933}"/>
                </a:ext>
              </a:extLst>
            </p:cNvPr>
            <p:cNvSpPr/>
            <p:nvPr/>
          </p:nvSpPr>
          <p:spPr>
            <a:xfrm rot="1279885">
              <a:off x="6012317" y="1628627"/>
              <a:ext cx="156402" cy="14939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193FCDB-6ADE-4866-9B83-1351AEDA5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46161" y="884529"/>
              <a:ext cx="1756779" cy="1361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88654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LPM, Logit and Probit Models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9660"/>
            <a:ext cx="8520600" cy="3481159"/>
          </a:xfrm>
        </p:spPr>
        <p:txBody>
          <a:bodyPr>
            <a:no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The dependent variable is </a:t>
            </a:r>
            <a:r>
              <a:rPr lang="en-US" b="1" dirty="0">
                <a:latin typeface="Garamond" panose="02020404030301010803" pitchFamily="18" charset="0"/>
              </a:rPr>
              <a:t>binary</a:t>
            </a:r>
            <a:r>
              <a:rPr lang="en-US" dirty="0">
                <a:latin typeface="Garamond" panose="02020404030301010803" pitchFamily="18" charset="0"/>
              </a:rPr>
              <a:t>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114300" indent="0">
              <a:buNone/>
            </a:pPr>
            <a:r>
              <a:rPr lang="en-US" b="1" dirty="0">
                <a:latin typeface="Garamond" panose="02020404030301010803" pitchFamily="18" charset="0"/>
              </a:rPr>
              <a:t>Examples:</a:t>
            </a:r>
          </a:p>
          <a:p>
            <a:r>
              <a:rPr lang="en-US" dirty="0">
                <a:latin typeface="Garamond" panose="02020404030301010803" pitchFamily="18" charset="0"/>
              </a:rPr>
              <a:t>Yes or No (0 = No, 1 = Yes)</a:t>
            </a:r>
          </a:p>
          <a:p>
            <a:r>
              <a:rPr lang="en-US" dirty="0">
                <a:latin typeface="Garamond" panose="02020404030301010803" pitchFamily="18" charset="0"/>
              </a:rPr>
              <a:t>Health Outcome (0 = Not Cured, 1 = Cured)</a:t>
            </a:r>
          </a:p>
          <a:p>
            <a:r>
              <a:rPr lang="en-US" dirty="0">
                <a:latin typeface="Garamond" panose="02020404030301010803" pitchFamily="18" charset="0"/>
              </a:rPr>
              <a:t>Votes (0 = NPP, 1 = NDC)</a:t>
            </a:r>
          </a:p>
          <a:p>
            <a:r>
              <a:rPr lang="en-US" dirty="0">
                <a:latin typeface="Garamond" panose="02020404030301010803" pitchFamily="18" charset="0"/>
              </a:rPr>
              <a:t>Patient Satisfaction of Healthcare (0 = Satisfied, 1 = Not Satisfied)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563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LPM, Logit and Probit Models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9660"/>
            <a:ext cx="8520600" cy="3481159"/>
          </a:xfrm>
        </p:spPr>
        <p:txBody>
          <a:bodyPr>
            <a:no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The dependent variable is </a:t>
            </a:r>
            <a:r>
              <a:rPr lang="en-US" b="1" dirty="0">
                <a:latin typeface="Garamond" panose="02020404030301010803" pitchFamily="18" charset="0"/>
              </a:rPr>
              <a:t>binary</a:t>
            </a:r>
            <a:r>
              <a:rPr lang="en-US" dirty="0">
                <a:latin typeface="Garamond" panose="02020404030301010803" pitchFamily="18" charset="0"/>
              </a:rPr>
              <a:t>.</a:t>
            </a:r>
          </a:p>
          <a:p>
            <a:pPr marL="114300" indent="0">
              <a:buNone/>
            </a:pPr>
            <a:r>
              <a:rPr lang="en-US" b="1" dirty="0">
                <a:latin typeface="Garamond" panose="02020404030301010803" pitchFamily="18" charset="0"/>
              </a:rPr>
              <a:t>Examples:</a:t>
            </a:r>
          </a:p>
          <a:p>
            <a:r>
              <a:rPr lang="en-US" dirty="0">
                <a:latin typeface="Garamond" panose="02020404030301010803" pitchFamily="18" charset="0"/>
              </a:rPr>
              <a:t>Yes or No (0 = No, 1 = Yes)</a:t>
            </a:r>
          </a:p>
          <a:p>
            <a:r>
              <a:rPr lang="en-US" dirty="0">
                <a:latin typeface="Garamond" panose="02020404030301010803" pitchFamily="18" charset="0"/>
              </a:rPr>
              <a:t>Votes (0 = NPP, 1 = NDC)</a:t>
            </a:r>
          </a:p>
          <a:p>
            <a:r>
              <a:rPr lang="en-US" dirty="0">
                <a:latin typeface="Garamond" panose="02020404030301010803" pitchFamily="18" charset="0"/>
              </a:rPr>
              <a:t>Patient Satisfaction of Healthcare (0 = Satisfied, 1 = Not Satisfied)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114300" indent="0">
              <a:buNone/>
            </a:pPr>
            <a:r>
              <a:rPr lang="en-US" b="1" dirty="0">
                <a:latin typeface="Garamond" panose="02020404030301010803" pitchFamily="18" charset="0"/>
              </a:rPr>
              <a:t>Approaches to Measuring Binary Outcome Variables</a:t>
            </a:r>
          </a:p>
          <a:p>
            <a:r>
              <a:rPr lang="en-US" dirty="0">
                <a:latin typeface="Garamond" panose="02020404030301010803" pitchFamily="18" charset="0"/>
              </a:rPr>
              <a:t>Linear Probability Model (LPM)</a:t>
            </a:r>
          </a:p>
          <a:p>
            <a:r>
              <a:rPr lang="en-US" dirty="0">
                <a:latin typeface="Garamond" panose="02020404030301010803" pitchFamily="18" charset="0"/>
              </a:rPr>
              <a:t>Logit or Logistic Regression Model</a:t>
            </a:r>
          </a:p>
          <a:p>
            <a:r>
              <a:rPr lang="en-US" dirty="0">
                <a:latin typeface="Garamond" panose="02020404030301010803" pitchFamily="18" charset="0"/>
              </a:rPr>
              <a:t>Probit (or </a:t>
            </a:r>
            <a:r>
              <a:rPr lang="en-US" dirty="0" err="1">
                <a:latin typeface="Garamond" panose="02020404030301010803" pitchFamily="18" charset="0"/>
              </a:rPr>
              <a:t>Normit</a:t>
            </a:r>
            <a:r>
              <a:rPr lang="en-US" dirty="0">
                <a:latin typeface="Garamond" panose="02020404030301010803" pitchFamily="18" charset="0"/>
              </a:rPr>
              <a:t>) 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006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234771"/>
            <a:ext cx="4421665" cy="313606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Garamond" panose="02020404030301010803" pitchFamily="18" charset="0"/>
              </a:rPr>
              <a:t>Introduction to Data Modeling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Garamond" panose="02020404030301010803" pitchFamily="18" charset="0"/>
              </a:rPr>
              <a:t>Types of Data (Statistics)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Garamond" panose="02020404030301010803" pitchFamily="18" charset="0"/>
              </a:rPr>
              <a:t>Types of Data (Regression)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Garamond" panose="02020404030301010803" pitchFamily="18" charset="0"/>
              </a:rPr>
              <a:t>Data Cleaning and Preprocessing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 panose="02020404030301010803" pitchFamily="18" charset="0"/>
              </a:rPr>
              <a:t>Univariate Analysis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 panose="02020404030301010803" pitchFamily="18" charset="0"/>
              </a:rPr>
              <a:t>Bivariate Analysis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 panose="02020404030301010803" pitchFamily="18" charset="0"/>
              </a:rPr>
              <a:t>Multivariate Analysis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4FFB799-F1D2-4239-BB48-5DA7153F0B2B}"/>
              </a:ext>
            </a:extLst>
          </p:cNvPr>
          <p:cNvSpPr txBox="1">
            <a:spLocks/>
          </p:cNvSpPr>
          <p:nvPr/>
        </p:nvSpPr>
        <p:spPr>
          <a:xfrm>
            <a:off x="4800458" y="1234771"/>
            <a:ext cx="4031842" cy="31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Garamond" panose="02020404030301010803" pitchFamily="18" charset="0"/>
              </a:rPr>
              <a:t>Correlation Analysis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 panose="02020404030301010803" pitchFamily="18" charset="0"/>
              </a:rPr>
              <a:t>Regression Analysis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aramond" panose="02020404030301010803" pitchFamily="18" charset="0"/>
              </a:rPr>
              <a:t>Time Series Analysis</a:t>
            </a:r>
          </a:p>
        </p:txBody>
      </p:sp>
    </p:spTree>
    <p:extLst>
      <p:ext uri="{BB962C8B-B14F-4D97-AF65-F5344CB8AC3E}">
        <p14:creationId xmlns:p14="http://schemas.microsoft.com/office/powerpoint/2010/main" val="28743223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LPM, Logit and Probit Models</a:t>
            </a:r>
            <a:endParaRPr lang="en-US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F3CA8C-EE93-9629-AB5E-561F92ECD63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089660"/>
                <a:ext cx="8520600" cy="3481159"/>
              </a:xfrm>
            </p:spPr>
            <p:txBody>
              <a:bodyPr>
                <a:noAutofit/>
              </a:bodyPr>
              <a:lstStyle/>
              <a:p>
                <a:pPr marL="114300" indent="0">
                  <a:buNone/>
                </a:pPr>
                <a:r>
                  <a:rPr lang="en-US" b="1" dirty="0">
                    <a:latin typeface="Garamond" panose="02020404030301010803" pitchFamily="18" charset="0"/>
                  </a:rPr>
                  <a:t>Linear Probability Model</a:t>
                </a:r>
              </a:p>
              <a:p>
                <a:r>
                  <a:rPr lang="en-US" dirty="0">
                    <a:latin typeface="Garamond" panose="02020404030301010803" pitchFamily="18" charset="0"/>
                  </a:rPr>
                  <a:t>LPM is estimated using Ordinary Least Squares (OLS)</a:t>
                </a:r>
              </a:p>
              <a:p>
                <a:r>
                  <a:rPr lang="en-US" dirty="0">
                    <a:latin typeface="Garamond" panose="02020404030301010803" pitchFamily="18" charset="0"/>
                  </a:rPr>
                  <a:t>Coded values, 0 and 1, are treated as numbers, and not categories.</a:t>
                </a:r>
              </a:p>
              <a:p>
                <a:endParaRPr lang="en-US" dirty="0">
                  <a:latin typeface="Garamond" panose="02020404030301010803" pitchFamily="18" charset="0"/>
                </a:endParaRPr>
              </a:p>
              <a:p>
                <a:r>
                  <a:rPr lang="en-US" dirty="0">
                    <a:latin typeface="Garamond" panose="02020404030301010803" pitchFamily="18" charset="0"/>
                  </a:rPr>
                  <a:t>Consider this regression model: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latin typeface="Garamond" panose="02020404030301010803" pitchFamily="18" charset="0"/>
                </a:endParaRPr>
              </a:p>
              <a:p>
                <a:pPr marL="114300" indent="0">
                  <a:buNone/>
                </a:pPr>
                <a:r>
                  <a:rPr lang="en-US" dirty="0">
                    <a:latin typeface="Garamond" panose="02020404030301010803" pitchFamily="18" charset="0"/>
                  </a:rPr>
                  <a:t>Where: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family income,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if the family owns a house,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if it does not own the house.</a:t>
                </a:r>
              </a:p>
              <a:p>
                <a:pPr marL="114300" indent="0">
                  <a:buNone/>
                </a:pPr>
                <a:r>
                  <a:rPr lang="en-US" dirty="0">
                    <a:latin typeface="Garamond" panose="02020404030301010803" pitchFamily="18" charset="0"/>
                  </a:rPr>
                  <a:t>We need to find the conditional probability that the family will own a house given the family’s income.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F3CA8C-EE93-9629-AB5E-561F92ECD6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89660"/>
                <a:ext cx="8520600" cy="348115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72869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LPM, Logit and Probit Models</a:t>
            </a:r>
            <a:endParaRPr lang="en-US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F3CA8C-EE93-9629-AB5E-561F92ECD63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089660"/>
                <a:ext cx="8520600" cy="3481159"/>
              </a:xfrm>
            </p:spPr>
            <p:txBody>
              <a:bodyPr>
                <a:noAutofit/>
              </a:bodyPr>
              <a:lstStyle/>
              <a:p>
                <a:pPr marL="114300" indent="0">
                  <a:buNone/>
                </a:pPr>
                <a:r>
                  <a:rPr lang="en-US" b="1" dirty="0">
                    <a:latin typeface="Garamond" panose="02020404030301010803" pitchFamily="18" charset="0"/>
                  </a:rPr>
                  <a:t>Fundamental Rule of Probability: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latin typeface="Garamond" panose="02020404030301010803" pitchFamily="18" charset="0"/>
                </a:endParaRPr>
              </a:p>
              <a:p>
                <a:pPr marL="114300" indent="0">
                  <a:buNone/>
                </a:pPr>
                <a:endParaRPr lang="en-US" b="1" dirty="0">
                  <a:latin typeface="Garamond" panose="02020404030301010803" pitchFamily="18" charset="0"/>
                </a:endParaRPr>
              </a:p>
              <a:p>
                <a:pPr marL="114300" indent="0">
                  <a:buNone/>
                </a:pPr>
                <a:r>
                  <a:rPr lang="en-US" b="1" dirty="0">
                    <a:latin typeface="Garamond" panose="02020404030301010803" pitchFamily="18" charset="0"/>
                  </a:rPr>
                  <a:t>Linear Probability Model - Problems</a:t>
                </a:r>
              </a:p>
              <a:p>
                <a:r>
                  <a:rPr lang="en-US" dirty="0">
                    <a:latin typeface="Garamond" panose="02020404030301010803" pitchFamily="18" charset="0"/>
                  </a:rPr>
                  <a:t>Real problem with LPM is that the predicted probabilities can be greater than one and negative.</a:t>
                </a:r>
              </a:p>
              <a:p>
                <a:endParaRPr lang="en-US" dirty="0">
                  <a:latin typeface="Garamond" panose="02020404030301010803" pitchFamily="18" charset="0"/>
                </a:endParaRPr>
              </a:p>
              <a:p>
                <a:r>
                  <a:rPr lang="en-US" dirty="0">
                    <a:latin typeface="Garamond" panose="02020404030301010803" pitchFamily="18" charset="0"/>
                  </a:rPr>
                  <a:t>Heteroscedasticity</a:t>
                </a:r>
              </a:p>
              <a:p>
                <a:endParaRPr lang="en-US" dirty="0">
                  <a:latin typeface="Garamond" panose="02020404030301010803" pitchFamily="18" charset="0"/>
                </a:endParaRPr>
              </a:p>
              <a:p>
                <a:r>
                  <a:rPr lang="en-US" dirty="0">
                    <a:latin typeface="Garamond" panose="02020404030301010803" pitchFamily="18" charset="0"/>
                  </a:rPr>
                  <a:t>Low R-squared value.</a:t>
                </a:r>
              </a:p>
              <a:p>
                <a:endParaRPr lang="en-US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F3CA8C-EE93-9629-AB5E-561F92ECD6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89660"/>
                <a:ext cx="8520600" cy="348115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6998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LPM, Logit and Probit Models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9660"/>
            <a:ext cx="8520600" cy="3481159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b="1" dirty="0">
                <a:latin typeface="Garamond" panose="02020404030301010803" pitchFamily="18" charset="0"/>
              </a:rPr>
              <a:t>How do we get around the problems of LPM – probability rule violation?</a:t>
            </a:r>
          </a:p>
          <a:p>
            <a:pPr marL="114300" indent="0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89BF3CF-9BEE-4073-B12D-AF9D96421135}"/>
              </a:ext>
            </a:extLst>
          </p:cNvPr>
          <p:cNvGrpSpPr/>
          <p:nvPr/>
        </p:nvGrpSpPr>
        <p:grpSpPr>
          <a:xfrm>
            <a:off x="646670" y="1543357"/>
            <a:ext cx="7522716" cy="1477328"/>
            <a:chOff x="646670" y="1543357"/>
            <a:chExt cx="7522716" cy="147732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507DD0-26CC-419B-B672-553F44658B9D}"/>
                </a:ext>
              </a:extLst>
            </p:cNvPr>
            <p:cNvSpPr txBox="1"/>
            <p:nvPr/>
          </p:nvSpPr>
          <p:spPr>
            <a:xfrm>
              <a:off x="646670" y="1543357"/>
              <a:ext cx="3812241" cy="1477328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Garamond" panose="02020404030301010803" pitchFamily="18" charset="0"/>
                </a:rPr>
                <a:t>Estimate the LPM by the usual OLS</a:t>
              </a:r>
            </a:p>
            <a:p>
              <a:r>
                <a:rPr lang="en-US" sz="1800" dirty="0">
                  <a:latin typeface="Garamond" panose="02020404030301010803" pitchFamily="18" charset="0"/>
                </a:rPr>
                <a:t>method. If estimated Y has some values</a:t>
              </a:r>
            </a:p>
            <a:p>
              <a:r>
                <a:rPr lang="en-US" sz="1800" dirty="0">
                  <a:latin typeface="Garamond" panose="02020404030301010803" pitchFamily="18" charset="0"/>
                </a:rPr>
                <a:t>less than 0 [i.e. negative], Y is assumed</a:t>
              </a:r>
            </a:p>
            <a:p>
              <a:r>
                <a:rPr lang="en-US" sz="1800" dirty="0">
                  <a:latin typeface="Garamond" panose="02020404030301010803" pitchFamily="18" charset="0"/>
                </a:rPr>
                <a:t>to be zero for those cases; if they are</a:t>
              </a:r>
            </a:p>
            <a:p>
              <a:r>
                <a:rPr lang="en-US" sz="1800" dirty="0">
                  <a:latin typeface="Garamond" panose="02020404030301010803" pitchFamily="18" charset="0"/>
                </a:rPr>
                <a:t>greater than 1, they are assumed to be 1.</a:t>
              </a:r>
              <a:endParaRPr lang="en-GH" sz="1800" dirty="0">
                <a:latin typeface="Garamond" panose="02020404030301010803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86C64B-F656-4C6A-AFBE-63FC08F9B5AF}"/>
                </a:ext>
              </a:extLst>
            </p:cNvPr>
            <p:cNvSpPr txBox="1"/>
            <p:nvPr/>
          </p:nvSpPr>
          <p:spPr>
            <a:xfrm>
              <a:off x="5304559" y="1977327"/>
              <a:ext cx="2864827" cy="369332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Garamond" panose="02020404030301010803" pitchFamily="18" charset="0"/>
                </a:rPr>
                <a:t>Constrained LPM</a:t>
              </a:r>
              <a:endParaRPr lang="en-GH" sz="1800" b="1" dirty="0">
                <a:latin typeface="Garamond" panose="02020404030301010803" pitchFamily="18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F32D691-DF76-4661-9A83-F379B45A4F47}"/>
                </a:ext>
              </a:extLst>
            </p:cNvPr>
            <p:cNvCxnSpPr>
              <a:cxnSpLocks/>
            </p:cNvCxnSpPr>
            <p:nvPr/>
          </p:nvCxnSpPr>
          <p:spPr>
            <a:xfrm>
              <a:off x="4458911" y="2167716"/>
              <a:ext cx="84564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D6653C5-9208-4193-9EE6-B2F0B6C04334}"/>
              </a:ext>
            </a:extLst>
          </p:cNvPr>
          <p:cNvGrpSpPr/>
          <p:nvPr/>
        </p:nvGrpSpPr>
        <p:grpSpPr>
          <a:xfrm>
            <a:off x="1089206" y="3447452"/>
            <a:ext cx="7516309" cy="923330"/>
            <a:chOff x="1089206" y="3447452"/>
            <a:chExt cx="7516309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F2FAC6-A957-434A-AF10-A3203103E492}"/>
                </a:ext>
              </a:extLst>
            </p:cNvPr>
            <p:cNvSpPr txBox="1"/>
            <p:nvPr/>
          </p:nvSpPr>
          <p:spPr>
            <a:xfrm>
              <a:off x="4793274" y="3447452"/>
              <a:ext cx="3812241" cy="923330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Garamond" panose="02020404030301010803" pitchFamily="18" charset="0"/>
                </a:rPr>
                <a:t>Devise an estimating technique that will</a:t>
              </a:r>
            </a:p>
            <a:p>
              <a:r>
                <a:rPr lang="en-US" sz="1800" dirty="0">
                  <a:latin typeface="Garamond" panose="02020404030301010803" pitchFamily="18" charset="0"/>
                </a:rPr>
                <a:t>guarantee that the estimated conditional</a:t>
              </a:r>
            </a:p>
            <a:p>
              <a:r>
                <a:rPr lang="en-US" sz="1800" dirty="0">
                  <a:latin typeface="Garamond" panose="02020404030301010803" pitchFamily="18" charset="0"/>
                </a:rPr>
                <a:t>probabilities Y will lie between 0 and 1.</a:t>
              </a:r>
              <a:endParaRPr lang="en-GH" sz="1800" dirty="0">
                <a:latin typeface="Garamond" panose="020204040303010108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B054F6-F3D6-40BA-9A8E-63C41EE199B0}"/>
                </a:ext>
              </a:extLst>
            </p:cNvPr>
            <p:cNvSpPr txBox="1"/>
            <p:nvPr/>
          </p:nvSpPr>
          <p:spPr>
            <a:xfrm>
              <a:off x="1089206" y="3779233"/>
              <a:ext cx="2864827" cy="369332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Garamond" panose="02020404030301010803" pitchFamily="18" charset="0"/>
                </a:rPr>
                <a:t>Logit and Probit Models</a:t>
              </a:r>
              <a:endParaRPr lang="en-GH" sz="1800" b="1" dirty="0">
                <a:latin typeface="Garamond" panose="02020404030301010803" pitchFamily="18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0F860D-A46F-4D09-B44C-73EDCCDA25F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625" y="3963899"/>
              <a:ext cx="84564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823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LPM, Logit and Probit Models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9660"/>
            <a:ext cx="8520600" cy="3481159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b="1" dirty="0">
                <a:latin typeface="Garamond" panose="02020404030301010803" pitchFamily="18" charset="0"/>
              </a:rPr>
              <a:t>Logit and Probit Models</a:t>
            </a:r>
          </a:p>
          <a:p>
            <a:r>
              <a:rPr lang="en-US" dirty="0">
                <a:latin typeface="Garamond" panose="02020404030301010803" pitchFamily="18" charset="0"/>
              </a:rPr>
              <a:t>Cumulative distribution functions (CDF) </a:t>
            </a:r>
          </a:p>
          <a:p>
            <a:pPr marL="114300" indent="0">
              <a:buNone/>
            </a:pPr>
            <a:r>
              <a:rPr lang="en-US" dirty="0">
                <a:latin typeface="Garamond" panose="02020404030301010803" pitchFamily="18" charset="0"/>
              </a:rPr>
              <a:t>       are sigmoid, or s-shaped.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Some CDFs are the logistic CDF (</a:t>
            </a:r>
            <a:r>
              <a:rPr lang="en-US" b="1" dirty="0">
                <a:solidFill>
                  <a:srgbClr val="7030A0"/>
                </a:solidFill>
                <a:latin typeface="Garamond" panose="02020404030301010803" pitchFamily="18" charset="0"/>
              </a:rPr>
              <a:t>logit</a:t>
            </a:r>
            <a:r>
              <a:rPr lang="en-US" dirty="0">
                <a:latin typeface="Garamond" panose="02020404030301010803" pitchFamily="18" charset="0"/>
              </a:rPr>
              <a:t>) and standard normal CDF (</a:t>
            </a:r>
            <a:r>
              <a:rPr lang="en-US" b="1" dirty="0">
                <a:solidFill>
                  <a:srgbClr val="7030A0"/>
                </a:solidFill>
                <a:latin typeface="Garamond" panose="02020404030301010803" pitchFamily="18" charset="0"/>
              </a:rPr>
              <a:t>probit</a:t>
            </a:r>
            <a:r>
              <a:rPr lang="en-US" dirty="0">
                <a:latin typeface="Garamond" panose="02020404030301010803" pitchFamily="18" charset="0"/>
              </a:rPr>
              <a:t>).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561C639-0D6B-4185-90C2-CD6EADEAB1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830" t="6166" r="4905" b="10436"/>
          <a:stretch/>
        </p:blipFill>
        <p:spPr>
          <a:xfrm>
            <a:off x="4713193" y="757446"/>
            <a:ext cx="3785347" cy="3224291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36531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LPM, Logit and Probit Models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9660"/>
            <a:ext cx="8520600" cy="3481159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b="1" dirty="0">
                <a:latin typeface="Garamond" panose="02020404030301010803" pitchFamily="18" charset="0"/>
              </a:rPr>
              <a:t>A scenario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5C1A89F-83AD-4B5A-B814-1ACA58831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416351"/>
              </p:ext>
            </p:extLst>
          </p:nvPr>
        </p:nvGraphicFramePr>
        <p:xfrm>
          <a:off x="1891178" y="1073225"/>
          <a:ext cx="864000" cy="36000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568601336"/>
                    </a:ext>
                  </a:extLst>
                </a:gridCol>
              </a:tblGrid>
              <a:tr h="32727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Match</a:t>
                      </a:r>
                      <a:endParaRPr lang="en-GH" sz="1200" b="1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075019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Win</a:t>
                      </a:r>
                      <a:endParaRPr lang="en-GH" sz="1200" b="1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896037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Win</a:t>
                      </a:r>
                      <a:endParaRPr lang="en-GH" sz="1200" b="1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941085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Win</a:t>
                      </a:r>
                      <a:endParaRPr lang="en-GH" sz="1200" b="1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426800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Win</a:t>
                      </a:r>
                      <a:endParaRPr lang="en-GH" sz="1200" b="1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93243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Lose</a:t>
                      </a:r>
                      <a:endParaRPr lang="en-GH" sz="1200" b="1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110109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Lose</a:t>
                      </a:r>
                      <a:endParaRPr lang="en-GH" sz="1200" b="1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3153289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Lose</a:t>
                      </a:r>
                      <a:endParaRPr lang="en-GH" sz="1200" b="1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350426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Lose</a:t>
                      </a:r>
                      <a:endParaRPr lang="en-GH" sz="1200" b="1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439441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Lose</a:t>
                      </a:r>
                      <a:endParaRPr lang="en-GH" sz="1200" b="1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715252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Lose</a:t>
                      </a:r>
                      <a:endParaRPr lang="en-GH" sz="1200" b="1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43113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7F74E2F-69ED-4516-8DA6-8FA0A8A1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143852"/>
              </p:ext>
            </p:extLst>
          </p:nvPr>
        </p:nvGraphicFramePr>
        <p:xfrm>
          <a:off x="2971800" y="1135727"/>
          <a:ext cx="2140256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5082">
                  <a:extLst>
                    <a:ext uri="{9D8B030D-6E8A-4147-A177-3AD203B41FA5}">
                      <a16:colId xmlns:a16="http://schemas.microsoft.com/office/drawing/2014/main" val="2637897457"/>
                    </a:ext>
                  </a:extLst>
                </a:gridCol>
                <a:gridCol w="1145174">
                  <a:extLst>
                    <a:ext uri="{9D8B030D-6E8A-4147-A177-3AD203B41FA5}">
                      <a16:colId xmlns:a16="http://schemas.microsoft.com/office/drawing/2014/main" val="1048706183"/>
                    </a:ext>
                  </a:extLst>
                </a:gridCol>
              </a:tblGrid>
              <a:tr h="2608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Match</a:t>
                      </a:r>
                      <a:endParaRPr lang="en-GH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Frequency</a:t>
                      </a:r>
                      <a:endParaRPr lang="en-GH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52080"/>
                  </a:ext>
                </a:extLst>
              </a:tr>
              <a:tr h="2608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Win</a:t>
                      </a:r>
                      <a:endParaRPr lang="en-GH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GH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392414"/>
                  </a:ext>
                </a:extLst>
              </a:tr>
              <a:tr h="2608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Lose</a:t>
                      </a:r>
                      <a:endParaRPr lang="en-GH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  <a:endParaRPr lang="en-GH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961248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38CCFC0-A31A-40D3-98D5-9ACB54144A05}"/>
              </a:ext>
            </a:extLst>
          </p:cNvPr>
          <p:cNvGrpSpPr/>
          <p:nvPr/>
        </p:nvGrpSpPr>
        <p:grpSpPr>
          <a:xfrm>
            <a:off x="5121825" y="1339194"/>
            <a:ext cx="3086617" cy="646331"/>
            <a:chOff x="5121825" y="1339194"/>
            <a:chExt cx="3086617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C4144E-B798-49AF-93DB-170CFA28EC4F}"/>
                </a:ext>
              </a:extLst>
            </p:cNvPr>
            <p:cNvSpPr txBox="1"/>
            <p:nvPr/>
          </p:nvSpPr>
          <p:spPr>
            <a:xfrm>
              <a:off x="5825291" y="1339194"/>
              <a:ext cx="2383151" cy="646331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Garamond" panose="02020404030301010803" pitchFamily="18" charset="0"/>
                </a:rPr>
                <a:t>What can we do with count data?</a:t>
              </a:r>
              <a:endParaRPr lang="en-GH" sz="1800" b="1" dirty="0">
                <a:latin typeface="Garamond" panose="02020404030301010803" pitchFamily="18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CB55197-C3C7-4901-B127-920BD7C6D3AB}"/>
                </a:ext>
              </a:extLst>
            </p:cNvPr>
            <p:cNvCxnSpPr>
              <a:cxnSpLocks/>
            </p:cNvCxnSpPr>
            <p:nvPr/>
          </p:nvCxnSpPr>
          <p:spPr>
            <a:xfrm>
              <a:off x="5121825" y="1668083"/>
              <a:ext cx="703466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10AF58D-51C5-4B0F-84E4-3D8412591AD8}"/>
              </a:ext>
            </a:extLst>
          </p:cNvPr>
          <p:cNvSpPr txBox="1"/>
          <p:nvPr/>
        </p:nvSpPr>
        <p:spPr>
          <a:xfrm>
            <a:off x="3922888" y="2525124"/>
            <a:ext cx="2975451" cy="64633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Garamond" panose="02020404030301010803" pitchFamily="18" charset="0"/>
              </a:rPr>
              <a:t>What is the PROBABILITY that a team wins a match?</a:t>
            </a:r>
            <a:endParaRPr lang="en-GH" sz="1800" b="1" dirty="0">
              <a:latin typeface="Garamond" panose="020204040303010108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450689-4034-4C08-904D-FC935F11E742}"/>
              </a:ext>
            </a:extLst>
          </p:cNvPr>
          <p:cNvSpPr txBox="1"/>
          <p:nvPr/>
        </p:nvSpPr>
        <p:spPr>
          <a:xfrm>
            <a:off x="3922889" y="3466576"/>
            <a:ext cx="2975451" cy="64633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Garamond" panose="02020404030301010803" pitchFamily="18" charset="0"/>
              </a:rPr>
              <a:t>What are the ODDS of winning the match?</a:t>
            </a:r>
            <a:endParaRPr lang="en-GH" sz="1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29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LPM, Logit and Probit Models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194041BE-17B2-4815-AE02-4BEBC8ED5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950574"/>
              </p:ext>
            </p:extLst>
          </p:nvPr>
        </p:nvGraphicFramePr>
        <p:xfrm>
          <a:off x="447841" y="2063574"/>
          <a:ext cx="2140256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5082">
                  <a:extLst>
                    <a:ext uri="{9D8B030D-6E8A-4147-A177-3AD203B41FA5}">
                      <a16:colId xmlns:a16="http://schemas.microsoft.com/office/drawing/2014/main" val="2637897457"/>
                    </a:ext>
                  </a:extLst>
                </a:gridCol>
                <a:gridCol w="1145174">
                  <a:extLst>
                    <a:ext uri="{9D8B030D-6E8A-4147-A177-3AD203B41FA5}">
                      <a16:colId xmlns:a16="http://schemas.microsoft.com/office/drawing/2014/main" val="1048706183"/>
                    </a:ext>
                  </a:extLst>
                </a:gridCol>
              </a:tblGrid>
              <a:tr h="2608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Match</a:t>
                      </a:r>
                      <a:endParaRPr lang="en-GH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Frequency</a:t>
                      </a:r>
                      <a:endParaRPr lang="en-GH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52080"/>
                  </a:ext>
                </a:extLst>
              </a:tr>
              <a:tr h="2608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Win</a:t>
                      </a:r>
                      <a:endParaRPr lang="en-GH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GH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392414"/>
                  </a:ext>
                </a:extLst>
              </a:tr>
              <a:tr h="2608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Lose</a:t>
                      </a:r>
                      <a:endParaRPr lang="en-GH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  <a:endParaRPr lang="en-GH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96124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141B7AA-5EA9-4BB3-A402-60DADD590678}"/>
              </a:ext>
            </a:extLst>
          </p:cNvPr>
          <p:cNvSpPr txBox="1"/>
          <p:nvPr/>
        </p:nvSpPr>
        <p:spPr>
          <a:xfrm>
            <a:off x="3059539" y="1297104"/>
            <a:ext cx="5432279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  <a:latin typeface="Garamond" panose="02020404030301010803" pitchFamily="18" charset="0"/>
              </a:rPr>
              <a:t>Probability</a:t>
            </a:r>
            <a:r>
              <a:rPr lang="en-US" sz="1800" b="1" dirty="0">
                <a:latin typeface="Garamond" panose="02020404030301010803" pitchFamily="18" charset="0"/>
              </a:rPr>
              <a:t> is the number of events divided by the total outcome.</a:t>
            </a:r>
            <a:endParaRPr lang="en-GH" sz="1800" b="1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28FBDA-3022-4782-98BF-89C43913DDEC}"/>
                  </a:ext>
                </a:extLst>
              </p:cNvPr>
              <p:cNvSpPr txBox="1"/>
              <p:nvPr/>
            </p:nvSpPr>
            <p:spPr>
              <a:xfrm>
                <a:off x="3059539" y="2065005"/>
                <a:ext cx="5432279" cy="66947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𝒑𝒓𝒐𝒃</m:t>
                      </m:r>
                      <m:r>
                        <a:rPr lang="en-US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GH" sz="2000" b="1" dirty="0">
                  <a:solidFill>
                    <a:schemeClr val="bg1">
                      <a:lumMod val="50000"/>
                    </a:schemeClr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28FBDA-3022-4782-98BF-89C43913D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539" y="2065005"/>
                <a:ext cx="5432279" cy="6694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9032AD-FDA5-4230-A088-E2AD4CA942E8}"/>
                  </a:ext>
                </a:extLst>
              </p:cNvPr>
              <p:cNvSpPr txBox="1"/>
              <p:nvPr/>
            </p:nvSpPr>
            <p:spPr>
              <a:xfrm>
                <a:off x="3059539" y="3748737"/>
                <a:ext cx="5432279" cy="66947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𝒐𝒅𝒅𝒔</m:t>
                      </m:r>
                      <m:r>
                        <a:rPr lang="en-US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GH" sz="2000" b="1" dirty="0">
                  <a:solidFill>
                    <a:schemeClr val="bg1">
                      <a:lumMod val="50000"/>
                    </a:schemeClr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9032AD-FDA5-4230-A088-E2AD4CA94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539" y="3748737"/>
                <a:ext cx="5432279" cy="6694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58CA72F-B42E-41BE-9244-01FD476D8528}"/>
              </a:ext>
            </a:extLst>
          </p:cNvPr>
          <p:cNvSpPr txBox="1"/>
          <p:nvPr/>
        </p:nvSpPr>
        <p:spPr>
          <a:xfrm>
            <a:off x="3047212" y="2967386"/>
            <a:ext cx="5432279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  <a:latin typeface="Garamond" panose="02020404030301010803" pitchFamily="18" charset="0"/>
              </a:rPr>
              <a:t>Odds</a:t>
            </a:r>
            <a:r>
              <a:rPr lang="en-US" sz="1800" b="1" dirty="0">
                <a:latin typeface="Garamond" panose="02020404030301010803" pitchFamily="18" charset="0"/>
              </a:rPr>
              <a:t> are the chances of something happening to something not happening.</a:t>
            </a:r>
            <a:endParaRPr lang="en-GH" sz="1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3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2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LPM, Logit and Probit Models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28FBDA-3022-4782-98BF-89C43913DDEC}"/>
                  </a:ext>
                </a:extLst>
              </p:cNvPr>
              <p:cNvSpPr txBox="1"/>
              <p:nvPr/>
            </p:nvSpPr>
            <p:spPr>
              <a:xfrm>
                <a:off x="571500" y="1598243"/>
                <a:ext cx="2707361" cy="682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𝒑𝒓𝒐𝒃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𝒐𝒅𝒅𝒔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𝒐𝒅𝒅𝒔</m:t>
                          </m:r>
                        </m:den>
                      </m:f>
                    </m:oMath>
                  </m:oMathPara>
                </a14:m>
                <a:endParaRPr lang="en-GH" sz="2000" b="1" dirty="0">
                  <a:solidFill>
                    <a:srgbClr val="7030A0"/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28FBDA-3022-4782-98BF-89C43913D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1598243"/>
                <a:ext cx="2707361" cy="682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475D0F9-05D0-4960-8C65-82352170B3AD}"/>
              </a:ext>
            </a:extLst>
          </p:cNvPr>
          <p:cNvSpPr txBox="1"/>
          <p:nvPr/>
        </p:nvSpPr>
        <p:spPr>
          <a:xfrm>
            <a:off x="447841" y="1164329"/>
            <a:ext cx="642360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  <a:latin typeface="Garamond" panose="02020404030301010803" pitchFamily="18" charset="0"/>
              </a:rPr>
              <a:t>Probability</a:t>
            </a:r>
            <a:r>
              <a:rPr lang="en-US" sz="1800" b="1" dirty="0">
                <a:latin typeface="Garamond" panose="02020404030301010803" pitchFamily="18" charset="0"/>
              </a:rPr>
              <a:t> is </a:t>
            </a:r>
            <a:r>
              <a:rPr lang="en-US" sz="1800" b="1" dirty="0">
                <a:solidFill>
                  <a:srgbClr val="7030A0"/>
                </a:solidFill>
                <a:latin typeface="Garamond" panose="02020404030301010803" pitchFamily="18" charset="0"/>
              </a:rPr>
              <a:t>odds</a:t>
            </a:r>
            <a:r>
              <a:rPr lang="en-US" sz="1800" b="1" dirty="0">
                <a:latin typeface="Garamond" panose="02020404030301010803" pitchFamily="18" charset="0"/>
              </a:rPr>
              <a:t> can be expressed in terms of each other.</a:t>
            </a:r>
            <a:endParaRPr lang="en-GH" sz="1800" b="1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A9A595-C2FE-40A0-B5B2-1ED248730E38}"/>
                  </a:ext>
                </a:extLst>
              </p:cNvPr>
              <p:cNvSpPr txBox="1"/>
              <p:nvPr/>
            </p:nvSpPr>
            <p:spPr>
              <a:xfrm>
                <a:off x="5065776" y="1598243"/>
                <a:ext cx="2707361" cy="72878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𝒐𝒅𝒅𝒔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𝒑𝒓𝒐𝒃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𝒑𝒓𝒐𝒃</m:t>
                          </m:r>
                        </m:den>
                      </m:f>
                    </m:oMath>
                  </m:oMathPara>
                </a14:m>
                <a:endParaRPr lang="en-GH" sz="2000" b="1" dirty="0">
                  <a:solidFill>
                    <a:srgbClr val="7030A0"/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A9A595-C2FE-40A0-B5B2-1ED248730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776" y="1598243"/>
                <a:ext cx="2707361" cy="7287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020A26-C898-42C5-9121-FE8730CC1590}"/>
                  </a:ext>
                </a:extLst>
              </p:cNvPr>
              <p:cNvSpPr txBox="1"/>
              <p:nvPr/>
            </p:nvSpPr>
            <p:spPr>
              <a:xfrm>
                <a:off x="549393" y="2481314"/>
                <a:ext cx="2884394" cy="66947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𝒑𝒓𝒐𝒃</m:t>
                      </m:r>
                      <m:r>
                        <a:rPr lang="en-US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GH" sz="2000" b="1" dirty="0">
                  <a:solidFill>
                    <a:schemeClr val="bg1">
                      <a:lumMod val="50000"/>
                    </a:schemeClr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020A26-C898-42C5-9121-FE8730CC1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93" y="2481314"/>
                <a:ext cx="2884394" cy="6694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9FEA8AD-FEB3-4D6E-9A9D-08E359EF6122}"/>
                  </a:ext>
                </a:extLst>
              </p:cNvPr>
              <p:cNvSpPr txBox="1"/>
              <p:nvPr/>
            </p:nvSpPr>
            <p:spPr>
              <a:xfrm>
                <a:off x="5139900" y="2509584"/>
                <a:ext cx="2559111" cy="66947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𝒐𝒅𝒅𝒔</m:t>
                      </m:r>
                      <m:r>
                        <a:rPr lang="en-US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GH" sz="2000" b="1" dirty="0">
                  <a:solidFill>
                    <a:schemeClr val="bg1">
                      <a:lumMod val="50000"/>
                    </a:schemeClr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9FEA8AD-FEB3-4D6E-9A9D-08E359EF6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900" y="2509584"/>
                <a:ext cx="2559111" cy="6694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910B27-1B1A-4E76-85A3-EFE095B00E52}"/>
                  </a:ext>
                </a:extLst>
              </p:cNvPr>
              <p:cNvSpPr txBox="1"/>
              <p:nvPr/>
            </p:nvSpPr>
            <p:spPr>
              <a:xfrm>
                <a:off x="571499" y="3531063"/>
                <a:ext cx="3037287" cy="67569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𝒑𝒓𝒐𝒃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𝟔𝟕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𝟔𝟕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GH" sz="2000" b="1" dirty="0">
                  <a:solidFill>
                    <a:srgbClr val="7030A0"/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910B27-1B1A-4E76-85A3-EFE095B00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3531063"/>
                <a:ext cx="3037287" cy="6756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BADBB0D-FB32-44C7-8D07-0EDCB5EC3CAE}"/>
                  </a:ext>
                </a:extLst>
              </p:cNvPr>
              <p:cNvSpPr txBox="1"/>
              <p:nvPr/>
            </p:nvSpPr>
            <p:spPr>
              <a:xfrm>
                <a:off x="4977258" y="3529271"/>
                <a:ext cx="2884394" cy="6705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𝒐𝒅𝒅𝒔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GH" sz="2000" b="1" dirty="0">
                  <a:solidFill>
                    <a:srgbClr val="7030A0"/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BADBB0D-FB32-44C7-8D07-0EDCB5EC3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258" y="3529271"/>
                <a:ext cx="2884394" cy="67056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40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1" grpId="0"/>
      <p:bldP spid="32" grpId="0"/>
      <p:bldP spid="33" grpId="0"/>
      <p:bldP spid="34" grpId="0"/>
      <p:bldP spid="3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LPM, Logit and Probit Models</a:t>
            </a:r>
            <a:endParaRPr lang="en-US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F3CA8C-EE93-9629-AB5E-561F92ECD63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089660"/>
                <a:ext cx="8520600" cy="3481159"/>
              </a:xfrm>
            </p:spPr>
            <p:txBody>
              <a:bodyPr>
                <a:noAutofit/>
              </a:bodyPr>
              <a:lstStyle/>
              <a:p>
                <a:pPr marL="114300" indent="0">
                  <a:buNone/>
                </a:pPr>
                <a:r>
                  <a:rPr lang="en-US" b="1" dirty="0">
                    <a:latin typeface="Garamond" panose="02020404030301010803" pitchFamily="18" charset="0"/>
                  </a:rPr>
                  <a:t>Logit and Probit Models (Key Takeaways)</a:t>
                </a:r>
              </a:p>
              <a:p>
                <a:r>
                  <a:rPr lang="en-US" dirty="0">
                    <a:latin typeface="Garamond" panose="02020404030301010803" pitchFamily="18" charset="0"/>
                  </a:rPr>
                  <a:t>Logit and Probit models estimate regression coefficients in their log odds form.</a:t>
                </a:r>
              </a:p>
              <a:p>
                <a:endParaRPr lang="en-US" dirty="0">
                  <a:latin typeface="Garamond" panose="02020404030301010803" pitchFamily="18" charset="0"/>
                </a:endParaRPr>
              </a:p>
              <a:p>
                <a:r>
                  <a:rPr lang="en-US" dirty="0">
                    <a:latin typeface="Garamond" panose="02020404030301010803" pitchFamily="18" charset="0"/>
                  </a:rPr>
                  <a:t>To get the odds, exponentiate the log odds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𝑜𝑑𝑑𝑠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𝑜𝑑𝑑𝑠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𝑜𝑑𝑑𝑠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𝑟𝑎𝑡𝑖𝑜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].</a:t>
                </a:r>
              </a:p>
              <a:p>
                <a:endParaRPr lang="en-US" dirty="0">
                  <a:latin typeface="Garamond" panose="02020404030301010803" pitchFamily="18" charset="0"/>
                </a:endParaRPr>
              </a:p>
              <a:p>
                <a:r>
                  <a:rPr lang="en-US" dirty="0">
                    <a:latin typeface="Garamond" panose="02020404030301010803" pitchFamily="18" charset="0"/>
                  </a:rPr>
                  <a:t>To get the probabilities, calculate the “marginal effects”.</a:t>
                </a:r>
              </a:p>
              <a:p>
                <a:endParaRPr lang="en-US" dirty="0">
                  <a:latin typeface="Garamond" panose="02020404030301010803" pitchFamily="18" charset="0"/>
                </a:endParaRPr>
              </a:p>
              <a:p>
                <a:r>
                  <a:rPr lang="en-US" dirty="0">
                    <a:latin typeface="Garamond" panose="02020404030301010803" pitchFamily="18" charset="0"/>
                  </a:rPr>
                  <a:t>Regression coefficients of Logit and Probit models are estimated using the “Maximum Likelihood Estimation”.</a:t>
                </a:r>
              </a:p>
              <a:p>
                <a:endParaRPr lang="en-US" dirty="0">
                  <a:latin typeface="Garamond" panose="02020404030301010803" pitchFamily="18" charset="0"/>
                </a:endParaRPr>
              </a:p>
              <a:p>
                <a:endParaRPr lang="en-US" dirty="0">
                  <a:latin typeface="Garamond" panose="02020404030301010803" pitchFamily="18" charset="0"/>
                </a:endParaRPr>
              </a:p>
              <a:p>
                <a:endParaRPr lang="en-US" dirty="0">
                  <a:latin typeface="Garamond" panose="02020404030301010803" pitchFamily="18" charset="0"/>
                </a:endParaRPr>
              </a:p>
              <a:p>
                <a:endParaRPr lang="en-US" dirty="0">
                  <a:latin typeface="Garamond" panose="02020404030301010803" pitchFamily="18" charset="0"/>
                </a:endParaRPr>
              </a:p>
              <a:p>
                <a:endParaRPr lang="en-US" dirty="0">
                  <a:latin typeface="Garamond" panose="02020404030301010803" pitchFamily="18" charset="0"/>
                </a:endParaRPr>
              </a:p>
              <a:p>
                <a:endParaRPr lang="en-US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F3CA8C-EE93-9629-AB5E-561F92ECD6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89660"/>
                <a:ext cx="8520600" cy="348115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06594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LPM, Logit and Probit Models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9660"/>
            <a:ext cx="8520600" cy="3481159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b="1" dirty="0">
                <a:latin typeface="Garamond" panose="02020404030301010803" pitchFamily="18" charset="0"/>
              </a:rPr>
              <a:t>Nature of Variables</a:t>
            </a:r>
          </a:p>
          <a:p>
            <a:pPr marL="114300" indent="0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114300" indent="0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114300" indent="0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114300" indent="0">
              <a:buNone/>
            </a:pPr>
            <a:r>
              <a:rPr lang="en-US" b="1" dirty="0">
                <a:latin typeface="Garamond" panose="02020404030301010803" pitchFamily="18" charset="0"/>
              </a:rPr>
              <a:t>Dataset</a:t>
            </a:r>
          </a:p>
          <a:p>
            <a:r>
              <a:rPr lang="en-US" dirty="0">
                <a:latin typeface="Garamond" panose="02020404030301010803" pitchFamily="18" charset="0"/>
              </a:rPr>
              <a:t>Employee Dataset from Kaggle</a:t>
            </a:r>
          </a:p>
          <a:p>
            <a:pPr marL="114300" indent="0" algn="ctr">
              <a:buNone/>
            </a:pPr>
            <a:r>
              <a:rPr lang="en-US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glm</a:t>
            </a: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(formula, family, data)</a:t>
            </a:r>
          </a:p>
          <a:p>
            <a:pPr marL="114300" indent="0" algn="ctr">
              <a:buNone/>
            </a:pPr>
            <a:r>
              <a:rPr lang="en-US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mfx</a:t>
            </a: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::</a:t>
            </a:r>
            <a:r>
              <a:rPr lang="en-US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logitmfx</a:t>
            </a: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()</a:t>
            </a:r>
          </a:p>
          <a:p>
            <a:pPr marL="114300" indent="0" algn="ctr">
              <a:buNone/>
            </a:pPr>
            <a:r>
              <a:rPr lang="en-US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mfx</a:t>
            </a: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::</a:t>
            </a:r>
            <a:r>
              <a:rPr lang="en-US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probitmfx</a:t>
            </a: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Source: https://www.kaggle.com/datasets/tawfikelmetwally/employee-dataset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E2844A-74E7-48D3-B295-367DF720B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31012"/>
              </p:ext>
            </p:extLst>
          </p:nvPr>
        </p:nvGraphicFramePr>
        <p:xfrm>
          <a:off x="1137363" y="1595124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2170976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57518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Dependent Variable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Independent Variable(s)</a:t>
                      </a:r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96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(only 2 categories)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 or categorical</a:t>
                      </a:r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159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9909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3F2117-E107-441B-BBEB-F95A5B30ED86}"/>
              </a:ext>
            </a:extLst>
          </p:cNvPr>
          <p:cNvGrpSpPr/>
          <p:nvPr/>
        </p:nvGrpSpPr>
        <p:grpSpPr>
          <a:xfrm>
            <a:off x="921491" y="1109039"/>
            <a:ext cx="7435255" cy="2925421"/>
            <a:chOff x="915890" y="884529"/>
            <a:chExt cx="7435255" cy="2925421"/>
          </a:xfrm>
        </p:grpSpPr>
        <p:sp>
          <p:nvSpPr>
            <p:cNvPr id="17" name="Google Shape;150;p19">
              <a:extLst>
                <a:ext uri="{FF2B5EF4-FFF2-40B4-BE49-F238E27FC236}">
                  <a16:creationId xmlns:a16="http://schemas.microsoft.com/office/drawing/2014/main" id="{978BA845-E8A1-49AD-B457-9D8D3EDA9322}"/>
                </a:ext>
              </a:extLst>
            </p:cNvPr>
            <p:cNvSpPr txBox="1">
              <a:spLocks/>
            </p:cNvSpPr>
            <p:nvPr/>
          </p:nvSpPr>
          <p:spPr>
            <a:xfrm>
              <a:off x="915890" y="2650150"/>
              <a:ext cx="7367400" cy="11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5400" b="1">
                  <a:solidFill>
                    <a:srgbClr val="0070C0"/>
                  </a:solidFill>
                  <a:latin typeface="Garamond" panose="02020404030301010803" pitchFamily="18" charset="0"/>
                </a:rPr>
                <a:t>Now, let’s practice</a:t>
              </a:r>
              <a:endParaRPr lang="en-US" sz="5400" b="1" dirty="0">
                <a:solidFill>
                  <a:srgbClr val="0070C0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368770-CA61-478A-8470-8108C5CD300A}"/>
                </a:ext>
              </a:extLst>
            </p:cNvPr>
            <p:cNvGrpSpPr/>
            <p:nvPr/>
          </p:nvGrpSpPr>
          <p:grpSpPr>
            <a:xfrm>
              <a:off x="6487665" y="2367985"/>
              <a:ext cx="676638" cy="699296"/>
              <a:chOff x="6662475" y="2367985"/>
              <a:chExt cx="676638" cy="699296"/>
            </a:xfrm>
          </p:grpSpPr>
          <p:sp>
            <p:nvSpPr>
              <p:cNvPr id="19" name="Google Shape;156;p19">
                <a:extLst>
                  <a:ext uri="{FF2B5EF4-FFF2-40B4-BE49-F238E27FC236}">
                    <a16:creationId xmlns:a16="http://schemas.microsoft.com/office/drawing/2014/main" id="{B2238C4B-4777-4194-960B-A537BAB8F730}"/>
                  </a:ext>
                </a:extLst>
              </p:cNvPr>
              <p:cNvSpPr/>
              <p:nvPr/>
            </p:nvSpPr>
            <p:spPr>
              <a:xfrm rot="21012506">
                <a:off x="6662475" y="2367985"/>
                <a:ext cx="676638" cy="676644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7;p19">
                <a:extLst>
                  <a:ext uri="{FF2B5EF4-FFF2-40B4-BE49-F238E27FC236}">
                    <a16:creationId xmlns:a16="http://schemas.microsoft.com/office/drawing/2014/main" id="{AB1E580E-DE97-46D8-88BA-AFFCBE58E9C1}"/>
                  </a:ext>
                </a:extLst>
              </p:cNvPr>
              <p:cNvSpPr/>
              <p:nvPr/>
            </p:nvSpPr>
            <p:spPr>
              <a:xfrm rot="21012506">
                <a:off x="6738915" y="2942198"/>
                <a:ext cx="111887" cy="111894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8;p19">
                <a:extLst>
                  <a:ext uri="{FF2B5EF4-FFF2-40B4-BE49-F238E27FC236}">
                    <a16:creationId xmlns:a16="http://schemas.microsoft.com/office/drawing/2014/main" id="{C7DE1696-F536-427D-B6B1-2AD2ADC0D895}"/>
                  </a:ext>
                </a:extLst>
              </p:cNvPr>
              <p:cNvSpPr/>
              <p:nvPr/>
            </p:nvSpPr>
            <p:spPr>
              <a:xfrm rot="21012506">
                <a:off x="6832303" y="2995453"/>
                <a:ext cx="71823" cy="71828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;p19">
                <a:extLst>
                  <a:ext uri="{FF2B5EF4-FFF2-40B4-BE49-F238E27FC236}">
                    <a16:creationId xmlns:a16="http://schemas.microsoft.com/office/drawing/2014/main" id="{3C79F4B5-8E76-4B72-A7CE-14FF3C8C66A3}"/>
                  </a:ext>
                </a:extLst>
              </p:cNvPr>
              <p:cNvSpPr/>
              <p:nvPr/>
            </p:nvSpPr>
            <p:spPr>
              <a:xfrm rot="21012506">
                <a:off x="6703103" y="2904283"/>
                <a:ext cx="71785" cy="7179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160;p19">
              <a:extLst>
                <a:ext uri="{FF2B5EF4-FFF2-40B4-BE49-F238E27FC236}">
                  <a16:creationId xmlns:a16="http://schemas.microsoft.com/office/drawing/2014/main" id="{013E9E94-9D8E-4684-ADE5-5EFAE0568734}"/>
                </a:ext>
              </a:extLst>
            </p:cNvPr>
            <p:cNvSpPr/>
            <p:nvPr/>
          </p:nvSpPr>
          <p:spPr>
            <a:xfrm>
              <a:off x="6190551" y="887713"/>
              <a:ext cx="257246" cy="24562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1;p19">
              <a:extLst>
                <a:ext uri="{FF2B5EF4-FFF2-40B4-BE49-F238E27FC236}">
                  <a16:creationId xmlns:a16="http://schemas.microsoft.com/office/drawing/2014/main" id="{C6614450-26B5-4413-8092-DCFC8EEA765B}"/>
                </a:ext>
              </a:extLst>
            </p:cNvPr>
            <p:cNvSpPr/>
            <p:nvPr/>
          </p:nvSpPr>
          <p:spPr>
            <a:xfrm rot="2697415">
              <a:off x="7885794" y="2145273"/>
              <a:ext cx="390522" cy="372885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2;p19">
              <a:extLst>
                <a:ext uri="{FF2B5EF4-FFF2-40B4-BE49-F238E27FC236}">
                  <a16:creationId xmlns:a16="http://schemas.microsoft.com/office/drawing/2014/main" id="{6B50A8CD-2745-4BCE-8633-A94169EF9722}"/>
                </a:ext>
              </a:extLst>
            </p:cNvPr>
            <p:cNvSpPr/>
            <p:nvPr/>
          </p:nvSpPr>
          <p:spPr>
            <a:xfrm>
              <a:off x="8194736" y="1932400"/>
              <a:ext cx="156409" cy="149417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;p19">
              <a:extLst>
                <a:ext uri="{FF2B5EF4-FFF2-40B4-BE49-F238E27FC236}">
                  <a16:creationId xmlns:a16="http://schemas.microsoft.com/office/drawing/2014/main" id="{AF5D1DB1-7B92-44FD-B054-8354E3374933}"/>
                </a:ext>
              </a:extLst>
            </p:cNvPr>
            <p:cNvSpPr/>
            <p:nvPr/>
          </p:nvSpPr>
          <p:spPr>
            <a:xfrm rot="1279885">
              <a:off x="6012317" y="1628627"/>
              <a:ext cx="156402" cy="14939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193FCDB-6ADE-4866-9B83-1351AEDA5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46161" y="884529"/>
              <a:ext cx="1756779" cy="1361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22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FFE4-0D24-0B7F-08AD-D0AACE84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63897"/>
            <a:ext cx="8520600" cy="572700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Garamond" panose="02020404030301010803" pitchFamily="18" charset="0"/>
              </a:rPr>
              <a:t>Introduction to Data Modeling - Types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B7EAA-DD55-27C6-F7A8-4DD56F21B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5627"/>
            <a:ext cx="3999900" cy="2955878"/>
          </a:xfrm>
        </p:spPr>
        <p:txBody>
          <a:bodyPr>
            <a:normAutofit fontScale="92500"/>
          </a:bodyPr>
          <a:lstStyle/>
          <a:p>
            <a:pPr marL="139700" indent="0" algn="ctr">
              <a:buNone/>
            </a:pPr>
            <a:r>
              <a:rPr lang="en-US" sz="1600" b="1" dirty="0">
                <a:latin typeface="Garamond" panose="02020404030301010803" pitchFamily="18" charset="0"/>
              </a:rPr>
              <a:t>Qualitative Data (Categorical)</a:t>
            </a:r>
          </a:p>
          <a:p>
            <a:pPr marL="139700" indent="0">
              <a:buNone/>
            </a:pPr>
            <a:r>
              <a:rPr lang="en-US" sz="1600" dirty="0">
                <a:latin typeface="Garamond" panose="02020404030301010803" pitchFamily="18" charset="0"/>
              </a:rPr>
              <a:t>Nominal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Names, labels, categories with no natural order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E.g. gender, countries, marital status, </a:t>
            </a:r>
            <a:r>
              <a:rPr lang="en-US" sz="1600" dirty="0" err="1">
                <a:latin typeface="Garamond" panose="02020404030301010803" pitchFamily="18" charset="0"/>
              </a:rPr>
              <a:t>etc</a:t>
            </a:r>
            <a:r>
              <a:rPr lang="en-US" sz="1600" dirty="0">
                <a:latin typeface="Garamond" panose="02020404030301010803" pitchFamily="18" charset="0"/>
              </a:rPr>
              <a:t>…</a:t>
            </a:r>
          </a:p>
          <a:p>
            <a:pPr marL="139700" indent="0">
              <a:buNone/>
            </a:pPr>
            <a:endParaRPr lang="en-US" sz="1600" dirty="0">
              <a:latin typeface="Garamond" panose="02020404030301010803" pitchFamily="18" charset="0"/>
            </a:endParaRPr>
          </a:p>
          <a:p>
            <a:pPr marL="139700" indent="0">
              <a:buNone/>
            </a:pPr>
            <a:r>
              <a:rPr lang="en-US" sz="1600" dirty="0">
                <a:latin typeface="Garamond" panose="02020404030301010803" pitchFamily="18" charset="0"/>
              </a:rPr>
              <a:t>Ordinal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Names, labels, categories with an order.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E.g. Likert Scales (Strongly Disagree, Disagree, Neutral, Agree, Strongly Agree)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F540A-7205-456D-F8E7-A5EC8B4BF08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53535" y="1225627"/>
            <a:ext cx="4078765" cy="2959020"/>
          </a:xfrm>
        </p:spPr>
        <p:txBody>
          <a:bodyPr>
            <a:normAutofit fontScale="92500" lnSpcReduction="10000"/>
          </a:bodyPr>
          <a:lstStyle/>
          <a:p>
            <a:pPr marL="139700" indent="0" algn="ctr">
              <a:buNone/>
            </a:pPr>
            <a:r>
              <a:rPr lang="en-US" sz="1600" b="1" dirty="0">
                <a:latin typeface="Garamond" panose="02020404030301010803" pitchFamily="18" charset="0"/>
              </a:rPr>
              <a:t>Quantitative Data (Numeric)</a:t>
            </a:r>
          </a:p>
          <a:p>
            <a:pPr marL="139700" indent="0">
              <a:buNone/>
            </a:pPr>
            <a:r>
              <a:rPr lang="en-US" sz="1600" dirty="0">
                <a:latin typeface="Garamond" panose="02020404030301010803" pitchFamily="18" charset="0"/>
              </a:rPr>
              <a:t>Discrete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Measures of variables that can be counted.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E.g. number of students, number of passengers in a vehicle, number of SICSS participants, </a:t>
            </a:r>
            <a:r>
              <a:rPr lang="en-US" sz="1600" dirty="0" err="1">
                <a:latin typeface="Garamond" panose="02020404030301010803" pitchFamily="18" charset="0"/>
              </a:rPr>
              <a:t>etc</a:t>
            </a:r>
            <a:r>
              <a:rPr lang="en-US" sz="1600" dirty="0">
                <a:latin typeface="Garamond" panose="02020404030301010803" pitchFamily="18" charset="0"/>
              </a:rPr>
              <a:t>…</a:t>
            </a:r>
          </a:p>
          <a:p>
            <a:pPr marL="139700" indent="0">
              <a:buNone/>
            </a:pPr>
            <a:endParaRPr lang="en-US" sz="1600" dirty="0">
              <a:latin typeface="Garamond" panose="02020404030301010803" pitchFamily="18" charset="0"/>
            </a:endParaRPr>
          </a:p>
          <a:p>
            <a:pPr marL="139700" indent="0">
              <a:buNone/>
            </a:pPr>
            <a:r>
              <a:rPr lang="en-US" sz="1600" dirty="0">
                <a:latin typeface="Garamond" panose="02020404030301010803" pitchFamily="18" charset="0"/>
              </a:rPr>
              <a:t>Continuous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Measured on a continuum, or within an interval.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E.g. height, weight, temperature, </a:t>
            </a:r>
            <a:r>
              <a:rPr lang="en-US" sz="1600" dirty="0" err="1">
                <a:latin typeface="Garamond" panose="02020404030301010803" pitchFamily="18" charset="0"/>
              </a:rPr>
              <a:t>etc</a:t>
            </a:r>
            <a:r>
              <a:rPr lang="en-US" sz="1600" dirty="0">
                <a:latin typeface="Garamond" panose="02020404030301010803" pitchFamily="18" charset="0"/>
              </a:rPr>
              <a:t>…</a:t>
            </a:r>
          </a:p>
          <a:p>
            <a:pPr marL="139700" indent="0">
              <a:buNone/>
            </a:pPr>
            <a:endParaRPr lang="en-US" sz="1600" dirty="0">
              <a:latin typeface="Garamond" panose="02020404030301010803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E81420-8696-DE45-AA24-0D10733E2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9BC958D-2952-CD40-B5B5-2D5AFC12751C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31" name="Picture 2" descr="University of Calabar Nigeria">
              <a:extLst>
                <a:ext uri="{FF2B5EF4-FFF2-40B4-BE49-F238E27FC236}">
                  <a16:creationId xmlns:a16="http://schemas.microsoft.com/office/drawing/2014/main" id="{DBC821D0-7DD7-B24E-AC99-14BA95AD9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5F99C7E7-4E25-5B4E-BB09-29175453E9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4" descr="HTML5 sicss_h_m logo">
              <a:extLst>
                <a:ext uri="{FF2B5EF4-FFF2-40B4-BE49-F238E27FC236}">
                  <a16:creationId xmlns:a16="http://schemas.microsoft.com/office/drawing/2014/main" id="{464A1DE3-114F-EA46-B698-24F2A56B9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6">
              <a:extLst>
                <a:ext uri="{FF2B5EF4-FFF2-40B4-BE49-F238E27FC236}">
                  <a16:creationId xmlns:a16="http://schemas.microsoft.com/office/drawing/2014/main" id="{6E4E379D-6AF8-7942-B854-7740F0FE3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8">
              <a:extLst>
                <a:ext uri="{FF2B5EF4-FFF2-40B4-BE49-F238E27FC236}">
                  <a16:creationId xmlns:a16="http://schemas.microsoft.com/office/drawing/2014/main" id="{33806BAD-A7BA-D84E-BEE7-30A3F58DB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C44B77A-0004-284E-BF92-89ECF1913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25C413E-2B63-904E-9AF3-B09458544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E2AB0EF-8C43-CA4B-8954-7239DCBBE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09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Time Series Analysis - Introduction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9660"/>
            <a:ext cx="8520600" cy="3481159"/>
          </a:xfrm>
        </p:spPr>
        <p:txBody>
          <a:bodyPr>
            <a:no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Time Series is chronological </a:t>
            </a:r>
          </a:p>
          <a:p>
            <a:pPr marL="114300" indent="0">
              <a:buNone/>
            </a:pPr>
            <a:r>
              <a:rPr lang="en-US" dirty="0">
                <a:latin typeface="Garamond" panose="02020404030301010803" pitchFamily="18" charset="0"/>
              </a:rPr>
              <a:t>      sequence of data recorded over time.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The basic assumption is that </a:t>
            </a:r>
          </a:p>
          <a:p>
            <a:pPr marL="114300" indent="0">
              <a:buNone/>
            </a:pPr>
            <a:r>
              <a:rPr lang="en-US" dirty="0">
                <a:latin typeface="Garamond" panose="02020404030301010803" pitchFamily="18" charset="0"/>
              </a:rPr>
              <a:t>      observations are evenly spaced.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904610C-D650-4180-93D6-F80885BA0A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37281" y="1160778"/>
            <a:ext cx="3610345" cy="341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Time Series Analysis – Time Series Objects in R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9660"/>
            <a:ext cx="8520600" cy="3481159"/>
          </a:xfrm>
        </p:spPr>
        <p:txBody>
          <a:bodyPr>
            <a:no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Lucida Console" panose="020B0609040504020204" pitchFamily="49" charset="0"/>
              </a:rPr>
              <a:t>ts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r>
              <a:rPr lang="en-US" dirty="0">
                <a:latin typeface="Garamond" panose="02020404030301010803" pitchFamily="18" charset="0"/>
              </a:rPr>
              <a:t> function is used to create a time series object.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114300" indent="0" algn="ctr">
              <a:buNone/>
            </a:pPr>
            <a:r>
              <a:rPr lang="en-US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ts</a:t>
            </a: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(data, start, end, frequency)</a:t>
            </a:r>
          </a:p>
          <a:p>
            <a:pPr marL="114300" indent="0" algn="ctr">
              <a:buNone/>
            </a:pPr>
            <a:endParaRPr lang="en-US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Lucida Console" panose="020B0609040504020204" pitchFamily="49" charset="0"/>
              </a:rPr>
              <a:t>is.ts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r>
              <a:rPr lang="en-US" dirty="0">
                <a:latin typeface="Garamond" panose="02020404030301010803" pitchFamily="18" charset="0"/>
              </a:rPr>
              <a:t> function whether an object is of the </a:t>
            </a:r>
            <a:r>
              <a:rPr lang="en-US" dirty="0" err="1">
                <a:latin typeface="Lucida Console" panose="020B0609040504020204" pitchFamily="49" charset="0"/>
              </a:rPr>
              <a:t>ts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r>
              <a:rPr lang="en-US" dirty="0">
                <a:latin typeface="Garamond" panose="02020404030301010803" pitchFamily="18" charset="0"/>
              </a:rPr>
              <a:t> class.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114300" indent="0" algn="ctr">
              <a:buNone/>
            </a:pPr>
            <a:r>
              <a:rPr lang="en-US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is.ts</a:t>
            </a:r>
            <a:r>
              <a:rPr lang="en-US" dirty="0">
                <a:solidFill>
                  <a:srgbClr val="002060"/>
                </a:solidFill>
                <a:latin typeface="Lucida Console" panose="020B0609040504020204" pitchFamily="49" charset="0"/>
              </a:rPr>
              <a:t>()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20972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3F2117-E107-441B-BBEB-F95A5B30ED86}"/>
              </a:ext>
            </a:extLst>
          </p:cNvPr>
          <p:cNvGrpSpPr/>
          <p:nvPr/>
        </p:nvGrpSpPr>
        <p:grpSpPr>
          <a:xfrm>
            <a:off x="921491" y="1109039"/>
            <a:ext cx="7435255" cy="2925421"/>
            <a:chOff x="915890" y="884529"/>
            <a:chExt cx="7435255" cy="2925421"/>
          </a:xfrm>
        </p:grpSpPr>
        <p:sp>
          <p:nvSpPr>
            <p:cNvPr id="17" name="Google Shape;150;p19">
              <a:extLst>
                <a:ext uri="{FF2B5EF4-FFF2-40B4-BE49-F238E27FC236}">
                  <a16:creationId xmlns:a16="http://schemas.microsoft.com/office/drawing/2014/main" id="{978BA845-E8A1-49AD-B457-9D8D3EDA9322}"/>
                </a:ext>
              </a:extLst>
            </p:cNvPr>
            <p:cNvSpPr txBox="1">
              <a:spLocks/>
            </p:cNvSpPr>
            <p:nvPr/>
          </p:nvSpPr>
          <p:spPr>
            <a:xfrm>
              <a:off x="915890" y="2650150"/>
              <a:ext cx="7367400" cy="11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5400" b="1">
                  <a:solidFill>
                    <a:srgbClr val="0070C0"/>
                  </a:solidFill>
                  <a:latin typeface="Garamond" panose="02020404030301010803" pitchFamily="18" charset="0"/>
                </a:rPr>
                <a:t>Now, let’s practice</a:t>
              </a:r>
              <a:endParaRPr lang="en-US" sz="5400" b="1" dirty="0">
                <a:solidFill>
                  <a:srgbClr val="0070C0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368770-CA61-478A-8470-8108C5CD300A}"/>
                </a:ext>
              </a:extLst>
            </p:cNvPr>
            <p:cNvGrpSpPr/>
            <p:nvPr/>
          </p:nvGrpSpPr>
          <p:grpSpPr>
            <a:xfrm>
              <a:off x="6487665" y="2367985"/>
              <a:ext cx="676638" cy="699296"/>
              <a:chOff x="6662475" y="2367985"/>
              <a:chExt cx="676638" cy="699296"/>
            </a:xfrm>
          </p:grpSpPr>
          <p:sp>
            <p:nvSpPr>
              <p:cNvPr id="19" name="Google Shape;156;p19">
                <a:extLst>
                  <a:ext uri="{FF2B5EF4-FFF2-40B4-BE49-F238E27FC236}">
                    <a16:creationId xmlns:a16="http://schemas.microsoft.com/office/drawing/2014/main" id="{B2238C4B-4777-4194-960B-A537BAB8F730}"/>
                  </a:ext>
                </a:extLst>
              </p:cNvPr>
              <p:cNvSpPr/>
              <p:nvPr/>
            </p:nvSpPr>
            <p:spPr>
              <a:xfrm rot="21012506">
                <a:off x="6662475" y="2367985"/>
                <a:ext cx="676638" cy="676644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7;p19">
                <a:extLst>
                  <a:ext uri="{FF2B5EF4-FFF2-40B4-BE49-F238E27FC236}">
                    <a16:creationId xmlns:a16="http://schemas.microsoft.com/office/drawing/2014/main" id="{AB1E580E-DE97-46D8-88BA-AFFCBE58E9C1}"/>
                  </a:ext>
                </a:extLst>
              </p:cNvPr>
              <p:cNvSpPr/>
              <p:nvPr/>
            </p:nvSpPr>
            <p:spPr>
              <a:xfrm rot="21012506">
                <a:off x="6738915" y="2942198"/>
                <a:ext cx="111887" cy="111894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8;p19">
                <a:extLst>
                  <a:ext uri="{FF2B5EF4-FFF2-40B4-BE49-F238E27FC236}">
                    <a16:creationId xmlns:a16="http://schemas.microsoft.com/office/drawing/2014/main" id="{C7DE1696-F536-427D-B6B1-2AD2ADC0D895}"/>
                  </a:ext>
                </a:extLst>
              </p:cNvPr>
              <p:cNvSpPr/>
              <p:nvPr/>
            </p:nvSpPr>
            <p:spPr>
              <a:xfrm rot="21012506">
                <a:off x="6832303" y="2995453"/>
                <a:ext cx="71823" cy="71828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;p19">
                <a:extLst>
                  <a:ext uri="{FF2B5EF4-FFF2-40B4-BE49-F238E27FC236}">
                    <a16:creationId xmlns:a16="http://schemas.microsoft.com/office/drawing/2014/main" id="{3C79F4B5-8E76-4B72-A7CE-14FF3C8C66A3}"/>
                  </a:ext>
                </a:extLst>
              </p:cNvPr>
              <p:cNvSpPr/>
              <p:nvPr/>
            </p:nvSpPr>
            <p:spPr>
              <a:xfrm rot="21012506">
                <a:off x="6703103" y="2904283"/>
                <a:ext cx="71785" cy="7179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160;p19">
              <a:extLst>
                <a:ext uri="{FF2B5EF4-FFF2-40B4-BE49-F238E27FC236}">
                  <a16:creationId xmlns:a16="http://schemas.microsoft.com/office/drawing/2014/main" id="{013E9E94-9D8E-4684-ADE5-5EFAE0568734}"/>
                </a:ext>
              </a:extLst>
            </p:cNvPr>
            <p:cNvSpPr/>
            <p:nvPr/>
          </p:nvSpPr>
          <p:spPr>
            <a:xfrm>
              <a:off x="6190551" y="887713"/>
              <a:ext cx="257246" cy="24562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1;p19">
              <a:extLst>
                <a:ext uri="{FF2B5EF4-FFF2-40B4-BE49-F238E27FC236}">
                  <a16:creationId xmlns:a16="http://schemas.microsoft.com/office/drawing/2014/main" id="{C6614450-26B5-4413-8092-DCFC8EEA765B}"/>
                </a:ext>
              </a:extLst>
            </p:cNvPr>
            <p:cNvSpPr/>
            <p:nvPr/>
          </p:nvSpPr>
          <p:spPr>
            <a:xfrm rot="2697415">
              <a:off x="7885794" y="2145273"/>
              <a:ext cx="390522" cy="372885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2;p19">
              <a:extLst>
                <a:ext uri="{FF2B5EF4-FFF2-40B4-BE49-F238E27FC236}">
                  <a16:creationId xmlns:a16="http://schemas.microsoft.com/office/drawing/2014/main" id="{6B50A8CD-2745-4BCE-8633-A94169EF9722}"/>
                </a:ext>
              </a:extLst>
            </p:cNvPr>
            <p:cNvSpPr/>
            <p:nvPr/>
          </p:nvSpPr>
          <p:spPr>
            <a:xfrm>
              <a:off x="8194736" y="1932400"/>
              <a:ext cx="156409" cy="149417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;p19">
              <a:extLst>
                <a:ext uri="{FF2B5EF4-FFF2-40B4-BE49-F238E27FC236}">
                  <a16:creationId xmlns:a16="http://schemas.microsoft.com/office/drawing/2014/main" id="{AF5D1DB1-7B92-44FD-B054-8354E3374933}"/>
                </a:ext>
              </a:extLst>
            </p:cNvPr>
            <p:cNvSpPr/>
            <p:nvPr/>
          </p:nvSpPr>
          <p:spPr>
            <a:xfrm rot="1279885">
              <a:off x="6012317" y="1628627"/>
              <a:ext cx="156402" cy="149398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193FCDB-6ADE-4866-9B83-1351AEDA5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46161" y="884529"/>
              <a:ext cx="1756779" cy="1361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45803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Time Series Analysis - Trends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9660"/>
            <a:ext cx="8520600" cy="3481159"/>
          </a:xfrm>
        </p:spPr>
        <p:txBody>
          <a:bodyPr>
            <a:no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Some time series do not exhibit any trend.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418A8CD-C259-42F1-AB03-9B0E9DBE3D4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280" t="13059" b="11134"/>
          <a:stretch/>
        </p:blipFill>
        <p:spPr>
          <a:xfrm>
            <a:off x="522513" y="1555693"/>
            <a:ext cx="3731888" cy="28818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B3B3B3-2636-4B71-9156-CD40B13177B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23" r="423"/>
          <a:stretch/>
        </p:blipFill>
        <p:spPr>
          <a:xfrm>
            <a:off x="4462884" y="1555693"/>
            <a:ext cx="3731888" cy="28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634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Time Series Analysis - Trends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9660"/>
            <a:ext cx="8520600" cy="3481159"/>
          </a:xfrm>
        </p:spPr>
        <p:txBody>
          <a:bodyPr>
            <a:no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Some time series exhibit </a:t>
            </a:r>
            <a:r>
              <a:rPr lang="en-US" b="1" dirty="0">
                <a:latin typeface="Garamond" panose="02020404030301010803" pitchFamily="18" charset="0"/>
              </a:rPr>
              <a:t>linear trends</a:t>
            </a:r>
            <a:r>
              <a:rPr lang="en-US" dirty="0">
                <a:latin typeface="Garamond" panose="02020404030301010803" pitchFamily="18" charset="0"/>
              </a:rPr>
              <a:t> over time.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AB3B3B3-2636-4B71-9156-CD40B13177B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2558" b="2558"/>
          <a:stretch/>
        </p:blipFill>
        <p:spPr>
          <a:xfrm>
            <a:off x="447841" y="1555693"/>
            <a:ext cx="3731888" cy="28818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817481-A28A-43C0-8554-1457AF02F6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1196" b="1196"/>
          <a:stretch/>
        </p:blipFill>
        <p:spPr>
          <a:xfrm>
            <a:off x="4547265" y="1555693"/>
            <a:ext cx="3459128" cy="280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294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Time Series Analysis - Trends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9660"/>
            <a:ext cx="8520600" cy="3481159"/>
          </a:xfrm>
        </p:spPr>
        <p:txBody>
          <a:bodyPr>
            <a:no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Some time series exhibit </a:t>
            </a:r>
            <a:r>
              <a:rPr lang="en-US" b="1" dirty="0">
                <a:latin typeface="Garamond" panose="02020404030301010803" pitchFamily="18" charset="0"/>
              </a:rPr>
              <a:t>rapid growth trends </a:t>
            </a:r>
            <a:r>
              <a:rPr lang="en-US" dirty="0">
                <a:latin typeface="Garamond" panose="02020404030301010803" pitchFamily="18" charset="0"/>
              </a:rPr>
              <a:t>over time.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AB3B3B3-2636-4B71-9156-CD40B13177B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2303" b="2303"/>
          <a:stretch/>
        </p:blipFill>
        <p:spPr>
          <a:xfrm>
            <a:off x="1835524" y="1555693"/>
            <a:ext cx="5425888" cy="28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476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Time Series Analysis - Trends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9660"/>
            <a:ext cx="8520600" cy="3481159"/>
          </a:xfrm>
        </p:spPr>
        <p:txBody>
          <a:bodyPr>
            <a:no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Some time series exhibit </a:t>
            </a:r>
            <a:r>
              <a:rPr lang="en-US" b="1" dirty="0">
                <a:latin typeface="Garamond" panose="02020404030301010803" pitchFamily="18" charset="0"/>
              </a:rPr>
              <a:t>periodic trends </a:t>
            </a:r>
            <a:r>
              <a:rPr lang="en-US" dirty="0">
                <a:latin typeface="Garamond" panose="02020404030301010803" pitchFamily="18" charset="0"/>
              </a:rPr>
              <a:t>over time.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DB43E23-5614-4243-85C7-62D40E2BCF7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474259" y="1468293"/>
            <a:ext cx="5163670" cy="310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423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Time Series Analysis - Variance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9660"/>
            <a:ext cx="8520600" cy="3481159"/>
          </a:xfrm>
        </p:spPr>
        <p:txBody>
          <a:bodyPr>
            <a:no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Some time series exhibit </a:t>
            </a:r>
            <a:r>
              <a:rPr lang="en-US" b="1" dirty="0">
                <a:latin typeface="Garamond" panose="02020404030301010803" pitchFamily="18" charset="0"/>
              </a:rPr>
              <a:t>increasing variance </a:t>
            </a:r>
            <a:r>
              <a:rPr lang="en-US" dirty="0">
                <a:latin typeface="Garamond" panose="02020404030301010803" pitchFamily="18" charset="0"/>
              </a:rPr>
              <a:t>over time.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DB43E23-5614-4243-85C7-62D40E2BCF7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412688" y="1468293"/>
            <a:ext cx="3413182" cy="310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049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674D-5A3B-D5C4-D60C-BFA0D4D0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268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Time Series Analysis – Basic Time Series Models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CA8C-EE93-9629-AB5E-561F92EC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9660"/>
            <a:ext cx="8520600" cy="3481159"/>
          </a:xfrm>
        </p:spPr>
        <p:txBody>
          <a:bodyPr>
            <a:no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White Noise (WN)</a:t>
            </a:r>
          </a:p>
          <a:p>
            <a:r>
              <a:rPr lang="en-US" dirty="0">
                <a:latin typeface="Garamond" panose="02020404030301010803" pitchFamily="18" charset="0"/>
              </a:rPr>
              <a:t>Random Walk (RW)</a:t>
            </a:r>
          </a:p>
          <a:p>
            <a:r>
              <a:rPr lang="en-US" dirty="0">
                <a:latin typeface="Garamond" panose="02020404030301010803" pitchFamily="18" charset="0"/>
              </a:rPr>
              <a:t>Autoregression (AR)</a:t>
            </a:r>
          </a:p>
          <a:p>
            <a:r>
              <a:rPr lang="en-US" dirty="0">
                <a:latin typeface="Garamond" panose="02020404030301010803" pitchFamily="18" charset="0"/>
              </a:rPr>
              <a:t>Simple Moving Average (MA)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632B7-331D-3A45-A6BF-B47C5E35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32B4F-7970-E84F-87E8-06C4FAECFE0A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2" name="Picture 2" descr="University of Calabar Nigeria">
              <a:extLst>
                <a:ext uri="{FF2B5EF4-FFF2-40B4-BE49-F238E27FC236}">
                  <a16:creationId xmlns:a16="http://schemas.microsoft.com/office/drawing/2014/main" id="{60DF5868-01D7-BC46-A934-186EE64C3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D305930-1B5D-2C44-BEEB-258440C8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HTML5 sicss_h_m logo">
              <a:extLst>
                <a:ext uri="{FF2B5EF4-FFF2-40B4-BE49-F238E27FC236}">
                  <a16:creationId xmlns:a16="http://schemas.microsoft.com/office/drawing/2014/main" id="{9611421C-BFCE-5142-9D7E-36ACCF5C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E08FCDE-2D0A-984D-A9B0-3732B33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5CB3D9E6-3DB2-9F43-9D9B-52C22DCEB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2411D56-78CE-AA43-BE70-C03E32B2D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303BA8-8828-2A4D-A1E2-41D80A20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06BD6C-00D9-724E-80F7-67B6AD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16930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288" y="3355238"/>
            <a:ext cx="20288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29979"/>
            <a:ext cx="9144000" cy="424971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/>
          <p:nvPr/>
        </p:nvSpPr>
        <p:spPr>
          <a:xfrm>
            <a:off x="1280160" y="1599594"/>
            <a:ext cx="658368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THANK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YOU</a:t>
            </a:r>
            <a:endParaRPr sz="2800" b="1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66A67B-4ADF-E144-BB54-29C39808B678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26" name="Picture 2" descr="University of Calabar Nigeria">
              <a:extLst>
                <a:ext uri="{FF2B5EF4-FFF2-40B4-BE49-F238E27FC236}">
                  <a16:creationId xmlns:a16="http://schemas.microsoft.com/office/drawing/2014/main" id="{F65B5976-E508-D448-A733-1E883612CE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1C06BE6E-A502-164D-8A07-C5003989B7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4" descr="HTML5 sicss_h_m logo">
              <a:extLst>
                <a:ext uri="{FF2B5EF4-FFF2-40B4-BE49-F238E27FC236}">
                  <a16:creationId xmlns:a16="http://schemas.microsoft.com/office/drawing/2014/main" id="{020039BC-D28C-4B4B-9F21-5CD90031AB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6">
              <a:extLst>
                <a:ext uri="{FF2B5EF4-FFF2-40B4-BE49-F238E27FC236}">
                  <a16:creationId xmlns:a16="http://schemas.microsoft.com/office/drawing/2014/main" id="{79B5027D-14A7-7A40-A2FD-B1A2BA0BA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8">
              <a:extLst>
                <a:ext uri="{FF2B5EF4-FFF2-40B4-BE49-F238E27FC236}">
                  <a16:creationId xmlns:a16="http://schemas.microsoft.com/office/drawing/2014/main" id="{198FE9A9-5194-E24F-9344-C597FAC7B7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F7997E2-DC52-3641-A3E1-BD4FE1C46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D5C3B7A-3100-A540-BD59-0614EBEFE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183FC99-2941-3240-A910-D453DEFB4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FFE4-0D24-0B7F-08AD-D0AACE84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63897"/>
            <a:ext cx="8520600" cy="572700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Garamond" panose="02020404030301010803" pitchFamily="18" charset="0"/>
              </a:rPr>
              <a:t>Types of Data in Regression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E81420-8696-DE45-AA24-0D10733E2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9BC958D-2952-CD40-B5B5-2D5AFC12751C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31" name="Picture 2" descr="University of Calabar Nigeria">
              <a:extLst>
                <a:ext uri="{FF2B5EF4-FFF2-40B4-BE49-F238E27FC236}">
                  <a16:creationId xmlns:a16="http://schemas.microsoft.com/office/drawing/2014/main" id="{DBC821D0-7DD7-B24E-AC99-14BA95AD9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5F99C7E7-4E25-5B4E-BB09-29175453E9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4" descr="HTML5 sicss_h_m logo">
              <a:extLst>
                <a:ext uri="{FF2B5EF4-FFF2-40B4-BE49-F238E27FC236}">
                  <a16:creationId xmlns:a16="http://schemas.microsoft.com/office/drawing/2014/main" id="{464A1DE3-114F-EA46-B698-24F2A56B9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6">
              <a:extLst>
                <a:ext uri="{FF2B5EF4-FFF2-40B4-BE49-F238E27FC236}">
                  <a16:creationId xmlns:a16="http://schemas.microsoft.com/office/drawing/2014/main" id="{6E4E379D-6AF8-7942-B854-7740F0FE3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8">
              <a:extLst>
                <a:ext uri="{FF2B5EF4-FFF2-40B4-BE49-F238E27FC236}">
                  <a16:creationId xmlns:a16="http://schemas.microsoft.com/office/drawing/2014/main" id="{33806BAD-A7BA-D84E-BEE7-30A3F58DB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C44B77A-0004-284E-BF92-89ECF1913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25C413E-2B63-904E-9AF3-B09458544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E2AB0EF-8C43-CA4B-8954-7239DCBBE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A7CC567-D107-4FCA-B1DF-1C892A8FA494}"/>
              </a:ext>
            </a:extLst>
          </p:cNvPr>
          <p:cNvSpPr txBox="1">
            <a:spLocks/>
          </p:cNvSpPr>
          <p:nvPr/>
        </p:nvSpPr>
        <p:spPr>
          <a:xfrm>
            <a:off x="464100" y="1080244"/>
            <a:ext cx="8368200" cy="345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buNone/>
            </a:pPr>
            <a:r>
              <a:rPr lang="en-US" sz="1800" b="1" dirty="0">
                <a:latin typeface="Garamond" panose="02020404030301010803" pitchFamily="18" charset="0"/>
              </a:rPr>
              <a:t>Cross-Sectional Data</a:t>
            </a:r>
          </a:p>
          <a:p>
            <a:r>
              <a:rPr lang="en-US" sz="1800" dirty="0">
                <a:latin typeface="Garamond" panose="02020404030301010803" pitchFamily="18" charset="0"/>
              </a:rPr>
              <a:t>Data collected at a </a:t>
            </a:r>
            <a:r>
              <a:rPr lang="en-US" sz="1800" b="1" i="1" dirty="0">
                <a:latin typeface="Garamond" panose="02020404030301010803" pitchFamily="18" charset="0"/>
              </a:rPr>
              <a:t>single point in time</a:t>
            </a:r>
            <a:r>
              <a:rPr lang="en-US" sz="1800" dirty="0">
                <a:latin typeface="Garamond" panose="02020404030301010803" pitchFamily="18" charset="0"/>
              </a:rPr>
              <a:t> from different individuals, or subjects.</a:t>
            </a:r>
          </a:p>
          <a:p>
            <a:endParaRPr lang="en-US" sz="1800" dirty="0">
              <a:latin typeface="Garamond" panose="02020404030301010803" pitchFamily="18" charset="0"/>
            </a:endParaRPr>
          </a:p>
          <a:p>
            <a:pPr marL="139700" indent="0">
              <a:buNone/>
            </a:pPr>
            <a:r>
              <a:rPr lang="en-US" sz="1800" b="1" dirty="0">
                <a:latin typeface="Garamond" panose="02020404030301010803" pitchFamily="18" charset="0"/>
              </a:rPr>
              <a:t>Time Series Data </a:t>
            </a:r>
          </a:p>
          <a:p>
            <a:r>
              <a:rPr lang="en-US" sz="1800" dirty="0">
                <a:latin typeface="Garamond" panose="02020404030301010803" pitchFamily="18" charset="0"/>
              </a:rPr>
              <a:t>Data collected on one or more variables over a series of time intervals or periods, typically at regular intervals.</a:t>
            </a:r>
          </a:p>
          <a:p>
            <a:endParaRPr lang="en-US" sz="1800" dirty="0">
              <a:latin typeface="Garamond" panose="02020404030301010803" pitchFamily="18" charset="0"/>
            </a:endParaRPr>
          </a:p>
          <a:p>
            <a:pPr marL="139700" indent="0">
              <a:buNone/>
            </a:pPr>
            <a:r>
              <a:rPr lang="en-US" sz="1800" b="1" dirty="0">
                <a:latin typeface="Garamond" panose="02020404030301010803" pitchFamily="18" charset="0"/>
              </a:rPr>
              <a:t>Panel Data</a:t>
            </a:r>
          </a:p>
          <a:p>
            <a:r>
              <a:rPr lang="en-US" sz="1800" dirty="0">
                <a:latin typeface="Garamond" panose="02020404030301010803" pitchFamily="18" charset="0"/>
              </a:rPr>
              <a:t>Consists of both cross-sectional and time series data; data is collected on multiple individuals or subjects over multiple time periods.</a:t>
            </a:r>
          </a:p>
        </p:txBody>
      </p:sp>
    </p:spTree>
    <p:extLst>
      <p:ext uri="{BB962C8B-B14F-4D97-AF65-F5344CB8AC3E}">
        <p14:creationId xmlns:p14="http://schemas.microsoft.com/office/powerpoint/2010/main" val="183959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FFE4-0D24-0B7F-08AD-D0AACE84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63897"/>
            <a:ext cx="8520600" cy="572700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Garamond" panose="02020404030301010803" pitchFamily="18" charset="0"/>
              </a:rPr>
              <a:t>Introduction to Data Modeling - Types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B7EAA-DD55-27C6-F7A8-4DD56F21B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044" y="1017194"/>
            <a:ext cx="3999900" cy="2806513"/>
          </a:xfrm>
        </p:spPr>
        <p:txBody>
          <a:bodyPr>
            <a:normAutofit lnSpcReduction="10000"/>
          </a:bodyPr>
          <a:lstStyle/>
          <a:p>
            <a:pPr marL="139700" indent="0" algn="ctr">
              <a:buNone/>
            </a:pPr>
            <a:r>
              <a:rPr lang="en-US" b="1" dirty="0">
                <a:latin typeface="Garamond" panose="02020404030301010803" pitchFamily="18" charset="0"/>
              </a:rPr>
              <a:t>Cross-Sectional Data</a:t>
            </a:r>
          </a:p>
          <a:p>
            <a:r>
              <a:rPr lang="en-US" dirty="0">
                <a:latin typeface="Garamond" panose="02020404030301010803" pitchFamily="18" charset="0"/>
              </a:rPr>
              <a:t>Linear Regression</a:t>
            </a:r>
          </a:p>
          <a:p>
            <a:r>
              <a:rPr lang="en-US" dirty="0">
                <a:latin typeface="Garamond" panose="02020404030301010803" pitchFamily="18" charset="0"/>
              </a:rPr>
              <a:t>Linear Probability Model, Logit, and Probit Models</a:t>
            </a:r>
          </a:p>
          <a:p>
            <a:r>
              <a:rPr lang="en-US" dirty="0">
                <a:latin typeface="Garamond" panose="02020404030301010803" pitchFamily="18" charset="0"/>
              </a:rPr>
              <a:t>Ordinal Logit and Probit Models</a:t>
            </a:r>
          </a:p>
          <a:p>
            <a:r>
              <a:rPr lang="en-US" dirty="0">
                <a:latin typeface="Garamond" panose="02020404030301010803" pitchFamily="18" charset="0"/>
              </a:rPr>
              <a:t>Multinomial Logit and Probit Models</a:t>
            </a:r>
          </a:p>
          <a:p>
            <a:r>
              <a:rPr lang="en-US" dirty="0">
                <a:latin typeface="Garamond" panose="02020404030301010803" pitchFamily="18" charset="0"/>
              </a:rPr>
              <a:t>Instrumental Variable Estimation and Two-Stage Least Squares (2SLS), 3SLS.</a:t>
            </a:r>
          </a:p>
          <a:p>
            <a:r>
              <a:rPr lang="en-US" dirty="0">
                <a:latin typeface="Garamond" panose="02020404030301010803" pitchFamily="18" charset="0"/>
              </a:rPr>
              <a:t>Tobit Model</a:t>
            </a:r>
          </a:p>
          <a:p>
            <a:r>
              <a:rPr lang="en-US" dirty="0">
                <a:latin typeface="Garamond" panose="02020404030301010803" pitchFamily="18" charset="0"/>
              </a:rPr>
              <a:t>Poisson Regression Model</a:t>
            </a:r>
          </a:p>
          <a:p>
            <a:r>
              <a:rPr lang="en-US" dirty="0">
                <a:latin typeface="Garamond" panose="02020404030301010803" pitchFamily="18" charset="0"/>
              </a:rPr>
              <a:t>Heckman Model, </a:t>
            </a:r>
            <a:r>
              <a:rPr lang="en-US" dirty="0" err="1">
                <a:latin typeface="Garamond" panose="02020404030301010803" pitchFamily="18" charset="0"/>
              </a:rPr>
              <a:t>etc</a:t>
            </a:r>
            <a:r>
              <a:rPr lang="en-US" dirty="0">
                <a:latin typeface="Garamond" panose="02020404030301010803" pitchFamily="18" charset="0"/>
              </a:rPr>
              <a:t>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F540A-7205-456D-F8E7-A5EC8B4BF08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2848" y="1017195"/>
            <a:ext cx="4078765" cy="2552999"/>
          </a:xfrm>
        </p:spPr>
        <p:txBody>
          <a:bodyPr>
            <a:normAutofit lnSpcReduction="10000"/>
          </a:bodyPr>
          <a:lstStyle/>
          <a:p>
            <a:pPr marL="139700" indent="0" algn="ctr">
              <a:buNone/>
            </a:pPr>
            <a:r>
              <a:rPr lang="en-US" b="1" dirty="0">
                <a:latin typeface="Garamond" panose="02020404030301010803" pitchFamily="18" charset="0"/>
              </a:rPr>
              <a:t>Time Series Data</a:t>
            </a:r>
          </a:p>
          <a:p>
            <a:r>
              <a:rPr lang="en-US" dirty="0">
                <a:latin typeface="Garamond" panose="02020404030301010803" pitchFamily="18" charset="0"/>
              </a:rPr>
              <a:t>Autoregressive (AR) Model</a:t>
            </a:r>
          </a:p>
          <a:p>
            <a:r>
              <a:rPr lang="en-US" dirty="0">
                <a:latin typeface="Garamond" panose="02020404030301010803" pitchFamily="18" charset="0"/>
              </a:rPr>
              <a:t>Moving Average (MA) Model</a:t>
            </a:r>
          </a:p>
          <a:p>
            <a:r>
              <a:rPr lang="en-US" dirty="0">
                <a:latin typeface="Garamond" panose="02020404030301010803" pitchFamily="18" charset="0"/>
              </a:rPr>
              <a:t>ARMA Model</a:t>
            </a:r>
          </a:p>
          <a:p>
            <a:r>
              <a:rPr lang="en-US" dirty="0">
                <a:latin typeface="Garamond" panose="02020404030301010803" pitchFamily="18" charset="0"/>
              </a:rPr>
              <a:t>Autoregressive Integrated Moving Average (ARIMA) Model</a:t>
            </a:r>
          </a:p>
          <a:p>
            <a:r>
              <a:rPr lang="en-US" dirty="0">
                <a:latin typeface="Garamond" panose="02020404030301010803" pitchFamily="18" charset="0"/>
              </a:rPr>
              <a:t>Seasonal ARIMA Model</a:t>
            </a:r>
          </a:p>
          <a:p>
            <a:r>
              <a:rPr lang="en-US" dirty="0">
                <a:latin typeface="Garamond" panose="02020404030301010803" pitchFamily="18" charset="0"/>
              </a:rPr>
              <a:t>Vector Autoregression (VAR)</a:t>
            </a:r>
          </a:p>
          <a:p>
            <a:r>
              <a:rPr lang="en-US" dirty="0">
                <a:latin typeface="Garamond" panose="02020404030301010803" pitchFamily="18" charset="0"/>
              </a:rPr>
              <a:t>Autoregressive Distributed Lag (ARDL) Model, </a:t>
            </a:r>
            <a:r>
              <a:rPr lang="en-US" dirty="0" err="1">
                <a:latin typeface="Garamond" panose="02020404030301010803" pitchFamily="18" charset="0"/>
              </a:rPr>
              <a:t>etc</a:t>
            </a:r>
            <a:r>
              <a:rPr lang="en-US" dirty="0">
                <a:latin typeface="Garamond" panose="02020404030301010803" pitchFamily="18" charset="0"/>
              </a:rPr>
              <a:t>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E81420-8696-DE45-AA24-0D10733E2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9BC958D-2952-CD40-B5B5-2D5AFC12751C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31" name="Picture 2" descr="University of Calabar Nigeria">
              <a:extLst>
                <a:ext uri="{FF2B5EF4-FFF2-40B4-BE49-F238E27FC236}">
                  <a16:creationId xmlns:a16="http://schemas.microsoft.com/office/drawing/2014/main" id="{DBC821D0-7DD7-B24E-AC99-14BA95AD9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5F99C7E7-4E25-5B4E-BB09-29175453E9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4" descr="HTML5 sicss_h_m logo">
              <a:extLst>
                <a:ext uri="{FF2B5EF4-FFF2-40B4-BE49-F238E27FC236}">
                  <a16:creationId xmlns:a16="http://schemas.microsoft.com/office/drawing/2014/main" id="{464A1DE3-114F-EA46-B698-24F2A56B9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6">
              <a:extLst>
                <a:ext uri="{FF2B5EF4-FFF2-40B4-BE49-F238E27FC236}">
                  <a16:creationId xmlns:a16="http://schemas.microsoft.com/office/drawing/2014/main" id="{6E4E379D-6AF8-7942-B854-7740F0FE3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8">
              <a:extLst>
                <a:ext uri="{FF2B5EF4-FFF2-40B4-BE49-F238E27FC236}">
                  <a16:creationId xmlns:a16="http://schemas.microsoft.com/office/drawing/2014/main" id="{33806BAD-A7BA-D84E-BEE7-30A3F58DB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C44B77A-0004-284E-BF92-89ECF1913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25C413E-2B63-904E-9AF3-B09458544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E2AB0EF-8C43-CA4B-8954-7239DCBBE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14227B9-8089-49E9-9820-E07663706520}"/>
              </a:ext>
            </a:extLst>
          </p:cNvPr>
          <p:cNvSpPr txBox="1">
            <a:spLocks/>
          </p:cNvSpPr>
          <p:nvPr/>
        </p:nvSpPr>
        <p:spPr>
          <a:xfrm>
            <a:off x="4652561" y="3282032"/>
            <a:ext cx="4078765" cy="1297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 algn="ctr">
              <a:buFont typeface="Arial"/>
              <a:buNone/>
            </a:pPr>
            <a:r>
              <a:rPr lang="en-US" sz="1600" b="1" dirty="0">
                <a:latin typeface="Garamond" panose="02020404030301010803" pitchFamily="18" charset="0"/>
              </a:rPr>
              <a:t>Panel Data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Pooled OLS, Fixed Effects, and Random Effects Models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Dynamic Panel Model, </a:t>
            </a:r>
            <a:r>
              <a:rPr lang="en-US" sz="1600" dirty="0" err="1">
                <a:latin typeface="Garamond" panose="02020404030301010803" pitchFamily="18" charset="0"/>
              </a:rPr>
              <a:t>etc</a:t>
            </a:r>
            <a:r>
              <a:rPr lang="en-US" sz="1600" dirty="0">
                <a:latin typeface="Garamond" panose="02020404030301010803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5584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FFE4-0D24-0B7F-08AD-D0AACE84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63897"/>
            <a:ext cx="8520600" cy="572700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Garamond" panose="02020404030301010803" pitchFamily="18" charset="0"/>
              </a:rPr>
              <a:t>Data Cleaning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E81420-8696-DE45-AA24-0D10733E2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0" t="-1870" r="389" b="16397"/>
          <a:stretch/>
        </p:blipFill>
        <p:spPr>
          <a:xfrm>
            <a:off x="3608787" y="-18322"/>
            <a:ext cx="1456989" cy="58762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9BC958D-2952-CD40-B5B5-2D5AFC12751C}"/>
              </a:ext>
            </a:extLst>
          </p:cNvPr>
          <p:cNvGrpSpPr/>
          <p:nvPr/>
        </p:nvGrpSpPr>
        <p:grpSpPr>
          <a:xfrm>
            <a:off x="447841" y="4539978"/>
            <a:ext cx="8403552" cy="611556"/>
            <a:chOff x="200952" y="4489704"/>
            <a:chExt cx="8861093" cy="643279"/>
          </a:xfrm>
        </p:grpSpPr>
        <p:pic>
          <p:nvPicPr>
            <p:cNvPr id="31" name="Picture 2" descr="University of Calabar Nigeria">
              <a:extLst>
                <a:ext uri="{FF2B5EF4-FFF2-40B4-BE49-F238E27FC236}">
                  <a16:creationId xmlns:a16="http://schemas.microsoft.com/office/drawing/2014/main" id="{DBC821D0-7DD7-B24E-AC99-14BA95AD9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551" y="4659892"/>
              <a:ext cx="1495687" cy="42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Academic Hive - Get access to global opportunities and open education  resources - Academic Hive">
              <a:extLst>
                <a:ext uri="{FF2B5EF4-FFF2-40B4-BE49-F238E27FC236}">
                  <a16:creationId xmlns:a16="http://schemas.microsoft.com/office/drawing/2014/main" id="{5F99C7E7-4E25-5B4E-BB09-29175453E9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52" y="4489704"/>
              <a:ext cx="1173055" cy="58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4" descr="HTML5 sicss_h_m logo">
              <a:extLst>
                <a:ext uri="{FF2B5EF4-FFF2-40B4-BE49-F238E27FC236}">
                  <a16:creationId xmlns:a16="http://schemas.microsoft.com/office/drawing/2014/main" id="{464A1DE3-114F-EA46-B698-24F2A56B9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113" y="4629866"/>
              <a:ext cx="1028956" cy="50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6">
              <a:extLst>
                <a:ext uri="{FF2B5EF4-FFF2-40B4-BE49-F238E27FC236}">
                  <a16:creationId xmlns:a16="http://schemas.microsoft.com/office/drawing/2014/main" id="{6E4E379D-6AF8-7942-B854-7740F0FE3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156" y="4659892"/>
              <a:ext cx="624889" cy="42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8">
              <a:extLst>
                <a:ext uri="{FF2B5EF4-FFF2-40B4-BE49-F238E27FC236}">
                  <a16:creationId xmlns:a16="http://schemas.microsoft.com/office/drawing/2014/main" id="{33806BAD-A7BA-D84E-BEE7-30A3F58DB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29" y="4720048"/>
              <a:ext cx="1077628" cy="35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C44B77A-0004-284E-BF92-89ECF1913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0361" y="4669422"/>
              <a:ext cx="763212" cy="424007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25C413E-2B63-904E-9AF3-B09458544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1849" y="4669676"/>
              <a:ext cx="763212" cy="42375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E2AB0EF-8C43-CA4B-8954-7239DCBBE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0429" y="4721707"/>
              <a:ext cx="1403344" cy="350836"/>
            </a:xfrm>
            <a:prstGeom prst="rect">
              <a:avLst/>
            </a:prstGeom>
          </p:spPr>
        </p:pic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A7CC567-D107-4FCA-B1DF-1C892A8FA494}"/>
              </a:ext>
            </a:extLst>
          </p:cNvPr>
          <p:cNvSpPr txBox="1">
            <a:spLocks/>
          </p:cNvSpPr>
          <p:nvPr/>
        </p:nvSpPr>
        <p:spPr>
          <a:xfrm>
            <a:off x="464100" y="1080244"/>
            <a:ext cx="8368200" cy="345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Garamond" panose="02020404030301010803" pitchFamily="18" charset="0"/>
              </a:rPr>
              <a:t>Data type conversion</a:t>
            </a:r>
          </a:p>
          <a:p>
            <a:endParaRPr lang="en-US" sz="1800" dirty="0">
              <a:latin typeface="Garamond" panose="02020404030301010803" pitchFamily="18" charset="0"/>
            </a:endParaRPr>
          </a:p>
          <a:p>
            <a:r>
              <a:rPr lang="en-US" sz="1800" dirty="0">
                <a:latin typeface="Garamond" panose="02020404030301010803" pitchFamily="18" charset="0"/>
              </a:rPr>
              <a:t>Handling missing data 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remove, or 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impute – mean, median, mode, predictive modeling</a:t>
            </a:r>
          </a:p>
          <a:p>
            <a:pPr lvl="1"/>
            <a:endParaRPr lang="en-US" sz="1800" dirty="0">
              <a:latin typeface="Garamond" panose="02020404030301010803" pitchFamily="18" charset="0"/>
            </a:endParaRPr>
          </a:p>
          <a:p>
            <a:r>
              <a:rPr lang="en-US" sz="1800" dirty="0">
                <a:latin typeface="Garamond" panose="02020404030301010803" pitchFamily="18" charset="0"/>
              </a:rPr>
              <a:t>Outlier detection and treatment</a:t>
            </a:r>
          </a:p>
        </p:txBody>
      </p:sp>
    </p:spTree>
    <p:extLst>
      <p:ext uri="{BB962C8B-B14F-4D97-AF65-F5344CB8AC3E}">
        <p14:creationId xmlns:p14="http://schemas.microsoft.com/office/powerpoint/2010/main" val="20438444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7082</TotalTime>
  <Words>2774</Words>
  <Application>Microsoft Office PowerPoint</Application>
  <PresentationFormat>On-screen Show (16:9)</PresentationFormat>
  <Paragraphs>525</Paragraphs>
  <Slides>69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Lucida Console</vt:lpstr>
      <vt:lpstr>Cambria Math</vt:lpstr>
      <vt:lpstr>Garamond</vt:lpstr>
      <vt:lpstr>Arial</vt:lpstr>
      <vt:lpstr>Simple Light</vt:lpstr>
      <vt:lpstr>Social Science Data Modeling with R</vt:lpstr>
      <vt:lpstr>About Me</vt:lpstr>
      <vt:lpstr>Importance of Data Modeling in Social Science</vt:lpstr>
      <vt:lpstr>IDE and Packages for this Lecture</vt:lpstr>
      <vt:lpstr>Outline</vt:lpstr>
      <vt:lpstr>Introduction to Data Modeling - Types of Data</vt:lpstr>
      <vt:lpstr>Types of Data in Regression</vt:lpstr>
      <vt:lpstr>Introduction to Data Modeling - Types of Data</vt:lpstr>
      <vt:lpstr>Data Cleaning</vt:lpstr>
      <vt:lpstr>Data Cleaning</vt:lpstr>
      <vt:lpstr>Data Cleaning</vt:lpstr>
      <vt:lpstr>PowerPoint Presentation</vt:lpstr>
      <vt:lpstr>Univariate Analysis – Introduction</vt:lpstr>
      <vt:lpstr>Univariate Analysis – Descriptive Statistics</vt:lpstr>
      <vt:lpstr>Univariate Analysis – Descriptive Statistics</vt:lpstr>
      <vt:lpstr>PowerPoint Presentation</vt:lpstr>
      <vt:lpstr>Univariate Analysis – Data Visualization</vt:lpstr>
      <vt:lpstr>Univariate Analysis – Data Visualization (Histogram)</vt:lpstr>
      <vt:lpstr>Univariate Analysis – Data Visualization (Histogram)</vt:lpstr>
      <vt:lpstr>Univariate Analysis – Data Visualization (Histogram)</vt:lpstr>
      <vt:lpstr>Univariate Analysis – Data Visualization (Histogram)</vt:lpstr>
      <vt:lpstr>PowerPoint Presentation</vt:lpstr>
      <vt:lpstr>Univariate Analysis – Variability or Spread</vt:lpstr>
      <vt:lpstr>Univariate Analysis – Variability or Spread</vt:lpstr>
      <vt:lpstr>PowerPoint Presentation</vt:lpstr>
      <vt:lpstr>Bivariate Analysis – Introduction</vt:lpstr>
      <vt:lpstr>Bivariate Analysis – Assessing Relationships</vt:lpstr>
      <vt:lpstr>Bivariate Analysis – Assessing Relationships (Numeric)</vt:lpstr>
      <vt:lpstr>Bivariate Analysis – Assessing Relationships</vt:lpstr>
      <vt:lpstr>Bivariate Analysis – Assessing Relationships</vt:lpstr>
      <vt:lpstr>Bivariate Analysis – Assessing Relationships</vt:lpstr>
      <vt:lpstr>Bivariate Analysis – Assessing Relationships</vt:lpstr>
      <vt:lpstr>Bivariate Analysis – Assessing Relationships</vt:lpstr>
      <vt:lpstr>PowerPoint Presentation</vt:lpstr>
      <vt:lpstr>Bivariate Analysis – Assessing Relationships (Categorical)</vt:lpstr>
      <vt:lpstr>PowerPoint Presentation</vt:lpstr>
      <vt:lpstr>Bivariate Analysis – One Numeric, One Categorical</vt:lpstr>
      <vt:lpstr>PowerPoint Presentation</vt:lpstr>
      <vt:lpstr>Multivariate Analysis – Introduction</vt:lpstr>
      <vt:lpstr>Multivariate Analysis – Types</vt:lpstr>
      <vt:lpstr>Multivariate Analysis – Types</vt:lpstr>
      <vt:lpstr>Regression Analysis</vt:lpstr>
      <vt:lpstr>Regression Analysis – Terminology</vt:lpstr>
      <vt:lpstr>Linear Regression Analysis – Simple vs. Multiple</vt:lpstr>
      <vt:lpstr>Assumptions of Classical Linear Regression Model</vt:lpstr>
      <vt:lpstr>Linear Regression Analysis – Problem</vt:lpstr>
      <vt:lpstr>PowerPoint Presentation</vt:lpstr>
      <vt:lpstr>LPM, Logit and Probit Models</vt:lpstr>
      <vt:lpstr>LPM, Logit and Probit Models</vt:lpstr>
      <vt:lpstr>LPM, Logit and Probit Models</vt:lpstr>
      <vt:lpstr>LPM, Logit and Probit Models</vt:lpstr>
      <vt:lpstr>LPM, Logit and Probit Models</vt:lpstr>
      <vt:lpstr>LPM, Logit and Probit Models</vt:lpstr>
      <vt:lpstr>LPM, Logit and Probit Models</vt:lpstr>
      <vt:lpstr>LPM, Logit and Probit Models</vt:lpstr>
      <vt:lpstr>LPM, Logit and Probit Models</vt:lpstr>
      <vt:lpstr>LPM, Logit and Probit Models</vt:lpstr>
      <vt:lpstr>LPM, Logit and Probit Models</vt:lpstr>
      <vt:lpstr>PowerPoint Presentation</vt:lpstr>
      <vt:lpstr>Time Series Analysis - Introduction</vt:lpstr>
      <vt:lpstr>Time Series Analysis – Time Series Objects in R</vt:lpstr>
      <vt:lpstr>PowerPoint Presentation</vt:lpstr>
      <vt:lpstr>Time Series Analysis - Trends</vt:lpstr>
      <vt:lpstr>Time Series Analysis - Trends</vt:lpstr>
      <vt:lpstr>Time Series Analysis - Trends</vt:lpstr>
      <vt:lpstr>Time Series Analysis - Trends</vt:lpstr>
      <vt:lpstr>Time Series Analysis - Variance</vt:lpstr>
      <vt:lpstr>Time Series Analysis – Basic Time Series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David</dc:creator>
  <cp:lastModifiedBy>APPIAH ELIJAH</cp:lastModifiedBy>
  <cp:revision>221</cp:revision>
  <dcterms:modified xsi:type="dcterms:W3CDTF">2023-09-22T10:16:42Z</dcterms:modified>
</cp:coreProperties>
</file>