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uZxhyf5GLWpmGgLo3uDSuoBP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12cbb160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12cbb160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12cbb160c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12cbb160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12cbb160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12cbb160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12cbb160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12cbb160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a12cbb160c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189e9b69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189e9b69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189e9b69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2cbb160c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2cbb160c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a12cbb160c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89e9b69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89e9b69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a189e9b69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189e9b69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189e9b69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a189e9b69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12cbb160c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12cbb160c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a12cbb160c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12cbb160c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12cbb160c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a12cbb160c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2cbb16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2cbb16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a12cbb16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2cbb160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2cbb160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a12cbb160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2cbb160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2cbb160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12cbb160c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2cbb160c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2cbb160c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12cbb160c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12cbb160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12cbb160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a12cbb160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2cbb160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2cbb160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12cbb160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422" l="2124" r="323" t="0"/>
          <a:stretch/>
        </p:blipFill>
        <p:spPr>
          <a:xfrm>
            <a:off x="1524" y="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 showMasterSp="0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/>
          <p:nvPr/>
        </p:nvSpPr>
        <p:spPr>
          <a:xfrm>
            <a:off x="762000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74" name="Google Shape;74;p18"/>
          <p:cNvSpPr/>
          <p:nvPr/>
        </p:nvSpPr>
        <p:spPr>
          <a:xfrm>
            <a:off x="5300133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>
            <p:ph idx="3" type="pic"/>
          </p:nvPr>
        </p:nvSpPr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028581" y="5305425"/>
            <a:ext cx="35661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4" type="body"/>
          </p:nvPr>
        </p:nvSpPr>
        <p:spPr>
          <a:xfrm>
            <a:off x="5566714" y="5305425"/>
            <a:ext cx="35661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ctures with Caption" showMasterSp="0">
  <p:cSld name="Three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/>
          <p:nvPr/>
        </p:nvSpPr>
        <p:spPr>
          <a:xfrm>
            <a:off x="762000" y="933449"/>
            <a:ext cx="53340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991888" y="1113022"/>
            <a:ext cx="4874224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2" name="Google Shape;82;p19"/>
          <p:cNvSpPr/>
          <p:nvPr/>
        </p:nvSpPr>
        <p:spPr>
          <a:xfrm>
            <a:off x="6323873" y="967316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>
            <p:ph idx="3" type="pic"/>
          </p:nvPr>
        </p:nvSpPr>
        <p:spPr>
          <a:xfrm>
            <a:off x="6506025" y="1109743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6323873" y="3060954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>
            <p:ph idx="4" type="pic"/>
          </p:nvPr>
        </p:nvSpPr>
        <p:spPr>
          <a:xfrm>
            <a:off x="6506025" y="3203381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1028580" y="5305424"/>
            <a:ext cx="8104083" cy="579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ctures" showMasterSp="0">
  <p:cSld name="Five Picture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" y="283"/>
            <a:ext cx="12188952" cy="685971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4182533" y="265044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4424435" y="436315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2" name="Google Shape;92;p20"/>
          <p:cNvSpPr/>
          <p:nvPr/>
        </p:nvSpPr>
        <p:spPr>
          <a:xfrm>
            <a:off x="816188" y="384723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>
            <p:ph idx="3" type="pic"/>
          </p:nvPr>
        </p:nvSpPr>
        <p:spPr>
          <a:xfrm>
            <a:off x="1013022" y="538232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4" name="Google Shape;94;p20"/>
          <p:cNvSpPr/>
          <p:nvPr/>
        </p:nvSpPr>
        <p:spPr>
          <a:xfrm>
            <a:off x="816188" y="2478361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>
            <p:ph idx="4" type="pic"/>
          </p:nvPr>
        </p:nvSpPr>
        <p:spPr>
          <a:xfrm>
            <a:off x="1013022" y="2631870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6" name="Google Shape;96;p20"/>
          <p:cNvSpPr/>
          <p:nvPr/>
        </p:nvSpPr>
        <p:spPr>
          <a:xfrm>
            <a:off x="816188" y="4571999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>
            <p:ph idx="5" type="pic"/>
          </p:nvPr>
        </p:nvSpPr>
        <p:spPr>
          <a:xfrm>
            <a:off x="1013022" y="4725508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8" name="Google Shape;98;p20"/>
          <p:cNvSpPr/>
          <p:nvPr/>
        </p:nvSpPr>
        <p:spPr>
          <a:xfrm>
            <a:off x="4182533" y="3448511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>
            <p:ph idx="6" type="pic"/>
          </p:nvPr>
        </p:nvSpPr>
        <p:spPr>
          <a:xfrm>
            <a:off x="4424435" y="3619782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4358640" y="-1005840"/>
            <a:ext cx="347472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 rot="5400000">
            <a:off x="7283450" y="1920875"/>
            <a:ext cx="49403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 rot="5400000">
            <a:off x="2482850" y="-593725"/>
            <a:ext cx="4940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52400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152400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3" type="body"/>
          </p:nvPr>
        </p:nvSpPr>
        <p:spPr>
          <a:xfrm>
            <a:off x="627888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10"/>
          <p:cNvSpPr txBox="1"/>
          <p:nvPr>
            <p:ph idx="4" type="body"/>
          </p:nvPr>
        </p:nvSpPr>
        <p:spPr>
          <a:xfrm>
            <a:off x="627888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1"/>
          <p:cNvPicPr preferRelativeResize="0"/>
          <p:nvPr/>
        </p:nvPicPr>
        <p:blipFill rotWithShape="1">
          <a:blip r:embed="rId2">
            <a:alphaModFix/>
          </a:blip>
          <a:srcRect b="0" l="434" r="0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52400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27888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4724400" y="1828800"/>
            <a:ext cx="59436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1523999" y="1828800"/>
            <a:ext cx="292608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7010400" y="2245995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804333" y="1695450"/>
            <a:ext cx="5596467" cy="3295650"/>
          </a:xfrm>
          <a:custGeom>
            <a:rect b="b" l="l" r="r" t="t"/>
            <a:pathLst>
              <a:path extrusionOk="0" h="986" w="1347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1006022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2999" l="525" r="524" t="511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838200" y="511925"/>
            <a:ext cx="99513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633F"/>
              </a:buClr>
              <a:buSzPts val="4600"/>
              <a:buFont typeface="Times New Roman"/>
              <a:buNone/>
            </a:pPr>
            <a:r>
              <a:rPr lang="en-US">
                <a:solidFill>
                  <a:srgbClr val="7C633F"/>
                </a:solidFill>
              </a:rPr>
              <a:t>Empowering Education in the Digital Age</a:t>
            </a:r>
            <a:endParaRPr>
              <a:solidFill>
                <a:srgbClr val="7C633F"/>
              </a:solidFill>
            </a:endParaRPr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838200" y="1535725"/>
            <a:ext cx="7934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633F"/>
              </a:buClr>
              <a:buSzPts val="2400"/>
              <a:buNone/>
            </a:pPr>
            <a:r>
              <a:rPr lang="en-US">
                <a:solidFill>
                  <a:srgbClr val="7C633F"/>
                </a:solidFill>
              </a:rPr>
              <a:t>By Bibi Nur Muhamad, Eli Kulpinski, Fernando Vargas</a:t>
            </a:r>
            <a:endParaRPr>
              <a:solidFill>
                <a:srgbClr val="7C633F"/>
              </a:solidFill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38200" y="2136000"/>
            <a:ext cx="82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C6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Wisconsin - Parkside</a:t>
            </a:r>
            <a:endParaRPr sz="2400">
              <a:solidFill>
                <a:srgbClr val="7C6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C6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C6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2023</a:t>
            </a:r>
            <a:endParaRPr sz="2400">
              <a:solidFill>
                <a:srgbClr val="7C6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2cbb160c_0_34"/>
          <p:cNvSpPr txBox="1"/>
          <p:nvPr>
            <p:ph type="title"/>
          </p:nvPr>
        </p:nvSpPr>
        <p:spPr>
          <a:xfrm>
            <a:off x="1818725" y="609950"/>
            <a:ext cx="6421500" cy="64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Limitations and Challenges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a12cbb160c_0_34"/>
          <p:cNvSpPr txBox="1"/>
          <p:nvPr>
            <p:ph idx="2" type="body"/>
          </p:nvPr>
        </p:nvSpPr>
        <p:spPr>
          <a:xfrm>
            <a:off x="1818725" y="1378025"/>
            <a:ext cx="8984700" cy="43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Resource Constraints</a:t>
            </a:r>
            <a:r>
              <a:rPr lang="en-US"/>
              <a:t>: Six week project life. Budget: </a:t>
            </a:r>
            <a:r>
              <a:rPr lang="en-US"/>
              <a:t>$10 for CoLab (6-10 hours on A100 GPU) and $15 for OpenAI API (2k textbook paragraphs, ~15k prompt-response pairs)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Technical Barriers</a:t>
            </a:r>
            <a:r>
              <a:rPr lang="en-US"/>
              <a:t>: Challenges in data conversion and model training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Scope</a:t>
            </a:r>
            <a:r>
              <a:rPr lang="en-US"/>
              <a:t>: Limitations in exploring all potential enhancements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Adaptable Learning</a:t>
            </a:r>
            <a:r>
              <a:rPr lang="en-US"/>
              <a:t>: Valuable insights from overcoming challenges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Evolution</a:t>
            </a:r>
            <a:r>
              <a:rPr lang="en-US"/>
              <a:t>: How constraints shaped the project's direction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Dynamics</a:t>
            </a:r>
            <a:r>
              <a:rPr lang="en-US"/>
              <a:t>: Navigating challenges as a team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Learning Opportunities</a:t>
            </a:r>
            <a:r>
              <a:rPr lang="en-US"/>
              <a:t>: Gained experience in problem-solving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Future Considerations</a:t>
            </a:r>
            <a:r>
              <a:rPr lang="en-US"/>
              <a:t>: Recognizing areas for further improvement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12cbb160c_0_43"/>
          <p:cNvSpPr txBox="1"/>
          <p:nvPr>
            <p:ph type="title"/>
          </p:nvPr>
        </p:nvSpPr>
        <p:spPr>
          <a:xfrm>
            <a:off x="1818725" y="595950"/>
            <a:ext cx="8060400" cy="65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a12cbb160c_0_43"/>
          <p:cNvSpPr txBox="1"/>
          <p:nvPr>
            <p:ph idx="2" type="body"/>
          </p:nvPr>
        </p:nvSpPr>
        <p:spPr>
          <a:xfrm>
            <a:off x="1818725" y="1364000"/>
            <a:ext cx="9965400" cy="39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Dataset Expansion</a:t>
            </a:r>
            <a:r>
              <a:rPr lang="en-US"/>
              <a:t>: Aiming for a larger and more varied dataset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Model Refinement</a:t>
            </a:r>
            <a:r>
              <a:rPr lang="en-US"/>
              <a:t>: Advancing the script for nuanced dialogues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Technology Integration</a:t>
            </a:r>
            <a:r>
              <a:rPr lang="en-US"/>
              <a:t>: Exploring vectorized databases for response optimization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Long-term Vision</a:t>
            </a:r>
            <a:r>
              <a:rPr lang="en-US"/>
              <a:t>: Broadening the assistant’s educational impact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Unexplored Potentials</a:t>
            </a:r>
            <a:r>
              <a:rPr lang="en-US"/>
              <a:t>: Considering further model evaluations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Continuous Improvement</a:t>
            </a:r>
            <a:r>
              <a:rPr lang="en-US"/>
              <a:t>: Enhancing model features and capabilities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Research Expansion</a:t>
            </a:r>
            <a:r>
              <a:rPr lang="en-US"/>
              <a:t>: Exploring additional academic collaborations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Innovation Focus</a:t>
            </a:r>
            <a:r>
              <a:rPr lang="en-US"/>
              <a:t>: Maintaining a forward-thinking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2cbb160c_0_52"/>
          <p:cNvSpPr txBox="1"/>
          <p:nvPr>
            <p:ph type="title"/>
          </p:nvPr>
        </p:nvSpPr>
        <p:spPr>
          <a:xfrm>
            <a:off x="1832750" y="385850"/>
            <a:ext cx="9222900" cy="58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Evidenced Insights &amp; Scholarly Dialogue: 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a12cbb160c_0_52"/>
          <p:cNvSpPr txBox="1"/>
          <p:nvPr>
            <p:ph idx="2" type="body"/>
          </p:nvPr>
        </p:nvSpPr>
        <p:spPr>
          <a:xfrm>
            <a:off x="1832750" y="1828600"/>
            <a:ext cx="9222900" cy="35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Starting Steps</a:t>
            </a:r>
            <a:r>
              <a:rPr lang="en-US"/>
              <a:t>: Abstract and initial outline development by Eli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Effort</a:t>
            </a:r>
            <a:r>
              <a:rPr lang="en-US"/>
              <a:t>: Joint content creation by Bibi and Fernando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Final Touches</a:t>
            </a:r>
            <a:r>
              <a:rPr lang="en-US"/>
              <a:t>: Enhancements by Eli for a professional finish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Research Depth</a:t>
            </a:r>
            <a:r>
              <a:rPr lang="en-US"/>
              <a:t>: Emphasis on methodology and findings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Scholarly Impact</a:t>
            </a:r>
            <a:r>
              <a:rPr lang="en-US"/>
              <a:t>: Highlighting the paper's academic value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Documentation Process</a:t>
            </a:r>
            <a:r>
              <a:rPr lang="en-US"/>
              <a:t>: Reflecting on the challenges in research writing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Graphic Enhancements</a:t>
            </a:r>
            <a:r>
              <a:rPr lang="en-US"/>
              <a:t>: Incorporation of visuals and flowcharts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Academic Contribution</a:t>
            </a:r>
            <a:r>
              <a:rPr lang="en-US"/>
              <a:t>: Demonstrating the team's research capabilities</a:t>
            </a:r>
            <a:endParaRPr/>
          </a:p>
        </p:txBody>
      </p:sp>
      <p:sp>
        <p:nvSpPr>
          <p:cNvPr id="194" name="Google Shape;194;g2a12cbb160c_0_52"/>
          <p:cNvSpPr txBox="1"/>
          <p:nvPr/>
        </p:nvSpPr>
        <p:spPr>
          <a:xfrm>
            <a:off x="1832750" y="971450"/>
            <a:ext cx="806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Crafting Our Research Paper in LaTeX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189e9b69e_0_2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189e9b69e_0_2"/>
          <p:cNvSpPr txBox="1"/>
          <p:nvPr>
            <p:ph idx="1" type="body"/>
          </p:nvPr>
        </p:nvSpPr>
        <p:spPr>
          <a:xfrm>
            <a:off x="152400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a189e9b69e_0_2"/>
          <p:cNvSpPr txBox="1"/>
          <p:nvPr>
            <p:ph idx="2" type="body"/>
          </p:nvPr>
        </p:nvSpPr>
        <p:spPr>
          <a:xfrm>
            <a:off x="152400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189e9b69e_0_2"/>
          <p:cNvSpPr txBox="1"/>
          <p:nvPr>
            <p:ph idx="3" type="body"/>
          </p:nvPr>
        </p:nvSpPr>
        <p:spPr>
          <a:xfrm>
            <a:off x="627888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a189e9b69e_0_2"/>
          <p:cNvSpPr txBox="1"/>
          <p:nvPr>
            <p:ph idx="4" type="body"/>
          </p:nvPr>
        </p:nvSpPr>
        <p:spPr>
          <a:xfrm>
            <a:off x="627888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a189e9b69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12cbb160c_0_112"/>
          <p:cNvSpPr txBox="1"/>
          <p:nvPr>
            <p:ph type="title"/>
          </p:nvPr>
        </p:nvSpPr>
        <p:spPr>
          <a:xfrm>
            <a:off x="1832600" y="609950"/>
            <a:ext cx="9265200" cy="61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Educational Assistant Demonstration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a12cbb160c_0_112"/>
          <p:cNvSpPr txBox="1"/>
          <p:nvPr>
            <p:ph idx="2" type="body"/>
          </p:nvPr>
        </p:nvSpPr>
        <p:spPr>
          <a:xfrm>
            <a:off x="1832600" y="1378029"/>
            <a:ext cx="9111000" cy="398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Demo Overview</a:t>
            </a:r>
            <a:r>
              <a:rPr lang="en-US"/>
              <a:t>: Introducing the chatbot's features and capabilities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Interactive Session</a:t>
            </a:r>
            <a:r>
              <a:rPr lang="en-US"/>
              <a:t>: Engaging the audience with live examples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Audience Involvement</a:t>
            </a:r>
            <a:r>
              <a:rPr lang="en-US"/>
              <a:t>: Soliciting feedback and observations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Practical Application</a:t>
            </a:r>
            <a:r>
              <a:rPr lang="en-US"/>
              <a:t>: Highlighting the chatbot's utility in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Real-World Connection</a:t>
            </a:r>
            <a:r>
              <a:rPr lang="en-US"/>
              <a:t>: Bridging AI and educational needs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User Experience</a:t>
            </a:r>
            <a:r>
              <a:rPr lang="en-US"/>
              <a:t>: Showcasing ease of use and interaction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Feedback Collection</a:t>
            </a:r>
            <a:r>
              <a:rPr lang="en-US"/>
              <a:t>: Gathering valuable insights from participants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Demonstration Impact</a:t>
            </a:r>
            <a:r>
              <a:rPr lang="en-US"/>
              <a:t>: Emphasizing the chatbot's practical relevance</a:t>
            </a:r>
            <a:endParaRPr/>
          </a:p>
        </p:txBody>
      </p:sp>
      <p:pic>
        <p:nvPicPr>
          <p:cNvPr id="213" name="Google Shape;213;g2a12cbb160c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189e9b69e_0_12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a189e9b69e_0_12"/>
          <p:cNvSpPr txBox="1"/>
          <p:nvPr>
            <p:ph idx="1" type="body"/>
          </p:nvPr>
        </p:nvSpPr>
        <p:spPr>
          <a:xfrm>
            <a:off x="152400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a189e9b69e_0_12"/>
          <p:cNvSpPr txBox="1"/>
          <p:nvPr>
            <p:ph idx="2" type="body"/>
          </p:nvPr>
        </p:nvSpPr>
        <p:spPr>
          <a:xfrm>
            <a:off x="152400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189e9b69e_0_12"/>
          <p:cNvSpPr txBox="1"/>
          <p:nvPr>
            <p:ph idx="3" type="body"/>
          </p:nvPr>
        </p:nvSpPr>
        <p:spPr>
          <a:xfrm>
            <a:off x="627888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189e9b69e_0_12"/>
          <p:cNvSpPr txBox="1"/>
          <p:nvPr>
            <p:ph idx="4" type="body"/>
          </p:nvPr>
        </p:nvSpPr>
        <p:spPr>
          <a:xfrm>
            <a:off x="627888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2a189e9b69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189e9b69e_0_22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a189e9b69e_0_22"/>
          <p:cNvSpPr txBox="1"/>
          <p:nvPr>
            <p:ph idx="1" type="body"/>
          </p:nvPr>
        </p:nvSpPr>
        <p:spPr>
          <a:xfrm>
            <a:off x="152400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a189e9b69e_0_22"/>
          <p:cNvSpPr txBox="1"/>
          <p:nvPr>
            <p:ph idx="2" type="body"/>
          </p:nvPr>
        </p:nvSpPr>
        <p:spPr>
          <a:xfrm>
            <a:off x="152400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189e9b69e_0_22"/>
          <p:cNvSpPr txBox="1"/>
          <p:nvPr>
            <p:ph idx="3" type="body"/>
          </p:nvPr>
        </p:nvSpPr>
        <p:spPr>
          <a:xfrm>
            <a:off x="6278880" y="1828799"/>
            <a:ext cx="4389000" cy="7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a189e9b69e_0_22"/>
          <p:cNvSpPr txBox="1"/>
          <p:nvPr>
            <p:ph idx="4" type="body"/>
          </p:nvPr>
        </p:nvSpPr>
        <p:spPr>
          <a:xfrm>
            <a:off x="6278880" y="2624666"/>
            <a:ext cx="4389000" cy="26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2a189e9b69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2cbb160c_0_61"/>
          <p:cNvSpPr txBox="1"/>
          <p:nvPr>
            <p:ph type="title"/>
          </p:nvPr>
        </p:nvSpPr>
        <p:spPr>
          <a:xfrm>
            <a:off x="1818725" y="637975"/>
            <a:ext cx="70518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a12cbb160c_0_61"/>
          <p:cNvSpPr txBox="1"/>
          <p:nvPr>
            <p:ph idx="2" type="body"/>
          </p:nvPr>
        </p:nvSpPr>
        <p:spPr>
          <a:xfrm>
            <a:off x="1818725" y="1364029"/>
            <a:ext cx="8984700" cy="39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Recap</a:t>
            </a:r>
            <a:r>
              <a:rPr lang="en-US"/>
              <a:t>: Journey in developing an AI tool for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Key Learnings</a:t>
            </a:r>
            <a:r>
              <a:rPr lang="en-US"/>
              <a:t>: Insights from AI application and teamwork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Overcoming Challenges</a:t>
            </a:r>
            <a:r>
              <a:rPr lang="en-US"/>
              <a:t>: Navigating resource and technical constraints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Impact</a:t>
            </a:r>
            <a:r>
              <a:rPr lang="en-US"/>
              <a:t>: Potential role of the chatbot in future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Reflective Summary:</a:t>
            </a:r>
            <a:r>
              <a:rPr lang="en-US"/>
              <a:t> Embracing the project's accomplishments and hurdles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Experience</a:t>
            </a:r>
            <a:r>
              <a:rPr lang="en-US"/>
              <a:t>: Recognizing the collective effort and growth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Future Directions</a:t>
            </a:r>
            <a:r>
              <a:rPr lang="en-US"/>
              <a:t>: Envisioning the next steps in AI and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Closing Thoughts</a:t>
            </a:r>
            <a:r>
              <a:rPr lang="en-US"/>
              <a:t>: Summarizing the project's significance and learnings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12cbb160c_0_70"/>
          <p:cNvSpPr txBox="1"/>
          <p:nvPr>
            <p:ph type="title"/>
          </p:nvPr>
        </p:nvSpPr>
        <p:spPr>
          <a:xfrm>
            <a:off x="1818700" y="623975"/>
            <a:ext cx="9829800" cy="58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a12cbb160c_0_70"/>
          <p:cNvSpPr txBox="1"/>
          <p:nvPr>
            <p:ph idx="2" type="body"/>
          </p:nvPr>
        </p:nvSpPr>
        <p:spPr>
          <a:xfrm>
            <a:off x="1818700" y="1378025"/>
            <a:ext cx="9096900" cy="400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Instructors &amp; Mentors</a:t>
            </a:r>
            <a:r>
              <a:rPr lang="en-US"/>
              <a:t>: Expressing gratitude for their support and guidance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Technical Tools</a:t>
            </a:r>
            <a:r>
              <a:rPr lang="en-US"/>
              <a:t>: Thanks to Google CoLab and OpenAI's API for essential resources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Script Contributors</a:t>
            </a:r>
            <a:r>
              <a:rPr lang="en-US"/>
              <a:t>: Adapting base fine-tuning script from Maxime Labonne, Younes Belkada, and Tolga HOŞGÖR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Online Community Insights</a:t>
            </a:r>
            <a:r>
              <a:rPr lang="en-US"/>
              <a:t>: Benefiting from discussions and insights from the r/LocalLLaMA subreddit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Collaboration</a:t>
            </a:r>
            <a:r>
              <a:rPr lang="en-US"/>
              <a:t>: Celebrating the united efforts of Bibi, Eli, Fernando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Classmates</a:t>
            </a:r>
            <a:r>
              <a:rPr lang="en-US"/>
              <a:t>: Acknowledging the helpful suggestions and feedback from peers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12cbb160c_0_0"/>
          <p:cNvSpPr txBox="1"/>
          <p:nvPr>
            <p:ph type="title"/>
          </p:nvPr>
        </p:nvSpPr>
        <p:spPr>
          <a:xfrm>
            <a:off x="155825" y="350050"/>
            <a:ext cx="2828400" cy="65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References: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a12cbb160c_0_0"/>
          <p:cNvSpPr txBox="1"/>
          <p:nvPr>
            <p:ph idx="1" type="body"/>
          </p:nvPr>
        </p:nvSpPr>
        <p:spPr>
          <a:xfrm>
            <a:off x="0" y="1373850"/>
            <a:ext cx="12192000" cy="53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\begin{thebibliography}{9}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\bibitem{devlin2018bert} Devlin, J., Chang, M.-W., Lee, K., \&amp; Toutanova, K. (2018). BERT: Pre-training of Deep Bidirectional Transformers for Language Understanding. \textit{arXiv}. Retrieved from \url{https://arxiv.org/abs/1810.04805}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%Part 5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\bibitem{FerhatYarkin}Srinivasan, V., Gandhi, D., Thakker, U., \&amp;amp; Prabhakar, R. (2023, April 11). Training large language models efficiently with sparsity and dataflow. \textit{arXiv}. Retrieved from \url{ https://arxiv.org/abs/2304.05511}		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\bibitem{Peiyu}Liu, P., Gao, Z.-F., Chen, Y., Zhao, W. X., \&amp;amp; Wen, J.-R. (2023, April 11). Scaling pre-trained language models to deeper via parameter-efficient architecture. \textit{arXiv}. Retrieved from \url{https://arxiv.org/abs/2303.16753}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\bibitem{ChenxiWhitehouse} Whitehouse, C., Huot, F., Bastings, J., Dehghani, M., Lin, C.-C., \&amp;amp; Lapata, M. (2023, November 14). Parameter-efficient multilingual summarisation: An empirical study. \textit{arXiv}. Retrieved from \url{https://arxiv.org/abs/2311.08572}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\bibitem{Xuechen}Li, X., Tramèr, F., Liang, P., \&amp;amp; Hashimoto, T. (2022, November 10). Large language models can be strong differentially private learners. \textit{arXiv}. Retrieved from \url{https://arxiv.org/abs/2110.05679}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%Part 6 &amp; 8		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\bibitem{Mingqian}Zheng, M., Pei, J., \&amp;amp; Jurgens, D. (2023, November 16). Is “a helpful assistant” the best role for large language models? A systematic evaluation of social roles in system prompts. \textit{arXiv}. Retrieved from \url{https://arxiv.org/abs/2311.10054}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\bibitem{Zhiqiang}Yuan, Z., Liu, J., Zi, Q., Liu, M., Peng, X., \&amp;amp; Lou, Y. (2023, August 2). Evaluating instruction-tuned large language models on code comprehension and generation. \textit{arXiv}. Retrieved from \url{https://arxiv.org/abs/2308.01240}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\bibitem{Ziyi}Ye, Z., Ai, Q., Liu, Y., Zhang, M., Lioma, C., \&amp;amp; Ruotsalo, T. (2023, November 19). Language generation from Human Brain Activities. \textit{arXiv}. Retrieved from \url{https://arxiv.org/abs/2311.09889}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\bibitem{Yuhan}Sun, Y., Li, M., Cao, Y., Wang, K., Wang, W., Zeng, X., \&amp;amp; Zhao, R. (2023, November 16). To be or not to be? an exploration of continuously controllable prompt engineering. \textit{arXiv}. Retrieved from \url{https://arxiv.org/abs/2311.09773}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\bibitem{MingLi}Li, M., Enkhtur, A., Yamamoto, B. A., \&amp;amp; Cheng, F. (2023, November 24). Potential societal biases of chatgpt in higher education: A scoping review. \textit{arXiv}. Retrieved from \url{https://arxiv.org/abs/2311.14381}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\bibitem{GPT3} Brown, T. B., Mann, B., Ryder, N., Subbiah, M., Kaplan, J., Dhariwal, P., ... \&amp; others. (2020). Language Models are Few-Shot Learners. \textit{arXiv}. Retrieved from \url{https://www.tandfonline.com/doi/full/10.1080/00207543.2023.2276811}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\bibitem{raffel2019finetuning} Raffel, C., Shazeer, N., Roberts, A., Lee, K., Narang, S., Matena, M., ... \&amp; Polosukhin, I. (2019). Fine-Tuning Pretrained Language Models: Weight Initializations, Data Orders, and Early Stopping. \textit{arXiv}. Retrieved from \url{https://arxiv.org/abs/2002.06305}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\bibitem{hilton2019ethics} Hilton, J. (2019). \textit{The Ethics of Artificial Intelligence in Higher Education}. Retrieved from \url{https://rm.coe.int/artificial-intelligence-and-education-a-critical-view-through-the-lens/1680a886bd}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\bibitem{clarkmayer2016elearning} Clark, R. C., \&amp; Mayer, R. E. (2016). \textit{E-Learning and the Science of Instruction}. Retrieved from \url{https://onlinelibrary.wiley.com/doi/book/10.1002/9781119239086}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\bibitem{aisera-llms} Aisera. (n.d.). \textit{Large Language Models (LLMs)}. Retrieved from \url{https://aisera.com/blog/large-language-models-llms/}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\bibitem{microsoft-fine-tuning} Microsoft. (n.d.). \textit{Supervised Fine-Tuning}. Retrieved from \url{https://learn.microsoft.com/en-us/azure/ai-services/openai/concepts/fine-tuning-considerations}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\bibitem{linkedin-dataprivacy} Mazo, J. (n.d.). \textit{Data Privacy}. Retrieved from \url{https://www.linkedin.com/pulse/protecting-student-privacy-safeguarding-data-security-john-mazo/}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\bibitem{soeonline-digitaldivide} American University. (n.d.). \textit{Digital Divide}. Retrieved from \url{https://soeonline.american.edu/blog/digital-divide-in-education/}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\bibitem{barrage-ethics} Barrage. (n.d.). \textit{Ethical Considerations}. Retrieved from \url{https://www.barrage.net/blog/strategy/the-importance-of-ethics-in-technology}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\bibitem{acm-website} Association for Computing Machinery (ACM). (n.d.). \textit{ACM Website}. Retrieved from \url{https://www.acm.org/}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% Add citations for other sources in the same format.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\end{thebibliography}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12cbb160c_0_7"/>
          <p:cNvSpPr txBox="1"/>
          <p:nvPr>
            <p:ph type="title"/>
          </p:nvPr>
        </p:nvSpPr>
        <p:spPr>
          <a:xfrm>
            <a:off x="1818725" y="651975"/>
            <a:ext cx="9829800" cy="59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a12cbb160c_0_7"/>
          <p:cNvSpPr txBox="1"/>
          <p:nvPr>
            <p:ph idx="2" type="body"/>
          </p:nvPr>
        </p:nvSpPr>
        <p:spPr>
          <a:xfrm>
            <a:off x="1818725" y="1378025"/>
            <a:ext cx="8844600" cy="43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Goal: </a:t>
            </a:r>
            <a:r>
              <a:rPr lang="en-US" sz="1900"/>
              <a:t>Utilize large language models for digitizing and improving education</a:t>
            </a:r>
            <a:endParaRPr sz="1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Strategy: </a:t>
            </a:r>
            <a:r>
              <a:rPr lang="en-US" sz="1900"/>
              <a:t>Custom dataset to fine-tune accessible and open-source LLM</a:t>
            </a:r>
            <a:endParaRPr sz="1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Key Feature: </a:t>
            </a:r>
            <a:r>
              <a:rPr lang="en-US" sz="1900"/>
              <a:t>Assistance without direct answers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Impact &amp; Expected Outcome: </a:t>
            </a:r>
            <a:r>
              <a:rPr lang="en-US" sz="1900"/>
              <a:t>Promoting critical thinking, self-learning, and academic engagement, leading to improved student and educator experiences</a:t>
            </a:r>
            <a:endParaRPr sz="1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Scope: </a:t>
            </a:r>
            <a:r>
              <a:rPr lang="en-US" sz="1900"/>
              <a:t>Blending AI with pedagogical methods</a:t>
            </a:r>
            <a:endParaRPr sz="1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Innovation: </a:t>
            </a:r>
            <a:r>
              <a:rPr lang="en-US" sz="1900"/>
              <a:t>Unique approach in modernizing educational technology</a:t>
            </a:r>
            <a:endParaRPr sz="1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Target Audience: </a:t>
            </a:r>
            <a:r>
              <a:rPr lang="en-US" sz="1900"/>
              <a:t>Students and educators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/>
              <a:t>Resource Allocation: </a:t>
            </a:r>
            <a:r>
              <a:rPr lang="en-US" sz="1900"/>
              <a:t>Modest budget of ~$25 for CoLab and API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2cbb160c_0_79"/>
          <p:cNvSpPr txBox="1"/>
          <p:nvPr>
            <p:ph type="title"/>
          </p:nvPr>
        </p:nvSpPr>
        <p:spPr>
          <a:xfrm>
            <a:off x="1824775" y="581950"/>
            <a:ext cx="8843100" cy="65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Project Phases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a12cbb160c_0_79"/>
          <p:cNvSpPr txBox="1"/>
          <p:nvPr>
            <p:ph idx="2" type="body"/>
          </p:nvPr>
        </p:nvSpPr>
        <p:spPr>
          <a:xfrm>
            <a:off x="1824775" y="1378029"/>
            <a:ext cx="8964600" cy="396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Phase 1</a:t>
            </a:r>
            <a:r>
              <a:rPr lang="en-US"/>
              <a:t>: Deciding Base LLM - Evaluating permissive 7B LLMs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Phase 2</a:t>
            </a:r>
            <a:r>
              <a:rPr lang="en-US"/>
              <a:t>: Data Preparation - Converting textbook PDFs to XML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Phase 3</a:t>
            </a:r>
            <a:r>
              <a:rPr lang="en-US"/>
              <a:t>: Dataset Generation - Creating synthetic dialogues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Phase 4</a:t>
            </a:r>
            <a:r>
              <a:rPr lang="en-US"/>
              <a:t>: Model Fine-Tuning - Training Mistral-7B-OpenOrca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Phase 5</a:t>
            </a:r>
            <a:r>
              <a:rPr lang="en-US"/>
              <a:t>: Evaluation - Analyzing model's performance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Timeline</a:t>
            </a:r>
            <a:r>
              <a:rPr lang="en-US"/>
              <a:t>: Three milestones over six weeks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Key Achievement</a:t>
            </a:r>
            <a:r>
              <a:rPr lang="en-US"/>
              <a:t>: Pioneering steps for an AI educational assistant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2cbb160c_0_100"/>
          <p:cNvSpPr txBox="1"/>
          <p:nvPr>
            <p:ph type="title"/>
          </p:nvPr>
        </p:nvSpPr>
        <p:spPr>
          <a:xfrm>
            <a:off x="1832725" y="609950"/>
            <a:ext cx="9419100" cy="61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Our Base Model: Mistral-7B-OpenOrca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a12cbb160c_0_100"/>
          <p:cNvSpPr txBox="1"/>
          <p:nvPr>
            <p:ph idx="2" type="body"/>
          </p:nvPr>
        </p:nvSpPr>
        <p:spPr>
          <a:xfrm>
            <a:off x="1832725" y="1378029"/>
            <a:ext cx="8900700" cy="39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Selection Criteria</a:t>
            </a:r>
            <a:r>
              <a:rPr lang="en-US"/>
              <a:t>: Top permissive 7B model for our specific use case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Model Strengths</a:t>
            </a:r>
            <a:r>
              <a:rPr lang="en-US"/>
              <a:t>: Creativity and comprehensive response generation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Performance Review</a:t>
            </a:r>
            <a:r>
              <a:rPr lang="en-US"/>
              <a:t>: Effective in explaining complex concepts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Model Limitations</a:t>
            </a:r>
            <a:r>
              <a:rPr lang="en-US"/>
              <a:t>: Verbosity in simple explanations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User Experience</a:t>
            </a:r>
            <a:r>
              <a:rPr lang="en-US"/>
              <a:t>: Subjective evaluation of model's utility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Training Data Reflection</a:t>
            </a:r>
            <a:r>
              <a:rPr lang="en-US"/>
              <a:t>: Insights into model's training background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Future Considerations</a:t>
            </a:r>
            <a:r>
              <a:rPr lang="en-US"/>
              <a:t>: Perplexity evaluation on Wikitext 2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Applicability</a:t>
            </a:r>
            <a:r>
              <a:rPr lang="en-US"/>
              <a:t>: Suitability for educational purposes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idx="2" type="body"/>
          </p:nvPr>
        </p:nvSpPr>
        <p:spPr>
          <a:xfrm>
            <a:off x="1834300" y="1366350"/>
            <a:ext cx="87423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Initial Task</a:t>
            </a:r>
            <a:r>
              <a:rPr lang="en-US"/>
              <a:t>: Regex-based PDF to XML conversion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Challenges Faced</a:t>
            </a:r>
            <a:r>
              <a:rPr lang="en-US"/>
              <a:t>: Inconsistent patterns in textbooks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Adaptation</a:t>
            </a:r>
            <a:r>
              <a:rPr lang="en-US"/>
              <a:t>: Shift to OCR models and manual conversion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Outcome</a:t>
            </a:r>
            <a:r>
              <a:rPr lang="en-US"/>
              <a:t>: High-quality, precise, yet limited XML dataset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Problem-Solving</a:t>
            </a:r>
            <a:r>
              <a:rPr lang="en-US"/>
              <a:t>: Overcoming obstacles in data preparation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Quality vs. Quantity</a:t>
            </a:r>
            <a:r>
              <a:rPr lang="en-US"/>
              <a:t>: Decision to prioritize data quality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Discussion</a:t>
            </a:r>
            <a:r>
              <a:rPr lang="en-US"/>
              <a:t>: Collaborative problem resolution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Learning Outcome</a:t>
            </a:r>
            <a:r>
              <a:rPr lang="en-US"/>
              <a:t>: Gained expertise in data conversion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834300" y="642225"/>
            <a:ext cx="76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Bibi's </a:t>
            </a:r>
            <a:r>
              <a:rPr b="1" lang="en-US" sz="3000">
                <a:solidFill>
                  <a:srgbClr val="303030"/>
                </a:solidFill>
              </a:rPr>
              <a:t>Contribution - Data Preparation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2" type="body"/>
          </p:nvPr>
        </p:nvSpPr>
        <p:spPr>
          <a:xfrm>
            <a:off x="1826725" y="1380350"/>
            <a:ext cx="88647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Initial Script</a:t>
            </a:r>
            <a:r>
              <a:rPr lang="en-US"/>
              <a:t>: Basic synthetic dataset creation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Evolution</a:t>
            </a:r>
            <a:r>
              <a:rPr lang="en-US"/>
              <a:t>: Enhanced script for diverse conversational styles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Version Two</a:t>
            </a:r>
            <a:r>
              <a:rPr lang="en-US"/>
              <a:t>: Introduction of good vs. bad conversation styles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Script Improvement</a:t>
            </a:r>
            <a:r>
              <a:rPr lang="en-US"/>
              <a:t>: Developing non-linear conversation models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Future Goals</a:t>
            </a:r>
            <a:r>
              <a:rPr lang="en-US"/>
              <a:t>: Perfecting script for dynamic branching dialogues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Technical Challenges</a:t>
            </a:r>
            <a:r>
              <a:rPr lang="en-US"/>
              <a:t>: Overcoming script development hurdles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Innovative Thinking</a:t>
            </a:r>
            <a:r>
              <a:rPr lang="en-US"/>
              <a:t>: Creative approaches in dataset generation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 Collaboration</a:t>
            </a:r>
            <a:r>
              <a:rPr lang="en-US"/>
              <a:t>: Coordinating efforts for efficient script development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1826725" y="614400"/>
            <a:ext cx="815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Eli's </a:t>
            </a:r>
            <a:r>
              <a:rPr b="1" lang="en-US" sz="3000">
                <a:solidFill>
                  <a:srgbClr val="303030"/>
                </a:solidFill>
              </a:rPr>
              <a:t>Contribution - Dataset Generation</a:t>
            </a:r>
            <a:r>
              <a:rPr b="0" i="0" lang="en-US" sz="30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2" type="body"/>
          </p:nvPr>
        </p:nvSpPr>
        <p:spPr>
          <a:xfrm>
            <a:off x="1817450" y="1366350"/>
            <a:ext cx="88740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Starting Point</a:t>
            </a:r>
            <a:r>
              <a:rPr lang="en-US"/>
              <a:t>: Utilizing community-developed base fine-tuning script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Technical Stack</a:t>
            </a:r>
            <a:r>
              <a:rPr lang="en-US"/>
              <a:t>: Integration of torch, transformers, trl, tensorboard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Resource Management</a:t>
            </a:r>
            <a:r>
              <a:rPr lang="en-US"/>
              <a:t>: Tackling VRAM limitations in Google Colab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Training Approach</a:t>
            </a:r>
            <a:r>
              <a:rPr lang="en-US"/>
              <a:t>: Customizing training parameters for limited resources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Outcome</a:t>
            </a:r>
            <a:r>
              <a:rPr lang="en-US"/>
              <a:t>: Successfully adapted Mistral-7B model for EduText Dataset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Challenges Overcome</a:t>
            </a:r>
            <a:r>
              <a:rPr lang="en-US"/>
              <a:t>: Navigating technical and resource constraints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Collaborative Effort</a:t>
            </a:r>
            <a:r>
              <a:rPr lang="en-US"/>
              <a:t>: Teamwork in script adaptation and training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Skills Gained</a:t>
            </a:r>
            <a:r>
              <a:rPr lang="en-US"/>
              <a:t>: Enhanced understanding of model fine-tuning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1817450" y="604675"/>
            <a:ext cx="859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Fernando's </a:t>
            </a:r>
            <a:r>
              <a:rPr b="1" lang="en-US" sz="3000">
                <a:solidFill>
                  <a:srgbClr val="303030"/>
                </a:solidFill>
              </a:rPr>
              <a:t>Contribution - Model Fine-Tuning</a:t>
            </a:r>
            <a:r>
              <a:rPr lang="en-US" sz="30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2cbb160c_0_16"/>
          <p:cNvSpPr txBox="1"/>
          <p:nvPr>
            <p:ph type="title"/>
          </p:nvPr>
        </p:nvSpPr>
        <p:spPr>
          <a:xfrm>
            <a:off x="1810775" y="652000"/>
            <a:ext cx="9837600" cy="57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a12cbb160c_0_16"/>
          <p:cNvSpPr txBox="1"/>
          <p:nvPr>
            <p:ph idx="2" type="body"/>
          </p:nvPr>
        </p:nvSpPr>
        <p:spPr>
          <a:xfrm>
            <a:off x="1810775" y="1364025"/>
            <a:ext cx="8950800" cy="38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Primary Metrics</a:t>
            </a:r>
            <a:r>
              <a:rPr lang="en-US"/>
              <a:t>: Focused on loss, perplexity and accuracy in future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Tools Used</a:t>
            </a:r>
            <a:r>
              <a:rPr lang="en-US"/>
              <a:t>: Tensorboard and matplotlib for visualization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Model Analysis</a:t>
            </a:r>
            <a:r>
              <a:rPr lang="en-US"/>
              <a:t>: Gaining insights into strengths and weaknesses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Educational Effectiveness</a:t>
            </a:r>
            <a:r>
              <a:rPr lang="en-US"/>
              <a:t>: Assessing the model's impact in learning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Results Interpretation</a:t>
            </a:r>
            <a:r>
              <a:rPr lang="en-US"/>
              <a:t>: Understanding model performance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Feedback Loop</a:t>
            </a:r>
            <a:r>
              <a:rPr lang="en-US"/>
              <a:t>: Using metrics to guide future improvements</a:t>
            </a:r>
            <a:endParaRPr/>
          </a:p>
        </p:txBody>
      </p:sp>
      <p:pic>
        <p:nvPicPr>
          <p:cNvPr id="165" name="Google Shape;165;g2a12cbb160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75" y="3819025"/>
            <a:ext cx="7569649" cy="2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2cbb160c_0_25"/>
          <p:cNvSpPr txBox="1"/>
          <p:nvPr>
            <p:ph type="title"/>
          </p:nvPr>
        </p:nvSpPr>
        <p:spPr>
          <a:xfrm>
            <a:off x="1818725" y="637950"/>
            <a:ext cx="9829800" cy="59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Results and Achievements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a12cbb160c_0_25"/>
          <p:cNvSpPr txBox="1"/>
          <p:nvPr>
            <p:ph idx="2" type="body"/>
          </p:nvPr>
        </p:nvSpPr>
        <p:spPr>
          <a:xfrm>
            <a:off x="1818725" y="1350004"/>
            <a:ext cx="8872800" cy="38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Main Achievement</a:t>
            </a:r>
            <a:r>
              <a:rPr lang="en-US"/>
              <a:t>: Creation of an AI-driven educational chatbot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Performance Metrics</a:t>
            </a:r>
            <a:r>
              <a:rPr lang="en-US"/>
              <a:t>: Initial results showing positive engagement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Teamwork Success</a:t>
            </a:r>
            <a:r>
              <a:rPr lang="en-US"/>
              <a:t>: Overcoming various constraints collaboratively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Innovative Application</a:t>
            </a:r>
            <a:r>
              <a:rPr lang="en-US"/>
              <a:t>: Pioneering AI in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Highlights</a:t>
            </a:r>
            <a:r>
              <a:rPr lang="en-US"/>
              <a:t>: Key milestones and achievements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User Engagement</a:t>
            </a:r>
            <a:r>
              <a:rPr lang="en-US"/>
              <a:t>: Positive initial feedback from potential users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Learning Experience</a:t>
            </a:r>
            <a:r>
              <a:rPr lang="en-US"/>
              <a:t>: Gaining insights into AI application in education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Project Significance</a:t>
            </a:r>
            <a:r>
              <a:rPr lang="en-US"/>
              <a:t>: Demonstrating potential in enhancing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ldren Friend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2023-11-30T22:05:49Z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