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e58f48d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e58f48d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61bd0e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e61bd0e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e61bd0e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e61bd0e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e61bd0e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e61bd0e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e2f88668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e2f88668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e2f8866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e2f8866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2f88668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2f88668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61bd0e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61bd0e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e58f48d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e58f48d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2f8866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2f8866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e58f48d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e58f48d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51d287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51d287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51d287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51d287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559930f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559930f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Sprint 2 Demo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Antreassian, </a:t>
            </a:r>
            <a:r>
              <a:rPr lang="en"/>
              <a:t>Christopher Mata, and Eli Kulpinski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269275" y="2272550"/>
            <a:ext cx="45321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Picking a Local Model</a:t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5" y="224850"/>
            <a:ext cx="8730000" cy="46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67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 Mistral-Open-Orca-7b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349375"/>
            <a:ext cx="75057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Zephyr-7b-alpha</a:t>
            </a:r>
            <a:r>
              <a:rPr lang="en" sz="1700"/>
              <a:t> has the </a:t>
            </a:r>
            <a:r>
              <a:rPr lang="en" sz="1700" u="sng"/>
              <a:t>highest</a:t>
            </a:r>
            <a:r>
              <a:rPr lang="en" sz="1700"/>
              <a:t> </a:t>
            </a:r>
            <a:r>
              <a:rPr b="1" lang="en" sz="1700"/>
              <a:t>Average </a:t>
            </a:r>
            <a:r>
              <a:rPr lang="en" sz="1700"/>
              <a:t>and </a:t>
            </a:r>
            <a:r>
              <a:rPr b="1" lang="en" sz="1700"/>
              <a:t>TruthfulQA </a:t>
            </a:r>
            <a:r>
              <a:rPr lang="en" sz="1700"/>
              <a:t>values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After custom prompt testing </a:t>
            </a:r>
            <a:r>
              <a:rPr b="1" lang="en" sz="1700"/>
              <a:t>Zephyr-7b-alpha</a:t>
            </a:r>
            <a:r>
              <a:rPr lang="en" sz="1700"/>
              <a:t> vs </a:t>
            </a:r>
            <a:r>
              <a:rPr b="1" lang="en" sz="1700"/>
              <a:t>Mistral-Open-Orca</a:t>
            </a:r>
            <a:r>
              <a:rPr lang="en" sz="1700"/>
              <a:t> vs </a:t>
            </a:r>
            <a:r>
              <a:rPr b="1" lang="en" sz="1700"/>
              <a:t>Llama-2-7b-hf</a:t>
            </a:r>
            <a:r>
              <a:rPr lang="en" sz="1700"/>
              <a:t>, </a:t>
            </a:r>
            <a:r>
              <a:rPr b="1" i="1" lang="en" sz="1700"/>
              <a:t>Mistral-Open-Orca</a:t>
            </a:r>
            <a:r>
              <a:rPr i="1" lang="en" sz="1700"/>
              <a:t> was the </a:t>
            </a:r>
            <a:r>
              <a:rPr b="1" i="1" lang="en" sz="1700"/>
              <a:t>winner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Zephyr </a:t>
            </a:r>
            <a:r>
              <a:rPr lang="en" sz="1700"/>
              <a:t>performs well but </a:t>
            </a:r>
            <a:r>
              <a:rPr lang="en" sz="1700" u="sng"/>
              <a:t>doesn’t listen to rules/guidelines</a:t>
            </a:r>
            <a:r>
              <a:rPr lang="en" sz="1700"/>
              <a:t> as much which negates </a:t>
            </a:r>
            <a:r>
              <a:rPr lang="en" sz="1700"/>
              <a:t>its</a:t>
            </a:r>
            <a:r>
              <a:rPr lang="en" sz="1700"/>
              <a:t> benefits in other forms of intelligence.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Mistral-Open-Orca</a:t>
            </a:r>
            <a:r>
              <a:rPr lang="en" sz="1700"/>
              <a:t> balances following the users prompt while answering accurately in both content and instructions </a:t>
            </a:r>
            <a:r>
              <a:rPr b="1" lang="en" sz="1700"/>
              <a:t>the best, </a:t>
            </a:r>
            <a:r>
              <a:rPr lang="en" sz="1700"/>
              <a:t>out of the three</a:t>
            </a:r>
            <a:r>
              <a:rPr lang="en" sz="1700"/>
              <a:t> models, and as such is </a:t>
            </a:r>
            <a:r>
              <a:rPr b="1" lang="en" sz="1700"/>
              <a:t>best suited for our projects needs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Further testing </a:t>
            </a:r>
            <a:r>
              <a:rPr i="1" lang="en" sz="1700"/>
              <a:t>possible </a:t>
            </a:r>
            <a:r>
              <a:rPr lang="en" sz="1700"/>
              <a:t>to compare </a:t>
            </a:r>
            <a:r>
              <a:rPr b="1" lang="en" sz="1700"/>
              <a:t>Mistral-Open-Orca</a:t>
            </a:r>
            <a:r>
              <a:rPr lang="en" sz="1700"/>
              <a:t> vs </a:t>
            </a:r>
            <a:r>
              <a:rPr b="1" lang="en" sz="1700"/>
              <a:t>Mistral-Open-Hermes</a:t>
            </a:r>
            <a:r>
              <a:rPr lang="en" sz="1700"/>
              <a:t> although </a:t>
            </a:r>
            <a:r>
              <a:rPr lang="en" sz="1700"/>
              <a:t>negligible</a:t>
            </a:r>
            <a:r>
              <a:rPr lang="en" sz="1700"/>
              <a:t> differences noticed at this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Note</a:t>
            </a:r>
            <a:r>
              <a:rPr lang="en" sz="1700"/>
              <a:t>: </a:t>
            </a:r>
            <a:r>
              <a:rPr b="1" lang="en" sz="1700"/>
              <a:t>Mistral-Open-Orca-7b</a:t>
            </a:r>
            <a:r>
              <a:rPr lang="en" sz="1700"/>
              <a:t> has an </a:t>
            </a:r>
            <a:r>
              <a:rPr b="1" lang="en" sz="1700"/>
              <a:t>Apache-2.0 License</a:t>
            </a:r>
            <a:r>
              <a:rPr lang="en" sz="1700"/>
              <a:t>, fitting our use case.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55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Improvements From Local Model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373350"/>
            <a:ext cx="75057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3A44"/>
                </a:solidFill>
              </a:rPr>
              <a:t>By utilizing </a:t>
            </a:r>
            <a:r>
              <a:rPr b="1" lang="en" sz="1600">
                <a:solidFill>
                  <a:srgbClr val="233A44"/>
                </a:solidFill>
              </a:rPr>
              <a:t>Mistral-Open-Orca-7b</a:t>
            </a:r>
            <a:r>
              <a:rPr lang="en" sz="1600">
                <a:solidFill>
                  <a:srgbClr val="233A44"/>
                </a:solidFill>
              </a:rPr>
              <a:t> as our local model, our project enjoys the following </a:t>
            </a:r>
            <a:r>
              <a:rPr b="1" lang="en" sz="1600">
                <a:solidFill>
                  <a:srgbClr val="233A44"/>
                </a:solidFill>
              </a:rPr>
              <a:t>benefits</a:t>
            </a:r>
            <a:r>
              <a:rPr lang="en" sz="1600">
                <a:solidFill>
                  <a:srgbClr val="233A44"/>
                </a:solidFill>
              </a:rPr>
              <a:t>: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Enhanced Privacy and Data Control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Decreased Latency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Improved Cost Efficiency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Enhanced Customization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Reduced Reliance on Third-Party Services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Heightened Security Capacity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Lower Bandwidth Consumption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Increased Scalability Options</a:t>
            </a:r>
            <a:endParaRPr sz="1600">
              <a:solidFill>
                <a:srgbClr val="233A4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Char char="●"/>
            </a:pPr>
            <a:r>
              <a:rPr lang="en" sz="1600">
                <a:solidFill>
                  <a:srgbClr val="233A44"/>
                </a:solidFill>
              </a:rPr>
              <a:t>Diminished Susceptibility to Service Disruptions</a:t>
            </a:r>
            <a:endParaRPr sz="16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Demo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990725"/>
            <a:ext cx="8627552" cy="1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Preparing Our Model For </a:t>
            </a:r>
            <a:r>
              <a:rPr lang="en"/>
              <a:t>Fine-Tuning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553175"/>
            <a:ext cx="7505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Meet with Matt </a:t>
            </a:r>
            <a:r>
              <a:rPr lang="en" sz="1800"/>
              <a:t>McPherson</a:t>
            </a:r>
            <a:r>
              <a:rPr lang="en" sz="1800"/>
              <a:t> about Deployment Server (</a:t>
            </a:r>
            <a:r>
              <a:rPr i="1" lang="en" sz="1800"/>
              <a:t>chat.cs.uwp.edu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Clone Parkside and Related Websites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Relevant Webpage Contents (HTML to TXT)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Website Contents (TXT File)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Format the Website Contents Dataset as Prompt-Response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and Decide Fine-Tuning Method (PPO, DPO, LORA, QLORA, LOFTQ, AWQ, GPTQ, NEFT,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Evaluation Before Fine-Tuning (For Comparison Post Fine-Tuning)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Dataset into Vectorized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Testing for Model Before Fine-Tuning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97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Contributions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41450"/>
            <a:ext cx="75057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b="1"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Aaron:</a:t>
            </a:r>
            <a:endParaRPr b="1"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 and Evaluation on Different Local AI Models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 on Langchain and How to Implement it with our Model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Setup Local Environment for AI M</a:t>
            </a: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odels</a:t>
            </a: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 to Run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Local AI Model Evaluation Meeting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Setup Demo Presentation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 for Next Sprint and running Open LLM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b="1"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Chris:</a:t>
            </a:r>
            <a:endParaRPr b="1"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 and Evaluation on Different Local AI Models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 on Langchain and How to Implement it with our Model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Setup Local Environment for AI Models to Run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Local AI Model Evaluation Meeting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Moved Flowise to a general structure LangChain project (setting up the environment was a pain)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●"/>
            </a:pPr>
            <a:r>
              <a:rPr b="1"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Eli:</a:t>
            </a:r>
            <a:endParaRPr b="1"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Researched Machine Learning and Large Language Model (LLM) Evaluation Metrics.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Gathered publicly available LLMs and conducted individual comparisons.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Compared our top LLM choices.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Assisted in transitioning from LangFlow to LangChain.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Set up software and testing environments for running local models.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Conducted testing and evaluation of our top local model.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Researched dataset creation and fine-tuning strategies for our local model in preparation for the next two sprints.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900"/>
              <a:buFont typeface="Nunito"/>
              <a:buChar char="○"/>
            </a:pPr>
            <a:r>
              <a:rPr lang="en" sz="9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Participated in multiple meetings related to the project.</a:t>
            </a:r>
            <a:endParaRPr sz="9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Objectives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65175"/>
            <a:ext cx="75057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Transition from LangFlow to LangChain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Finalize criteria for evaluating large language models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Choose five local LLMs per member to evaluate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Discuss our models results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Evaluate each member's top model (top three)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Compare and Implement the best model for our use case</a:t>
            </a:r>
            <a:endParaRPr sz="1700">
              <a:solidFill>
                <a:srgbClr val="233A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●</a:t>
            </a:r>
            <a:r>
              <a:rPr lang="en" sz="1700">
                <a:solidFill>
                  <a:srgbClr val="233A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 a vectorized database for information storing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AI Models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29200"/>
            <a:ext cx="75057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 u="sng"/>
              <a:t>Machine Learning</a:t>
            </a:r>
            <a:endParaRPr b="1" sz="1600" u="sng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Precision</a:t>
            </a:r>
            <a:r>
              <a:rPr lang="en" sz="1600"/>
              <a:t>: The quality of a positive prediction made by the model.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Recall</a:t>
            </a:r>
            <a:r>
              <a:rPr lang="en" sz="1600"/>
              <a:t>: The percentage of data samples that a machine learning model correctly identifies as belonging to a class of interest.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Accuracy </a:t>
            </a:r>
            <a:r>
              <a:rPr lang="en" sz="1600"/>
              <a:t>(</a:t>
            </a:r>
            <a:r>
              <a:rPr i="1" lang="en" sz="1600"/>
              <a:t>F1 Score</a:t>
            </a:r>
            <a:r>
              <a:rPr lang="en" sz="1600"/>
              <a:t>): How many times a model made a correct prediction across the entire dataset.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 u="sng"/>
              <a:t>Natural </a:t>
            </a:r>
            <a:r>
              <a:rPr b="1" lang="en" sz="1600" u="sng"/>
              <a:t>Language</a:t>
            </a:r>
            <a:r>
              <a:rPr b="1" lang="en" sz="1600" u="sng"/>
              <a:t> Processing</a:t>
            </a:r>
            <a:endParaRPr b="1" sz="1600" u="sng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Perplex</a:t>
            </a:r>
            <a:r>
              <a:rPr b="1" lang="en" sz="1600">
                <a:solidFill>
                  <a:srgbClr val="000000"/>
                </a:solidFill>
                <a:highlight>
                  <a:schemeClr val="dk1"/>
                </a:highlight>
              </a:rPr>
              <a:t>ity</a:t>
            </a:r>
            <a:r>
              <a:rPr lang="en" sz="1600"/>
              <a:t>: A measurement of how well a probability model predicts a </a:t>
            </a:r>
            <a:r>
              <a:rPr i="1" lang="en" sz="1600"/>
              <a:t>sample </a:t>
            </a:r>
            <a:r>
              <a:rPr lang="en" sz="1600"/>
              <a:t>(dataset).</a:t>
            </a:r>
            <a:endParaRPr sz="1600"/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SzPct val="106666"/>
              <a:buChar char="■"/>
            </a:pPr>
            <a:r>
              <a:rPr lang="en" sz="1500"/>
              <a:t>Helps us understand how well the model has learned the patterns of language.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500" u="sng"/>
              <a:t>Hu</a:t>
            </a:r>
            <a:r>
              <a:rPr b="1" lang="en" sz="1500" u="sng">
                <a:solidFill>
                  <a:srgbClr val="233A44"/>
                </a:solidFill>
              </a:rPr>
              <a:t>ggingFace LLM Leaderboard</a:t>
            </a:r>
            <a:endParaRPr b="1" sz="1500" u="sng">
              <a:solidFill>
                <a:srgbClr val="233A44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ct val="100000"/>
              <a:buChar char="○"/>
            </a:pPr>
            <a:r>
              <a:rPr lang="en" sz="1500">
                <a:solidFill>
                  <a:srgbClr val="233A44"/>
                </a:solidFill>
              </a:rPr>
              <a:t>Allows us to </a:t>
            </a:r>
            <a:r>
              <a:rPr b="1" lang="en" sz="1500" u="sng">
                <a:solidFill>
                  <a:srgbClr val="233A44"/>
                </a:solidFill>
              </a:rPr>
              <a:t>quickly </a:t>
            </a:r>
            <a:r>
              <a:rPr lang="en" sz="1500">
                <a:solidFill>
                  <a:srgbClr val="233A44"/>
                </a:solidFill>
              </a:rPr>
              <a:t>evaluate open source LLMs with </a:t>
            </a:r>
            <a:r>
              <a:rPr lang="en" sz="1500" u="sng">
                <a:solidFill>
                  <a:srgbClr val="233A44"/>
                </a:solidFill>
              </a:rPr>
              <a:t>up-to-date metrics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" y="205350"/>
            <a:ext cx="8759074" cy="47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LLM Models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2525900"/>
            <a:ext cx="46470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My top two models were llama-2 and Causallm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Causallm only has self reported data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75" y="1990725"/>
            <a:ext cx="8839204" cy="53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75" y="2571761"/>
            <a:ext cx="2420907" cy="231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LLM Models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2764750"/>
            <a:ext cx="75057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These are my top 2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Mistral</a:t>
            </a:r>
            <a:r>
              <a:rPr lang="en"/>
              <a:t>/Open-orca won by a large </a:t>
            </a:r>
            <a:r>
              <a:rPr lang="en"/>
              <a:t>margin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1693725"/>
            <a:ext cx="6060151" cy="48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300" y="2231850"/>
            <a:ext cx="6112301" cy="48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 LLM Models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00" y="2120425"/>
            <a:ext cx="8839202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