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71" r:id="rId6"/>
    <p:sldId id="267" r:id="rId7"/>
    <p:sldId id="268" r:id="rId8"/>
    <p:sldId id="269" r:id="rId9"/>
    <p:sldId id="270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e2f88668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e2f88668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e61bd0e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e61bd0e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e2f886687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e2f886687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e61bd0e7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e61bd0e7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482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e61bd0e7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e61bd0e7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e61bd0e7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e61bd0e7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e2f886687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e2f886687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e2f886687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e2f886687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123658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 Sprint 4 Demo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 Antreassian, Christopher Mata, and Eli Kulpinski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2269275" y="2272550"/>
            <a:ext cx="45321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Fine-Tuning Our Model</a:t>
            </a:r>
            <a:endParaRPr sz="28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4979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Contributions</a:t>
            </a:r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1241450"/>
            <a:ext cx="7505700" cy="3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1500"/>
              </a:spcBef>
              <a:spcAft>
                <a:spcPts val="0"/>
              </a:spcAft>
              <a:buClr>
                <a:srgbClr val="233A44"/>
              </a:buClr>
              <a:buSzPts val="900"/>
              <a:buFont typeface="Nunito"/>
              <a:buChar char="●"/>
            </a:pPr>
            <a:r>
              <a:rPr lang="en" sz="900" b="1" dirty="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Aaron:</a:t>
            </a:r>
            <a:endParaRPr sz="900" b="1" dirty="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900"/>
              <a:buFont typeface="Nunito"/>
              <a:buChar char="○"/>
            </a:pPr>
            <a:r>
              <a:rPr lang="en" sz="900" dirty="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Put Contributions Here</a:t>
            </a:r>
            <a:endParaRPr lang="en-US" sz="900" dirty="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900"/>
              <a:buFont typeface="Nunito"/>
              <a:buChar char="●"/>
            </a:pPr>
            <a:r>
              <a:rPr lang="en-US" sz="900" b="1" dirty="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Chris:</a:t>
            </a:r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900"/>
              <a:buFont typeface="Nunito"/>
              <a:buChar char="○"/>
            </a:pPr>
            <a:r>
              <a:rPr lang="en" sz="900" dirty="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Put Contributions Here</a:t>
            </a:r>
            <a:endParaRPr sz="900" dirty="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900"/>
              <a:buFont typeface="Nunito"/>
              <a:buChar char="●"/>
            </a:pPr>
            <a:r>
              <a:rPr lang="en" sz="900" b="1" dirty="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Eli:</a:t>
            </a:r>
            <a:endParaRPr sz="900" b="1" dirty="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900"/>
              <a:buFont typeface="Nunito"/>
              <a:buChar char="○"/>
            </a:pPr>
            <a:r>
              <a:rPr lang="en" sz="900" dirty="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Put Contributions Here</a:t>
            </a:r>
            <a:endParaRPr sz="900" dirty="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Sprint 4 Objectives</a:t>
            </a:r>
            <a:endParaRPr dirty="0"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565175"/>
            <a:ext cx="7505700" cy="30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270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●</a:t>
            </a:r>
            <a:r>
              <a:rPr lang="en" sz="1700">
                <a:solidFill>
                  <a:srgbClr val="233A4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Transition from LangFlow to LangChain</a:t>
            </a:r>
            <a:endParaRPr sz="1700">
              <a:solidFill>
                <a:srgbClr val="233A4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12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●</a:t>
            </a:r>
            <a:r>
              <a:rPr lang="en" sz="1700">
                <a:solidFill>
                  <a:srgbClr val="233A4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Finalize criteria for evaluating large language models</a:t>
            </a:r>
            <a:endParaRPr sz="1700">
              <a:solidFill>
                <a:srgbClr val="233A4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12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●</a:t>
            </a:r>
            <a:r>
              <a:rPr lang="en" sz="1700">
                <a:solidFill>
                  <a:srgbClr val="233A4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Choose five local LLMs per member to evaluate</a:t>
            </a:r>
            <a:endParaRPr sz="1700">
              <a:solidFill>
                <a:srgbClr val="233A4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12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●</a:t>
            </a:r>
            <a:r>
              <a:rPr lang="en" sz="1700">
                <a:solidFill>
                  <a:srgbClr val="233A4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Discuss our models results</a:t>
            </a:r>
            <a:endParaRPr sz="1700">
              <a:solidFill>
                <a:srgbClr val="233A4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12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●</a:t>
            </a:r>
            <a:r>
              <a:rPr lang="en" sz="1700">
                <a:solidFill>
                  <a:srgbClr val="233A4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Evaluate each member's top model (top three)</a:t>
            </a:r>
            <a:endParaRPr sz="1700">
              <a:solidFill>
                <a:srgbClr val="233A4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12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●</a:t>
            </a:r>
            <a:r>
              <a:rPr lang="en" sz="1700">
                <a:solidFill>
                  <a:srgbClr val="233A4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Compare and Implement the best model for our use case</a:t>
            </a:r>
            <a:endParaRPr sz="1700">
              <a:solidFill>
                <a:srgbClr val="233A4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12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●</a:t>
            </a:r>
            <a:r>
              <a:rPr lang="en" sz="1700">
                <a:solidFill>
                  <a:srgbClr val="233A4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Add a vectorized database for information storing functionality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Our AI Models</a:t>
            </a: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>
            <a:off x="819150" y="1529200"/>
            <a:ext cx="7505700" cy="32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 b="1" u="sng"/>
              <a:t>Machine Learning</a:t>
            </a:r>
            <a:endParaRPr sz="1600" b="1" u="sng"/>
          </a:p>
          <a:p>
            <a:pPr marL="914400" lvl="1" indent="-31496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 b="1"/>
              <a:t>Precision</a:t>
            </a:r>
            <a:r>
              <a:rPr lang="en" sz="1600"/>
              <a:t>: The quality of a positive prediction made by the model.</a:t>
            </a:r>
            <a:endParaRPr sz="1600"/>
          </a:p>
          <a:p>
            <a:pPr marL="914400" lvl="1" indent="-31496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 b="1"/>
              <a:t>Recall</a:t>
            </a:r>
            <a:r>
              <a:rPr lang="en" sz="1600"/>
              <a:t>: The percentage of data samples that a machine learning model correctly identifies as belonging to a class of interest.</a:t>
            </a:r>
            <a:endParaRPr sz="1600"/>
          </a:p>
          <a:p>
            <a:pPr marL="914400" lvl="1" indent="-31496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 b="1"/>
              <a:t>Accuracy </a:t>
            </a:r>
            <a:r>
              <a:rPr lang="en" sz="1600"/>
              <a:t>(</a:t>
            </a:r>
            <a:r>
              <a:rPr lang="en" sz="1600" i="1"/>
              <a:t>F1 Score</a:t>
            </a:r>
            <a:r>
              <a:rPr lang="en" sz="1600"/>
              <a:t>): How many times a model made a correct prediction across the entire dataset.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00"/>
          </a:p>
          <a:p>
            <a:pPr marL="457200" lvl="0" indent="-31496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 b="1" u="sng"/>
              <a:t>Natural Language Processing</a:t>
            </a:r>
            <a:endParaRPr sz="1600" b="1" u="sng"/>
          </a:p>
          <a:p>
            <a:pPr marL="914400" lvl="1" indent="-31496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 b="1"/>
              <a:t>Perplex</a:t>
            </a:r>
            <a:r>
              <a:rPr lang="en" sz="1600" b="1">
                <a:solidFill>
                  <a:srgbClr val="000000"/>
                </a:solidFill>
                <a:highlight>
                  <a:schemeClr val="dk1"/>
                </a:highlight>
              </a:rPr>
              <a:t>ity</a:t>
            </a:r>
            <a:r>
              <a:rPr lang="en" sz="1600"/>
              <a:t>: A measurement of how well a probability model predicts a </a:t>
            </a:r>
            <a:r>
              <a:rPr lang="en" sz="1600" i="1"/>
              <a:t>sample </a:t>
            </a:r>
            <a:r>
              <a:rPr lang="en" sz="1600"/>
              <a:t>(dataset).</a:t>
            </a:r>
            <a:endParaRPr sz="1600"/>
          </a:p>
          <a:p>
            <a:pPr marL="1371600" lvl="2" indent="-314960" algn="l" rtl="0">
              <a:spcBef>
                <a:spcPts val="0"/>
              </a:spcBef>
              <a:spcAft>
                <a:spcPts val="0"/>
              </a:spcAft>
              <a:buSzPct val="106666"/>
              <a:buChar char="■"/>
            </a:pPr>
            <a:r>
              <a:rPr lang="en" sz="1500"/>
              <a:t>Helps us understand how well the model has learned the patterns of language.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50"/>
          </a:p>
          <a:p>
            <a:pPr marL="457200" lvl="0" indent="-30956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00" b="1" u="sng"/>
              <a:t>Hu</a:t>
            </a:r>
            <a:r>
              <a:rPr lang="en" sz="1500" b="1" u="sng">
                <a:solidFill>
                  <a:srgbClr val="233A44"/>
                </a:solidFill>
              </a:rPr>
              <a:t>ggingFace LLM Leaderboard</a:t>
            </a:r>
            <a:endParaRPr sz="1500" b="1" u="sng">
              <a:solidFill>
                <a:srgbClr val="233A44"/>
              </a:solidFill>
            </a:endParaRPr>
          </a:p>
          <a:p>
            <a:pPr marL="914400" lvl="1" indent="-309562" algn="l" rtl="0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ct val="100000"/>
              <a:buChar char="○"/>
            </a:pPr>
            <a:r>
              <a:rPr lang="en" sz="1500">
                <a:solidFill>
                  <a:srgbClr val="233A44"/>
                </a:solidFill>
              </a:rPr>
              <a:t>Allows us to </a:t>
            </a:r>
            <a:r>
              <a:rPr lang="en" sz="1500" b="1" u="sng">
                <a:solidFill>
                  <a:srgbClr val="233A44"/>
                </a:solidFill>
              </a:rPr>
              <a:t>quickly </a:t>
            </a:r>
            <a:r>
              <a:rPr lang="en" sz="1500">
                <a:solidFill>
                  <a:srgbClr val="233A44"/>
                </a:solidFill>
              </a:rPr>
              <a:t>evaluate open source LLMs with </a:t>
            </a:r>
            <a:r>
              <a:rPr lang="en" sz="1500" u="sng">
                <a:solidFill>
                  <a:srgbClr val="233A44"/>
                </a:solidFill>
              </a:rPr>
              <a:t>up-to-date metrics</a:t>
            </a:r>
            <a:r>
              <a:rPr lang="en" sz="1500">
                <a:solidFill>
                  <a:srgbClr val="233A44"/>
                </a:solidFill>
              </a:rPr>
              <a:t>.</a:t>
            </a:r>
            <a:endParaRPr sz="1500">
              <a:solidFill>
                <a:srgbClr val="233A4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819150" y="6777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 Fine-Tuning Model Results</a:t>
            </a:r>
            <a:endParaRPr dirty="0"/>
          </a:p>
        </p:txBody>
      </p:sp>
      <p:sp>
        <p:nvSpPr>
          <p:cNvPr id="202" name="Google Shape;202;p24"/>
          <p:cNvSpPr txBox="1">
            <a:spLocks noGrp="1"/>
          </p:cNvSpPr>
          <p:nvPr>
            <p:ph type="body" idx="1"/>
          </p:nvPr>
        </p:nvSpPr>
        <p:spPr>
          <a:xfrm>
            <a:off x="819150" y="1349375"/>
            <a:ext cx="7505700" cy="30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 dirty="0"/>
              <a:t>Put Pre Fine-Tuning Results Here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9387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819150" y="6777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Post Fine-Tuning Model Results</a:t>
            </a:r>
            <a:endParaRPr dirty="0"/>
          </a:p>
        </p:txBody>
      </p:sp>
      <p:sp>
        <p:nvSpPr>
          <p:cNvPr id="202" name="Google Shape;202;p24"/>
          <p:cNvSpPr txBox="1">
            <a:spLocks noGrp="1"/>
          </p:cNvSpPr>
          <p:nvPr>
            <p:ph type="body" idx="1"/>
          </p:nvPr>
        </p:nvSpPr>
        <p:spPr>
          <a:xfrm>
            <a:off x="819150" y="1349375"/>
            <a:ext cx="7505700" cy="30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 dirty="0"/>
              <a:t>Put Post Fine-Tuning Results Here</a:t>
            </a:r>
            <a:endParaRPr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819150" y="5506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Improvements From Fine-Tuning</a:t>
            </a:r>
            <a:endParaRPr dirty="0"/>
          </a:p>
        </p:txBody>
      </p:sp>
      <p:sp>
        <p:nvSpPr>
          <p:cNvPr id="208" name="Google Shape;208;p25"/>
          <p:cNvSpPr txBox="1">
            <a:spLocks noGrp="1"/>
          </p:cNvSpPr>
          <p:nvPr>
            <p:ph type="body" idx="1"/>
          </p:nvPr>
        </p:nvSpPr>
        <p:spPr>
          <a:xfrm>
            <a:off x="819150" y="1373350"/>
            <a:ext cx="7505700" cy="3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33A44"/>
                </a:solidFill>
              </a:rPr>
              <a:t>By fine-tuning </a:t>
            </a:r>
            <a:r>
              <a:rPr lang="en" sz="1600" b="1" dirty="0">
                <a:solidFill>
                  <a:srgbClr val="233A44"/>
                </a:solidFill>
              </a:rPr>
              <a:t>Mistral-Open-Orca-7b</a:t>
            </a:r>
            <a:r>
              <a:rPr lang="en" sz="1600" dirty="0">
                <a:solidFill>
                  <a:srgbClr val="233A44"/>
                </a:solidFill>
              </a:rPr>
              <a:t>, our project enjoys the following </a:t>
            </a:r>
            <a:r>
              <a:rPr lang="en" sz="1600" b="1" dirty="0">
                <a:solidFill>
                  <a:srgbClr val="233A44"/>
                </a:solidFill>
              </a:rPr>
              <a:t>benefits</a:t>
            </a:r>
            <a:r>
              <a:rPr lang="en" sz="1600" dirty="0">
                <a:solidFill>
                  <a:srgbClr val="233A44"/>
                </a:solidFill>
              </a:rPr>
              <a:t>:</a:t>
            </a:r>
            <a:endParaRPr sz="1600" dirty="0">
              <a:solidFill>
                <a:srgbClr val="233A44"/>
              </a:solidFill>
            </a:endParaRPr>
          </a:p>
          <a:p>
            <a:pPr marL="457200" lvl="0" indent="-330200" algn="l" rtl="0">
              <a:spcBef>
                <a:spcPts val="1500"/>
              </a:spcBef>
              <a:spcAft>
                <a:spcPts val="0"/>
              </a:spcAft>
              <a:buClr>
                <a:srgbClr val="233A44"/>
              </a:buClr>
              <a:buSzPts val="1600"/>
              <a:buChar char="●"/>
            </a:pPr>
            <a:r>
              <a:rPr lang="en-US" sz="1600" dirty="0">
                <a:solidFill>
                  <a:srgbClr val="233A44"/>
                </a:solidFill>
              </a:rPr>
              <a:t>Put Benefits Here</a:t>
            </a:r>
            <a:endParaRPr sz="1600" dirty="0">
              <a:solidFill>
                <a:srgbClr val="233A4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Demo</a:t>
            </a:r>
            <a:endParaRPr dirty="0"/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25" y="1990725"/>
            <a:ext cx="8627552" cy="19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Sprint 5: Deployment and Documentation</a:t>
            </a:r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body" idx="1"/>
          </p:nvPr>
        </p:nvSpPr>
        <p:spPr>
          <a:xfrm>
            <a:off x="819150" y="1553175"/>
            <a:ext cx="7505700" cy="32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Put Objectives Here</a:t>
            </a: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249</Words>
  <Application>Microsoft Office PowerPoint</Application>
  <PresentationFormat>On-screen Show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Arial</vt:lpstr>
      <vt:lpstr>Nunito</vt:lpstr>
      <vt:lpstr>Shift</vt:lpstr>
      <vt:lpstr>ChatBot Sprint 4 Demo</vt:lpstr>
      <vt:lpstr>Sprint Contributions</vt:lpstr>
      <vt:lpstr>Sprint 4 Objectives</vt:lpstr>
      <vt:lpstr>Evaluating Our AI Models</vt:lpstr>
      <vt:lpstr>Pre Fine-Tuning Model Results</vt:lpstr>
      <vt:lpstr>Post Fine-Tuning Model Results</vt:lpstr>
      <vt:lpstr>Project Improvements From Fine-Tuning</vt:lpstr>
      <vt:lpstr>Project Demo</vt:lpstr>
      <vt:lpstr>Sprint 5: Deployment and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Sprint 4 Demo</dc:title>
  <cp:lastModifiedBy>Elijah Kulpinski</cp:lastModifiedBy>
  <cp:revision>2</cp:revision>
  <dcterms:modified xsi:type="dcterms:W3CDTF">2023-11-02T05:06:56Z</dcterms:modified>
</cp:coreProperties>
</file>