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wdp" ContentType="image/vnd.ms-photo"/>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3.xml" ContentType="application/vnd.openxmlformats-officedocument.theme+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4.xml" ContentType="application/vnd.openxmlformats-officedocument.theme+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5.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heme/themeOverride2.xml" ContentType="application/vnd.openxmlformats-officedocument.themeOverr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3" r:id="rId2"/>
    <p:sldMasterId id="2147483687" r:id="rId3"/>
    <p:sldMasterId id="2147483695" r:id="rId4"/>
    <p:sldMasterId id="2147483702" r:id="rId5"/>
    <p:sldMasterId id="2147483709" r:id="rId6"/>
  </p:sldMasterIdLst>
  <p:notesMasterIdLst>
    <p:notesMasterId r:id="rId52"/>
  </p:notesMasterIdLst>
  <p:sldIdLst>
    <p:sldId id="277" r:id="rId7"/>
    <p:sldId id="402" r:id="rId8"/>
    <p:sldId id="367" r:id="rId9"/>
    <p:sldId id="368" r:id="rId10"/>
    <p:sldId id="369" r:id="rId11"/>
    <p:sldId id="370" r:id="rId12"/>
    <p:sldId id="373" r:id="rId13"/>
    <p:sldId id="371" r:id="rId14"/>
    <p:sldId id="372" r:id="rId15"/>
    <p:sldId id="375" r:id="rId16"/>
    <p:sldId id="362" r:id="rId17"/>
    <p:sldId id="363" r:id="rId18"/>
    <p:sldId id="364" r:id="rId19"/>
    <p:sldId id="365" r:id="rId20"/>
    <p:sldId id="388" r:id="rId21"/>
    <p:sldId id="387" r:id="rId22"/>
    <p:sldId id="376" r:id="rId23"/>
    <p:sldId id="377" r:id="rId24"/>
    <p:sldId id="366" r:id="rId25"/>
    <p:sldId id="392" r:id="rId26"/>
    <p:sldId id="406" r:id="rId27"/>
    <p:sldId id="379" r:id="rId28"/>
    <p:sldId id="380" r:id="rId29"/>
    <p:sldId id="382" r:id="rId30"/>
    <p:sldId id="381" r:id="rId31"/>
    <p:sldId id="398" r:id="rId32"/>
    <p:sldId id="383" r:id="rId33"/>
    <p:sldId id="405" r:id="rId34"/>
    <p:sldId id="403" r:id="rId35"/>
    <p:sldId id="407" r:id="rId36"/>
    <p:sldId id="393" r:id="rId37"/>
    <p:sldId id="385" r:id="rId38"/>
    <p:sldId id="395" r:id="rId39"/>
    <p:sldId id="332" r:id="rId40"/>
    <p:sldId id="279" r:id="rId41"/>
    <p:sldId id="282" r:id="rId42"/>
    <p:sldId id="322" r:id="rId43"/>
    <p:sldId id="404" r:id="rId44"/>
    <p:sldId id="333" r:id="rId45"/>
    <p:sldId id="400" r:id="rId46"/>
    <p:sldId id="396" r:id="rId47"/>
    <p:sldId id="347" r:id="rId48"/>
    <p:sldId id="384" r:id="rId49"/>
    <p:sldId id="401" r:id="rId50"/>
    <p:sldId id="397" r:id="rId5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horzBarState="maximized">
    <p:restoredLeft sz="11257" autoAdjust="0"/>
    <p:restoredTop sz="94778" autoAdjust="0"/>
  </p:normalViewPr>
  <p:slideViewPr>
    <p:cSldViewPr>
      <p:cViewPr>
        <p:scale>
          <a:sx n="99" d="100"/>
          <a:sy n="99" d="100"/>
        </p:scale>
        <p:origin x="-568" y="-80"/>
      </p:cViewPr>
      <p:guideLst>
        <p:guide orient="horz" pos="2160"/>
        <p:guide pos="2880"/>
      </p:guideLst>
    </p:cSldViewPr>
  </p:slideViewPr>
  <p:notesTextViewPr>
    <p:cViewPr>
      <p:scale>
        <a:sx n="1" d="1"/>
        <a:sy n="1" d="1"/>
      </p:scale>
      <p:origin x="0" y="0"/>
    </p:cViewPr>
  </p:notesTextViewPr>
  <p:sorterViewPr>
    <p:cViewPr>
      <p:scale>
        <a:sx n="76" d="100"/>
        <a:sy n="7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50" Type="http://schemas.openxmlformats.org/officeDocument/2006/relationships/slide" Target="slides/slide44.xml"/><Relationship Id="rId51" Type="http://schemas.openxmlformats.org/officeDocument/2006/relationships/slide" Target="slides/slide45.xml"/><Relationship Id="rId52" Type="http://schemas.openxmlformats.org/officeDocument/2006/relationships/notesMaster" Target="notesMasters/notesMaster1.xml"/><Relationship Id="rId53" Type="http://schemas.openxmlformats.org/officeDocument/2006/relationships/printerSettings" Target="printerSettings/printerSettings1.bin"/><Relationship Id="rId54" Type="http://schemas.openxmlformats.org/officeDocument/2006/relationships/presProps" Target="presProps.xml"/><Relationship Id="rId55" Type="http://schemas.openxmlformats.org/officeDocument/2006/relationships/viewProps" Target="viewProps.xml"/><Relationship Id="rId56" Type="http://schemas.openxmlformats.org/officeDocument/2006/relationships/theme" Target="theme/theme1.xml"/><Relationship Id="rId57" Type="http://schemas.openxmlformats.org/officeDocument/2006/relationships/tableStyles" Target="tableStyles.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 Id="rId47" Type="http://schemas.openxmlformats.org/officeDocument/2006/relationships/slide" Target="slides/slide41.xml"/><Relationship Id="rId48" Type="http://schemas.openxmlformats.org/officeDocument/2006/relationships/slide" Target="slides/slide42.xml"/><Relationship Id="rId49" Type="http://schemas.openxmlformats.org/officeDocument/2006/relationships/slide" Target="slides/slide43.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Master" Target="slideMasters/slideMaster4.xml"/><Relationship Id="rId5" Type="http://schemas.openxmlformats.org/officeDocument/2006/relationships/slideMaster" Target="slideMasters/slideMaster5.xml"/><Relationship Id="rId6" Type="http://schemas.openxmlformats.org/officeDocument/2006/relationships/slideMaster" Target="slideMasters/slideMaster6.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F42E360-AA7E-4309-8ACC-5F85E2447B81}" type="datetimeFigureOut">
              <a:rPr lang="en-US" smtClean="0"/>
              <a:t>10/20/13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14AE4B3-E425-43C0-9BCD-05ED677AA07E}" type="slidenum">
              <a:rPr lang="en-US" smtClean="0"/>
              <a:t>‹#›</a:t>
            </a:fld>
            <a:endParaRPr lang="en-US"/>
          </a:p>
        </p:txBody>
      </p:sp>
    </p:spTree>
    <p:extLst>
      <p:ext uri="{BB962C8B-B14F-4D97-AF65-F5344CB8AC3E}">
        <p14:creationId xmlns:p14="http://schemas.microsoft.com/office/powerpoint/2010/main" val="29955785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Abstract: Examine the technical design decisions made while developing a </a:t>
            </a:r>
            <a:r>
              <a:rPr lang="en-US" baseline="0" dirty="0" err="1" smtClean="0"/>
              <a:t>multiprocess</a:t>
            </a:r>
            <a:r>
              <a:rPr lang="en-US" baseline="0" dirty="0" smtClean="0"/>
              <a:t> plug-in measurement system. One of the goals of this system is to minimize the level of effort required to add functionality to a relatively complex system through the use of a plug-in architecture, which is an increasingly popular request among </a:t>
            </a:r>
            <a:r>
              <a:rPr lang="en-US" baseline="0" dirty="0" err="1" smtClean="0"/>
              <a:t>LabVIEW</a:t>
            </a:r>
            <a:r>
              <a:rPr lang="en-US" baseline="0" dirty="0" smtClean="0"/>
              <a:t> programmers looking for ways to design extensible applications. At this session, dive into the technical details of using the Actor Framework, decoupling independent components, distributing templates, and deploying these plugins for the purpose of calling them from an executable.</a:t>
            </a:r>
          </a:p>
          <a:p>
            <a:endParaRPr lang="en-US" baseline="0" dirty="0" smtClean="0"/>
          </a:p>
          <a:p>
            <a:r>
              <a:rPr lang="en-US" baseline="0" dirty="0" smtClean="0"/>
              <a:t>I’ve been working with customers developing large applications for years, and I’ve noticed several trends in the types of questions and the systems our users are building.  What you’ll see today was my attempt to examine some of those especially technically challenging questions in order to evaluate how to implement them.</a:t>
            </a:r>
          </a:p>
        </p:txBody>
      </p:sp>
      <p:sp>
        <p:nvSpPr>
          <p:cNvPr id="4" name="Slide Number Placeholder 3"/>
          <p:cNvSpPr>
            <a:spLocks noGrp="1"/>
          </p:cNvSpPr>
          <p:nvPr>
            <p:ph type="sldNum" sz="quarter" idx="10"/>
          </p:nvPr>
        </p:nvSpPr>
        <p:spPr/>
        <p:txBody>
          <a:bodyPr/>
          <a:lstStyle/>
          <a:p>
            <a:fld id="{D1FF450F-FF89-4D6E-8199-3E97047488A3}"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7519484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these are the actors in this system.  Quick </a:t>
            </a:r>
            <a:r>
              <a:rPr lang="en-US" dirty="0" err="1" smtClean="0"/>
              <a:t>explination</a:t>
            </a:r>
            <a:r>
              <a:rPr lang="en-US" baseline="0" dirty="0" smtClean="0"/>
              <a:t> of each.  Think of this as a crude form of UML: we’re seeing the class hierarchy of our system.</a:t>
            </a:r>
          </a:p>
          <a:p>
            <a:endParaRPr lang="en-US" dirty="0"/>
          </a:p>
        </p:txBody>
      </p:sp>
      <p:sp>
        <p:nvSpPr>
          <p:cNvPr id="4" name="Slide Number Placeholder 3"/>
          <p:cNvSpPr>
            <a:spLocks noGrp="1"/>
          </p:cNvSpPr>
          <p:nvPr>
            <p:ph type="sldNum" sz="quarter" idx="10"/>
          </p:nvPr>
        </p:nvSpPr>
        <p:spPr/>
        <p:txBody>
          <a:bodyPr/>
          <a:lstStyle/>
          <a:p>
            <a:fld id="{1FD008B5-7556-44CF-A33C-E17A9DA65B34}" type="slidenum">
              <a:rPr lang="en-US" smtClean="0"/>
              <a:pPr/>
              <a:t>10</a:t>
            </a:fld>
            <a:endParaRPr lang="en-US" dirty="0"/>
          </a:p>
        </p:txBody>
      </p:sp>
    </p:spTree>
    <p:extLst>
      <p:ext uri="{BB962C8B-B14F-4D97-AF65-F5344CB8AC3E}">
        <p14:creationId xmlns:p14="http://schemas.microsoft.com/office/powerpoint/2010/main" val="1006938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However, class hierarchy is not synonymous with calling hierarchy.  One</a:t>
            </a:r>
            <a:r>
              <a:rPr lang="en-US" baseline="0" dirty="0" smtClean="0"/>
              <a:t> of the tenants of this design was to have highly decoupled components.  As you can see here, the controller is what spins everything in this system up and calls the other components.  To be clear, the other three components never interact directly with one another.</a:t>
            </a:r>
            <a:endParaRPr lang="en-US" dirty="0"/>
          </a:p>
        </p:txBody>
      </p:sp>
      <p:sp>
        <p:nvSpPr>
          <p:cNvPr id="4" name="Slide Number Placeholder 3"/>
          <p:cNvSpPr>
            <a:spLocks noGrp="1"/>
          </p:cNvSpPr>
          <p:nvPr>
            <p:ph type="sldNum" sz="quarter" idx="10"/>
          </p:nvPr>
        </p:nvSpPr>
        <p:spPr/>
        <p:txBody>
          <a:bodyPr/>
          <a:lstStyle/>
          <a:p>
            <a:fld id="{614AE4B3-E425-43C0-9BCD-05ED677AA07E}" type="slidenum">
              <a:rPr lang="en-US" smtClean="0"/>
              <a:t>11</a:t>
            </a:fld>
            <a:endParaRPr lang="en-US"/>
          </a:p>
        </p:txBody>
      </p:sp>
    </p:spTree>
    <p:extLst>
      <p:ext uri="{BB962C8B-B14F-4D97-AF65-F5344CB8AC3E}">
        <p14:creationId xmlns:p14="http://schemas.microsoft.com/office/powerpoint/2010/main" val="30332982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 finally, this illustrates</a:t>
            </a:r>
            <a:r>
              <a:rPr lang="en-US" baseline="0" dirty="0" smtClean="0"/>
              <a:t> the behavior of this system.</a:t>
            </a:r>
            <a:endParaRPr lang="en-US" dirty="0"/>
          </a:p>
        </p:txBody>
      </p:sp>
      <p:sp>
        <p:nvSpPr>
          <p:cNvPr id="4" name="Slide Number Placeholder 3"/>
          <p:cNvSpPr>
            <a:spLocks noGrp="1"/>
          </p:cNvSpPr>
          <p:nvPr>
            <p:ph type="sldNum" sz="quarter" idx="10"/>
          </p:nvPr>
        </p:nvSpPr>
        <p:spPr/>
        <p:txBody>
          <a:bodyPr/>
          <a:lstStyle/>
          <a:p>
            <a:fld id="{614AE4B3-E425-43C0-9BCD-05ED677AA07E}" type="slidenum">
              <a:rPr lang="en-US" smtClean="0"/>
              <a:t>12</a:t>
            </a:fld>
            <a:endParaRPr lang="en-US"/>
          </a:p>
        </p:txBody>
      </p:sp>
    </p:spTree>
    <p:extLst>
      <p:ext uri="{BB962C8B-B14F-4D97-AF65-F5344CB8AC3E}">
        <p14:creationId xmlns:p14="http://schemas.microsoft.com/office/powerpoint/2010/main" val="9540212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that</a:t>
            </a:r>
            <a:r>
              <a:rPr lang="en-US" baseline="0" dirty="0" smtClean="0"/>
              <a:t> you have a fundamental understanding of the system, lets run it and take a look at some of the block diagrams of the methods we just saw.</a:t>
            </a:r>
          </a:p>
          <a:p>
            <a:endParaRPr lang="en-US" baseline="0" dirty="0" smtClean="0"/>
          </a:p>
          <a:p>
            <a:r>
              <a:rPr lang="en-US" baseline="0" dirty="0" smtClean="0"/>
              <a:t>Demo: run system, execute a few basic measurements</a:t>
            </a:r>
          </a:p>
        </p:txBody>
      </p:sp>
      <p:sp>
        <p:nvSpPr>
          <p:cNvPr id="4" name="Slide Number Placeholder 3"/>
          <p:cNvSpPr>
            <a:spLocks noGrp="1"/>
          </p:cNvSpPr>
          <p:nvPr>
            <p:ph type="sldNum" sz="quarter" idx="10"/>
          </p:nvPr>
        </p:nvSpPr>
        <p:spPr/>
        <p:txBody>
          <a:bodyPr/>
          <a:lstStyle/>
          <a:p>
            <a:fld id="{614AE4B3-E425-43C0-9BCD-05ED677AA07E}" type="slidenum">
              <a:rPr lang="en-US" smtClean="0"/>
              <a:t>15</a:t>
            </a:fld>
            <a:endParaRPr lang="en-US"/>
          </a:p>
        </p:txBody>
      </p:sp>
    </p:spTree>
    <p:extLst>
      <p:ext uri="{BB962C8B-B14F-4D97-AF65-F5344CB8AC3E}">
        <p14:creationId xmlns:p14="http://schemas.microsoft.com/office/powerpoint/2010/main" val="34558178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Okay,</a:t>
            </a:r>
            <a:r>
              <a:rPr lang="en-US" baseline="0" dirty="0" smtClean="0"/>
              <a:t> we saw this in action, but one thing that you may not have realized was that the measurements and the results they returned are not static dependencies of the actors above this dashed line.  You may have noticed that the system loaded some things when it launched – it was actually dynamically loading these components at run-rime.  This is key towards ensuring that the system is highly scalable and ‘field upgradable’</a:t>
            </a:r>
            <a:endParaRPr lang="en-US" dirty="0"/>
          </a:p>
        </p:txBody>
      </p:sp>
      <p:sp>
        <p:nvSpPr>
          <p:cNvPr id="4" name="Slide Number Placeholder 3"/>
          <p:cNvSpPr>
            <a:spLocks noGrp="1"/>
          </p:cNvSpPr>
          <p:nvPr>
            <p:ph type="sldNum" sz="quarter" idx="10"/>
          </p:nvPr>
        </p:nvSpPr>
        <p:spPr/>
        <p:txBody>
          <a:bodyPr/>
          <a:lstStyle/>
          <a:p>
            <a:fld id="{1FD008B5-7556-44CF-A33C-E17A9DA65B34}" type="slidenum">
              <a:rPr lang="en-US" smtClean="0"/>
              <a:pPr/>
              <a:t>16</a:t>
            </a:fld>
            <a:endParaRPr lang="en-US" dirty="0"/>
          </a:p>
        </p:txBody>
      </p:sp>
    </p:spTree>
    <p:extLst>
      <p:ext uri="{BB962C8B-B14F-4D97-AF65-F5344CB8AC3E}">
        <p14:creationId xmlns:p14="http://schemas.microsoft.com/office/powerpoint/2010/main" val="1006938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break this down further.  Obviously, everything</a:t>
            </a:r>
            <a:r>
              <a:rPr lang="en-US" baseline="0" dirty="0" smtClean="0"/>
              <a:t> but </a:t>
            </a:r>
            <a:r>
              <a:rPr lang="en-US" baseline="0" dirty="0" err="1" smtClean="0"/>
              <a:t>vi.lib</a:t>
            </a:r>
            <a:r>
              <a:rPr lang="en-US" baseline="0" dirty="0" smtClean="0"/>
              <a:t> is user-developed code, but going back to those original goals, we want to minimize the work required to add new functionality.  We want to make it possible for someone to add new functionality without being an expert in all the underlying code of this system, or even having to have access to it on their system.</a:t>
            </a:r>
            <a:endParaRPr lang="en-US" dirty="0"/>
          </a:p>
        </p:txBody>
      </p:sp>
      <p:sp>
        <p:nvSpPr>
          <p:cNvPr id="4" name="Slide Number Placeholder 3"/>
          <p:cNvSpPr>
            <a:spLocks noGrp="1"/>
          </p:cNvSpPr>
          <p:nvPr>
            <p:ph type="sldNum" sz="quarter" idx="10"/>
          </p:nvPr>
        </p:nvSpPr>
        <p:spPr/>
        <p:txBody>
          <a:bodyPr/>
          <a:lstStyle/>
          <a:p>
            <a:fld id="{1FD008B5-7556-44CF-A33C-E17A9DA65B34}" type="slidenum">
              <a:rPr lang="en-US" smtClean="0"/>
              <a:pPr/>
              <a:t>17</a:t>
            </a:fld>
            <a:endParaRPr lang="en-US" dirty="0"/>
          </a:p>
        </p:txBody>
      </p:sp>
    </p:spTree>
    <p:extLst>
      <p:ext uri="{BB962C8B-B14F-4D97-AF65-F5344CB8AC3E}">
        <p14:creationId xmlns:p14="http://schemas.microsoft.com/office/powerpoint/2010/main" val="1006938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a:t>
            </a:r>
            <a:r>
              <a:rPr lang="en-US" baseline="0" dirty="0" smtClean="0"/>
              <a:t> we really have is a code-base that’s common to multiple consumers: the person developing the framework (which includes the business logic, UI, etc..) and the person(s) developing measurements.  The role of designing this code and defining the interfaces should definitely be in the hands of an architect.  Our application-specific code will be our top-level code (</a:t>
            </a:r>
            <a:r>
              <a:rPr lang="en-US" baseline="0" dirty="0" err="1" smtClean="0"/>
              <a:t>testStep</a:t>
            </a:r>
            <a:r>
              <a:rPr lang="en-US" baseline="0" dirty="0" smtClean="0"/>
              <a:t> controller contains the </a:t>
            </a:r>
            <a:r>
              <a:rPr lang="en-US" baseline="0" dirty="0" err="1" smtClean="0"/>
              <a:t>main.vi</a:t>
            </a:r>
            <a:r>
              <a:rPr lang="en-US" baseline="0" dirty="0" smtClean="0"/>
              <a:t> that will launch the entire system).  </a:t>
            </a:r>
          </a:p>
          <a:p>
            <a:endParaRPr lang="en-US" baseline="0" dirty="0" smtClean="0"/>
          </a:p>
          <a:p>
            <a:r>
              <a:rPr lang="en-US" baseline="0" dirty="0" smtClean="0"/>
              <a:t>A plugin for this system will contain the definition of a measurement and the format of the results that will be returned.  </a:t>
            </a:r>
            <a:endParaRPr lang="en-US" dirty="0"/>
          </a:p>
        </p:txBody>
      </p:sp>
      <p:sp>
        <p:nvSpPr>
          <p:cNvPr id="4" name="Slide Number Placeholder 3"/>
          <p:cNvSpPr>
            <a:spLocks noGrp="1"/>
          </p:cNvSpPr>
          <p:nvPr>
            <p:ph type="sldNum" sz="quarter" idx="10"/>
          </p:nvPr>
        </p:nvSpPr>
        <p:spPr/>
        <p:txBody>
          <a:bodyPr/>
          <a:lstStyle/>
          <a:p>
            <a:fld id="{1FD008B5-7556-44CF-A33C-E17A9DA65B34}" type="slidenum">
              <a:rPr lang="en-US" smtClean="0"/>
              <a:pPr/>
              <a:t>18</a:t>
            </a:fld>
            <a:endParaRPr lang="en-US" dirty="0"/>
          </a:p>
        </p:txBody>
      </p:sp>
    </p:spTree>
    <p:extLst>
      <p:ext uri="{BB962C8B-B14F-4D97-AF65-F5344CB8AC3E}">
        <p14:creationId xmlns:p14="http://schemas.microsoft.com/office/powerpoint/2010/main" val="1006938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We will</a:t>
            </a:r>
            <a:r>
              <a:rPr lang="en-US" baseline="0" dirty="0" smtClean="0"/>
              <a:t> use a factory pattern to load these plugins (quick recap for people who are unfamiliar)</a:t>
            </a:r>
            <a:endParaRPr lang="en-US" dirty="0"/>
          </a:p>
        </p:txBody>
      </p:sp>
      <p:sp>
        <p:nvSpPr>
          <p:cNvPr id="4" name="Slide Number Placeholder 3"/>
          <p:cNvSpPr>
            <a:spLocks noGrp="1"/>
          </p:cNvSpPr>
          <p:nvPr>
            <p:ph type="sldNum" sz="quarter" idx="10"/>
          </p:nvPr>
        </p:nvSpPr>
        <p:spPr/>
        <p:txBody>
          <a:bodyPr/>
          <a:lstStyle/>
          <a:p>
            <a:fld id="{1FD008B5-7556-44CF-A33C-E17A9DA65B34}" type="slidenum">
              <a:rPr lang="en-US" smtClean="0"/>
              <a:pPr/>
              <a:t>19</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see a</a:t>
            </a:r>
            <a:r>
              <a:rPr lang="en-US" baseline="0" dirty="0" smtClean="0"/>
              <a:t> couple different ways we can dynamically load a new plugin</a:t>
            </a:r>
          </a:p>
          <a:p>
            <a:pPr marL="228600" indent="-228600">
              <a:buAutoNum type="arabicParenR"/>
            </a:pPr>
            <a:r>
              <a:rPr lang="en-US" baseline="0" dirty="0" smtClean="0"/>
              <a:t>Point to it from UI</a:t>
            </a:r>
          </a:p>
          <a:p>
            <a:pPr marL="228600" indent="-228600">
              <a:buAutoNum type="arabicParenR"/>
            </a:pPr>
            <a:r>
              <a:rPr lang="en-US" baseline="0" dirty="0" smtClean="0"/>
              <a:t>Modify </a:t>
            </a:r>
            <a:r>
              <a:rPr lang="en-US" baseline="0" dirty="0" err="1" smtClean="0"/>
              <a:t>config</a:t>
            </a:r>
            <a:r>
              <a:rPr lang="en-US" baseline="0" dirty="0" smtClean="0"/>
              <a:t> file</a:t>
            </a:r>
            <a:endParaRPr lang="en-US" dirty="0"/>
          </a:p>
        </p:txBody>
      </p:sp>
      <p:sp>
        <p:nvSpPr>
          <p:cNvPr id="4" name="Slide Number Placeholder 3"/>
          <p:cNvSpPr>
            <a:spLocks noGrp="1"/>
          </p:cNvSpPr>
          <p:nvPr>
            <p:ph type="sldNum" sz="quarter" idx="10"/>
          </p:nvPr>
        </p:nvSpPr>
        <p:spPr/>
        <p:txBody>
          <a:bodyPr/>
          <a:lstStyle/>
          <a:p>
            <a:fld id="{614AE4B3-E425-43C0-9BCD-05ED677AA07E}" type="slidenum">
              <a:rPr lang="en-US" smtClean="0"/>
              <a:t>20</a:t>
            </a:fld>
            <a:endParaRPr lang="en-US"/>
          </a:p>
        </p:txBody>
      </p:sp>
    </p:spTree>
    <p:extLst>
      <p:ext uri="{BB962C8B-B14F-4D97-AF65-F5344CB8AC3E}">
        <p14:creationId xmlns:p14="http://schemas.microsoft.com/office/powerpoint/2010/main" val="345581781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14AE4B3-E425-43C0-9BCD-05ED677AA07E}" type="slidenum">
              <a:rPr lang="en-US" smtClean="0"/>
              <a:t>21</a:t>
            </a:fld>
            <a:endParaRPr lang="en-US"/>
          </a:p>
        </p:txBody>
      </p:sp>
    </p:spTree>
    <p:extLst>
      <p:ext uri="{BB962C8B-B14F-4D97-AF65-F5344CB8AC3E}">
        <p14:creationId xmlns:p14="http://schemas.microsoft.com/office/powerpoint/2010/main" val="16828202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should</a:t>
            </a:r>
            <a:r>
              <a:rPr lang="en-US" baseline="0" dirty="0" smtClean="0"/>
              <a:t> be fairly self-explanatory, but emphasize that our goal is to balance all of these criteria as we make design decisions about our code and our application.</a:t>
            </a:r>
          </a:p>
          <a:p>
            <a:endParaRPr lang="en-US" baseline="0" dirty="0" smtClean="0"/>
          </a:p>
          <a:p>
            <a:r>
              <a:rPr lang="en-US" baseline="0" dirty="0" smtClean="0"/>
              <a:t>Scalable – you have 3 menu items, now you need 4 – how tedious is this process?  Same goes for hardware.. Either way, It means your code probably wasn’t very scalable.</a:t>
            </a:r>
          </a:p>
          <a:p>
            <a:r>
              <a:rPr lang="en-US" baseline="0" dirty="0" smtClean="0"/>
              <a:t>Modular –You’ll know you haven’t done this if it becomes impossible to extract a component from an application or when changing someone in component A breaks something that is completely un-related in component B.</a:t>
            </a:r>
          </a:p>
          <a:p>
            <a:r>
              <a:rPr lang="en-US" baseline="0" dirty="0" smtClean="0"/>
              <a:t>Reusable - if you know that you’re going to need duplicated functionality in multiple applications or even in different pieces of the same application, it’s important to design it to be reusable.  A key example of that is instrument drivers. This obviously hinges upon modularity – the reusable components should be modular and separate from any unrelated functionality</a:t>
            </a:r>
          </a:p>
          <a:p>
            <a:r>
              <a:rPr lang="en-US" baseline="0" dirty="0" smtClean="0"/>
              <a:t>Extensible – ever run into a scenario when a new feature means ‘refactoring’ or even starting over?  It means your code probably wasn’t very extensible.</a:t>
            </a:r>
          </a:p>
          <a:p>
            <a:r>
              <a:rPr lang="en-US" baseline="0" dirty="0" smtClean="0"/>
              <a:t>Simple – Engineers have a natural instinct to over-engineer solutions (sometimes).  Thoroughness is good, but sometimes, simple is better.</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1FD008B5-7556-44CF-A33C-E17A9DA65B34}" type="slidenum">
              <a:rPr lang="en-US" smtClean="0">
                <a:solidFill>
                  <a:prstClr val="black"/>
                </a:solidFill>
                <a:latin typeface="Calibri"/>
              </a:rPr>
              <a:pPr/>
              <a:t>2</a:t>
            </a:fld>
            <a:endParaRPr lang="en-US" dirty="0">
              <a:solidFill>
                <a:prstClr val="black"/>
              </a:solidFill>
              <a:latin typeface="Calibri"/>
            </a:endParaRPr>
          </a:p>
        </p:txBody>
      </p:sp>
    </p:spTree>
    <p:extLst>
      <p:ext uri="{BB962C8B-B14F-4D97-AF65-F5344CB8AC3E}">
        <p14:creationId xmlns:p14="http://schemas.microsoft.com/office/powerpoint/2010/main" val="348030253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There’s another important</a:t>
            </a:r>
            <a:r>
              <a:rPr lang="en-US" baseline="0" dirty="0" smtClean="0"/>
              <a:t> component of this system that we haven’t discussed yet: the hardware.  Where and how you abstract in your system is entirely up to you and should be driven by the requirements of your implementation. What you’re looking at here illustrates abstraction at the measurement layer – we have a generic definition of what a measurement can do that we then inherit from to define a concrete implementation.  However, assuming measurements interact with real hardware, we also want to mitigate the risk </a:t>
            </a:r>
            <a:r>
              <a:rPr lang="en-US" baseline="0" dirty="0" err="1" smtClean="0"/>
              <a:t>assocaited</a:t>
            </a:r>
            <a:r>
              <a:rPr lang="en-US" baseline="0" dirty="0" smtClean="0"/>
              <a:t> with introducing a new device or upgrading/migrating etc… </a:t>
            </a:r>
          </a:p>
          <a:p>
            <a:endParaRPr lang="en-US" baseline="0" dirty="0" smtClean="0"/>
          </a:p>
        </p:txBody>
      </p:sp>
      <p:sp>
        <p:nvSpPr>
          <p:cNvPr id="4" name="Slide Number Placeholder 3"/>
          <p:cNvSpPr>
            <a:spLocks noGrp="1"/>
          </p:cNvSpPr>
          <p:nvPr>
            <p:ph type="sldNum" sz="quarter" idx="10"/>
          </p:nvPr>
        </p:nvSpPr>
        <p:spPr/>
        <p:txBody>
          <a:bodyPr/>
          <a:lstStyle/>
          <a:p>
            <a:fld id="{1FD008B5-7556-44CF-A33C-E17A9DA65B34}" type="slidenum">
              <a:rPr lang="en-US" smtClean="0"/>
              <a:pPr/>
              <a:t>22</a:t>
            </a:fld>
            <a:endParaRPr lang="en-US" dirty="0"/>
          </a:p>
        </p:txBody>
      </p:sp>
    </p:spTree>
    <p:extLst>
      <p:ext uri="{BB962C8B-B14F-4D97-AF65-F5344CB8AC3E}">
        <p14:creationId xmlns:p14="http://schemas.microsoft.com/office/powerpoint/2010/main" val="10069389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So, we also abstract at the hardware layer.  We have a generic hardware definition (or class) that is loaded by the controller at run-time, just like the measurements.  The hardware device is passed to a measurement at run-time when it requests to run.  Keep in mind that one particular measurement may actually request multiple hardware devices for the sake of a stimuli/response measurement.  </a:t>
            </a:r>
            <a:endParaRPr lang="en-US" dirty="0"/>
          </a:p>
        </p:txBody>
      </p:sp>
      <p:sp>
        <p:nvSpPr>
          <p:cNvPr id="4" name="Slide Number Placeholder 3"/>
          <p:cNvSpPr>
            <a:spLocks noGrp="1"/>
          </p:cNvSpPr>
          <p:nvPr>
            <p:ph type="sldNum" sz="quarter" idx="10"/>
          </p:nvPr>
        </p:nvSpPr>
        <p:spPr/>
        <p:txBody>
          <a:bodyPr/>
          <a:lstStyle/>
          <a:p>
            <a:fld id="{1FD008B5-7556-44CF-A33C-E17A9DA65B34}" type="slidenum">
              <a:rPr lang="en-US" smtClean="0"/>
              <a:pPr/>
              <a:t>23</a:t>
            </a:fld>
            <a:endParaRPr lang="en-US" dirty="0"/>
          </a:p>
        </p:txBody>
      </p:sp>
    </p:spTree>
    <p:extLst>
      <p:ext uri="{BB962C8B-B14F-4D97-AF65-F5344CB8AC3E}">
        <p14:creationId xmlns:p14="http://schemas.microsoft.com/office/powerpoint/2010/main" val="10069389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Going back to our sequence</a:t>
            </a:r>
            <a:r>
              <a:rPr lang="en-US" baseline="0" dirty="0" smtClean="0"/>
              <a:t> diagram, I’ve overlaid some additional info to make this clear.  When the controller (in the middle) spins up a measurement, it passes several pieces of data to it, including in this case a hardware object.  The acquisition method uses that object to acquire.</a:t>
            </a:r>
            <a:endParaRPr lang="en-US" dirty="0"/>
          </a:p>
        </p:txBody>
      </p:sp>
      <p:sp>
        <p:nvSpPr>
          <p:cNvPr id="4" name="Slide Number Placeholder 3"/>
          <p:cNvSpPr>
            <a:spLocks noGrp="1"/>
          </p:cNvSpPr>
          <p:nvPr>
            <p:ph type="sldNum" sz="quarter" idx="10"/>
          </p:nvPr>
        </p:nvSpPr>
        <p:spPr/>
        <p:txBody>
          <a:bodyPr/>
          <a:lstStyle/>
          <a:p>
            <a:fld id="{614AE4B3-E425-43C0-9BCD-05ED677AA07E}" type="slidenum">
              <a:rPr lang="en-US" smtClean="0"/>
              <a:t>24</a:t>
            </a:fld>
            <a:endParaRPr lang="en-US"/>
          </a:p>
        </p:txBody>
      </p:sp>
    </p:spTree>
    <p:extLst>
      <p:ext uri="{BB962C8B-B14F-4D97-AF65-F5344CB8AC3E}">
        <p14:creationId xmlns:p14="http://schemas.microsoft.com/office/powerpoint/2010/main" val="250012324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Unlike the measurement class, which was just one layer</a:t>
            </a:r>
            <a:r>
              <a:rPr lang="en-US" baseline="0" dirty="0" smtClean="0"/>
              <a:t> deep, the hardware class actually has an intermediate layer to define certain types of hardware.  This way a measurement can request a SCOPE or a DMM, and a user can write the implementation knowing they’ll have a SCOPE or DMM, but without necessarily knowing which exact one.  Here again we have plugins, which represent the concrete implementations.</a:t>
            </a:r>
            <a:endParaRPr lang="en-US" dirty="0"/>
          </a:p>
        </p:txBody>
      </p:sp>
      <p:sp>
        <p:nvSpPr>
          <p:cNvPr id="4" name="Slide Number Placeholder 3"/>
          <p:cNvSpPr>
            <a:spLocks noGrp="1"/>
          </p:cNvSpPr>
          <p:nvPr>
            <p:ph type="sldNum" sz="quarter" idx="10"/>
          </p:nvPr>
        </p:nvSpPr>
        <p:spPr/>
        <p:txBody>
          <a:bodyPr/>
          <a:lstStyle/>
          <a:p>
            <a:fld id="{614AE4B3-E425-43C0-9BCD-05ED677AA07E}" type="slidenum">
              <a:rPr lang="en-US" smtClean="0"/>
              <a:t>25</a:t>
            </a:fld>
            <a:endParaRPr lang="en-US"/>
          </a:p>
        </p:txBody>
      </p:sp>
    </p:spTree>
    <p:extLst>
      <p:ext uri="{BB962C8B-B14F-4D97-AF65-F5344CB8AC3E}">
        <p14:creationId xmlns:p14="http://schemas.microsoft.com/office/powerpoint/2010/main" val="242402825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take a look at all the components in our system.  One of our goals was</a:t>
            </a:r>
            <a:r>
              <a:rPr lang="en-US" baseline="0" dirty="0" smtClean="0"/>
              <a:t> to decouple components – to do this, we need to be able to develop components independently of one another, something that is increasingly important as project move towards team-based development.</a:t>
            </a:r>
          </a:p>
          <a:p>
            <a:endParaRPr lang="en-US" baseline="0" dirty="0" smtClean="0"/>
          </a:p>
          <a:p>
            <a:r>
              <a:rPr lang="en-US" baseline="0" dirty="0" smtClean="0"/>
              <a:t>These represent independent projects – every plugin for both measurements and hardware would likely be contained and developed within a separate </a:t>
            </a:r>
            <a:r>
              <a:rPr lang="en-US" baseline="0" dirty="0" err="1" smtClean="0"/>
              <a:t>LabVIEW</a:t>
            </a:r>
            <a:r>
              <a:rPr lang="en-US" baseline="0" dirty="0" smtClean="0"/>
              <a:t> project.</a:t>
            </a:r>
            <a:endParaRPr lang="en-US" dirty="0"/>
          </a:p>
        </p:txBody>
      </p:sp>
      <p:sp>
        <p:nvSpPr>
          <p:cNvPr id="4" name="Slide Number Placeholder 3"/>
          <p:cNvSpPr>
            <a:spLocks noGrp="1"/>
          </p:cNvSpPr>
          <p:nvPr>
            <p:ph type="sldNum" sz="quarter" idx="10"/>
          </p:nvPr>
        </p:nvSpPr>
        <p:spPr/>
        <p:txBody>
          <a:bodyPr/>
          <a:lstStyle/>
          <a:p>
            <a:fld id="{614AE4B3-E425-43C0-9BCD-05ED677AA07E}" type="slidenum">
              <a:rPr lang="en-US" smtClean="0"/>
              <a:t>27</a:t>
            </a:fld>
            <a:endParaRPr lang="en-US"/>
          </a:p>
        </p:txBody>
      </p:sp>
    </p:spTree>
    <p:extLst>
      <p:ext uri="{BB962C8B-B14F-4D97-AF65-F5344CB8AC3E}">
        <p14:creationId xmlns:p14="http://schemas.microsoft.com/office/powerpoint/2010/main" val="298449916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Scripting</a:t>
            </a:r>
            <a:r>
              <a:rPr lang="en-US" baseline="0" dirty="0" smtClean="0"/>
              <a:t> methods</a:t>
            </a:r>
          </a:p>
          <a:p>
            <a:r>
              <a:rPr lang="en-US" baseline="0" dirty="0" err="1" smtClean="0"/>
              <a:t>Templatizing</a:t>
            </a:r>
            <a:r>
              <a:rPr lang="en-US" baseline="0" dirty="0" smtClean="0"/>
              <a:t> Vis</a:t>
            </a:r>
          </a:p>
          <a:p>
            <a:r>
              <a:rPr lang="en-US" baseline="0" dirty="0" smtClean="0"/>
              <a:t>Trick for overriding UIs</a:t>
            </a:r>
            <a:endParaRPr lang="en-US" dirty="0"/>
          </a:p>
        </p:txBody>
      </p:sp>
      <p:sp>
        <p:nvSpPr>
          <p:cNvPr id="4" name="Slide Number Placeholder 3"/>
          <p:cNvSpPr>
            <a:spLocks noGrp="1"/>
          </p:cNvSpPr>
          <p:nvPr>
            <p:ph type="sldNum" sz="quarter" idx="10"/>
          </p:nvPr>
        </p:nvSpPr>
        <p:spPr/>
        <p:txBody>
          <a:bodyPr/>
          <a:lstStyle/>
          <a:p>
            <a:fld id="{614AE4B3-E425-43C0-9BCD-05ED677AA07E}" type="slidenum">
              <a:rPr lang="en-US" smtClean="0"/>
              <a:t>33</a:t>
            </a:fld>
            <a:endParaRPr lang="en-US"/>
          </a:p>
        </p:txBody>
      </p:sp>
    </p:spTree>
    <p:extLst>
      <p:ext uri="{BB962C8B-B14F-4D97-AF65-F5344CB8AC3E}">
        <p14:creationId xmlns:p14="http://schemas.microsoft.com/office/powerpoint/2010/main" val="345581781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Calls into libraries are not always stati</a:t>
            </a:r>
            <a:r>
              <a:rPr lang="en-US" baseline="0" dirty="0" smtClean="0"/>
              <a:t>c – they may be dynamic.</a:t>
            </a:r>
            <a:endParaRPr lang="en-US" dirty="0"/>
          </a:p>
        </p:txBody>
      </p:sp>
      <p:sp>
        <p:nvSpPr>
          <p:cNvPr id="4" name="Slide Number Placeholder 3"/>
          <p:cNvSpPr>
            <a:spLocks noGrp="1"/>
          </p:cNvSpPr>
          <p:nvPr>
            <p:ph type="sldNum" sz="quarter" idx="10"/>
          </p:nvPr>
        </p:nvSpPr>
        <p:spPr/>
        <p:txBody>
          <a:bodyPr/>
          <a:lstStyle/>
          <a:p>
            <a:fld id="{614AE4B3-E425-43C0-9BCD-05ED677AA07E}" type="slidenum">
              <a:rPr lang="en-US" smtClean="0"/>
              <a:t>35</a:t>
            </a:fld>
            <a:endParaRPr lang="en-US"/>
          </a:p>
        </p:txBody>
      </p:sp>
    </p:spTree>
    <p:extLst>
      <p:ext uri="{BB962C8B-B14F-4D97-AF65-F5344CB8AC3E}">
        <p14:creationId xmlns:p14="http://schemas.microsoft.com/office/powerpoint/2010/main" val="180285061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an executable is loaded, it brings all of the VIs contained within it into memory.  The same occurs as it loads dynamically called components.  It</a:t>
            </a:r>
            <a:r>
              <a:rPr lang="en-US" baseline="0" dirty="0" smtClean="0"/>
              <a:t> looks for VIs by name, and only one VI per namespace can be loaded into memory at a time – as a result, if a dynamically called component contains a VI that is already in memory (either because it was within the exe or another loaded component), then it will not be brought into memory.  </a:t>
            </a:r>
          </a:p>
          <a:p>
            <a:endParaRPr lang="en-US" baseline="0" dirty="0" smtClean="0"/>
          </a:p>
          <a:p>
            <a:r>
              <a:rPr lang="en-US" baseline="0" dirty="0" smtClean="0"/>
              <a:t>If it can’t find a required VI, it will go looking for it. </a:t>
            </a:r>
          </a:p>
          <a:p>
            <a:endParaRPr lang="en-US" baseline="0" dirty="0" smtClean="0"/>
          </a:p>
          <a:p>
            <a:r>
              <a:rPr lang="en-US" baseline="0" dirty="0" smtClean="0"/>
              <a:t>The order of places it will look for it is dictated by search paths.</a:t>
            </a:r>
            <a:endParaRPr lang="en-US" dirty="0"/>
          </a:p>
        </p:txBody>
      </p:sp>
      <p:sp>
        <p:nvSpPr>
          <p:cNvPr id="4" name="Slide Number Placeholder 3"/>
          <p:cNvSpPr>
            <a:spLocks noGrp="1"/>
          </p:cNvSpPr>
          <p:nvPr>
            <p:ph type="sldNum" sz="quarter" idx="10"/>
          </p:nvPr>
        </p:nvSpPr>
        <p:spPr/>
        <p:txBody>
          <a:bodyPr/>
          <a:lstStyle/>
          <a:p>
            <a:fld id="{614AE4B3-E425-43C0-9BCD-05ED677AA07E}" type="slidenum">
              <a:rPr lang="en-US" smtClean="0"/>
              <a:t>37</a:t>
            </a:fld>
            <a:endParaRPr lang="en-US"/>
          </a:p>
        </p:txBody>
      </p:sp>
    </p:spTree>
    <p:extLst>
      <p:ext uri="{BB962C8B-B14F-4D97-AF65-F5344CB8AC3E}">
        <p14:creationId xmlns:p14="http://schemas.microsoft.com/office/powerpoint/2010/main" val="262122565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Perhaps one of the biggest challenges when it comes to loading components outside of the exe is ensuring that all of the necessary</a:t>
            </a:r>
            <a:r>
              <a:rPr lang="en-US" baseline="0" dirty="0" smtClean="0"/>
              <a:t> dependencies are loaded into memory.  Many people don’t realize that the run-time engine does not, by default, include the same paths and resources that are included within the development environment, including vi.lib, instr.lib and user.lib.  Without careful consideration of how and when these resources are made available to these components, your application will not run and you may (depending upon how you’re loading components) be prompted for missing files.</a:t>
            </a:r>
          </a:p>
          <a:p>
            <a:endParaRPr lang="en-US" baseline="0" dirty="0" smtClean="0"/>
          </a:p>
          <a:p>
            <a:r>
              <a:rPr lang="en-US" baseline="0" dirty="0" smtClean="0"/>
              <a:t>This is a challenge that is universal across all development environments and languages, especially when building a plugin model that can load and run an unlimited number of plugins, as these items may share dependencies.  </a:t>
            </a:r>
          </a:p>
          <a:p>
            <a:endParaRPr lang="en-US" baseline="0" dirty="0" smtClean="0"/>
          </a:p>
          <a:p>
            <a:r>
              <a:rPr lang="en-US" baseline="0" dirty="0" smtClean="0"/>
              <a:t>In the example of this system, we have four different measurements that we will dynamically load into our system at run-time, the circles indicate the extent of the library that they’re using, as one of these components may not need all of the VIs in a larger library.  Take AAL (Advanced Analysis Library) – this library is huge, as it contains a large majority of the math and signal processing routines available for use in LabVIEW.  Reproducing this entire library for each of these components would quickly add up to a significant amount of disk space (several GBs).  When built into an exe, we normally take only the components we need, as indicated (to the compiler), by the items to which we are statically linked.   </a:t>
            </a:r>
          </a:p>
          <a:p>
            <a:endParaRPr lang="en-US" baseline="0" dirty="0" smtClean="0"/>
          </a:p>
          <a:p>
            <a:r>
              <a:rPr lang="en-US" baseline="0" dirty="0" smtClean="0"/>
              <a:t>However, if another plugin needs some VIs from AAL, but it’s not the same subset, this can be a problem.  We either have to choose to put the entire AAL in the executable or distribute the components each plugin needs with the plugin (which creates duplicate items on disk).</a:t>
            </a:r>
          </a:p>
          <a:p>
            <a:endParaRPr lang="en-US" baseline="0" dirty="0" smtClean="0"/>
          </a:p>
          <a:p>
            <a:r>
              <a:rPr lang="en-US" baseline="0" dirty="0" smtClean="0"/>
              <a:t>In this example, every plugin needs all of the Actor Framework, so we can safely build that into the executable and tell App Builder to include all of the components.</a:t>
            </a:r>
            <a:endParaRPr lang="en-US" dirty="0"/>
          </a:p>
        </p:txBody>
      </p:sp>
      <p:sp>
        <p:nvSpPr>
          <p:cNvPr id="4" name="Slide Number Placeholder 3"/>
          <p:cNvSpPr>
            <a:spLocks noGrp="1"/>
          </p:cNvSpPr>
          <p:nvPr>
            <p:ph type="sldNum" sz="quarter" idx="10"/>
          </p:nvPr>
        </p:nvSpPr>
        <p:spPr/>
        <p:txBody>
          <a:bodyPr/>
          <a:lstStyle/>
          <a:p>
            <a:fld id="{614AE4B3-E425-43C0-9BCD-05ED677AA07E}" type="slidenum">
              <a:rPr lang="en-US" smtClean="0"/>
              <a:t>39</a:t>
            </a:fld>
            <a:endParaRPr lang="en-US"/>
          </a:p>
        </p:txBody>
      </p:sp>
    </p:spTree>
    <p:extLst>
      <p:ext uri="{BB962C8B-B14F-4D97-AF65-F5344CB8AC3E}">
        <p14:creationId xmlns:p14="http://schemas.microsoft.com/office/powerpoint/2010/main" val="178483349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see a</a:t>
            </a:r>
            <a:r>
              <a:rPr lang="en-US" baseline="0" dirty="0" smtClean="0"/>
              <a:t> couple different ways we can dynamically load a new plugin</a:t>
            </a:r>
          </a:p>
          <a:p>
            <a:pPr marL="228600" indent="-228600">
              <a:buAutoNum type="arabicParenR"/>
            </a:pPr>
            <a:r>
              <a:rPr lang="en-US" baseline="0" dirty="0" smtClean="0"/>
              <a:t>Point to it from UI</a:t>
            </a:r>
          </a:p>
          <a:p>
            <a:pPr marL="228600" indent="-228600">
              <a:buAutoNum type="arabicParenR"/>
            </a:pPr>
            <a:r>
              <a:rPr lang="en-US" baseline="0" dirty="0" smtClean="0"/>
              <a:t>Modify </a:t>
            </a:r>
            <a:r>
              <a:rPr lang="en-US" baseline="0" dirty="0" err="1" smtClean="0"/>
              <a:t>config</a:t>
            </a:r>
            <a:r>
              <a:rPr lang="en-US" baseline="0" dirty="0" smtClean="0"/>
              <a:t> file</a:t>
            </a:r>
            <a:endParaRPr lang="en-US" dirty="0"/>
          </a:p>
        </p:txBody>
      </p:sp>
      <p:sp>
        <p:nvSpPr>
          <p:cNvPr id="4" name="Slide Number Placeholder 3"/>
          <p:cNvSpPr>
            <a:spLocks noGrp="1"/>
          </p:cNvSpPr>
          <p:nvPr>
            <p:ph type="sldNum" sz="quarter" idx="10"/>
          </p:nvPr>
        </p:nvSpPr>
        <p:spPr/>
        <p:txBody>
          <a:bodyPr/>
          <a:lstStyle/>
          <a:p>
            <a:fld id="{614AE4B3-E425-43C0-9BCD-05ED677AA07E}" type="slidenum">
              <a:rPr lang="en-US" smtClean="0"/>
              <a:t>41</a:t>
            </a:fld>
            <a:endParaRPr lang="en-US"/>
          </a:p>
        </p:txBody>
      </p:sp>
    </p:spTree>
    <p:extLst>
      <p:ext uri="{BB962C8B-B14F-4D97-AF65-F5344CB8AC3E}">
        <p14:creationId xmlns:p14="http://schemas.microsoft.com/office/powerpoint/2010/main" val="34558178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are</a:t>
            </a:r>
            <a:r>
              <a:rPr lang="en-US" baseline="0" dirty="0" smtClean="0"/>
              <a:t> some of the more dominant themes that drove the design decisions I made for this architecture.  Think of these as high level requirements for the system</a:t>
            </a:r>
            <a:endParaRPr lang="en-US" dirty="0"/>
          </a:p>
        </p:txBody>
      </p:sp>
      <p:sp>
        <p:nvSpPr>
          <p:cNvPr id="4" name="Slide Number Placeholder 3"/>
          <p:cNvSpPr>
            <a:spLocks noGrp="1"/>
          </p:cNvSpPr>
          <p:nvPr>
            <p:ph type="sldNum" sz="quarter" idx="10"/>
          </p:nvPr>
        </p:nvSpPr>
        <p:spPr/>
        <p:txBody>
          <a:bodyPr/>
          <a:lstStyle/>
          <a:p>
            <a:fld id="{614AE4B3-E425-43C0-9BCD-05ED677AA07E}" type="slidenum">
              <a:rPr lang="en-US" smtClean="0"/>
              <a:t>3</a:t>
            </a:fld>
            <a:endParaRPr lang="en-US"/>
          </a:p>
        </p:txBody>
      </p:sp>
    </p:spTree>
    <p:extLst>
      <p:ext uri="{BB962C8B-B14F-4D97-AF65-F5344CB8AC3E}">
        <p14:creationId xmlns:p14="http://schemas.microsoft.com/office/powerpoint/2010/main" val="59155410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Main Message: </a:t>
            </a:r>
            <a:r>
              <a:rPr lang="en-US" b="0" dirty="0" smtClean="0"/>
              <a:t>Deploy is a </a:t>
            </a:r>
            <a:r>
              <a:rPr lang="en-US" b="0" dirty="0" err="1" smtClean="0"/>
              <a:t>LabVIEW</a:t>
            </a:r>
            <a:r>
              <a:rPr lang="en-US" b="0" dirty="0" smtClean="0"/>
              <a:t> add-on, accessible with </a:t>
            </a:r>
            <a:r>
              <a:rPr lang="en-US" b="0" dirty="0" err="1" smtClean="0"/>
              <a:t>LabVIEW</a:t>
            </a:r>
            <a:r>
              <a:rPr lang="en-US" b="0" dirty="0" smtClean="0"/>
              <a:t> 2013, which automates</a:t>
            </a:r>
            <a:r>
              <a:rPr lang="en-US" b="0" baseline="0" dirty="0" smtClean="0"/>
              <a:t> many of the time consuming tasks involved in distributing </a:t>
            </a:r>
            <a:r>
              <a:rPr lang="en-US" b="0" baseline="0" dirty="0" err="1" smtClean="0"/>
              <a:t>LabVIEW</a:t>
            </a:r>
            <a:r>
              <a:rPr lang="en-US" b="0" baseline="0" dirty="0" smtClean="0"/>
              <a:t>-built applications. This add-on is accessible on the </a:t>
            </a:r>
            <a:r>
              <a:rPr lang="en-US" b="0" baseline="0" dirty="0" err="1" smtClean="0"/>
              <a:t>LabVIEW</a:t>
            </a:r>
            <a:r>
              <a:rPr lang="en-US" b="0" baseline="0" dirty="0" smtClean="0"/>
              <a:t> tools network.</a:t>
            </a:r>
            <a:endParaRPr lang="en-US" b="1"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These</a:t>
            </a:r>
            <a:r>
              <a:rPr lang="en-US" baseline="0" dirty="0" smtClean="0"/>
              <a:t> high level requirement led to secondary goals that I quickly realized would be necessary in order to satisfy some of the </a:t>
            </a:r>
            <a:r>
              <a:rPr lang="en-US" baseline="0" dirty="0" err="1" smtClean="0"/>
              <a:t>requierments</a:t>
            </a:r>
            <a:r>
              <a:rPr lang="en-US" baseline="0" dirty="0" smtClean="0"/>
              <a:t> I just showed</a:t>
            </a:r>
            <a:endParaRPr lang="en-US" dirty="0"/>
          </a:p>
        </p:txBody>
      </p:sp>
      <p:sp>
        <p:nvSpPr>
          <p:cNvPr id="4" name="Slide Number Placeholder 3"/>
          <p:cNvSpPr>
            <a:spLocks noGrp="1"/>
          </p:cNvSpPr>
          <p:nvPr>
            <p:ph type="sldNum" sz="quarter" idx="10"/>
          </p:nvPr>
        </p:nvSpPr>
        <p:spPr/>
        <p:txBody>
          <a:bodyPr/>
          <a:lstStyle/>
          <a:p>
            <a:fld id="{614AE4B3-E425-43C0-9BCD-05ED677AA07E}" type="slidenum">
              <a:rPr lang="en-US" smtClean="0"/>
              <a:t>4</a:t>
            </a:fld>
            <a:endParaRPr lang="en-US"/>
          </a:p>
        </p:txBody>
      </p:sp>
    </p:spTree>
    <p:extLst>
      <p:ext uri="{BB962C8B-B14F-4D97-AF65-F5344CB8AC3E}">
        <p14:creationId xmlns:p14="http://schemas.microsoft.com/office/powerpoint/2010/main" val="34097792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From</a:t>
            </a:r>
            <a:r>
              <a:rPr lang="en-US" baseline="0" dirty="0" smtClean="0"/>
              <a:t> an architectural perspective, this particular implementation heavily leverages the actor framework as the solution to the large, </a:t>
            </a:r>
            <a:r>
              <a:rPr lang="en-US" baseline="0" dirty="0" err="1" smtClean="0"/>
              <a:t>multiprocess</a:t>
            </a:r>
            <a:r>
              <a:rPr lang="en-US" baseline="0" dirty="0" smtClean="0"/>
              <a:t>, asynchronous requirement  While this session is not a lesson on AF, here’s a quick recap.</a:t>
            </a:r>
            <a:endParaRPr lang="en-US" dirty="0"/>
          </a:p>
        </p:txBody>
      </p:sp>
      <p:sp>
        <p:nvSpPr>
          <p:cNvPr id="4" name="Slide Number Placeholder 3"/>
          <p:cNvSpPr>
            <a:spLocks noGrp="1"/>
          </p:cNvSpPr>
          <p:nvPr>
            <p:ph type="sldNum" sz="quarter" idx="10"/>
          </p:nvPr>
        </p:nvSpPr>
        <p:spPr/>
        <p:txBody>
          <a:bodyPr/>
          <a:lstStyle/>
          <a:p>
            <a:fld id="{D1FF450F-FF89-4D6E-8199-3E97047488A3}" type="slidenum">
              <a:rPr lang="en-US" smtClean="0">
                <a:solidFill>
                  <a:prstClr val="black"/>
                </a:solidFill>
              </a:rPr>
              <a:pPr/>
              <a:t>5</a:t>
            </a:fld>
            <a:endParaRPr lang="en-US">
              <a:solidFill>
                <a:prstClr val="black"/>
              </a:solidFill>
            </a:endParaRPr>
          </a:p>
        </p:txBody>
      </p:sp>
    </p:spTree>
    <p:extLst>
      <p:ext uri="{BB962C8B-B14F-4D97-AF65-F5344CB8AC3E}">
        <p14:creationId xmlns:p14="http://schemas.microsoft.com/office/powerpoint/2010/main" val="29685152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Many systems have multiple loops,</a:t>
            </a:r>
            <a:r>
              <a:rPr lang="en-US" baseline="0" dirty="0" smtClean="0"/>
              <a:t> and there are some general best practices for a multi-loop system.  The need for the actor framework arises, however, when you have a very large number of independent loops that are all either doing the identical task or just ever so slightly different tasks.  </a:t>
            </a:r>
            <a:endParaRPr lang="en-US" dirty="0"/>
          </a:p>
        </p:txBody>
      </p:sp>
      <p:sp>
        <p:nvSpPr>
          <p:cNvPr id="4" name="Slide Number Placeholder 3"/>
          <p:cNvSpPr>
            <a:spLocks noGrp="1"/>
          </p:cNvSpPr>
          <p:nvPr>
            <p:ph type="sldNum" sz="quarter" idx="10"/>
          </p:nvPr>
        </p:nvSpPr>
        <p:spPr/>
        <p:txBody>
          <a:bodyPr/>
          <a:lstStyle/>
          <a:p>
            <a:fld id="{1FD008B5-7556-44CF-A33C-E17A9DA65B34}" type="slidenum">
              <a:rPr lang="en-US" smtClean="0"/>
              <a:pPr/>
              <a:t>6</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 they scale,</a:t>
            </a:r>
            <a:r>
              <a:rPr lang="en-US" baseline="0" dirty="0" smtClean="0"/>
              <a:t> there are several challenges with managing communication and avoiding code duplication.  We also want to minimize the work required to add new functionality to the system.</a:t>
            </a:r>
          </a:p>
          <a:p>
            <a:endParaRPr lang="en-US" baseline="0" dirty="0" smtClean="0"/>
          </a:p>
          <a:p>
            <a:r>
              <a:rPr lang="en-US" baseline="0" dirty="0" smtClean="0"/>
              <a:t>These are actors – conceptually, for those of you not familiar with the AF, they are just QMHs.  </a:t>
            </a:r>
            <a:endParaRPr lang="en-US" dirty="0"/>
          </a:p>
        </p:txBody>
      </p:sp>
      <p:sp>
        <p:nvSpPr>
          <p:cNvPr id="4" name="Slide Number Placeholder 3"/>
          <p:cNvSpPr>
            <a:spLocks noGrp="1"/>
          </p:cNvSpPr>
          <p:nvPr>
            <p:ph type="sldNum" sz="quarter" idx="10"/>
          </p:nvPr>
        </p:nvSpPr>
        <p:spPr/>
        <p:txBody>
          <a:bodyPr/>
          <a:lstStyle/>
          <a:p>
            <a:fld id="{614AE4B3-E425-43C0-9BCD-05ED677AA07E}" type="slidenum">
              <a:rPr lang="en-US" smtClean="0"/>
              <a:t>7</a:t>
            </a:fld>
            <a:endParaRPr lang="en-US"/>
          </a:p>
        </p:txBody>
      </p:sp>
    </p:spTree>
    <p:extLst>
      <p:ext uri="{BB962C8B-B14F-4D97-AF65-F5344CB8AC3E}">
        <p14:creationId xmlns:p14="http://schemas.microsoft.com/office/powerpoint/2010/main" val="39696220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key difference though is that instead of representing the commands the QMH can receive as cases in a while loop, we represent</a:t>
            </a:r>
            <a:r>
              <a:rPr lang="en-US" baseline="0" dirty="0" smtClean="0"/>
              <a:t> them as the methods of a class (</a:t>
            </a:r>
            <a:r>
              <a:rPr lang="en-US" baseline="0" dirty="0" err="1" smtClean="0"/>
              <a:t>ie</a:t>
            </a:r>
            <a:r>
              <a:rPr lang="en-US" baseline="0" dirty="0" smtClean="0"/>
              <a:t>: our actor).</a:t>
            </a:r>
          </a:p>
          <a:p>
            <a:endParaRPr lang="en-US" baseline="0" dirty="0" smtClean="0"/>
          </a:p>
          <a:p>
            <a:r>
              <a:rPr lang="en-US" baseline="0" dirty="0" smtClean="0"/>
              <a:t>Why is this valuable?  Well, we can instantiate multiple instances of a class (aka objects), and….</a:t>
            </a:r>
            <a:endParaRPr lang="en-US" dirty="0"/>
          </a:p>
        </p:txBody>
      </p:sp>
      <p:sp>
        <p:nvSpPr>
          <p:cNvPr id="4" name="Slide Number Placeholder 3"/>
          <p:cNvSpPr>
            <a:spLocks noGrp="1"/>
          </p:cNvSpPr>
          <p:nvPr>
            <p:ph type="sldNum" sz="quarter" idx="10"/>
          </p:nvPr>
        </p:nvSpPr>
        <p:spPr/>
        <p:txBody>
          <a:bodyPr/>
          <a:lstStyle/>
          <a:p>
            <a:fld id="{614AE4B3-E425-43C0-9BCD-05ED677AA07E}" type="slidenum">
              <a:rPr lang="en-US" smtClean="0"/>
              <a:t>8</a:t>
            </a:fld>
            <a:endParaRPr lang="en-US"/>
          </a:p>
        </p:txBody>
      </p:sp>
    </p:spTree>
    <p:extLst>
      <p:ext uri="{BB962C8B-B14F-4D97-AF65-F5344CB8AC3E}">
        <p14:creationId xmlns:p14="http://schemas.microsoft.com/office/powerpoint/2010/main" val="26047199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can override and</a:t>
            </a:r>
            <a:r>
              <a:rPr lang="en-US" baseline="0" dirty="0" smtClean="0"/>
              <a:t> extend the methods of a class – so we’re able to add or even change functionality of our QMH with zero code </a:t>
            </a:r>
            <a:r>
              <a:rPr lang="en-US" baseline="0" dirty="0" err="1" smtClean="0"/>
              <a:t>duplicaiton</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614AE4B3-E425-43C0-9BCD-05ED677AA07E}" type="slidenum">
              <a:rPr lang="en-US" smtClean="0"/>
              <a:t>9</a:t>
            </a:fld>
            <a:endParaRPr lang="en-US"/>
          </a:p>
        </p:txBody>
      </p:sp>
    </p:spTree>
    <p:extLst>
      <p:ext uri="{BB962C8B-B14F-4D97-AF65-F5344CB8AC3E}">
        <p14:creationId xmlns:p14="http://schemas.microsoft.com/office/powerpoint/2010/main" val="20140634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7.jpe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8.jpe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7.jpe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8.jpe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7.jpe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8.jpeg"/></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10.jpeg"/></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11.jpeg"/></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11.jpeg"/></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9.jpe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9.jpeg"/></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2_Title Slide">
    <p:spTree>
      <p:nvGrpSpPr>
        <p:cNvPr id="1" name=""/>
        <p:cNvGrpSpPr/>
        <p:nvPr/>
      </p:nvGrpSpPr>
      <p:grpSpPr>
        <a:xfrm>
          <a:off x="0" y="0"/>
          <a:ext cx="0" cy="0"/>
          <a:chOff x="0" y="0"/>
          <a:chExt cx="0" cy="0"/>
        </a:xfrm>
      </p:grpSpPr>
      <p:pic>
        <p:nvPicPr>
          <p:cNvPr id="2" name="Picture 9"/>
          <p:cNvPicPr>
            <a:picLocks noChangeAspect="1"/>
          </p:cNvPicPr>
          <p:nvPr/>
        </p:nvPicPr>
        <p:blipFill>
          <a:blip r:embed="rId2" cstate="screen">
            <a:extLst>
              <a:ext uri="{28A0092B-C50C-407E-A947-70E740481C1C}">
                <a14:useLocalDpi xmlns:a14="http://schemas.microsoft.com/office/drawing/2010/main"/>
              </a:ext>
            </a:extLst>
          </a:blip>
          <a:srcRect/>
          <a:stretch>
            <a:fillRect/>
          </a:stretch>
        </p:blipFill>
        <p:spPr bwMode="auto">
          <a:xfrm>
            <a:off x="0" y="0"/>
            <a:ext cx="9144000" cy="6858000"/>
          </a:xfrm>
          <a:prstGeom prst="rect">
            <a:avLst/>
          </a:prstGeom>
          <a:noFill/>
          <a:ln w="9525">
            <a:noFill/>
            <a:miter lim="800000"/>
            <a:headEnd/>
            <a:tailEnd/>
          </a:ln>
        </p:spPr>
      </p:pic>
    </p:spTree>
    <p:extLst>
      <p:ext uri="{BB962C8B-B14F-4D97-AF65-F5344CB8AC3E}">
        <p14:creationId xmlns:p14="http://schemas.microsoft.com/office/powerpoint/2010/main" val="17700214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2674963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372945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2_Title Only">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2191690"/>
      </p:ext>
    </p:extLst>
  </p:cSld>
  <p:clrMapOvr>
    <a:masterClrMapping/>
  </p:clrMapOvr>
  <p:transition xmlns:p14="http://schemas.microsoft.com/office/powerpoint/2010/main" spd="slow"/>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3"/>
          <p:cNvSpPr/>
          <p:nvPr/>
        </p:nvSpPr>
        <p:spPr bwMode="auto">
          <a:xfrm>
            <a:off x="0" y="0"/>
            <a:ext cx="9144000" cy="6858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25" tIns="45713" rIns="91425" bIns="45713" numCol="1" rtlCol="0" anchor="t" anchorCtr="0" compatLnSpc="1">
            <a:prstTxWarp prst="textNoShape">
              <a:avLst/>
            </a:prstTxWarp>
          </a:bodyPr>
          <a:lstStyle/>
          <a:p>
            <a:pPr defTabSz="914259" eaLnBrk="0" fontAlgn="base" hangingPunct="0">
              <a:spcBef>
                <a:spcPct val="0"/>
              </a:spcBef>
              <a:spcAft>
                <a:spcPct val="0"/>
              </a:spcAft>
            </a:pPr>
            <a:endParaRPr lang="en-US" sz="2400" dirty="0" smtClean="0">
              <a:solidFill>
                <a:prstClr val="black"/>
              </a:solidFill>
            </a:endParaRPr>
          </a:p>
        </p:txBody>
      </p:sp>
      <p:pic>
        <p:nvPicPr>
          <p:cNvPr id="5" name="Picture 4" descr="NI logo w text small.png"/>
          <p:cNvPicPr>
            <a:picLocks noChangeAspect="1"/>
          </p:cNvPicPr>
          <p:nvPr/>
        </p:nvPicPr>
        <p:blipFill>
          <a:blip r:embed="rId2" cstate="print"/>
          <a:stretch>
            <a:fillRect/>
          </a:stretch>
        </p:blipFill>
        <p:spPr>
          <a:xfrm>
            <a:off x="7620000" y="6400800"/>
            <a:ext cx="1453930" cy="398912"/>
          </a:xfrm>
          <a:prstGeom prst="rect">
            <a:avLst/>
          </a:prstGeom>
        </p:spPr>
      </p:pic>
      <p:sp>
        <p:nvSpPr>
          <p:cNvPr id="4102" name="Rectangle 6"/>
          <p:cNvSpPr>
            <a:spLocks noGrp="1" noChangeArrowheads="1"/>
          </p:cNvSpPr>
          <p:nvPr>
            <p:ph type="ctrTitle" sz="quarter"/>
          </p:nvPr>
        </p:nvSpPr>
        <p:spPr>
          <a:xfrm>
            <a:off x="685800" y="2286000"/>
            <a:ext cx="7772400" cy="1143000"/>
          </a:xfrm>
        </p:spPr>
        <p:txBody>
          <a:bodyPr/>
          <a:lstStyle>
            <a:lvl1pPr algn="ctr">
              <a:defRPr/>
            </a:lvl1pPr>
          </a:lstStyle>
          <a:p>
            <a:r>
              <a:rPr lang="en-US" smtClean="0"/>
              <a:t>Click to edit Master title style</a:t>
            </a:r>
            <a:endParaRPr lang="en-US"/>
          </a:p>
        </p:txBody>
      </p:sp>
      <p:sp>
        <p:nvSpPr>
          <p:cNvPr id="4103" name="Rectangle 7"/>
          <p:cNvSpPr>
            <a:spLocks noGrp="1" noChangeArrowheads="1"/>
          </p:cNvSpPr>
          <p:nvPr>
            <p:ph type="subTitle" sz="quarter" idx="1"/>
          </p:nvPr>
        </p:nvSpPr>
        <p:spPr>
          <a:xfrm>
            <a:off x="1371600" y="3886200"/>
            <a:ext cx="6400800" cy="1752600"/>
          </a:xfrm>
        </p:spPr>
        <p:txBody>
          <a:bodyPr/>
          <a:lstStyle>
            <a:lvl1pPr marL="0" indent="0" algn="ctr">
              <a:buFontTx/>
              <a:buNone/>
              <a:defRPr/>
            </a:lvl1pPr>
          </a:lstStyle>
          <a:p>
            <a:r>
              <a:rPr lang="en-US" smtClean="0"/>
              <a:t>Click to edit Master subtitle style</a:t>
            </a:r>
            <a:endParaRPr lang="en-US"/>
          </a:p>
        </p:txBody>
      </p:sp>
    </p:spTree>
    <p:extLst>
      <p:ext uri="{BB962C8B-B14F-4D97-AF65-F5344CB8AC3E}">
        <p14:creationId xmlns:p14="http://schemas.microsoft.com/office/powerpoint/2010/main" val="1611439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Rectangle 3"/>
          <p:cNvSpPr/>
          <p:nvPr/>
        </p:nvSpPr>
        <p:spPr bwMode="auto">
          <a:xfrm>
            <a:off x="0" y="0"/>
            <a:ext cx="9144000" cy="6858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25" tIns="45713" rIns="91425" bIns="45713" numCol="1" rtlCol="0" anchor="t" anchorCtr="0" compatLnSpc="1">
            <a:prstTxWarp prst="textNoShape">
              <a:avLst/>
            </a:prstTxWarp>
          </a:bodyPr>
          <a:lstStyle/>
          <a:p>
            <a:pPr defTabSz="914259" eaLnBrk="0" fontAlgn="base" hangingPunct="0">
              <a:spcBef>
                <a:spcPct val="0"/>
              </a:spcBef>
              <a:spcAft>
                <a:spcPct val="0"/>
              </a:spcAft>
            </a:pPr>
            <a:endParaRPr lang="en-US" sz="2400" dirty="0" smtClean="0">
              <a:solidFill>
                <a:prstClr val="black"/>
              </a:solidFill>
            </a:endParaRPr>
          </a:p>
        </p:txBody>
      </p:sp>
      <p:pic>
        <p:nvPicPr>
          <p:cNvPr id="5" name="Picture 4" descr="NI logo w text small.png"/>
          <p:cNvPicPr>
            <a:picLocks noChangeAspect="1"/>
          </p:cNvPicPr>
          <p:nvPr/>
        </p:nvPicPr>
        <p:blipFill>
          <a:blip r:embed="rId2" cstate="print"/>
          <a:stretch>
            <a:fillRect/>
          </a:stretch>
        </p:blipFill>
        <p:spPr>
          <a:xfrm>
            <a:off x="7620000" y="6400800"/>
            <a:ext cx="1453930" cy="398912"/>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5471987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3"/>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6"/>
            <a:ext cx="7772400" cy="1500187"/>
          </a:xfrm>
        </p:spPr>
        <p:txBody>
          <a:bodyPr anchor="b"/>
          <a:lstStyle>
            <a:lvl1pPr marL="0" indent="0">
              <a:buNone/>
              <a:defRPr sz="2000"/>
            </a:lvl1pPr>
            <a:lvl2pPr marL="457130" indent="0">
              <a:buNone/>
              <a:defRPr sz="1800"/>
            </a:lvl2pPr>
            <a:lvl3pPr marL="914259" indent="0">
              <a:buNone/>
              <a:defRPr sz="1600"/>
            </a:lvl3pPr>
            <a:lvl4pPr marL="1371390" indent="0">
              <a:buNone/>
              <a:defRPr sz="1400"/>
            </a:lvl4pPr>
            <a:lvl5pPr marL="1828519" indent="0">
              <a:buNone/>
              <a:defRPr sz="1400"/>
            </a:lvl5pPr>
            <a:lvl6pPr marL="2285649" indent="0">
              <a:buNone/>
              <a:defRPr sz="1400"/>
            </a:lvl6pPr>
            <a:lvl7pPr marL="2742780" indent="0">
              <a:buNone/>
              <a:defRPr sz="1400"/>
            </a:lvl7pPr>
            <a:lvl8pPr marL="3199908" indent="0">
              <a:buNone/>
              <a:defRPr sz="1400"/>
            </a:lvl8pPr>
            <a:lvl9pPr marL="3657039" indent="0">
              <a:buNone/>
              <a:defRPr sz="1400"/>
            </a:lvl9pPr>
          </a:lstStyle>
          <a:p>
            <a:pPr lvl="0"/>
            <a:r>
              <a:rPr lang="en-US" smtClean="0"/>
              <a:t>Click to edit Master text styles</a:t>
            </a:r>
          </a:p>
        </p:txBody>
      </p:sp>
    </p:spTree>
    <p:extLst>
      <p:ext uri="{BB962C8B-B14F-4D97-AF65-F5344CB8AC3E}">
        <p14:creationId xmlns:p14="http://schemas.microsoft.com/office/powerpoint/2010/main" val="2446945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04800" y="1522535"/>
            <a:ext cx="4114800" cy="448056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524000"/>
            <a:ext cx="4114800" cy="448056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2730319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4801" y="228600"/>
            <a:ext cx="85344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304800" y="1535113"/>
            <a:ext cx="4114800" cy="639762"/>
          </a:xfrm>
        </p:spPr>
        <p:txBody>
          <a:bodyPr anchor="b"/>
          <a:lstStyle>
            <a:lvl1pPr marL="0" indent="0">
              <a:buNone/>
              <a:defRPr sz="2400" b="1"/>
            </a:lvl1pPr>
            <a:lvl2pPr marL="457130" indent="0">
              <a:buNone/>
              <a:defRPr sz="2000" b="1"/>
            </a:lvl2pPr>
            <a:lvl3pPr marL="914259" indent="0">
              <a:buNone/>
              <a:defRPr sz="1800" b="1"/>
            </a:lvl3pPr>
            <a:lvl4pPr marL="1371390" indent="0">
              <a:buNone/>
              <a:defRPr sz="1600" b="1"/>
            </a:lvl4pPr>
            <a:lvl5pPr marL="1828519" indent="0">
              <a:buNone/>
              <a:defRPr sz="1600" b="1"/>
            </a:lvl5pPr>
            <a:lvl6pPr marL="2285649" indent="0">
              <a:buNone/>
              <a:defRPr sz="1600" b="1"/>
            </a:lvl6pPr>
            <a:lvl7pPr marL="2742780" indent="0">
              <a:buNone/>
              <a:defRPr sz="1600" b="1"/>
            </a:lvl7pPr>
            <a:lvl8pPr marL="3199908" indent="0">
              <a:buNone/>
              <a:defRPr sz="1600" b="1"/>
            </a:lvl8pPr>
            <a:lvl9pPr marL="3657039"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04800" y="2174875"/>
            <a:ext cx="41148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114800" cy="639762"/>
          </a:xfrm>
        </p:spPr>
        <p:txBody>
          <a:bodyPr anchor="b"/>
          <a:lstStyle>
            <a:lvl1pPr marL="0" indent="0">
              <a:buNone/>
              <a:defRPr sz="2400" b="1"/>
            </a:lvl1pPr>
            <a:lvl2pPr marL="457130" indent="0">
              <a:buNone/>
              <a:defRPr sz="2000" b="1"/>
            </a:lvl2pPr>
            <a:lvl3pPr marL="914259" indent="0">
              <a:buNone/>
              <a:defRPr sz="1800" b="1"/>
            </a:lvl3pPr>
            <a:lvl4pPr marL="1371390" indent="0">
              <a:buNone/>
              <a:defRPr sz="1600" b="1"/>
            </a:lvl4pPr>
            <a:lvl5pPr marL="1828519" indent="0">
              <a:buNone/>
              <a:defRPr sz="1600" b="1"/>
            </a:lvl5pPr>
            <a:lvl6pPr marL="2285649" indent="0">
              <a:buNone/>
              <a:defRPr sz="1600" b="1"/>
            </a:lvl6pPr>
            <a:lvl7pPr marL="2742780" indent="0">
              <a:buNone/>
              <a:defRPr sz="1600" b="1"/>
            </a:lvl7pPr>
            <a:lvl8pPr marL="3199908" indent="0">
              <a:buNone/>
              <a:defRPr sz="1600" b="1"/>
            </a:lvl8pPr>
            <a:lvl9pPr marL="3657039"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1148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76663331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43110103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3590231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1_Title Slide">
    <p:spTree>
      <p:nvGrpSpPr>
        <p:cNvPr id="1" name=""/>
        <p:cNvGrpSpPr/>
        <p:nvPr/>
      </p:nvGrpSpPr>
      <p:grpSpPr>
        <a:xfrm>
          <a:off x="0" y="0"/>
          <a:ext cx="0" cy="0"/>
          <a:chOff x="0" y="0"/>
          <a:chExt cx="0" cy="0"/>
        </a:xfrm>
      </p:grpSpPr>
      <p:pic>
        <p:nvPicPr>
          <p:cNvPr id="4" name="Picture 9"/>
          <p:cNvPicPr>
            <a:picLocks noChangeAspect="1"/>
          </p:cNvPicPr>
          <p:nvPr/>
        </p:nvPicPr>
        <p:blipFill>
          <a:blip r:embed="rId2" cstate="screen">
            <a:extLst>
              <a:ext uri="{28A0092B-C50C-407E-A947-70E740481C1C}">
                <a14:useLocalDpi xmlns:a14="http://schemas.microsoft.com/office/drawing/2010/main"/>
              </a:ext>
            </a:extLst>
          </a:blip>
          <a:srcRect/>
          <a:stretch>
            <a:fillRect/>
          </a:stretch>
        </p:blipFill>
        <p:spPr bwMode="auto">
          <a:xfrm>
            <a:off x="0" y="0"/>
            <a:ext cx="9144000" cy="6858000"/>
          </a:xfrm>
          <a:prstGeom prst="rect">
            <a:avLst/>
          </a:prstGeom>
          <a:noFill/>
          <a:ln w="9525">
            <a:noFill/>
            <a:miter lim="800000"/>
            <a:headEnd/>
            <a:tailEnd/>
          </a:ln>
        </p:spPr>
      </p:pic>
      <p:sp>
        <p:nvSpPr>
          <p:cNvPr id="5" name="TextBox 11"/>
          <p:cNvSpPr txBox="1">
            <a:spLocks noChangeArrowheads="1"/>
          </p:cNvSpPr>
          <p:nvPr/>
        </p:nvSpPr>
        <p:spPr bwMode="auto">
          <a:xfrm>
            <a:off x="852488" y="6330950"/>
            <a:ext cx="1638300"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charset="0"/>
                <a:ea typeface="ＭＳ Ｐゴシック" charset="0"/>
                <a:cs typeface="ＭＳ Ｐゴシック" charset="0"/>
              </a:defRPr>
            </a:lvl1pPr>
            <a:lvl2pPr marL="742950" indent="-28575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pPr>
              <a:defRPr/>
            </a:pPr>
            <a:r>
              <a:rPr lang="en-US" sz="1200" smtClean="0">
                <a:solidFill>
                  <a:prstClr val="black"/>
                </a:solidFill>
              </a:rPr>
              <a:t>|  </a:t>
            </a:r>
            <a:r>
              <a:rPr lang="en-US" sz="1200" smtClean="0">
                <a:solidFill>
                  <a:prstClr val="black"/>
                </a:solidFill>
                <a:latin typeface="Univers Com 45 Light" charset="0"/>
              </a:rPr>
              <a:t>NI CONFIDENTIAL</a:t>
            </a:r>
          </a:p>
        </p:txBody>
      </p:sp>
      <p:sp>
        <p:nvSpPr>
          <p:cNvPr id="2" name="Title 1"/>
          <p:cNvSpPr>
            <a:spLocks noGrp="1"/>
          </p:cNvSpPr>
          <p:nvPr>
            <p:ph type="ctrTitle"/>
          </p:nvPr>
        </p:nvSpPr>
        <p:spPr>
          <a:xfrm>
            <a:off x="590550" y="921220"/>
            <a:ext cx="8053387" cy="2498255"/>
          </a:xfrm>
        </p:spPr>
        <p:txBody>
          <a:bodyPr anchor="b"/>
          <a:lstStyle>
            <a:lvl1pPr algn="ctr">
              <a:lnSpc>
                <a:spcPts val="4498"/>
              </a:lnSpc>
              <a:defRPr sz="4500" spc="-150">
                <a:solidFill>
                  <a:schemeClr val="tx2"/>
                </a:solidFill>
                <a:latin typeface="+mn-lt"/>
              </a:defRPr>
            </a:lvl1pPr>
          </a:lstStyle>
          <a:p>
            <a:r>
              <a:rPr lang="en-US" smtClean="0"/>
              <a:t>Click to edit Master title style</a:t>
            </a:r>
            <a:endParaRPr lang="en-US" dirty="0"/>
          </a:p>
        </p:txBody>
      </p:sp>
      <p:sp>
        <p:nvSpPr>
          <p:cNvPr id="3" name="Subtitle 2"/>
          <p:cNvSpPr>
            <a:spLocks noGrp="1"/>
          </p:cNvSpPr>
          <p:nvPr>
            <p:ph type="subTitle" idx="1"/>
          </p:nvPr>
        </p:nvSpPr>
        <p:spPr>
          <a:xfrm>
            <a:off x="590550" y="3634650"/>
            <a:ext cx="8053388" cy="771274"/>
          </a:xfrm>
        </p:spPr>
        <p:txBody>
          <a:bodyPr>
            <a:noAutofit/>
          </a:bodyPr>
          <a:lstStyle>
            <a:lvl1pPr marL="0" indent="0" algn="ctr">
              <a:buNone/>
              <a:defRPr sz="2300">
                <a:solidFill>
                  <a:schemeClr val="tx1">
                    <a:lumMod val="50000"/>
                    <a:lumOff val="50000"/>
                  </a:schemeClr>
                </a:solidFill>
              </a:defRPr>
            </a:lvl1pPr>
            <a:lvl2pPr marL="457174" indent="0" algn="ctr">
              <a:buNone/>
              <a:defRPr>
                <a:solidFill>
                  <a:schemeClr val="tx1">
                    <a:tint val="75000"/>
                  </a:schemeClr>
                </a:solidFill>
              </a:defRPr>
            </a:lvl2pPr>
            <a:lvl3pPr marL="914348" indent="0" algn="ctr">
              <a:buNone/>
              <a:defRPr>
                <a:solidFill>
                  <a:schemeClr val="tx1">
                    <a:tint val="75000"/>
                  </a:schemeClr>
                </a:solidFill>
              </a:defRPr>
            </a:lvl3pPr>
            <a:lvl4pPr marL="1371523" indent="0" algn="ctr">
              <a:buNone/>
              <a:defRPr>
                <a:solidFill>
                  <a:schemeClr val="tx1">
                    <a:tint val="75000"/>
                  </a:schemeClr>
                </a:solidFill>
              </a:defRPr>
            </a:lvl4pPr>
            <a:lvl5pPr marL="1828698" indent="0" algn="ctr">
              <a:buNone/>
              <a:defRPr>
                <a:solidFill>
                  <a:schemeClr val="tx1">
                    <a:tint val="75000"/>
                  </a:schemeClr>
                </a:solidFill>
              </a:defRPr>
            </a:lvl5pPr>
            <a:lvl6pPr marL="2285872" indent="0" algn="ctr">
              <a:buNone/>
              <a:defRPr>
                <a:solidFill>
                  <a:schemeClr val="tx1">
                    <a:tint val="75000"/>
                  </a:schemeClr>
                </a:solidFill>
              </a:defRPr>
            </a:lvl6pPr>
            <a:lvl7pPr marL="2743046" indent="0" algn="ctr">
              <a:buNone/>
              <a:defRPr>
                <a:solidFill>
                  <a:schemeClr val="tx1">
                    <a:tint val="75000"/>
                  </a:schemeClr>
                </a:solidFill>
              </a:defRPr>
            </a:lvl7pPr>
            <a:lvl8pPr marL="3200220" indent="0" algn="ctr">
              <a:buNone/>
              <a:defRPr>
                <a:solidFill>
                  <a:schemeClr val="tx1">
                    <a:tint val="75000"/>
                  </a:schemeClr>
                </a:solidFill>
              </a:defRPr>
            </a:lvl8pPr>
            <a:lvl9pPr marL="3657394"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347077097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3"/>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2" y="1435101"/>
            <a:ext cx="3008313" cy="4691063"/>
          </a:xfrm>
        </p:spPr>
        <p:txBody>
          <a:bodyPr/>
          <a:lstStyle>
            <a:lvl1pPr marL="0" indent="0">
              <a:buNone/>
              <a:defRPr sz="1400"/>
            </a:lvl1pPr>
            <a:lvl2pPr marL="457130" indent="0">
              <a:buNone/>
              <a:defRPr sz="1200"/>
            </a:lvl2pPr>
            <a:lvl3pPr marL="914259" indent="0">
              <a:buNone/>
              <a:defRPr sz="1000"/>
            </a:lvl3pPr>
            <a:lvl4pPr marL="1371390" indent="0">
              <a:buNone/>
              <a:defRPr sz="900"/>
            </a:lvl4pPr>
            <a:lvl5pPr marL="1828519" indent="0">
              <a:buNone/>
              <a:defRPr sz="900"/>
            </a:lvl5pPr>
            <a:lvl6pPr marL="2285649" indent="0">
              <a:buNone/>
              <a:defRPr sz="900"/>
            </a:lvl6pPr>
            <a:lvl7pPr marL="2742780" indent="0">
              <a:buNone/>
              <a:defRPr sz="900"/>
            </a:lvl7pPr>
            <a:lvl8pPr marL="3199908" indent="0">
              <a:buNone/>
              <a:defRPr sz="900"/>
            </a:lvl8pPr>
            <a:lvl9pPr marL="3657039" indent="0">
              <a:buNone/>
              <a:defRPr sz="900"/>
            </a:lvl9pPr>
          </a:lstStyle>
          <a:p>
            <a:pPr lvl="0"/>
            <a:r>
              <a:rPr lang="en-US" smtClean="0"/>
              <a:t>Click to edit Master text styles</a:t>
            </a:r>
          </a:p>
        </p:txBody>
      </p:sp>
    </p:spTree>
    <p:extLst>
      <p:ext uri="{BB962C8B-B14F-4D97-AF65-F5344CB8AC3E}">
        <p14:creationId xmlns:p14="http://schemas.microsoft.com/office/powerpoint/2010/main" val="207720775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130" indent="0">
              <a:buNone/>
              <a:defRPr sz="2800"/>
            </a:lvl2pPr>
            <a:lvl3pPr marL="914259" indent="0">
              <a:buNone/>
              <a:defRPr sz="2400"/>
            </a:lvl3pPr>
            <a:lvl4pPr marL="1371390" indent="0">
              <a:buNone/>
              <a:defRPr sz="2000"/>
            </a:lvl4pPr>
            <a:lvl5pPr marL="1828519" indent="0">
              <a:buNone/>
              <a:defRPr sz="2000"/>
            </a:lvl5pPr>
            <a:lvl6pPr marL="2285649" indent="0">
              <a:buNone/>
              <a:defRPr sz="2000"/>
            </a:lvl6pPr>
            <a:lvl7pPr marL="2742780" indent="0">
              <a:buNone/>
              <a:defRPr sz="2000"/>
            </a:lvl7pPr>
            <a:lvl8pPr marL="3199908" indent="0">
              <a:buNone/>
              <a:defRPr sz="2000"/>
            </a:lvl8pPr>
            <a:lvl9pPr marL="3657039"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130" indent="0">
              <a:buNone/>
              <a:defRPr sz="1200"/>
            </a:lvl2pPr>
            <a:lvl3pPr marL="914259" indent="0">
              <a:buNone/>
              <a:defRPr sz="1000"/>
            </a:lvl3pPr>
            <a:lvl4pPr marL="1371390" indent="0">
              <a:buNone/>
              <a:defRPr sz="900"/>
            </a:lvl4pPr>
            <a:lvl5pPr marL="1828519" indent="0">
              <a:buNone/>
              <a:defRPr sz="900"/>
            </a:lvl5pPr>
            <a:lvl6pPr marL="2285649" indent="0">
              <a:buNone/>
              <a:defRPr sz="900"/>
            </a:lvl6pPr>
            <a:lvl7pPr marL="2742780" indent="0">
              <a:buNone/>
              <a:defRPr sz="900"/>
            </a:lvl7pPr>
            <a:lvl8pPr marL="3199908" indent="0">
              <a:buNone/>
              <a:defRPr sz="900"/>
            </a:lvl8pPr>
            <a:lvl9pPr marL="3657039" indent="0">
              <a:buNone/>
              <a:defRPr sz="900"/>
            </a:lvl9pPr>
          </a:lstStyle>
          <a:p>
            <a:pPr lvl="0"/>
            <a:r>
              <a:rPr lang="en-US" smtClean="0"/>
              <a:t>Click to edit Master text styles</a:t>
            </a:r>
          </a:p>
        </p:txBody>
      </p:sp>
    </p:spTree>
    <p:extLst>
      <p:ext uri="{BB962C8B-B14F-4D97-AF65-F5344CB8AC3E}">
        <p14:creationId xmlns:p14="http://schemas.microsoft.com/office/powerpoint/2010/main" val="249479771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6773055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029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609600"/>
            <a:ext cx="5676900" cy="5029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16778765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1"/>
            <a:ext cx="8534400" cy="10668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81000" y="1295401"/>
            <a:ext cx="4191000" cy="4267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724400" y="1295400"/>
            <a:ext cx="4191000" cy="2057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724400" y="3505200"/>
            <a:ext cx="4191000" cy="2057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19890046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1"/>
            <a:ext cx="8534400" cy="10668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81000" y="1295401"/>
            <a:ext cx="4191000" cy="4267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24400" y="1295401"/>
            <a:ext cx="4191000" cy="4267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3"/>
          <p:cNvSpPr>
            <a:spLocks noGrp="1"/>
          </p:cNvSpPr>
          <p:nvPr>
            <p:ph type="sldNum" sz="quarter" idx="4"/>
          </p:nvPr>
        </p:nvSpPr>
        <p:spPr>
          <a:xfrm>
            <a:off x="4876801" y="6340478"/>
            <a:ext cx="2133600" cy="365125"/>
          </a:xfrm>
          <a:prstGeom prst="rect">
            <a:avLst/>
          </a:prstGeom>
        </p:spPr>
        <p:txBody>
          <a:bodyPr vert="horz" lIns="91425" tIns="45713" rIns="91425" bIns="45713" rtlCol="0" anchor="ctr"/>
          <a:lstStyle>
            <a:lvl1pPr algn="r">
              <a:defRPr sz="1200">
                <a:solidFill>
                  <a:schemeClr val="bg1"/>
                </a:solidFill>
              </a:defRPr>
            </a:lvl1pPr>
          </a:lstStyle>
          <a:p>
            <a:pPr defTabSz="914259"/>
            <a:fld id="{940778A0-436F-4CBB-95B9-7834F4A97BC2}" type="slidenum">
              <a:rPr lang="en-US" smtClean="0">
                <a:solidFill>
                  <a:prstClr val="white"/>
                </a:solidFill>
              </a:rPr>
              <a:pPr defTabSz="914259"/>
              <a:t>‹#›</a:t>
            </a:fld>
            <a:endParaRPr lang="en-US" dirty="0">
              <a:solidFill>
                <a:prstClr val="white"/>
              </a:solidFill>
            </a:endParaRPr>
          </a:p>
        </p:txBody>
      </p:sp>
    </p:spTree>
    <p:extLst>
      <p:ext uri="{BB962C8B-B14F-4D97-AF65-F5344CB8AC3E}">
        <p14:creationId xmlns:p14="http://schemas.microsoft.com/office/powerpoint/2010/main" val="158365706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Intro Slide">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0" y="0"/>
            <a:ext cx="9144000" cy="6858000"/>
          </a:xfrm>
          <a:prstGeom prst="rect">
            <a:avLst/>
          </a:prstGeom>
        </p:spPr>
      </p:pic>
      <p:sp>
        <p:nvSpPr>
          <p:cNvPr id="3" name="TextBox 2"/>
          <p:cNvSpPr txBox="1"/>
          <p:nvPr/>
        </p:nvSpPr>
        <p:spPr>
          <a:xfrm>
            <a:off x="350489" y="6330950"/>
            <a:ext cx="644728" cy="276999"/>
          </a:xfrm>
          <a:prstGeom prst="rect">
            <a:avLst/>
          </a:prstGeom>
          <a:noFill/>
        </p:spPr>
        <p:txBody>
          <a:bodyPr wrap="none" rtlCol="0">
            <a:spAutoFit/>
          </a:bodyPr>
          <a:lstStyle/>
          <a:p>
            <a:r>
              <a:rPr lang="en-US" sz="1200" dirty="0" smtClean="0">
                <a:solidFill>
                  <a:prstClr val="black"/>
                </a:solidFill>
              </a:rPr>
              <a:t>ni.com</a:t>
            </a:r>
            <a:endParaRPr lang="en-US" sz="1200" dirty="0">
              <a:solidFill>
                <a:prstClr val="black"/>
              </a:solidFill>
            </a:endParaRPr>
          </a:p>
        </p:txBody>
      </p:sp>
    </p:spTree>
    <p:extLst>
      <p:ext uri="{BB962C8B-B14F-4D97-AF65-F5344CB8AC3E}">
        <p14:creationId xmlns:p14="http://schemas.microsoft.com/office/powerpoint/2010/main" val="96356662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title" preserve="1">
  <p:cSld name="External Title Slide">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0" y="0"/>
            <a:ext cx="9144000" cy="6858000"/>
          </a:xfrm>
          <a:prstGeom prst="rect">
            <a:avLst/>
          </a:prstGeom>
        </p:spPr>
      </p:pic>
      <p:sp>
        <p:nvSpPr>
          <p:cNvPr id="2" name="Title 1"/>
          <p:cNvSpPr>
            <a:spLocks noGrp="1"/>
          </p:cNvSpPr>
          <p:nvPr>
            <p:ph type="ctrTitle" hasCustomPrompt="1"/>
          </p:nvPr>
        </p:nvSpPr>
        <p:spPr>
          <a:xfrm>
            <a:off x="590550" y="921220"/>
            <a:ext cx="8053387" cy="2498255"/>
          </a:xfrm>
        </p:spPr>
        <p:txBody>
          <a:bodyPr anchor="b">
            <a:normAutofit/>
          </a:bodyPr>
          <a:lstStyle>
            <a:lvl1pPr algn="ctr">
              <a:lnSpc>
                <a:spcPts val="4498"/>
              </a:lnSpc>
              <a:defRPr sz="4500" spc="-150">
                <a:solidFill>
                  <a:schemeClr val="tx2"/>
                </a:solidFill>
                <a:latin typeface="+mn-lt"/>
              </a:defRPr>
            </a:lvl1pPr>
          </a:lstStyle>
          <a:p>
            <a:r>
              <a:rPr lang="en-US" dirty="0" smtClean="0"/>
              <a:t>Click to edit title</a:t>
            </a:r>
            <a:endParaRPr lang="en-US" dirty="0"/>
          </a:p>
        </p:txBody>
      </p:sp>
      <p:sp>
        <p:nvSpPr>
          <p:cNvPr id="3" name="Subtitle 2"/>
          <p:cNvSpPr>
            <a:spLocks noGrp="1"/>
          </p:cNvSpPr>
          <p:nvPr>
            <p:ph type="subTitle" idx="1" hasCustomPrompt="1"/>
          </p:nvPr>
        </p:nvSpPr>
        <p:spPr>
          <a:xfrm>
            <a:off x="590550" y="3634650"/>
            <a:ext cx="8053388" cy="771274"/>
          </a:xfrm>
        </p:spPr>
        <p:txBody>
          <a:bodyPr>
            <a:noAutofit/>
          </a:bodyPr>
          <a:lstStyle>
            <a:lvl1pPr marL="0" indent="0" algn="ctr">
              <a:buNone/>
              <a:defRPr sz="2300">
                <a:solidFill>
                  <a:schemeClr val="tx1">
                    <a:lumMod val="50000"/>
                    <a:lumOff val="50000"/>
                  </a:schemeClr>
                </a:solidFill>
              </a:defRPr>
            </a:lvl1pPr>
            <a:lvl2pPr marL="457174" indent="0" algn="ctr">
              <a:buNone/>
              <a:defRPr>
                <a:solidFill>
                  <a:schemeClr val="tx1">
                    <a:tint val="75000"/>
                  </a:schemeClr>
                </a:solidFill>
              </a:defRPr>
            </a:lvl2pPr>
            <a:lvl3pPr marL="914348" indent="0" algn="ctr">
              <a:buNone/>
              <a:defRPr>
                <a:solidFill>
                  <a:schemeClr val="tx1">
                    <a:tint val="75000"/>
                  </a:schemeClr>
                </a:solidFill>
              </a:defRPr>
            </a:lvl3pPr>
            <a:lvl4pPr marL="1371523" indent="0" algn="ctr">
              <a:buNone/>
              <a:defRPr>
                <a:solidFill>
                  <a:schemeClr val="tx1">
                    <a:tint val="75000"/>
                  </a:schemeClr>
                </a:solidFill>
              </a:defRPr>
            </a:lvl4pPr>
            <a:lvl5pPr marL="1828698" indent="0" algn="ctr">
              <a:buNone/>
              <a:defRPr>
                <a:solidFill>
                  <a:schemeClr val="tx1">
                    <a:tint val="75000"/>
                  </a:schemeClr>
                </a:solidFill>
              </a:defRPr>
            </a:lvl5pPr>
            <a:lvl6pPr marL="2285872" indent="0" algn="ctr">
              <a:buNone/>
              <a:defRPr>
                <a:solidFill>
                  <a:schemeClr val="tx1">
                    <a:tint val="75000"/>
                  </a:schemeClr>
                </a:solidFill>
              </a:defRPr>
            </a:lvl6pPr>
            <a:lvl7pPr marL="2743046" indent="0" algn="ctr">
              <a:buNone/>
              <a:defRPr>
                <a:solidFill>
                  <a:schemeClr val="tx1">
                    <a:tint val="75000"/>
                  </a:schemeClr>
                </a:solidFill>
              </a:defRPr>
            </a:lvl7pPr>
            <a:lvl8pPr marL="3200220" indent="0" algn="ctr">
              <a:buNone/>
              <a:defRPr>
                <a:solidFill>
                  <a:schemeClr val="tx1">
                    <a:tint val="75000"/>
                  </a:schemeClr>
                </a:solidFill>
              </a:defRPr>
            </a:lvl8pPr>
            <a:lvl9pPr marL="3657394" indent="0" algn="ctr">
              <a:buNone/>
              <a:defRPr>
                <a:solidFill>
                  <a:schemeClr val="tx1">
                    <a:tint val="75000"/>
                  </a:schemeClr>
                </a:solidFill>
              </a:defRPr>
            </a:lvl9pPr>
          </a:lstStyle>
          <a:p>
            <a:r>
              <a:rPr lang="en-US" dirty="0" smtClean="0"/>
              <a:t>Click to edit subtitle</a:t>
            </a:r>
            <a:endParaRPr lang="en-US" dirty="0"/>
          </a:p>
        </p:txBody>
      </p:sp>
      <p:sp>
        <p:nvSpPr>
          <p:cNvPr id="5" name="TextBox 4"/>
          <p:cNvSpPr txBox="1"/>
          <p:nvPr/>
        </p:nvSpPr>
        <p:spPr>
          <a:xfrm>
            <a:off x="350489" y="6330950"/>
            <a:ext cx="644728" cy="276999"/>
          </a:xfrm>
          <a:prstGeom prst="rect">
            <a:avLst/>
          </a:prstGeom>
          <a:noFill/>
        </p:spPr>
        <p:txBody>
          <a:bodyPr wrap="none" rtlCol="0">
            <a:spAutoFit/>
          </a:bodyPr>
          <a:lstStyle/>
          <a:p>
            <a:r>
              <a:rPr lang="en-US" sz="1200" dirty="0" smtClean="0">
                <a:solidFill>
                  <a:prstClr val="black"/>
                </a:solidFill>
              </a:rPr>
              <a:t>ni.com</a:t>
            </a:r>
            <a:endParaRPr lang="en-US" sz="1200" dirty="0">
              <a:solidFill>
                <a:prstClr val="black"/>
              </a:solidFill>
            </a:endParaRPr>
          </a:p>
        </p:txBody>
      </p:sp>
    </p:spTree>
    <p:extLst>
      <p:ext uri="{BB962C8B-B14F-4D97-AF65-F5344CB8AC3E}">
        <p14:creationId xmlns:p14="http://schemas.microsoft.com/office/powerpoint/2010/main" val="75421633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External 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Master title style</a:t>
            </a:r>
            <a:endParaRPr lang="en-US" dirty="0"/>
          </a:p>
        </p:txBody>
      </p:sp>
      <p:sp>
        <p:nvSpPr>
          <p:cNvPr id="3" name="Content Placeholder 2"/>
          <p:cNvSpPr>
            <a:spLocks noGrp="1"/>
          </p:cNvSpPr>
          <p:nvPr>
            <p:ph idx="1" hasCustomPrompt="1"/>
          </p:nvPr>
        </p:nvSpPr>
        <p:spPr>
          <a:xfrm>
            <a:off x="478332" y="1121384"/>
            <a:ext cx="8165605" cy="4949008"/>
          </a:xfrm>
        </p:spPr>
        <p:txBody>
          <a:bodyPr/>
          <a:lstStyle>
            <a:lvl1pPr>
              <a:defRPr>
                <a:latin typeface="+mn-lt"/>
              </a:defRPr>
            </a:lvl1pPr>
            <a:lvl2pPr>
              <a:defRPr>
                <a:latin typeface="+mn-lt"/>
              </a:defRPr>
            </a:lvl2pPr>
            <a:lvl3pPr>
              <a:defRPr>
                <a:latin typeface="+mn-lt"/>
              </a:defRPr>
            </a:lvl3pPr>
            <a:lvl4pPr>
              <a:defRPr sz="1400">
                <a:latin typeface="+mn-lt"/>
              </a:defRPr>
            </a:lvl4pPr>
            <a:lvl5pPr>
              <a:defRPr sz="1400">
                <a:latin typeface="+mn-lt"/>
              </a:defRPr>
            </a:lvl5pPr>
          </a:lstStyle>
          <a:p>
            <a:pPr lvl="0"/>
            <a:r>
              <a:rPr lang="en-US" dirty="0" smtClean="0"/>
              <a:t>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35915800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External 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3935" y="142829"/>
            <a:ext cx="8223978" cy="964092"/>
          </a:xfrm>
        </p:spPr>
        <p:txBody>
          <a:bodyPr/>
          <a:lstStyle/>
          <a:p>
            <a:r>
              <a:rPr lang="en-US" dirty="0" smtClean="0"/>
              <a:t>Master title style</a:t>
            </a:r>
            <a:endParaRPr lang="en-US" dirty="0"/>
          </a:p>
        </p:txBody>
      </p:sp>
      <p:sp>
        <p:nvSpPr>
          <p:cNvPr id="3" name="Content Placeholder 2"/>
          <p:cNvSpPr>
            <a:spLocks noGrp="1"/>
          </p:cNvSpPr>
          <p:nvPr>
            <p:ph sz="half" idx="1" hasCustomPrompt="1"/>
          </p:nvPr>
        </p:nvSpPr>
        <p:spPr>
          <a:xfrm>
            <a:off x="478333" y="1124712"/>
            <a:ext cx="4028178" cy="4949008"/>
          </a:xfrm>
        </p:spPr>
        <p:txBody>
          <a:bodyPr/>
          <a:lstStyle>
            <a:lvl1pPr>
              <a:defRPr sz="2400">
                <a:latin typeface="+mn-lt"/>
              </a:defRPr>
            </a:lvl1pPr>
            <a:lvl2pPr>
              <a:defRPr sz="2000">
                <a:latin typeface="+mn-lt"/>
              </a:defRPr>
            </a:lvl2pPr>
            <a:lvl3pPr>
              <a:defRPr sz="1700">
                <a:latin typeface="+mn-lt"/>
              </a:defRPr>
            </a:lvl3pPr>
            <a:lvl4pPr>
              <a:defRPr sz="1400">
                <a:latin typeface="+mn-lt"/>
              </a:defRPr>
            </a:lvl4pPr>
            <a:lvl5pPr>
              <a:defRPr sz="1400">
                <a:latin typeface="+mn-lt"/>
              </a:defRPr>
            </a:lvl5pPr>
            <a:lvl6pPr>
              <a:defRPr sz="1800"/>
            </a:lvl6pPr>
            <a:lvl7pPr>
              <a:defRPr sz="1800"/>
            </a:lvl7pPr>
            <a:lvl8pPr>
              <a:defRPr sz="1800"/>
            </a:lvl8pPr>
            <a:lvl9pPr>
              <a:defRPr sz="1800"/>
            </a:lvl9pPr>
          </a:lstStyle>
          <a:p>
            <a:pPr lvl="0"/>
            <a:r>
              <a:rPr lang="en-US" dirty="0" smtClean="0"/>
              <a:t>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hasCustomPrompt="1"/>
          </p:nvPr>
        </p:nvSpPr>
        <p:spPr>
          <a:xfrm>
            <a:off x="4648200" y="1124712"/>
            <a:ext cx="4038600" cy="4949008"/>
          </a:xfrm>
        </p:spPr>
        <p:txBody>
          <a:bodyPr/>
          <a:lstStyle>
            <a:lvl1pPr>
              <a:defRPr sz="2400">
                <a:latin typeface="+mn-lt"/>
              </a:defRPr>
            </a:lvl1pPr>
            <a:lvl2pPr>
              <a:defRPr sz="2000">
                <a:latin typeface="+mn-lt"/>
              </a:defRPr>
            </a:lvl2pPr>
            <a:lvl3pPr>
              <a:defRPr sz="1700">
                <a:latin typeface="+mn-lt"/>
              </a:defRPr>
            </a:lvl3pPr>
            <a:lvl4pPr>
              <a:defRPr sz="1400">
                <a:latin typeface="+mn-lt"/>
              </a:defRPr>
            </a:lvl4pPr>
            <a:lvl5pPr>
              <a:defRPr sz="1400">
                <a:latin typeface="+mn-lt"/>
              </a:defRPr>
            </a:lvl5pPr>
            <a:lvl6pPr>
              <a:defRPr sz="1800"/>
            </a:lvl6pPr>
            <a:lvl7pPr>
              <a:defRPr sz="1800"/>
            </a:lvl7pPr>
            <a:lvl8pPr>
              <a:defRPr sz="1800"/>
            </a:lvl8pPr>
            <a:lvl9pPr>
              <a:defRPr sz="1800"/>
            </a:lvl9pPr>
          </a:lstStyle>
          <a:p>
            <a:pPr lvl="0"/>
            <a:r>
              <a:rPr lang="en-US" dirty="0" smtClean="0"/>
              <a:t>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0080519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defRPr>
                <a:latin typeface="+mn-lt"/>
              </a:defRPr>
            </a:lvl1pPr>
            <a:lvl2pPr>
              <a:defRPr>
                <a:latin typeface="+mn-lt"/>
              </a:defRPr>
            </a:lvl2pPr>
            <a:lvl3pPr>
              <a:defRPr>
                <a:latin typeface="+mn-lt"/>
              </a:defRPr>
            </a:lvl3pPr>
            <a:lvl4pPr>
              <a:defRPr sz="1400">
                <a:latin typeface="+mn-lt"/>
              </a:defRPr>
            </a:lvl4pPr>
            <a:lvl5pPr>
              <a:defRPr sz="1400">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593474950"/>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External 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Master title style</a:t>
            </a:r>
            <a:endParaRPr lang="en-US" dirty="0"/>
          </a:p>
        </p:txBody>
      </p:sp>
    </p:spTree>
    <p:extLst>
      <p:ext uri="{BB962C8B-B14F-4D97-AF65-F5344CB8AC3E}">
        <p14:creationId xmlns:p14="http://schemas.microsoft.com/office/powerpoint/2010/main" val="231507187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External No Title">
    <p:spTree>
      <p:nvGrpSpPr>
        <p:cNvPr id="1" name=""/>
        <p:cNvGrpSpPr/>
        <p:nvPr/>
      </p:nvGrpSpPr>
      <p:grpSpPr>
        <a:xfrm>
          <a:off x="0" y="0"/>
          <a:ext cx="0" cy="0"/>
          <a:chOff x="0" y="0"/>
          <a:chExt cx="0" cy="0"/>
        </a:xfrm>
      </p:grpSpPr>
      <p:sp>
        <p:nvSpPr>
          <p:cNvPr id="2" name="Content Placeholder 2"/>
          <p:cNvSpPr>
            <a:spLocks noGrp="1"/>
          </p:cNvSpPr>
          <p:nvPr>
            <p:ph idx="1"/>
          </p:nvPr>
        </p:nvSpPr>
        <p:spPr>
          <a:xfrm>
            <a:off x="469695" y="448733"/>
            <a:ext cx="8228217" cy="5621659"/>
          </a:xfrm>
        </p:spPr>
        <p:txBody>
          <a:bodyPr/>
          <a:lstStyle>
            <a:lvl1pPr marL="0" indent="0">
              <a:buNone/>
              <a:defRPr>
                <a:latin typeface="+mn-lt"/>
              </a:defRPr>
            </a:lvl1pPr>
            <a:lvl2pPr>
              <a:defRPr>
                <a:latin typeface="+mn-lt"/>
              </a:defRPr>
            </a:lvl2pPr>
            <a:lvl3pPr>
              <a:defRPr>
                <a:latin typeface="+mn-lt"/>
              </a:defRPr>
            </a:lvl3pPr>
            <a:lvl4pPr>
              <a:defRPr sz="1400">
                <a:latin typeface="+mn-lt"/>
              </a:defRPr>
            </a:lvl4pPr>
            <a:lvl5pPr>
              <a:defRPr sz="1400">
                <a:latin typeface="+mn-lt"/>
              </a:defRPr>
            </a:lvl5pPr>
          </a:lstStyle>
          <a:p>
            <a:pPr lvl="0"/>
            <a:r>
              <a:rPr lang="en-US" smtClean="0"/>
              <a:t>Click to edit Master text styles</a:t>
            </a:r>
          </a:p>
        </p:txBody>
      </p:sp>
    </p:spTree>
    <p:extLst>
      <p:ext uri="{BB962C8B-B14F-4D97-AF65-F5344CB8AC3E}">
        <p14:creationId xmlns:p14="http://schemas.microsoft.com/office/powerpoint/2010/main" val="181447078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43110103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Intro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6858000"/>
          </a:xfrm>
          <a:prstGeom prst="rect">
            <a:avLst/>
          </a:prstGeom>
        </p:spPr>
      </p:pic>
      <p:sp>
        <p:nvSpPr>
          <p:cNvPr id="5" name="TextBox 4"/>
          <p:cNvSpPr txBox="1"/>
          <p:nvPr userDrawn="1"/>
        </p:nvSpPr>
        <p:spPr>
          <a:xfrm>
            <a:off x="350489" y="6330950"/>
            <a:ext cx="644728" cy="276999"/>
          </a:xfrm>
          <a:prstGeom prst="rect">
            <a:avLst/>
          </a:prstGeom>
          <a:noFill/>
        </p:spPr>
        <p:txBody>
          <a:bodyPr wrap="none" rtlCol="0">
            <a:spAutoFit/>
          </a:bodyPr>
          <a:lstStyle/>
          <a:p>
            <a:r>
              <a:rPr lang="en-US" sz="1200" dirty="0" smtClean="0"/>
              <a:t>ni.com</a:t>
            </a:r>
            <a:endParaRPr lang="en-US" sz="1200" b="0" dirty="0">
              <a:solidFill>
                <a:schemeClr val="tx1"/>
              </a:solidFill>
              <a:latin typeface="+mn-lt"/>
            </a:endParaRPr>
          </a:p>
        </p:txBody>
      </p:sp>
    </p:spTree>
    <p:extLst>
      <p:ext uri="{BB962C8B-B14F-4D97-AF65-F5344CB8AC3E}">
        <p14:creationId xmlns:p14="http://schemas.microsoft.com/office/powerpoint/2010/main" val="373870906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title" preserve="1">
  <p:cSld name="NI Conf Title Slide">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6858000"/>
          </a:xfrm>
          <a:prstGeom prst="rect">
            <a:avLst/>
          </a:prstGeom>
        </p:spPr>
      </p:pic>
      <p:sp>
        <p:nvSpPr>
          <p:cNvPr id="2" name="Title 1"/>
          <p:cNvSpPr>
            <a:spLocks noGrp="1"/>
          </p:cNvSpPr>
          <p:nvPr>
            <p:ph type="ctrTitle" hasCustomPrompt="1"/>
          </p:nvPr>
        </p:nvSpPr>
        <p:spPr>
          <a:xfrm>
            <a:off x="590550" y="921220"/>
            <a:ext cx="8053387" cy="2498255"/>
          </a:xfrm>
        </p:spPr>
        <p:txBody>
          <a:bodyPr anchor="b">
            <a:normAutofit/>
          </a:bodyPr>
          <a:lstStyle>
            <a:lvl1pPr algn="ctr">
              <a:lnSpc>
                <a:spcPts val="4498"/>
              </a:lnSpc>
              <a:defRPr sz="4500" spc="-150">
                <a:solidFill>
                  <a:schemeClr val="tx2"/>
                </a:solidFill>
                <a:latin typeface="+mn-lt"/>
              </a:defRPr>
            </a:lvl1pPr>
          </a:lstStyle>
          <a:p>
            <a:r>
              <a:rPr lang="en-US" dirty="0" smtClean="0"/>
              <a:t>Click to edit title</a:t>
            </a:r>
            <a:endParaRPr lang="en-US" dirty="0"/>
          </a:p>
        </p:txBody>
      </p:sp>
      <p:sp>
        <p:nvSpPr>
          <p:cNvPr id="3" name="Subtitle 2"/>
          <p:cNvSpPr>
            <a:spLocks noGrp="1"/>
          </p:cNvSpPr>
          <p:nvPr>
            <p:ph type="subTitle" idx="1" hasCustomPrompt="1"/>
          </p:nvPr>
        </p:nvSpPr>
        <p:spPr>
          <a:xfrm>
            <a:off x="590550" y="3634650"/>
            <a:ext cx="8053388" cy="771274"/>
          </a:xfrm>
        </p:spPr>
        <p:txBody>
          <a:bodyPr>
            <a:noAutofit/>
          </a:bodyPr>
          <a:lstStyle>
            <a:lvl1pPr marL="0" indent="0" algn="ctr">
              <a:buNone/>
              <a:defRPr sz="2300">
                <a:solidFill>
                  <a:schemeClr val="tx1">
                    <a:lumMod val="50000"/>
                    <a:lumOff val="50000"/>
                  </a:schemeClr>
                </a:solidFill>
              </a:defRPr>
            </a:lvl1pPr>
            <a:lvl2pPr marL="457174" indent="0" algn="ctr">
              <a:buNone/>
              <a:defRPr>
                <a:solidFill>
                  <a:schemeClr val="tx1">
                    <a:tint val="75000"/>
                  </a:schemeClr>
                </a:solidFill>
              </a:defRPr>
            </a:lvl2pPr>
            <a:lvl3pPr marL="914348" indent="0" algn="ctr">
              <a:buNone/>
              <a:defRPr>
                <a:solidFill>
                  <a:schemeClr val="tx1">
                    <a:tint val="75000"/>
                  </a:schemeClr>
                </a:solidFill>
              </a:defRPr>
            </a:lvl3pPr>
            <a:lvl4pPr marL="1371523" indent="0" algn="ctr">
              <a:buNone/>
              <a:defRPr>
                <a:solidFill>
                  <a:schemeClr val="tx1">
                    <a:tint val="75000"/>
                  </a:schemeClr>
                </a:solidFill>
              </a:defRPr>
            </a:lvl4pPr>
            <a:lvl5pPr marL="1828698" indent="0" algn="ctr">
              <a:buNone/>
              <a:defRPr>
                <a:solidFill>
                  <a:schemeClr val="tx1">
                    <a:tint val="75000"/>
                  </a:schemeClr>
                </a:solidFill>
              </a:defRPr>
            </a:lvl5pPr>
            <a:lvl6pPr marL="2285872" indent="0" algn="ctr">
              <a:buNone/>
              <a:defRPr>
                <a:solidFill>
                  <a:schemeClr val="tx1">
                    <a:tint val="75000"/>
                  </a:schemeClr>
                </a:solidFill>
              </a:defRPr>
            </a:lvl6pPr>
            <a:lvl7pPr marL="2743046" indent="0" algn="ctr">
              <a:buNone/>
              <a:defRPr>
                <a:solidFill>
                  <a:schemeClr val="tx1">
                    <a:tint val="75000"/>
                  </a:schemeClr>
                </a:solidFill>
              </a:defRPr>
            </a:lvl7pPr>
            <a:lvl8pPr marL="3200220" indent="0" algn="ctr">
              <a:buNone/>
              <a:defRPr>
                <a:solidFill>
                  <a:schemeClr val="tx1">
                    <a:tint val="75000"/>
                  </a:schemeClr>
                </a:solidFill>
              </a:defRPr>
            </a:lvl8pPr>
            <a:lvl9pPr marL="3657394" indent="0" algn="ctr">
              <a:buNone/>
              <a:defRPr>
                <a:solidFill>
                  <a:schemeClr val="tx1">
                    <a:tint val="75000"/>
                  </a:schemeClr>
                </a:solidFill>
              </a:defRPr>
            </a:lvl9pPr>
          </a:lstStyle>
          <a:p>
            <a:r>
              <a:rPr lang="en-US" dirty="0" smtClean="0"/>
              <a:t>Click to edit subtitle</a:t>
            </a:r>
            <a:endParaRPr lang="en-US" dirty="0"/>
          </a:p>
        </p:txBody>
      </p:sp>
      <p:sp>
        <p:nvSpPr>
          <p:cNvPr id="6" name="TextBox 5"/>
          <p:cNvSpPr txBox="1"/>
          <p:nvPr userDrawn="1"/>
        </p:nvSpPr>
        <p:spPr>
          <a:xfrm>
            <a:off x="350489" y="6330950"/>
            <a:ext cx="2167581" cy="276999"/>
          </a:xfrm>
          <a:prstGeom prst="rect">
            <a:avLst/>
          </a:prstGeom>
          <a:noFill/>
        </p:spPr>
        <p:txBody>
          <a:bodyPr wrap="none" rtlCol="0">
            <a:spAutoFit/>
          </a:bodyPr>
          <a:lstStyle/>
          <a:p>
            <a:r>
              <a:rPr lang="en-US" sz="1200" dirty="0" smtClean="0"/>
              <a:t>ni.com  |  </a:t>
            </a:r>
            <a:r>
              <a:rPr lang="en-US" sz="1200" b="0" dirty="0" smtClean="0">
                <a:solidFill>
                  <a:schemeClr val="tx1"/>
                </a:solidFill>
                <a:latin typeface="+mn-lt"/>
              </a:rPr>
              <a:t>NI</a:t>
            </a:r>
            <a:r>
              <a:rPr lang="en-US" sz="1200" b="0" baseline="0" dirty="0" smtClean="0">
                <a:solidFill>
                  <a:schemeClr val="tx1"/>
                </a:solidFill>
                <a:latin typeface="+mn-lt"/>
              </a:rPr>
              <a:t> </a:t>
            </a:r>
            <a:r>
              <a:rPr lang="en-US" sz="1200" b="0" dirty="0" smtClean="0">
                <a:solidFill>
                  <a:schemeClr val="tx1"/>
                </a:solidFill>
                <a:latin typeface="+mn-lt"/>
              </a:rPr>
              <a:t>CONFIDENTIAL</a:t>
            </a:r>
            <a:endParaRPr lang="en-US" sz="1200" b="0" dirty="0">
              <a:solidFill>
                <a:schemeClr val="tx1"/>
              </a:solidFill>
              <a:latin typeface="+mn-lt"/>
            </a:endParaRPr>
          </a:p>
        </p:txBody>
      </p:sp>
    </p:spTree>
    <p:extLst>
      <p:ext uri="{BB962C8B-B14F-4D97-AF65-F5344CB8AC3E}">
        <p14:creationId xmlns:p14="http://schemas.microsoft.com/office/powerpoint/2010/main" val="65552446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NI Conf 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Master title style</a:t>
            </a:r>
            <a:endParaRPr lang="en-US" dirty="0"/>
          </a:p>
        </p:txBody>
      </p:sp>
      <p:sp>
        <p:nvSpPr>
          <p:cNvPr id="3" name="Content Placeholder 2"/>
          <p:cNvSpPr>
            <a:spLocks noGrp="1"/>
          </p:cNvSpPr>
          <p:nvPr>
            <p:ph idx="1" hasCustomPrompt="1"/>
          </p:nvPr>
        </p:nvSpPr>
        <p:spPr/>
        <p:txBody>
          <a:bodyPr/>
          <a:lstStyle>
            <a:lvl1pPr>
              <a:defRPr>
                <a:latin typeface="+mn-lt"/>
              </a:defRPr>
            </a:lvl1pPr>
            <a:lvl2pPr>
              <a:defRPr>
                <a:latin typeface="+mn-lt"/>
              </a:defRPr>
            </a:lvl2pPr>
            <a:lvl3pPr>
              <a:defRPr>
                <a:latin typeface="+mn-lt"/>
              </a:defRPr>
            </a:lvl3pPr>
            <a:lvl4pPr>
              <a:defRPr sz="1400">
                <a:latin typeface="+mn-lt"/>
              </a:defRPr>
            </a:lvl4pPr>
            <a:lvl5pPr>
              <a:defRPr sz="1400">
                <a:latin typeface="+mn-lt"/>
              </a:defRPr>
            </a:lvl5pPr>
          </a:lstStyle>
          <a:p>
            <a:pPr lvl="0"/>
            <a:r>
              <a:rPr lang="en-US" dirty="0" smtClean="0"/>
              <a:t>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45031296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woObj" preserve="1">
  <p:cSld name="NI Conf 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3935" y="142829"/>
            <a:ext cx="8223978" cy="964092"/>
          </a:xfrm>
        </p:spPr>
        <p:txBody>
          <a:bodyPr/>
          <a:lstStyle/>
          <a:p>
            <a:r>
              <a:rPr lang="en-US" dirty="0" smtClean="0"/>
              <a:t>Master title style</a:t>
            </a:r>
            <a:endParaRPr lang="en-US" dirty="0"/>
          </a:p>
        </p:txBody>
      </p:sp>
      <p:sp>
        <p:nvSpPr>
          <p:cNvPr id="3" name="Content Placeholder 2"/>
          <p:cNvSpPr>
            <a:spLocks noGrp="1"/>
          </p:cNvSpPr>
          <p:nvPr>
            <p:ph sz="half" idx="1" hasCustomPrompt="1"/>
          </p:nvPr>
        </p:nvSpPr>
        <p:spPr>
          <a:xfrm>
            <a:off x="478333" y="1124712"/>
            <a:ext cx="4028177" cy="4949008"/>
          </a:xfrm>
        </p:spPr>
        <p:txBody>
          <a:bodyPr/>
          <a:lstStyle>
            <a:lvl1pPr>
              <a:defRPr sz="2400">
                <a:latin typeface="+mn-lt"/>
              </a:defRPr>
            </a:lvl1pPr>
            <a:lvl2pPr>
              <a:defRPr sz="2000">
                <a:latin typeface="+mn-lt"/>
              </a:defRPr>
            </a:lvl2pPr>
            <a:lvl3pPr>
              <a:defRPr sz="1700">
                <a:latin typeface="+mn-lt"/>
              </a:defRPr>
            </a:lvl3pPr>
            <a:lvl4pPr>
              <a:defRPr sz="1400">
                <a:latin typeface="+mn-lt"/>
              </a:defRPr>
            </a:lvl4pPr>
            <a:lvl5pPr>
              <a:defRPr sz="1400">
                <a:latin typeface="+mn-lt"/>
              </a:defRPr>
            </a:lvl5pPr>
            <a:lvl6pPr>
              <a:defRPr sz="1800"/>
            </a:lvl6pPr>
            <a:lvl7pPr>
              <a:defRPr sz="1800"/>
            </a:lvl7pPr>
            <a:lvl8pPr>
              <a:defRPr sz="1800"/>
            </a:lvl8pPr>
            <a:lvl9pPr>
              <a:defRPr sz="1800"/>
            </a:lvl9pPr>
          </a:lstStyle>
          <a:p>
            <a:pPr lvl="0"/>
            <a:r>
              <a:rPr lang="en-US" dirty="0" smtClean="0"/>
              <a:t>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hasCustomPrompt="1"/>
          </p:nvPr>
        </p:nvSpPr>
        <p:spPr>
          <a:xfrm>
            <a:off x="4648200" y="1124712"/>
            <a:ext cx="4038600" cy="4949008"/>
          </a:xfrm>
        </p:spPr>
        <p:txBody>
          <a:bodyPr/>
          <a:lstStyle>
            <a:lvl1pPr>
              <a:defRPr sz="2400">
                <a:latin typeface="+mn-lt"/>
              </a:defRPr>
            </a:lvl1pPr>
            <a:lvl2pPr>
              <a:defRPr sz="2000">
                <a:latin typeface="+mn-lt"/>
              </a:defRPr>
            </a:lvl2pPr>
            <a:lvl3pPr>
              <a:defRPr sz="1700">
                <a:latin typeface="+mn-lt"/>
              </a:defRPr>
            </a:lvl3pPr>
            <a:lvl4pPr>
              <a:defRPr sz="1400">
                <a:latin typeface="+mn-lt"/>
              </a:defRPr>
            </a:lvl4pPr>
            <a:lvl5pPr>
              <a:defRPr sz="1400">
                <a:latin typeface="+mn-lt"/>
              </a:defRPr>
            </a:lvl5pPr>
            <a:lvl6pPr>
              <a:defRPr sz="1800"/>
            </a:lvl6pPr>
            <a:lvl7pPr>
              <a:defRPr sz="1800"/>
            </a:lvl7pPr>
            <a:lvl8pPr>
              <a:defRPr sz="1800"/>
            </a:lvl8pPr>
            <a:lvl9pPr>
              <a:defRPr sz="1800"/>
            </a:lvl9pPr>
          </a:lstStyle>
          <a:p>
            <a:pPr lvl="0"/>
            <a:r>
              <a:rPr lang="en-US" dirty="0" smtClean="0"/>
              <a:t>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9455993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NI Conf 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Master title style</a:t>
            </a:r>
            <a:endParaRPr lang="en-US" dirty="0"/>
          </a:p>
        </p:txBody>
      </p:sp>
    </p:spTree>
    <p:extLst>
      <p:ext uri="{BB962C8B-B14F-4D97-AF65-F5344CB8AC3E}">
        <p14:creationId xmlns:p14="http://schemas.microsoft.com/office/powerpoint/2010/main" val="224997370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NI Conf No Title">
    <p:spTree>
      <p:nvGrpSpPr>
        <p:cNvPr id="1" name=""/>
        <p:cNvGrpSpPr/>
        <p:nvPr/>
      </p:nvGrpSpPr>
      <p:grpSpPr>
        <a:xfrm>
          <a:off x="0" y="0"/>
          <a:ext cx="0" cy="0"/>
          <a:chOff x="0" y="0"/>
          <a:chExt cx="0" cy="0"/>
        </a:xfrm>
      </p:grpSpPr>
      <p:sp>
        <p:nvSpPr>
          <p:cNvPr id="2" name="Content Placeholder 2"/>
          <p:cNvSpPr>
            <a:spLocks noGrp="1"/>
          </p:cNvSpPr>
          <p:nvPr>
            <p:ph idx="1"/>
          </p:nvPr>
        </p:nvSpPr>
        <p:spPr>
          <a:xfrm>
            <a:off x="469695" y="448733"/>
            <a:ext cx="8228217" cy="5621659"/>
          </a:xfrm>
        </p:spPr>
        <p:txBody>
          <a:bodyPr/>
          <a:lstStyle>
            <a:lvl1pPr marL="0" indent="0">
              <a:buNone/>
              <a:defRPr>
                <a:latin typeface="+mn-lt"/>
              </a:defRPr>
            </a:lvl1pPr>
            <a:lvl2pPr>
              <a:defRPr>
                <a:latin typeface="+mn-lt"/>
              </a:defRPr>
            </a:lvl2pPr>
            <a:lvl3pPr>
              <a:defRPr>
                <a:latin typeface="+mn-lt"/>
              </a:defRPr>
            </a:lvl3pPr>
            <a:lvl4pPr>
              <a:defRPr sz="1400">
                <a:latin typeface="+mn-lt"/>
              </a:defRPr>
            </a:lvl4pPr>
            <a:lvl5pPr>
              <a:defRPr sz="1400">
                <a:latin typeface="+mn-lt"/>
              </a:defRPr>
            </a:lvl5pPr>
          </a:lstStyle>
          <a:p>
            <a:pPr lvl="0"/>
            <a:r>
              <a:rPr lang="en-US" smtClean="0"/>
              <a:t>Click to edit Master text styles</a:t>
            </a:r>
          </a:p>
        </p:txBody>
      </p:sp>
    </p:spTree>
    <p:extLst>
      <p:ext uri="{BB962C8B-B14F-4D97-AF65-F5344CB8AC3E}">
        <p14:creationId xmlns:p14="http://schemas.microsoft.com/office/powerpoint/2010/main" val="117205795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Intro Slide">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6858000"/>
          </a:xfrm>
          <a:prstGeom prst="rect">
            <a:avLst/>
          </a:prstGeom>
        </p:spPr>
      </p:pic>
      <p:sp>
        <p:nvSpPr>
          <p:cNvPr id="4" name="TextBox 3"/>
          <p:cNvSpPr txBox="1"/>
          <p:nvPr userDrawn="1"/>
        </p:nvSpPr>
        <p:spPr>
          <a:xfrm>
            <a:off x="350489" y="6330950"/>
            <a:ext cx="644728" cy="276999"/>
          </a:xfrm>
          <a:prstGeom prst="rect">
            <a:avLst/>
          </a:prstGeom>
          <a:noFill/>
        </p:spPr>
        <p:txBody>
          <a:bodyPr wrap="none" rtlCol="0">
            <a:spAutoFit/>
          </a:bodyPr>
          <a:lstStyle/>
          <a:p>
            <a:r>
              <a:rPr lang="en-US" sz="1200" dirty="0" smtClean="0"/>
              <a:t>ni.com</a:t>
            </a:r>
            <a:endParaRPr lang="en-US" sz="1200" b="0" dirty="0">
              <a:solidFill>
                <a:schemeClr val="tx1"/>
              </a:solidFill>
              <a:latin typeface="+mn-lt"/>
            </a:endParaRPr>
          </a:p>
        </p:txBody>
      </p:sp>
    </p:spTree>
    <p:extLst>
      <p:ext uri="{BB962C8B-B14F-4D97-AF65-F5344CB8AC3E}">
        <p14:creationId xmlns:p14="http://schemas.microsoft.com/office/powerpoint/2010/main" val="26094447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1_Section Header">
    <p:spTree>
      <p:nvGrpSpPr>
        <p:cNvPr id="1" name=""/>
        <p:cNvGrpSpPr/>
        <p:nvPr/>
      </p:nvGrpSpPr>
      <p:grpSpPr>
        <a:xfrm>
          <a:off x="0" y="0"/>
          <a:ext cx="0" cy="0"/>
          <a:chOff x="0" y="0"/>
          <a:chExt cx="0" cy="0"/>
        </a:xfrm>
      </p:grpSpPr>
      <p:pic>
        <p:nvPicPr>
          <p:cNvPr id="3" name="Picture 9"/>
          <p:cNvPicPr>
            <a:picLocks noChangeAspect="1"/>
          </p:cNvPicPr>
          <p:nvPr/>
        </p:nvPicPr>
        <p:blipFill>
          <a:blip r:embed="rId2" cstate="screen">
            <a:extLst>
              <a:ext uri="{28A0092B-C50C-407E-A947-70E740481C1C}">
                <a14:useLocalDpi xmlns:a14="http://schemas.microsoft.com/office/drawing/2010/main"/>
              </a:ext>
            </a:extLst>
          </a:blip>
          <a:srcRect/>
          <a:stretch>
            <a:fillRect/>
          </a:stretch>
        </p:blipFill>
        <p:spPr bwMode="auto">
          <a:xfrm>
            <a:off x="0" y="0"/>
            <a:ext cx="9144000" cy="6858000"/>
          </a:xfrm>
          <a:prstGeom prst="rect">
            <a:avLst/>
          </a:prstGeom>
          <a:noFill/>
          <a:ln w="9525">
            <a:noFill/>
            <a:miter lim="800000"/>
            <a:headEnd/>
            <a:tailEnd/>
          </a:ln>
        </p:spPr>
      </p:pic>
      <p:sp>
        <p:nvSpPr>
          <p:cNvPr id="4" name="TextBox 11"/>
          <p:cNvSpPr txBox="1">
            <a:spLocks noChangeArrowheads="1"/>
          </p:cNvSpPr>
          <p:nvPr/>
        </p:nvSpPr>
        <p:spPr bwMode="auto">
          <a:xfrm>
            <a:off x="852488" y="6330950"/>
            <a:ext cx="1638300"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charset="0"/>
                <a:ea typeface="ＭＳ Ｐゴシック" charset="0"/>
                <a:cs typeface="ＭＳ Ｐゴシック" charset="0"/>
              </a:defRPr>
            </a:lvl1pPr>
            <a:lvl2pPr marL="742950" indent="-28575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pPr>
              <a:defRPr/>
            </a:pPr>
            <a:r>
              <a:rPr lang="en-US" sz="1200" smtClean="0">
                <a:solidFill>
                  <a:prstClr val="black"/>
                </a:solidFill>
              </a:rPr>
              <a:t>|  </a:t>
            </a:r>
            <a:r>
              <a:rPr lang="en-US" sz="1200" smtClean="0">
                <a:solidFill>
                  <a:prstClr val="black"/>
                </a:solidFill>
                <a:latin typeface="Univers Com 45 Light" charset="0"/>
              </a:rPr>
              <a:t>NI CONFIDENTIAL</a:t>
            </a:r>
          </a:p>
        </p:txBody>
      </p:sp>
      <p:sp>
        <p:nvSpPr>
          <p:cNvPr id="7" name="Title 1"/>
          <p:cNvSpPr>
            <a:spLocks noGrp="1"/>
          </p:cNvSpPr>
          <p:nvPr>
            <p:ph type="ctrTitle"/>
          </p:nvPr>
        </p:nvSpPr>
        <p:spPr>
          <a:xfrm>
            <a:off x="557774" y="921220"/>
            <a:ext cx="8053387" cy="2498255"/>
          </a:xfrm>
        </p:spPr>
        <p:txBody>
          <a:bodyPr anchor="b"/>
          <a:lstStyle>
            <a:lvl1pPr algn="ctr">
              <a:lnSpc>
                <a:spcPts val="4498"/>
              </a:lnSpc>
              <a:defRPr sz="4500" spc="-150">
                <a:solidFill>
                  <a:schemeClr val="tx2"/>
                </a:solidFill>
                <a:latin typeface="+mn-lt"/>
              </a:defRPr>
            </a:lvl1pPr>
          </a:lstStyle>
          <a:p>
            <a:r>
              <a:rPr lang="en-US" smtClean="0"/>
              <a:t>Click to edit Master title style</a:t>
            </a:r>
            <a:endParaRPr lang="en-US" dirty="0"/>
          </a:p>
        </p:txBody>
      </p:sp>
    </p:spTree>
    <p:extLst>
      <p:ext uri="{BB962C8B-B14F-4D97-AF65-F5344CB8AC3E}">
        <p14:creationId xmlns:p14="http://schemas.microsoft.com/office/powerpoint/2010/main" val="420046403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type="title" preserve="1">
  <p:cSld name="Cust Conf Title Slide">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6858000"/>
          </a:xfrm>
          <a:prstGeom prst="rect">
            <a:avLst/>
          </a:prstGeom>
        </p:spPr>
      </p:pic>
      <p:sp>
        <p:nvSpPr>
          <p:cNvPr id="2" name="Title 1"/>
          <p:cNvSpPr>
            <a:spLocks noGrp="1"/>
          </p:cNvSpPr>
          <p:nvPr>
            <p:ph type="ctrTitle" hasCustomPrompt="1"/>
          </p:nvPr>
        </p:nvSpPr>
        <p:spPr>
          <a:xfrm>
            <a:off x="590550" y="921220"/>
            <a:ext cx="8053387" cy="2498255"/>
          </a:xfrm>
        </p:spPr>
        <p:txBody>
          <a:bodyPr anchor="b">
            <a:normAutofit/>
          </a:bodyPr>
          <a:lstStyle>
            <a:lvl1pPr algn="ctr">
              <a:lnSpc>
                <a:spcPts val="4498"/>
              </a:lnSpc>
              <a:defRPr sz="4500" spc="-150">
                <a:solidFill>
                  <a:schemeClr val="tx2"/>
                </a:solidFill>
                <a:latin typeface="+mn-lt"/>
              </a:defRPr>
            </a:lvl1pPr>
          </a:lstStyle>
          <a:p>
            <a:r>
              <a:rPr lang="en-US" dirty="0" smtClean="0"/>
              <a:t>Click to edit title</a:t>
            </a:r>
            <a:endParaRPr lang="en-US" dirty="0"/>
          </a:p>
        </p:txBody>
      </p:sp>
      <p:sp>
        <p:nvSpPr>
          <p:cNvPr id="3" name="Subtitle 2"/>
          <p:cNvSpPr>
            <a:spLocks noGrp="1"/>
          </p:cNvSpPr>
          <p:nvPr>
            <p:ph type="subTitle" idx="1" hasCustomPrompt="1"/>
          </p:nvPr>
        </p:nvSpPr>
        <p:spPr>
          <a:xfrm>
            <a:off x="590550" y="3634650"/>
            <a:ext cx="8053388" cy="771274"/>
          </a:xfrm>
        </p:spPr>
        <p:txBody>
          <a:bodyPr>
            <a:noAutofit/>
          </a:bodyPr>
          <a:lstStyle>
            <a:lvl1pPr marL="0" indent="0" algn="ctr">
              <a:buNone/>
              <a:defRPr sz="2300">
                <a:solidFill>
                  <a:schemeClr val="tx1">
                    <a:lumMod val="50000"/>
                    <a:lumOff val="50000"/>
                  </a:schemeClr>
                </a:solidFill>
              </a:defRPr>
            </a:lvl1pPr>
            <a:lvl2pPr marL="457174" indent="0" algn="ctr">
              <a:buNone/>
              <a:defRPr>
                <a:solidFill>
                  <a:schemeClr val="tx1">
                    <a:tint val="75000"/>
                  </a:schemeClr>
                </a:solidFill>
              </a:defRPr>
            </a:lvl2pPr>
            <a:lvl3pPr marL="914348" indent="0" algn="ctr">
              <a:buNone/>
              <a:defRPr>
                <a:solidFill>
                  <a:schemeClr val="tx1">
                    <a:tint val="75000"/>
                  </a:schemeClr>
                </a:solidFill>
              </a:defRPr>
            </a:lvl3pPr>
            <a:lvl4pPr marL="1371523" indent="0" algn="ctr">
              <a:buNone/>
              <a:defRPr>
                <a:solidFill>
                  <a:schemeClr val="tx1">
                    <a:tint val="75000"/>
                  </a:schemeClr>
                </a:solidFill>
              </a:defRPr>
            </a:lvl4pPr>
            <a:lvl5pPr marL="1828698" indent="0" algn="ctr">
              <a:buNone/>
              <a:defRPr>
                <a:solidFill>
                  <a:schemeClr val="tx1">
                    <a:tint val="75000"/>
                  </a:schemeClr>
                </a:solidFill>
              </a:defRPr>
            </a:lvl5pPr>
            <a:lvl6pPr marL="2285872" indent="0" algn="ctr">
              <a:buNone/>
              <a:defRPr>
                <a:solidFill>
                  <a:schemeClr val="tx1">
                    <a:tint val="75000"/>
                  </a:schemeClr>
                </a:solidFill>
              </a:defRPr>
            </a:lvl6pPr>
            <a:lvl7pPr marL="2743046" indent="0" algn="ctr">
              <a:buNone/>
              <a:defRPr>
                <a:solidFill>
                  <a:schemeClr val="tx1">
                    <a:tint val="75000"/>
                  </a:schemeClr>
                </a:solidFill>
              </a:defRPr>
            </a:lvl7pPr>
            <a:lvl8pPr marL="3200220" indent="0" algn="ctr">
              <a:buNone/>
              <a:defRPr>
                <a:solidFill>
                  <a:schemeClr val="tx1">
                    <a:tint val="75000"/>
                  </a:schemeClr>
                </a:solidFill>
              </a:defRPr>
            </a:lvl8pPr>
            <a:lvl9pPr marL="3657394" indent="0" algn="ctr">
              <a:buNone/>
              <a:defRPr>
                <a:solidFill>
                  <a:schemeClr val="tx1">
                    <a:tint val="75000"/>
                  </a:schemeClr>
                </a:solidFill>
              </a:defRPr>
            </a:lvl9pPr>
          </a:lstStyle>
          <a:p>
            <a:r>
              <a:rPr lang="en-US" dirty="0" smtClean="0"/>
              <a:t>Click to edit subtitle</a:t>
            </a:r>
            <a:endParaRPr lang="en-US" dirty="0"/>
          </a:p>
        </p:txBody>
      </p:sp>
      <p:sp>
        <p:nvSpPr>
          <p:cNvPr id="6" name="TextBox 5"/>
          <p:cNvSpPr txBox="1"/>
          <p:nvPr userDrawn="1"/>
        </p:nvSpPr>
        <p:spPr>
          <a:xfrm>
            <a:off x="350489" y="6330950"/>
            <a:ext cx="2889317" cy="276999"/>
          </a:xfrm>
          <a:prstGeom prst="rect">
            <a:avLst/>
          </a:prstGeom>
          <a:noFill/>
        </p:spPr>
        <p:txBody>
          <a:bodyPr wrap="none" rtlCol="0">
            <a:spAutoFit/>
          </a:bodyPr>
          <a:lstStyle/>
          <a:p>
            <a:r>
              <a:rPr lang="en-US" sz="1200" dirty="0" smtClean="0"/>
              <a:t>ni.com  |  </a:t>
            </a:r>
            <a:r>
              <a:rPr lang="en-US" sz="1200" b="1" dirty="0" smtClean="0">
                <a:solidFill>
                  <a:schemeClr val="accent2"/>
                </a:solidFill>
                <a:latin typeface="+mn-lt"/>
              </a:rPr>
              <a:t>CUSTOMER CONFIDENTIAL</a:t>
            </a:r>
            <a:endParaRPr lang="en-US" sz="1200" b="0" dirty="0">
              <a:solidFill>
                <a:schemeClr val="tx1"/>
              </a:solidFill>
              <a:latin typeface="+mn-lt"/>
            </a:endParaRPr>
          </a:p>
        </p:txBody>
      </p:sp>
    </p:spTree>
    <p:extLst>
      <p:ext uri="{BB962C8B-B14F-4D97-AF65-F5344CB8AC3E}">
        <p14:creationId xmlns:p14="http://schemas.microsoft.com/office/powerpoint/2010/main" val="310594265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 preserve="1">
  <p:cSld name="Cust Conf 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Customer confidential master title style</a:t>
            </a:r>
            <a:endParaRPr lang="en-US" dirty="0"/>
          </a:p>
        </p:txBody>
      </p:sp>
      <p:sp>
        <p:nvSpPr>
          <p:cNvPr id="3" name="Content Placeholder 2"/>
          <p:cNvSpPr>
            <a:spLocks noGrp="1"/>
          </p:cNvSpPr>
          <p:nvPr>
            <p:ph idx="1" hasCustomPrompt="1"/>
          </p:nvPr>
        </p:nvSpPr>
        <p:spPr/>
        <p:txBody>
          <a:bodyPr/>
          <a:lstStyle>
            <a:lvl1pPr>
              <a:defRPr>
                <a:latin typeface="+mn-lt"/>
              </a:defRPr>
            </a:lvl1pPr>
            <a:lvl2pPr>
              <a:defRPr>
                <a:latin typeface="+mn-lt"/>
              </a:defRPr>
            </a:lvl2pPr>
            <a:lvl3pPr>
              <a:defRPr>
                <a:latin typeface="+mn-lt"/>
              </a:defRPr>
            </a:lvl3pPr>
            <a:lvl4pPr>
              <a:defRPr sz="1400">
                <a:latin typeface="+mn-lt"/>
              </a:defRPr>
            </a:lvl4pPr>
            <a:lvl5pPr>
              <a:defRPr sz="1400">
                <a:latin typeface="+mn-lt"/>
              </a:defRPr>
            </a:lvl5pPr>
          </a:lstStyle>
          <a:p>
            <a:pPr lvl="0"/>
            <a:r>
              <a:rPr lang="en-US" dirty="0" smtClean="0"/>
              <a:t>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59187381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woObj" preserve="1">
  <p:cSld name="Cust Conf 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3935" y="142829"/>
            <a:ext cx="8223978" cy="964092"/>
          </a:xfrm>
        </p:spPr>
        <p:txBody>
          <a:bodyPr/>
          <a:lstStyle/>
          <a:p>
            <a:r>
              <a:rPr lang="en-US" dirty="0" smtClean="0"/>
              <a:t>Master title style</a:t>
            </a:r>
            <a:endParaRPr lang="en-US" dirty="0"/>
          </a:p>
        </p:txBody>
      </p:sp>
      <p:sp>
        <p:nvSpPr>
          <p:cNvPr id="3" name="Content Placeholder 2"/>
          <p:cNvSpPr>
            <a:spLocks noGrp="1"/>
          </p:cNvSpPr>
          <p:nvPr>
            <p:ph sz="half" idx="1" hasCustomPrompt="1"/>
          </p:nvPr>
        </p:nvSpPr>
        <p:spPr>
          <a:xfrm>
            <a:off x="478333" y="1124712"/>
            <a:ext cx="4028178" cy="4949008"/>
          </a:xfrm>
        </p:spPr>
        <p:txBody>
          <a:bodyPr/>
          <a:lstStyle>
            <a:lvl1pPr>
              <a:defRPr sz="2400">
                <a:latin typeface="+mn-lt"/>
              </a:defRPr>
            </a:lvl1pPr>
            <a:lvl2pPr>
              <a:defRPr sz="2000">
                <a:latin typeface="+mn-lt"/>
              </a:defRPr>
            </a:lvl2pPr>
            <a:lvl3pPr>
              <a:defRPr sz="1700">
                <a:latin typeface="+mn-lt"/>
              </a:defRPr>
            </a:lvl3pPr>
            <a:lvl4pPr>
              <a:defRPr sz="1400">
                <a:latin typeface="+mn-lt"/>
              </a:defRPr>
            </a:lvl4pPr>
            <a:lvl5pPr>
              <a:defRPr sz="1400">
                <a:latin typeface="+mn-lt"/>
              </a:defRPr>
            </a:lvl5pPr>
            <a:lvl6pPr>
              <a:defRPr sz="1800"/>
            </a:lvl6pPr>
            <a:lvl7pPr>
              <a:defRPr sz="1800"/>
            </a:lvl7pPr>
            <a:lvl8pPr>
              <a:defRPr sz="1800"/>
            </a:lvl8pPr>
            <a:lvl9pPr>
              <a:defRPr sz="1800"/>
            </a:lvl9pPr>
          </a:lstStyle>
          <a:p>
            <a:pPr lvl="0"/>
            <a:r>
              <a:rPr lang="en-US" dirty="0" smtClean="0"/>
              <a:t>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hasCustomPrompt="1"/>
          </p:nvPr>
        </p:nvSpPr>
        <p:spPr>
          <a:xfrm>
            <a:off x="4648200" y="1124712"/>
            <a:ext cx="4038600" cy="4949008"/>
          </a:xfrm>
        </p:spPr>
        <p:txBody>
          <a:bodyPr/>
          <a:lstStyle>
            <a:lvl1pPr>
              <a:defRPr sz="2400">
                <a:latin typeface="+mn-lt"/>
              </a:defRPr>
            </a:lvl1pPr>
            <a:lvl2pPr>
              <a:defRPr sz="2000">
                <a:latin typeface="+mn-lt"/>
              </a:defRPr>
            </a:lvl2pPr>
            <a:lvl3pPr>
              <a:defRPr sz="1700">
                <a:latin typeface="+mn-lt"/>
              </a:defRPr>
            </a:lvl3pPr>
            <a:lvl4pPr>
              <a:defRPr sz="1400">
                <a:latin typeface="+mn-lt"/>
              </a:defRPr>
            </a:lvl4pPr>
            <a:lvl5pPr>
              <a:defRPr sz="1400">
                <a:latin typeface="+mn-lt"/>
              </a:defRPr>
            </a:lvl5pPr>
            <a:lvl6pPr>
              <a:defRPr sz="1800"/>
            </a:lvl6pPr>
            <a:lvl7pPr>
              <a:defRPr sz="1800"/>
            </a:lvl7pPr>
            <a:lvl8pPr>
              <a:defRPr sz="1800"/>
            </a:lvl8pPr>
            <a:lvl9pPr>
              <a:defRPr sz="1800"/>
            </a:lvl9pPr>
          </a:lstStyle>
          <a:p>
            <a:pPr lvl="0"/>
            <a:r>
              <a:rPr lang="en-US" dirty="0" smtClean="0"/>
              <a:t>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76896528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Cust Conf 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Customer confidential master title style</a:t>
            </a:r>
            <a:endParaRPr lang="en-US" dirty="0"/>
          </a:p>
        </p:txBody>
      </p:sp>
    </p:spTree>
    <p:extLst>
      <p:ext uri="{BB962C8B-B14F-4D97-AF65-F5344CB8AC3E}">
        <p14:creationId xmlns:p14="http://schemas.microsoft.com/office/powerpoint/2010/main" val="418747981"/>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Cust Conf No Title">
    <p:spTree>
      <p:nvGrpSpPr>
        <p:cNvPr id="1" name=""/>
        <p:cNvGrpSpPr/>
        <p:nvPr/>
      </p:nvGrpSpPr>
      <p:grpSpPr>
        <a:xfrm>
          <a:off x="0" y="0"/>
          <a:ext cx="0" cy="0"/>
          <a:chOff x="0" y="0"/>
          <a:chExt cx="0" cy="0"/>
        </a:xfrm>
      </p:grpSpPr>
      <p:sp>
        <p:nvSpPr>
          <p:cNvPr id="2" name="Content Placeholder 2"/>
          <p:cNvSpPr>
            <a:spLocks noGrp="1"/>
          </p:cNvSpPr>
          <p:nvPr>
            <p:ph idx="1"/>
          </p:nvPr>
        </p:nvSpPr>
        <p:spPr>
          <a:xfrm>
            <a:off x="469695" y="448733"/>
            <a:ext cx="8228217" cy="5621659"/>
          </a:xfrm>
        </p:spPr>
        <p:txBody>
          <a:bodyPr/>
          <a:lstStyle>
            <a:lvl1pPr marL="0" indent="0">
              <a:buNone/>
              <a:defRPr>
                <a:latin typeface="+mn-lt"/>
              </a:defRPr>
            </a:lvl1pPr>
            <a:lvl2pPr>
              <a:defRPr>
                <a:latin typeface="+mn-lt"/>
              </a:defRPr>
            </a:lvl2pPr>
            <a:lvl3pPr>
              <a:defRPr>
                <a:latin typeface="+mn-lt"/>
              </a:defRPr>
            </a:lvl3pPr>
            <a:lvl4pPr>
              <a:defRPr sz="1400">
                <a:latin typeface="+mn-lt"/>
              </a:defRPr>
            </a:lvl4pPr>
            <a:lvl5pPr>
              <a:defRPr sz="1400">
                <a:latin typeface="+mn-lt"/>
              </a:defRPr>
            </a:lvl5pPr>
          </a:lstStyle>
          <a:p>
            <a:pPr lvl="0"/>
            <a:r>
              <a:rPr lang="en-US" smtClean="0"/>
              <a:t>Click to edit Master text styles</a:t>
            </a:r>
          </a:p>
        </p:txBody>
      </p:sp>
    </p:spTree>
    <p:extLst>
      <p:ext uri="{BB962C8B-B14F-4D97-AF65-F5344CB8AC3E}">
        <p14:creationId xmlns:p14="http://schemas.microsoft.com/office/powerpoint/2010/main" val="310512718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p:cSld name="2_Title Slide">
    <p:spTree>
      <p:nvGrpSpPr>
        <p:cNvPr id="1" name=""/>
        <p:cNvGrpSpPr/>
        <p:nvPr/>
      </p:nvGrpSpPr>
      <p:grpSpPr>
        <a:xfrm>
          <a:off x="0" y="0"/>
          <a:ext cx="0" cy="0"/>
          <a:chOff x="0" y="0"/>
          <a:chExt cx="0" cy="0"/>
        </a:xfrm>
      </p:grpSpPr>
      <p:pic>
        <p:nvPicPr>
          <p:cNvPr id="2" name="Picture 9"/>
          <p:cNvPicPr>
            <a:picLocks noChangeAspect="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Tree>
    <p:extLst>
      <p:ext uri="{BB962C8B-B14F-4D97-AF65-F5344CB8AC3E}">
        <p14:creationId xmlns:p14="http://schemas.microsoft.com/office/powerpoint/2010/main" val="284838832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type="title" preserve="1">
  <p:cSld name="1_Title Slide">
    <p:spTree>
      <p:nvGrpSpPr>
        <p:cNvPr id="1" name=""/>
        <p:cNvGrpSpPr/>
        <p:nvPr/>
      </p:nvGrpSpPr>
      <p:grpSpPr>
        <a:xfrm>
          <a:off x="0" y="0"/>
          <a:ext cx="0" cy="0"/>
          <a:chOff x="0" y="0"/>
          <a:chExt cx="0" cy="0"/>
        </a:xfrm>
      </p:grpSpPr>
      <p:pic>
        <p:nvPicPr>
          <p:cNvPr id="4" name="Picture 9"/>
          <p:cNvPicPr>
            <a:picLocks noChangeAspect="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5" name="TextBox 11"/>
          <p:cNvSpPr txBox="1">
            <a:spLocks noChangeArrowheads="1"/>
          </p:cNvSpPr>
          <p:nvPr/>
        </p:nvSpPr>
        <p:spPr bwMode="auto">
          <a:xfrm>
            <a:off x="852488" y="6330950"/>
            <a:ext cx="1638300"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charset="0"/>
                <a:ea typeface="ＭＳ Ｐゴシック" charset="0"/>
                <a:cs typeface="ＭＳ Ｐゴシック" charset="0"/>
              </a:defRPr>
            </a:lvl1pPr>
            <a:lvl2pPr marL="742950" indent="-28575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pPr>
              <a:defRPr/>
            </a:pPr>
            <a:r>
              <a:rPr lang="en-US" sz="1200" smtClean="0">
                <a:solidFill>
                  <a:prstClr val="black"/>
                </a:solidFill>
              </a:rPr>
              <a:t>|  </a:t>
            </a:r>
            <a:r>
              <a:rPr lang="en-US" sz="1200" smtClean="0">
                <a:solidFill>
                  <a:prstClr val="black"/>
                </a:solidFill>
                <a:latin typeface="Univers Com 45 Light" charset="0"/>
              </a:rPr>
              <a:t>NI CONFIDENTIAL</a:t>
            </a:r>
          </a:p>
        </p:txBody>
      </p:sp>
      <p:sp>
        <p:nvSpPr>
          <p:cNvPr id="2" name="Title 1"/>
          <p:cNvSpPr>
            <a:spLocks noGrp="1"/>
          </p:cNvSpPr>
          <p:nvPr>
            <p:ph type="ctrTitle"/>
          </p:nvPr>
        </p:nvSpPr>
        <p:spPr>
          <a:xfrm>
            <a:off x="590550" y="921220"/>
            <a:ext cx="8053387" cy="2498255"/>
          </a:xfrm>
        </p:spPr>
        <p:txBody>
          <a:bodyPr anchor="b"/>
          <a:lstStyle>
            <a:lvl1pPr algn="ctr">
              <a:lnSpc>
                <a:spcPts val="4498"/>
              </a:lnSpc>
              <a:defRPr sz="4500" spc="-150">
                <a:solidFill>
                  <a:schemeClr val="tx2"/>
                </a:solidFill>
                <a:latin typeface="+mn-lt"/>
              </a:defRPr>
            </a:lvl1pPr>
          </a:lstStyle>
          <a:p>
            <a:r>
              <a:rPr lang="en-US" smtClean="0"/>
              <a:t>Click to edit Master title style</a:t>
            </a:r>
            <a:endParaRPr lang="en-US" dirty="0"/>
          </a:p>
        </p:txBody>
      </p:sp>
      <p:sp>
        <p:nvSpPr>
          <p:cNvPr id="3" name="Subtitle 2"/>
          <p:cNvSpPr>
            <a:spLocks noGrp="1"/>
          </p:cNvSpPr>
          <p:nvPr>
            <p:ph type="subTitle" idx="1"/>
          </p:nvPr>
        </p:nvSpPr>
        <p:spPr>
          <a:xfrm>
            <a:off x="590550" y="3634650"/>
            <a:ext cx="8053388" cy="771274"/>
          </a:xfrm>
        </p:spPr>
        <p:txBody>
          <a:bodyPr>
            <a:noAutofit/>
          </a:bodyPr>
          <a:lstStyle>
            <a:lvl1pPr marL="0" indent="0" algn="ctr">
              <a:buNone/>
              <a:defRPr sz="2300">
                <a:solidFill>
                  <a:schemeClr val="tx1">
                    <a:lumMod val="50000"/>
                    <a:lumOff val="50000"/>
                  </a:schemeClr>
                </a:solidFill>
              </a:defRPr>
            </a:lvl1pPr>
            <a:lvl2pPr marL="457174" indent="0" algn="ctr">
              <a:buNone/>
              <a:defRPr>
                <a:solidFill>
                  <a:schemeClr val="tx1">
                    <a:tint val="75000"/>
                  </a:schemeClr>
                </a:solidFill>
              </a:defRPr>
            </a:lvl2pPr>
            <a:lvl3pPr marL="914348" indent="0" algn="ctr">
              <a:buNone/>
              <a:defRPr>
                <a:solidFill>
                  <a:schemeClr val="tx1">
                    <a:tint val="75000"/>
                  </a:schemeClr>
                </a:solidFill>
              </a:defRPr>
            </a:lvl3pPr>
            <a:lvl4pPr marL="1371523" indent="0" algn="ctr">
              <a:buNone/>
              <a:defRPr>
                <a:solidFill>
                  <a:schemeClr val="tx1">
                    <a:tint val="75000"/>
                  </a:schemeClr>
                </a:solidFill>
              </a:defRPr>
            </a:lvl4pPr>
            <a:lvl5pPr marL="1828698" indent="0" algn="ctr">
              <a:buNone/>
              <a:defRPr>
                <a:solidFill>
                  <a:schemeClr val="tx1">
                    <a:tint val="75000"/>
                  </a:schemeClr>
                </a:solidFill>
              </a:defRPr>
            </a:lvl5pPr>
            <a:lvl6pPr marL="2285872" indent="0" algn="ctr">
              <a:buNone/>
              <a:defRPr>
                <a:solidFill>
                  <a:schemeClr val="tx1">
                    <a:tint val="75000"/>
                  </a:schemeClr>
                </a:solidFill>
              </a:defRPr>
            </a:lvl6pPr>
            <a:lvl7pPr marL="2743046" indent="0" algn="ctr">
              <a:buNone/>
              <a:defRPr>
                <a:solidFill>
                  <a:schemeClr val="tx1">
                    <a:tint val="75000"/>
                  </a:schemeClr>
                </a:solidFill>
              </a:defRPr>
            </a:lvl7pPr>
            <a:lvl8pPr marL="3200220" indent="0" algn="ctr">
              <a:buNone/>
              <a:defRPr>
                <a:solidFill>
                  <a:schemeClr val="tx1">
                    <a:tint val="75000"/>
                  </a:schemeClr>
                </a:solidFill>
              </a:defRPr>
            </a:lvl8pPr>
            <a:lvl9pPr marL="3657394"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168503288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defRPr>
                <a:latin typeface="+mn-lt"/>
              </a:defRPr>
            </a:lvl1pPr>
            <a:lvl2pPr>
              <a:defRPr>
                <a:latin typeface="+mn-lt"/>
              </a:defRPr>
            </a:lvl2pPr>
            <a:lvl3pPr>
              <a:defRPr>
                <a:latin typeface="+mn-lt"/>
              </a:defRPr>
            </a:lvl3pPr>
            <a:lvl4pPr>
              <a:defRPr sz="1400">
                <a:latin typeface="+mn-lt"/>
              </a:defRPr>
            </a:lvl4pPr>
            <a:lvl5pPr>
              <a:defRPr sz="1400">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44542424"/>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p:cSld name="1_Section Header">
    <p:spTree>
      <p:nvGrpSpPr>
        <p:cNvPr id="1" name=""/>
        <p:cNvGrpSpPr/>
        <p:nvPr/>
      </p:nvGrpSpPr>
      <p:grpSpPr>
        <a:xfrm>
          <a:off x="0" y="0"/>
          <a:ext cx="0" cy="0"/>
          <a:chOff x="0" y="0"/>
          <a:chExt cx="0" cy="0"/>
        </a:xfrm>
      </p:grpSpPr>
      <p:pic>
        <p:nvPicPr>
          <p:cNvPr id="3" name="Picture 9"/>
          <p:cNvPicPr>
            <a:picLocks noChangeAspect="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4" name="TextBox 11"/>
          <p:cNvSpPr txBox="1">
            <a:spLocks noChangeArrowheads="1"/>
          </p:cNvSpPr>
          <p:nvPr/>
        </p:nvSpPr>
        <p:spPr bwMode="auto">
          <a:xfrm>
            <a:off x="852488" y="6330950"/>
            <a:ext cx="1638300"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charset="0"/>
                <a:ea typeface="ＭＳ Ｐゴシック" charset="0"/>
                <a:cs typeface="ＭＳ Ｐゴシック" charset="0"/>
              </a:defRPr>
            </a:lvl1pPr>
            <a:lvl2pPr marL="742950" indent="-28575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pPr>
              <a:defRPr/>
            </a:pPr>
            <a:r>
              <a:rPr lang="en-US" sz="1200" smtClean="0">
                <a:solidFill>
                  <a:prstClr val="black"/>
                </a:solidFill>
              </a:rPr>
              <a:t>|  </a:t>
            </a:r>
            <a:r>
              <a:rPr lang="en-US" sz="1200" smtClean="0">
                <a:solidFill>
                  <a:prstClr val="black"/>
                </a:solidFill>
                <a:latin typeface="Univers Com 45 Light" charset="0"/>
              </a:rPr>
              <a:t>NI CONFIDENTIAL</a:t>
            </a:r>
          </a:p>
        </p:txBody>
      </p:sp>
      <p:sp>
        <p:nvSpPr>
          <p:cNvPr id="7" name="Title 1"/>
          <p:cNvSpPr>
            <a:spLocks noGrp="1"/>
          </p:cNvSpPr>
          <p:nvPr>
            <p:ph type="ctrTitle"/>
          </p:nvPr>
        </p:nvSpPr>
        <p:spPr>
          <a:xfrm>
            <a:off x="557774" y="921220"/>
            <a:ext cx="8053387" cy="2498255"/>
          </a:xfrm>
        </p:spPr>
        <p:txBody>
          <a:bodyPr anchor="b"/>
          <a:lstStyle>
            <a:lvl1pPr algn="ctr">
              <a:lnSpc>
                <a:spcPts val="4498"/>
              </a:lnSpc>
              <a:defRPr sz="4500" spc="-150">
                <a:solidFill>
                  <a:schemeClr val="tx2"/>
                </a:solidFill>
                <a:latin typeface="+mn-lt"/>
              </a:defRPr>
            </a:lvl1pPr>
          </a:lstStyle>
          <a:p>
            <a:r>
              <a:rPr lang="en-US" smtClean="0"/>
              <a:t>Click to edit Master title style</a:t>
            </a:r>
            <a:endParaRPr lang="en-US" dirty="0"/>
          </a:p>
        </p:txBody>
      </p:sp>
    </p:spTree>
    <p:extLst>
      <p:ext uri="{BB962C8B-B14F-4D97-AF65-F5344CB8AC3E}">
        <p14:creationId xmlns:p14="http://schemas.microsoft.com/office/powerpoint/2010/main" val="247234065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type="obj" preserve="1">
  <p:cSld name="Customer Confidential">
    <p:spTree>
      <p:nvGrpSpPr>
        <p:cNvPr id="1" name=""/>
        <p:cNvGrpSpPr/>
        <p:nvPr/>
      </p:nvGrpSpPr>
      <p:grpSpPr>
        <a:xfrm>
          <a:off x="0" y="0"/>
          <a:ext cx="0" cy="0"/>
          <a:chOff x="0" y="0"/>
          <a:chExt cx="0" cy="0"/>
        </a:xfrm>
      </p:grpSpPr>
      <p:pic>
        <p:nvPicPr>
          <p:cNvPr id="4" name="Picture 9"/>
          <p:cNvPicPr>
            <a:picLocks noChangeAspect="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5" name="TextBox 4"/>
          <p:cNvSpPr txBox="1"/>
          <p:nvPr/>
        </p:nvSpPr>
        <p:spPr>
          <a:xfrm>
            <a:off x="4394200" y="6343650"/>
            <a:ext cx="355600" cy="277813"/>
          </a:xfrm>
          <a:prstGeom prst="rect">
            <a:avLst/>
          </a:prstGeom>
        </p:spPr>
        <p:txBody>
          <a:bodyPr lIns="91435" tIns="45717" rIns="91435" bIns="45717" anchor="ctr"/>
          <a:lstStyle/>
          <a:p>
            <a:pPr algn="ctr"/>
            <a:fld id="{4AABBAEB-6DF2-449E-A10F-EE40C0A7B039}" type="slidenum">
              <a:rPr lang="en-US" sz="1100">
                <a:solidFill>
                  <a:srgbClr val="898989"/>
                </a:solidFill>
                <a:latin typeface="Univers LT Std 45 Light" charset="0"/>
              </a:rPr>
              <a:pPr algn="ctr"/>
              <a:t>‹#›</a:t>
            </a:fld>
            <a:endParaRPr lang="en-US" sz="1100">
              <a:solidFill>
                <a:srgbClr val="898989"/>
              </a:solidFill>
              <a:latin typeface="Univers LT Std 45 Light" charset="0"/>
            </a:endParaRPr>
          </a:p>
        </p:txBody>
      </p:sp>
      <p:sp>
        <p:nvSpPr>
          <p:cNvPr id="6" name="TextBox 13"/>
          <p:cNvSpPr txBox="1">
            <a:spLocks noChangeArrowheads="1"/>
          </p:cNvSpPr>
          <p:nvPr/>
        </p:nvSpPr>
        <p:spPr bwMode="auto">
          <a:xfrm>
            <a:off x="852488" y="6330950"/>
            <a:ext cx="2339975"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charset="0"/>
                <a:ea typeface="ＭＳ Ｐゴシック" charset="0"/>
                <a:cs typeface="ＭＳ Ｐゴシック" charset="0"/>
              </a:defRPr>
            </a:lvl1pPr>
            <a:lvl2pPr marL="742950" indent="-28575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pPr>
              <a:defRPr/>
            </a:pPr>
            <a:r>
              <a:rPr lang="en-US" sz="1200" smtClean="0">
                <a:solidFill>
                  <a:prstClr val="black"/>
                </a:solidFill>
              </a:rPr>
              <a:t>|  </a:t>
            </a:r>
            <a:r>
              <a:rPr lang="en-US" sz="1200" b="1" smtClean="0">
                <a:solidFill>
                  <a:srgbClr val="93191A"/>
                </a:solidFill>
                <a:latin typeface="Univers Com 45 Light" charset="0"/>
              </a:rPr>
              <a:t>CUSTOMER CONFIDENTIAL</a:t>
            </a:r>
          </a:p>
        </p:txBody>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defRPr>
                <a:latin typeface="+mn-lt"/>
              </a:defRPr>
            </a:lvl1pPr>
            <a:lvl2pPr>
              <a:defRPr>
                <a:latin typeface="+mn-lt"/>
              </a:defRPr>
            </a:lvl2pPr>
            <a:lvl3pPr>
              <a:defRPr>
                <a:latin typeface="+mn-lt"/>
              </a:defRPr>
            </a:lvl3pPr>
            <a:lvl4pPr>
              <a:defRPr sz="1400">
                <a:latin typeface="+mn-lt"/>
              </a:defRPr>
            </a:lvl4pPr>
            <a:lvl5pPr>
              <a:defRPr sz="1400">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045670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Customer Confidential">
    <p:spTree>
      <p:nvGrpSpPr>
        <p:cNvPr id="1" name=""/>
        <p:cNvGrpSpPr/>
        <p:nvPr/>
      </p:nvGrpSpPr>
      <p:grpSpPr>
        <a:xfrm>
          <a:off x="0" y="0"/>
          <a:ext cx="0" cy="0"/>
          <a:chOff x="0" y="0"/>
          <a:chExt cx="0" cy="0"/>
        </a:xfrm>
      </p:grpSpPr>
      <p:pic>
        <p:nvPicPr>
          <p:cNvPr id="4" name="Picture 9"/>
          <p:cNvPicPr>
            <a:picLocks noChangeAspect="1"/>
          </p:cNvPicPr>
          <p:nvPr/>
        </p:nvPicPr>
        <p:blipFill>
          <a:blip r:embed="rId2" cstate="screen">
            <a:extLst>
              <a:ext uri="{28A0092B-C50C-407E-A947-70E740481C1C}">
                <a14:useLocalDpi xmlns:a14="http://schemas.microsoft.com/office/drawing/2010/main"/>
              </a:ext>
            </a:extLst>
          </a:blip>
          <a:srcRect/>
          <a:stretch>
            <a:fillRect/>
          </a:stretch>
        </p:blipFill>
        <p:spPr bwMode="auto">
          <a:xfrm>
            <a:off x="0" y="0"/>
            <a:ext cx="9144000" cy="6858000"/>
          </a:xfrm>
          <a:prstGeom prst="rect">
            <a:avLst/>
          </a:prstGeom>
          <a:noFill/>
          <a:ln w="9525">
            <a:noFill/>
            <a:miter lim="800000"/>
            <a:headEnd/>
            <a:tailEnd/>
          </a:ln>
        </p:spPr>
      </p:pic>
      <p:sp>
        <p:nvSpPr>
          <p:cNvPr id="5" name="TextBox 4"/>
          <p:cNvSpPr txBox="1"/>
          <p:nvPr/>
        </p:nvSpPr>
        <p:spPr>
          <a:xfrm>
            <a:off x="4394200" y="6343650"/>
            <a:ext cx="355600" cy="277813"/>
          </a:xfrm>
          <a:prstGeom prst="rect">
            <a:avLst/>
          </a:prstGeom>
        </p:spPr>
        <p:txBody>
          <a:bodyPr lIns="91435" tIns="45717" rIns="91435" bIns="45717" anchor="ctr"/>
          <a:lstStyle/>
          <a:p>
            <a:pPr algn="ctr"/>
            <a:fld id="{4AABBAEB-6DF2-449E-A10F-EE40C0A7B039}" type="slidenum">
              <a:rPr lang="en-US" sz="1100">
                <a:solidFill>
                  <a:srgbClr val="898989"/>
                </a:solidFill>
                <a:latin typeface="Univers LT Std 45 Light" charset="0"/>
              </a:rPr>
              <a:pPr algn="ctr"/>
              <a:t>‹#›</a:t>
            </a:fld>
            <a:endParaRPr lang="en-US" sz="1100">
              <a:solidFill>
                <a:srgbClr val="898989"/>
              </a:solidFill>
              <a:latin typeface="Univers LT Std 45 Light" charset="0"/>
            </a:endParaRPr>
          </a:p>
        </p:txBody>
      </p:sp>
      <p:sp>
        <p:nvSpPr>
          <p:cNvPr id="6" name="TextBox 13"/>
          <p:cNvSpPr txBox="1">
            <a:spLocks noChangeArrowheads="1"/>
          </p:cNvSpPr>
          <p:nvPr/>
        </p:nvSpPr>
        <p:spPr bwMode="auto">
          <a:xfrm>
            <a:off x="852488" y="6330950"/>
            <a:ext cx="2339975"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charset="0"/>
                <a:ea typeface="ＭＳ Ｐゴシック" charset="0"/>
                <a:cs typeface="ＭＳ Ｐゴシック" charset="0"/>
              </a:defRPr>
            </a:lvl1pPr>
            <a:lvl2pPr marL="742950" indent="-28575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pPr>
              <a:defRPr/>
            </a:pPr>
            <a:r>
              <a:rPr lang="en-US" sz="1200" smtClean="0">
                <a:solidFill>
                  <a:prstClr val="black"/>
                </a:solidFill>
              </a:rPr>
              <a:t>|  </a:t>
            </a:r>
            <a:r>
              <a:rPr lang="en-US" sz="1200" b="1" smtClean="0">
                <a:solidFill>
                  <a:srgbClr val="93191A"/>
                </a:solidFill>
                <a:latin typeface="Univers Com 45 Light" charset="0"/>
              </a:rPr>
              <a:t>CUSTOMER CONFIDENTIAL</a:t>
            </a:r>
          </a:p>
        </p:txBody>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defRPr>
                <a:latin typeface="+mn-lt"/>
              </a:defRPr>
            </a:lvl1pPr>
            <a:lvl2pPr>
              <a:defRPr>
                <a:latin typeface="+mn-lt"/>
              </a:defRPr>
            </a:lvl2pPr>
            <a:lvl3pPr>
              <a:defRPr>
                <a:latin typeface="+mn-lt"/>
              </a:defRPr>
            </a:lvl3pPr>
            <a:lvl4pPr>
              <a:defRPr sz="1400">
                <a:latin typeface="+mn-lt"/>
              </a:defRPr>
            </a:lvl4pPr>
            <a:lvl5pPr>
              <a:defRPr sz="1400">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48238077"/>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obj" preserve="1">
  <p:cSld name="NI Corporate">
    <p:spTree>
      <p:nvGrpSpPr>
        <p:cNvPr id="1" name=""/>
        <p:cNvGrpSpPr/>
        <p:nvPr/>
      </p:nvGrpSpPr>
      <p:grpSpPr>
        <a:xfrm>
          <a:off x="0" y="0"/>
          <a:ext cx="0" cy="0"/>
          <a:chOff x="0" y="0"/>
          <a:chExt cx="0" cy="0"/>
        </a:xfrm>
      </p:grpSpPr>
      <p:pic>
        <p:nvPicPr>
          <p:cNvPr id="4" name="Picture 9"/>
          <p:cNvPicPr>
            <a:picLocks noChangeAspect="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5" name="TextBox 4"/>
          <p:cNvSpPr txBox="1"/>
          <p:nvPr/>
        </p:nvSpPr>
        <p:spPr>
          <a:xfrm>
            <a:off x="4394200" y="6343650"/>
            <a:ext cx="355600" cy="277813"/>
          </a:xfrm>
          <a:prstGeom prst="rect">
            <a:avLst/>
          </a:prstGeom>
        </p:spPr>
        <p:txBody>
          <a:bodyPr lIns="91435" tIns="45717" rIns="91435" bIns="45717" anchor="ctr"/>
          <a:lstStyle/>
          <a:p>
            <a:pPr algn="ctr"/>
            <a:fld id="{14DE59DE-2E31-4F25-864E-3288C3156E13}" type="slidenum">
              <a:rPr lang="en-US" sz="1100">
                <a:solidFill>
                  <a:srgbClr val="898989"/>
                </a:solidFill>
                <a:latin typeface="Univers LT Std 45 Light" charset="0"/>
              </a:rPr>
              <a:pPr algn="ctr"/>
              <a:t>‹#›</a:t>
            </a:fld>
            <a:endParaRPr lang="en-US" sz="1100">
              <a:solidFill>
                <a:srgbClr val="898989"/>
              </a:solidFill>
              <a:latin typeface="Univers LT Std 45 Light" charset="0"/>
            </a:endParaRPr>
          </a:p>
        </p:txBody>
      </p:sp>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defRPr>
                <a:latin typeface="+mn-lt"/>
              </a:defRPr>
            </a:lvl1pPr>
            <a:lvl2pPr>
              <a:defRPr>
                <a:latin typeface="+mn-lt"/>
              </a:defRPr>
            </a:lvl2pPr>
            <a:lvl3pPr>
              <a:defRPr>
                <a:latin typeface="+mn-lt"/>
              </a:defRPr>
            </a:lvl3pPr>
            <a:lvl4pPr>
              <a:defRPr sz="1400">
                <a:latin typeface="+mn-lt"/>
              </a:defRPr>
            </a:lvl4pPr>
            <a:lvl5pPr>
              <a:defRPr sz="1400">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1301526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73935" y="142829"/>
            <a:ext cx="8223978" cy="964092"/>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67911" y="1118153"/>
            <a:ext cx="4038600" cy="4949008"/>
          </a:xfrm>
        </p:spPr>
        <p:txBody>
          <a:bodyPr/>
          <a:lstStyle>
            <a:lvl1pPr>
              <a:defRPr sz="2400">
                <a:latin typeface="+mn-lt"/>
              </a:defRPr>
            </a:lvl1pPr>
            <a:lvl2pPr>
              <a:defRPr sz="2000">
                <a:latin typeface="+mn-lt"/>
              </a:defRPr>
            </a:lvl2pPr>
            <a:lvl3pPr>
              <a:defRPr sz="1700">
                <a:latin typeface="+mn-lt"/>
              </a:defRPr>
            </a:lvl3pPr>
            <a:lvl4pPr>
              <a:defRPr sz="1400">
                <a:latin typeface="+mn-lt"/>
              </a:defRPr>
            </a:lvl4pPr>
            <a:lvl5pPr>
              <a:defRPr sz="1400">
                <a:latin typeface="+mn-lt"/>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118153"/>
            <a:ext cx="4038600" cy="4949008"/>
          </a:xfrm>
        </p:spPr>
        <p:txBody>
          <a:bodyPr/>
          <a:lstStyle>
            <a:lvl1pPr>
              <a:defRPr sz="2400">
                <a:latin typeface="+mn-lt"/>
              </a:defRPr>
            </a:lvl1pPr>
            <a:lvl2pPr>
              <a:defRPr sz="2000">
                <a:latin typeface="+mn-lt"/>
              </a:defRPr>
            </a:lvl2pPr>
            <a:lvl3pPr>
              <a:defRPr sz="1700">
                <a:latin typeface="+mn-lt"/>
              </a:defRPr>
            </a:lvl3pPr>
            <a:lvl4pPr>
              <a:defRPr sz="1400">
                <a:latin typeface="+mn-lt"/>
              </a:defRPr>
            </a:lvl4pPr>
            <a:lvl5pPr>
              <a:defRPr sz="1400">
                <a:latin typeface="+mn-lt"/>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50775620"/>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69696" y="1121384"/>
            <a:ext cx="8174242" cy="4949008"/>
          </a:xfrm>
        </p:spPr>
        <p:txBody>
          <a:bodyPr/>
          <a:lstStyle>
            <a:lvl1pPr>
              <a:defRPr>
                <a:latin typeface="+mn-lt"/>
              </a:defRPr>
            </a:lvl1pPr>
            <a:lvl2pPr>
              <a:defRPr>
                <a:latin typeface="+mn-lt"/>
              </a:defRPr>
            </a:lvl2pPr>
            <a:lvl3pPr>
              <a:defRPr>
                <a:latin typeface="+mn-lt"/>
              </a:defRPr>
            </a:lvl3pPr>
            <a:lvl4pPr>
              <a:defRPr sz="1400">
                <a:latin typeface="+mn-lt"/>
              </a:defRPr>
            </a:lvl4pPr>
            <a:lvl5pPr>
              <a:defRPr sz="1400">
                <a:latin typeface="+mn-lt"/>
              </a:defRPr>
            </a:lvl5pPr>
          </a:lstStyle>
          <a:p>
            <a:pPr lvl="0"/>
            <a:r>
              <a:rPr lang="en-US" smtClean="0"/>
              <a:t>Click to edit Master text styles</a:t>
            </a:r>
          </a:p>
        </p:txBody>
      </p:sp>
    </p:spTree>
    <p:extLst>
      <p:ext uri="{BB962C8B-B14F-4D97-AF65-F5344CB8AC3E}">
        <p14:creationId xmlns:p14="http://schemas.microsoft.com/office/powerpoint/2010/main" val="165280685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2" name="Content Placeholder 2"/>
          <p:cNvSpPr>
            <a:spLocks noGrp="1"/>
          </p:cNvSpPr>
          <p:nvPr>
            <p:ph idx="1"/>
          </p:nvPr>
        </p:nvSpPr>
        <p:spPr>
          <a:xfrm>
            <a:off x="469695" y="448733"/>
            <a:ext cx="8228217" cy="5621659"/>
          </a:xfrm>
        </p:spPr>
        <p:txBody>
          <a:bodyPr/>
          <a:lstStyle>
            <a:lvl1pPr>
              <a:defRPr>
                <a:latin typeface="+mn-lt"/>
              </a:defRPr>
            </a:lvl1pPr>
            <a:lvl2pPr>
              <a:defRPr>
                <a:latin typeface="+mn-lt"/>
              </a:defRPr>
            </a:lvl2pPr>
            <a:lvl3pPr>
              <a:defRPr>
                <a:latin typeface="+mn-lt"/>
              </a:defRPr>
            </a:lvl3pPr>
            <a:lvl4pPr>
              <a:defRPr sz="1400">
                <a:latin typeface="+mn-lt"/>
              </a:defRPr>
            </a:lvl4pPr>
            <a:lvl5pPr>
              <a:defRPr sz="1400">
                <a:latin typeface="+mn-lt"/>
              </a:defRPr>
            </a:lvl5pPr>
          </a:lstStyle>
          <a:p>
            <a:pPr lvl="0"/>
            <a:r>
              <a:rPr lang="en-US" smtClean="0"/>
              <a:t>Click to edit Master text styles</a:t>
            </a:r>
          </a:p>
        </p:txBody>
      </p:sp>
    </p:spTree>
    <p:extLst>
      <p:ext uri="{BB962C8B-B14F-4D97-AF65-F5344CB8AC3E}">
        <p14:creationId xmlns:p14="http://schemas.microsoft.com/office/powerpoint/2010/main" val="3785704064"/>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017363571"/>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717954554"/>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2_Title Only">
    <p:spTree>
      <p:nvGrpSpPr>
        <p:cNvPr id="1" name=""/>
        <p:cNvGrpSpPr/>
        <p:nvPr/>
      </p:nvGrpSpPr>
      <p:grpSpPr>
        <a:xfrm>
          <a:off x="0" y="0"/>
          <a:ext cx="0" cy="0"/>
          <a:chOff x="0" y="0"/>
          <a:chExt cx="0" cy="0"/>
        </a:xfrm>
      </p:grpSpPr>
    </p:spTree>
    <p:extLst>
      <p:ext uri="{BB962C8B-B14F-4D97-AF65-F5344CB8AC3E}">
        <p14:creationId xmlns:p14="http://schemas.microsoft.com/office/powerpoint/2010/main" val="3951408583"/>
      </p:ext>
    </p:extLst>
  </p:cSld>
  <p:clrMapOvr>
    <a:masterClrMapping/>
  </p:clrMapOvr>
  <p:transition xmlns:p14="http://schemas.microsoft.com/office/powerpoint/2010/main" spd="slow"/>
</p:sldLayout>
</file>

<file path=ppt/slideLayouts/slideLayout57.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8E4A7B85-36F9-4210-A946-458E6329CC7B}" type="datetimeFigureOut">
              <a:rPr lang="en-US">
                <a:solidFill>
                  <a:prstClr val="black"/>
                </a:solidFill>
                <a:latin typeface="Univers Com 45 Light"/>
              </a:rPr>
              <a:pPr/>
              <a:t>10/20/13</a:t>
            </a:fld>
            <a:endParaRPr lang="en-US">
              <a:solidFill>
                <a:prstClr val="black"/>
              </a:solidFill>
              <a:latin typeface="Univers Com 45 Light"/>
            </a:endParaRPr>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a:solidFill>
                <a:prstClr val="black"/>
              </a:solidFill>
              <a:latin typeface="Univers Com 45 Light"/>
            </a:endParaRPr>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DC195DBA-8D5E-4411-BA77-14C1C86016AC}" type="slidenum">
              <a:rPr lang="en-US">
                <a:solidFill>
                  <a:prstClr val="black"/>
                </a:solidFill>
                <a:latin typeface="Univers Com 45 Light"/>
              </a:rPr>
              <a:pPr/>
              <a:t>‹#›</a:t>
            </a:fld>
            <a:endParaRPr lang="en-US">
              <a:solidFill>
                <a:prstClr val="black"/>
              </a:solidFill>
              <a:latin typeface="Univers Com 45 Light"/>
            </a:endParaRPr>
          </a:p>
        </p:txBody>
      </p:sp>
    </p:spTree>
    <p:extLst>
      <p:ext uri="{BB962C8B-B14F-4D97-AF65-F5344CB8AC3E}">
        <p14:creationId xmlns:p14="http://schemas.microsoft.com/office/powerpoint/2010/main" val="2554653034"/>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cSld name="External 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Master title style</a:t>
            </a:r>
            <a:endParaRPr lang="en-US" dirty="0"/>
          </a:p>
        </p:txBody>
      </p:sp>
    </p:spTree>
    <p:extLst>
      <p:ext uri="{BB962C8B-B14F-4D97-AF65-F5344CB8AC3E}">
        <p14:creationId xmlns:p14="http://schemas.microsoft.com/office/powerpoint/2010/main" val="715171164"/>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userDrawn="1">
  <p:cSld name="1_NI Conf 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Master title style</a:t>
            </a:r>
            <a:endParaRPr lang="en-US" dirty="0"/>
          </a:p>
        </p:txBody>
      </p:sp>
    </p:spTree>
    <p:extLst>
      <p:ext uri="{BB962C8B-B14F-4D97-AF65-F5344CB8AC3E}">
        <p14:creationId xmlns:p14="http://schemas.microsoft.com/office/powerpoint/2010/main" val="252678747"/>
      </p:ext>
    </p:extLst>
  </p:cSld>
  <p:clrMapOvr>
    <a:masterClrMapping/>
  </p:clrMapOvr>
  <p:transition xmlns:p14="http://schemas.microsoft.com/office/powerpoint/2010/mai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NI Corporate">
    <p:spTree>
      <p:nvGrpSpPr>
        <p:cNvPr id="1" name=""/>
        <p:cNvGrpSpPr/>
        <p:nvPr/>
      </p:nvGrpSpPr>
      <p:grpSpPr>
        <a:xfrm>
          <a:off x="0" y="0"/>
          <a:ext cx="0" cy="0"/>
          <a:chOff x="0" y="0"/>
          <a:chExt cx="0" cy="0"/>
        </a:xfrm>
      </p:grpSpPr>
      <p:pic>
        <p:nvPicPr>
          <p:cNvPr id="4" name="Picture 9"/>
          <p:cNvPicPr>
            <a:picLocks noChangeAspect="1"/>
          </p:cNvPicPr>
          <p:nvPr/>
        </p:nvPicPr>
        <p:blipFill>
          <a:blip r:embed="rId2" cstate="screen">
            <a:extLst>
              <a:ext uri="{28A0092B-C50C-407E-A947-70E740481C1C}">
                <a14:useLocalDpi xmlns:a14="http://schemas.microsoft.com/office/drawing/2010/main"/>
              </a:ext>
            </a:extLst>
          </a:blip>
          <a:srcRect/>
          <a:stretch>
            <a:fillRect/>
          </a:stretch>
        </p:blipFill>
        <p:spPr bwMode="auto">
          <a:xfrm>
            <a:off x="0" y="0"/>
            <a:ext cx="9144000" cy="6858000"/>
          </a:xfrm>
          <a:prstGeom prst="rect">
            <a:avLst/>
          </a:prstGeom>
          <a:noFill/>
          <a:ln w="9525">
            <a:noFill/>
            <a:miter lim="800000"/>
            <a:headEnd/>
            <a:tailEnd/>
          </a:ln>
        </p:spPr>
      </p:pic>
      <p:sp>
        <p:nvSpPr>
          <p:cNvPr id="5" name="TextBox 4"/>
          <p:cNvSpPr txBox="1"/>
          <p:nvPr/>
        </p:nvSpPr>
        <p:spPr>
          <a:xfrm>
            <a:off x="4394200" y="6343650"/>
            <a:ext cx="355600" cy="277813"/>
          </a:xfrm>
          <a:prstGeom prst="rect">
            <a:avLst/>
          </a:prstGeom>
        </p:spPr>
        <p:txBody>
          <a:bodyPr lIns="91435" tIns="45717" rIns="91435" bIns="45717" anchor="ctr"/>
          <a:lstStyle/>
          <a:p>
            <a:pPr algn="ctr"/>
            <a:fld id="{14DE59DE-2E31-4F25-864E-3288C3156E13}" type="slidenum">
              <a:rPr lang="en-US" sz="1100">
                <a:solidFill>
                  <a:srgbClr val="898989"/>
                </a:solidFill>
                <a:latin typeface="Univers LT Std 45 Light" charset="0"/>
              </a:rPr>
              <a:pPr algn="ctr"/>
              <a:t>‹#›</a:t>
            </a:fld>
            <a:endParaRPr lang="en-US" sz="1100">
              <a:solidFill>
                <a:srgbClr val="898989"/>
              </a:solidFill>
              <a:latin typeface="Univers LT Std 45 Light" charset="0"/>
            </a:endParaRPr>
          </a:p>
        </p:txBody>
      </p:sp>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defRPr>
                <a:latin typeface="+mn-lt"/>
              </a:defRPr>
            </a:lvl1pPr>
            <a:lvl2pPr>
              <a:defRPr>
                <a:latin typeface="+mn-lt"/>
              </a:defRPr>
            </a:lvl2pPr>
            <a:lvl3pPr>
              <a:defRPr>
                <a:latin typeface="+mn-lt"/>
              </a:defRPr>
            </a:lvl3pPr>
            <a:lvl4pPr>
              <a:defRPr sz="1400">
                <a:latin typeface="+mn-lt"/>
              </a:defRPr>
            </a:lvl4pPr>
            <a:lvl5pPr>
              <a:defRPr sz="1400">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55661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73935" y="142829"/>
            <a:ext cx="8223978" cy="964092"/>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67911" y="1118153"/>
            <a:ext cx="4038600" cy="4949008"/>
          </a:xfrm>
        </p:spPr>
        <p:txBody>
          <a:bodyPr/>
          <a:lstStyle>
            <a:lvl1pPr>
              <a:defRPr sz="2400">
                <a:latin typeface="+mn-lt"/>
              </a:defRPr>
            </a:lvl1pPr>
            <a:lvl2pPr>
              <a:defRPr sz="2000">
                <a:latin typeface="+mn-lt"/>
              </a:defRPr>
            </a:lvl2pPr>
            <a:lvl3pPr>
              <a:defRPr sz="1700">
                <a:latin typeface="+mn-lt"/>
              </a:defRPr>
            </a:lvl3pPr>
            <a:lvl4pPr>
              <a:defRPr sz="1400">
                <a:latin typeface="+mn-lt"/>
              </a:defRPr>
            </a:lvl4pPr>
            <a:lvl5pPr>
              <a:defRPr sz="1400">
                <a:latin typeface="+mn-lt"/>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118153"/>
            <a:ext cx="4038600" cy="4949008"/>
          </a:xfrm>
        </p:spPr>
        <p:txBody>
          <a:bodyPr/>
          <a:lstStyle>
            <a:lvl1pPr>
              <a:defRPr sz="2400">
                <a:latin typeface="+mn-lt"/>
              </a:defRPr>
            </a:lvl1pPr>
            <a:lvl2pPr>
              <a:defRPr sz="2000">
                <a:latin typeface="+mn-lt"/>
              </a:defRPr>
            </a:lvl2pPr>
            <a:lvl3pPr>
              <a:defRPr sz="1700">
                <a:latin typeface="+mn-lt"/>
              </a:defRPr>
            </a:lvl3pPr>
            <a:lvl4pPr>
              <a:defRPr sz="1400">
                <a:latin typeface="+mn-lt"/>
              </a:defRPr>
            </a:lvl4pPr>
            <a:lvl5pPr>
              <a:defRPr sz="1400">
                <a:latin typeface="+mn-lt"/>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55785028"/>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69696" y="1121384"/>
            <a:ext cx="8174242" cy="4949008"/>
          </a:xfrm>
        </p:spPr>
        <p:txBody>
          <a:bodyPr/>
          <a:lstStyle>
            <a:lvl1pPr>
              <a:defRPr>
                <a:latin typeface="+mn-lt"/>
              </a:defRPr>
            </a:lvl1pPr>
            <a:lvl2pPr>
              <a:defRPr>
                <a:latin typeface="+mn-lt"/>
              </a:defRPr>
            </a:lvl2pPr>
            <a:lvl3pPr>
              <a:defRPr>
                <a:latin typeface="+mn-lt"/>
              </a:defRPr>
            </a:lvl3pPr>
            <a:lvl4pPr>
              <a:defRPr sz="1400">
                <a:latin typeface="+mn-lt"/>
              </a:defRPr>
            </a:lvl4pPr>
            <a:lvl5pPr>
              <a:defRPr sz="1400">
                <a:latin typeface="+mn-lt"/>
              </a:defRPr>
            </a:lvl5pPr>
          </a:lstStyle>
          <a:p>
            <a:pPr lvl="0"/>
            <a:r>
              <a:rPr lang="en-US" smtClean="0"/>
              <a:t>Click to edit Master text styles</a:t>
            </a:r>
          </a:p>
        </p:txBody>
      </p:sp>
    </p:spTree>
    <p:extLst>
      <p:ext uri="{BB962C8B-B14F-4D97-AF65-F5344CB8AC3E}">
        <p14:creationId xmlns:p14="http://schemas.microsoft.com/office/powerpoint/2010/main" val="14658289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2" name="Content Placeholder 2"/>
          <p:cNvSpPr>
            <a:spLocks noGrp="1"/>
          </p:cNvSpPr>
          <p:nvPr>
            <p:ph idx="1"/>
          </p:nvPr>
        </p:nvSpPr>
        <p:spPr>
          <a:xfrm>
            <a:off x="469695" y="448733"/>
            <a:ext cx="8228217" cy="5621659"/>
          </a:xfrm>
        </p:spPr>
        <p:txBody>
          <a:bodyPr/>
          <a:lstStyle>
            <a:lvl1pPr>
              <a:defRPr>
                <a:latin typeface="+mn-lt"/>
              </a:defRPr>
            </a:lvl1pPr>
            <a:lvl2pPr>
              <a:defRPr>
                <a:latin typeface="+mn-lt"/>
              </a:defRPr>
            </a:lvl2pPr>
            <a:lvl3pPr>
              <a:defRPr>
                <a:latin typeface="+mn-lt"/>
              </a:defRPr>
            </a:lvl3pPr>
            <a:lvl4pPr>
              <a:defRPr sz="1400">
                <a:latin typeface="+mn-lt"/>
              </a:defRPr>
            </a:lvl4pPr>
            <a:lvl5pPr>
              <a:defRPr sz="1400">
                <a:latin typeface="+mn-lt"/>
              </a:defRPr>
            </a:lvl5pPr>
          </a:lstStyle>
          <a:p>
            <a:pPr lvl="0"/>
            <a:r>
              <a:rPr lang="en-US" smtClean="0"/>
              <a:t>Click to edit Master text styles</a:t>
            </a:r>
          </a:p>
        </p:txBody>
      </p:sp>
    </p:spTree>
    <p:extLst>
      <p:ext uri="{BB962C8B-B14F-4D97-AF65-F5344CB8AC3E}">
        <p14:creationId xmlns:p14="http://schemas.microsoft.com/office/powerpoint/2010/main" val="367709901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2" Type="http://schemas.openxmlformats.org/officeDocument/2006/relationships/slideLayout" Target="../slideLayouts/slideLayout24.xml"/><Relationship Id="rId13" Type="http://schemas.openxmlformats.org/officeDocument/2006/relationships/slideLayout" Target="../slideLayouts/slideLayout25.xml"/><Relationship Id="rId14" Type="http://schemas.openxmlformats.org/officeDocument/2006/relationships/theme" Target="../theme/theme2.xml"/><Relationship Id="rId15" Type="http://schemas.openxmlformats.org/officeDocument/2006/relationships/image" Target="../media/image4.jpeg"/><Relationship Id="rId16" Type="http://schemas.openxmlformats.org/officeDocument/2006/relationships/image" Target="../media/image5.png"/><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 Id="rId9" Type="http://schemas.openxmlformats.org/officeDocument/2006/relationships/slideLayout" Target="../slideLayouts/slideLayout21.xml"/><Relationship Id="rId10" Type="http://schemas.openxmlformats.org/officeDocument/2006/relationships/slideLayout" Target="../slideLayouts/slideLayout2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28.xml"/><Relationship Id="rId4" Type="http://schemas.openxmlformats.org/officeDocument/2006/relationships/slideLayout" Target="../slideLayouts/slideLayout29.xml"/><Relationship Id="rId5" Type="http://schemas.openxmlformats.org/officeDocument/2006/relationships/slideLayout" Target="../slideLayouts/slideLayout30.xml"/><Relationship Id="rId6" Type="http://schemas.openxmlformats.org/officeDocument/2006/relationships/slideLayout" Target="../slideLayouts/slideLayout31.xml"/><Relationship Id="rId7" Type="http://schemas.openxmlformats.org/officeDocument/2006/relationships/slideLayout" Target="../slideLayouts/slideLayout32.xml"/><Relationship Id="rId8" Type="http://schemas.openxmlformats.org/officeDocument/2006/relationships/theme" Target="../theme/theme3.xml"/><Relationship Id="rId9" Type="http://schemas.openxmlformats.org/officeDocument/2006/relationships/image" Target="../media/image6.jpeg"/><Relationship Id="rId1" Type="http://schemas.openxmlformats.org/officeDocument/2006/relationships/slideLayout" Target="../slideLayouts/slideLayout26.xml"/><Relationship Id="rId2" Type="http://schemas.openxmlformats.org/officeDocument/2006/relationships/slideLayout" Target="../slideLayouts/slideLayout27.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35.xml"/><Relationship Id="rId4" Type="http://schemas.openxmlformats.org/officeDocument/2006/relationships/slideLayout" Target="../slideLayouts/slideLayout36.xml"/><Relationship Id="rId5" Type="http://schemas.openxmlformats.org/officeDocument/2006/relationships/slideLayout" Target="../slideLayouts/slideLayout37.xml"/><Relationship Id="rId6" Type="http://schemas.openxmlformats.org/officeDocument/2006/relationships/slideLayout" Target="../slideLayouts/slideLayout38.xml"/><Relationship Id="rId7" Type="http://schemas.openxmlformats.org/officeDocument/2006/relationships/theme" Target="../theme/theme4.xml"/><Relationship Id="rId8" Type="http://schemas.openxmlformats.org/officeDocument/2006/relationships/image" Target="../media/image6.jpeg"/><Relationship Id="rId1" Type="http://schemas.openxmlformats.org/officeDocument/2006/relationships/slideLayout" Target="../slideLayouts/slideLayout33.xml"/><Relationship Id="rId2" Type="http://schemas.openxmlformats.org/officeDocument/2006/relationships/slideLayout" Target="../slideLayouts/slideLayout34.xml"/></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41.xml"/><Relationship Id="rId4" Type="http://schemas.openxmlformats.org/officeDocument/2006/relationships/slideLayout" Target="../slideLayouts/slideLayout42.xml"/><Relationship Id="rId5" Type="http://schemas.openxmlformats.org/officeDocument/2006/relationships/slideLayout" Target="../slideLayouts/slideLayout43.xml"/><Relationship Id="rId6" Type="http://schemas.openxmlformats.org/officeDocument/2006/relationships/slideLayout" Target="../slideLayouts/slideLayout44.xml"/><Relationship Id="rId7" Type="http://schemas.openxmlformats.org/officeDocument/2006/relationships/theme" Target="../theme/theme5.xml"/><Relationship Id="rId8" Type="http://schemas.openxmlformats.org/officeDocument/2006/relationships/image" Target="../media/image6.jpeg"/><Relationship Id="rId1" Type="http://schemas.openxmlformats.org/officeDocument/2006/relationships/slideLayout" Target="../slideLayouts/slideLayout39.xml"/><Relationship Id="rId2" Type="http://schemas.openxmlformats.org/officeDocument/2006/relationships/slideLayout" Target="../slideLayouts/slideLayout40.xml"/></Relationships>
</file>

<file path=ppt/slideMasters/_rels/slideMaster6.xml.rels><?xml version="1.0" encoding="UTF-8" standalone="yes"?>
<Relationships xmlns="http://schemas.openxmlformats.org/package/2006/relationships"><Relationship Id="rId11" Type="http://schemas.openxmlformats.org/officeDocument/2006/relationships/slideLayout" Target="../slideLayouts/slideLayout55.xml"/><Relationship Id="rId12" Type="http://schemas.openxmlformats.org/officeDocument/2006/relationships/slideLayout" Target="../slideLayouts/slideLayout56.xml"/><Relationship Id="rId13" Type="http://schemas.openxmlformats.org/officeDocument/2006/relationships/slideLayout" Target="../slideLayouts/slideLayout57.xml"/><Relationship Id="rId14" Type="http://schemas.openxmlformats.org/officeDocument/2006/relationships/slideLayout" Target="../slideLayouts/slideLayout58.xml"/><Relationship Id="rId15" Type="http://schemas.openxmlformats.org/officeDocument/2006/relationships/slideLayout" Target="../slideLayouts/slideLayout59.xml"/><Relationship Id="rId16" Type="http://schemas.openxmlformats.org/officeDocument/2006/relationships/theme" Target="../theme/theme6.xml"/><Relationship Id="rId17" Type="http://schemas.openxmlformats.org/officeDocument/2006/relationships/image" Target="../media/image9.jpeg"/><Relationship Id="rId1" Type="http://schemas.openxmlformats.org/officeDocument/2006/relationships/slideLayout" Target="../slideLayouts/slideLayout45.xml"/><Relationship Id="rId2" Type="http://schemas.openxmlformats.org/officeDocument/2006/relationships/slideLayout" Target="../slideLayouts/slideLayout46.xml"/><Relationship Id="rId3" Type="http://schemas.openxmlformats.org/officeDocument/2006/relationships/slideLayout" Target="../slideLayouts/slideLayout47.xml"/><Relationship Id="rId4" Type="http://schemas.openxmlformats.org/officeDocument/2006/relationships/slideLayout" Target="../slideLayouts/slideLayout48.xml"/><Relationship Id="rId5" Type="http://schemas.openxmlformats.org/officeDocument/2006/relationships/slideLayout" Target="../slideLayouts/slideLayout49.xml"/><Relationship Id="rId6" Type="http://schemas.openxmlformats.org/officeDocument/2006/relationships/slideLayout" Target="../slideLayouts/slideLayout50.xml"/><Relationship Id="rId7" Type="http://schemas.openxmlformats.org/officeDocument/2006/relationships/slideLayout" Target="../slideLayouts/slideLayout51.xml"/><Relationship Id="rId8" Type="http://schemas.openxmlformats.org/officeDocument/2006/relationships/slideLayout" Target="../slideLayouts/slideLayout52.xml"/><Relationship Id="rId9" Type="http://schemas.openxmlformats.org/officeDocument/2006/relationships/slideLayout" Target="../slideLayouts/slideLayout53.xml"/><Relationship Id="rId10" Type="http://schemas.openxmlformats.org/officeDocument/2006/relationships/slideLayout" Target="../slideLayouts/slideLayout5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26" name="Picture 5"/>
          <p:cNvPicPr>
            <a:picLocks noChangeAspect="1"/>
          </p:cNvPicPr>
          <p:nvPr/>
        </p:nvPicPr>
        <p:blipFill>
          <a:blip r:embed="rId14" cstate="screen">
            <a:extLst>
              <a:ext uri="{28A0092B-C50C-407E-A947-70E740481C1C}">
                <a14:useLocalDpi xmlns:a14="http://schemas.microsoft.com/office/drawing/2010/main"/>
              </a:ext>
            </a:extLst>
          </a:blip>
          <a:srcRect/>
          <a:stretch>
            <a:fillRect/>
          </a:stretch>
        </p:blipFill>
        <p:spPr bwMode="auto">
          <a:xfrm>
            <a:off x="0" y="0"/>
            <a:ext cx="9144000" cy="6858000"/>
          </a:xfrm>
          <a:prstGeom prst="rect">
            <a:avLst/>
          </a:prstGeom>
          <a:noFill/>
          <a:ln w="9525">
            <a:noFill/>
            <a:miter lim="800000"/>
            <a:headEnd/>
            <a:tailEnd/>
          </a:ln>
        </p:spPr>
      </p:pic>
      <p:sp>
        <p:nvSpPr>
          <p:cNvPr id="2" name="Title Placeholder 1"/>
          <p:cNvSpPr>
            <a:spLocks noGrp="1"/>
          </p:cNvSpPr>
          <p:nvPr>
            <p:ph type="title"/>
          </p:nvPr>
        </p:nvSpPr>
        <p:spPr>
          <a:xfrm>
            <a:off x="474663" y="142875"/>
            <a:ext cx="8169275" cy="963613"/>
          </a:xfrm>
          <a:prstGeom prst="rect">
            <a:avLst/>
          </a:prstGeom>
        </p:spPr>
        <p:txBody>
          <a:bodyPr vert="horz" lIns="91435" tIns="45717" rIns="91435" bIns="45717" rtlCol="0" anchor="ctr">
            <a:normAutofit/>
          </a:bodyPr>
          <a:lstStyle/>
          <a:p>
            <a:r>
              <a:rPr lang="en-US" dirty="0" smtClean="0"/>
              <a:t>NI confidential master title style</a:t>
            </a:r>
            <a:endParaRPr lang="en-US" dirty="0"/>
          </a:p>
        </p:txBody>
      </p:sp>
      <p:sp>
        <p:nvSpPr>
          <p:cNvPr id="1028" name="Text Placeholder 2"/>
          <p:cNvSpPr>
            <a:spLocks noGrp="1"/>
          </p:cNvSpPr>
          <p:nvPr>
            <p:ph type="body" idx="1"/>
          </p:nvPr>
        </p:nvSpPr>
        <p:spPr bwMode="auto">
          <a:xfrm>
            <a:off x="469900" y="1120775"/>
            <a:ext cx="8174038" cy="4949825"/>
          </a:xfrm>
          <a:prstGeom prst="rect">
            <a:avLst/>
          </a:prstGeom>
          <a:noFill/>
          <a:ln w="9525">
            <a:noFill/>
            <a:miter lim="800000"/>
            <a:headEnd/>
            <a:tailEnd/>
          </a:ln>
        </p:spPr>
        <p:txBody>
          <a:bodyPr vert="horz" wrap="square" lIns="91435" tIns="45717" rIns="91435" bIns="45717" numCol="1" anchor="t" anchorCtr="0" compatLnSpc="1">
            <a:prstTxWarp prst="textNoShape">
              <a:avLst/>
            </a:prstTxWarp>
          </a:bodyPr>
          <a:lstStyle/>
          <a:p>
            <a:pPr lvl="0"/>
            <a:r>
              <a:rPr lang="en-US" smtClean="0"/>
              <a:t>Master text styles</a:t>
            </a:r>
          </a:p>
          <a:p>
            <a:pPr lvl="1"/>
            <a:r>
              <a:rPr lang="en-US" smtClean="0"/>
              <a:t>Second level</a:t>
            </a:r>
          </a:p>
          <a:p>
            <a:pPr lvl="2"/>
            <a:r>
              <a:rPr lang="en-US" smtClean="0"/>
              <a:t>Third level</a:t>
            </a:r>
          </a:p>
          <a:p>
            <a:pPr lvl="3"/>
            <a:r>
              <a:rPr lang="en-US" smtClean="0"/>
              <a:t>Fourth level</a:t>
            </a:r>
          </a:p>
        </p:txBody>
      </p:sp>
      <p:sp>
        <p:nvSpPr>
          <p:cNvPr id="21509" name="TextBox 4"/>
          <p:cNvSpPr txBox="1">
            <a:spLocks noChangeArrowheads="1"/>
          </p:cNvSpPr>
          <p:nvPr/>
        </p:nvSpPr>
        <p:spPr bwMode="auto">
          <a:xfrm>
            <a:off x="8978900" y="5105400"/>
            <a:ext cx="130175"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4264" tIns="32132" rIns="64264" bIns="32132">
            <a:spAutoFit/>
          </a:bodyPr>
          <a:lstStyle>
            <a:lvl1pPr>
              <a:defRPr sz="2400">
                <a:solidFill>
                  <a:schemeClr val="tx1"/>
                </a:solidFill>
                <a:latin typeface="Times" charset="0"/>
                <a:ea typeface="ＭＳ Ｐゴシック" charset="0"/>
                <a:cs typeface="ＭＳ Ｐゴシック" charset="0"/>
              </a:defRPr>
            </a:lvl1pPr>
            <a:lvl2pPr marL="742950" indent="-28575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pPr>
              <a:defRPr/>
            </a:pPr>
            <a:endParaRPr lang="en-US" smtClean="0">
              <a:solidFill>
                <a:prstClr val="black"/>
              </a:solidFill>
            </a:endParaRPr>
          </a:p>
        </p:txBody>
      </p:sp>
      <p:sp>
        <p:nvSpPr>
          <p:cNvPr id="21510" name="TextBox 7"/>
          <p:cNvSpPr txBox="1">
            <a:spLocks noChangeArrowheads="1"/>
          </p:cNvSpPr>
          <p:nvPr/>
        </p:nvSpPr>
        <p:spPr bwMode="auto">
          <a:xfrm>
            <a:off x="9469438" y="7159625"/>
            <a:ext cx="130175"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4264" tIns="32132" rIns="64264" bIns="32132">
            <a:spAutoFit/>
          </a:bodyPr>
          <a:lstStyle>
            <a:lvl1pPr>
              <a:defRPr sz="2400">
                <a:solidFill>
                  <a:schemeClr val="tx1"/>
                </a:solidFill>
                <a:latin typeface="Times" charset="0"/>
                <a:ea typeface="ＭＳ Ｐゴシック" charset="0"/>
                <a:cs typeface="ＭＳ Ｐゴシック" charset="0"/>
              </a:defRPr>
            </a:lvl1pPr>
            <a:lvl2pPr marL="742950" indent="-28575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pPr>
              <a:defRPr/>
            </a:pPr>
            <a:endParaRPr lang="en-US" smtClean="0">
              <a:solidFill>
                <a:prstClr val="black"/>
              </a:solidFill>
            </a:endParaRPr>
          </a:p>
        </p:txBody>
      </p:sp>
      <p:sp>
        <p:nvSpPr>
          <p:cNvPr id="21511" name="TextBox 10"/>
          <p:cNvSpPr txBox="1">
            <a:spLocks noChangeArrowheads="1"/>
          </p:cNvSpPr>
          <p:nvPr/>
        </p:nvSpPr>
        <p:spPr bwMode="auto">
          <a:xfrm>
            <a:off x="9747250" y="2035175"/>
            <a:ext cx="128588"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4264" tIns="32132" rIns="64264" bIns="32132">
            <a:spAutoFit/>
          </a:bodyPr>
          <a:lstStyle>
            <a:lvl1pPr>
              <a:defRPr sz="2400">
                <a:solidFill>
                  <a:schemeClr val="tx1"/>
                </a:solidFill>
                <a:latin typeface="Times" charset="0"/>
                <a:ea typeface="ＭＳ Ｐゴシック" charset="0"/>
                <a:cs typeface="ＭＳ Ｐゴシック" charset="0"/>
              </a:defRPr>
            </a:lvl1pPr>
            <a:lvl2pPr marL="742950" indent="-28575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pPr>
              <a:defRPr/>
            </a:pPr>
            <a:endParaRPr lang="en-US" smtClean="0">
              <a:solidFill>
                <a:prstClr val="black"/>
              </a:solidFill>
            </a:endParaRPr>
          </a:p>
        </p:txBody>
      </p:sp>
      <p:sp>
        <p:nvSpPr>
          <p:cNvPr id="21512" name="TextBox 12"/>
          <p:cNvSpPr txBox="1">
            <a:spLocks noChangeArrowheads="1"/>
          </p:cNvSpPr>
          <p:nvPr/>
        </p:nvSpPr>
        <p:spPr bwMode="auto">
          <a:xfrm>
            <a:off x="-160338" y="4070350"/>
            <a:ext cx="130175"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4264" tIns="32132" rIns="64264" bIns="32132">
            <a:spAutoFit/>
          </a:bodyPr>
          <a:lstStyle>
            <a:lvl1pPr>
              <a:defRPr sz="2400">
                <a:solidFill>
                  <a:schemeClr val="tx1"/>
                </a:solidFill>
                <a:latin typeface="Times" charset="0"/>
                <a:ea typeface="ＭＳ Ｐゴシック" charset="0"/>
                <a:cs typeface="ＭＳ Ｐゴシック" charset="0"/>
              </a:defRPr>
            </a:lvl1pPr>
            <a:lvl2pPr marL="742950" indent="-28575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pPr>
              <a:defRPr/>
            </a:pPr>
            <a:endParaRPr lang="en-US" smtClean="0">
              <a:solidFill>
                <a:prstClr val="black"/>
              </a:solidFill>
            </a:endParaRPr>
          </a:p>
        </p:txBody>
      </p:sp>
      <p:sp>
        <p:nvSpPr>
          <p:cNvPr id="4" name="TextBox 3"/>
          <p:cNvSpPr txBox="1"/>
          <p:nvPr/>
        </p:nvSpPr>
        <p:spPr>
          <a:xfrm>
            <a:off x="4394200" y="6343650"/>
            <a:ext cx="355600" cy="277813"/>
          </a:xfrm>
          <a:prstGeom prst="rect">
            <a:avLst/>
          </a:prstGeom>
        </p:spPr>
        <p:txBody>
          <a:bodyPr lIns="91435" tIns="45717" rIns="91435" bIns="45717" anchor="ctr"/>
          <a:lstStyle/>
          <a:p>
            <a:pPr algn="ctr"/>
            <a:fld id="{4BA5D548-DE5F-4E36-8115-B3B56F312D0D}" type="slidenum">
              <a:rPr lang="en-US" sz="1100">
                <a:solidFill>
                  <a:srgbClr val="898989"/>
                </a:solidFill>
                <a:latin typeface="Univers LT Std 45 Light" charset="0"/>
              </a:rPr>
              <a:pPr algn="ctr"/>
              <a:t>‹#›</a:t>
            </a:fld>
            <a:endParaRPr lang="en-US" sz="1100">
              <a:solidFill>
                <a:srgbClr val="898989"/>
              </a:solidFill>
              <a:latin typeface="Univers LT Std 45 Light" charset="0"/>
            </a:endParaRPr>
          </a:p>
        </p:txBody>
      </p:sp>
    </p:spTree>
    <p:extLst>
      <p:ext uri="{BB962C8B-B14F-4D97-AF65-F5344CB8AC3E}">
        <p14:creationId xmlns:p14="http://schemas.microsoft.com/office/powerpoint/2010/main" val="214265339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ransition xmlns:p14="http://schemas.microsoft.com/office/powerpoint/2010/main">
    <p:fade/>
  </p:transition>
  <p:timing>
    <p:tnLst>
      <p:par>
        <p:cTn xmlns:p14="http://schemas.microsoft.com/office/powerpoint/2010/main" id="1" dur="indefinite" restart="never" nodeType="tmRoot"/>
      </p:par>
    </p:tnLst>
  </p:timing>
  <p:txStyles>
    <p:titleStyle>
      <a:lvl1pPr algn="l" defTabSz="455613" rtl="0" eaLnBrk="1" fontAlgn="base" hangingPunct="1">
        <a:spcBef>
          <a:spcPct val="0"/>
        </a:spcBef>
        <a:spcAft>
          <a:spcPct val="0"/>
        </a:spcAft>
        <a:defRPr sz="2800" kern="1200" spc="-100">
          <a:solidFill>
            <a:schemeClr val="accent1"/>
          </a:solidFill>
          <a:latin typeface="+mn-lt"/>
          <a:ea typeface="MS PGothic" pitchFamily="34" charset="-128"/>
          <a:cs typeface="Arial"/>
        </a:defRPr>
      </a:lvl1pPr>
      <a:lvl2pPr algn="l" defTabSz="455613" rtl="0" eaLnBrk="1" fontAlgn="base" hangingPunct="1">
        <a:spcBef>
          <a:spcPct val="0"/>
        </a:spcBef>
        <a:spcAft>
          <a:spcPct val="0"/>
        </a:spcAft>
        <a:defRPr sz="2800">
          <a:solidFill>
            <a:schemeClr val="accent1"/>
          </a:solidFill>
          <a:latin typeface="Univers Com 45 Light" charset="0"/>
          <a:ea typeface="MS PGothic" pitchFamily="34" charset="-128"/>
        </a:defRPr>
      </a:lvl2pPr>
      <a:lvl3pPr algn="l" defTabSz="455613" rtl="0" eaLnBrk="1" fontAlgn="base" hangingPunct="1">
        <a:spcBef>
          <a:spcPct val="0"/>
        </a:spcBef>
        <a:spcAft>
          <a:spcPct val="0"/>
        </a:spcAft>
        <a:defRPr sz="2800">
          <a:solidFill>
            <a:schemeClr val="accent1"/>
          </a:solidFill>
          <a:latin typeface="Univers Com 45 Light" charset="0"/>
          <a:ea typeface="MS PGothic" pitchFamily="34" charset="-128"/>
        </a:defRPr>
      </a:lvl3pPr>
      <a:lvl4pPr algn="l" defTabSz="455613" rtl="0" eaLnBrk="1" fontAlgn="base" hangingPunct="1">
        <a:spcBef>
          <a:spcPct val="0"/>
        </a:spcBef>
        <a:spcAft>
          <a:spcPct val="0"/>
        </a:spcAft>
        <a:defRPr sz="2800">
          <a:solidFill>
            <a:schemeClr val="accent1"/>
          </a:solidFill>
          <a:latin typeface="Univers Com 45 Light" charset="0"/>
          <a:ea typeface="MS PGothic" pitchFamily="34" charset="-128"/>
        </a:defRPr>
      </a:lvl4pPr>
      <a:lvl5pPr algn="l" defTabSz="455613" rtl="0" eaLnBrk="1" fontAlgn="base" hangingPunct="1">
        <a:spcBef>
          <a:spcPct val="0"/>
        </a:spcBef>
        <a:spcAft>
          <a:spcPct val="0"/>
        </a:spcAft>
        <a:defRPr sz="2800">
          <a:solidFill>
            <a:schemeClr val="accent1"/>
          </a:solidFill>
          <a:latin typeface="Univers Com 45 Light" charset="0"/>
          <a:ea typeface="MS PGothic" pitchFamily="34" charset="-128"/>
        </a:defRPr>
      </a:lvl5pPr>
      <a:lvl6pPr marL="457200" algn="l" defTabSz="455613" rtl="0" eaLnBrk="1" fontAlgn="base" hangingPunct="1">
        <a:spcBef>
          <a:spcPct val="0"/>
        </a:spcBef>
        <a:spcAft>
          <a:spcPct val="0"/>
        </a:spcAft>
        <a:defRPr sz="2800">
          <a:solidFill>
            <a:schemeClr val="accent1"/>
          </a:solidFill>
          <a:latin typeface="Univers Com 45 Light" charset="0"/>
          <a:ea typeface="ＭＳ Ｐゴシック" charset="0"/>
        </a:defRPr>
      </a:lvl6pPr>
      <a:lvl7pPr marL="914400" algn="l" defTabSz="455613" rtl="0" eaLnBrk="1" fontAlgn="base" hangingPunct="1">
        <a:spcBef>
          <a:spcPct val="0"/>
        </a:spcBef>
        <a:spcAft>
          <a:spcPct val="0"/>
        </a:spcAft>
        <a:defRPr sz="2800">
          <a:solidFill>
            <a:schemeClr val="accent1"/>
          </a:solidFill>
          <a:latin typeface="Univers Com 45 Light" charset="0"/>
          <a:ea typeface="ＭＳ Ｐゴシック" charset="0"/>
        </a:defRPr>
      </a:lvl7pPr>
      <a:lvl8pPr marL="1371600" algn="l" defTabSz="455613" rtl="0" eaLnBrk="1" fontAlgn="base" hangingPunct="1">
        <a:spcBef>
          <a:spcPct val="0"/>
        </a:spcBef>
        <a:spcAft>
          <a:spcPct val="0"/>
        </a:spcAft>
        <a:defRPr sz="2800">
          <a:solidFill>
            <a:schemeClr val="accent1"/>
          </a:solidFill>
          <a:latin typeface="Univers Com 45 Light" charset="0"/>
          <a:ea typeface="ＭＳ Ｐゴシック" charset="0"/>
        </a:defRPr>
      </a:lvl8pPr>
      <a:lvl9pPr marL="1828800" algn="l" defTabSz="455613" rtl="0" eaLnBrk="1" fontAlgn="base" hangingPunct="1">
        <a:spcBef>
          <a:spcPct val="0"/>
        </a:spcBef>
        <a:spcAft>
          <a:spcPct val="0"/>
        </a:spcAft>
        <a:defRPr sz="2800">
          <a:solidFill>
            <a:schemeClr val="accent1"/>
          </a:solidFill>
          <a:latin typeface="Univers Com 45 Light" charset="0"/>
          <a:ea typeface="ＭＳ Ｐゴシック" charset="0"/>
        </a:defRPr>
      </a:lvl9pPr>
    </p:titleStyle>
    <p:bodyStyle>
      <a:lvl1pPr marL="342900" indent="-342900" algn="l" defTabSz="455613" rtl="0" eaLnBrk="1" fontAlgn="base" hangingPunct="1">
        <a:spcBef>
          <a:spcPts val="575"/>
        </a:spcBef>
        <a:spcAft>
          <a:spcPct val="0"/>
        </a:spcAft>
        <a:buClr>
          <a:srgbClr val="7F7F7F"/>
        </a:buClr>
        <a:buSzPct val="70000"/>
        <a:buFont typeface="Arial" pitchFamily="34" charset="0"/>
        <a:defRPr sz="2400" kern="1200">
          <a:solidFill>
            <a:schemeClr val="tx1"/>
          </a:solidFill>
          <a:latin typeface="+mn-lt"/>
          <a:ea typeface="MS PGothic" pitchFamily="34" charset="-128"/>
          <a:cs typeface="Arial"/>
        </a:defRPr>
      </a:lvl1pPr>
      <a:lvl2pPr marL="641350" indent="-185738" algn="l" defTabSz="455613" rtl="0" eaLnBrk="1" fontAlgn="base" hangingPunct="1">
        <a:spcBef>
          <a:spcPct val="20000"/>
        </a:spcBef>
        <a:spcAft>
          <a:spcPct val="0"/>
        </a:spcAft>
        <a:buClr>
          <a:srgbClr val="7F7F7F"/>
        </a:buClr>
        <a:buSzPct val="70000"/>
        <a:buFont typeface="Arial" pitchFamily="34" charset="0"/>
        <a:buChar char="•"/>
        <a:defRPr sz="2000" kern="1200">
          <a:solidFill>
            <a:schemeClr val="tx1"/>
          </a:solidFill>
          <a:latin typeface="+mn-lt"/>
          <a:ea typeface="MS PGothic" pitchFamily="34" charset="-128"/>
          <a:cs typeface="Arial"/>
        </a:defRPr>
      </a:lvl2pPr>
      <a:lvl3pPr marL="1081088" indent="-166688" algn="l" defTabSz="455613" rtl="0" eaLnBrk="1" fontAlgn="base" hangingPunct="1">
        <a:spcBef>
          <a:spcPct val="20000"/>
        </a:spcBef>
        <a:spcAft>
          <a:spcPct val="0"/>
        </a:spcAft>
        <a:buClr>
          <a:srgbClr val="7F7F7F"/>
        </a:buClr>
        <a:buSzPct val="70000"/>
        <a:buFont typeface="Courier New" pitchFamily="49" charset="0"/>
        <a:buChar char="o"/>
        <a:defRPr kern="1200">
          <a:solidFill>
            <a:schemeClr val="tx1"/>
          </a:solidFill>
          <a:latin typeface="+mn-lt"/>
          <a:ea typeface="MS PGothic" pitchFamily="34" charset="-128"/>
          <a:cs typeface="Arial"/>
        </a:defRPr>
      </a:lvl3pPr>
      <a:lvl4pPr marL="1598613" indent="-227013" algn="l" defTabSz="455613" rtl="0" eaLnBrk="1" fontAlgn="base" hangingPunct="1">
        <a:spcBef>
          <a:spcPct val="20000"/>
        </a:spcBef>
        <a:spcAft>
          <a:spcPct val="0"/>
        </a:spcAft>
        <a:buClr>
          <a:srgbClr val="7F7F7F"/>
        </a:buClr>
        <a:buSzPct val="70000"/>
        <a:buFont typeface="Arial" pitchFamily="34" charset="0"/>
        <a:buChar char="–"/>
        <a:defRPr sz="1400" kern="1200">
          <a:solidFill>
            <a:schemeClr val="tx1"/>
          </a:solidFill>
          <a:latin typeface="+mn-lt"/>
          <a:ea typeface="MS PGothic" pitchFamily="34" charset="-128"/>
          <a:cs typeface="Arial"/>
        </a:defRPr>
      </a:lvl4pPr>
      <a:lvl5pPr marL="1827213" indent="1588" algn="l" defTabSz="455613" rtl="0" eaLnBrk="1" fontAlgn="base" hangingPunct="1">
        <a:spcBef>
          <a:spcPct val="20000"/>
        </a:spcBef>
        <a:spcAft>
          <a:spcPct val="0"/>
        </a:spcAft>
        <a:buClr>
          <a:srgbClr val="7F7F7F"/>
        </a:buClr>
        <a:buSzPct val="70000"/>
        <a:buFont typeface="Arial" pitchFamily="34" charset="0"/>
        <a:defRPr sz="2000" kern="1200">
          <a:solidFill>
            <a:schemeClr val="tx1"/>
          </a:solidFill>
          <a:latin typeface="Arial"/>
          <a:ea typeface="MS PGothic" pitchFamily="34" charset="-128"/>
          <a:cs typeface="Arial"/>
        </a:defRPr>
      </a:lvl5pPr>
      <a:lvl6pPr marL="2514459" indent="-228587" algn="l" defTabSz="457174" rtl="0" eaLnBrk="1" latinLnBrk="0" hangingPunct="1">
        <a:spcBef>
          <a:spcPct val="20000"/>
        </a:spcBef>
        <a:buFont typeface="Arial"/>
        <a:buChar char="•"/>
        <a:defRPr sz="2000" kern="1200">
          <a:solidFill>
            <a:schemeClr val="tx1"/>
          </a:solidFill>
          <a:latin typeface="+mn-lt"/>
          <a:ea typeface="+mn-ea"/>
          <a:cs typeface="+mn-cs"/>
        </a:defRPr>
      </a:lvl6pPr>
      <a:lvl7pPr marL="2971633" indent="-228587" algn="l" defTabSz="457174" rtl="0" eaLnBrk="1" latinLnBrk="0" hangingPunct="1">
        <a:spcBef>
          <a:spcPct val="20000"/>
        </a:spcBef>
        <a:buFont typeface="Arial"/>
        <a:buChar char="•"/>
        <a:defRPr sz="2000" kern="1200">
          <a:solidFill>
            <a:schemeClr val="tx1"/>
          </a:solidFill>
          <a:latin typeface="+mn-lt"/>
          <a:ea typeface="+mn-ea"/>
          <a:cs typeface="+mn-cs"/>
        </a:defRPr>
      </a:lvl7pPr>
      <a:lvl8pPr marL="3428807" indent="-228587" algn="l" defTabSz="457174" rtl="0" eaLnBrk="1" latinLnBrk="0" hangingPunct="1">
        <a:spcBef>
          <a:spcPct val="20000"/>
        </a:spcBef>
        <a:buFont typeface="Arial"/>
        <a:buChar char="•"/>
        <a:defRPr sz="2000" kern="1200">
          <a:solidFill>
            <a:schemeClr val="tx1"/>
          </a:solidFill>
          <a:latin typeface="+mn-lt"/>
          <a:ea typeface="+mn-ea"/>
          <a:cs typeface="+mn-cs"/>
        </a:defRPr>
      </a:lvl8pPr>
      <a:lvl9pPr marL="3885981" indent="-228587" algn="l" defTabSz="457174"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74" rtl="0" eaLnBrk="1" latinLnBrk="0" hangingPunct="1">
        <a:defRPr sz="1800" kern="1200">
          <a:solidFill>
            <a:schemeClr val="tx1"/>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5" cstate="email"/>
          <a:srcRect/>
          <a:stretch>
            <a:fillRect/>
          </a:stretch>
        </a:blipFill>
        <a:effectLst/>
      </p:bgPr>
    </p:bg>
    <p:spTree>
      <p:nvGrpSpPr>
        <p:cNvPr id="1" name=""/>
        <p:cNvGrpSpPr/>
        <p:nvPr/>
      </p:nvGrpSpPr>
      <p:grpSpPr>
        <a:xfrm>
          <a:off x="0" y="0"/>
          <a:ext cx="0" cy="0"/>
          <a:chOff x="0" y="0"/>
          <a:chExt cx="0" cy="0"/>
        </a:xfrm>
      </p:grpSpPr>
      <p:sp>
        <p:nvSpPr>
          <p:cNvPr id="6" name="Rectangle 5"/>
          <p:cNvSpPr/>
          <p:nvPr/>
        </p:nvSpPr>
        <p:spPr bwMode="auto">
          <a:xfrm>
            <a:off x="0" y="0"/>
            <a:ext cx="9144000" cy="6858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25" tIns="45713" rIns="91425" bIns="45713" numCol="1" rtlCol="0" anchor="t" anchorCtr="0" compatLnSpc="1">
            <a:prstTxWarp prst="textNoShape">
              <a:avLst/>
            </a:prstTxWarp>
          </a:bodyPr>
          <a:lstStyle/>
          <a:p>
            <a:pPr defTabSz="914259" eaLnBrk="0" fontAlgn="base" hangingPunct="0">
              <a:spcBef>
                <a:spcPct val="0"/>
              </a:spcBef>
              <a:spcAft>
                <a:spcPct val="0"/>
              </a:spcAft>
            </a:pPr>
            <a:endParaRPr lang="en-US" sz="2400" dirty="0" smtClean="0">
              <a:solidFill>
                <a:prstClr val="black"/>
              </a:solidFill>
            </a:endParaRPr>
          </a:p>
        </p:txBody>
      </p:sp>
      <p:pic>
        <p:nvPicPr>
          <p:cNvPr id="7" name="Picture 6" descr="NI logo w text small.png"/>
          <p:cNvPicPr>
            <a:picLocks noChangeAspect="1"/>
          </p:cNvPicPr>
          <p:nvPr/>
        </p:nvPicPr>
        <p:blipFill>
          <a:blip r:embed="rId16" cstate="print"/>
          <a:stretch>
            <a:fillRect/>
          </a:stretch>
        </p:blipFill>
        <p:spPr>
          <a:xfrm>
            <a:off x="7620000" y="6400800"/>
            <a:ext cx="1453930" cy="398912"/>
          </a:xfrm>
          <a:prstGeom prst="rect">
            <a:avLst/>
          </a:prstGeom>
        </p:spPr>
      </p:pic>
      <p:sp>
        <p:nvSpPr>
          <p:cNvPr id="2050" name="Rectangle 2"/>
          <p:cNvSpPr>
            <a:spLocks noGrp="1" noChangeArrowheads="1"/>
          </p:cNvSpPr>
          <p:nvPr>
            <p:ph type="title"/>
          </p:nvPr>
        </p:nvSpPr>
        <p:spPr bwMode="auto">
          <a:xfrm>
            <a:off x="304800" y="381000"/>
            <a:ext cx="8458200" cy="685800"/>
          </a:xfrm>
          <a:prstGeom prst="rect">
            <a:avLst/>
          </a:prstGeom>
          <a:noFill/>
          <a:ln w="9525">
            <a:noFill/>
            <a:miter lim="800000"/>
            <a:headEnd/>
            <a:tailEnd/>
          </a:ln>
        </p:spPr>
        <p:txBody>
          <a:bodyPr vert="horz" wrap="square" lIns="91425" tIns="45713" rIns="91425" bIns="45713" numCol="1" anchor="ctr" anchorCtr="0" compatLnSpc="1">
            <a:prstTxWarp prst="textNoShape">
              <a:avLst/>
            </a:prstTxWarp>
          </a:bodyPr>
          <a:lstStyle/>
          <a:p>
            <a:pPr lvl="0"/>
            <a:r>
              <a:rPr lang="en-US" smtClean="0"/>
              <a:t>Click to edit Master title style</a:t>
            </a:r>
          </a:p>
        </p:txBody>
      </p:sp>
      <p:sp>
        <p:nvSpPr>
          <p:cNvPr id="2051" name="Rectangle 3"/>
          <p:cNvSpPr>
            <a:spLocks noGrp="1" noChangeArrowheads="1"/>
          </p:cNvSpPr>
          <p:nvPr>
            <p:ph type="body" idx="1"/>
          </p:nvPr>
        </p:nvSpPr>
        <p:spPr bwMode="auto">
          <a:xfrm>
            <a:off x="304800" y="1219201"/>
            <a:ext cx="8458200" cy="4648200"/>
          </a:xfrm>
          <a:prstGeom prst="rect">
            <a:avLst/>
          </a:prstGeom>
          <a:noFill/>
          <a:ln w="9525">
            <a:noFill/>
            <a:miter lim="800000"/>
            <a:headEnd/>
            <a:tailEnd/>
          </a:ln>
        </p:spPr>
        <p:txBody>
          <a:bodyPr vert="horz" wrap="square" lIns="91425" tIns="45713" rIns="91425" bIns="45713"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3077" name="Rectangle 5"/>
          <p:cNvSpPr>
            <a:spLocks noChangeArrowheads="1"/>
          </p:cNvSpPr>
          <p:nvPr/>
        </p:nvSpPr>
        <p:spPr bwMode="auto">
          <a:xfrm>
            <a:off x="5638800" y="6553200"/>
            <a:ext cx="990600" cy="228600"/>
          </a:xfrm>
          <a:prstGeom prst="rect">
            <a:avLst/>
          </a:prstGeom>
          <a:noFill/>
          <a:ln w="9525">
            <a:noFill/>
            <a:miter lim="800000"/>
            <a:headEnd/>
            <a:tailEnd/>
          </a:ln>
          <a:effectLst/>
        </p:spPr>
        <p:txBody>
          <a:bodyPr lIns="91425" tIns="45713" rIns="91425" bIns="45713"/>
          <a:lstStyle/>
          <a:p>
            <a:pPr algn="r" defTabSz="914259">
              <a:defRPr/>
            </a:pPr>
            <a:fld id="{21A28EE8-9C19-4659-A8D0-E414940E312F}" type="slidenum">
              <a:rPr lang="en-US" sz="800">
                <a:solidFill>
                  <a:srgbClr val="E3E3E3"/>
                </a:solidFill>
                <a:latin typeface="Arial" charset="0"/>
              </a:rPr>
              <a:pPr algn="r" defTabSz="914259">
                <a:defRPr/>
              </a:pPr>
              <a:t>‹#›</a:t>
            </a:fld>
            <a:endParaRPr lang="en-US" sz="800" dirty="0">
              <a:solidFill>
                <a:srgbClr val="E3E3E3"/>
              </a:solidFill>
              <a:latin typeface="Arial" charset="0"/>
            </a:endParaRPr>
          </a:p>
        </p:txBody>
      </p:sp>
      <p:sp>
        <p:nvSpPr>
          <p:cNvPr id="3079" name="Rectangle 7"/>
          <p:cNvSpPr>
            <a:spLocks noChangeArrowheads="1"/>
          </p:cNvSpPr>
          <p:nvPr/>
        </p:nvSpPr>
        <p:spPr bwMode="auto">
          <a:xfrm>
            <a:off x="3127377" y="-241298"/>
            <a:ext cx="184709" cy="373659"/>
          </a:xfrm>
          <a:prstGeom prst="rect">
            <a:avLst/>
          </a:prstGeom>
          <a:noFill/>
          <a:ln w="9525">
            <a:noFill/>
            <a:miter lim="800000"/>
            <a:headEnd/>
            <a:tailEnd/>
          </a:ln>
          <a:effectLst/>
        </p:spPr>
        <p:txBody>
          <a:bodyPr wrap="none" lIns="91425" tIns="45713" rIns="91425" bIns="45713">
            <a:spAutoFit/>
          </a:bodyPr>
          <a:lstStyle/>
          <a:p>
            <a:pPr defTabSz="914259">
              <a:defRPr/>
            </a:pPr>
            <a:endParaRPr lang="en-US">
              <a:solidFill>
                <a:prstClr val="black"/>
              </a:solidFill>
              <a:latin typeface="Times" pitchFamily="18" charset="0"/>
            </a:endParaRPr>
          </a:p>
        </p:txBody>
      </p:sp>
    </p:spTree>
    <p:extLst>
      <p:ext uri="{BB962C8B-B14F-4D97-AF65-F5344CB8AC3E}">
        <p14:creationId xmlns:p14="http://schemas.microsoft.com/office/powerpoint/2010/main" val="1196301883"/>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txStyles>
    <p:titleStyle>
      <a:lvl1pPr algn="l" rtl="0" eaLnBrk="1" fontAlgn="base" hangingPunct="1">
        <a:spcBef>
          <a:spcPct val="0"/>
        </a:spcBef>
        <a:spcAft>
          <a:spcPct val="0"/>
        </a:spcAft>
        <a:defRPr sz="4000" b="1">
          <a:solidFill>
            <a:srgbClr val="065FA8"/>
          </a:solidFill>
          <a:latin typeface="+mj-lt"/>
          <a:ea typeface="+mj-ea"/>
          <a:cs typeface="+mj-cs"/>
        </a:defRPr>
      </a:lvl1pPr>
      <a:lvl2pPr algn="l" rtl="0" eaLnBrk="1" fontAlgn="base" hangingPunct="1">
        <a:spcBef>
          <a:spcPct val="0"/>
        </a:spcBef>
        <a:spcAft>
          <a:spcPct val="0"/>
        </a:spcAft>
        <a:defRPr sz="4000" b="1">
          <a:solidFill>
            <a:srgbClr val="065FA8"/>
          </a:solidFill>
          <a:latin typeface="Arial Narrow" pitchFamily="34" charset="0"/>
        </a:defRPr>
      </a:lvl2pPr>
      <a:lvl3pPr algn="l" rtl="0" eaLnBrk="1" fontAlgn="base" hangingPunct="1">
        <a:spcBef>
          <a:spcPct val="0"/>
        </a:spcBef>
        <a:spcAft>
          <a:spcPct val="0"/>
        </a:spcAft>
        <a:defRPr sz="4000" b="1">
          <a:solidFill>
            <a:srgbClr val="065FA8"/>
          </a:solidFill>
          <a:latin typeface="Arial Narrow" pitchFamily="34" charset="0"/>
        </a:defRPr>
      </a:lvl3pPr>
      <a:lvl4pPr algn="l" rtl="0" eaLnBrk="1" fontAlgn="base" hangingPunct="1">
        <a:spcBef>
          <a:spcPct val="0"/>
        </a:spcBef>
        <a:spcAft>
          <a:spcPct val="0"/>
        </a:spcAft>
        <a:defRPr sz="4000" b="1">
          <a:solidFill>
            <a:srgbClr val="065FA8"/>
          </a:solidFill>
          <a:latin typeface="Arial Narrow" pitchFamily="34" charset="0"/>
        </a:defRPr>
      </a:lvl4pPr>
      <a:lvl5pPr algn="l" rtl="0" eaLnBrk="1" fontAlgn="base" hangingPunct="1">
        <a:spcBef>
          <a:spcPct val="0"/>
        </a:spcBef>
        <a:spcAft>
          <a:spcPct val="0"/>
        </a:spcAft>
        <a:defRPr sz="4000" b="1">
          <a:solidFill>
            <a:srgbClr val="065FA8"/>
          </a:solidFill>
          <a:latin typeface="Arial Narrow" pitchFamily="34" charset="0"/>
        </a:defRPr>
      </a:lvl5pPr>
      <a:lvl6pPr marL="457130" algn="l" rtl="0" eaLnBrk="1" fontAlgn="base" hangingPunct="1">
        <a:spcBef>
          <a:spcPct val="0"/>
        </a:spcBef>
        <a:spcAft>
          <a:spcPct val="0"/>
        </a:spcAft>
        <a:defRPr sz="4000" b="1">
          <a:solidFill>
            <a:srgbClr val="006699"/>
          </a:solidFill>
          <a:latin typeface="Arial Narrow" pitchFamily="34" charset="0"/>
        </a:defRPr>
      </a:lvl6pPr>
      <a:lvl7pPr marL="914259" algn="l" rtl="0" eaLnBrk="1" fontAlgn="base" hangingPunct="1">
        <a:spcBef>
          <a:spcPct val="0"/>
        </a:spcBef>
        <a:spcAft>
          <a:spcPct val="0"/>
        </a:spcAft>
        <a:defRPr sz="4000" b="1">
          <a:solidFill>
            <a:srgbClr val="006699"/>
          </a:solidFill>
          <a:latin typeface="Arial Narrow" pitchFamily="34" charset="0"/>
        </a:defRPr>
      </a:lvl7pPr>
      <a:lvl8pPr marL="1371390" algn="l" rtl="0" eaLnBrk="1" fontAlgn="base" hangingPunct="1">
        <a:spcBef>
          <a:spcPct val="0"/>
        </a:spcBef>
        <a:spcAft>
          <a:spcPct val="0"/>
        </a:spcAft>
        <a:defRPr sz="4000" b="1">
          <a:solidFill>
            <a:srgbClr val="006699"/>
          </a:solidFill>
          <a:latin typeface="Arial Narrow" pitchFamily="34" charset="0"/>
        </a:defRPr>
      </a:lvl8pPr>
      <a:lvl9pPr marL="1828519" algn="l" rtl="0" eaLnBrk="1" fontAlgn="base" hangingPunct="1">
        <a:spcBef>
          <a:spcPct val="0"/>
        </a:spcBef>
        <a:spcAft>
          <a:spcPct val="0"/>
        </a:spcAft>
        <a:defRPr sz="4000" b="1">
          <a:solidFill>
            <a:srgbClr val="006699"/>
          </a:solidFill>
          <a:latin typeface="Arial Narrow" pitchFamily="34" charset="0"/>
        </a:defRPr>
      </a:lvl9pPr>
    </p:titleStyle>
    <p:bodyStyle>
      <a:lvl1pPr marL="342848" indent="-342848" algn="l" rtl="0" eaLnBrk="1" fontAlgn="base" hangingPunct="1">
        <a:spcBef>
          <a:spcPct val="20000"/>
        </a:spcBef>
        <a:spcAft>
          <a:spcPct val="0"/>
        </a:spcAft>
        <a:buChar char="•"/>
        <a:defRPr sz="3200">
          <a:solidFill>
            <a:schemeClr val="tx1"/>
          </a:solidFill>
          <a:latin typeface="+mn-lt"/>
          <a:ea typeface="+mn-ea"/>
          <a:cs typeface="+mn-cs"/>
        </a:defRPr>
      </a:lvl1pPr>
      <a:lvl2pPr marL="742836" indent="-285707" algn="l" rtl="0" eaLnBrk="1" fontAlgn="base" hangingPunct="1">
        <a:spcBef>
          <a:spcPct val="20000"/>
        </a:spcBef>
        <a:spcAft>
          <a:spcPct val="0"/>
        </a:spcAft>
        <a:buSzPct val="80000"/>
        <a:buFont typeface="Wingdings" pitchFamily="2" charset="2"/>
        <a:buChar char="§"/>
        <a:defRPr sz="2800">
          <a:solidFill>
            <a:schemeClr val="tx1"/>
          </a:solidFill>
          <a:latin typeface="+mn-lt"/>
        </a:defRPr>
      </a:lvl2pPr>
      <a:lvl3pPr marL="1142824" indent="-228564" algn="l" rtl="0" eaLnBrk="1" fontAlgn="base" hangingPunct="1">
        <a:spcBef>
          <a:spcPct val="20000"/>
        </a:spcBef>
        <a:spcAft>
          <a:spcPct val="0"/>
        </a:spcAft>
        <a:buChar char="•"/>
        <a:defRPr sz="2400">
          <a:solidFill>
            <a:schemeClr val="tx1"/>
          </a:solidFill>
          <a:latin typeface="+mn-lt"/>
        </a:defRPr>
      </a:lvl3pPr>
      <a:lvl4pPr marL="1599954" indent="-228564" algn="l" rtl="0" eaLnBrk="1" fontAlgn="base" hangingPunct="1">
        <a:spcBef>
          <a:spcPct val="20000"/>
        </a:spcBef>
        <a:spcAft>
          <a:spcPct val="0"/>
        </a:spcAft>
        <a:buFont typeface="Wingdings" pitchFamily="2" charset="2"/>
        <a:buChar char="§"/>
        <a:defRPr sz="2000">
          <a:solidFill>
            <a:schemeClr val="tx1"/>
          </a:solidFill>
          <a:latin typeface="+mn-lt"/>
        </a:defRPr>
      </a:lvl4pPr>
      <a:lvl5pPr marL="2057085" indent="-228564" algn="l" rtl="0" eaLnBrk="1" fontAlgn="base" hangingPunct="1">
        <a:spcBef>
          <a:spcPct val="20000"/>
        </a:spcBef>
        <a:spcAft>
          <a:spcPct val="0"/>
        </a:spcAft>
        <a:buChar char="»"/>
        <a:defRPr sz="2000">
          <a:solidFill>
            <a:schemeClr val="tx1"/>
          </a:solidFill>
          <a:latin typeface="+mn-lt"/>
        </a:defRPr>
      </a:lvl5pPr>
      <a:lvl6pPr marL="2514215" indent="-228564" algn="l" rtl="0" eaLnBrk="1" fontAlgn="base" hangingPunct="1">
        <a:spcBef>
          <a:spcPct val="20000"/>
        </a:spcBef>
        <a:spcAft>
          <a:spcPct val="0"/>
        </a:spcAft>
        <a:buChar char="»"/>
        <a:defRPr sz="2000">
          <a:solidFill>
            <a:schemeClr val="tx1"/>
          </a:solidFill>
          <a:latin typeface="+mn-lt"/>
        </a:defRPr>
      </a:lvl6pPr>
      <a:lvl7pPr marL="2971344" indent="-228564" algn="l" rtl="0" eaLnBrk="1" fontAlgn="base" hangingPunct="1">
        <a:spcBef>
          <a:spcPct val="20000"/>
        </a:spcBef>
        <a:spcAft>
          <a:spcPct val="0"/>
        </a:spcAft>
        <a:buChar char="»"/>
        <a:defRPr sz="2000">
          <a:solidFill>
            <a:schemeClr val="tx1"/>
          </a:solidFill>
          <a:latin typeface="+mn-lt"/>
        </a:defRPr>
      </a:lvl7pPr>
      <a:lvl8pPr marL="3428475" indent="-228564" algn="l" rtl="0" eaLnBrk="1" fontAlgn="base" hangingPunct="1">
        <a:spcBef>
          <a:spcPct val="20000"/>
        </a:spcBef>
        <a:spcAft>
          <a:spcPct val="0"/>
        </a:spcAft>
        <a:buChar char="»"/>
        <a:defRPr sz="2000">
          <a:solidFill>
            <a:schemeClr val="tx1"/>
          </a:solidFill>
          <a:latin typeface="+mn-lt"/>
        </a:defRPr>
      </a:lvl8pPr>
      <a:lvl9pPr marL="3885603" indent="-228564"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259" rtl="0" eaLnBrk="1" latinLnBrk="0" hangingPunct="1">
        <a:defRPr sz="1800" kern="1200">
          <a:solidFill>
            <a:schemeClr val="tx1"/>
          </a:solidFill>
          <a:latin typeface="+mn-lt"/>
          <a:ea typeface="+mn-ea"/>
          <a:cs typeface="+mn-cs"/>
        </a:defRPr>
      </a:lvl1pPr>
      <a:lvl2pPr marL="457130" algn="l" defTabSz="914259" rtl="0" eaLnBrk="1" latinLnBrk="0" hangingPunct="1">
        <a:defRPr sz="1800" kern="1200">
          <a:solidFill>
            <a:schemeClr val="tx1"/>
          </a:solidFill>
          <a:latin typeface="+mn-lt"/>
          <a:ea typeface="+mn-ea"/>
          <a:cs typeface="+mn-cs"/>
        </a:defRPr>
      </a:lvl2pPr>
      <a:lvl3pPr marL="914259" algn="l" defTabSz="914259" rtl="0" eaLnBrk="1" latinLnBrk="0" hangingPunct="1">
        <a:defRPr sz="1800" kern="1200">
          <a:solidFill>
            <a:schemeClr val="tx1"/>
          </a:solidFill>
          <a:latin typeface="+mn-lt"/>
          <a:ea typeface="+mn-ea"/>
          <a:cs typeface="+mn-cs"/>
        </a:defRPr>
      </a:lvl3pPr>
      <a:lvl4pPr marL="1371390" algn="l" defTabSz="914259" rtl="0" eaLnBrk="1" latinLnBrk="0" hangingPunct="1">
        <a:defRPr sz="1800" kern="1200">
          <a:solidFill>
            <a:schemeClr val="tx1"/>
          </a:solidFill>
          <a:latin typeface="+mn-lt"/>
          <a:ea typeface="+mn-ea"/>
          <a:cs typeface="+mn-cs"/>
        </a:defRPr>
      </a:lvl4pPr>
      <a:lvl5pPr marL="1828519" algn="l" defTabSz="914259" rtl="0" eaLnBrk="1" latinLnBrk="0" hangingPunct="1">
        <a:defRPr sz="1800" kern="1200">
          <a:solidFill>
            <a:schemeClr val="tx1"/>
          </a:solidFill>
          <a:latin typeface="+mn-lt"/>
          <a:ea typeface="+mn-ea"/>
          <a:cs typeface="+mn-cs"/>
        </a:defRPr>
      </a:lvl5pPr>
      <a:lvl6pPr marL="2285649" algn="l" defTabSz="914259" rtl="0" eaLnBrk="1" latinLnBrk="0" hangingPunct="1">
        <a:defRPr sz="1800" kern="1200">
          <a:solidFill>
            <a:schemeClr val="tx1"/>
          </a:solidFill>
          <a:latin typeface="+mn-lt"/>
          <a:ea typeface="+mn-ea"/>
          <a:cs typeface="+mn-cs"/>
        </a:defRPr>
      </a:lvl6pPr>
      <a:lvl7pPr marL="2742780" algn="l" defTabSz="914259" rtl="0" eaLnBrk="1" latinLnBrk="0" hangingPunct="1">
        <a:defRPr sz="1800" kern="1200">
          <a:solidFill>
            <a:schemeClr val="tx1"/>
          </a:solidFill>
          <a:latin typeface="+mn-lt"/>
          <a:ea typeface="+mn-ea"/>
          <a:cs typeface="+mn-cs"/>
        </a:defRPr>
      </a:lvl7pPr>
      <a:lvl8pPr marL="3199908" algn="l" defTabSz="914259" rtl="0" eaLnBrk="1" latinLnBrk="0" hangingPunct="1">
        <a:defRPr sz="1800" kern="1200">
          <a:solidFill>
            <a:schemeClr val="tx1"/>
          </a:solidFill>
          <a:latin typeface="+mn-lt"/>
          <a:ea typeface="+mn-ea"/>
          <a:cs typeface="+mn-cs"/>
        </a:defRPr>
      </a:lvl8pPr>
      <a:lvl9pPr marL="3657039" algn="l" defTabSz="914259"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6" name="Picture 5"/>
          <p:cNvPicPr>
            <a:picLocks noChangeAspect="1"/>
          </p:cNvPicPr>
          <p:nvPr/>
        </p:nvPicPr>
        <p:blipFill>
          <a:blip r:embed="rId9" cstate="print">
            <a:extLst>
              <a:ext uri="{28A0092B-C50C-407E-A947-70E740481C1C}">
                <a14:useLocalDpi xmlns:a14="http://schemas.microsoft.com/office/drawing/2010/main"/>
              </a:ext>
            </a:extLst>
          </a:blip>
          <a:stretch>
            <a:fillRect/>
          </a:stretch>
        </p:blipFill>
        <p:spPr>
          <a:xfrm>
            <a:off x="0" y="0"/>
            <a:ext cx="9144000" cy="6858000"/>
          </a:xfrm>
          <a:prstGeom prst="rect">
            <a:avLst/>
          </a:prstGeom>
        </p:spPr>
      </p:pic>
      <p:sp>
        <p:nvSpPr>
          <p:cNvPr id="2" name="Title Placeholder 1"/>
          <p:cNvSpPr>
            <a:spLocks noGrp="1"/>
          </p:cNvSpPr>
          <p:nvPr>
            <p:ph type="title"/>
          </p:nvPr>
        </p:nvSpPr>
        <p:spPr>
          <a:xfrm>
            <a:off x="473935" y="142829"/>
            <a:ext cx="8170003" cy="964092"/>
          </a:xfrm>
          <a:prstGeom prst="rect">
            <a:avLst/>
          </a:prstGeom>
        </p:spPr>
        <p:txBody>
          <a:bodyPr vert="horz" lIns="91435" tIns="45717" rIns="91435" bIns="45717" rtlCol="0" anchor="ctr">
            <a:normAutofit/>
          </a:bodyPr>
          <a:lstStyle/>
          <a:p>
            <a:r>
              <a:rPr lang="en-US" dirty="0" smtClean="0"/>
              <a:t>Master title style</a:t>
            </a:r>
            <a:endParaRPr lang="en-US" dirty="0"/>
          </a:p>
        </p:txBody>
      </p:sp>
      <p:sp>
        <p:nvSpPr>
          <p:cNvPr id="3" name="Text Placeholder 2"/>
          <p:cNvSpPr>
            <a:spLocks noGrp="1"/>
          </p:cNvSpPr>
          <p:nvPr>
            <p:ph type="body" idx="1"/>
          </p:nvPr>
        </p:nvSpPr>
        <p:spPr>
          <a:xfrm>
            <a:off x="478333" y="1121384"/>
            <a:ext cx="8165605" cy="4949008"/>
          </a:xfrm>
          <a:prstGeom prst="rect">
            <a:avLst/>
          </a:prstGeom>
        </p:spPr>
        <p:txBody>
          <a:bodyPr vert="horz" lIns="91435" tIns="45717" rIns="91435" bIns="45717" rtlCol="0">
            <a:normAutofit/>
          </a:bodyPr>
          <a:lstStyle/>
          <a:p>
            <a:pPr lvl="0"/>
            <a:r>
              <a:rPr lang="en-US" dirty="0" smtClean="0"/>
              <a:t>Master text styles</a:t>
            </a:r>
          </a:p>
          <a:p>
            <a:pPr lvl="1"/>
            <a:r>
              <a:rPr lang="en-US" dirty="0" smtClean="0"/>
              <a:t>Second level</a:t>
            </a:r>
          </a:p>
          <a:p>
            <a:pPr lvl="2"/>
            <a:r>
              <a:rPr lang="en-US" dirty="0" smtClean="0"/>
              <a:t>Third level</a:t>
            </a:r>
          </a:p>
          <a:p>
            <a:pPr lvl="3"/>
            <a:r>
              <a:rPr lang="en-US" dirty="0" smtClean="0"/>
              <a:t>Fourth level</a:t>
            </a:r>
          </a:p>
        </p:txBody>
      </p:sp>
      <p:sp>
        <p:nvSpPr>
          <p:cNvPr id="5" name="TextBox 4"/>
          <p:cNvSpPr txBox="1"/>
          <p:nvPr/>
        </p:nvSpPr>
        <p:spPr>
          <a:xfrm>
            <a:off x="8978881" y="5106120"/>
            <a:ext cx="129780" cy="346136"/>
          </a:xfrm>
          <a:prstGeom prst="rect">
            <a:avLst/>
          </a:prstGeom>
          <a:noFill/>
        </p:spPr>
        <p:txBody>
          <a:bodyPr wrap="none" lIns="64264" tIns="32132" rIns="64264" bIns="32132" rtlCol="0">
            <a:spAutoFit/>
          </a:bodyPr>
          <a:lstStyle/>
          <a:p>
            <a:endParaRPr lang="en-US" dirty="0">
              <a:solidFill>
                <a:prstClr val="black"/>
              </a:solidFill>
            </a:endParaRPr>
          </a:p>
        </p:txBody>
      </p:sp>
      <p:sp>
        <p:nvSpPr>
          <p:cNvPr id="8" name="TextBox 7"/>
          <p:cNvSpPr txBox="1"/>
          <p:nvPr/>
        </p:nvSpPr>
        <p:spPr>
          <a:xfrm>
            <a:off x="9469774" y="7159279"/>
            <a:ext cx="129780" cy="346136"/>
          </a:xfrm>
          <a:prstGeom prst="rect">
            <a:avLst/>
          </a:prstGeom>
          <a:noFill/>
        </p:spPr>
        <p:txBody>
          <a:bodyPr wrap="none" lIns="64264" tIns="32132" rIns="64264" bIns="32132" rtlCol="0">
            <a:spAutoFit/>
          </a:bodyPr>
          <a:lstStyle/>
          <a:p>
            <a:endParaRPr lang="en-US" dirty="0">
              <a:solidFill>
                <a:prstClr val="black"/>
              </a:solidFill>
            </a:endParaRPr>
          </a:p>
        </p:txBody>
      </p:sp>
      <p:sp>
        <p:nvSpPr>
          <p:cNvPr id="11" name="TextBox 10"/>
          <p:cNvSpPr txBox="1"/>
          <p:nvPr/>
        </p:nvSpPr>
        <p:spPr>
          <a:xfrm>
            <a:off x="9746460" y="2035307"/>
            <a:ext cx="129780" cy="346136"/>
          </a:xfrm>
          <a:prstGeom prst="rect">
            <a:avLst/>
          </a:prstGeom>
          <a:noFill/>
        </p:spPr>
        <p:txBody>
          <a:bodyPr wrap="none" lIns="64264" tIns="32132" rIns="64264" bIns="32132" rtlCol="0">
            <a:spAutoFit/>
          </a:bodyPr>
          <a:lstStyle/>
          <a:p>
            <a:endParaRPr lang="en-US" dirty="0">
              <a:solidFill>
                <a:prstClr val="black"/>
              </a:solidFill>
            </a:endParaRPr>
          </a:p>
        </p:txBody>
      </p:sp>
      <p:sp>
        <p:nvSpPr>
          <p:cNvPr id="13" name="TextBox 12"/>
          <p:cNvSpPr txBox="1"/>
          <p:nvPr/>
        </p:nvSpPr>
        <p:spPr>
          <a:xfrm>
            <a:off x="-160656" y="4070613"/>
            <a:ext cx="129780" cy="346136"/>
          </a:xfrm>
          <a:prstGeom prst="rect">
            <a:avLst/>
          </a:prstGeom>
          <a:noFill/>
        </p:spPr>
        <p:txBody>
          <a:bodyPr wrap="none" lIns="64264" tIns="32132" rIns="64264" bIns="32132" rtlCol="0">
            <a:spAutoFit/>
          </a:bodyPr>
          <a:lstStyle/>
          <a:p>
            <a:endParaRPr lang="en-US" dirty="0">
              <a:solidFill>
                <a:prstClr val="black"/>
              </a:solidFill>
            </a:endParaRPr>
          </a:p>
        </p:txBody>
      </p:sp>
      <p:sp>
        <p:nvSpPr>
          <p:cNvPr id="10" name="TextBox 9"/>
          <p:cNvSpPr txBox="1"/>
          <p:nvPr/>
        </p:nvSpPr>
        <p:spPr>
          <a:xfrm>
            <a:off x="350489" y="6330950"/>
            <a:ext cx="644728" cy="276999"/>
          </a:xfrm>
          <a:prstGeom prst="rect">
            <a:avLst/>
          </a:prstGeom>
          <a:noFill/>
        </p:spPr>
        <p:txBody>
          <a:bodyPr wrap="none" rtlCol="0">
            <a:spAutoFit/>
          </a:bodyPr>
          <a:lstStyle/>
          <a:p>
            <a:r>
              <a:rPr lang="en-US" sz="1200" dirty="0" smtClean="0">
                <a:solidFill>
                  <a:prstClr val="black"/>
                </a:solidFill>
              </a:rPr>
              <a:t>ni.com</a:t>
            </a:r>
            <a:endParaRPr lang="en-US" sz="1200" dirty="0">
              <a:solidFill>
                <a:prstClr val="black"/>
              </a:solidFill>
            </a:endParaRPr>
          </a:p>
        </p:txBody>
      </p:sp>
    </p:spTree>
    <p:extLst>
      <p:ext uri="{BB962C8B-B14F-4D97-AF65-F5344CB8AC3E}">
        <p14:creationId xmlns:p14="http://schemas.microsoft.com/office/powerpoint/2010/main" val="794604837"/>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Lst>
  <p:txStyles>
    <p:titleStyle>
      <a:lvl1pPr algn="l" defTabSz="457174" rtl="0" eaLnBrk="1" latinLnBrk="0" hangingPunct="1">
        <a:spcBef>
          <a:spcPct val="0"/>
        </a:spcBef>
        <a:buNone/>
        <a:defRPr sz="3200" b="0" i="0" kern="1200" spc="-100">
          <a:solidFill>
            <a:schemeClr val="accent1"/>
          </a:solidFill>
          <a:latin typeface="+mn-lt"/>
          <a:ea typeface="+mj-ea"/>
          <a:cs typeface="Arial"/>
        </a:defRPr>
      </a:lvl1pPr>
    </p:titleStyle>
    <p:bodyStyle>
      <a:lvl1pPr marL="173038" indent="-173038" algn="l" defTabSz="457174" rtl="0" eaLnBrk="1" latinLnBrk="0" hangingPunct="1">
        <a:spcBef>
          <a:spcPts val="573"/>
        </a:spcBef>
        <a:buClr>
          <a:schemeClr val="bg1">
            <a:lumMod val="50000"/>
          </a:schemeClr>
        </a:buClr>
        <a:buSzPct val="70000"/>
        <a:buFont typeface="Arial" pitchFamily="34" charset="0"/>
        <a:buChar char="•"/>
        <a:defRPr sz="2400" kern="1200">
          <a:solidFill>
            <a:schemeClr val="tx1"/>
          </a:solidFill>
          <a:latin typeface="+mn-lt"/>
          <a:ea typeface="+mn-ea"/>
          <a:cs typeface="Arial"/>
        </a:defRPr>
      </a:lvl1pPr>
      <a:lvl2pPr marL="642640" indent="-186321" algn="l" defTabSz="457174" rtl="0" eaLnBrk="1" latinLnBrk="0" hangingPunct="1">
        <a:spcBef>
          <a:spcPct val="20000"/>
        </a:spcBef>
        <a:buClr>
          <a:schemeClr val="bg1">
            <a:lumMod val="50000"/>
          </a:schemeClr>
        </a:buClr>
        <a:buSzPct val="70000"/>
        <a:buFont typeface="Arial"/>
        <a:buChar char="•"/>
        <a:defRPr sz="2000" kern="1200">
          <a:solidFill>
            <a:schemeClr val="tx1"/>
          </a:solidFill>
          <a:latin typeface="+mn-lt"/>
          <a:ea typeface="+mn-ea"/>
          <a:cs typeface="Arial"/>
        </a:defRPr>
      </a:lvl2pPr>
      <a:lvl3pPr marL="1082224" indent="-167354" algn="l" defTabSz="457174" rtl="0" eaLnBrk="1" latinLnBrk="0" hangingPunct="1">
        <a:spcBef>
          <a:spcPct val="20000"/>
        </a:spcBef>
        <a:buClr>
          <a:schemeClr val="bg1">
            <a:lumMod val="50000"/>
          </a:schemeClr>
        </a:buClr>
        <a:buSzPct val="70000"/>
        <a:buFont typeface="Courier New"/>
        <a:buChar char="o"/>
        <a:defRPr sz="1800" kern="1200">
          <a:solidFill>
            <a:schemeClr val="tx1"/>
          </a:solidFill>
          <a:latin typeface="+mn-lt"/>
          <a:ea typeface="+mn-ea"/>
          <a:cs typeface="Arial"/>
        </a:defRPr>
      </a:lvl3pPr>
      <a:lvl4pPr marL="1600110" indent="-228587" algn="l" defTabSz="457174" rtl="0" eaLnBrk="1" latinLnBrk="0" hangingPunct="1">
        <a:spcBef>
          <a:spcPct val="20000"/>
        </a:spcBef>
        <a:buClr>
          <a:schemeClr val="bg1">
            <a:lumMod val="50000"/>
          </a:schemeClr>
        </a:buClr>
        <a:buSzPct val="70000"/>
        <a:buFont typeface="Arial"/>
        <a:buChar char="–"/>
        <a:defRPr sz="1400" kern="1200">
          <a:solidFill>
            <a:schemeClr val="tx1"/>
          </a:solidFill>
          <a:latin typeface="+mn-lt"/>
          <a:ea typeface="+mn-ea"/>
          <a:cs typeface="Arial"/>
        </a:defRPr>
      </a:lvl4pPr>
      <a:lvl5pPr marL="1828698" indent="0" algn="l" defTabSz="457174" rtl="0" eaLnBrk="1" latinLnBrk="0" hangingPunct="1">
        <a:spcBef>
          <a:spcPct val="20000"/>
        </a:spcBef>
        <a:buClr>
          <a:schemeClr val="bg1">
            <a:lumMod val="50000"/>
          </a:schemeClr>
        </a:buClr>
        <a:buSzPct val="70000"/>
        <a:buFont typeface="Arial"/>
        <a:buNone/>
        <a:defRPr sz="2000" kern="1200">
          <a:solidFill>
            <a:schemeClr val="tx1"/>
          </a:solidFill>
          <a:latin typeface="Arial"/>
          <a:ea typeface="+mn-ea"/>
          <a:cs typeface="Arial"/>
        </a:defRPr>
      </a:lvl5pPr>
      <a:lvl6pPr marL="2514459" indent="-228587" algn="l" defTabSz="457174" rtl="0" eaLnBrk="1" latinLnBrk="0" hangingPunct="1">
        <a:spcBef>
          <a:spcPct val="20000"/>
        </a:spcBef>
        <a:buFont typeface="Arial"/>
        <a:buChar char="•"/>
        <a:defRPr sz="2000" kern="1200">
          <a:solidFill>
            <a:schemeClr val="tx1"/>
          </a:solidFill>
          <a:latin typeface="+mn-lt"/>
          <a:ea typeface="+mn-ea"/>
          <a:cs typeface="+mn-cs"/>
        </a:defRPr>
      </a:lvl6pPr>
      <a:lvl7pPr marL="2971633" indent="-228587" algn="l" defTabSz="457174" rtl="0" eaLnBrk="1" latinLnBrk="0" hangingPunct="1">
        <a:spcBef>
          <a:spcPct val="20000"/>
        </a:spcBef>
        <a:buFont typeface="Arial"/>
        <a:buChar char="•"/>
        <a:defRPr sz="2000" kern="1200">
          <a:solidFill>
            <a:schemeClr val="tx1"/>
          </a:solidFill>
          <a:latin typeface="+mn-lt"/>
          <a:ea typeface="+mn-ea"/>
          <a:cs typeface="+mn-cs"/>
        </a:defRPr>
      </a:lvl7pPr>
      <a:lvl8pPr marL="3428807" indent="-228587" algn="l" defTabSz="457174" rtl="0" eaLnBrk="1" latinLnBrk="0" hangingPunct="1">
        <a:spcBef>
          <a:spcPct val="20000"/>
        </a:spcBef>
        <a:buFont typeface="Arial"/>
        <a:buChar char="•"/>
        <a:defRPr sz="2000" kern="1200">
          <a:solidFill>
            <a:schemeClr val="tx1"/>
          </a:solidFill>
          <a:latin typeface="+mn-lt"/>
          <a:ea typeface="+mn-ea"/>
          <a:cs typeface="+mn-cs"/>
        </a:defRPr>
      </a:lvl8pPr>
      <a:lvl9pPr marL="3885981" indent="-228587" algn="l" defTabSz="457174"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74" rtl="0" eaLnBrk="1" latinLnBrk="0" hangingPunct="1">
        <a:defRPr sz="1800" kern="1200">
          <a:solidFill>
            <a:schemeClr val="tx1"/>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a:blip r:embed="rId8" cstate="print">
            <a:extLst>
              <a:ext uri="{28A0092B-C50C-407E-A947-70E740481C1C}">
                <a14:useLocalDpi xmlns:a14="http://schemas.microsoft.com/office/drawing/2010/main"/>
              </a:ext>
            </a:extLst>
          </a:blip>
          <a:stretch>
            <a:fillRect/>
          </a:stretch>
        </p:blipFill>
        <p:spPr>
          <a:xfrm>
            <a:off x="0" y="0"/>
            <a:ext cx="9144000" cy="6858000"/>
          </a:xfrm>
          <a:prstGeom prst="rect">
            <a:avLst/>
          </a:prstGeom>
        </p:spPr>
      </p:pic>
      <p:sp>
        <p:nvSpPr>
          <p:cNvPr id="2" name="Title Placeholder 1"/>
          <p:cNvSpPr>
            <a:spLocks noGrp="1"/>
          </p:cNvSpPr>
          <p:nvPr>
            <p:ph type="title"/>
          </p:nvPr>
        </p:nvSpPr>
        <p:spPr>
          <a:xfrm>
            <a:off x="473935" y="142829"/>
            <a:ext cx="8170003" cy="964092"/>
          </a:xfrm>
          <a:prstGeom prst="rect">
            <a:avLst/>
          </a:prstGeom>
        </p:spPr>
        <p:txBody>
          <a:bodyPr vert="horz" lIns="91435" tIns="45717" rIns="91435" bIns="45717" rtlCol="0" anchor="ctr">
            <a:normAutofit/>
          </a:bodyPr>
          <a:lstStyle/>
          <a:p>
            <a:r>
              <a:rPr lang="en-US" dirty="0" smtClean="0"/>
              <a:t>NI confidential master title style</a:t>
            </a:r>
            <a:endParaRPr lang="en-US" dirty="0"/>
          </a:p>
        </p:txBody>
      </p:sp>
      <p:sp>
        <p:nvSpPr>
          <p:cNvPr id="3" name="Text Placeholder 2"/>
          <p:cNvSpPr>
            <a:spLocks noGrp="1"/>
          </p:cNvSpPr>
          <p:nvPr>
            <p:ph type="body" idx="1"/>
          </p:nvPr>
        </p:nvSpPr>
        <p:spPr>
          <a:xfrm>
            <a:off x="478333" y="1121384"/>
            <a:ext cx="8165605" cy="4949008"/>
          </a:xfrm>
          <a:prstGeom prst="rect">
            <a:avLst/>
          </a:prstGeom>
        </p:spPr>
        <p:txBody>
          <a:bodyPr vert="horz" lIns="91435" tIns="45717" rIns="91435" bIns="45717" rtlCol="0">
            <a:normAutofit/>
          </a:bodyPr>
          <a:lstStyle/>
          <a:p>
            <a:pPr lvl="0"/>
            <a:r>
              <a:rPr lang="en-US" dirty="0" smtClean="0"/>
              <a:t>Master text styles</a:t>
            </a:r>
          </a:p>
          <a:p>
            <a:pPr lvl="1"/>
            <a:r>
              <a:rPr lang="en-US" dirty="0" smtClean="0"/>
              <a:t>Second level</a:t>
            </a:r>
          </a:p>
          <a:p>
            <a:pPr lvl="2"/>
            <a:r>
              <a:rPr lang="en-US" dirty="0" smtClean="0"/>
              <a:t>Third level</a:t>
            </a:r>
          </a:p>
          <a:p>
            <a:pPr lvl="3"/>
            <a:r>
              <a:rPr lang="en-US" dirty="0" smtClean="0"/>
              <a:t>Fourth level</a:t>
            </a:r>
          </a:p>
        </p:txBody>
      </p:sp>
      <p:sp>
        <p:nvSpPr>
          <p:cNvPr id="5" name="TextBox 4"/>
          <p:cNvSpPr txBox="1"/>
          <p:nvPr/>
        </p:nvSpPr>
        <p:spPr>
          <a:xfrm>
            <a:off x="8978881" y="5106120"/>
            <a:ext cx="129780" cy="346136"/>
          </a:xfrm>
          <a:prstGeom prst="rect">
            <a:avLst/>
          </a:prstGeom>
          <a:noFill/>
        </p:spPr>
        <p:txBody>
          <a:bodyPr wrap="none" lIns="64264" tIns="32132" rIns="64264" bIns="32132" rtlCol="0">
            <a:spAutoFit/>
          </a:bodyPr>
          <a:lstStyle/>
          <a:p>
            <a:endParaRPr lang="en-US" dirty="0"/>
          </a:p>
        </p:txBody>
      </p:sp>
      <p:sp>
        <p:nvSpPr>
          <p:cNvPr id="8" name="TextBox 7"/>
          <p:cNvSpPr txBox="1"/>
          <p:nvPr/>
        </p:nvSpPr>
        <p:spPr>
          <a:xfrm>
            <a:off x="9469774" y="7159279"/>
            <a:ext cx="129780" cy="346136"/>
          </a:xfrm>
          <a:prstGeom prst="rect">
            <a:avLst/>
          </a:prstGeom>
          <a:noFill/>
        </p:spPr>
        <p:txBody>
          <a:bodyPr wrap="none" lIns="64264" tIns="32132" rIns="64264" bIns="32132" rtlCol="0">
            <a:spAutoFit/>
          </a:bodyPr>
          <a:lstStyle/>
          <a:p>
            <a:endParaRPr lang="en-US" dirty="0"/>
          </a:p>
        </p:txBody>
      </p:sp>
      <p:sp>
        <p:nvSpPr>
          <p:cNvPr id="11" name="TextBox 10"/>
          <p:cNvSpPr txBox="1"/>
          <p:nvPr/>
        </p:nvSpPr>
        <p:spPr>
          <a:xfrm>
            <a:off x="9746460" y="2035307"/>
            <a:ext cx="129780" cy="346136"/>
          </a:xfrm>
          <a:prstGeom prst="rect">
            <a:avLst/>
          </a:prstGeom>
          <a:noFill/>
        </p:spPr>
        <p:txBody>
          <a:bodyPr wrap="none" lIns="64264" tIns="32132" rIns="64264" bIns="32132" rtlCol="0">
            <a:spAutoFit/>
          </a:bodyPr>
          <a:lstStyle/>
          <a:p>
            <a:endParaRPr lang="en-US" dirty="0"/>
          </a:p>
        </p:txBody>
      </p:sp>
      <p:sp>
        <p:nvSpPr>
          <p:cNvPr id="15" name="TextBox 14"/>
          <p:cNvSpPr txBox="1"/>
          <p:nvPr/>
        </p:nvSpPr>
        <p:spPr>
          <a:xfrm>
            <a:off x="350489" y="6330950"/>
            <a:ext cx="2167581" cy="276999"/>
          </a:xfrm>
          <a:prstGeom prst="rect">
            <a:avLst/>
          </a:prstGeom>
          <a:noFill/>
        </p:spPr>
        <p:txBody>
          <a:bodyPr wrap="none" rtlCol="0">
            <a:spAutoFit/>
          </a:bodyPr>
          <a:lstStyle/>
          <a:p>
            <a:r>
              <a:rPr lang="en-US" sz="1200" dirty="0" smtClean="0"/>
              <a:t>ni.com  |  </a:t>
            </a:r>
            <a:r>
              <a:rPr lang="en-US" sz="1200" b="0" dirty="0" smtClean="0">
                <a:solidFill>
                  <a:schemeClr val="tx1"/>
                </a:solidFill>
                <a:latin typeface="+mn-lt"/>
              </a:rPr>
              <a:t>NI</a:t>
            </a:r>
            <a:r>
              <a:rPr lang="en-US" sz="1200" b="0" baseline="0" dirty="0" smtClean="0">
                <a:solidFill>
                  <a:schemeClr val="tx1"/>
                </a:solidFill>
                <a:latin typeface="+mn-lt"/>
              </a:rPr>
              <a:t> </a:t>
            </a:r>
            <a:r>
              <a:rPr lang="en-US" sz="1200" b="0" dirty="0" smtClean="0">
                <a:solidFill>
                  <a:schemeClr val="tx1"/>
                </a:solidFill>
                <a:latin typeface="+mn-lt"/>
              </a:rPr>
              <a:t>CONFIDENTIAL</a:t>
            </a:r>
            <a:endParaRPr lang="en-US" sz="1200" b="0" dirty="0">
              <a:solidFill>
                <a:schemeClr val="tx1"/>
              </a:solidFill>
              <a:latin typeface="+mn-lt"/>
            </a:endParaRPr>
          </a:p>
        </p:txBody>
      </p:sp>
    </p:spTree>
    <p:extLst>
      <p:ext uri="{BB962C8B-B14F-4D97-AF65-F5344CB8AC3E}">
        <p14:creationId xmlns:p14="http://schemas.microsoft.com/office/powerpoint/2010/main" val="2562527116"/>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Lst>
  <p:txStyles>
    <p:titleStyle>
      <a:lvl1pPr algn="l" defTabSz="457174" rtl="0" eaLnBrk="1" latinLnBrk="0" hangingPunct="1">
        <a:spcBef>
          <a:spcPct val="0"/>
        </a:spcBef>
        <a:buNone/>
        <a:defRPr sz="3200" b="0" i="0" kern="1200" spc="-100">
          <a:solidFill>
            <a:schemeClr val="accent1"/>
          </a:solidFill>
          <a:latin typeface="+mn-lt"/>
          <a:ea typeface="+mj-ea"/>
          <a:cs typeface="Arial"/>
        </a:defRPr>
      </a:lvl1pPr>
    </p:titleStyle>
    <p:bodyStyle>
      <a:lvl1pPr marL="173038" indent="-173038" algn="l" defTabSz="457174" rtl="0" eaLnBrk="1" latinLnBrk="0" hangingPunct="1">
        <a:spcBef>
          <a:spcPts val="573"/>
        </a:spcBef>
        <a:buClr>
          <a:schemeClr val="bg1">
            <a:lumMod val="50000"/>
          </a:schemeClr>
        </a:buClr>
        <a:buSzPct val="70000"/>
        <a:buFont typeface="Arial" pitchFamily="34" charset="0"/>
        <a:buChar char="•"/>
        <a:defRPr sz="2400" kern="1200">
          <a:solidFill>
            <a:schemeClr val="tx1"/>
          </a:solidFill>
          <a:latin typeface="+mn-lt"/>
          <a:ea typeface="+mn-ea"/>
          <a:cs typeface="Arial"/>
        </a:defRPr>
      </a:lvl1pPr>
      <a:lvl2pPr marL="642640" indent="-186321" algn="l" defTabSz="457174" rtl="0" eaLnBrk="1" latinLnBrk="0" hangingPunct="1">
        <a:spcBef>
          <a:spcPct val="20000"/>
        </a:spcBef>
        <a:buClr>
          <a:schemeClr val="bg1">
            <a:lumMod val="50000"/>
          </a:schemeClr>
        </a:buClr>
        <a:buSzPct val="70000"/>
        <a:buFont typeface="Arial"/>
        <a:buChar char="•"/>
        <a:defRPr sz="2000" kern="1200">
          <a:solidFill>
            <a:schemeClr val="tx1"/>
          </a:solidFill>
          <a:latin typeface="+mn-lt"/>
          <a:ea typeface="+mn-ea"/>
          <a:cs typeface="Arial"/>
        </a:defRPr>
      </a:lvl2pPr>
      <a:lvl3pPr marL="1082224" indent="-167354" algn="l" defTabSz="457174" rtl="0" eaLnBrk="1" latinLnBrk="0" hangingPunct="1">
        <a:spcBef>
          <a:spcPct val="20000"/>
        </a:spcBef>
        <a:buClr>
          <a:schemeClr val="bg1">
            <a:lumMod val="50000"/>
          </a:schemeClr>
        </a:buClr>
        <a:buSzPct val="70000"/>
        <a:buFont typeface="Courier New"/>
        <a:buChar char="o"/>
        <a:defRPr sz="1800" kern="1200">
          <a:solidFill>
            <a:schemeClr val="tx1"/>
          </a:solidFill>
          <a:latin typeface="+mn-lt"/>
          <a:ea typeface="+mn-ea"/>
          <a:cs typeface="Arial"/>
        </a:defRPr>
      </a:lvl3pPr>
      <a:lvl4pPr marL="1600110" indent="-228587" algn="l" defTabSz="457174" rtl="0" eaLnBrk="1" latinLnBrk="0" hangingPunct="1">
        <a:spcBef>
          <a:spcPct val="20000"/>
        </a:spcBef>
        <a:buClr>
          <a:schemeClr val="bg1">
            <a:lumMod val="50000"/>
          </a:schemeClr>
        </a:buClr>
        <a:buSzPct val="70000"/>
        <a:buFont typeface="Arial"/>
        <a:buChar char="–"/>
        <a:defRPr sz="1400" kern="1200">
          <a:solidFill>
            <a:schemeClr val="tx1"/>
          </a:solidFill>
          <a:latin typeface="+mn-lt"/>
          <a:ea typeface="+mn-ea"/>
          <a:cs typeface="Arial"/>
        </a:defRPr>
      </a:lvl4pPr>
      <a:lvl5pPr marL="1828698" indent="0" algn="l" defTabSz="457174" rtl="0" eaLnBrk="1" latinLnBrk="0" hangingPunct="1">
        <a:spcBef>
          <a:spcPct val="20000"/>
        </a:spcBef>
        <a:buClr>
          <a:schemeClr val="bg1">
            <a:lumMod val="50000"/>
          </a:schemeClr>
        </a:buClr>
        <a:buSzPct val="70000"/>
        <a:buFont typeface="Arial"/>
        <a:buNone/>
        <a:defRPr sz="2000" kern="1200">
          <a:solidFill>
            <a:schemeClr val="tx1"/>
          </a:solidFill>
          <a:latin typeface="Arial"/>
          <a:ea typeface="+mn-ea"/>
          <a:cs typeface="Arial"/>
        </a:defRPr>
      </a:lvl5pPr>
      <a:lvl6pPr marL="2514459" indent="-228587" algn="l" defTabSz="457174" rtl="0" eaLnBrk="1" latinLnBrk="0" hangingPunct="1">
        <a:spcBef>
          <a:spcPct val="20000"/>
        </a:spcBef>
        <a:buFont typeface="Arial"/>
        <a:buChar char="•"/>
        <a:defRPr sz="2000" kern="1200">
          <a:solidFill>
            <a:schemeClr val="tx1"/>
          </a:solidFill>
          <a:latin typeface="+mn-lt"/>
          <a:ea typeface="+mn-ea"/>
          <a:cs typeface="+mn-cs"/>
        </a:defRPr>
      </a:lvl6pPr>
      <a:lvl7pPr marL="2971633" indent="-228587" algn="l" defTabSz="457174" rtl="0" eaLnBrk="1" latinLnBrk="0" hangingPunct="1">
        <a:spcBef>
          <a:spcPct val="20000"/>
        </a:spcBef>
        <a:buFont typeface="Arial"/>
        <a:buChar char="•"/>
        <a:defRPr sz="2000" kern="1200">
          <a:solidFill>
            <a:schemeClr val="tx1"/>
          </a:solidFill>
          <a:latin typeface="+mn-lt"/>
          <a:ea typeface="+mn-ea"/>
          <a:cs typeface="+mn-cs"/>
        </a:defRPr>
      </a:lvl7pPr>
      <a:lvl8pPr marL="3428807" indent="-228587" algn="l" defTabSz="457174" rtl="0" eaLnBrk="1" latinLnBrk="0" hangingPunct="1">
        <a:spcBef>
          <a:spcPct val="20000"/>
        </a:spcBef>
        <a:buFont typeface="Arial"/>
        <a:buChar char="•"/>
        <a:defRPr sz="2000" kern="1200">
          <a:solidFill>
            <a:schemeClr val="tx1"/>
          </a:solidFill>
          <a:latin typeface="+mn-lt"/>
          <a:ea typeface="+mn-ea"/>
          <a:cs typeface="+mn-cs"/>
        </a:defRPr>
      </a:lvl8pPr>
      <a:lvl9pPr marL="3885981" indent="-228587" algn="l" defTabSz="457174"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74" rtl="0" eaLnBrk="1" latinLnBrk="0" hangingPunct="1">
        <a:defRPr sz="1800" kern="1200">
          <a:solidFill>
            <a:schemeClr val="tx1"/>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6" name="Picture 5"/>
          <p:cNvPicPr>
            <a:picLocks noChangeAspect="1"/>
          </p:cNvPicPr>
          <p:nvPr/>
        </p:nvPicPr>
        <p:blipFill>
          <a:blip r:embed="rId8" cstate="print">
            <a:extLst>
              <a:ext uri="{28A0092B-C50C-407E-A947-70E740481C1C}">
                <a14:useLocalDpi xmlns:a14="http://schemas.microsoft.com/office/drawing/2010/main"/>
              </a:ext>
            </a:extLst>
          </a:blip>
          <a:stretch>
            <a:fillRect/>
          </a:stretch>
        </p:blipFill>
        <p:spPr>
          <a:xfrm>
            <a:off x="0" y="0"/>
            <a:ext cx="9144000" cy="6858000"/>
          </a:xfrm>
          <a:prstGeom prst="rect">
            <a:avLst/>
          </a:prstGeom>
        </p:spPr>
      </p:pic>
      <p:sp>
        <p:nvSpPr>
          <p:cNvPr id="2" name="Title Placeholder 1"/>
          <p:cNvSpPr>
            <a:spLocks noGrp="1"/>
          </p:cNvSpPr>
          <p:nvPr>
            <p:ph type="title"/>
          </p:nvPr>
        </p:nvSpPr>
        <p:spPr>
          <a:xfrm>
            <a:off x="473935" y="142829"/>
            <a:ext cx="8170003" cy="964092"/>
          </a:xfrm>
          <a:prstGeom prst="rect">
            <a:avLst/>
          </a:prstGeom>
        </p:spPr>
        <p:txBody>
          <a:bodyPr vert="horz" lIns="91435" tIns="45717" rIns="91435" bIns="45717" rtlCol="0" anchor="ctr">
            <a:normAutofit/>
          </a:bodyPr>
          <a:lstStyle/>
          <a:p>
            <a:r>
              <a:rPr lang="en-US" dirty="0" smtClean="0"/>
              <a:t>Customer confidential master title style</a:t>
            </a:r>
            <a:endParaRPr lang="en-US" dirty="0"/>
          </a:p>
        </p:txBody>
      </p:sp>
      <p:sp>
        <p:nvSpPr>
          <p:cNvPr id="3" name="Text Placeholder 2"/>
          <p:cNvSpPr>
            <a:spLocks noGrp="1"/>
          </p:cNvSpPr>
          <p:nvPr>
            <p:ph type="body" idx="1"/>
          </p:nvPr>
        </p:nvSpPr>
        <p:spPr>
          <a:xfrm>
            <a:off x="478332" y="1121384"/>
            <a:ext cx="8165605" cy="4949008"/>
          </a:xfrm>
          <a:prstGeom prst="rect">
            <a:avLst/>
          </a:prstGeom>
        </p:spPr>
        <p:txBody>
          <a:bodyPr vert="horz" lIns="91435" tIns="45717" rIns="91435" bIns="45717" rtlCol="0">
            <a:normAutofit/>
          </a:bodyPr>
          <a:lstStyle/>
          <a:p>
            <a:pPr lvl="0"/>
            <a:r>
              <a:rPr lang="en-US" dirty="0" smtClean="0"/>
              <a:t>Master text styles</a:t>
            </a:r>
          </a:p>
          <a:p>
            <a:pPr lvl="1"/>
            <a:r>
              <a:rPr lang="en-US" dirty="0" smtClean="0"/>
              <a:t>Second level</a:t>
            </a:r>
          </a:p>
          <a:p>
            <a:pPr lvl="2"/>
            <a:r>
              <a:rPr lang="en-US" dirty="0" smtClean="0"/>
              <a:t>Third level</a:t>
            </a:r>
          </a:p>
          <a:p>
            <a:pPr lvl="3"/>
            <a:r>
              <a:rPr lang="en-US" dirty="0" smtClean="0"/>
              <a:t>Fourth level</a:t>
            </a:r>
          </a:p>
        </p:txBody>
      </p:sp>
      <p:sp>
        <p:nvSpPr>
          <p:cNvPr id="5" name="TextBox 4"/>
          <p:cNvSpPr txBox="1"/>
          <p:nvPr/>
        </p:nvSpPr>
        <p:spPr>
          <a:xfrm>
            <a:off x="8978881" y="5106120"/>
            <a:ext cx="129780" cy="346136"/>
          </a:xfrm>
          <a:prstGeom prst="rect">
            <a:avLst/>
          </a:prstGeom>
          <a:noFill/>
        </p:spPr>
        <p:txBody>
          <a:bodyPr wrap="none" lIns="64264" tIns="32132" rIns="64264" bIns="32132" rtlCol="0">
            <a:spAutoFit/>
          </a:bodyPr>
          <a:lstStyle/>
          <a:p>
            <a:endParaRPr lang="en-US" dirty="0"/>
          </a:p>
        </p:txBody>
      </p:sp>
      <p:sp>
        <p:nvSpPr>
          <p:cNvPr id="8" name="TextBox 7"/>
          <p:cNvSpPr txBox="1"/>
          <p:nvPr/>
        </p:nvSpPr>
        <p:spPr>
          <a:xfrm>
            <a:off x="9469774" y="7159279"/>
            <a:ext cx="129780" cy="346136"/>
          </a:xfrm>
          <a:prstGeom prst="rect">
            <a:avLst/>
          </a:prstGeom>
          <a:noFill/>
        </p:spPr>
        <p:txBody>
          <a:bodyPr wrap="none" lIns="64264" tIns="32132" rIns="64264" bIns="32132" rtlCol="0">
            <a:spAutoFit/>
          </a:bodyPr>
          <a:lstStyle/>
          <a:p>
            <a:endParaRPr lang="en-US" dirty="0"/>
          </a:p>
        </p:txBody>
      </p:sp>
      <p:sp>
        <p:nvSpPr>
          <p:cNvPr id="11" name="TextBox 10"/>
          <p:cNvSpPr txBox="1"/>
          <p:nvPr/>
        </p:nvSpPr>
        <p:spPr>
          <a:xfrm>
            <a:off x="9746460" y="2035307"/>
            <a:ext cx="129780" cy="346136"/>
          </a:xfrm>
          <a:prstGeom prst="rect">
            <a:avLst/>
          </a:prstGeom>
          <a:noFill/>
        </p:spPr>
        <p:txBody>
          <a:bodyPr wrap="none" lIns="64264" tIns="32132" rIns="64264" bIns="32132" rtlCol="0">
            <a:spAutoFit/>
          </a:bodyPr>
          <a:lstStyle/>
          <a:p>
            <a:endParaRPr lang="en-US" dirty="0"/>
          </a:p>
        </p:txBody>
      </p:sp>
      <p:sp>
        <p:nvSpPr>
          <p:cNvPr id="12" name="TextBox 11"/>
          <p:cNvSpPr txBox="1"/>
          <p:nvPr/>
        </p:nvSpPr>
        <p:spPr>
          <a:xfrm>
            <a:off x="350489" y="6330950"/>
            <a:ext cx="2889317" cy="276999"/>
          </a:xfrm>
          <a:prstGeom prst="rect">
            <a:avLst/>
          </a:prstGeom>
          <a:noFill/>
        </p:spPr>
        <p:txBody>
          <a:bodyPr wrap="none" rtlCol="0">
            <a:spAutoFit/>
          </a:bodyPr>
          <a:lstStyle/>
          <a:p>
            <a:r>
              <a:rPr lang="en-US" sz="1200" dirty="0" smtClean="0"/>
              <a:t>ni.com  |  </a:t>
            </a:r>
            <a:r>
              <a:rPr lang="en-US" sz="1200" b="1" dirty="0" smtClean="0">
                <a:solidFill>
                  <a:schemeClr val="accent2"/>
                </a:solidFill>
                <a:latin typeface="+mn-lt"/>
              </a:rPr>
              <a:t>CUSTOMER CONFIDENTIAL</a:t>
            </a:r>
            <a:endParaRPr lang="en-US" sz="1200" b="0" dirty="0">
              <a:solidFill>
                <a:schemeClr val="tx1"/>
              </a:solidFill>
              <a:latin typeface="+mn-lt"/>
            </a:endParaRPr>
          </a:p>
        </p:txBody>
      </p:sp>
    </p:spTree>
    <p:extLst>
      <p:ext uri="{BB962C8B-B14F-4D97-AF65-F5344CB8AC3E}">
        <p14:creationId xmlns:p14="http://schemas.microsoft.com/office/powerpoint/2010/main" val="569510580"/>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Lst>
  <p:txStyles>
    <p:titleStyle>
      <a:lvl1pPr algn="l" defTabSz="457174" rtl="0" eaLnBrk="1" latinLnBrk="0" hangingPunct="1">
        <a:spcBef>
          <a:spcPct val="0"/>
        </a:spcBef>
        <a:buNone/>
        <a:defRPr sz="3200" b="0" i="0" kern="1200" spc="-100">
          <a:solidFill>
            <a:schemeClr val="accent1"/>
          </a:solidFill>
          <a:latin typeface="+mn-lt"/>
          <a:ea typeface="+mj-ea"/>
          <a:cs typeface="Arial"/>
        </a:defRPr>
      </a:lvl1pPr>
    </p:titleStyle>
    <p:bodyStyle>
      <a:lvl1pPr marL="173038" indent="-173038" algn="l" defTabSz="457174" rtl="0" eaLnBrk="1" latinLnBrk="0" hangingPunct="1">
        <a:spcBef>
          <a:spcPts val="573"/>
        </a:spcBef>
        <a:buClr>
          <a:schemeClr val="bg1">
            <a:lumMod val="50000"/>
          </a:schemeClr>
        </a:buClr>
        <a:buSzPct val="70000"/>
        <a:buFont typeface="Arial" pitchFamily="34" charset="0"/>
        <a:buChar char="•"/>
        <a:defRPr sz="2400" kern="1200">
          <a:solidFill>
            <a:schemeClr val="tx1"/>
          </a:solidFill>
          <a:latin typeface="+mn-lt"/>
          <a:ea typeface="+mn-ea"/>
          <a:cs typeface="Arial"/>
        </a:defRPr>
      </a:lvl1pPr>
      <a:lvl2pPr marL="642640" indent="-186321" algn="l" defTabSz="457174" rtl="0" eaLnBrk="1" latinLnBrk="0" hangingPunct="1">
        <a:spcBef>
          <a:spcPct val="20000"/>
        </a:spcBef>
        <a:buClr>
          <a:schemeClr val="bg1">
            <a:lumMod val="50000"/>
          </a:schemeClr>
        </a:buClr>
        <a:buSzPct val="70000"/>
        <a:buFont typeface="Arial"/>
        <a:buChar char="•"/>
        <a:defRPr sz="2000" kern="1200">
          <a:solidFill>
            <a:schemeClr val="tx1"/>
          </a:solidFill>
          <a:latin typeface="+mn-lt"/>
          <a:ea typeface="+mn-ea"/>
          <a:cs typeface="Arial"/>
        </a:defRPr>
      </a:lvl2pPr>
      <a:lvl3pPr marL="1082224" indent="-167354" algn="l" defTabSz="457174" rtl="0" eaLnBrk="1" latinLnBrk="0" hangingPunct="1">
        <a:spcBef>
          <a:spcPct val="20000"/>
        </a:spcBef>
        <a:buClr>
          <a:schemeClr val="bg1">
            <a:lumMod val="50000"/>
          </a:schemeClr>
        </a:buClr>
        <a:buSzPct val="70000"/>
        <a:buFont typeface="Courier New"/>
        <a:buChar char="o"/>
        <a:defRPr sz="1800" kern="1200">
          <a:solidFill>
            <a:schemeClr val="tx1"/>
          </a:solidFill>
          <a:latin typeface="+mn-lt"/>
          <a:ea typeface="+mn-ea"/>
          <a:cs typeface="Arial"/>
        </a:defRPr>
      </a:lvl3pPr>
      <a:lvl4pPr marL="1600110" indent="-228587" algn="l" defTabSz="457174" rtl="0" eaLnBrk="1" latinLnBrk="0" hangingPunct="1">
        <a:spcBef>
          <a:spcPct val="20000"/>
        </a:spcBef>
        <a:buClr>
          <a:schemeClr val="bg1">
            <a:lumMod val="50000"/>
          </a:schemeClr>
        </a:buClr>
        <a:buSzPct val="70000"/>
        <a:buFont typeface="Arial"/>
        <a:buChar char="–"/>
        <a:defRPr sz="1400" kern="1200">
          <a:solidFill>
            <a:schemeClr val="tx1"/>
          </a:solidFill>
          <a:latin typeface="+mn-lt"/>
          <a:ea typeface="+mn-ea"/>
          <a:cs typeface="Arial"/>
        </a:defRPr>
      </a:lvl4pPr>
      <a:lvl5pPr marL="1828698" indent="0" algn="l" defTabSz="457174" rtl="0" eaLnBrk="1" latinLnBrk="0" hangingPunct="1">
        <a:spcBef>
          <a:spcPct val="20000"/>
        </a:spcBef>
        <a:buClr>
          <a:schemeClr val="bg1">
            <a:lumMod val="50000"/>
          </a:schemeClr>
        </a:buClr>
        <a:buSzPct val="70000"/>
        <a:buFont typeface="Arial"/>
        <a:buNone/>
        <a:defRPr sz="2000" kern="1200">
          <a:solidFill>
            <a:schemeClr val="tx1"/>
          </a:solidFill>
          <a:latin typeface="Arial"/>
          <a:ea typeface="+mn-ea"/>
          <a:cs typeface="Arial"/>
        </a:defRPr>
      </a:lvl5pPr>
      <a:lvl6pPr marL="2514459" indent="-228587" algn="l" defTabSz="457174" rtl="0" eaLnBrk="1" latinLnBrk="0" hangingPunct="1">
        <a:spcBef>
          <a:spcPct val="20000"/>
        </a:spcBef>
        <a:buFont typeface="Arial"/>
        <a:buChar char="•"/>
        <a:defRPr sz="2000" kern="1200">
          <a:solidFill>
            <a:schemeClr val="tx1"/>
          </a:solidFill>
          <a:latin typeface="+mn-lt"/>
          <a:ea typeface="+mn-ea"/>
          <a:cs typeface="+mn-cs"/>
        </a:defRPr>
      </a:lvl6pPr>
      <a:lvl7pPr marL="2971633" indent="-228587" algn="l" defTabSz="457174" rtl="0" eaLnBrk="1" latinLnBrk="0" hangingPunct="1">
        <a:spcBef>
          <a:spcPct val="20000"/>
        </a:spcBef>
        <a:buFont typeface="Arial"/>
        <a:buChar char="•"/>
        <a:defRPr sz="2000" kern="1200">
          <a:solidFill>
            <a:schemeClr val="tx1"/>
          </a:solidFill>
          <a:latin typeface="+mn-lt"/>
          <a:ea typeface="+mn-ea"/>
          <a:cs typeface="+mn-cs"/>
        </a:defRPr>
      </a:lvl7pPr>
      <a:lvl8pPr marL="3428807" indent="-228587" algn="l" defTabSz="457174" rtl="0" eaLnBrk="1" latinLnBrk="0" hangingPunct="1">
        <a:spcBef>
          <a:spcPct val="20000"/>
        </a:spcBef>
        <a:buFont typeface="Arial"/>
        <a:buChar char="•"/>
        <a:defRPr sz="2000" kern="1200">
          <a:solidFill>
            <a:schemeClr val="tx1"/>
          </a:solidFill>
          <a:latin typeface="+mn-lt"/>
          <a:ea typeface="+mn-ea"/>
          <a:cs typeface="+mn-cs"/>
        </a:defRPr>
      </a:lvl8pPr>
      <a:lvl9pPr marL="3885981" indent="-228587" algn="l" defTabSz="457174"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74" rtl="0" eaLnBrk="1" latinLnBrk="0" hangingPunct="1">
        <a:defRPr sz="1800" kern="1200">
          <a:solidFill>
            <a:schemeClr val="tx1"/>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26" name="Picture 5"/>
          <p:cNvPicPr>
            <a:picLocks noChangeAspect="1"/>
          </p:cNvPicPr>
          <p:nvPr/>
        </p:nvPicPr>
        <p:blipFill>
          <a:blip r:embed="rId17" cstate="print"/>
          <a:srcRect/>
          <a:stretch>
            <a:fillRect/>
          </a:stretch>
        </p:blipFill>
        <p:spPr bwMode="auto">
          <a:xfrm>
            <a:off x="0" y="0"/>
            <a:ext cx="9144000" cy="6858000"/>
          </a:xfrm>
          <a:prstGeom prst="rect">
            <a:avLst/>
          </a:prstGeom>
          <a:noFill/>
          <a:ln w="9525">
            <a:noFill/>
            <a:miter lim="800000"/>
            <a:headEnd/>
            <a:tailEnd/>
          </a:ln>
        </p:spPr>
      </p:pic>
      <p:sp>
        <p:nvSpPr>
          <p:cNvPr id="2" name="Title Placeholder 1"/>
          <p:cNvSpPr>
            <a:spLocks noGrp="1"/>
          </p:cNvSpPr>
          <p:nvPr>
            <p:ph type="title"/>
          </p:nvPr>
        </p:nvSpPr>
        <p:spPr>
          <a:xfrm>
            <a:off x="474663" y="142875"/>
            <a:ext cx="8169275" cy="963613"/>
          </a:xfrm>
          <a:prstGeom prst="rect">
            <a:avLst/>
          </a:prstGeom>
        </p:spPr>
        <p:txBody>
          <a:bodyPr vert="horz" lIns="91435" tIns="45717" rIns="91435" bIns="45717" rtlCol="0" anchor="ctr">
            <a:normAutofit/>
          </a:bodyPr>
          <a:lstStyle/>
          <a:p>
            <a:r>
              <a:rPr lang="en-US" dirty="0" smtClean="0"/>
              <a:t>NI confidential master title style</a:t>
            </a:r>
            <a:endParaRPr lang="en-US" dirty="0"/>
          </a:p>
        </p:txBody>
      </p:sp>
      <p:sp>
        <p:nvSpPr>
          <p:cNvPr id="1028" name="Text Placeholder 2"/>
          <p:cNvSpPr>
            <a:spLocks noGrp="1"/>
          </p:cNvSpPr>
          <p:nvPr>
            <p:ph type="body" idx="1"/>
          </p:nvPr>
        </p:nvSpPr>
        <p:spPr bwMode="auto">
          <a:xfrm>
            <a:off x="469900" y="1120775"/>
            <a:ext cx="8174038" cy="4949825"/>
          </a:xfrm>
          <a:prstGeom prst="rect">
            <a:avLst/>
          </a:prstGeom>
          <a:noFill/>
          <a:ln w="9525">
            <a:noFill/>
            <a:miter lim="800000"/>
            <a:headEnd/>
            <a:tailEnd/>
          </a:ln>
        </p:spPr>
        <p:txBody>
          <a:bodyPr vert="horz" wrap="square" lIns="91435" tIns="45717" rIns="91435" bIns="45717" numCol="1" anchor="t" anchorCtr="0" compatLnSpc="1">
            <a:prstTxWarp prst="textNoShape">
              <a:avLst/>
            </a:prstTxWarp>
          </a:bodyPr>
          <a:lstStyle/>
          <a:p>
            <a:pPr lvl="0"/>
            <a:r>
              <a:rPr lang="en-US" smtClean="0"/>
              <a:t>Master text styles</a:t>
            </a:r>
          </a:p>
          <a:p>
            <a:pPr lvl="1"/>
            <a:r>
              <a:rPr lang="en-US" smtClean="0"/>
              <a:t>Second level</a:t>
            </a:r>
          </a:p>
          <a:p>
            <a:pPr lvl="2"/>
            <a:r>
              <a:rPr lang="en-US" smtClean="0"/>
              <a:t>Third level</a:t>
            </a:r>
          </a:p>
          <a:p>
            <a:pPr lvl="3"/>
            <a:r>
              <a:rPr lang="en-US" smtClean="0"/>
              <a:t>Fourth level</a:t>
            </a:r>
          </a:p>
        </p:txBody>
      </p:sp>
      <p:sp>
        <p:nvSpPr>
          <p:cNvPr id="21509" name="TextBox 4"/>
          <p:cNvSpPr txBox="1">
            <a:spLocks noChangeArrowheads="1"/>
          </p:cNvSpPr>
          <p:nvPr/>
        </p:nvSpPr>
        <p:spPr bwMode="auto">
          <a:xfrm>
            <a:off x="8978900" y="5105400"/>
            <a:ext cx="130175"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4264" tIns="32132" rIns="64264" bIns="32132">
            <a:spAutoFit/>
          </a:bodyPr>
          <a:lstStyle>
            <a:lvl1pPr>
              <a:defRPr sz="2400">
                <a:solidFill>
                  <a:schemeClr val="tx1"/>
                </a:solidFill>
                <a:latin typeface="Times" charset="0"/>
                <a:ea typeface="ＭＳ Ｐゴシック" charset="0"/>
                <a:cs typeface="ＭＳ Ｐゴシック" charset="0"/>
              </a:defRPr>
            </a:lvl1pPr>
            <a:lvl2pPr marL="742950" indent="-28575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pPr>
              <a:defRPr/>
            </a:pPr>
            <a:endParaRPr lang="en-US" smtClean="0">
              <a:solidFill>
                <a:prstClr val="black"/>
              </a:solidFill>
            </a:endParaRPr>
          </a:p>
        </p:txBody>
      </p:sp>
      <p:sp>
        <p:nvSpPr>
          <p:cNvPr id="21510" name="TextBox 7"/>
          <p:cNvSpPr txBox="1">
            <a:spLocks noChangeArrowheads="1"/>
          </p:cNvSpPr>
          <p:nvPr/>
        </p:nvSpPr>
        <p:spPr bwMode="auto">
          <a:xfrm>
            <a:off x="9469438" y="7159625"/>
            <a:ext cx="130175"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4264" tIns="32132" rIns="64264" bIns="32132">
            <a:spAutoFit/>
          </a:bodyPr>
          <a:lstStyle>
            <a:lvl1pPr>
              <a:defRPr sz="2400">
                <a:solidFill>
                  <a:schemeClr val="tx1"/>
                </a:solidFill>
                <a:latin typeface="Times" charset="0"/>
                <a:ea typeface="ＭＳ Ｐゴシック" charset="0"/>
                <a:cs typeface="ＭＳ Ｐゴシック" charset="0"/>
              </a:defRPr>
            </a:lvl1pPr>
            <a:lvl2pPr marL="742950" indent="-28575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pPr>
              <a:defRPr/>
            </a:pPr>
            <a:endParaRPr lang="en-US" smtClean="0">
              <a:solidFill>
                <a:prstClr val="black"/>
              </a:solidFill>
            </a:endParaRPr>
          </a:p>
        </p:txBody>
      </p:sp>
      <p:sp>
        <p:nvSpPr>
          <p:cNvPr id="21511" name="TextBox 10"/>
          <p:cNvSpPr txBox="1">
            <a:spLocks noChangeArrowheads="1"/>
          </p:cNvSpPr>
          <p:nvPr/>
        </p:nvSpPr>
        <p:spPr bwMode="auto">
          <a:xfrm>
            <a:off x="9747250" y="2035175"/>
            <a:ext cx="128588"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4264" tIns="32132" rIns="64264" bIns="32132">
            <a:spAutoFit/>
          </a:bodyPr>
          <a:lstStyle>
            <a:lvl1pPr>
              <a:defRPr sz="2400">
                <a:solidFill>
                  <a:schemeClr val="tx1"/>
                </a:solidFill>
                <a:latin typeface="Times" charset="0"/>
                <a:ea typeface="ＭＳ Ｐゴシック" charset="0"/>
                <a:cs typeface="ＭＳ Ｐゴシック" charset="0"/>
              </a:defRPr>
            </a:lvl1pPr>
            <a:lvl2pPr marL="742950" indent="-28575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pPr>
              <a:defRPr/>
            </a:pPr>
            <a:endParaRPr lang="en-US" smtClean="0">
              <a:solidFill>
                <a:prstClr val="black"/>
              </a:solidFill>
            </a:endParaRPr>
          </a:p>
        </p:txBody>
      </p:sp>
      <p:sp>
        <p:nvSpPr>
          <p:cNvPr id="21512" name="TextBox 12"/>
          <p:cNvSpPr txBox="1">
            <a:spLocks noChangeArrowheads="1"/>
          </p:cNvSpPr>
          <p:nvPr/>
        </p:nvSpPr>
        <p:spPr bwMode="auto">
          <a:xfrm>
            <a:off x="-160338" y="4070350"/>
            <a:ext cx="130175"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4264" tIns="32132" rIns="64264" bIns="32132">
            <a:spAutoFit/>
          </a:bodyPr>
          <a:lstStyle>
            <a:lvl1pPr>
              <a:defRPr sz="2400">
                <a:solidFill>
                  <a:schemeClr val="tx1"/>
                </a:solidFill>
                <a:latin typeface="Times" charset="0"/>
                <a:ea typeface="ＭＳ Ｐゴシック" charset="0"/>
                <a:cs typeface="ＭＳ Ｐゴシック" charset="0"/>
              </a:defRPr>
            </a:lvl1pPr>
            <a:lvl2pPr marL="742950" indent="-28575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pPr>
              <a:defRPr/>
            </a:pPr>
            <a:endParaRPr lang="en-US" smtClean="0">
              <a:solidFill>
                <a:prstClr val="black"/>
              </a:solidFill>
            </a:endParaRPr>
          </a:p>
        </p:txBody>
      </p:sp>
    </p:spTree>
    <p:extLst>
      <p:ext uri="{BB962C8B-B14F-4D97-AF65-F5344CB8AC3E}">
        <p14:creationId xmlns:p14="http://schemas.microsoft.com/office/powerpoint/2010/main" val="3267210179"/>
      </p:ext>
    </p:extLst>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 id="2147483721" r:id="rId12"/>
    <p:sldLayoutId id="2147483722" r:id="rId13"/>
    <p:sldLayoutId id="2147483723" r:id="rId14"/>
    <p:sldLayoutId id="2147483724" r:id="rId15"/>
  </p:sldLayoutIdLst>
  <p:transition xmlns:p14="http://schemas.microsoft.com/office/powerpoint/2010/main">
    <p:fade/>
  </p:transition>
  <p:timing>
    <p:tnLst>
      <p:par>
        <p:cTn xmlns:p14="http://schemas.microsoft.com/office/powerpoint/2010/main" id="1" dur="indefinite" restart="never" nodeType="tmRoot"/>
      </p:par>
    </p:tnLst>
  </p:timing>
  <p:txStyles>
    <p:titleStyle>
      <a:lvl1pPr algn="l" defTabSz="455613" rtl="0" eaLnBrk="1" fontAlgn="base" hangingPunct="1">
        <a:spcBef>
          <a:spcPct val="0"/>
        </a:spcBef>
        <a:spcAft>
          <a:spcPct val="0"/>
        </a:spcAft>
        <a:defRPr sz="2800" kern="1200" spc="-100">
          <a:solidFill>
            <a:schemeClr val="accent1"/>
          </a:solidFill>
          <a:latin typeface="+mn-lt"/>
          <a:ea typeface="MS PGothic" pitchFamily="34" charset="-128"/>
          <a:cs typeface="Arial"/>
        </a:defRPr>
      </a:lvl1pPr>
      <a:lvl2pPr algn="l" defTabSz="455613" rtl="0" eaLnBrk="1" fontAlgn="base" hangingPunct="1">
        <a:spcBef>
          <a:spcPct val="0"/>
        </a:spcBef>
        <a:spcAft>
          <a:spcPct val="0"/>
        </a:spcAft>
        <a:defRPr sz="2800">
          <a:solidFill>
            <a:schemeClr val="accent1"/>
          </a:solidFill>
          <a:latin typeface="Univers Com 45 Light" charset="0"/>
          <a:ea typeface="MS PGothic" pitchFamily="34" charset="-128"/>
        </a:defRPr>
      </a:lvl2pPr>
      <a:lvl3pPr algn="l" defTabSz="455613" rtl="0" eaLnBrk="1" fontAlgn="base" hangingPunct="1">
        <a:spcBef>
          <a:spcPct val="0"/>
        </a:spcBef>
        <a:spcAft>
          <a:spcPct val="0"/>
        </a:spcAft>
        <a:defRPr sz="2800">
          <a:solidFill>
            <a:schemeClr val="accent1"/>
          </a:solidFill>
          <a:latin typeface="Univers Com 45 Light" charset="0"/>
          <a:ea typeface="MS PGothic" pitchFamily="34" charset="-128"/>
        </a:defRPr>
      </a:lvl3pPr>
      <a:lvl4pPr algn="l" defTabSz="455613" rtl="0" eaLnBrk="1" fontAlgn="base" hangingPunct="1">
        <a:spcBef>
          <a:spcPct val="0"/>
        </a:spcBef>
        <a:spcAft>
          <a:spcPct val="0"/>
        </a:spcAft>
        <a:defRPr sz="2800">
          <a:solidFill>
            <a:schemeClr val="accent1"/>
          </a:solidFill>
          <a:latin typeface="Univers Com 45 Light" charset="0"/>
          <a:ea typeface="MS PGothic" pitchFamily="34" charset="-128"/>
        </a:defRPr>
      </a:lvl4pPr>
      <a:lvl5pPr algn="l" defTabSz="455613" rtl="0" eaLnBrk="1" fontAlgn="base" hangingPunct="1">
        <a:spcBef>
          <a:spcPct val="0"/>
        </a:spcBef>
        <a:spcAft>
          <a:spcPct val="0"/>
        </a:spcAft>
        <a:defRPr sz="2800">
          <a:solidFill>
            <a:schemeClr val="accent1"/>
          </a:solidFill>
          <a:latin typeface="Univers Com 45 Light" charset="0"/>
          <a:ea typeface="MS PGothic" pitchFamily="34" charset="-128"/>
        </a:defRPr>
      </a:lvl5pPr>
      <a:lvl6pPr marL="457200" algn="l" defTabSz="455613" rtl="0" eaLnBrk="1" fontAlgn="base" hangingPunct="1">
        <a:spcBef>
          <a:spcPct val="0"/>
        </a:spcBef>
        <a:spcAft>
          <a:spcPct val="0"/>
        </a:spcAft>
        <a:defRPr sz="2800">
          <a:solidFill>
            <a:schemeClr val="accent1"/>
          </a:solidFill>
          <a:latin typeface="Univers Com 45 Light" charset="0"/>
          <a:ea typeface="ＭＳ Ｐゴシック" charset="0"/>
        </a:defRPr>
      </a:lvl6pPr>
      <a:lvl7pPr marL="914400" algn="l" defTabSz="455613" rtl="0" eaLnBrk="1" fontAlgn="base" hangingPunct="1">
        <a:spcBef>
          <a:spcPct val="0"/>
        </a:spcBef>
        <a:spcAft>
          <a:spcPct val="0"/>
        </a:spcAft>
        <a:defRPr sz="2800">
          <a:solidFill>
            <a:schemeClr val="accent1"/>
          </a:solidFill>
          <a:latin typeface="Univers Com 45 Light" charset="0"/>
          <a:ea typeface="ＭＳ Ｐゴシック" charset="0"/>
        </a:defRPr>
      </a:lvl7pPr>
      <a:lvl8pPr marL="1371600" algn="l" defTabSz="455613" rtl="0" eaLnBrk="1" fontAlgn="base" hangingPunct="1">
        <a:spcBef>
          <a:spcPct val="0"/>
        </a:spcBef>
        <a:spcAft>
          <a:spcPct val="0"/>
        </a:spcAft>
        <a:defRPr sz="2800">
          <a:solidFill>
            <a:schemeClr val="accent1"/>
          </a:solidFill>
          <a:latin typeface="Univers Com 45 Light" charset="0"/>
          <a:ea typeface="ＭＳ Ｐゴシック" charset="0"/>
        </a:defRPr>
      </a:lvl8pPr>
      <a:lvl9pPr marL="1828800" algn="l" defTabSz="455613" rtl="0" eaLnBrk="1" fontAlgn="base" hangingPunct="1">
        <a:spcBef>
          <a:spcPct val="0"/>
        </a:spcBef>
        <a:spcAft>
          <a:spcPct val="0"/>
        </a:spcAft>
        <a:defRPr sz="2800">
          <a:solidFill>
            <a:schemeClr val="accent1"/>
          </a:solidFill>
          <a:latin typeface="Univers Com 45 Light" charset="0"/>
          <a:ea typeface="ＭＳ Ｐゴシック" charset="0"/>
        </a:defRPr>
      </a:lvl9pPr>
    </p:titleStyle>
    <p:bodyStyle>
      <a:lvl1pPr marL="342900" indent="-342900" algn="l" defTabSz="455613" rtl="0" eaLnBrk="1" fontAlgn="base" hangingPunct="1">
        <a:spcBef>
          <a:spcPts val="575"/>
        </a:spcBef>
        <a:spcAft>
          <a:spcPct val="0"/>
        </a:spcAft>
        <a:buClr>
          <a:srgbClr val="7F7F7F"/>
        </a:buClr>
        <a:buSzPct val="70000"/>
        <a:buFont typeface="Arial" pitchFamily="34" charset="0"/>
        <a:defRPr sz="2400" kern="1200">
          <a:solidFill>
            <a:schemeClr val="tx1"/>
          </a:solidFill>
          <a:latin typeface="+mn-lt"/>
          <a:ea typeface="MS PGothic" pitchFamily="34" charset="-128"/>
          <a:cs typeface="Arial"/>
        </a:defRPr>
      </a:lvl1pPr>
      <a:lvl2pPr marL="641350" indent="-185738" algn="l" defTabSz="455613" rtl="0" eaLnBrk="1" fontAlgn="base" hangingPunct="1">
        <a:spcBef>
          <a:spcPct val="20000"/>
        </a:spcBef>
        <a:spcAft>
          <a:spcPct val="0"/>
        </a:spcAft>
        <a:buClr>
          <a:srgbClr val="7F7F7F"/>
        </a:buClr>
        <a:buSzPct val="70000"/>
        <a:buFont typeface="Arial" pitchFamily="34" charset="0"/>
        <a:buChar char="•"/>
        <a:defRPr sz="2000" kern="1200">
          <a:solidFill>
            <a:schemeClr val="tx1"/>
          </a:solidFill>
          <a:latin typeface="+mn-lt"/>
          <a:ea typeface="MS PGothic" pitchFamily="34" charset="-128"/>
          <a:cs typeface="Arial"/>
        </a:defRPr>
      </a:lvl2pPr>
      <a:lvl3pPr marL="1081088" indent="-166688" algn="l" defTabSz="455613" rtl="0" eaLnBrk="1" fontAlgn="base" hangingPunct="1">
        <a:spcBef>
          <a:spcPct val="20000"/>
        </a:spcBef>
        <a:spcAft>
          <a:spcPct val="0"/>
        </a:spcAft>
        <a:buClr>
          <a:srgbClr val="7F7F7F"/>
        </a:buClr>
        <a:buSzPct val="70000"/>
        <a:buFont typeface="Courier New" pitchFamily="49" charset="0"/>
        <a:buChar char="o"/>
        <a:defRPr kern="1200">
          <a:solidFill>
            <a:schemeClr val="tx1"/>
          </a:solidFill>
          <a:latin typeface="+mn-lt"/>
          <a:ea typeface="MS PGothic" pitchFamily="34" charset="-128"/>
          <a:cs typeface="Arial"/>
        </a:defRPr>
      </a:lvl3pPr>
      <a:lvl4pPr marL="1598613" indent="-227013" algn="l" defTabSz="455613" rtl="0" eaLnBrk="1" fontAlgn="base" hangingPunct="1">
        <a:spcBef>
          <a:spcPct val="20000"/>
        </a:spcBef>
        <a:spcAft>
          <a:spcPct val="0"/>
        </a:spcAft>
        <a:buClr>
          <a:srgbClr val="7F7F7F"/>
        </a:buClr>
        <a:buSzPct val="70000"/>
        <a:buFont typeface="Arial" pitchFamily="34" charset="0"/>
        <a:buChar char="–"/>
        <a:defRPr sz="1400" kern="1200">
          <a:solidFill>
            <a:schemeClr val="tx1"/>
          </a:solidFill>
          <a:latin typeface="+mn-lt"/>
          <a:ea typeface="MS PGothic" pitchFamily="34" charset="-128"/>
          <a:cs typeface="Arial"/>
        </a:defRPr>
      </a:lvl4pPr>
      <a:lvl5pPr marL="1827213" indent="1588" algn="l" defTabSz="455613" rtl="0" eaLnBrk="1" fontAlgn="base" hangingPunct="1">
        <a:spcBef>
          <a:spcPct val="20000"/>
        </a:spcBef>
        <a:spcAft>
          <a:spcPct val="0"/>
        </a:spcAft>
        <a:buClr>
          <a:srgbClr val="7F7F7F"/>
        </a:buClr>
        <a:buSzPct val="70000"/>
        <a:buFont typeface="Arial" pitchFamily="34" charset="0"/>
        <a:defRPr sz="2000" kern="1200">
          <a:solidFill>
            <a:schemeClr val="tx1"/>
          </a:solidFill>
          <a:latin typeface="Arial"/>
          <a:ea typeface="MS PGothic" pitchFamily="34" charset="-128"/>
          <a:cs typeface="Arial"/>
        </a:defRPr>
      </a:lvl5pPr>
      <a:lvl6pPr marL="2514459" indent="-228587" algn="l" defTabSz="457174" rtl="0" eaLnBrk="1" latinLnBrk="0" hangingPunct="1">
        <a:spcBef>
          <a:spcPct val="20000"/>
        </a:spcBef>
        <a:buFont typeface="Arial"/>
        <a:buChar char="•"/>
        <a:defRPr sz="2000" kern="1200">
          <a:solidFill>
            <a:schemeClr val="tx1"/>
          </a:solidFill>
          <a:latin typeface="+mn-lt"/>
          <a:ea typeface="+mn-ea"/>
          <a:cs typeface="+mn-cs"/>
        </a:defRPr>
      </a:lvl6pPr>
      <a:lvl7pPr marL="2971633" indent="-228587" algn="l" defTabSz="457174" rtl="0" eaLnBrk="1" latinLnBrk="0" hangingPunct="1">
        <a:spcBef>
          <a:spcPct val="20000"/>
        </a:spcBef>
        <a:buFont typeface="Arial"/>
        <a:buChar char="•"/>
        <a:defRPr sz="2000" kern="1200">
          <a:solidFill>
            <a:schemeClr val="tx1"/>
          </a:solidFill>
          <a:latin typeface="+mn-lt"/>
          <a:ea typeface="+mn-ea"/>
          <a:cs typeface="+mn-cs"/>
        </a:defRPr>
      </a:lvl7pPr>
      <a:lvl8pPr marL="3428807" indent="-228587" algn="l" defTabSz="457174" rtl="0" eaLnBrk="1" latinLnBrk="0" hangingPunct="1">
        <a:spcBef>
          <a:spcPct val="20000"/>
        </a:spcBef>
        <a:buFont typeface="Arial"/>
        <a:buChar char="•"/>
        <a:defRPr sz="2000" kern="1200">
          <a:solidFill>
            <a:schemeClr val="tx1"/>
          </a:solidFill>
          <a:latin typeface="+mn-lt"/>
          <a:ea typeface="+mn-ea"/>
          <a:cs typeface="+mn-cs"/>
        </a:defRPr>
      </a:lvl8pPr>
      <a:lvl9pPr marL="3885981" indent="-228587" algn="l" defTabSz="457174"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74" rtl="0" eaLnBrk="1" latinLnBrk="0" hangingPunct="1">
        <a:defRPr sz="1800" kern="1200">
          <a:solidFill>
            <a:schemeClr val="tx1"/>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15.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4" Type="http://schemas.microsoft.com/office/2007/relationships/hdphoto" Target="../media/hdphoto1.wdp"/><Relationship Id="rId1" Type="http://schemas.openxmlformats.org/officeDocument/2006/relationships/slideLayout" Target="../slideLayouts/slideLayout32.xml"/><Relationship Id="rId2" Type="http://schemas.openxmlformats.org/officeDocument/2006/relationships/notesSlide" Target="../notesSlides/notesSlide16.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4" Type="http://schemas.openxmlformats.org/officeDocument/2006/relationships/image" Target="../media/image20.png"/><Relationship Id="rId5" Type="http://schemas.openxmlformats.org/officeDocument/2006/relationships/image" Target="../media/image21.png"/><Relationship Id="rId1" Type="http://schemas.openxmlformats.org/officeDocument/2006/relationships/slideLayout" Target="../slideLayouts/slideLayout28.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4" Type="http://schemas.openxmlformats.org/officeDocument/2006/relationships/image" Target="../media/image12.jpeg"/><Relationship Id="rId5" Type="http://schemas.openxmlformats.org/officeDocument/2006/relationships/image" Target="../media/image13.jpeg"/><Relationship Id="rId1" Type="http://schemas.openxmlformats.org/officeDocument/2006/relationships/themeOverride" Target="../theme/themeOverride1.xml"/><Relationship Id="rId2" Type="http://schemas.openxmlformats.org/officeDocument/2006/relationships/slideLayout" Target="../slideLayouts/slideLayout4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1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19.xml"/><Relationship Id="rId3" Type="http://schemas.openxmlformats.org/officeDocument/2006/relationships/image" Target="../media/image2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2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2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22.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4" Type="http://schemas.microsoft.com/office/2007/relationships/hdphoto" Target="../media/hdphoto1.wdp"/><Relationship Id="rId1" Type="http://schemas.openxmlformats.org/officeDocument/2006/relationships/slideLayout" Target="../slideLayouts/slideLayout32.xml"/><Relationship Id="rId2" Type="http://schemas.openxmlformats.org/officeDocument/2006/relationships/notesSlide" Target="../notesSlides/notesSlide2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4" Type="http://schemas.microsoft.com/office/2007/relationships/hdphoto" Target="../media/hdphoto2.wdp"/><Relationship Id="rId1" Type="http://schemas.openxmlformats.org/officeDocument/2006/relationships/slideLayout" Target="../slideLayouts/slideLayout32.xml"/><Relationship Id="rId2" Type="http://schemas.openxmlformats.org/officeDocument/2006/relationships/notesSlide" Target="../notesSlides/notesSlide2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image" Target="../media/image23.png"/><Relationship Id="rId3" Type="http://schemas.openxmlformats.org/officeDocument/2006/relationships/image" Target="../media/image2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image" Target="../media/image2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3" Type="http://schemas.openxmlformats.org/officeDocument/2006/relationships/image" Target="../media/image27.png"/><Relationship Id="rId4" Type="http://schemas.openxmlformats.org/officeDocument/2006/relationships/image" Target="../media/image28.png"/><Relationship Id="rId1" Type="http://schemas.openxmlformats.org/officeDocument/2006/relationships/slideLayout" Target="../slideLayouts/slideLayout32.xml"/><Relationship Id="rId2" Type="http://schemas.openxmlformats.org/officeDocument/2006/relationships/image" Target="../media/image2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image" Target="../media/image18.png"/><Relationship Id="rId3" Type="http://schemas.microsoft.com/office/2007/relationships/hdphoto" Target="../media/hdphoto2.wdp"/></Relationships>
</file>

<file path=ppt/slides/_rels/slide32.xml.rels><?xml version="1.0" encoding="UTF-8" standalone="yes"?>
<Relationships xmlns="http://schemas.openxmlformats.org/package/2006/relationships"><Relationship Id="rId3" Type="http://schemas.microsoft.com/office/2007/relationships/hdphoto" Target="../media/hdphoto3.wdp"/><Relationship Id="rId4" Type="http://schemas.openxmlformats.org/officeDocument/2006/relationships/image" Target="../media/image18.png"/><Relationship Id="rId5" Type="http://schemas.microsoft.com/office/2007/relationships/hdphoto" Target="../media/hdphoto2.wdp"/><Relationship Id="rId6" Type="http://schemas.microsoft.com/office/2007/relationships/hdphoto" Target="../media/hdphoto4.wdp"/><Relationship Id="rId1" Type="http://schemas.openxmlformats.org/officeDocument/2006/relationships/slideLayout" Target="../slideLayouts/slideLayout32.xml"/><Relationship Id="rId2" Type="http://schemas.openxmlformats.org/officeDocument/2006/relationships/image" Target="../media/image29.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25.xml"/></Relationships>
</file>

<file path=ppt/slides/_rels/slide34.xml.rels><?xml version="1.0" encoding="UTF-8" standalone="yes"?>
<Relationships xmlns="http://schemas.openxmlformats.org/package/2006/relationships"><Relationship Id="rId3" Type="http://schemas.openxmlformats.org/officeDocument/2006/relationships/image" Target="../media/image31.jpeg"/><Relationship Id="rId4" Type="http://schemas.openxmlformats.org/officeDocument/2006/relationships/image" Target="../media/image32.jpeg"/><Relationship Id="rId1" Type="http://schemas.openxmlformats.org/officeDocument/2006/relationships/slideLayout" Target="../slideLayouts/slideLayout28.xml"/><Relationship Id="rId2" Type="http://schemas.openxmlformats.org/officeDocument/2006/relationships/image" Target="../media/image30.jpeg"/></Relationships>
</file>

<file path=ppt/slides/_rels/slide35.xml.rels><?xml version="1.0" encoding="UTF-8" standalone="yes"?>
<Relationships xmlns="http://schemas.openxmlformats.org/package/2006/relationships"><Relationship Id="rId3" Type="http://schemas.openxmlformats.org/officeDocument/2006/relationships/image" Target="../media/image30.jpeg"/><Relationship Id="rId4" Type="http://schemas.openxmlformats.org/officeDocument/2006/relationships/image" Target="../media/image31.jpeg"/><Relationship Id="rId1" Type="http://schemas.openxmlformats.org/officeDocument/2006/relationships/slideLayout" Target="../slideLayouts/slideLayout30.xml"/><Relationship Id="rId2" Type="http://schemas.openxmlformats.org/officeDocument/2006/relationships/notesSlide" Target="../notesSlides/notesSlide26.xml"/></Relationships>
</file>

<file path=ppt/slides/_rels/slide36.xml.rels><?xml version="1.0" encoding="UTF-8" standalone="yes"?>
<Relationships xmlns="http://schemas.openxmlformats.org/package/2006/relationships"><Relationship Id="rId3" Type="http://schemas.openxmlformats.org/officeDocument/2006/relationships/image" Target="../media/image33.jpeg"/><Relationship Id="rId4" Type="http://schemas.openxmlformats.org/officeDocument/2006/relationships/image" Target="../media/image31.jpeg"/><Relationship Id="rId5" Type="http://schemas.openxmlformats.org/officeDocument/2006/relationships/image" Target="../media/image32.jpeg"/><Relationship Id="rId1" Type="http://schemas.openxmlformats.org/officeDocument/2006/relationships/slideLayout" Target="../slideLayouts/slideLayout28.xml"/><Relationship Id="rId2" Type="http://schemas.openxmlformats.org/officeDocument/2006/relationships/image" Target="../media/image30.jpe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27.xml"/><Relationship Id="rId3" Type="http://schemas.openxmlformats.org/officeDocument/2006/relationships/image" Target="../media/image32.jpe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28.xml"/><Relationship Id="rId3" Type="http://schemas.openxmlformats.org/officeDocument/2006/relationships/image" Target="../media/image32.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image" Target="../media/image34.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29.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30.xml"/><Relationship Id="rId3" Type="http://schemas.openxmlformats.org/officeDocument/2006/relationships/image" Target="../media/image35.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image" Target="../media/image15.png"/><Relationship Id="rId1" Type="http://schemas.openxmlformats.org/officeDocument/2006/relationships/slideLayout" Target="../slideLayouts/slideLayout28.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7.xml"/><Relationship Id="rId2" Type="http://schemas.openxmlformats.org/officeDocument/2006/relationships/notesSlide" Target="../notesSlides/notesSlide8.xml"/><Relationship Id="rId3"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4" Type="http://schemas.openxmlformats.org/officeDocument/2006/relationships/image" Target="../media/image17.png"/><Relationship Id="rId5" Type="http://schemas.openxmlformats.org/officeDocument/2006/relationships/image" Target="../media/image16.png"/><Relationship Id="rId1" Type="http://schemas.openxmlformats.org/officeDocument/2006/relationships/themeOverride" Target="../theme/themeOverride2.xml"/><Relationship Id="rId2" Type="http://schemas.openxmlformats.org/officeDocument/2006/relationships/slideLayout" Target="../slideLayouts/slideLayout4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8"/>
          <p:cNvSpPr>
            <a:spLocks noGrp="1"/>
          </p:cNvSpPr>
          <p:nvPr>
            <p:ph type="subTitle" idx="1"/>
          </p:nvPr>
        </p:nvSpPr>
        <p:spPr>
          <a:xfrm>
            <a:off x="381000" y="3505200"/>
            <a:ext cx="7772400" cy="1752600"/>
          </a:xfrm>
        </p:spPr>
        <p:txBody>
          <a:bodyPr>
            <a:noAutofit/>
          </a:bodyPr>
          <a:lstStyle/>
          <a:p>
            <a:pPr algn="l"/>
            <a:r>
              <a:rPr lang="en-US" sz="2000" dirty="0" smtClean="0">
                <a:solidFill>
                  <a:schemeClr val="bg1">
                    <a:lumMod val="50000"/>
                  </a:schemeClr>
                </a:solidFill>
                <a:latin typeface="Univers Com 45 Light" pitchFamily="34" charset="0"/>
                <a:cs typeface="Calibri" pitchFamily="34" charset="0"/>
              </a:rPr>
              <a:t>Elijah Kerry, Certified LabVIEW Architect (CLA)</a:t>
            </a:r>
          </a:p>
          <a:p>
            <a:pPr algn="l"/>
            <a:r>
              <a:rPr lang="en-US" sz="2000" dirty="0" smtClean="0">
                <a:solidFill>
                  <a:schemeClr val="bg1">
                    <a:lumMod val="50000"/>
                  </a:schemeClr>
                </a:solidFill>
                <a:latin typeface="Univers Com 45 Light" pitchFamily="34" charset="0"/>
                <a:cs typeface="Calibri" pitchFamily="34" charset="0"/>
              </a:rPr>
              <a:t>Senior Product Manager for LabVIEW, National Instruments</a:t>
            </a:r>
          </a:p>
        </p:txBody>
      </p:sp>
      <p:sp>
        <p:nvSpPr>
          <p:cNvPr id="3" name="Rectangle 2"/>
          <p:cNvSpPr/>
          <p:nvPr/>
        </p:nvSpPr>
        <p:spPr>
          <a:xfrm>
            <a:off x="381000" y="2286000"/>
            <a:ext cx="8610600" cy="1175706"/>
          </a:xfrm>
          <a:prstGeom prst="rect">
            <a:avLst/>
          </a:prstGeom>
        </p:spPr>
        <p:txBody>
          <a:bodyPr wrap="square">
            <a:spAutoFit/>
          </a:bodyPr>
          <a:lstStyle/>
          <a:p>
            <a:pPr>
              <a:spcBef>
                <a:spcPct val="20000"/>
              </a:spcBef>
            </a:pPr>
            <a:r>
              <a:rPr lang="en-US" sz="3200" dirty="0" smtClean="0">
                <a:solidFill>
                  <a:prstClr val="black"/>
                </a:solidFill>
                <a:latin typeface="Univers Com 45 Light" pitchFamily="34" charset="0"/>
                <a:cs typeface="Calibri" pitchFamily="34" charset="0"/>
              </a:rPr>
              <a:t>Designing a Plug-In Measurement Abstraction</a:t>
            </a:r>
          </a:p>
          <a:p>
            <a:pPr>
              <a:spcBef>
                <a:spcPct val="20000"/>
              </a:spcBef>
            </a:pPr>
            <a:r>
              <a:rPr lang="en-US" sz="3200" dirty="0" smtClean="0">
                <a:solidFill>
                  <a:prstClr val="black"/>
                </a:solidFill>
                <a:latin typeface="Univers Com 45 Light" pitchFamily="34" charset="0"/>
                <a:cs typeface="Calibri" pitchFamily="34" charset="0"/>
              </a:rPr>
              <a:t>Layer Using the Actor Framework</a:t>
            </a:r>
            <a:endParaRPr lang="en-US" sz="3200" dirty="0">
              <a:solidFill>
                <a:prstClr val="black"/>
              </a:solidFill>
              <a:latin typeface="Univers Com 45 Light" pitchFamily="34" charset="0"/>
              <a:cs typeface="Calibri" pitchFamily="34" charset="0"/>
            </a:endParaRPr>
          </a:p>
        </p:txBody>
      </p:sp>
    </p:spTree>
    <p:extLst>
      <p:ext uri="{BB962C8B-B14F-4D97-AF65-F5344CB8AC3E}">
        <p14:creationId xmlns:p14="http://schemas.microsoft.com/office/powerpoint/2010/main" val="191001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990600" y="2762745"/>
            <a:ext cx="1219200" cy="6096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latin typeface="+mj-lt"/>
              </a:rPr>
              <a:t>Controller</a:t>
            </a:r>
            <a:endParaRPr lang="en-US" sz="1100" dirty="0">
              <a:latin typeface="+mj-lt"/>
            </a:endParaRPr>
          </a:p>
        </p:txBody>
      </p:sp>
      <p:sp>
        <p:nvSpPr>
          <p:cNvPr id="5" name="Rounded Rectangle 4"/>
          <p:cNvSpPr/>
          <p:nvPr/>
        </p:nvSpPr>
        <p:spPr>
          <a:xfrm>
            <a:off x="5330497" y="2762745"/>
            <a:ext cx="1219200" cy="6096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latin typeface="+mj-lt"/>
              </a:rPr>
              <a:t>Measurement</a:t>
            </a:r>
            <a:endParaRPr lang="en-US" sz="1100" dirty="0">
              <a:latin typeface="+mj-lt"/>
            </a:endParaRPr>
          </a:p>
        </p:txBody>
      </p:sp>
      <p:sp>
        <p:nvSpPr>
          <p:cNvPr id="6" name="Rounded Rectangle 5"/>
          <p:cNvSpPr/>
          <p:nvPr/>
        </p:nvSpPr>
        <p:spPr>
          <a:xfrm>
            <a:off x="2288067" y="2762745"/>
            <a:ext cx="1219200" cy="6096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latin typeface="+mj-lt"/>
              </a:rPr>
              <a:t>User Interface</a:t>
            </a:r>
            <a:endParaRPr lang="en-US" sz="1100" dirty="0">
              <a:latin typeface="+mj-lt"/>
            </a:endParaRPr>
          </a:p>
        </p:txBody>
      </p:sp>
      <p:sp>
        <p:nvSpPr>
          <p:cNvPr id="8" name="Rounded Rectangle 7"/>
          <p:cNvSpPr/>
          <p:nvPr/>
        </p:nvSpPr>
        <p:spPr>
          <a:xfrm>
            <a:off x="1143000" y="3829050"/>
            <a:ext cx="914400" cy="4191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dirty="0" smtClean="0">
                <a:latin typeface="+mj-lt"/>
              </a:rPr>
              <a:t>Test Step Controller</a:t>
            </a:r>
            <a:endParaRPr lang="en-US" sz="1050" dirty="0">
              <a:latin typeface="+mj-lt"/>
            </a:endParaRPr>
          </a:p>
        </p:txBody>
      </p:sp>
      <p:sp>
        <p:nvSpPr>
          <p:cNvPr id="10" name="Rounded Rectangle 9"/>
          <p:cNvSpPr/>
          <p:nvPr/>
        </p:nvSpPr>
        <p:spPr>
          <a:xfrm>
            <a:off x="5469910" y="5394622"/>
            <a:ext cx="914400" cy="4191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dirty="0" smtClean="0">
                <a:latin typeface="+mj-lt"/>
              </a:rPr>
              <a:t>Diode I-V</a:t>
            </a:r>
            <a:endParaRPr lang="en-US" sz="1050" dirty="0">
              <a:latin typeface="+mj-lt"/>
            </a:endParaRPr>
          </a:p>
        </p:txBody>
      </p:sp>
      <p:sp>
        <p:nvSpPr>
          <p:cNvPr id="16" name="Rounded Rectangle 15"/>
          <p:cNvSpPr/>
          <p:nvPr/>
        </p:nvSpPr>
        <p:spPr>
          <a:xfrm>
            <a:off x="3276600" y="5394622"/>
            <a:ext cx="914400" cy="4191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dirty="0" smtClean="0">
                <a:latin typeface="+mj-lt"/>
              </a:rPr>
              <a:t>Strain</a:t>
            </a:r>
            <a:endParaRPr lang="en-US" sz="1050" dirty="0">
              <a:latin typeface="+mj-lt"/>
            </a:endParaRPr>
          </a:p>
        </p:txBody>
      </p:sp>
      <p:sp>
        <p:nvSpPr>
          <p:cNvPr id="17" name="Rounded Rectangle 16"/>
          <p:cNvSpPr/>
          <p:nvPr/>
        </p:nvSpPr>
        <p:spPr>
          <a:xfrm>
            <a:off x="4343400" y="5394622"/>
            <a:ext cx="914400" cy="4191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dirty="0" smtClean="0">
                <a:latin typeface="+mj-lt"/>
              </a:rPr>
              <a:t>Resistance</a:t>
            </a:r>
            <a:endParaRPr lang="en-US" sz="1050" dirty="0">
              <a:latin typeface="+mj-lt"/>
            </a:endParaRPr>
          </a:p>
        </p:txBody>
      </p:sp>
      <p:sp>
        <p:nvSpPr>
          <p:cNvPr id="20" name="Rounded Rectangle 19"/>
          <p:cNvSpPr/>
          <p:nvPr/>
        </p:nvSpPr>
        <p:spPr>
          <a:xfrm>
            <a:off x="6781801" y="5394623"/>
            <a:ext cx="914400" cy="4191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dirty="0" smtClean="0">
                <a:latin typeface="+mj-lt"/>
              </a:rPr>
              <a:t>Frequency Curve</a:t>
            </a:r>
            <a:endParaRPr lang="en-US" sz="1050" dirty="0">
              <a:latin typeface="+mj-lt"/>
            </a:endParaRPr>
          </a:p>
        </p:txBody>
      </p:sp>
      <p:sp>
        <p:nvSpPr>
          <p:cNvPr id="24" name="Rounded Rectangle 23"/>
          <p:cNvSpPr/>
          <p:nvPr/>
        </p:nvSpPr>
        <p:spPr>
          <a:xfrm>
            <a:off x="3794544" y="1251466"/>
            <a:ext cx="1219200" cy="6096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latin typeface="+mj-lt"/>
              </a:rPr>
              <a:t>Actor</a:t>
            </a:r>
            <a:endParaRPr lang="en-US" sz="1100" dirty="0">
              <a:latin typeface="+mj-lt"/>
            </a:endParaRPr>
          </a:p>
        </p:txBody>
      </p:sp>
      <p:sp>
        <p:nvSpPr>
          <p:cNvPr id="2" name="Title 1"/>
          <p:cNvSpPr>
            <a:spLocks noGrp="1"/>
          </p:cNvSpPr>
          <p:nvPr>
            <p:ph type="title"/>
          </p:nvPr>
        </p:nvSpPr>
        <p:spPr/>
        <p:txBody>
          <a:bodyPr/>
          <a:lstStyle/>
          <a:p>
            <a:r>
              <a:rPr lang="en-US" dirty="0" smtClean="0"/>
              <a:t>Measurement System Class Hierarchy</a:t>
            </a:r>
            <a:endParaRPr lang="en-US" dirty="0"/>
          </a:p>
        </p:txBody>
      </p:sp>
      <p:sp>
        <p:nvSpPr>
          <p:cNvPr id="39" name="Rounded Rectangle 38"/>
          <p:cNvSpPr/>
          <p:nvPr/>
        </p:nvSpPr>
        <p:spPr>
          <a:xfrm>
            <a:off x="6629400" y="2762745"/>
            <a:ext cx="1219200" cy="6096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latin typeface="+mj-lt"/>
              </a:rPr>
              <a:t>Results</a:t>
            </a:r>
            <a:endParaRPr lang="en-US" sz="1100" dirty="0">
              <a:latin typeface="+mj-lt"/>
            </a:endParaRPr>
          </a:p>
        </p:txBody>
      </p:sp>
      <p:sp>
        <p:nvSpPr>
          <p:cNvPr id="41" name="Rounded Rectangle 40"/>
          <p:cNvSpPr/>
          <p:nvPr/>
        </p:nvSpPr>
        <p:spPr>
          <a:xfrm>
            <a:off x="2438400" y="3829050"/>
            <a:ext cx="914400" cy="4191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dirty="0" smtClean="0">
                <a:latin typeface="+mj-lt"/>
              </a:rPr>
              <a:t>Operator UI</a:t>
            </a:r>
            <a:endParaRPr lang="en-US" sz="1050" dirty="0">
              <a:latin typeface="+mj-lt"/>
            </a:endParaRPr>
          </a:p>
        </p:txBody>
      </p:sp>
      <p:cxnSp>
        <p:nvCxnSpPr>
          <p:cNvPr id="62" name="Elbow Connector 61"/>
          <p:cNvCxnSpPr>
            <a:stCxn id="4" idx="0"/>
            <a:endCxn id="24" idx="2"/>
          </p:cNvCxnSpPr>
          <p:nvPr/>
        </p:nvCxnSpPr>
        <p:spPr>
          <a:xfrm rot="5400000" flipH="1" flipV="1">
            <a:off x="2551333" y="909934"/>
            <a:ext cx="901679" cy="2803944"/>
          </a:xfrm>
          <a:prstGeom prst="bentConnector3">
            <a:avLst>
              <a:gd name="adj1" fmla="val 25815"/>
            </a:avLst>
          </a:prstGeom>
          <a:ln w="3175">
            <a:solidFill>
              <a:schemeClr val="bg1">
                <a:lumMod val="75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65" name="Elbow Connector 64"/>
          <p:cNvCxnSpPr>
            <a:stCxn id="5" idx="0"/>
            <a:endCxn id="24" idx="2"/>
          </p:cNvCxnSpPr>
          <p:nvPr/>
        </p:nvCxnSpPr>
        <p:spPr>
          <a:xfrm rot="16200000" flipV="1">
            <a:off x="4721282" y="1543929"/>
            <a:ext cx="901679" cy="1535953"/>
          </a:xfrm>
          <a:prstGeom prst="bentConnector3">
            <a:avLst>
              <a:gd name="adj1" fmla="val 25815"/>
            </a:avLst>
          </a:prstGeom>
          <a:ln w="3175">
            <a:solidFill>
              <a:schemeClr val="bg1">
                <a:lumMod val="75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66" name="Elbow Connector 65"/>
          <p:cNvCxnSpPr>
            <a:stCxn id="6" idx="0"/>
            <a:endCxn id="24" idx="2"/>
          </p:cNvCxnSpPr>
          <p:nvPr/>
        </p:nvCxnSpPr>
        <p:spPr>
          <a:xfrm rot="5400000" flipH="1" flipV="1">
            <a:off x="3200066" y="1558668"/>
            <a:ext cx="901679" cy="1506477"/>
          </a:xfrm>
          <a:prstGeom prst="bentConnector3">
            <a:avLst>
              <a:gd name="adj1" fmla="val 25815"/>
            </a:avLst>
          </a:prstGeom>
          <a:ln w="3175">
            <a:solidFill>
              <a:schemeClr val="bg1">
                <a:lumMod val="75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67" name="Elbow Connector 66"/>
          <p:cNvCxnSpPr>
            <a:stCxn id="39" idx="0"/>
            <a:endCxn id="24" idx="2"/>
          </p:cNvCxnSpPr>
          <p:nvPr/>
        </p:nvCxnSpPr>
        <p:spPr>
          <a:xfrm rot="16200000" flipV="1">
            <a:off x="5370733" y="894478"/>
            <a:ext cx="901679" cy="2834856"/>
          </a:xfrm>
          <a:prstGeom prst="bentConnector3">
            <a:avLst>
              <a:gd name="adj1" fmla="val 25815"/>
            </a:avLst>
          </a:prstGeom>
          <a:ln w="3175">
            <a:solidFill>
              <a:schemeClr val="bg1">
                <a:lumMod val="75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7" name="Elbow Connector 106"/>
          <p:cNvCxnSpPr>
            <a:stCxn id="10" idx="0"/>
            <a:endCxn id="5" idx="2"/>
          </p:cNvCxnSpPr>
          <p:nvPr/>
        </p:nvCxnSpPr>
        <p:spPr>
          <a:xfrm rot="5400000" flipH="1" flipV="1">
            <a:off x="4922465" y="4376991"/>
            <a:ext cx="2022277" cy="12987"/>
          </a:xfrm>
          <a:prstGeom prst="bentConnector3">
            <a:avLst>
              <a:gd name="adj1" fmla="val 50000"/>
            </a:avLst>
          </a:prstGeom>
          <a:ln w="3175">
            <a:solidFill>
              <a:schemeClr val="bg1">
                <a:lumMod val="75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0" name="Elbow Connector 109"/>
          <p:cNvCxnSpPr>
            <a:stCxn id="16" idx="0"/>
            <a:endCxn id="5" idx="2"/>
          </p:cNvCxnSpPr>
          <p:nvPr/>
        </p:nvCxnSpPr>
        <p:spPr>
          <a:xfrm rot="5400000" flipH="1" flipV="1">
            <a:off x="3825810" y="3280336"/>
            <a:ext cx="2022277" cy="2206297"/>
          </a:xfrm>
          <a:prstGeom prst="bentConnector3">
            <a:avLst>
              <a:gd name="adj1" fmla="val 62052"/>
            </a:avLst>
          </a:prstGeom>
          <a:ln w="3175">
            <a:solidFill>
              <a:schemeClr val="bg1">
                <a:lumMod val="75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3" name="Elbow Connector 112"/>
          <p:cNvCxnSpPr>
            <a:stCxn id="17" idx="0"/>
            <a:endCxn id="5" idx="2"/>
          </p:cNvCxnSpPr>
          <p:nvPr/>
        </p:nvCxnSpPr>
        <p:spPr>
          <a:xfrm rot="5400000" flipH="1" flipV="1">
            <a:off x="4359210" y="3813736"/>
            <a:ext cx="2022277" cy="1139497"/>
          </a:xfrm>
          <a:prstGeom prst="bentConnector3">
            <a:avLst>
              <a:gd name="adj1" fmla="val 62052"/>
            </a:avLst>
          </a:prstGeom>
          <a:ln w="3175">
            <a:solidFill>
              <a:schemeClr val="bg1">
                <a:lumMod val="75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26" name="Elbow Connector 125"/>
          <p:cNvCxnSpPr>
            <a:stCxn id="20" idx="0"/>
            <a:endCxn id="39" idx="2"/>
          </p:cNvCxnSpPr>
          <p:nvPr/>
        </p:nvCxnSpPr>
        <p:spPr>
          <a:xfrm rot="16200000" flipV="1">
            <a:off x="6227862" y="4383483"/>
            <a:ext cx="2022278" cy="1"/>
          </a:xfrm>
          <a:prstGeom prst="bentConnector3">
            <a:avLst>
              <a:gd name="adj1" fmla="val 50000"/>
            </a:avLst>
          </a:prstGeom>
          <a:ln w="3175">
            <a:solidFill>
              <a:schemeClr val="bg1">
                <a:lumMod val="75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31" name="Elbow Connector 130"/>
          <p:cNvCxnSpPr>
            <a:stCxn id="41" idx="0"/>
            <a:endCxn id="6" idx="2"/>
          </p:cNvCxnSpPr>
          <p:nvPr/>
        </p:nvCxnSpPr>
        <p:spPr>
          <a:xfrm rot="5400000" flipH="1" flipV="1">
            <a:off x="2668281" y="3599665"/>
            <a:ext cx="456705" cy="2067"/>
          </a:xfrm>
          <a:prstGeom prst="bentConnector3">
            <a:avLst>
              <a:gd name="adj1" fmla="val 50000"/>
            </a:avLst>
          </a:prstGeom>
          <a:ln w="3175">
            <a:tailEnd type="arrow"/>
          </a:ln>
          <a:effectLst/>
        </p:spPr>
        <p:style>
          <a:lnRef idx="2">
            <a:schemeClr val="accent1"/>
          </a:lnRef>
          <a:fillRef idx="0">
            <a:schemeClr val="accent1"/>
          </a:fillRef>
          <a:effectRef idx="1">
            <a:schemeClr val="accent1"/>
          </a:effectRef>
          <a:fontRef idx="minor">
            <a:schemeClr val="tx1"/>
          </a:fontRef>
        </p:style>
      </p:cxnSp>
      <p:cxnSp>
        <p:nvCxnSpPr>
          <p:cNvPr id="135" name="Elbow Connector 134"/>
          <p:cNvCxnSpPr>
            <a:stCxn id="8" idx="0"/>
            <a:endCxn id="4" idx="2"/>
          </p:cNvCxnSpPr>
          <p:nvPr/>
        </p:nvCxnSpPr>
        <p:spPr>
          <a:xfrm rot="5400000" flipH="1" flipV="1">
            <a:off x="1371848" y="3600698"/>
            <a:ext cx="456705" cy="12700"/>
          </a:xfrm>
          <a:prstGeom prst="bentConnector3">
            <a:avLst>
              <a:gd name="adj1" fmla="val 50000"/>
            </a:avLst>
          </a:prstGeom>
          <a:ln w="3175">
            <a:tailEnd type="arrow"/>
          </a:ln>
          <a:effectLst/>
        </p:spPr>
        <p:style>
          <a:lnRef idx="2">
            <a:schemeClr val="accent1"/>
          </a:lnRef>
          <a:fillRef idx="0">
            <a:schemeClr val="accent1"/>
          </a:fillRef>
          <a:effectRef idx="1">
            <a:schemeClr val="accent1"/>
          </a:effectRef>
          <a:fontRef idx="minor">
            <a:schemeClr val="tx1"/>
          </a:fontRef>
        </p:style>
      </p:cxnSp>
      <p:sp>
        <p:nvSpPr>
          <p:cNvPr id="145" name="Rounded Rectangle 144"/>
          <p:cNvSpPr/>
          <p:nvPr/>
        </p:nvSpPr>
        <p:spPr>
          <a:xfrm>
            <a:off x="7842625" y="5394622"/>
            <a:ext cx="914400" cy="4191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dirty="0" smtClean="0">
                <a:latin typeface="+mj-lt"/>
              </a:rPr>
              <a:t>Voltage</a:t>
            </a:r>
            <a:endParaRPr lang="en-US" sz="1050" dirty="0">
              <a:latin typeface="+mj-lt"/>
            </a:endParaRPr>
          </a:p>
        </p:txBody>
      </p:sp>
      <p:cxnSp>
        <p:nvCxnSpPr>
          <p:cNvPr id="146" name="Elbow Connector 145"/>
          <p:cNvCxnSpPr>
            <a:stCxn id="145" idx="0"/>
            <a:endCxn id="39" idx="2"/>
          </p:cNvCxnSpPr>
          <p:nvPr/>
        </p:nvCxnSpPr>
        <p:spPr>
          <a:xfrm rot="16200000" flipV="1">
            <a:off x="6758275" y="3853071"/>
            <a:ext cx="2022277" cy="1060825"/>
          </a:xfrm>
          <a:prstGeom prst="bentConnector3">
            <a:avLst>
              <a:gd name="adj1" fmla="val 62686"/>
            </a:avLst>
          </a:prstGeom>
          <a:ln w="3175">
            <a:solidFill>
              <a:schemeClr val="bg1">
                <a:lumMod val="75000"/>
              </a:schemeClr>
            </a:solidFill>
            <a:tailEnd type="arrow"/>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640137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a:stCxn id="64" idx="0"/>
            <a:endCxn id="63" idx="2"/>
          </p:cNvCxnSpPr>
          <p:nvPr/>
        </p:nvCxnSpPr>
        <p:spPr>
          <a:xfrm flipV="1">
            <a:off x="1550138" y="3152562"/>
            <a:ext cx="3021862" cy="1097579"/>
          </a:xfrm>
          <a:prstGeom prst="line">
            <a:avLst/>
          </a:prstGeom>
        </p:spPr>
        <p:style>
          <a:lnRef idx="2">
            <a:schemeClr val="accent1"/>
          </a:lnRef>
          <a:fillRef idx="0">
            <a:schemeClr val="accent1"/>
          </a:fillRef>
          <a:effectRef idx="1">
            <a:schemeClr val="accent1"/>
          </a:effectRef>
          <a:fontRef idx="minor">
            <a:schemeClr val="tx1"/>
          </a:fontRef>
        </p:style>
      </p:cxnSp>
      <p:cxnSp>
        <p:nvCxnSpPr>
          <p:cNvPr id="9" name="Straight Connector 8"/>
          <p:cNvCxnSpPr>
            <a:stCxn id="62" idx="0"/>
            <a:endCxn id="63" idx="2"/>
          </p:cNvCxnSpPr>
          <p:nvPr/>
        </p:nvCxnSpPr>
        <p:spPr>
          <a:xfrm flipV="1">
            <a:off x="4572000" y="3152562"/>
            <a:ext cx="0" cy="1097579"/>
          </a:xfrm>
          <a:prstGeom prst="line">
            <a:avLst/>
          </a:prstGeom>
        </p:spPr>
        <p:style>
          <a:lnRef idx="2">
            <a:schemeClr val="accent1"/>
          </a:lnRef>
          <a:fillRef idx="0">
            <a:schemeClr val="accent1"/>
          </a:fillRef>
          <a:effectRef idx="1">
            <a:schemeClr val="accent1"/>
          </a:effectRef>
          <a:fontRef idx="minor">
            <a:schemeClr val="tx1"/>
          </a:fontRef>
        </p:style>
      </p:cxnSp>
      <p:sp>
        <p:nvSpPr>
          <p:cNvPr id="16" name="Title 15"/>
          <p:cNvSpPr>
            <a:spLocks noGrp="1"/>
          </p:cNvSpPr>
          <p:nvPr>
            <p:ph type="title"/>
          </p:nvPr>
        </p:nvSpPr>
        <p:spPr/>
        <p:txBody>
          <a:bodyPr>
            <a:normAutofit/>
          </a:bodyPr>
          <a:lstStyle/>
          <a:p>
            <a:r>
              <a:rPr lang="en-US" sz="3200" dirty="0" smtClean="0"/>
              <a:t>Test Step Task Tree</a:t>
            </a:r>
            <a:endParaRPr lang="en-US" sz="3200" dirty="0"/>
          </a:p>
        </p:txBody>
      </p:sp>
      <p:sp>
        <p:nvSpPr>
          <p:cNvPr id="62" name="Rounded Rectangle 61"/>
          <p:cNvSpPr/>
          <p:nvPr/>
        </p:nvSpPr>
        <p:spPr>
          <a:xfrm>
            <a:off x="3402862" y="4250141"/>
            <a:ext cx="2338276" cy="714162"/>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prstClr val="white"/>
                </a:solidFill>
              </a:rPr>
              <a:t>Measurement</a:t>
            </a:r>
            <a:endParaRPr lang="en-US" sz="2000" dirty="0">
              <a:solidFill>
                <a:prstClr val="white"/>
              </a:solidFill>
            </a:endParaRPr>
          </a:p>
        </p:txBody>
      </p:sp>
      <p:sp>
        <p:nvSpPr>
          <p:cNvPr id="63" name="Rounded Rectangle 62"/>
          <p:cNvSpPr/>
          <p:nvPr/>
        </p:nvSpPr>
        <p:spPr>
          <a:xfrm>
            <a:off x="3402862" y="2438400"/>
            <a:ext cx="2338276" cy="714162"/>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prstClr val="white"/>
                </a:solidFill>
              </a:rPr>
              <a:t>Controller Actor</a:t>
            </a:r>
            <a:endParaRPr lang="en-US" sz="2000" dirty="0">
              <a:solidFill>
                <a:prstClr val="white"/>
              </a:solidFill>
            </a:endParaRPr>
          </a:p>
        </p:txBody>
      </p:sp>
      <p:sp>
        <p:nvSpPr>
          <p:cNvPr id="64" name="Rounded Rectangle 63"/>
          <p:cNvSpPr/>
          <p:nvPr/>
        </p:nvSpPr>
        <p:spPr>
          <a:xfrm>
            <a:off x="381000" y="4250141"/>
            <a:ext cx="2338276" cy="714162"/>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prstClr val="white"/>
                </a:solidFill>
              </a:rPr>
              <a:t>User Interface</a:t>
            </a:r>
            <a:endParaRPr lang="en-US" sz="2000" dirty="0">
              <a:solidFill>
                <a:prstClr val="white"/>
              </a:solidFill>
            </a:endParaRPr>
          </a:p>
        </p:txBody>
      </p:sp>
      <p:sp>
        <p:nvSpPr>
          <p:cNvPr id="88" name="TextBox 87"/>
          <p:cNvSpPr txBox="1"/>
          <p:nvPr/>
        </p:nvSpPr>
        <p:spPr>
          <a:xfrm>
            <a:off x="1904023" y="1767030"/>
            <a:ext cx="5335954" cy="461665"/>
          </a:xfrm>
          <a:prstGeom prst="rect">
            <a:avLst/>
          </a:prstGeom>
          <a:noFill/>
        </p:spPr>
        <p:txBody>
          <a:bodyPr wrap="square" rtlCol="0">
            <a:spAutoFit/>
          </a:bodyPr>
          <a:lstStyle/>
          <a:p>
            <a:pPr algn="ctr"/>
            <a:r>
              <a:rPr lang="en-US" sz="2400" b="1" dirty="0" smtClean="0">
                <a:solidFill>
                  <a:prstClr val="black"/>
                </a:solidFill>
              </a:rPr>
              <a:t>Task Tree</a:t>
            </a:r>
            <a:endParaRPr lang="en-US" sz="2400" b="1" dirty="0">
              <a:solidFill>
                <a:prstClr val="black"/>
              </a:solidFill>
            </a:endParaRPr>
          </a:p>
        </p:txBody>
      </p:sp>
      <p:sp>
        <p:nvSpPr>
          <p:cNvPr id="22" name="Rounded Rectangle 21"/>
          <p:cNvSpPr/>
          <p:nvPr/>
        </p:nvSpPr>
        <p:spPr>
          <a:xfrm>
            <a:off x="6436077" y="4250141"/>
            <a:ext cx="2338276" cy="714162"/>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prstClr val="white"/>
                </a:solidFill>
              </a:rPr>
              <a:t>Result</a:t>
            </a:r>
            <a:endParaRPr lang="en-US" sz="2000" dirty="0">
              <a:solidFill>
                <a:prstClr val="white"/>
              </a:solidFill>
            </a:endParaRPr>
          </a:p>
        </p:txBody>
      </p:sp>
      <p:cxnSp>
        <p:nvCxnSpPr>
          <p:cNvPr id="23" name="Straight Connector 22"/>
          <p:cNvCxnSpPr>
            <a:stCxn id="22" idx="0"/>
            <a:endCxn id="63" idx="2"/>
          </p:cNvCxnSpPr>
          <p:nvPr/>
        </p:nvCxnSpPr>
        <p:spPr>
          <a:xfrm flipH="1" flipV="1">
            <a:off x="4572000" y="3152562"/>
            <a:ext cx="3033215" cy="1097579"/>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205656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p:cNvSpPr/>
          <p:nvPr/>
        </p:nvSpPr>
        <p:spPr>
          <a:xfrm>
            <a:off x="-9525" y="0"/>
            <a:ext cx="9144000"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grpSp>
        <p:nvGrpSpPr>
          <p:cNvPr id="6" name="Group 5"/>
          <p:cNvGrpSpPr/>
          <p:nvPr/>
        </p:nvGrpSpPr>
        <p:grpSpPr>
          <a:xfrm>
            <a:off x="3520502" y="152400"/>
            <a:ext cx="1295400" cy="6135102"/>
            <a:chOff x="457200" y="1386153"/>
            <a:chExt cx="1295400" cy="6135101"/>
          </a:xfrm>
        </p:grpSpPr>
        <p:sp>
          <p:nvSpPr>
            <p:cNvPr id="3" name="Rounded Rectangle 2"/>
            <p:cNvSpPr/>
            <p:nvPr/>
          </p:nvSpPr>
          <p:spPr>
            <a:xfrm>
              <a:off x="457200" y="1386153"/>
              <a:ext cx="1295400" cy="493293"/>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prstClr val="white"/>
                  </a:solidFill>
                </a:rPr>
                <a:t>Test Step</a:t>
              </a:r>
              <a:endParaRPr lang="en-US" sz="1400" dirty="0">
                <a:solidFill>
                  <a:prstClr val="white"/>
                </a:solidFill>
              </a:endParaRPr>
            </a:p>
          </p:txBody>
        </p:sp>
        <p:cxnSp>
          <p:nvCxnSpPr>
            <p:cNvPr id="5" name="Straight Connector 4"/>
            <p:cNvCxnSpPr>
              <a:stCxn id="3" idx="2"/>
            </p:cNvCxnSpPr>
            <p:nvPr/>
          </p:nvCxnSpPr>
          <p:spPr>
            <a:xfrm>
              <a:off x="1104900" y="1879446"/>
              <a:ext cx="0" cy="5641808"/>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60" name="Group 59"/>
          <p:cNvGrpSpPr/>
          <p:nvPr/>
        </p:nvGrpSpPr>
        <p:grpSpPr>
          <a:xfrm rot="10800000">
            <a:off x="4675385" y="4275442"/>
            <a:ext cx="2263413" cy="413586"/>
            <a:chOff x="1295400" y="3542265"/>
            <a:chExt cx="4072494" cy="413586"/>
          </a:xfrm>
        </p:grpSpPr>
        <p:sp>
          <p:nvSpPr>
            <p:cNvPr id="61" name="Up Arrow 60"/>
            <p:cNvSpPr/>
            <p:nvPr/>
          </p:nvSpPr>
          <p:spPr>
            <a:xfrm rot="5400000">
              <a:off x="3179247" y="1767204"/>
              <a:ext cx="304800" cy="4072494"/>
            </a:xfrm>
            <a:prstGeom prst="upArrow">
              <a:avLst>
                <a:gd name="adj1" fmla="val 0"/>
                <a:gd name="adj2" fmla="val 48052"/>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62" name="TextBox 61"/>
            <p:cNvSpPr txBox="1"/>
            <p:nvPr/>
          </p:nvSpPr>
          <p:spPr>
            <a:xfrm rot="10800000">
              <a:off x="1295402" y="3542265"/>
              <a:ext cx="3732010" cy="276999"/>
            </a:xfrm>
            <a:prstGeom prst="rect">
              <a:avLst/>
            </a:prstGeom>
            <a:noFill/>
          </p:spPr>
          <p:txBody>
            <a:bodyPr wrap="square" rtlCol="0">
              <a:spAutoFit/>
            </a:bodyPr>
            <a:lstStyle/>
            <a:p>
              <a:r>
                <a:rPr lang="en-US" sz="1200" dirty="0" smtClean="0">
                  <a:solidFill>
                    <a:prstClr val="black"/>
                  </a:solidFill>
                </a:rPr>
                <a:t>Request HW </a:t>
              </a:r>
              <a:r>
                <a:rPr lang="en-US" sz="1200" dirty="0" err="1" smtClean="0">
                  <a:solidFill>
                    <a:prstClr val="black"/>
                  </a:solidFill>
                </a:rPr>
                <a:t>Msg.lvclass</a:t>
              </a:r>
              <a:endParaRPr lang="en-US" sz="1200" dirty="0">
                <a:solidFill>
                  <a:prstClr val="black"/>
                </a:solidFill>
              </a:endParaRPr>
            </a:p>
          </p:txBody>
        </p:sp>
      </p:grpSp>
      <p:grpSp>
        <p:nvGrpSpPr>
          <p:cNvPr id="129" name="Group 128"/>
          <p:cNvGrpSpPr/>
          <p:nvPr/>
        </p:nvGrpSpPr>
        <p:grpSpPr>
          <a:xfrm>
            <a:off x="3648974" y="1490932"/>
            <a:ext cx="3023225" cy="731469"/>
            <a:chOff x="3630578" y="974410"/>
            <a:chExt cx="3023225" cy="731469"/>
          </a:xfrm>
        </p:grpSpPr>
        <p:sp>
          <p:nvSpPr>
            <p:cNvPr id="130" name="Rectangle 129"/>
            <p:cNvSpPr/>
            <p:nvPr/>
          </p:nvSpPr>
          <p:spPr>
            <a:xfrm>
              <a:off x="3630578" y="1171721"/>
              <a:ext cx="1049376" cy="534158"/>
            </a:xfrm>
            <a:prstGeom prst="rect">
              <a:avLst/>
            </a:prstGeom>
            <a:solidFill>
              <a:schemeClr val="bg1"/>
            </a:solidFill>
            <a:ln>
              <a:solidFill>
                <a:schemeClr val="tx2"/>
              </a:solidFill>
            </a:ln>
          </p:spPr>
          <p:txBody>
            <a:bodyPr wrap="square" rtlCol="0" anchor="ctr">
              <a:spAutoFit/>
            </a:bodyPr>
            <a:lstStyle/>
            <a:p>
              <a:pPr algn="ctr"/>
              <a:endParaRPr lang="en-US" sz="1200" dirty="0" smtClean="0">
                <a:solidFill>
                  <a:prstClr val="black"/>
                </a:solidFill>
              </a:endParaRPr>
            </a:p>
            <a:p>
              <a:pPr algn="ctr"/>
              <a:r>
                <a:rPr lang="en-US" sz="1200" dirty="0" smtClean="0">
                  <a:solidFill>
                    <a:prstClr val="black"/>
                  </a:solidFill>
                </a:rPr>
                <a:t>Launch UI.vi</a:t>
              </a:r>
            </a:p>
            <a:p>
              <a:pPr algn="ctr"/>
              <a:endParaRPr lang="en-US" sz="1200" dirty="0">
                <a:solidFill>
                  <a:prstClr val="black"/>
                </a:solidFill>
              </a:endParaRPr>
            </a:p>
          </p:txBody>
        </p:sp>
        <p:cxnSp>
          <p:nvCxnSpPr>
            <p:cNvPr id="131" name="Elbow Connector 130"/>
            <p:cNvCxnSpPr/>
            <p:nvPr/>
          </p:nvCxnSpPr>
          <p:spPr>
            <a:xfrm>
              <a:off x="4175071" y="974410"/>
              <a:ext cx="546577" cy="337179"/>
            </a:xfrm>
            <a:prstGeom prst="bentConnector3">
              <a:avLst>
                <a:gd name="adj1" fmla="val 440014"/>
              </a:avLst>
            </a:prstGeom>
            <a:ln w="9525"/>
          </p:spPr>
          <p:style>
            <a:lnRef idx="2">
              <a:schemeClr val="accent1"/>
            </a:lnRef>
            <a:fillRef idx="0">
              <a:schemeClr val="accent1"/>
            </a:fillRef>
            <a:effectRef idx="1">
              <a:schemeClr val="accent1"/>
            </a:effectRef>
            <a:fontRef idx="minor">
              <a:schemeClr val="tx1"/>
            </a:fontRef>
          </p:style>
        </p:cxnSp>
        <p:sp>
          <p:nvSpPr>
            <p:cNvPr id="132" name="Up Arrow 131"/>
            <p:cNvSpPr/>
            <p:nvPr/>
          </p:nvSpPr>
          <p:spPr>
            <a:xfrm rot="16200000">
              <a:off x="4616291" y="1216998"/>
              <a:ext cx="303363" cy="155366"/>
            </a:xfrm>
            <a:prstGeom prst="upArrow">
              <a:avLst>
                <a:gd name="adj1" fmla="val 0"/>
                <a:gd name="adj2" fmla="val 102429"/>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33" name="TextBox 132"/>
            <p:cNvSpPr txBox="1"/>
            <p:nvPr/>
          </p:nvSpPr>
          <p:spPr>
            <a:xfrm>
              <a:off x="4931857" y="1004941"/>
              <a:ext cx="1721946" cy="276999"/>
            </a:xfrm>
            <a:prstGeom prst="rect">
              <a:avLst/>
            </a:prstGeom>
            <a:noFill/>
          </p:spPr>
          <p:txBody>
            <a:bodyPr wrap="none" rtlCol="0">
              <a:spAutoFit/>
            </a:bodyPr>
            <a:lstStyle/>
            <a:p>
              <a:r>
                <a:rPr lang="en-US" sz="1200" dirty="0" smtClean="0">
                  <a:solidFill>
                    <a:prstClr val="black"/>
                  </a:solidFill>
                </a:rPr>
                <a:t>Launch UI </a:t>
              </a:r>
              <a:r>
                <a:rPr lang="en-US" sz="1200" dirty="0" err="1" smtClean="0">
                  <a:solidFill>
                    <a:prstClr val="black"/>
                  </a:solidFill>
                </a:rPr>
                <a:t>Msg.lvclass</a:t>
              </a:r>
              <a:endParaRPr lang="en-US" sz="1200" dirty="0">
                <a:solidFill>
                  <a:prstClr val="black"/>
                </a:solidFill>
              </a:endParaRPr>
            </a:p>
          </p:txBody>
        </p:sp>
      </p:grpSp>
      <p:grpSp>
        <p:nvGrpSpPr>
          <p:cNvPr id="9" name="Group 8"/>
          <p:cNvGrpSpPr/>
          <p:nvPr/>
        </p:nvGrpSpPr>
        <p:grpSpPr>
          <a:xfrm>
            <a:off x="4706377" y="2070001"/>
            <a:ext cx="2035287" cy="304800"/>
            <a:chOff x="5634219" y="294383"/>
            <a:chExt cx="2035287" cy="304800"/>
          </a:xfrm>
        </p:grpSpPr>
        <p:cxnSp>
          <p:nvCxnSpPr>
            <p:cNvPr id="137" name="Straight Connector 136"/>
            <p:cNvCxnSpPr>
              <a:endCxn id="138" idx="2"/>
            </p:cNvCxnSpPr>
            <p:nvPr/>
          </p:nvCxnSpPr>
          <p:spPr>
            <a:xfrm>
              <a:off x="5634219" y="336174"/>
              <a:ext cx="1951705" cy="0"/>
            </a:xfrm>
            <a:prstGeom prst="line">
              <a:avLst/>
            </a:prstGeom>
            <a:ln w="9525"/>
          </p:spPr>
          <p:style>
            <a:lnRef idx="2">
              <a:schemeClr val="accent1"/>
            </a:lnRef>
            <a:fillRef idx="0">
              <a:schemeClr val="accent1"/>
            </a:fillRef>
            <a:effectRef idx="1">
              <a:schemeClr val="accent1"/>
            </a:effectRef>
            <a:fontRef idx="minor">
              <a:schemeClr val="tx1"/>
            </a:fontRef>
          </p:style>
        </p:cxnSp>
        <p:sp>
          <p:nvSpPr>
            <p:cNvPr id="138" name="Oval 137"/>
            <p:cNvSpPr/>
            <p:nvPr/>
          </p:nvSpPr>
          <p:spPr>
            <a:xfrm>
              <a:off x="7585924" y="294383"/>
              <a:ext cx="83582" cy="83582"/>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39" name="TextBox 138"/>
            <p:cNvSpPr txBox="1"/>
            <p:nvPr/>
          </p:nvSpPr>
          <p:spPr>
            <a:xfrm>
              <a:off x="5870972" y="322184"/>
              <a:ext cx="1279004" cy="276999"/>
            </a:xfrm>
            <a:prstGeom prst="rect">
              <a:avLst/>
            </a:prstGeom>
            <a:noFill/>
          </p:spPr>
          <p:txBody>
            <a:bodyPr wrap="none" rtlCol="0">
              <a:spAutoFit/>
            </a:bodyPr>
            <a:lstStyle/>
            <a:p>
              <a:r>
                <a:rPr lang="en-US" sz="1200" dirty="0" smtClean="0">
                  <a:solidFill>
                    <a:prstClr val="black"/>
                  </a:solidFill>
                </a:rPr>
                <a:t>Launch UI Actor</a:t>
              </a:r>
              <a:endParaRPr lang="en-US" sz="1200" dirty="0">
                <a:solidFill>
                  <a:prstClr val="black"/>
                </a:solidFill>
              </a:endParaRPr>
            </a:p>
          </p:txBody>
        </p:sp>
      </p:grpSp>
      <p:cxnSp>
        <p:nvCxnSpPr>
          <p:cNvPr id="141" name="Straight Connector 140"/>
          <p:cNvCxnSpPr/>
          <p:nvPr/>
        </p:nvCxnSpPr>
        <p:spPr>
          <a:xfrm>
            <a:off x="7454134" y="2378053"/>
            <a:ext cx="0" cy="5104121"/>
          </a:xfrm>
          <a:prstGeom prst="line">
            <a:avLst/>
          </a:prstGeom>
        </p:spPr>
        <p:style>
          <a:lnRef idx="2">
            <a:schemeClr val="accent1"/>
          </a:lnRef>
          <a:fillRef idx="0">
            <a:schemeClr val="accent1"/>
          </a:fillRef>
          <a:effectRef idx="1">
            <a:schemeClr val="accent1"/>
          </a:effectRef>
          <a:fontRef idx="minor">
            <a:schemeClr val="tx1"/>
          </a:fontRef>
        </p:style>
      </p:cxnSp>
      <p:grpSp>
        <p:nvGrpSpPr>
          <p:cNvPr id="8" name="Group 7"/>
          <p:cNvGrpSpPr/>
          <p:nvPr/>
        </p:nvGrpSpPr>
        <p:grpSpPr>
          <a:xfrm>
            <a:off x="3630578" y="834611"/>
            <a:ext cx="2874530" cy="738721"/>
            <a:chOff x="3630578" y="974410"/>
            <a:chExt cx="2874530" cy="738721"/>
          </a:xfrm>
        </p:grpSpPr>
        <p:sp>
          <p:nvSpPr>
            <p:cNvPr id="121" name="Rectangle 120"/>
            <p:cNvSpPr/>
            <p:nvPr/>
          </p:nvSpPr>
          <p:spPr>
            <a:xfrm>
              <a:off x="3630578" y="1066800"/>
              <a:ext cx="1049376" cy="646331"/>
            </a:xfrm>
            <a:prstGeom prst="rect">
              <a:avLst/>
            </a:prstGeom>
            <a:solidFill>
              <a:schemeClr val="bg1"/>
            </a:solidFill>
            <a:ln>
              <a:solidFill>
                <a:schemeClr val="tx2"/>
              </a:solidFill>
            </a:ln>
          </p:spPr>
          <p:txBody>
            <a:bodyPr wrap="square" rtlCol="0">
              <a:spAutoFit/>
            </a:bodyPr>
            <a:lstStyle/>
            <a:p>
              <a:pPr algn="ctr"/>
              <a:endParaRPr lang="en-US" sz="1200" dirty="0" smtClean="0">
                <a:solidFill>
                  <a:prstClr val="black"/>
                </a:solidFill>
              </a:endParaRPr>
            </a:p>
            <a:p>
              <a:pPr algn="ctr"/>
              <a:r>
                <a:rPr lang="en-US" sz="1200" dirty="0" smtClean="0">
                  <a:solidFill>
                    <a:prstClr val="black"/>
                  </a:solidFill>
                </a:rPr>
                <a:t>Initialize.vi</a:t>
              </a:r>
            </a:p>
            <a:p>
              <a:pPr algn="ctr"/>
              <a:endParaRPr lang="en-US" sz="1200" dirty="0">
                <a:solidFill>
                  <a:prstClr val="black"/>
                </a:solidFill>
              </a:endParaRPr>
            </a:p>
          </p:txBody>
        </p:sp>
        <p:cxnSp>
          <p:nvCxnSpPr>
            <p:cNvPr id="122" name="Elbow Connector 121"/>
            <p:cNvCxnSpPr/>
            <p:nvPr/>
          </p:nvCxnSpPr>
          <p:spPr>
            <a:xfrm>
              <a:off x="4175071" y="974410"/>
              <a:ext cx="546577" cy="337179"/>
            </a:xfrm>
            <a:prstGeom prst="bentConnector3">
              <a:avLst>
                <a:gd name="adj1" fmla="val 440014"/>
              </a:avLst>
            </a:prstGeom>
            <a:ln w="9525"/>
          </p:spPr>
          <p:style>
            <a:lnRef idx="2">
              <a:schemeClr val="accent1"/>
            </a:lnRef>
            <a:fillRef idx="0">
              <a:schemeClr val="accent1"/>
            </a:fillRef>
            <a:effectRef idx="1">
              <a:schemeClr val="accent1"/>
            </a:effectRef>
            <a:fontRef idx="minor">
              <a:schemeClr val="tx1"/>
            </a:fontRef>
          </p:style>
        </p:cxnSp>
        <p:sp>
          <p:nvSpPr>
            <p:cNvPr id="123" name="Up Arrow 122"/>
            <p:cNvSpPr/>
            <p:nvPr/>
          </p:nvSpPr>
          <p:spPr>
            <a:xfrm rot="16200000">
              <a:off x="4616291" y="1216998"/>
              <a:ext cx="303363" cy="155366"/>
            </a:xfrm>
            <a:prstGeom prst="upArrow">
              <a:avLst>
                <a:gd name="adj1" fmla="val 0"/>
                <a:gd name="adj2" fmla="val 102429"/>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25" name="TextBox 124"/>
            <p:cNvSpPr txBox="1"/>
            <p:nvPr/>
          </p:nvSpPr>
          <p:spPr>
            <a:xfrm>
              <a:off x="4931857" y="1004941"/>
              <a:ext cx="1573251" cy="276999"/>
            </a:xfrm>
            <a:prstGeom prst="rect">
              <a:avLst/>
            </a:prstGeom>
            <a:noFill/>
          </p:spPr>
          <p:txBody>
            <a:bodyPr wrap="none" rtlCol="0">
              <a:spAutoFit/>
            </a:bodyPr>
            <a:lstStyle/>
            <a:p>
              <a:r>
                <a:rPr lang="en-US" sz="1200" dirty="0" smtClean="0">
                  <a:solidFill>
                    <a:prstClr val="black"/>
                  </a:solidFill>
                </a:rPr>
                <a:t>Initialize </a:t>
              </a:r>
              <a:r>
                <a:rPr lang="en-US" sz="1200" dirty="0" err="1" smtClean="0">
                  <a:solidFill>
                    <a:prstClr val="black"/>
                  </a:solidFill>
                </a:rPr>
                <a:t>Msg.lvclass</a:t>
              </a:r>
              <a:endParaRPr lang="en-US" sz="1200" dirty="0">
                <a:solidFill>
                  <a:prstClr val="black"/>
                </a:solidFill>
              </a:endParaRPr>
            </a:p>
          </p:txBody>
        </p:sp>
      </p:grpSp>
      <p:grpSp>
        <p:nvGrpSpPr>
          <p:cNvPr id="276" name="Group 275"/>
          <p:cNvGrpSpPr/>
          <p:nvPr/>
        </p:nvGrpSpPr>
        <p:grpSpPr>
          <a:xfrm>
            <a:off x="2132915" y="1250166"/>
            <a:ext cx="2565435" cy="1589552"/>
            <a:chOff x="2132915" y="1250166"/>
            <a:chExt cx="2565435" cy="1589552"/>
          </a:xfrm>
        </p:grpSpPr>
        <p:grpSp>
          <p:nvGrpSpPr>
            <p:cNvPr id="274" name="Group 273"/>
            <p:cNvGrpSpPr/>
            <p:nvPr/>
          </p:nvGrpSpPr>
          <p:grpSpPr>
            <a:xfrm>
              <a:off x="3488586" y="1250166"/>
              <a:ext cx="1209764" cy="1589552"/>
              <a:chOff x="3488586" y="1250166"/>
              <a:chExt cx="1209764" cy="1589552"/>
            </a:xfrm>
          </p:grpSpPr>
          <p:grpSp>
            <p:nvGrpSpPr>
              <p:cNvPr id="148" name="Group 147"/>
              <p:cNvGrpSpPr/>
              <p:nvPr/>
            </p:nvGrpSpPr>
            <p:grpSpPr>
              <a:xfrm>
                <a:off x="3630578" y="1250166"/>
                <a:ext cx="1067772" cy="1589552"/>
                <a:chOff x="3612182" y="-61087"/>
                <a:chExt cx="1067772" cy="1589552"/>
              </a:xfrm>
            </p:grpSpPr>
            <p:sp>
              <p:nvSpPr>
                <p:cNvPr id="149" name="Rectangle 148"/>
                <p:cNvSpPr/>
                <p:nvPr/>
              </p:nvSpPr>
              <p:spPr>
                <a:xfrm>
                  <a:off x="3630578" y="1066800"/>
                  <a:ext cx="1049376" cy="461665"/>
                </a:xfrm>
                <a:prstGeom prst="rect">
                  <a:avLst/>
                </a:prstGeom>
                <a:solidFill>
                  <a:schemeClr val="bg1"/>
                </a:solidFill>
                <a:ln>
                  <a:solidFill>
                    <a:schemeClr val="tx2"/>
                  </a:solidFill>
                </a:ln>
              </p:spPr>
              <p:txBody>
                <a:bodyPr wrap="square" rtlCol="0">
                  <a:spAutoFit/>
                </a:bodyPr>
                <a:lstStyle/>
                <a:p>
                  <a:pPr algn="ctr"/>
                  <a:r>
                    <a:rPr lang="en-US" sz="1200" dirty="0" smtClean="0">
                      <a:solidFill>
                        <a:prstClr val="black"/>
                      </a:solidFill>
                    </a:rPr>
                    <a:t>Hardware Scan.vi</a:t>
                  </a:r>
                  <a:endParaRPr lang="en-US" sz="1200" dirty="0">
                    <a:solidFill>
                      <a:prstClr val="black"/>
                    </a:solidFill>
                  </a:endParaRPr>
                </a:p>
              </p:txBody>
            </p:sp>
            <p:cxnSp>
              <p:nvCxnSpPr>
                <p:cNvPr id="150" name="Elbow Connector 149"/>
                <p:cNvCxnSpPr>
                  <a:stCxn id="121" idx="1"/>
                  <a:endCxn id="149" idx="1"/>
                </p:cNvCxnSpPr>
                <p:nvPr/>
              </p:nvCxnSpPr>
              <p:spPr>
                <a:xfrm rot="10800000" flipH="1" flipV="1">
                  <a:off x="3612182" y="-61087"/>
                  <a:ext cx="18396" cy="1358719"/>
                </a:xfrm>
                <a:prstGeom prst="bentConnector3">
                  <a:avLst>
                    <a:gd name="adj1" fmla="val -9996934"/>
                  </a:avLst>
                </a:prstGeom>
                <a:ln w="9525"/>
              </p:spPr>
              <p:style>
                <a:lnRef idx="2">
                  <a:schemeClr val="accent1"/>
                </a:lnRef>
                <a:fillRef idx="0">
                  <a:schemeClr val="accent1"/>
                </a:fillRef>
                <a:effectRef idx="1">
                  <a:schemeClr val="accent1"/>
                </a:effectRef>
                <a:fontRef idx="minor">
                  <a:schemeClr val="tx1"/>
                </a:fontRef>
              </p:style>
            </p:cxnSp>
          </p:grpSp>
          <p:sp>
            <p:nvSpPr>
              <p:cNvPr id="156" name="Up Arrow 155"/>
              <p:cNvSpPr/>
              <p:nvPr/>
            </p:nvSpPr>
            <p:spPr>
              <a:xfrm rot="5400000" flipH="1">
                <a:off x="3414587" y="2531201"/>
                <a:ext cx="303363" cy="155366"/>
              </a:xfrm>
              <a:prstGeom prst="upArrow">
                <a:avLst>
                  <a:gd name="adj1" fmla="val 0"/>
                  <a:gd name="adj2" fmla="val 102429"/>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grpSp>
        <p:sp>
          <p:nvSpPr>
            <p:cNvPr id="157" name="TextBox 156"/>
            <p:cNvSpPr txBox="1"/>
            <p:nvPr/>
          </p:nvSpPr>
          <p:spPr>
            <a:xfrm>
              <a:off x="2132915" y="2318702"/>
              <a:ext cx="1318118" cy="276999"/>
            </a:xfrm>
            <a:prstGeom prst="rect">
              <a:avLst/>
            </a:prstGeom>
            <a:noFill/>
          </p:spPr>
          <p:txBody>
            <a:bodyPr wrap="none" rtlCol="0">
              <a:spAutoFit/>
            </a:bodyPr>
            <a:lstStyle/>
            <a:p>
              <a:r>
                <a:rPr lang="en-US" sz="1200" dirty="0" smtClean="0">
                  <a:solidFill>
                    <a:prstClr val="black"/>
                  </a:solidFill>
                </a:rPr>
                <a:t>HW </a:t>
              </a:r>
              <a:r>
                <a:rPr lang="en-US" sz="1200" dirty="0" err="1" smtClean="0">
                  <a:solidFill>
                    <a:prstClr val="black"/>
                  </a:solidFill>
                </a:rPr>
                <a:t>Scan.lvclass</a:t>
              </a:r>
              <a:endParaRPr lang="en-US" sz="1200" dirty="0">
                <a:solidFill>
                  <a:prstClr val="black"/>
                </a:solidFill>
              </a:endParaRPr>
            </a:p>
          </p:txBody>
        </p:sp>
      </p:grpSp>
      <p:sp>
        <p:nvSpPr>
          <p:cNvPr id="159" name="Rounded Rectangle 158"/>
          <p:cNvSpPr/>
          <p:nvPr/>
        </p:nvSpPr>
        <p:spPr>
          <a:xfrm>
            <a:off x="6741664" y="1865145"/>
            <a:ext cx="1424940" cy="493293"/>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prstClr val="white"/>
                </a:solidFill>
              </a:rPr>
              <a:t>User Interface</a:t>
            </a:r>
            <a:endParaRPr lang="en-US" sz="1400" dirty="0">
              <a:solidFill>
                <a:prstClr val="white"/>
              </a:solidFill>
            </a:endParaRPr>
          </a:p>
        </p:txBody>
      </p:sp>
      <p:grpSp>
        <p:nvGrpSpPr>
          <p:cNvPr id="275" name="Group 274"/>
          <p:cNvGrpSpPr/>
          <p:nvPr/>
        </p:nvGrpSpPr>
        <p:grpSpPr>
          <a:xfrm>
            <a:off x="2057400" y="1250167"/>
            <a:ext cx="2623361" cy="2203616"/>
            <a:chOff x="2057400" y="1250167"/>
            <a:chExt cx="2623361" cy="2203616"/>
          </a:xfrm>
        </p:grpSpPr>
        <p:sp>
          <p:nvSpPr>
            <p:cNvPr id="165" name="Rectangle 164"/>
            <p:cNvSpPr/>
            <p:nvPr/>
          </p:nvSpPr>
          <p:spPr>
            <a:xfrm>
              <a:off x="3631385" y="2992118"/>
              <a:ext cx="1049376" cy="461665"/>
            </a:xfrm>
            <a:prstGeom prst="rect">
              <a:avLst/>
            </a:prstGeom>
            <a:solidFill>
              <a:schemeClr val="bg1"/>
            </a:solidFill>
            <a:ln>
              <a:solidFill>
                <a:schemeClr val="tx2"/>
              </a:solidFill>
            </a:ln>
          </p:spPr>
          <p:txBody>
            <a:bodyPr wrap="square" rtlCol="0">
              <a:spAutoFit/>
            </a:bodyPr>
            <a:lstStyle/>
            <a:p>
              <a:pPr algn="ctr"/>
              <a:r>
                <a:rPr lang="en-US" sz="1200" dirty="0" err="1" smtClean="0">
                  <a:solidFill>
                    <a:prstClr val="black"/>
                  </a:solidFill>
                </a:rPr>
                <a:t>Msmt</a:t>
              </a:r>
              <a:r>
                <a:rPr lang="en-US" sz="1200" dirty="0" smtClean="0">
                  <a:solidFill>
                    <a:prstClr val="black"/>
                  </a:solidFill>
                </a:rPr>
                <a:t> Scan.vi</a:t>
              </a:r>
              <a:endParaRPr lang="en-US" sz="1200" dirty="0">
                <a:solidFill>
                  <a:prstClr val="black"/>
                </a:solidFill>
              </a:endParaRPr>
            </a:p>
          </p:txBody>
        </p:sp>
        <p:cxnSp>
          <p:nvCxnSpPr>
            <p:cNvPr id="166" name="Elbow Connector 165"/>
            <p:cNvCxnSpPr>
              <a:stCxn id="121" idx="1"/>
              <a:endCxn id="165" idx="1"/>
            </p:cNvCxnSpPr>
            <p:nvPr/>
          </p:nvCxnSpPr>
          <p:spPr>
            <a:xfrm rot="10800000" flipH="1" flipV="1">
              <a:off x="3630577" y="1250167"/>
              <a:ext cx="807" cy="1972784"/>
            </a:xfrm>
            <a:prstGeom prst="bentConnector3">
              <a:avLst>
                <a:gd name="adj1" fmla="val -227885502"/>
              </a:avLst>
            </a:prstGeom>
            <a:ln w="9525"/>
          </p:spPr>
          <p:style>
            <a:lnRef idx="2">
              <a:schemeClr val="accent1"/>
            </a:lnRef>
            <a:fillRef idx="0">
              <a:schemeClr val="accent1"/>
            </a:fillRef>
            <a:effectRef idx="1">
              <a:schemeClr val="accent1"/>
            </a:effectRef>
            <a:fontRef idx="minor">
              <a:schemeClr val="tx1"/>
            </a:fontRef>
          </p:style>
        </p:cxnSp>
        <p:sp>
          <p:nvSpPr>
            <p:cNvPr id="167" name="Up Arrow 166"/>
            <p:cNvSpPr/>
            <p:nvPr/>
          </p:nvSpPr>
          <p:spPr>
            <a:xfrm rot="5400000" flipH="1">
              <a:off x="3402755" y="3145266"/>
              <a:ext cx="303363" cy="155366"/>
            </a:xfrm>
            <a:prstGeom prst="upArrow">
              <a:avLst>
                <a:gd name="adj1" fmla="val 0"/>
                <a:gd name="adj2" fmla="val 102429"/>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68" name="TextBox 167"/>
            <p:cNvSpPr txBox="1"/>
            <p:nvPr/>
          </p:nvSpPr>
          <p:spPr>
            <a:xfrm>
              <a:off x="2057400" y="2949878"/>
              <a:ext cx="1463991" cy="276999"/>
            </a:xfrm>
            <a:prstGeom prst="rect">
              <a:avLst/>
            </a:prstGeom>
            <a:noFill/>
          </p:spPr>
          <p:txBody>
            <a:bodyPr wrap="none" rtlCol="0">
              <a:spAutoFit/>
            </a:bodyPr>
            <a:lstStyle/>
            <a:p>
              <a:r>
                <a:rPr lang="en-US" sz="1200" dirty="0" err="1" smtClean="0">
                  <a:solidFill>
                    <a:prstClr val="black"/>
                  </a:solidFill>
                </a:rPr>
                <a:t>Msmt</a:t>
              </a:r>
              <a:r>
                <a:rPr lang="en-US" sz="1200" dirty="0" smtClean="0">
                  <a:solidFill>
                    <a:prstClr val="black"/>
                  </a:solidFill>
                </a:rPr>
                <a:t> </a:t>
              </a:r>
              <a:r>
                <a:rPr lang="en-US" sz="1200" dirty="0" err="1" smtClean="0">
                  <a:solidFill>
                    <a:prstClr val="black"/>
                  </a:solidFill>
                </a:rPr>
                <a:t>Scan.lvclass</a:t>
              </a:r>
              <a:endParaRPr lang="en-US" sz="1200" dirty="0">
                <a:solidFill>
                  <a:prstClr val="black"/>
                </a:solidFill>
              </a:endParaRPr>
            </a:p>
          </p:txBody>
        </p:sp>
      </p:grpSp>
      <p:sp>
        <p:nvSpPr>
          <p:cNvPr id="179" name="Rectangle 178"/>
          <p:cNvSpPr/>
          <p:nvPr/>
        </p:nvSpPr>
        <p:spPr>
          <a:xfrm>
            <a:off x="6890290" y="2590800"/>
            <a:ext cx="1085283" cy="276999"/>
          </a:xfrm>
          <a:prstGeom prst="rect">
            <a:avLst/>
          </a:prstGeom>
          <a:solidFill>
            <a:schemeClr val="bg1"/>
          </a:solidFill>
          <a:ln>
            <a:solidFill>
              <a:schemeClr val="tx2"/>
            </a:solidFill>
          </a:ln>
        </p:spPr>
        <p:txBody>
          <a:bodyPr wrap="square" rtlCol="0">
            <a:spAutoFit/>
          </a:bodyPr>
          <a:lstStyle/>
          <a:p>
            <a:pPr algn="ctr"/>
            <a:r>
              <a:rPr lang="en-US" sz="1200" dirty="0" smtClean="0">
                <a:solidFill>
                  <a:prstClr val="black"/>
                </a:solidFill>
              </a:rPr>
              <a:t>Initialize.vi</a:t>
            </a:r>
            <a:endParaRPr lang="en-US" sz="1200" dirty="0">
              <a:solidFill>
                <a:prstClr val="black"/>
              </a:solidFill>
            </a:endParaRPr>
          </a:p>
        </p:txBody>
      </p:sp>
      <p:grpSp>
        <p:nvGrpSpPr>
          <p:cNvPr id="31" name="Group 30"/>
          <p:cNvGrpSpPr/>
          <p:nvPr/>
        </p:nvGrpSpPr>
        <p:grpSpPr>
          <a:xfrm>
            <a:off x="4698350" y="3051283"/>
            <a:ext cx="3302650" cy="323348"/>
            <a:chOff x="4698350" y="3191082"/>
            <a:chExt cx="3302650" cy="323348"/>
          </a:xfrm>
        </p:grpSpPr>
        <p:sp>
          <p:nvSpPr>
            <p:cNvPr id="194" name="Rectangle 193"/>
            <p:cNvSpPr/>
            <p:nvPr/>
          </p:nvSpPr>
          <p:spPr>
            <a:xfrm flipH="1">
              <a:off x="6902622" y="3211066"/>
              <a:ext cx="1098378" cy="276999"/>
            </a:xfrm>
            <a:prstGeom prst="rect">
              <a:avLst/>
            </a:prstGeom>
            <a:solidFill>
              <a:schemeClr val="bg1"/>
            </a:solidFill>
            <a:ln>
              <a:solidFill>
                <a:schemeClr val="tx2"/>
              </a:solidFill>
            </a:ln>
          </p:spPr>
          <p:txBody>
            <a:bodyPr wrap="none" rtlCol="0">
              <a:spAutoFit/>
            </a:bodyPr>
            <a:lstStyle/>
            <a:p>
              <a:pPr algn="ctr"/>
              <a:r>
                <a:rPr lang="en-US" sz="1200" dirty="0" err="1" smtClean="0">
                  <a:solidFill>
                    <a:prstClr val="black"/>
                  </a:solidFill>
                </a:rPr>
                <a:t>Disp</a:t>
              </a:r>
              <a:r>
                <a:rPr lang="en-US" sz="1200" dirty="0" smtClean="0">
                  <a:solidFill>
                    <a:prstClr val="black"/>
                  </a:solidFill>
                </a:rPr>
                <a:t> Msmt.vi</a:t>
              </a:r>
            </a:p>
          </p:txBody>
        </p:sp>
        <p:sp>
          <p:nvSpPr>
            <p:cNvPr id="195" name="Up Arrow 194"/>
            <p:cNvSpPr/>
            <p:nvPr/>
          </p:nvSpPr>
          <p:spPr>
            <a:xfrm rot="5400000" flipH="1">
              <a:off x="5632646" y="2256786"/>
              <a:ext cx="323348" cy="2191939"/>
            </a:xfrm>
            <a:prstGeom prst="upArrow">
              <a:avLst>
                <a:gd name="adj1" fmla="val 0"/>
                <a:gd name="adj2" fmla="val 48052"/>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grpSp>
      <p:sp>
        <p:nvSpPr>
          <p:cNvPr id="249" name="Rectangle 248"/>
          <p:cNvSpPr/>
          <p:nvPr/>
        </p:nvSpPr>
        <p:spPr>
          <a:xfrm>
            <a:off x="3639982" y="4306392"/>
            <a:ext cx="1042881" cy="609600"/>
          </a:xfrm>
          <a:prstGeom prst="rect">
            <a:avLst/>
          </a:prstGeom>
          <a:ln w="9525"/>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dirty="0" smtClean="0"/>
              <a:t>Matching HW.vi</a:t>
            </a:r>
            <a:endParaRPr lang="en-US" sz="1200" dirty="0"/>
          </a:p>
        </p:txBody>
      </p:sp>
      <p:grpSp>
        <p:nvGrpSpPr>
          <p:cNvPr id="278" name="Group 277"/>
          <p:cNvGrpSpPr/>
          <p:nvPr/>
        </p:nvGrpSpPr>
        <p:grpSpPr>
          <a:xfrm>
            <a:off x="4675497" y="4668453"/>
            <a:ext cx="3301584" cy="584925"/>
            <a:chOff x="4675497" y="4668453"/>
            <a:chExt cx="3301584" cy="584925"/>
          </a:xfrm>
        </p:grpSpPr>
        <p:grpSp>
          <p:nvGrpSpPr>
            <p:cNvPr id="199" name="Group 198"/>
            <p:cNvGrpSpPr/>
            <p:nvPr/>
          </p:nvGrpSpPr>
          <p:grpSpPr>
            <a:xfrm rot="10800000" flipH="1">
              <a:off x="4675497" y="4668453"/>
              <a:ext cx="2263413" cy="413586"/>
              <a:chOff x="1295400" y="3542265"/>
              <a:chExt cx="4072494" cy="413586"/>
            </a:xfrm>
          </p:grpSpPr>
          <p:sp>
            <p:nvSpPr>
              <p:cNvPr id="211" name="Up Arrow 210"/>
              <p:cNvSpPr/>
              <p:nvPr/>
            </p:nvSpPr>
            <p:spPr>
              <a:xfrm rot="5400000">
                <a:off x="3179247" y="1767204"/>
                <a:ext cx="304800" cy="4072494"/>
              </a:xfrm>
              <a:prstGeom prst="upArrow">
                <a:avLst>
                  <a:gd name="adj1" fmla="val 0"/>
                  <a:gd name="adj2" fmla="val 48052"/>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258" name="TextBox 257"/>
              <p:cNvSpPr txBox="1"/>
              <p:nvPr/>
            </p:nvSpPr>
            <p:spPr>
              <a:xfrm rot="10800000">
                <a:off x="1295402" y="3542265"/>
                <a:ext cx="3732010" cy="276999"/>
              </a:xfrm>
              <a:prstGeom prst="rect">
                <a:avLst/>
              </a:prstGeom>
              <a:noFill/>
            </p:spPr>
            <p:txBody>
              <a:bodyPr wrap="square" rtlCol="0">
                <a:spAutoFit/>
              </a:bodyPr>
              <a:lstStyle/>
              <a:p>
                <a:pPr algn="ctr"/>
                <a:r>
                  <a:rPr lang="en-US" sz="1200" dirty="0" smtClean="0">
                    <a:solidFill>
                      <a:prstClr val="black"/>
                    </a:solidFill>
                  </a:rPr>
                  <a:t>Available HW </a:t>
                </a:r>
                <a:r>
                  <a:rPr lang="en-US" sz="1200" dirty="0" err="1" smtClean="0">
                    <a:solidFill>
                      <a:prstClr val="black"/>
                    </a:solidFill>
                  </a:rPr>
                  <a:t>Msg.lvclass</a:t>
                </a:r>
                <a:endParaRPr lang="en-US" sz="1200" dirty="0">
                  <a:solidFill>
                    <a:prstClr val="black"/>
                  </a:solidFill>
                </a:endParaRPr>
              </a:p>
            </p:txBody>
          </p:sp>
        </p:grpSp>
        <p:sp>
          <p:nvSpPr>
            <p:cNvPr id="265" name="Rectangle 264"/>
            <p:cNvSpPr/>
            <p:nvPr/>
          </p:nvSpPr>
          <p:spPr>
            <a:xfrm>
              <a:off x="6934200" y="4687392"/>
              <a:ext cx="1042881" cy="565986"/>
            </a:xfrm>
            <a:prstGeom prst="rect">
              <a:avLst/>
            </a:prstGeom>
            <a:ln w="9525"/>
          </p:spPr>
          <p:style>
            <a:lnRef idx="2">
              <a:schemeClr val="accent1"/>
            </a:lnRef>
            <a:fillRef idx="1">
              <a:schemeClr val="lt1"/>
            </a:fillRef>
            <a:effectRef idx="0">
              <a:schemeClr val="accent1"/>
            </a:effectRef>
            <a:fontRef idx="minor">
              <a:schemeClr val="dk1"/>
            </a:fontRef>
          </p:style>
          <p:txBody>
            <a:bodyPr rtlCol="0" anchor="ctr"/>
            <a:lstStyle/>
            <a:p>
              <a:pPr algn="ctr"/>
              <a:r>
                <a:rPr lang="en-US" sz="1100" dirty="0" smtClean="0"/>
                <a:t>Display Hardware.vi</a:t>
              </a:r>
              <a:endParaRPr lang="en-US" sz="1100" dirty="0"/>
            </a:p>
          </p:txBody>
        </p:sp>
      </p:grpSp>
      <p:grpSp>
        <p:nvGrpSpPr>
          <p:cNvPr id="277" name="Group 276"/>
          <p:cNvGrpSpPr/>
          <p:nvPr/>
        </p:nvGrpSpPr>
        <p:grpSpPr>
          <a:xfrm>
            <a:off x="5223234" y="3594001"/>
            <a:ext cx="3631399" cy="946986"/>
            <a:chOff x="5223234" y="3594001"/>
            <a:chExt cx="3631399" cy="946986"/>
          </a:xfrm>
        </p:grpSpPr>
        <p:sp>
          <p:nvSpPr>
            <p:cNvPr id="147" name="TextBox 146"/>
            <p:cNvSpPr txBox="1"/>
            <p:nvPr/>
          </p:nvSpPr>
          <p:spPr>
            <a:xfrm>
              <a:off x="5223234" y="3979984"/>
              <a:ext cx="1573251" cy="276999"/>
            </a:xfrm>
            <a:prstGeom prst="rect">
              <a:avLst/>
            </a:prstGeom>
            <a:noFill/>
          </p:spPr>
          <p:txBody>
            <a:bodyPr wrap="none" rtlCol="0">
              <a:spAutoFit/>
            </a:bodyPr>
            <a:lstStyle/>
            <a:p>
              <a:r>
                <a:rPr lang="en-US" sz="1200" dirty="0" smtClean="0">
                  <a:solidFill>
                    <a:prstClr val="black"/>
                  </a:solidFill>
                </a:rPr>
                <a:t>Initialize </a:t>
              </a:r>
              <a:r>
                <a:rPr lang="en-US" sz="1200" dirty="0" err="1" smtClean="0">
                  <a:solidFill>
                    <a:prstClr val="black"/>
                  </a:solidFill>
                </a:rPr>
                <a:t>Msg.lvclass</a:t>
              </a:r>
              <a:endParaRPr lang="en-US" sz="1200" dirty="0">
                <a:solidFill>
                  <a:prstClr val="black"/>
                </a:solidFill>
              </a:endParaRPr>
            </a:p>
          </p:txBody>
        </p:sp>
        <p:sp>
          <p:nvSpPr>
            <p:cNvPr id="196" name="Oval 195"/>
            <p:cNvSpPr/>
            <p:nvPr/>
          </p:nvSpPr>
          <p:spPr>
            <a:xfrm flipH="1">
              <a:off x="7298018" y="3594001"/>
              <a:ext cx="270680" cy="270680"/>
            </a:xfrm>
            <a:prstGeom prst="ellipse">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solidFill>
                  <a:prstClr val="black"/>
                </a:solidFill>
              </a:endParaRPr>
            </a:p>
          </p:txBody>
        </p:sp>
        <p:cxnSp>
          <p:nvCxnSpPr>
            <p:cNvPr id="197" name="Elbow Connector 196"/>
            <p:cNvCxnSpPr>
              <a:stCxn id="196" idx="6"/>
              <a:endCxn id="198" idx="1"/>
            </p:cNvCxnSpPr>
            <p:nvPr/>
          </p:nvCxnSpPr>
          <p:spPr>
            <a:xfrm rot="10800000" flipV="1">
              <a:off x="6932692" y="3729340"/>
              <a:ext cx="365326" cy="528653"/>
            </a:xfrm>
            <a:prstGeom prst="bentConnector3">
              <a:avLst>
                <a:gd name="adj1" fmla="val 603396"/>
              </a:avLst>
            </a:prstGeom>
            <a:ln w="9525"/>
          </p:spPr>
          <p:style>
            <a:lnRef idx="2">
              <a:schemeClr val="accent1"/>
            </a:lnRef>
            <a:fillRef idx="0">
              <a:schemeClr val="accent1"/>
            </a:fillRef>
            <a:effectRef idx="1">
              <a:schemeClr val="accent1"/>
            </a:effectRef>
            <a:fontRef idx="minor">
              <a:schemeClr val="tx1"/>
            </a:fontRef>
          </p:style>
        </p:cxnSp>
        <p:sp>
          <p:nvSpPr>
            <p:cNvPr id="146" name="Up Arrow 145"/>
            <p:cNvSpPr/>
            <p:nvPr/>
          </p:nvSpPr>
          <p:spPr>
            <a:xfrm rot="5400000" flipH="1">
              <a:off x="6693276" y="4151791"/>
              <a:ext cx="303363" cy="155366"/>
            </a:xfrm>
            <a:prstGeom prst="upArrow">
              <a:avLst>
                <a:gd name="adj1" fmla="val 0"/>
                <a:gd name="adj2" fmla="val 102429"/>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98" name="Rectangle 197"/>
            <p:cNvSpPr/>
            <p:nvPr/>
          </p:nvSpPr>
          <p:spPr>
            <a:xfrm>
              <a:off x="6932692" y="3975001"/>
              <a:ext cx="1042881" cy="565986"/>
            </a:xfrm>
            <a:prstGeom prst="rect">
              <a:avLst/>
            </a:prstGeom>
            <a:ln w="9525"/>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dirty="0" smtClean="0"/>
                <a:t>Get HW Info.vi</a:t>
              </a:r>
              <a:endParaRPr lang="en-US" sz="1200" dirty="0"/>
            </a:p>
          </p:txBody>
        </p:sp>
        <p:sp>
          <p:nvSpPr>
            <p:cNvPr id="270" name="TextBox 269"/>
            <p:cNvSpPr txBox="1"/>
            <p:nvPr/>
          </p:nvSpPr>
          <p:spPr>
            <a:xfrm>
              <a:off x="7620000" y="3594001"/>
              <a:ext cx="1234633" cy="276999"/>
            </a:xfrm>
            <a:prstGeom prst="rect">
              <a:avLst/>
            </a:prstGeom>
            <a:noFill/>
          </p:spPr>
          <p:txBody>
            <a:bodyPr wrap="none" rtlCol="0">
              <a:spAutoFit/>
            </a:bodyPr>
            <a:lstStyle/>
            <a:p>
              <a:r>
                <a:rPr lang="en-US" sz="1200" dirty="0" err="1" smtClean="0">
                  <a:solidFill>
                    <a:prstClr val="black"/>
                  </a:solidFill>
                </a:rPr>
                <a:t>Msmt</a:t>
              </a:r>
              <a:r>
                <a:rPr lang="en-US" sz="1200" dirty="0" smtClean="0">
                  <a:solidFill>
                    <a:prstClr val="black"/>
                  </a:solidFill>
                </a:rPr>
                <a:t> Selected</a:t>
              </a:r>
              <a:endParaRPr lang="en-US" sz="1200" dirty="0">
                <a:solidFill>
                  <a:prstClr val="black"/>
                </a:solidFill>
              </a:endParaRPr>
            </a:p>
          </p:txBody>
        </p:sp>
      </p:grpSp>
      <p:grpSp>
        <p:nvGrpSpPr>
          <p:cNvPr id="279" name="Group 278"/>
          <p:cNvGrpSpPr/>
          <p:nvPr/>
        </p:nvGrpSpPr>
        <p:grpSpPr>
          <a:xfrm>
            <a:off x="5226768" y="5368407"/>
            <a:ext cx="3484216" cy="919095"/>
            <a:chOff x="5226768" y="5368407"/>
            <a:chExt cx="3484216" cy="919095"/>
          </a:xfrm>
        </p:grpSpPr>
        <p:sp>
          <p:nvSpPr>
            <p:cNvPr id="266" name="Rectangle 265"/>
            <p:cNvSpPr/>
            <p:nvPr/>
          </p:nvSpPr>
          <p:spPr>
            <a:xfrm>
              <a:off x="6922641" y="5721516"/>
              <a:ext cx="1042881" cy="565986"/>
            </a:xfrm>
            <a:prstGeom prst="rect">
              <a:avLst/>
            </a:prstGeom>
            <a:ln w="9525"/>
          </p:spPr>
          <p:style>
            <a:lnRef idx="2">
              <a:schemeClr val="accent1"/>
            </a:lnRef>
            <a:fillRef idx="1">
              <a:schemeClr val="lt1"/>
            </a:fillRef>
            <a:effectRef idx="0">
              <a:schemeClr val="accent1"/>
            </a:effectRef>
            <a:fontRef idx="minor">
              <a:schemeClr val="dk1"/>
            </a:fontRef>
          </p:style>
          <p:txBody>
            <a:bodyPr rtlCol="0" anchor="ctr"/>
            <a:lstStyle/>
            <a:p>
              <a:pPr algn="ctr"/>
              <a:r>
                <a:rPr lang="en-US" sz="1100" dirty="0" smtClean="0"/>
                <a:t>Check Validty.vi</a:t>
              </a:r>
              <a:endParaRPr lang="en-US" sz="1100" dirty="0"/>
            </a:p>
          </p:txBody>
        </p:sp>
        <p:sp>
          <p:nvSpPr>
            <p:cNvPr id="267" name="TextBox 266"/>
            <p:cNvSpPr txBox="1"/>
            <p:nvPr/>
          </p:nvSpPr>
          <p:spPr>
            <a:xfrm>
              <a:off x="5226768" y="5754391"/>
              <a:ext cx="1540615" cy="276999"/>
            </a:xfrm>
            <a:prstGeom prst="rect">
              <a:avLst/>
            </a:prstGeom>
            <a:noFill/>
          </p:spPr>
          <p:txBody>
            <a:bodyPr wrap="none" rtlCol="0">
              <a:spAutoFit/>
            </a:bodyPr>
            <a:lstStyle/>
            <a:p>
              <a:r>
                <a:rPr lang="en-US" sz="1200" dirty="0" smtClean="0">
                  <a:solidFill>
                    <a:prstClr val="black"/>
                  </a:solidFill>
                </a:rPr>
                <a:t>Validate Selection.vi</a:t>
              </a:r>
              <a:endParaRPr lang="en-US" sz="1200" dirty="0">
                <a:solidFill>
                  <a:prstClr val="black"/>
                </a:solidFill>
              </a:endParaRPr>
            </a:p>
          </p:txBody>
        </p:sp>
        <p:cxnSp>
          <p:nvCxnSpPr>
            <p:cNvPr id="268" name="Elbow Connector 267"/>
            <p:cNvCxnSpPr/>
            <p:nvPr/>
          </p:nvCxnSpPr>
          <p:spPr>
            <a:xfrm rot="10800000" flipV="1">
              <a:off x="6936226" y="5503747"/>
              <a:ext cx="365326" cy="528653"/>
            </a:xfrm>
            <a:prstGeom prst="bentConnector3">
              <a:avLst>
                <a:gd name="adj1" fmla="val 603396"/>
              </a:avLst>
            </a:prstGeom>
            <a:ln w="9525"/>
          </p:spPr>
          <p:style>
            <a:lnRef idx="2">
              <a:schemeClr val="accent1"/>
            </a:lnRef>
            <a:fillRef idx="0">
              <a:schemeClr val="accent1"/>
            </a:fillRef>
            <a:effectRef idx="1">
              <a:schemeClr val="accent1"/>
            </a:effectRef>
            <a:fontRef idx="minor">
              <a:schemeClr val="tx1"/>
            </a:fontRef>
          </p:style>
        </p:cxnSp>
        <p:sp>
          <p:nvSpPr>
            <p:cNvPr id="269" name="Oval 268"/>
            <p:cNvSpPr/>
            <p:nvPr/>
          </p:nvSpPr>
          <p:spPr>
            <a:xfrm flipH="1">
              <a:off x="7313452" y="5368407"/>
              <a:ext cx="270680" cy="270680"/>
            </a:xfrm>
            <a:prstGeom prst="ellipse">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solidFill>
                  <a:prstClr val="black"/>
                </a:solidFill>
              </a:endParaRPr>
            </a:p>
          </p:txBody>
        </p:sp>
        <p:sp>
          <p:nvSpPr>
            <p:cNvPr id="271" name="TextBox 270"/>
            <p:cNvSpPr txBox="1"/>
            <p:nvPr/>
          </p:nvSpPr>
          <p:spPr>
            <a:xfrm>
              <a:off x="7622224" y="5368407"/>
              <a:ext cx="1088760" cy="276999"/>
            </a:xfrm>
            <a:prstGeom prst="rect">
              <a:avLst/>
            </a:prstGeom>
            <a:noFill/>
          </p:spPr>
          <p:txBody>
            <a:bodyPr wrap="none" rtlCol="0">
              <a:spAutoFit/>
            </a:bodyPr>
            <a:lstStyle/>
            <a:p>
              <a:r>
                <a:rPr lang="en-US" sz="1200" dirty="0" smtClean="0">
                  <a:solidFill>
                    <a:prstClr val="black"/>
                  </a:solidFill>
                </a:rPr>
                <a:t>HW Selected</a:t>
              </a:r>
              <a:endParaRPr lang="en-US" sz="1200" dirty="0">
                <a:solidFill>
                  <a:prstClr val="black"/>
                </a:solidFill>
              </a:endParaRPr>
            </a:p>
          </p:txBody>
        </p:sp>
        <p:sp>
          <p:nvSpPr>
            <p:cNvPr id="273" name="Up Arrow 272"/>
            <p:cNvSpPr/>
            <p:nvPr/>
          </p:nvSpPr>
          <p:spPr>
            <a:xfrm rot="5400000" flipH="1">
              <a:off x="6706860" y="5966888"/>
              <a:ext cx="303363" cy="155366"/>
            </a:xfrm>
            <a:prstGeom prst="upArrow">
              <a:avLst>
                <a:gd name="adj1" fmla="val 0"/>
                <a:gd name="adj2" fmla="val 102429"/>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grpSp>
    </p:spTree>
    <p:extLst>
      <p:ext uri="{BB962C8B-B14F-4D97-AF65-F5344CB8AC3E}">
        <p14:creationId xmlns:p14="http://schemas.microsoft.com/office/powerpoint/2010/main" val="2570548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9"/>
                                        </p:tgtEl>
                                        <p:attrNameLst>
                                          <p:attrName>style.visibility</p:attrName>
                                        </p:attrNameLst>
                                      </p:cBhvr>
                                      <p:to>
                                        <p:strVal val="visible"/>
                                      </p:to>
                                    </p:set>
                                    <p:animEffect transition="in" filter="fade">
                                      <p:cBhvr>
                                        <p:cTn id="12" dur="500"/>
                                        <p:tgtEl>
                                          <p:spTgt spid="12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59"/>
                                        </p:tgtEl>
                                        <p:attrNameLst>
                                          <p:attrName>style.visibility</p:attrName>
                                        </p:attrNameLst>
                                      </p:cBhvr>
                                      <p:to>
                                        <p:strVal val="visible"/>
                                      </p:to>
                                    </p:set>
                                    <p:animEffect transition="in" filter="fade">
                                      <p:cBhvr>
                                        <p:cTn id="20" dur="500"/>
                                        <p:tgtEl>
                                          <p:spTgt spid="159"/>
                                        </p:tgtEl>
                                      </p:cBhvr>
                                    </p:animEffect>
                                  </p:childTnLst>
                                </p:cTn>
                              </p:par>
                              <p:par>
                                <p:cTn id="21" presetID="10" presetClass="entr" presetSubtype="0" fill="hold" nodeType="withEffect">
                                  <p:stCondLst>
                                    <p:cond delay="0"/>
                                  </p:stCondLst>
                                  <p:childTnLst>
                                    <p:set>
                                      <p:cBhvr>
                                        <p:cTn id="22" dur="1" fill="hold">
                                          <p:stCondLst>
                                            <p:cond delay="0"/>
                                          </p:stCondLst>
                                        </p:cTn>
                                        <p:tgtEl>
                                          <p:spTgt spid="141"/>
                                        </p:tgtEl>
                                        <p:attrNameLst>
                                          <p:attrName>style.visibility</p:attrName>
                                        </p:attrNameLst>
                                      </p:cBhvr>
                                      <p:to>
                                        <p:strVal val="visible"/>
                                      </p:to>
                                    </p:set>
                                    <p:animEffect transition="in" filter="fade">
                                      <p:cBhvr>
                                        <p:cTn id="23" dur="500"/>
                                        <p:tgtEl>
                                          <p:spTgt spid="141"/>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276"/>
                                        </p:tgtEl>
                                        <p:attrNameLst>
                                          <p:attrName>style.visibility</p:attrName>
                                        </p:attrNameLst>
                                      </p:cBhvr>
                                      <p:to>
                                        <p:strVal val="visible"/>
                                      </p:to>
                                    </p:set>
                                    <p:animEffect transition="in" filter="fade">
                                      <p:cBhvr>
                                        <p:cTn id="28" dur="500"/>
                                        <p:tgtEl>
                                          <p:spTgt spid="276"/>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275"/>
                                        </p:tgtEl>
                                        <p:attrNameLst>
                                          <p:attrName>style.visibility</p:attrName>
                                        </p:attrNameLst>
                                      </p:cBhvr>
                                      <p:to>
                                        <p:strVal val="visible"/>
                                      </p:to>
                                    </p:set>
                                    <p:animEffect transition="in" filter="fade">
                                      <p:cBhvr>
                                        <p:cTn id="33" dur="500"/>
                                        <p:tgtEl>
                                          <p:spTgt spid="275"/>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179"/>
                                        </p:tgtEl>
                                        <p:attrNameLst>
                                          <p:attrName>style.visibility</p:attrName>
                                        </p:attrNameLst>
                                      </p:cBhvr>
                                      <p:to>
                                        <p:strVal val="visible"/>
                                      </p:to>
                                    </p:set>
                                    <p:animEffect transition="in" filter="fade">
                                      <p:cBhvr>
                                        <p:cTn id="38" dur="500"/>
                                        <p:tgtEl>
                                          <p:spTgt spid="179"/>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31"/>
                                        </p:tgtEl>
                                        <p:attrNameLst>
                                          <p:attrName>style.visibility</p:attrName>
                                        </p:attrNameLst>
                                      </p:cBhvr>
                                      <p:to>
                                        <p:strVal val="visible"/>
                                      </p:to>
                                    </p:set>
                                    <p:animEffect transition="in" filter="fade">
                                      <p:cBhvr>
                                        <p:cTn id="43" dur="500"/>
                                        <p:tgtEl>
                                          <p:spTgt spid="31"/>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277"/>
                                        </p:tgtEl>
                                        <p:attrNameLst>
                                          <p:attrName>style.visibility</p:attrName>
                                        </p:attrNameLst>
                                      </p:cBhvr>
                                      <p:to>
                                        <p:strVal val="visible"/>
                                      </p:to>
                                    </p:set>
                                    <p:animEffect transition="in" filter="fade">
                                      <p:cBhvr>
                                        <p:cTn id="48" dur="500"/>
                                        <p:tgtEl>
                                          <p:spTgt spid="277"/>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60"/>
                                        </p:tgtEl>
                                        <p:attrNameLst>
                                          <p:attrName>style.visibility</p:attrName>
                                        </p:attrNameLst>
                                      </p:cBhvr>
                                      <p:to>
                                        <p:strVal val="visible"/>
                                      </p:to>
                                    </p:set>
                                    <p:animEffect transition="in" filter="fade">
                                      <p:cBhvr>
                                        <p:cTn id="53" dur="500"/>
                                        <p:tgtEl>
                                          <p:spTgt spid="60"/>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249"/>
                                        </p:tgtEl>
                                        <p:attrNameLst>
                                          <p:attrName>style.visibility</p:attrName>
                                        </p:attrNameLst>
                                      </p:cBhvr>
                                      <p:to>
                                        <p:strVal val="visible"/>
                                      </p:to>
                                    </p:set>
                                    <p:animEffect transition="in" filter="fade">
                                      <p:cBhvr>
                                        <p:cTn id="56" dur="500"/>
                                        <p:tgtEl>
                                          <p:spTgt spid="249"/>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nodeType="clickEffect">
                                  <p:stCondLst>
                                    <p:cond delay="0"/>
                                  </p:stCondLst>
                                  <p:childTnLst>
                                    <p:set>
                                      <p:cBhvr>
                                        <p:cTn id="60" dur="1" fill="hold">
                                          <p:stCondLst>
                                            <p:cond delay="0"/>
                                          </p:stCondLst>
                                        </p:cTn>
                                        <p:tgtEl>
                                          <p:spTgt spid="278"/>
                                        </p:tgtEl>
                                        <p:attrNameLst>
                                          <p:attrName>style.visibility</p:attrName>
                                        </p:attrNameLst>
                                      </p:cBhvr>
                                      <p:to>
                                        <p:strVal val="visible"/>
                                      </p:to>
                                    </p:set>
                                    <p:animEffect transition="in" filter="fade">
                                      <p:cBhvr>
                                        <p:cTn id="61" dur="500"/>
                                        <p:tgtEl>
                                          <p:spTgt spid="278"/>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nodeType="clickEffect">
                                  <p:stCondLst>
                                    <p:cond delay="0"/>
                                  </p:stCondLst>
                                  <p:childTnLst>
                                    <p:set>
                                      <p:cBhvr>
                                        <p:cTn id="65" dur="1" fill="hold">
                                          <p:stCondLst>
                                            <p:cond delay="0"/>
                                          </p:stCondLst>
                                        </p:cTn>
                                        <p:tgtEl>
                                          <p:spTgt spid="279"/>
                                        </p:tgtEl>
                                        <p:attrNameLst>
                                          <p:attrName>style.visibility</p:attrName>
                                        </p:attrNameLst>
                                      </p:cBhvr>
                                      <p:to>
                                        <p:strVal val="visible"/>
                                      </p:to>
                                    </p:set>
                                    <p:animEffect transition="in" filter="fade">
                                      <p:cBhvr>
                                        <p:cTn id="66" dur="500"/>
                                        <p:tgtEl>
                                          <p:spTgt spid="2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 grpId="0" animBg="1"/>
      <p:bldP spid="179" grpId="0" animBg="1"/>
      <p:bldP spid="24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p:cNvSpPr/>
          <p:nvPr/>
        </p:nvSpPr>
        <p:spPr>
          <a:xfrm>
            <a:off x="-9525" y="0"/>
            <a:ext cx="9144000"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grpSp>
        <p:nvGrpSpPr>
          <p:cNvPr id="4" name="Group 3"/>
          <p:cNvGrpSpPr/>
          <p:nvPr/>
        </p:nvGrpSpPr>
        <p:grpSpPr>
          <a:xfrm>
            <a:off x="2057400" y="152400"/>
            <a:ext cx="6797233" cy="11582400"/>
            <a:chOff x="2057400" y="152400"/>
            <a:chExt cx="6797233" cy="11582400"/>
          </a:xfrm>
        </p:grpSpPr>
        <p:grpSp>
          <p:nvGrpSpPr>
            <p:cNvPr id="6" name="Group 5"/>
            <p:cNvGrpSpPr/>
            <p:nvPr/>
          </p:nvGrpSpPr>
          <p:grpSpPr>
            <a:xfrm>
              <a:off x="3520502" y="152400"/>
              <a:ext cx="1295400" cy="11582400"/>
              <a:chOff x="457200" y="1386153"/>
              <a:chExt cx="1295400" cy="11582398"/>
            </a:xfrm>
          </p:grpSpPr>
          <p:sp>
            <p:nvSpPr>
              <p:cNvPr id="3" name="Rounded Rectangle 2"/>
              <p:cNvSpPr/>
              <p:nvPr/>
            </p:nvSpPr>
            <p:spPr>
              <a:xfrm>
                <a:off x="457200" y="1386153"/>
                <a:ext cx="1295400" cy="493293"/>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prstClr val="white"/>
                    </a:solidFill>
                  </a:rPr>
                  <a:t>Test Step</a:t>
                </a:r>
                <a:endParaRPr lang="en-US" sz="1400" dirty="0">
                  <a:solidFill>
                    <a:prstClr val="white"/>
                  </a:solidFill>
                </a:endParaRPr>
              </a:p>
            </p:txBody>
          </p:sp>
          <p:cxnSp>
            <p:nvCxnSpPr>
              <p:cNvPr id="5" name="Straight Connector 4"/>
              <p:cNvCxnSpPr>
                <a:stCxn id="3" idx="2"/>
              </p:cNvCxnSpPr>
              <p:nvPr/>
            </p:nvCxnSpPr>
            <p:spPr>
              <a:xfrm>
                <a:off x="1104900" y="1879446"/>
                <a:ext cx="0" cy="11089105"/>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60" name="Group 59"/>
            <p:cNvGrpSpPr/>
            <p:nvPr/>
          </p:nvGrpSpPr>
          <p:grpSpPr>
            <a:xfrm rot="10800000">
              <a:off x="4675385" y="4275442"/>
              <a:ext cx="2263413" cy="413586"/>
              <a:chOff x="1295400" y="3542265"/>
              <a:chExt cx="4072494" cy="413586"/>
            </a:xfrm>
          </p:grpSpPr>
          <p:sp>
            <p:nvSpPr>
              <p:cNvPr id="61" name="Up Arrow 60"/>
              <p:cNvSpPr/>
              <p:nvPr/>
            </p:nvSpPr>
            <p:spPr>
              <a:xfrm rot="5400000">
                <a:off x="3179247" y="1767204"/>
                <a:ext cx="304800" cy="4072494"/>
              </a:xfrm>
              <a:prstGeom prst="upArrow">
                <a:avLst>
                  <a:gd name="adj1" fmla="val 0"/>
                  <a:gd name="adj2" fmla="val 48052"/>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62" name="TextBox 61"/>
              <p:cNvSpPr txBox="1"/>
              <p:nvPr/>
            </p:nvSpPr>
            <p:spPr>
              <a:xfrm rot="10800000">
                <a:off x="1295402" y="3542265"/>
                <a:ext cx="3732010" cy="276999"/>
              </a:xfrm>
              <a:prstGeom prst="rect">
                <a:avLst/>
              </a:prstGeom>
              <a:noFill/>
            </p:spPr>
            <p:txBody>
              <a:bodyPr wrap="square" rtlCol="0">
                <a:spAutoFit/>
              </a:bodyPr>
              <a:lstStyle/>
              <a:p>
                <a:r>
                  <a:rPr lang="en-US" sz="1200" dirty="0" smtClean="0">
                    <a:solidFill>
                      <a:prstClr val="black"/>
                    </a:solidFill>
                  </a:rPr>
                  <a:t>Request HW </a:t>
                </a:r>
                <a:r>
                  <a:rPr lang="en-US" sz="1200" dirty="0" err="1" smtClean="0">
                    <a:solidFill>
                      <a:prstClr val="black"/>
                    </a:solidFill>
                  </a:rPr>
                  <a:t>Msg.lvclass</a:t>
                </a:r>
                <a:endParaRPr lang="en-US" sz="1200" dirty="0">
                  <a:solidFill>
                    <a:prstClr val="black"/>
                  </a:solidFill>
                </a:endParaRPr>
              </a:p>
            </p:txBody>
          </p:sp>
        </p:grpSp>
        <p:grpSp>
          <p:nvGrpSpPr>
            <p:cNvPr id="129" name="Group 128"/>
            <p:cNvGrpSpPr/>
            <p:nvPr/>
          </p:nvGrpSpPr>
          <p:grpSpPr>
            <a:xfrm>
              <a:off x="3648974" y="1490932"/>
              <a:ext cx="3023225" cy="731469"/>
              <a:chOff x="3630578" y="974410"/>
              <a:chExt cx="3023225" cy="731469"/>
            </a:xfrm>
          </p:grpSpPr>
          <p:sp>
            <p:nvSpPr>
              <p:cNvPr id="130" name="Rectangle 129"/>
              <p:cNvSpPr/>
              <p:nvPr/>
            </p:nvSpPr>
            <p:spPr>
              <a:xfrm>
                <a:off x="3630578" y="1171721"/>
                <a:ext cx="1049376" cy="534158"/>
              </a:xfrm>
              <a:prstGeom prst="rect">
                <a:avLst/>
              </a:prstGeom>
              <a:solidFill>
                <a:schemeClr val="bg1"/>
              </a:solidFill>
              <a:ln>
                <a:solidFill>
                  <a:schemeClr val="tx2"/>
                </a:solidFill>
              </a:ln>
            </p:spPr>
            <p:txBody>
              <a:bodyPr wrap="square" rtlCol="0" anchor="ctr">
                <a:spAutoFit/>
              </a:bodyPr>
              <a:lstStyle/>
              <a:p>
                <a:pPr algn="ctr"/>
                <a:endParaRPr lang="en-US" sz="1200" dirty="0" smtClean="0">
                  <a:solidFill>
                    <a:prstClr val="black"/>
                  </a:solidFill>
                </a:endParaRPr>
              </a:p>
              <a:p>
                <a:pPr algn="ctr"/>
                <a:r>
                  <a:rPr lang="en-US" sz="1200" dirty="0" smtClean="0">
                    <a:solidFill>
                      <a:prstClr val="black"/>
                    </a:solidFill>
                  </a:rPr>
                  <a:t>Launch UI.vi</a:t>
                </a:r>
              </a:p>
              <a:p>
                <a:pPr algn="ctr"/>
                <a:endParaRPr lang="en-US" sz="1200" dirty="0">
                  <a:solidFill>
                    <a:prstClr val="black"/>
                  </a:solidFill>
                </a:endParaRPr>
              </a:p>
            </p:txBody>
          </p:sp>
          <p:cxnSp>
            <p:nvCxnSpPr>
              <p:cNvPr id="131" name="Elbow Connector 130"/>
              <p:cNvCxnSpPr/>
              <p:nvPr/>
            </p:nvCxnSpPr>
            <p:spPr>
              <a:xfrm>
                <a:off x="4175071" y="974410"/>
                <a:ext cx="546577" cy="337179"/>
              </a:xfrm>
              <a:prstGeom prst="bentConnector3">
                <a:avLst>
                  <a:gd name="adj1" fmla="val 440014"/>
                </a:avLst>
              </a:prstGeom>
              <a:ln w="9525"/>
            </p:spPr>
            <p:style>
              <a:lnRef idx="2">
                <a:schemeClr val="accent1"/>
              </a:lnRef>
              <a:fillRef idx="0">
                <a:schemeClr val="accent1"/>
              </a:fillRef>
              <a:effectRef idx="1">
                <a:schemeClr val="accent1"/>
              </a:effectRef>
              <a:fontRef idx="minor">
                <a:schemeClr val="tx1"/>
              </a:fontRef>
            </p:style>
          </p:cxnSp>
          <p:sp>
            <p:nvSpPr>
              <p:cNvPr id="132" name="Up Arrow 131"/>
              <p:cNvSpPr/>
              <p:nvPr/>
            </p:nvSpPr>
            <p:spPr>
              <a:xfrm rot="16200000">
                <a:off x="4616291" y="1216998"/>
                <a:ext cx="303363" cy="155366"/>
              </a:xfrm>
              <a:prstGeom prst="upArrow">
                <a:avLst>
                  <a:gd name="adj1" fmla="val 0"/>
                  <a:gd name="adj2" fmla="val 102429"/>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33" name="TextBox 132"/>
              <p:cNvSpPr txBox="1"/>
              <p:nvPr/>
            </p:nvSpPr>
            <p:spPr>
              <a:xfrm>
                <a:off x="4931857" y="1004941"/>
                <a:ext cx="1721946" cy="276999"/>
              </a:xfrm>
              <a:prstGeom prst="rect">
                <a:avLst/>
              </a:prstGeom>
              <a:noFill/>
            </p:spPr>
            <p:txBody>
              <a:bodyPr wrap="none" rtlCol="0">
                <a:spAutoFit/>
              </a:bodyPr>
              <a:lstStyle/>
              <a:p>
                <a:r>
                  <a:rPr lang="en-US" sz="1200" dirty="0" smtClean="0">
                    <a:solidFill>
                      <a:prstClr val="black"/>
                    </a:solidFill>
                  </a:rPr>
                  <a:t>Launch UI </a:t>
                </a:r>
                <a:r>
                  <a:rPr lang="en-US" sz="1200" dirty="0" err="1" smtClean="0">
                    <a:solidFill>
                      <a:prstClr val="black"/>
                    </a:solidFill>
                  </a:rPr>
                  <a:t>Msg.lvclass</a:t>
                </a:r>
                <a:endParaRPr lang="en-US" sz="1200" dirty="0">
                  <a:solidFill>
                    <a:prstClr val="black"/>
                  </a:solidFill>
                </a:endParaRPr>
              </a:p>
            </p:txBody>
          </p:sp>
        </p:grpSp>
        <p:grpSp>
          <p:nvGrpSpPr>
            <p:cNvPr id="9" name="Group 8"/>
            <p:cNvGrpSpPr/>
            <p:nvPr/>
          </p:nvGrpSpPr>
          <p:grpSpPr>
            <a:xfrm>
              <a:off x="4706377" y="2070001"/>
              <a:ext cx="2035287" cy="304800"/>
              <a:chOff x="5634219" y="294383"/>
              <a:chExt cx="2035287" cy="304800"/>
            </a:xfrm>
          </p:grpSpPr>
          <p:cxnSp>
            <p:nvCxnSpPr>
              <p:cNvPr id="137" name="Straight Connector 136"/>
              <p:cNvCxnSpPr>
                <a:endCxn id="138" idx="2"/>
              </p:cNvCxnSpPr>
              <p:nvPr/>
            </p:nvCxnSpPr>
            <p:spPr>
              <a:xfrm>
                <a:off x="5634219" y="336174"/>
                <a:ext cx="1951705" cy="0"/>
              </a:xfrm>
              <a:prstGeom prst="line">
                <a:avLst/>
              </a:prstGeom>
              <a:ln w="9525"/>
            </p:spPr>
            <p:style>
              <a:lnRef idx="2">
                <a:schemeClr val="accent1"/>
              </a:lnRef>
              <a:fillRef idx="0">
                <a:schemeClr val="accent1"/>
              </a:fillRef>
              <a:effectRef idx="1">
                <a:schemeClr val="accent1"/>
              </a:effectRef>
              <a:fontRef idx="minor">
                <a:schemeClr val="tx1"/>
              </a:fontRef>
            </p:style>
          </p:cxnSp>
          <p:sp>
            <p:nvSpPr>
              <p:cNvPr id="138" name="Oval 137"/>
              <p:cNvSpPr/>
              <p:nvPr/>
            </p:nvSpPr>
            <p:spPr>
              <a:xfrm>
                <a:off x="7585924" y="294383"/>
                <a:ext cx="83582" cy="83582"/>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39" name="TextBox 138"/>
              <p:cNvSpPr txBox="1"/>
              <p:nvPr/>
            </p:nvSpPr>
            <p:spPr>
              <a:xfrm>
                <a:off x="5870972" y="322184"/>
                <a:ext cx="1279004" cy="276999"/>
              </a:xfrm>
              <a:prstGeom prst="rect">
                <a:avLst/>
              </a:prstGeom>
              <a:noFill/>
            </p:spPr>
            <p:txBody>
              <a:bodyPr wrap="none" rtlCol="0">
                <a:spAutoFit/>
              </a:bodyPr>
              <a:lstStyle/>
              <a:p>
                <a:r>
                  <a:rPr lang="en-US" sz="1200" dirty="0" smtClean="0">
                    <a:solidFill>
                      <a:prstClr val="black"/>
                    </a:solidFill>
                  </a:rPr>
                  <a:t>Launch UI Actor</a:t>
                </a:r>
                <a:endParaRPr lang="en-US" sz="1200" dirty="0">
                  <a:solidFill>
                    <a:prstClr val="black"/>
                  </a:solidFill>
                </a:endParaRPr>
              </a:p>
            </p:txBody>
          </p:sp>
        </p:grpSp>
        <p:cxnSp>
          <p:nvCxnSpPr>
            <p:cNvPr id="141" name="Straight Connector 140"/>
            <p:cNvCxnSpPr/>
            <p:nvPr/>
          </p:nvCxnSpPr>
          <p:spPr>
            <a:xfrm>
              <a:off x="7454134" y="2378053"/>
              <a:ext cx="0" cy="9128147"/>
            </a:xfrm>
            <a:prstGeom prst="line">
              <a:avLst/>
            </a:prstGeom>
          </p:spPr>
          <p:style>
            <a:lnRef idx="2">
              <a:schemeClr val="accent1"/>
            </a:lnRef>
            <a:fillRef idx="0">
              <a:schemeClr val="accent1"/>
            </a:fillRef>
            <a:effectRef idx="1">
              <a:schemeClr val="accent1"/>
            </a:effectRef>
            <a:fontRef idx="minor">
              <a:schemeClr val="tx1"/>
            </a:fontRef>
          </p:style>
        </p:cxnSp>
        <p:grpSp>
          <p:nvGrpSpPr>
            <p:cNvPr id="8" name="Group 7"/>
            <p:cNvGrpSpPr/>
            <p:nvPr/>
          </p:nvGrpSpPr>
          <p:grpSpPr>
            <a:xfrm>
              <a:off x="3630578" y="834611"/>
              <a:ext cx="2874530" cy="738721"/>
              <a:chOff x="3630578" y="974410"/>
              <a:chExt cx="2874530" cy="738721"/>
            </a:xfrm>
          </p:grpSpPr>
          <p:sp>
            <p:nvSpPr>
              <p:cNvPr id="121" name="Rectangle 120"/>
              <p:cNvSpPr/>
              <p:nvPr/>
            </p:nvSpPr>
            <p:spPr>
              <a:xfrm>
                <a:off x="3630578" y="1066800"/>
                <a:ext cx="1049376" cy="646331"/>
              </a:xfrm>
              <a:prstGeom prst="rect">
                <a:avLst/>
              </a:prstGeom>
              <a:solidFill>
                <a:schemeClr val="bg1"/>
              </a:solidFill>
              <a:ln>
                <a:solidFill>
                  <a:schemeClr val="tx2"/>
                </a:solidFill>
              </a:ln>
            </p:spPr>
            <p:txBody>
              <a:bodyPr wrap="square" rtlCol="0">
                <a:spAutoFit/>
              </a:bodyPr>
              <a:lstStyle/>
              <a:p>
                <a:pPr algn="ctr"/>
                <a:endParaRPr lang="en-US" sz="1200" dirty="0" smtClean="0">
                  <a:solidFill>
                    <a:prstClr val="black"/>
                  </a:solidFill>
                </a:endParaRPr>
              </a:p>
              <a:p>
                <a:pPr algn="ctr"/>
                <a:r>
                  <a:rPr lang="en-US" sz="1200" dirty="0" smtClean="0">
                    <a:solidFill>
                      <a:prstClr val="black"/>
                    </a:solidFill>
                  </a:rPr>
                  <a:t>Initialize.vi</a:t>
                </a:r>
              </a:p>
              <a:p>
                <a:pPr algn="ctr"/>
                <a:endParaRPr lang="en-US" sz="1200" dirty="0">
                  <a:solidFill>
                    <a:prstClr val="black"/>
                  </a:solidFill>
                </a:endParaRPr>
              </a:p>
            </p:txBody>
          </p:sp>
          <p:cxnSp>
            <p:nvCxnSpPr>
              <p:cNvPr id="122" name="Elbow Connector 121"/>
              <p:cNvCxnSpPr/>
              <p:nvPr/>
            </p:nvCxnSpPr>
            <p:spPr>
              <a:xfrm>
                <a:off x="4175071" y="974410"/>
                <a:ext cx="546577" cy="337179"/>
              </a:xfrm>
              <a:prstGeom prst="bentConnector3">
                <a:avLst>
                  <a:gd name="adj1" fmla="val 440014"/>
                </a:avLst>
              </a:prstGeom>
              <a:ln w="9525"/>
            </p:spPr>
            <p:style>
              <a:lnRef idx="2">
                <a:schemeClr val="accent1"/>
              </a:lnRef>
              <a:fillRef idx="0">
                <a:schemeClr val="accent1"/>
              </a:fillRef>
              <a:effectRef idx="1">
                <a:schemeClr val="accent1"/>
              </a:effectRef>
              <a:fontRef idx="minor">
                <a:schemeClr val="tx1"/>
              </a:fontRef>
            </p:style>
          </p:cxnSp>
          <p:sp>
            <p:nvSpPr>
              <p:cNvPr id="123" name="Up Arrow 122"/>
              <p:cNvSpPr/>
              <p:nvPr/>
            </p:nvSpPr>
            <p:spPr>
              <a:xfrm rot="16200000">
                <a:off x="4616291" y="1216998"/>
                <a:ext cx="303363" cy="155366"/>
              </a:xfrm>
              <a:prstGeom prst="upArrow">
                <a:avLst>
                  <a:gd name="adj1" fmla="val 0"/>
                  <a:gd name="adj2" fmla="val 102429"/>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25" name="TextBox 124"/>
              <p:cNvSpPr txBox="1"/>
              <p:nvPr/>
            </p:nvSpPr>
            <p:spPr>
              <a:xfrm>
                <a:off x="4931857" y="1004941"/>
                <a:ext cx="1573251" cy="276999"/>
              </a:xfrm>
              <a:prstGeom prst="rect">
                <a:avLst/>
              </a:prstGeom>
              <a:noFill/>
            </p:spPr>
            <p:txBody>
              <a:bodyPr wrap="none" rtlCol="0">
                <a:spAutoFit/>
              </a:bodyPr>
              <a:lstStyle/>
              <a:p>
                <a:r>
                  <a:rPr lang="en-US" sz="1200" dirty="0" smtClean="0">
                    <a:solidFill>
                      <a:prstClr val="black"/>
                    </a:solidFill>
                  </a:rPr>
                  <a:t>Initialize </a:t>
                </a:r>
                <a:r>
                  <a:rPr lang="en-US" sz="1200" dirty="0" err="1" smtClean="0">
                    <a:solidFill>
                      <a:prstClr val="black"/>
                    </a:solidFill>
                  </a:rPr>
                  <a:t>Msg.lvclass</a:t>
                </a:r>
                <a:endParaRPr lang="en-US" sz="1200" dirty="0">
                  <a:solidFill>
                    <a:prstClr val="black"/>
                  </a:solidFill>
                </a:endParaRPr>
              </a:p>
            </p:txBody>
          </p:sp>
        </p:grpSp>
        <p:sp>
          <p:nvSpPr>
            <p:cNvPr id="147" name="TextBox 146"/>
            <p:cNvSpPr txBox="1"/>
            <p:nvPr/>
          </p:nvSpPr>
          <p:spPr>
            <a:xfrm>
              <a:off x="5223234" y="3979984"/>
              <a:ext cx="1573251" cy="276999"/>
            </a:xfrm>
            <a:prstGeom prst="rect">
              <a:avLst/>
            </a:prstGeom>
            <a:noFill/>
          </p:spPr>
          <p:txBody>
            <a:bodyPr wrap="none" rtlCol="0">
              <a:spAutoFit/>
            </a:bodyPr>
            <a:lstStyle/>
            <a:p>
              <a:r>
                <a:rPr lang="en-US" sz="1200" dirty="0" smtClean="0">
                  <a:solidFill>
                    <a:prstClr val="black"/>
                  </a:solidFill>
                </a:rPr>
                <a:t>Initialize </a:t>
              </a:r>
              <a:r>
                <a:rPr lang="en-US" sz="1200" dirty="0" err="1" smtClean="0">
                  <a:solidFill>
                    <a:prstClr val="black"/>
                  </a:solidFill>
                </a:rPr>
                <a:t>Msg.lvclass</a:t>
              </a:r>
              <a:endParaRPr lang="en-US" sz="1200" dirty="0">
                <a:solidFill>
                  <a:prstClr val="black"/>
                </a:solidFill>
              </a:endParaRPr>
            </a:p>
          </p:txBody>
        </p:sp>
        <p:grpSp>
          <p:nvGrpSpPr>
            <p:cNvPr id="148" name="Group 147"/>
            <p:cNvGrpSpPr/>
            <p:nvPr/>
          </p:nvGrpSpPr>
          <p:grpSpPr>
            <a:xfrm>
              <a:off x="3630578" y="1250166"/>
              <a:ext cx="1067772" cy="1589552"/>
              <a:chOff x="3612182" y="-61087"/>
              <a:chExt cx="1067772" cy="1589552"/>
            </a:xfrm>
          </p:grpSpPr>
          <p:sp>
            <p:nvSpPr>
              <p:cNvPr id="149" name="Rectangle 148"/>
              <p:cNvSpPr/>
              <p:nvPr/>
            </p:nvSpPr>
            <p:spPr>
              <a:xfrm>
                <a:off x="3630578" y="1066800"/>
                <a:ext cx="1049376" cy="461665"/>
              </a:xfrm>
              <a:prstGeom prst="rect">
                <a:avLst/>
              </a:prstGeom>
              <a:solidFill>
                <a:schemeClr val="bg1"/>
              </a:solidFill>
              <a:ln>
                <a:solidFill>
                  <a:schemeClr val="tx2"/>
                </a:solidFill>
              </a:ln>
            </p:spPr>
            <p:txBody>
              <a:bodyPr wrap="square" rtlCol="0">
                <a:spAutoFit/>
              </a:bodyPr>
              <a:lstStyle/>
              <a:p>
                <a:pPr algn="ctr"/>
                <a:r>
                  <a:rPr lang="en-US" sz="1200" dirty="0" smtClean="0">
                    <a:solidFill>
                      <a:prstClr val="black"/>
                    </a:solidFill>
                  </a:rPr>
                  <a:t>Hardware Scan.vi</a:t>
                </a:r>
                <a:endParaRPr lang="en-US" sz="1200" dirty="0">
                  <a:solidFill>
                    <a:prstClr val="black"/>
                  </a:solidFill>
                </a:endParaRPr>
              </a:p>
            </p:txBody>
          </p:sp>
          <p:cxnSp>
            <p:nvCxnSpPr>
              <p:cNvPr id="150" name="Elbow Connector 149"/>
              <p:cNvCxnSpPr>
                <a:stCxn id="121" idx="1"/>
                <a:endCxn id="149" idx="1"/>
              </p:cNvCxnSpPr>
              <p:nvPr/>
            </p:nvCxnSpPr>
            <p:spPr>
              <a:xfrm rot="10800000" flipH="1" flipV="1">
                <a:off x="3612182" y="-61087"/>
                <a:ext cx="18396" cy="1358719"/>
              </a:xfrm>
              <a:prstGeom prst="bentConnector3">
                <a:avLst>
                  <a:gd name="adj1" fmla="val -9996934"/>
                </a:avLst>
              </a:prstGeom>
              <a:ln w="9525"/>
            </p:spPr>
            <p:style>
              <a:lnRef idx="2">
                <a:schemeClr val="accent1"/>
              </a:lnRef>
              <a:fillRef idx="0">
                <a:schemeClr val="accent1"/>
              </a:fillRef>
              <a:effectRef idx="1">
                <a:schemeClr val="accent1"/>
              </a:effectRef>
              <a:fontRef idx="minor">
                <a:schemeClr val="tx1"/>
              </a:fontRef>
            </p:style>
          </p:cxnSp>
        </p:grpSp>
        <p:sp>
          <p:nvSpPr>
            <p:cNvPr id="156" name="Up Arrow 155"/>
            <p:cNvSpPr/>
            <p:nvPr/>
          </p:nvSpPr>
          <p:spPr>
            <a:xfrm rot="5400000" flipH="1">
              <a:off x="3414587" y="2531201"/>
              <a:ext cx="303363" cy="155366"/>
            </a:xfrm>
            <a:prstGeom prst="upArrow">
              <a:avLst>
                <a:gd name="adj1" fmla="val 0"/>
                <a:gd name="adj2" fmla="val 102429"/>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57" name="TextBox 156"/>
            <p:cNvSpPr txBox="1"/>
            <p:nvPr/>
          </p:nvSpPr>
          <p:spPr>
            <a:xfrm>
              <a:off x="2132915" y="2318702"/>
              <a:ext cx="1318118" cy="276999"/>
            </a:xfrm>
            <a:prstGeom prst="rect">
              <a:avLst/>
            </a:prstGeom>
            <a:noFill/>
          </p:spPr>
          <p:txBody>
            <a:bodyPr wrap="none" rtlCol="0">
              <a:spAutoFit/>
            </a:bodyPr>
            <a:lstStyle/>
            <a:p>
              <a:r>
                <a:rPr lang="en-US" sz="1200" dirty="0" smtClean="0">
                  <a:solidFill>
                    <a:prstClr val="black"/>
                  </a:solidFill>
                </a:rPr>
                <a:t>HW </a:t>
              </a:r>
              <a:r>
                <a:rPr lang="en-US" sz="1200" dirty="0" err="1" smtClean="0">
                  <a:solidFill>
                    <a:prstClr val="black"/>
                  </a:solidFill>
                </a:rPr>
                <a:t>Scan.lvclass</a:t>
              </a:r>
              <a:endParaRPr lang="en-US" sz="1200" dirty="0">
                <a:solidFill>
                  <a:prstClr val="black"/>
                </a:solidFill>
              </a:endParaRPr>
            </a:p>
          </p:txBody>
        </p:sp>
        <p:sp>
          <p:nvSpPr>
            <p:cNvPr id="159" name="Rounded Rectangle 158"/>
            <p:cNvSpPr/>
            <p:nvPr/>
          </p:nvSpPr>
          <p:spPr>
            <a:xfrm>
              <a:off x="6741664" y="1865145"/>
              <a:ext cx="1424940" cy="493293"/>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prstClr val="white"/>
                  </a:solidFill>
                </a:rPr>
                <a:t>User Interface</a:t>
              </a:r>
              <a:endParaRPr lang="en-US" sz="1400" dirty="0">
                <a:solidFill>
                  <a:prstClr val="white"/>
                </a:solidFill>
              </a:endParaRPr>
            </a:p>
          </p:txBody>
        </p:sp>
        <p:sp>
          <p:nvSpPr>
            <p:cNvPr id="165" name="Rectangle 164"/>
            <p:cNvSpPr/>
            <p:nvPr/>
          </p:nvSpPr>
          <p:spPr>
            <a:xfrm>
              <a:off x="3631385" y="2992118"/>
              <a:ext cx="1049376" cy="461665"/>
            </a:xfrm>
            <a:prstGeom prst="rect">
              <a:avLst/>
            </a:prstGeom>
            <a:solidFill>
              <a:schemeClr val="bg1"/>
            </a:solidFill>
            <a:ln>
              <a:solidFill>
                <a:schemeClr val="tx2"/>
              </a:solidFill>
            </a:ln>
          </p:spPr>
          <p:txBody>
            <a:bodyPr wrap="square" rtlCol="0">
              <a:spAutoFit/>
            </a:bodyPr>
            <a:lstStyle/>
            <a:p>
              <a:pPr algn="ctr"/>
              <a:r>
                <a:rPr lang="en-US" sz="1200" dirty="0" err="1" smtClean="0">
                  <a:solidFill>
                    <a:prstClr val="black"/>
                  </a:solidFill>
                </a:rPr>
                <a:t>Msmt</a:t>
              </a:r>
              <a:r>
                <a:rPr lang="en-US" sz="1200" dirty="0" smtClean="0">
                  <a:solidFill>
                    <a:prstClr val="black"/>
                  </a:solidFill>
                </a:rPr>
                <a:t> Scan.vi</a:t>
              </a:r>
              <a:endParaRPr lang="en-US" sz="1200" dirty="0">
                <a:solidFill>
                  <a:prstClr val="black"/>
                </a:solidFill>
              </a:endParaRPr>
            </a:p>
          </p:txBody>
        </p:sp>
        <p:cxnSp>
          <p:nvCxnSpPr>
            <p:cNvPr id="166" name="Elbow Connector 165"/>
            <p:cNvCxnSpPr>
              <a:stCxn id="121" idx="1"/>
              <a:endCxn id="165" idx="1"/>
            </p:cNvCxnSpPr>
            <p:nvPr/>
          </p:nvCxnSpPr>
          <p:spPr>
            <a:xfrm rot="10800000" flipH="1" flipV="1">
              <a:off x="3630577" y="1250167"/>
              <a:ext cx="807" cy="1972784"/>
            </a:xfrm>
            <a:prstGeom prst="bentConnector3">
              <a:avLst>
                <a:gd name="adj1" fmla="val -227885502"/>
              </a:avLst>
            </a:prstGeom>
            <a:ln w="9525"/>
          </p:spPr>
          <p:style>
            <a:lnRef idx="2">
              <a:schemeClr val="accent1"/>
            </a:lnRef>
            <a:fillRef idx="0">
              <a:schemeClr val="accent1"/>
            </a:fillRef>
            <a:effectRef idx="1">
              <a:schemeClr val="accent1"/>
            </a:effectRef>
            <a:fontRef idx="minor">
              <a:schemeClr val="tx1"/>
            </a:fontRef>
          </p:style>
        </p:cxnSp>
        <p:sp>
          <p:nvSpPr>
            <p:cNvPr id="167" name="Up Arrow 166"/>
            <p:cNvSpPr/>
            <p:nvPr/>
          </p:nvSpPr>
          <p:spPr>
            <a:xfrm rot="5400000" flipH="1">
              <a:off x="3402755" y="3145266"/>
              <a:ext cx="303363" cy="155366"/>
            </a:xfrm>
            <a:prstGeom prst="upArrow">
              <a:avLst>
                <a:gd name="adj1" fmla="val 0"/>
                <a:gd name="adj2" fmla="val 102429"/>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68" name="TextBox 167"/>
            <p:cNvSpPr txBox="1"/>
            <p:nvPr/>
          </p:nvSpPr>
          <p:spPr>
            <a:xfrm>
              <a:off x="2057400" y="2949878"/>
              <a:ext cx="1463991" cy="276999"/>
            </a:xfrm>
            <a:prstGeom prst="rect">
              <a:avLst/>
            </a:prstGeom>
            <a:noFill/>
          </p:spPr>
          <p:txBody>
            <a:bodyPr wrap="none" rtlCol="0">
              <a:spAutoFit/>
            </a:bodyPr>
            <a:lstStyle/>
            <a:p>
              <a:r>
                <a:rPr lang="en-US" sz="1200" dirty="0" err="1" smtClean="0">
                  <a:solidFill>
                    <a:prstClr val="black"/>
                  </a:solidFill>
                </a:rPr>
                <a:t>Msmt</a:t>
              </a:r>
              <a:r>
                <a:rPr lang="en-US" sz="1200" dirty="0" smtClean="0">
                  <a:solidFill>
                    <a:prstClr val="black"/>
                  </a:solidFill>
                </a:rPr>
                <a:t> </a:t>
              </a:r>
              <a:r>
                <a:rPr lang="en-US" sz="1200" dirty="0" err="1" smtClean="0">
                  <a:solidFill>
                    <a:prstClr val="black"/>
                  </a:solidFill>
                </a:rPr>
                <a:t>Scan.lvclass</a:t>
              </a:r>
              <a:endParaRPr lang="en-US" sz="1200" dirty="0">
                <a:solidFill>
                  <a:prstClr val="black"/>
                </a:solidFill>
              </a:endParaRPr>
            </a:p>
          </p:txBody>
        </p:sp>
        <p:sp>
          <p:nvSpPr>
            <p:cNvPr id="179" name="Rectangle 178"/>
            <p:cNvSpPr/>
            <p:nvPr/>
          </p:nvSpPr>
          <p:spPr>
            <a:xfrm>
              <a:off x="6904948" y="2590800"/>
              <a:ext cx="1098378" cy="276999"/>
            </a:xfrm>
            <a:prstGeom prst="rect">
              <a:avLst/>
            </a:prstGeom>
            <a:solidFill>
              <a:schemeClr val="bg1"/>
            </a:solidFill>
            <a:ln>
              <a:solidFill>
                <a:schemeClr val="tx2"/>
              </a:solidFill>
            </a:ln>
          </p:spPr>
          <p:txBody>
            <a:bodyPr wrap="square" rtlCol="0">
              <a:spAutoFit/>
            </a:bodyPr>
            <a:lstStyle/>
            <a:p>
              <a:pPr algn="ctr"/>
              <a:r>
                <a:rPr lang="en-US" sz="1200" dirty="0" smtClean="0">
                  <a:solidFill>
                    <a:prstClr val="black"/>
                  </a:solidFill>
                </a:rPr>
                <a:t>Initialize.vi</a:t>
              </a:r>
              <a:endParaRPr lang="en-US" sz="1200" dirty="0">
                <a:solidFill>
                  <a:prstClr val="black"/>
                </a:solidFill>
              </a:endParaRPr>
            </a:p>
          </p:txBody>
        </p:sp>
        <p:grpSp>
          <p:nvGrpSpPr>
            <p:cNvPr id="31" name="Group 30"/>
            <p:cNvGrpSpPr/>
            <p:nvPr/>
          </p:nvGrpSpPr>
          <p:grpSpPr>
            <a:xfrm>
              <a:off x="4698350" y="3051283"/>
              <a:ext cx="3304976" cy="323348"/>
              <a:chOff x="4698350" y="3191082"/>
              <a:chExt cx="3304976" cy="323348"/>
            </a:xfrm>
          </p:grpSpPr>
          <p:sp>
            <p:nvSpPr>
              <p:cNvPr id="194" name="Rectangle 193"/>
              <p:cNvSpPr/>
              <p:nvPr/>
            </p:nvSpPr>
            <p:spPr>
              <a:xfrm flipH="1">
                <a:off x="6904948" y="3211066"/>
                <a:ext cx="1098378" cy="276999"/>
              </a:xfrm>
              <a:prstGeom prst="rect">
                <a:avLst/>
              </a:prstGeom>
              <a:solidFill>
                <a:schemeClr val="bg1"/>
              </a:solidFill>
              <a:ln>
                <a:solidFill>
                  <a:schemeClr val="tx2"/>
                </a:solidFill>
              </a:ln>
            </p:spPr>
            <p:txBody>
              <a:bodyPr wrap="none" rtlCol="0">
                <a:spAutoFit/>
              </a:bodyPr>
              <a:lstStyle/>
              <a:p>
                <a:pPr algn="ctr"/>
                <a:r>
                  <a:rPr lang="en-US" sz="1200" dirty="0" err="1" smtClean="0">
                    <a:solidFill>
                      <a:prstClr val="black"/>
                    </a:solidFill>
                  </a:rPr>
                  <a:t>Disp</a:t>
                </a:r>
                <a:r>
                  <a:rPr lang="en-US" sz="1200" dirty="0" smtClean="0">
                    <a:solidFill>
                      <a:prstClr val="black"/>
                    </a:solidFill>
                  </a:rPr>
                  <a:t> Msmt.vi</a:t>
                </a:r>
              </a:p>
            </p:txBody>
          </p:sp>
          <p:sp>
            <p:nvSpPr>
              <p:cNvPr id="195" name="Up Arrow 194"/>
              <p:cNvSpPr/>
              <p:nvPr/>
            </p:nvSpPr>
            <p:spPr>
              <a:xfrm rot="5400000" flipH="1">
                <a:off x="5632646" y="2256786"/>
                <a:ext cx="323348" cy="2191939"/>
              </a:xfrm>
              <a:prstGeom prst="upArrow">
                <a:avLst>
                  <a:gd name="adj1" fmla="val 0"/>
                  <a:gd name="adj2" fmla="val 48052"/>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grpSp>
        <p:sp>
          <p:nvSpPr>
            <p:cNvPr id="196" name="Oval 195"/>
            <p:cNvSpPr/>
            <p:nvPr/>
          </p:nvSpPr>
          <p:spPr>
            <a:xfrm flipH="1">
              <a:off x="7298018" y="3594001"/>
              <a:ext cx="270680" cy="270680"/>
            </a:xfrm>
            <a:prstGeom prst="ellipse">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solidFill>
                  <a:prstClr val="black"/>
                </a:solidFill>
              </a:endParaRPr>
            </a:p>
          </p:txBody>
        </p:sp>
        <p:cxnSp>
          <p:nvCxnSpPr>
            <p:cNvPr id="197" name="Elbow Connector 196"/>
            <p:cNvCxnSpPr>
              <a:stCxn id="196" idx="6"/>
              <a:endCxn id="198" idx="1"/>
            </p:cNvCxnSpPr>
            <p:nvPr/>
          </p:nvCxnSpPr>
          <p:spPr>
            <a:xfrm rot="10800000" flipV="1">
              <a:off x="6932692" y="3729340"/>
              <a:ext cx="365326" cy="528653"/>
            </a:xfrm>
            <a:prstGeom prst="bentConnector3">
              <a:avLst>
                <a:gd name="adj1" fmla="val 603396"/>
              </a:avLst>
            </a:prstGeom>
            <a:ln w="9525"/>
          </p:spPr>
          <p:style>
            <a:lnRef idx="2">
              <a:schemeClr val="accent1"/>
            </a:lnRef>
            <a:fillRef idx="0">
              <a:schemeClr val="accent1"/>
            </a:fillRef>
            <a:effectRef idx="1">
              <a:schemeClr val="accent1"/>
            </a:effectRef>
            <a:fontRef idx="minor">
              <a:schemeClr val="tx1"/>
            </a:fontRef>
          </p:style>
        </p:cxnSp>
        <p:sp>
          <p:nvSpPr>
            <p:cNvPr id="146" name="Up Arrow 145"/>
            <p:cNvSpPr/>
            <p:nvPr/>
          </p:nvSpPr>
          <p:spPr>
            <a:xfrm rot="5400000" flipH="1">
              <a:off x="6693276" y="4151791"/>
              <a:ext cx="303363" cy="155366"/>
            </a:xfrm>
            <a:prstGeom prst="upArrow">
              <a:avLst>
                <a:gd name="adj1" fmla="val 0"/>
                <a:gd name="adj2" fmla="val 102429"/>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249" name="Rectangle 248"/>
            <p:cNvSpPr/>
            <p:nvPr/>
          </p:nvSpPr>
          <p:spPr>
            <a:xfrm>
              <a:off x="3639982" y="4306392"/>
              <a:ext cx="1042881" cy="609600"/>
            </a:xfrm>
            <a:prstGeom prst="rect">
              <a:avLst/>
            </a:prstGeom>
            <a:ln w="9525"/>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dirty="0" smtClean="0"/>
                <a:t>Matching HW.vi</a:t>
              </a:r>
              <a:endParaRPr lang="en-US" sz="1200" dirty="0"/>
            </a:p>
          </p:txBody>
        </p:sp>
        <p:sp>
          <p:nvSpPr>
            <p:cNvPr id="198" name="Rectangle 197"/>
            <p:cNvSpPr/>
            <p:nvPr/>
          </p:nvSpPr>
          <p:spPr>
            <a:xfrm>
              <a:off x="6932692" y="3975001"/>
              <a:ext cx="1042881" cy="565986"/>
            </a:xfrm>
            <a:prstGeom prst="rect">
              <a:avLst/>
            </a:prstGeom>
            <a:ln w="9525"/>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dirty="0" smtClean="0"/>
                <a:t>Get HW Info.vi</a:t>
              </a:r>
              <a:endParaRPr lang="en-US" sz="1200" dirty="0"/>
            </a:p>
          </p:txBody>
        </p:sp>
        <p:grpSp>
          <p:nvGrpSpPr>
            <p:cNvPr id="199" name="Group 198"/>
            <p:cNvGrpSpPr/>
            <p:nvPr/>
          </p:nvGrpSpPr>
          <p:grpSpPr>
            <a:xfrm rot="10800000" flipH="1">
              <a:off x="4675497" y="4668453"/>
              <a:ext cx="2263413" cy="413586"/>
              <a:chOff x="1295400" y="3542265"/>
              <a:chExt cx="4072494" cy="413586"/>
            </a:xfrm>
          </p:grpSpPr>
          <p:sp>
            <p:nvSpPr>
              <p:cNvPr id="211" name="Up Arrow 210"/>
              <p:cNvSpPr/>
              <p:nvPr/>
            </p:nvSpPr>
            <p:spPr>
              <a:xfrm rot="5400000">
                <a:off x="3179247" y="1767204"/>
                <a:ext cx="304800" cy="4072494"/>
              </a:xfrm>
              <a:prstGeom prst="upArrow">
                <a:avLst>
                  <a:gd name="adj1" fmla="val 0"/>
                  <a:gd name="adj2" fmla="val 48052"/>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258" name="TextBox 257"/>
              <p:cNvSpPr txBox="1"/>
              <p:nvPr/>
            </p:nvSpPr>
            <p:spPr>
              <a:xfrm rot="10800000">
                <a:off x="1295402" y="3542265"/>
                <a:ext cx="3732010" cy="276999"/>
              </a:xfrm>
              <a:prstGeom prst="rect">
                <a:avLst/>
              </a:prstGeom>
              <a:noFill/>
            </p:spPr>
            <p:txBody>
              <a:bodyPr wrap="square" rtlCol="0">
                <a:spAutoFit/>
              </a:bodyPr>
              <a:lstStyle/>
              <a:p>
                <a:pPr algn="ctr"/>
                <a:r>
                  <a:rPr lang="en-US" sz="1200" dirty="0" smtClean="0">
                    <a:solidFill>
                      <a:prstClr val="black"/>
                    </a:solidFill>
                  </a:rPr>
                  <a:t>Available HW </a:t>
                </a:r>
                <a:r>
                  <a:rPr lang="en-US" sz="1200" dirty="0" err="1" smtClean="0">
                    <a:solidFill>
                      <a:prstClr val="black"/>
                    </a:solidFill>
                  </a:rPr>
                  <a:t>Msg.lvclass</a:t>
                </a:r>
                <a:endParaRPr lang="en-US" sz="1200" dirty="0">
                  <a:solidFill>
                    <a:prstClr val="black"/>
                  </a:solidFill>
                </a:endParaRPr>
              </a:p>
            </p:txBody>
          </p:sp>
        </p:grpSp>
        <p:sp>
          <p:nvSpPr>
            <p:cNvPr id="265" name="Rectangle 264"/>
            <p:cNvSpPr/>
            <p:nvPr/>
          </p:nvSpPr>
          <p:spPr>
            <a:xfrm>
              <a:off x="6934200" y="4687392"/>
              <a:ext cx="1042881" cy="565986"/>
            </a:xfrm>
            <a:prstGeom prst="rect">
              <a:avLst/>
            </a:prstGeom>
            <a:ln w="9525"/>
          </p:spPr>
          <p:style>
            <a:lnRef idx="2">
              <a:schemeClr val="accent1"/>
            </a:lnRef>
            <a:fillRef idx="1">
              <a:schemeClr val="lt1"/>
            </a:fillRef>
            <a:effectRef idx="0">
              <a:schemeClr val="accent1"/>
            </a:effectRef>
            <a:fontRef idx="minor">
              <a:schemeClr val="dk1"/>
            </a:fontRef>
          </p:style>
          <p:txBody>
            <a:bodyPr rtlCol="0" anchor="ctr"/>
            <a:lstStyle/>
            <a:p>
              <a:pPr algn="ctr"/>
              <a:r>
                <a:rPr lang="en-US" sz="1100" dirty="0" smtClean="0"/>
                <a:t>Display Hardware.vi</a:t>
              </a:r>
              <a:endParaRPr lang="en-US" sz="1100" dirty="0"/>
            </a:p>
          </p:txBody>
        </p:sp>
        <p:sp>
          <p:nvSpPr>
            <p:cNvPr id="266" name="Rectangle 265"/>
            <p:cNvSpPr/>
            <p:nvPr/>
          </p:nvSpPr>
          <p:spPr>
            <a:xfrm>
              <a:off x="6922641" y="5721516"/>
              <a:ext cx="1042881" cy="565986"/>
            </a:xfrm>
            <a:prstGeom prst="rect">
              <a:avLst/>
            </a:prstGeom>
            <a:ln w="9525"/>
          </p:spPr>
          <p:style>
            <a:lnRef idx="2">
              <a:schemeClr val="accent1"/>
            </a:lnRef>
            <a:fillRef idx="1">
              <a:schemeClr val="lt1"/>
            </a:fillRef>
            <a:effectRef idx="0">
              <a:schemeClr val="accent1"/>
            </a:effectRef>
            <a:fontRef idx="minor">
              <a:schemeClr val="dk1"/>
            </a:fontRef>
          </p:style>
          <p:txBody>
            <a:bodyPr rtlCol="0" anchor="ctr"/>
            <a:lstStyle/>
            <a:p>
              <a:pPr algn="ctr"/>
              <a:r>
                <a:rPr lang="en-US" sz="1100" dirty="0" smtClean="0"/>
                <a:t>Check Validty.vi</a:t>
              </a:r>
              <a:endParaRPr lang="en-US" sz="1100" dirty="0"/>
            </a:p>
          </p:txBody>
        </p:sp>
        <p:sp>
          <p:nvSpPr>
            <p:cNvPr id="267" name="TextBox 266"/>
            <p:cNvSpPr txBox="1"/>
            <p:nvPr/>
          </p:nvSpPr>
          <p:spPr>
            <a:xfrm>
              <a:off x="5226768" y="5754391"/>
              <a:ext cx="1540615" cy="276999"/>
            </a:xfrm>
            <a:prstGeom prst="rect">
              <a:avLst/>
            </a:prstGeom>
            <a:noFill/>
          </p:spPr>
          <p:txBody>
            <a:bodyPr wrap="none" rtlCol="0">
              <a:spAutoFit/>
            </a:bodyPr>
            <a:lstStyle/>
            <a:p>
              <a:r>
                <a:rPr lang="en-US" sz="1200" dirty="0" smtClean="0">
                  <a:solidFill>
                    <a:prstClr val="black"/>
                  </a:solidFill>
                </a:rPr>
                <a:t>Validate Selection.vi</a:t>
              </a:r>
              <a:endParaRPr lang="en-US" sz="1200" dirty="0">
                <a:solidFill>
                  <a:prstClr val="black"/>
                </a:solidFill>
              </a:endParaRPr>
            </a:p>
          </p:txBody>
        </p:sp>
        <p:cxnSp>
          <p:nvCxnSpPr>
            <p:cNvPr id="268" name="Elbow Connector 267"/>
            <p:cNvCxnSpPr/>
            <p:nvPr/>
          </p:nvCxnSpPr>
          <p:spPr>
            <a:xfrm rot="10800000" flipV="1">
              <a:off x="6936226" y="5503747"/>
              <a:ext cx="365326" cy="528653"/>
            </a:xfrm>
            <a:prstGeom prst="bentConnector3">
              <a:avLst>
                <a:gd name="adj1" fmla="val 603396"/>
              </a:avLst>
            </a:prstGeom>
            <a:ln w="9525"/>
          </p:spPr>
          <p:style>
            <a:lnRef idx="2">
              <a:schemeClr val="accent1"/>
            </a:lnRef>
            <a:fillRef idx="0">
              <a:schemeClr val="accent1"/>
            </a:fillRef>
            <a:effectRef idx="1">
              <a:schemeClr val="accent1"/>
            </a:effectRef>
            <a:fontRef idx="minor">
              <a:schemeClr val="tx1"/>
            </a:fontRef>
          </p:style>
        </p:cxnSp>
        <p:sp>
          <p:nvSpPr>
            <p:cNvPr id="269" name="Oval 268"/>
            <p:cNvSpPr/>
            <p:nvPr/>
          </p:nvSpPr>
          <p:spPr>
            <a:xfrm flipH="1">
              <a:off x="7313452" y="5368407"/>
              <a:ext cx="270680" cy="270680"/>
            </a:xfrm>
            <a:prstGeom prst="ellipse">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solidFill>
                  <a:prstClr val="black"/>
                </a:solidFill>
              </a:endParaRPr>
            </a:p>
          </p:txBody>
        </p:sp>
        <p:sp>
          <p:nvSpPr>
            <p:cNvPr id="270" name="TextBox 269"/>
            <p:cNvSpPr txBox="1"/>
            <p:nvPr/>
          </p:nvSpPr>
          <p:spPr>
            <a:xfrm>
              <a:off x="7620000" y="3594001"/>
              <a:ext cx="1234633" cy="276999"/>
            </a:xfrm>
            <a:prstGeom prst="rect">
              <a:avLst/>
            </a:prstGeom>
            <a:noFill/>
          </p:spPr>
          <p:txBody>
            <a:bodyPr wrap="none" rtlCol="0">
              <a:spAutoFit/>
            </a:bodyPr>
            <a:lstStyle/>
            <a:p>
              <a:r>
                <a:rPr lang="en-US" sz="1200" dirty="0" err="1" smtClean="0">
                  <a:solidFill>
                    <a:prstClr val="black"/>
                  </a:solidFill>
                </a:rPr>
                <a:t>Msmt</a:t>
              </a:r>
              <a:r>
                <a:rPr lang="en-US" sz="1200" dirty="0" smtClean="0">
                  <a:solidFill>
                    <a:prstClr val="black"/>
                  </a:solidFill>
                </a:rPr>
                <a:t> Selected</a:t>
              </a:r>
              <a:endParaRPr lang="en-US" sz="1200" dirty="0">
                <a:solidFill>
                  <a:prstClr val="black"/>
                </a:solidFill>
              </a:endParaRPr>
            </a:p>
          </p:txBody>
        </p:sp>
        <p:sp>
          <p:nvSpPr>
            <p:cNvPr id="271" name="TextBox 270"/>
            <p:cNvSpPr txBox="1"/>
            <p:nvPr/>
          </p:nvSpPr>
          <p:spPr>
            <a:xfrm>
              <a:off x="7622224" y="5368407"/>
              <a:ext cx="1088760" cy="276999"/>
            </a:xfrm>
            <a:prstGeom prst="rect">
              <a:avLst/>
            </a:prstGeom>
            <a:noFill/>
          </p:spPr>
          <p:txBody>
            <a:bodyPr wrap="none" rtlCol="0">
              <a:spAutoFit/>
            </a:bodyPr>
            <a:lstStyle/>
            <a:p>
              <a:r>
                <a:rPr lang="en-US" sz="1200" dirty="0" smtClean="0">
                  <a:solidFill>
                    <a:prstClr val="black"/>
                  </a:solidFill>
                </a:rPr>
                <a:t>HW Selected</a:t>
              </a:r>
              <a:endParaRPr lang="en-US" sz="1200" dirty="0">
                <a:solidFill>
                  <a:prstClr val="black"/>
                </a:solidFill>
              </a:endParaRPr>
            </a:p>
          </p:txBody>
        </p:sp>
        <p:sp>
          <p:nvSpPr>
            <p:cNvPr id="273" name="Up Arrow 272"/>
            <p:cNvSpPr/>
            <p:nvPr/>
          </p:nvSpPr>
          <p:spPr>
            <a:xfrm rot="5400000" flipH="1">
              <a:off x="6706860" y="5966888"/>
              <a:ext cx="303363" cy="155366"/>
            </a:xfrm>
            <a:prstGeom prst="upArrow">
              <a:avLst>
                <a:gd name="adj1" fmla="val 0"/>
                <a:gd name="adj2" fmla="val 102429"/>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grpSp>
    </p:spTree>
    <p:extLst>
      <p:ext uri="{BB962C8B-B14F-4D97-AF65-F5344CB8AC3E}">
        <p14:creationId xmlns:p14="http://schemas.microsoft.com/office/powerpoint/2010/main" val="3778013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4" presetClass="path" presetSubtype="0" accel="50000" decel="50000" fill="hold" nodeType="withEffect">
                                  <p:stCondLst>
                                    <p:cond delay="0"/>
                                  </p:stCondLst>
                                  <p:childTnLst>
                                    <p:animMotion origin="layout" path="M -1.38889E-6 4.87298E-6 L -1.38889E-6 -0.86467 " pathEditMode="relative" rAng="0" ptsTypes="AA">
                                      <p:cBhvr>
                                        <p:cTn id="6" dur="2000" fill="hold"/>
                                        <p:tgtEl>
                                          <p:spTgt spid="4"/>
                                        </p:tgtEl>
                                        <p:attrNameLst>
                                          <p:attrName>ppt_x</p:attrName>
                                          <p:attrName>ppt_y</p:attrName>
                                        </p:attrNameLst>
                                      </p:cBhvr>
                                      <p:rCtr x="0" y="-4323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p:cNvSpPr/>
          <p:nvPr/>
        </p:nvSpPr>
        <p:spPr>
          <a:xfrm>
            <a:off x="-9525" y="0"/>
            <a:ext cx="9144000"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cxnSp>
        <p:nvCxnSpPr>
          <p:cNvPr id="5" name="Straight Connector 4"/>
          <p:cNvCxnSpPr/>
          <p:nvPr/>
        </p:nvCxnSpPr>
        <p:spPr>
          <a:xfrm>
            <a:off x="4168202" y="-358493"/>
            <a:ext cx="0" cy="6698333"/>
          </a:xfrm>
          <a:prstGeom prst="line">
            <a:avLst/>
          </a:prstGeom>
        </p:spPr>
        <p:style>
          <a:lnRef idx="2">
            <a:schemeClr val="accent1"/>
          </a:lnRef>
          <a:fillRef idx="0">
            <a:schemeClr val="accent1"/>
          </a:fillRef>
          <a:effectRef idx="1">
            <a:schemeClr val="accent1"/>
          </a:effectRef>
          <a:fontRef idx="minor">
            <a:schemeClr val="tx1"/>
          </a:fontRef>
        </p:style>
      </p:cxnSp>
      <p:cxnSp>
        <p:nvCxnSpPr>
          <p:cNvPr id="141" name="Straight Connector 140"/>
          <p:cNvCxnSpPr>
            <a:stCxn id="269" idx="0"/>
          </p:cNvCxnSpPr>
          <p:nvPr/>
        </p:nvCxnSpPr>
        <p:spPr>
          <a:xfrm>
            <a:off x="7448792" y="-663192"/>
            <a:ext cx="5342" cy="6751572"/>
          </a:xfrm>
          <a:prstGeom prst="line">
            <a:avLst/>
          </a:prstGeom>
        </p:spPr>
        <p:style>
          <a:lnRef idx="2">
            <a:schemeClr val="accent1"/>
          </a:lnRef>
          <a:fillRef idx="0">
            <a:schemeClr val="accent1"/>
          </a:fillRef>
          <a:effectRef idx="1">
            <a:schemeClr val="accent1"/>
          </a:effectRef>
          <a:fontRef idx="minor">
            <a:schemeClr val="tx1"/>
          </a:fontRef>
        </p:style>
      </p:cxnSp>
      <p:sp>
        <p:nvSpPr>
          <p:cNvPr id="266" name="Rectangle 265"/>
          <p:cNvSpPr/>
          <p:nvPr/>
        </p:nvSpPr>
        <p:spPr>
          <a:xfrm>
            <a:off x="6922641" y="-274772"/>
            <a:ext cx="1042881" cy="622585"/>
          </a:xfrm>
          <a:prstGeom prst="rect">
            <a:avLst/>
          </a:prstGeom>
          <a:ln w="9525"/>
        </p:spPr>
        <p:style>
          <a:lnRef idx="2">
            <a:schemeClr val="accent1"/>
          </a:lnRef>
          <a:fillRef idx="1">
            <a:schemeClr val="lt1"/>
          </a:fillRef>
          <a:effectRef idx="0">
            <a:schemeClr val="accent1"/>
          </a:effectRef>
          <a:fontRef idx="minor">
            <a:schemeClr val="dk1"/>
          </a:fontRef>
        </p:style>
        <p:txBody>
          <a:bodyPr rtlCol="0" anchor="ctr"/>
          <a:lstStyle/>
          <a:p>
            <a:pPr algn="ctr"/>
            <a:r>
              <a:rPr lang="en-US" sz="1100" dirty="0" smtClean="0"/>
              <a:t>Check Validty.vi</a:t>
            </a:r>
            <a:endParaRPr lang="en-US" sz="1100" dirty="0"/>
          </a:p>
        </p:txBody>
      </p:sp>
      <p:sp>
        <p:nvSpPr>
          <p:cNvPr id="267" name="TextBox 266"/>
          <p:cNvSpPr txBox="1"/>
          <p:nvPr/>
        </p:nvSpPr>
        <p:spPr>
          <a:xfrm>
            <a:off x="5226768" y="-238610"/>
            <a:ext cx="1540615" cy="304699"/>
          </a:xfrm>
          <a:prstGeom prst="rect">
            <a:avLst/>
          </a:prstGeom>
          <a:noFill/>
        </p:spPr>
        <p:txBody>
          <a:bodyPr wrap="none" rtlCol="0">
            <a:spAutoFit/>
          </a:bodyPr>
          <a:lstStyle/>
          <a:p>
            <a:r>
              <a:rPr lang="en-US" sz="1200" dirty="0" smtClean="0">
                <a:solidFill>
                  <a:prstClr val="black"/>
                </a:solidFill>
              </a:rPr>
              <a:t>Validate Selection.vi</a:t>
            </a:r>
            <a:endParaRPr lang="en-US" sz="1200" dirty="0">
              <a:solidFill>
                <a:prstClr val="black"/>
              </a:solidFill>
            </a:endParaRPr>
          </a:p>
        </p:txBody>
      </p:sp>
      <p:cxnSp>
        <p:nvCxnSpPr>
          <p:cNvPr id="268" name="Elbow Connector 267"/>
          <p:cNvCxnSpPr/>
          <p:nvPr/>
        </p:nvCxnSpPr>
        <p:spPr>
          <a:xfrm rot="10800000" flipV="1">
            <a:off x="6936226" y="-514318"/>
            <a:ext cx="365326" cy="581518"/>
          </a:xfrm>
          <a:prstGeom prst="bentConnector3">
            <a:avLst>
              <a:gd name="adj1" fmla="val 603396"/>
            </a:avLst>
          </a:prstGeom>
          <a:ln w="9525"/>
        </p:spPr>
        <p:style>
          <a:lnRef idx="2">
            <a:schemeClr val="accent1"/>
          </a:lnRef>
          <a:fillRef idx="0">
            <a:schemeClr val="accent1"/>
          </a:fillRef>
          <a:effectRef idx="1">
            <a:schemeClr val="accent1"/>
          </a:effectRef>
          <a:fontRef idx="minor">
            <a:schemeClr val="tx1"/>
          </a:fontRef>
        </p:style>
      </p:cxnSp>
      <p:sp>
        <p:nvSpPr>
          <p:cNvPr id="269" name="Oval 268"/>
          <p:cNvSpPr/>
          <p:nvPr/>
        </p:nvSpPr>
        <p:spPr>
          <a:xfrm flipH="1">
            <a:off x="7313452" y="-663192"/>
            <a:ext cx="270680" cy="297748"/>
          </a:xfrm>
          <a:prstGeom prst="ellipse">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solidFill>
                <a:prstClr val="black"/>
              </a:solidFill>
            </a:endParaRPr>
          </a:p>
        </p:txBody>
      </p:sp>
      <p:sp>
        <p:nvSpPr>
          <p:cNvPr id="271" name="TextBox 270"/>
          <p:cNvSpPr txBox="1"/>
          <p:nvPr/>
        </p:nvSpPr>
        <p:spPr>
          <a:xfrm>
            <a:off x="7622224" y="-663192"/>
            <a:ext cx="1088760" cy="304699"/>
          </a:xfrm>
          <a:prstGeom prst="rect">
            <a:avLst/>
          </a:prstGeom>
          <a:noFill/>
        </p:spPr>
        <p:txBody>
          <a:bodyPr wrap="none" rtlCol="0">
            <a:spAutoFit/>
          </a:bodyPr>
          <a:lstStyle/>
          <a:p>
            <a:r>
              <a:rPr lang="en-US" sz="1200" dirty="0" smtClean="0">
                <a:solidFill>
                  <a:prstClr val="black"/>
                </a:solidFill>
              </a:rPr>
              <a:t>HW Selected</a:t>
            </a:r>
            <a:endParaRPr lang="en-US" sz="1200" dirty="0">
              <a:solidFill>
                <a:prstClr val="black"/>
              </a:solidFill>
            </a:endParaRPr>
          </a:p>
        </p:txBody>
      </p:sp>
      <p:sp>
        <p:nvSpPr>
          <p:cNvPr id="273" name="Up Arrow 272"/>
          <p:cNvSpPr/>
          <p:nvPr/>
        </p:nvSpPr>
        <p:spPr>
          <a:xfrm rot="5400000" flipH="1">
            <a:off x="6691692" y="2905"/>
            <a:ext cx="333699" cy="155366"/>
          </a:xfrm>
          <a:prstGeom prst="upArrow">
            <a:avLst>
              <a:gd name="adj1" fmla="val 0"/>
              <a:gd name="adj2" fmla="val 102429"/>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grpSp>
        <p:nvGrpSpPr>
          <p:cNvPr id="14" name="Group 13"/>
          <p:cNvGrpSpPr/>
          <p:nvPr/>
        </p:nvGrpSpPr>
        <p:grpSpPr>
          <a:xfrm>
            <a:off x="3632617" y="1371601"/>
            <a:ext cx="3356826" cy="713740"/>
            <a:chOff x="3632617" y="1371601"/>
            <a:chExt cx="3356826" cy="713740"/>
          </a:xfrm>
        </p:grpSpPr>
        <p:grpSp>
          <p:nvGrpSpPr>
            <p:cNvPr id="60" name="Group 59"/>
            <p:cNvGrpSpPr/>
            <p:nvPr/>
          </p:nvGrpSpPr>
          <p:grpSpPr>
            <a:xfrm rot="10800000">
              <a:off x="4726030" y="1373853"/>
              <a:ext cx="2263413" cy="427245"/>
              <a:chOff x="1295400" y="3567447"/>
              <a:chExt cx="4072494" cy="388404"/>
            </a:xfrm>
          </p:grpSpPr>
          <p:sp>
            <p:nvSpPr>
              <p:cNvPr id="61" name="Up Arrow 60"/>
              <p:cNvSpPr/>
              <p:nvPr/>
            </p:nvSpPr>
            <p:spPr>
              <a:xfrm rot="5400000">
                <a:off x="3179247" y="1767204"/>
                <a:ext cx="304800" cy="4072494"/>
              </a:xfrm>
              <a:prstGeom prst="upArrow">
                <a:avLst>
                  <a:gd name="adj1" fmla="val 0"/>
                  <a:gd name="adj2" fmla="val 48052"/>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62" name="TextBox 61"/>
              <p:cNvSpPr txBox="1"/>
              <p:nvPr/>
            </p:nvSpPr>
            <p:spPr>
              <a:xfrm rot="10800000">
                <a:off x="1295402" y="3567447"/>
                <a:ext cx="3732011" cy="251817"/>
              </a:xfrm>
              <a:prstGeom prst="rect">
                <a:avLst/>
              </a:prstGeom>
              <a:noFill/>
            </p:spPr>
            <p:txBody>
              <a:bodyPr wrap="square" rtlCol="0">
                <a:spAutoFit/>
              </a:bodyPr>
              <a:lstStyle/>
              <a:p>
                <a:r>
                  <a:rPr lang="en-US" sz="1200" dirty="0" smtClean="0">
                    <a:solidFill>
                      <a:prstClr val="black"/>
                    </a:solidFill>
                  </a:rPr>
                  <a:t>Launch </a:t>
                </a:r>
                <a:r>
                  <a:rPr lang="en-US" sz="1200" dirty="0" err="1" smtClean="0">
                    <a:solidFill>
                      <a:prstClr val="black"/>
                    </a:solidFill>
                  </a:rPr>
                  <a:t>Msmt</a:t>
                </a:r>
                <a:r>
                  <a:rPr lang="en-US" sz="1200" dirty="0" smtClean="0">
                    <a:solidFill>
                      <a:prstClr val="black"/>
                    </a:solidFill>
                  </a:rPr>
                  <a:t> </a:t>
                </a:r>
                <a:r>
                  <a:rPr lang="en-US" sz="1200" dirty="0" err="1" smtClean="0">
                    <a:solidFill>
                      <a:prstClr val="black"/>
                    </a:solidFill>
                  </a:rPr>
                  <a:t>Msg.lvclass</a:t>
                </a:r>
                <a:endParaRPr lang="en-US" sz="1200" dirty="0">
                  <a:solidFill>
                    <a:prstClr val="black"/>
                  </a:solidFill>
                </a:endParaRPr>
              </a:p>
            </p:txBody>
          </p:sp>
        </p:grpSp>
        <p:sp>
          <p:nvSpPr>
            <p:cNvPr id="57" name="Rectangle 56"/>
            <p:cNvSpPr/>
            <p:nvPr/>
          </p:nvSpPr>
          <p:spPr>
            <a:xfrm>
              <a:off x="3632617" y="1371601"/>
              <a:ext cx="1042881" cy="713740"/>
            </a:xfrm>
            <a:prstGeom prst="rect">
              <a:avLst/>
            </a:prstGeom>
            <a:ln w="9525"/>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dirty="0" smtClean="0"/>
                <a:t>Start Msmt.vi</a:t>
              </a:r>
              <a:endParaRPr lang="en-US" sz="1200" dirty="0"/>
            </a:p>
          </p:txBody>
        </p:sp>
      </p:grpSp>
      <p:grpSp>
        <p:nvGrpSpPr>
          <p:cNvPr id="16" name="Group 15"/>
          <p:cNvGrpSpPr/>
          <p:nvPr/>
        </p:nvGrpSpPr>
        <p:grpSpPr>
          <a:xfrm>
            <a:off x="175260" y="1676400"/>
            <a:ext cx="3460227" cy="3763754"/>
            <a:chOff x="175260" y="1676400"/>
            <a:chExt cx="3460227" cy="3763754"/>
          </a:xfrm>
        </p:grpSpPr>
        <p:grpSp>
          <p:nvGrpSpPr>
            <p:cNvPr id="63" name="Group 62"/>
            <p:cNvGrpSpPr/>
            <p:nvPr/>
          </p:nvGrpSpPr>
          <p:grpSpPr>
            <a:xfrm flipH="1">
              <a:off x="1600200" y="1872613"/>
              <a:ext cx="2035287" cy="304800"/>
              <a:chOff x="5634219" y="294383"/>
              <a:chExt cx="2035287" cy="304800"/>
            </a:xfrm>
          </p:grpSpPr>
          <p:cxnSp>
            <p:nvCxnSpPr>
              <p:cNvPr id="64" name="Straight Connector 63"/>
              <p:cNvCxnSpPr>
                <a:endCxn id="65" idx="2"/>
              </p:cNvCxnSpPr>
              <p:nvPr/>
            </p:nvCxnSpPr>
            <p:spPr>
              <a:xfrm>
                <a:off x="5634219" y="336174"/>
                <a:ext cx="1951705" cy="0"/>
              </a:xfrm>
              <a:prstGeom prst="line">
                <a:avLst/>
              </a:prstGeom>
              <a:ln w="9525"/>
            </p:spPr>
            <p:style>
              <a:lnRef idx="2">
                <a:schemeClr val="accent1"/>
              </a:lnRef>
              <a:fillRef idx="0">
                <a:schemeClr val="accent1"/>
              </a:fillRef>
              <a:effectRef idx="1">
                <a:schemeClr val="accent1"/>
              </a:effectRef>
              <a:fontRef idx="minor">
                <a:schemeClr val="tx1"/>
              </a:fontRef>
            </p:style>
          </p:cxnSp>
          <p:sp>
            <p:nvSpPr>
              <p:cNvPr id="65" name="Oval 64"/>
              <p:cNvSpPr/>
              <p:nvPr/>
            </p:nvSpPr>
            <p:spPr>
              <a:xfrm>
                <a:off x="7585924" y="294383"/>
                <a:ext cx="83582" cy="83582"/>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66" name="TextBox 65"/>
              <p:cNvSpPr txBox="1"/>
              <p:nvPr/>
            </p:nvSpPr>
            <p:spPr>
              <a:xfrm>
                <a:off x="5755829" y="322184"/>
                <a:ext cx="1685077" cy="276999"/>
              </a:xfrm>
              <a:prstGeom prst="rect">
                <a:avLst/>
              </a:prstGeom>
              <a:noFill/>
            </p:spPr>
            <p:txBody>
              <a:bodyPr wrap="none" rtlCol="0">
                <a:spAutoFit/>
              </a:bodyPr>
              <a:lstStyle/>
              <a:p>
                <a:r>
                  <a:rPr lang="en-US" sz="1200" dirty="0" smtClean="0">
                    <a:solidFill>
                      <a:prstClr val="black"/>
                    </a:solidFill>
                  </a:rPr>
                  <a:t>Launch Measurement</a:t>
                </a:r>
                <a:endParaRPr lang="en-US" sz="1200" dirty="0">
                  <a:solidFill>
                    <a:prstClr val="black"/>
                  </a:solidFill>
                </a:endParaRPr>
              </a:p>
            </p:txBody>
          </p:sp>
        </p:grpSp>
        <p:sp>
          <p:nvSpPr>
            <p:cNvPr id="67" name="Rounded Rectangle 66"/>
            <p:cNvSpPr/>
            <p:nvPr/>
          </p:nvSpPr>
          <p:spPr>
            <a:xfrm flipH="1">
              <a:off x="175260" y="1676400"/>
              <a:ext cx="1424940" cy="493293"/>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prstClr val="white"/>
                  </a:solidFill>
                </a:rPr>
                <a:t>Measurement</a:t>
              </a:r>
              <a:endParaRPr lang="en-US" sz="1400" dirty="0">
                <a:solidFill>
                  <a:prstClr val="white"/>
                </a:solidFill>
              </a:endParaRPr>
            </a:p>
          </p:txBody>
        </p:sp>
        <p:cxnSp>
          <p:nvCxnSpPr>
            <p:cNvPr id="68" name="Straight Connector 67"/>
            <p:cNvCxnSpPr/>
            <p:nvPr/>
          </p:nvCxnSpPr>
          <p:spPr>
            <a:xfrm>
              <a:off x="891985" y="2151038"/>
              <a:ext cx="10455" cy="3289116"/>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2" name="Group 1"/>
          <p:cNvGrpSpPr/>
          <p:nvPr/>
        </p:nvGrpSpPr>
        <p:grpSpPr>
          <a:xfrm>
            <a:off x="5105400" y="547056"/>
            <a:ext cx="3563542" cy="1205544"/>
            <a:chOff x="5105400" y="-2615039"/>
            <a:chExt cx="3563542" cy="1205544"/>
          </a:xfrm>
        </p:grpSpPr>
        <p:sp>
          <p:nvSpPr>
            <p:cNvPr id="147" name="TextBox 146"/>
            <p:cNvSpPr txBox="1"/>
            <p:nvPr/>
          </p:nvSpPr>
          <p:spPr>
            <a:xfrm>
              <a:off x="5105400" y="-2190458"/>
              <a:ext cx="1698157" cy="276999"/>
            </a:xfrm>
            <a:prstGeom prst="rect">
              <a:avLst/>
            </a:prstGeom>
            <a:noFill/>
          </p:spPr>
          <p:txBody>
            <a:bodyPr wrap="none" rtlCol="0">
              <a:spAutoFit/>
            </a:bodyPr>
            <a:lstStyle/>
            <a:p>
              <a:r>
                <a:rPr lang="en-US" sz="1200" dirty="0" smtClean="0">
                  <a:solidFill>
                    <a:prstClr val="black"/>
                  </a:solidFill>
                </a:rPr>
                <a:t>Send Run </a:t>
              </a:r>
              <a:r>
                <a:rPr lang="en-US" sz="1200" dirty="0" err="1" smtClean="0">
                  <a:solidFill>
                    <a:prstClr val="black"/>
                  </a:solidFill>
                </a:rPr>
                <a:t>Rqst.lvclass</a:t>
              </a:r>
              <a:endParaRPr lang="en-US" sz="1200" dirty="0">
                <a:solidFill>
                  <a:prstClr val="black"/>
                </a:solidFill>
              </a:endParaRPr>
            </a:p>
          </p:txBody>
        </p:sp>
        <p:sp>
          <p:nvSpPr>
            <p:cNvPr id="196" name="Oval 195"/>
            <p:cNvSpPr/>
            <p:nvPr/>
          </p:nvSpPr>
          <p:spPr>
            <a:xfrm flipH="1">
              <a:off x="7298018" y="-2615039"/>
              <a:ext cx="270680" cy="297748"/>
            </a:xfrm>
            <a:prstGeom prst="ellipse">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solidFill>
                  <a:prstClr val="black"/>
                </a:solidFill>
              </a:endParaRPr>
            </a:p>
          </p:txBody>
        </p:sp>
        <p:cxnSp>
          <p:nvCxnSpPr>
            <p:cNvPr id="197" name="Elbow Connector 196"/>
            <p:cNvCxnSpPr>
              <a:stCxn id="196" idx="6"/>
              <a:endCxn id="146" idx="0"/>
            </p:cNvCxnSpPr>
            <p:nvPr/>
          </p:nvCxnSpPr>
          <p:spPr>
            <a:xfrm rot="10800000" flipV="1">
              <a:off x="6922642" y="-2466165"/>
              <a:ext cx="375377" cy="550146"/>
            </a:xfrm>
            <a:prstGeom prst="bentConnector3">
              <a:avLst>
                <a:gd name="adj1" fmla="val 591008"/>
              </a:avLst>
            </a:prstGeom>
            <a:ln w="9525"/>
          </p:spPr>
          <p:style>
            <a:lnRef idx="2">
              <a:schemeClr val="accent1"/>
            </a:lnRef>
            <a:fillRef idx="0">
              <a:schemeClr val="accent1"/>
            </a:fillRef>
            <a:effectRef idx="1">
              <a:schemeClr val="accent1"/>
            </a:effectRef>
            <a:fontRef idx="minor">
              <a:schemeClr val="tx1"/>
            </a:fontRef>
          </p:style>
        </p:cxnSp>
        <p:sp>
          <p:nvSpPr>
            <p:cNvPr id="146" name="Up Arrow 145"/>
            <p:cNvSpPr/>
            <p:nvPr/>
          </p:nvSpPr>
          <p:spPr>
            <a:xfrm rot="5400000" flipH="1">
              <a:off x="6678108" y="-1993702"/>
              <a:ext cx="333699" cy="155366"/>
            </a:xfrm>
            <a:prstGeom prst="upArrow">
              <a:avLst>
                <a:gd name="adj1" fmla="val 0"/>
                <a:gd name="adj2" fmla="val 102429"/>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98" name="Rectangle 197"/>
            <p:cNvSpPr/>
            <p:nvPr/>
          </p:nvSpPr>
          <p:spPr>
            <a:xfrm>
              <a:off x="6932692" y="-2032080"/>
              <a:ext cx="1042881" cy="622585"/>
            </a:xfrm>
            <a:prstGeom prst="rect">
              <a:avLst/>
            </a:prstGeom>
            <a:ln w="9525"/>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dirty="0" smtClean="0"/>
                <a:t>Send Run Request</a:t>
              </a:r>
              <a:endParaRPr lang="en-US" sz="1200" dirty="0"/>
            </a:p>
          </p:txBody>
        </p:sp>
        <p:sp>
          <p:nvSpPr>
            <p:cNvPr id="270" name="TextBox 269"/>
            <p:cNvSpPr txBox="1"/>
            <p:nvPr/>
          </p:nvSpPr>
          <p:spPr>
            <a:xfrm>
              <a:off x="7620000" y="-2615039"/>
              <a:ext cx="1048942" cy="276999"/>
            </a:xfrm>
            <a:prstGeom prst="rect">
              <a:avLst/>
            </a:prstGeom>
            <a:noFill/>
          </p:spPr>
          <p:txBody>
            <a:bodyPr wrap="none" rtlCol="0">
              <a:spAutoFit/>
            </a:bodyPr>
            <a:lstStyle/>
            <a:p>
              <a:r>
                <a:rPr lang="en-US" sz="1200" dirty="0" smtClean="0">
                  <a:solidFill>
                    <a:prstClr val="black"/>
                  </a:solidFill>
                </a:rPr>
                <a:t>Run Pressed</a:t>
              </a:r>
              <a:endParaRPr lang="en-US" sz="1200" dirty="0">
                <a:solidFill>
                  <a:prstClr val="black"/>
                </a:solidFill>
              </a:endParaRPr>
            </a:p>
          </p:txBody>
        </p:sp>
      </p:grpSp>
      <p:sp>
        <p:nvSpPr>
          <p:cNvPr id="72" name="Rectangle 71"/>
          <p:cNvSpPr/>
          <p:nvPr/>
        </p:nvSpPr>
        <p:spPr>
          <a:xfrm>
            <a:off x="326848" y="2362200"/>
            <a:ext cx="1098378" cy="276999"/>
          </a:xfrm>
          <a:prstGeom prst="rect">
            <a:avLst/>
          </a:prstGeom>
          <a:solidFill>
            <a:schemeClr val="bg1"/>
          </a:solidFill>
          <a:ln>
            <a:solidFill>
              <a:schemeClr val="tx2"/>
            </a:solidFill>
          </a:ln>
        </p:spPr>
        <p:txBody>
          <a:bodyPr wrap="square" rtlCol="0">
            <a:spAutoFit/>
          </a:bodyPr>
          <a:lstStyle/>
          <a:p>
            <a:pPr algn="ctr"/>
            <a:r>
              <a:rPr lang="en-US" sz="1200" dirty="0" smtClean="0">
                <a:solidFill>
                  <a:prstClr val="black"/>
                </a:solidFill>
              </a:rPr>
              <a:t>Initialize.vi</a:t>
            </a:r>
            <a:endParaRPr lang="en-US" sz="1200" dirty="0">
              <a:solidFill>
                <a:prstClr val="black"/>
              </a:solidFill>
            </a:endParaRPr>
          </a:p>
        </p:txBody>
      </p:sp>
      <p:grpSp>
        <p:nvGrpSpPr>
          <p:cNvPr id="231" name="Group 230"/>
          <p:cNvGrpSpPr/>
          <p:nvPr/>
        </p:nvGrpSpPr>
        <p:grpSpPr>
          <a:xfrm>
            <a:off x="326848" y="2500700"/>
            <a:ext cx="3200483" cy="891284"/>
            <a:chOff x="326848" y="2500700"/>
            <a:chExt cx="3200483" cy="891284"/>
          </a:xfrm>
        </p:grpSpPr>
        <p:sp>
          <p:nvSpPr>
            <p:cNvPr id="84" name="Up Arrow 83"/>
            <p:cNvSpPr/>
            <p:nvPr/>
          </p:nvSpPr>
          <p:spPr>
            <a:xfrm rot="16200000" flipH="1">
              <a:off x="1330020" y="2839595"/>
              <a:ext cx="333699" cy="155366"/>
            </a:xfrm>
            <a:prstGeom prst="upArrow">
              <a:avLst>
                <a:gd name="adj1" fmla="val 0"/>
                <a:gd name="adj2" fmla="val 102429"/>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cxnSp>
          <p:nvCxnSpPr>
            <p:cNvPr id="89" name="Elbow Connector 88"/>
            <p:cNvCxnSpPr>
              <a:stCxn id="72" idx="3"/>
              <a:endCxn id="84" idx="2"/>
            </p:cNvCxnSpPr>
            <p:nvPr/>
          </p:nvCxnSpPr>
          <p:spPr>
            <a:xfrm>
              <a:off x="1425226" y="2500700"/>
              <a:ext cx="149327" cy="416579"/>
            </a:xfrm>
            <a:prstGeom prst="bentConnector3">
              <a:avLst>
                <a:gd name="adj1" fmla="val 1416449"/>
              </a:avLst>
            </a:prstGeom>
            <a:ln w="9525"/>
          </p:spPr>
          <p:style>
            <a:lnRef idx="2">
              <a:schemeClr val="accent1"/>
            </a:lnRef>
            <a:fillRef idx="0">
              <a:schemeClr val="accent1"/>
            </a:fillRef>
            <a:effectRef idx="1">
              <a:schemeClr val="accent1"/>
            </a:effectRef>
            <a:fontRef idx="minor">
              <a:schemeClr val="tx1"/>
            </a:fontRef>
          </p:style>
        </p:cxnSp>
        <p:sp>
          <p:nvSpPr>
            <p:cNvPr id="93" name="Rectangle 92"/>
            <p:cNvSpPr/>
            <p:nvPr/>
          </p:nvSpPr>
          <p:spPr>
            <a:xfrm>
              <a:off x="326848" y="2825998"/>
              <a:ext cx="1088795" cy="565986"/>
            </a:xfrm>
            <a:prstGeom prst="rect">
              <a:avLst/>
            </a:prstGeom>
            <a:ln w="9525"/>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dirty="0" smtClean="0"/>
                <a:t>Configure.vi</a:t>
              </a:r>
              <a:endParaRPr lang="en-US" sz="1200" dirty="0"/>
            </a:p>
          </p:txBody>
        </p:sp>
        <p:sp>
          <p:nvSpPr>
            <p:cNvPr id="106" name="TextBox 105"/>
            <p:cNvSpPr txBox="1"/>
            <p:nvPr/>
          </p:nvSpPr>
          <p:spPr>
            <a:xfrm>
              <a:off x="1600200" y="2647370"/>
              <a:ext cx="1927131" cy="276999"/>
            </a:xfrm>
            <a:prstGeom prst="rect">
              <a:avLst/>
            </a:prstGeom>
            <a:noFill/>
          </p:spPr>
          <p:txBody>
            <a:bodyPr wrap="none" rtlCol="0">
              <a:spAutoFit/>
            </a:bodyPr>
            <a:lstStyle/>
            <a:p>
              <a:r>
                <a:rPr lang="en-US" sz="1200" dirty="0" err="1" smtClean="0">
                  <a:solidFill>
                    <a:prstClr val="black"/>
                  </a:solidFill>
                </a:rPr>
                <a:t>Config</a:t>
              </a:r>
              <a:r>
                <a:rPr lang="en-US" sz="1200" dirty="0" smtClean="0">
                  <a:solidFill>
                    <a:prstClr val="black"/>
                  </a:solidFill>
                </a:rPr>
                <a:t> </a:t>
              </a:r>
              <a:r>
                <a:rPr lang="en-US" sz="1200" dirty="0" err="1" smtClean="0">
                  <a:solidFill>
                    <a:prstClr val="black"/>
                  </a:solidFill>
                </a:rPr>
                <a:t>Msmt</a:t>
              </a:r>
              <a:r>
                <a:rPr lang="en-US" sz="1200" dirty="0" smtClean="0">
                  <a:solidFill>
                    <a:prstClr val="black"/>
                  </a:solidFill>
                </a:rPr>
                <a:t> </a:t>
              </a:r>
              <a:r>
                <a:rPr lang="en-US" sz="1200" dirty="0" err="1" smtClean="0">
                  <a:solidFill>
                    <a:prstClr val="black"/>
                  </a:solidFill>
                </a:rPr>
                <a:t>Msg.lvclass</a:t>
              </a:r>
              <a:endParaRPr lang="en-US" sz="1200" dirty="0">
                <a:solidFill>
                  <a:prstClr val="black"/>
                </a:solidFill>
              </a:endParaRPr>
            </a:p>
          </p:txBody>
        </p:sp>
      </p:grpSp>
      <p:grpSp>
        <p:nvGrpSpPr>
          <p:cNvPr id="232" name="Group 231"/>
          <p:cNvGrpSpPr/>
          <p:nvPr/>
        </p:nvGrpSpPr>
        <p:grpSpPr>
          <a:xfrm>
            <a:off x="326848" y="3276600"/>
            <a:ext cx="2904281" cy="881814"/>
            <a:chOff x="326848" y="3276600"/>
            <a:chExt cx="2904281" cy="881814"/>
          </a:xfrm>
        </p:grpSpPr>
        <p:sp>
          <p:nvSpPr>
            <p:cNvPr id="85" name="Up Arrow 84"/>
            <p:cNvSpPr/>
            <p:nvPr/>
          </p:nvSpPr>
          <p:spPr>
            <a:xfrm rot="16200000" flipH="1">
              <a:off x="1339603" y="3623530"/>
              <a:ext cx="333699" cy="155366"/>
            </a:xfrm>
            <a:prstGeom prst="upArrow">
              <a:avLst>
                <a:gd name="adj1" fmla="val 0"/>
                <a:gd name="adj2" fmla="val 102429"/>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86" name="Rectangle 85"/>
            <p:cNvSpPr/>
            <p:nvPr/>
          </p:nvSpPr>
          <p:spPr>
            <a:xfrm>
              <a:off x="326848" y="3592428"/>
              <a:ext cx="1088795" cy="565986"/>
            </a:xfrm>
            <a:prstGeom prst="rect">
              <a:avLst/>
            </a:prstGeom>
            <a:ln w="9525"/>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dirty="0" smtClean="0"/>
                <a:t>Acquire.vi</a:t>
              </a:r>
              <a:endParaRPr lang="en-US" sz="1200" dirty="0"/>
            </a:p>
          </p:txBody>
        </p:sp>
        <p:cxnSp>
          <p:nvCxnSpPr>
            <p:cNvPr id="92" name="Elbow Connector 91"/>
            <p:cNvCxnSpPr>
              <a:endCxn id="85" idx="2"/>
            </p:cNvCxnSpPr>
            <p:nvPr/>
          </p:nvCxnSpPr>
          <p:spPr>
            <a:xfrm rot="16200000" flipH="1">
              <a:off x="1287582" y="3404660"/>
              <a:ext cx="424614" cy="168493"/>
            </a:xfrm>
            <a:prstGeom prst="bentConnector4">
              <a:avLst>
                <a:gd name="adj1" fmla="val -9229"/>
                <a:gd name="adj2" fmla="val 1260394"/>
              </a:avLst>
            </a:prstGeom>
            <a:ln w="9525"/>
          </p:spPr>
          <p:style>
            <a:lnRef idx="2">
              <a:schemeClr val="accent1"/>
            </a:lnRef>
            <a:fillRef idx="0">
              <a:schemeClr val="accent1"/>
            </a:fillRef>
            <a:effectRef idx="1">
              <a:schemeClr val="accent1"/>
            </a:effectRef>
            <a:fontRef idx="minor">
              <a:schemeClr val="tx1"/>
            </a:fontRef>
          </p:style>
        </p:cxnSp>
        <p:sp>
          <p:nvSpPr>
            <p:cNvPr id="110" name="TextBox 109"/>
            <p:cNvSpPr txBox="1"/>
            <p:nvPr/>
          </p:nvSpPr>
          <p:spPr>
            <a:xfrm>
              <a:off x="1683782" y="3435377"/>
              <a:ext cx="1547347" cy="276999"/>
            </a:xfrm>
            <a:prstGeom prst="rect">
              <a:avLst/>
            </a:prstGeom>
            <a:noFill/>
          </p:spPr>
          <p:txBody>
            <a:bodyPr wrap="none" rtlCol="0">
              <a:spAutoFit/>
            </a:bodyPr>
            <a:lstStyle/>
            <a:p>
              <a:r>
                <a:rPr lang="en-US" sz="1200" dirty="0" smtClean="0">
                  <a:solidFill>
                    <a:prstClr val="black"/>
                  </a:solidFill>
                </a:rPr>
                <a:t>Acquire </a:t>
              </a:r>
              <a:r>
                <a:rPr lang="en-US" sz="1200" dirty="0" err="1" smtClean="0">
                  <a:solidFill>
                    <a:prstClr val="black"/>
                  </a:solidFill>
                </a:rPr>
                <a:t>Msg.lvclass</a:t>
              </a:r>
              <a:endParaRPr lang="en-US" sz="1200" dirty="0">
                <a:solidFill>
                  <a:prstClr val="black"/>
                </a:solidFill>
              </a:endParaRPr>
            </a:p>
          </p:txBody>
        </p:sp>
      </p:grpSp>
      <p:sp>
        <p:nvSpPr>
          <p:cNvPr id="114" name="Rectangle 113"/>
          <p:cNvSpPr/>
          <p:nvPr/>
        </p:nvSpPr>
        <p:spPr>
          <a:xfrm>
            <a:off x="3635487" y="2085340"/>
            <a:ext cx="1040011" cy="461665"/>
          </a:xfrm>
          <a:prstGeom prst="rect">
            <a:avLst/>
          </a:prstGeom>
          <a:solidFill>
            <a:schemeClr val="bg1"/>
          </a:solidFill>
          <a:ln>
            <a:solidFill>
              <a:schemeClr val="tx2"/>
            </a:solidFill>
          </a:ln>
        </p:spPr>
        <p:txBody>
          <a:bodyPr wrap="square" rtlCol="0">
            <a:spAutoFit/>
          </a:bodyPr>
          <a:lstStyle/>
          <a:p>
            <a:pPr algn="ctr"/>
            <a:r>
              <a:rPr lang="en-US" sz="1200" dirty="0" smtClean="0">
                <a:solidFill>
                  <a:prstClr val="black"/>
                </a:solidFill>
              </a:rPr>
              <a:t>Checkout HW.vi</a:t>
            </a:r>
            <a:endParaRPr lang="en-US" sz="1200" dirty="0">
              <a:solidFill>
                <a:prstClr val="black"/>
              </a:solidFill>
            </a:endParaRPr>
          </a:p>
        </p:txBody>
      </p:sp>
      <p:grpSp>
        <p:nvGrpSpPr>
          <p:cNvPr id="234" name="Group 233"/>
          <p:cNvGrpSpPr/>
          <p:nvPr/>
        </p:nvGrpSpPr>
        <p:grpSpPr>
          <a:xfrm>
            <a:off x="1370093" y="4664255"/>
            <a:ext cx="3308275" cy="773885"/>
            <a:chOff x="1370093" y="4664255"/>
            <a:chExt cx="3308275" cy="773885"/>
          </a:xfrm>
        </p:grpSpPr>
        <p:sp>
          <p:nvSpPr>
            <p:cNvPr id="126" name="Up Arrow 125"/>
            <p:cNvSpPr/>
            <p:nvPr/>
          </p:nvSpPr>
          <p:spPr>
            <a:xfrm rot="5400000" flipH="1">
              <a:off x="2334160" y="3700188"/>
              <a:ext cx="335280" cy="2263413"/>
            </a:xfrm>
            <a:prstGeom prst="upArrow">
              <a:avLst>
                <a:gd name="adj1" fmla="val 0"/>
                <a:gd name="adj2" fmla="val 48052"/>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27" name="TextBox 126"/>
            <p:cNvSpPr txBox="1"/>
            <p:nvPr/>
          </p:nvSpPr>
          <p:spPr>
            <a:xfrm flipH="1">
              <a:off x="1559327" y="4814500"/>
              <a:ext cx="2074179" cy="276999"/>
            </a:xfrm>
            <a:prstGeom prst="rect">
              <a:avLst/>
            </a:prstGeom>
            <a:noFill/>
          </p:spPr>
          <p:txBody>
            <a:bodyPr wrap="square" rtlCol="0">
              <a:spAutoFit/>
            </a:bodyPr>
            <a:lstStyle/>
            <a:p>
              <a:r>
                <a:rPr lang="en-US" sz="1200" dirty="0" smtClean="0">
                  <a:solidFill>
                    <a:prstClr val="black"/>
                  </a:solidFill>
                </a:rPr>
                <a:t>Send Results </a:t>
              </a:r>
              <a:r>
                <a:rPr lang="en-US" sz="1200" dirty="0" err="1" smtClean="0">
                  <a:solidFill>
                    <a:prstClr val="black"/>
                  </a:solidFill>
                </a:rPr>
                <a:t>Msg.lvclass</a:t>
              </a:r>
              <a:endParaRPr lang="en-US" sz="1200" dirty="0">
                <a:solidFill>
                  <a:prstClr val="black"/>
                </a:solidFill>
              </a:endParaRPr>
            </a:p>
          </p:txBody>
        </p:sp>
        <p:sp>
          <p:nvSpPr>
            <p:cNvPr id="124" name="Rectangle 123"/>
            <p:cNvSpPr/>
            <p:nvPr/>
          </p:nvSpPr>
          <p:spPr>
            <a:xfrm>
              <a:off x="3635487" y="4724400"/>
              <a:ext cx="1042881" cy="713740"/>
            </a:xfrm>
            <a:prstGeom prst="rect">
              <a:avLst/>
            </a:prstGeom>
            <a:ln w="9525"/>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dirty="0" smtClean="0"/>
                <a:t>Receive Results.vi</a:t>
              </a:r>
              <a:endParaRPr lang="en-US" sz="1200" dirty="0"/>
            </a:p>
          </p:txBody>
        </p:sp>
      </p:grpSp>
      <p:grpSp>
        <p:nvGrpSpPr>
          <p:cNvPr id="233" name="Group 232"/>
          <p:cNvGrpSpPr/>
          <p:nvPr/>
        </p:nvGrpSpPr>
        <p:grpSpPr>
          <a:xfrm>
            <a:off x="326848" y="4071186"/>
            <a:ext cx="2993492" cy="881814"/>
            <a:chOff x="326848" y="4071186"/>
            <a:chExt cx="2993492" cy="881814"/>
          </a:xfrm>
        </p:grpSpPr>
        <p:sp>
          <p:nvSpPr>
            <p:cNvPr id="87" name="Up Arrow 86"/>
            <p:cNvSpPr/>
            <p:nvPr/>
          </p:nvSpPr>
          <p:spPr>
            <a:xfrm rot="16200000" flipH="1">
              <a:off x="1314794" y="4418116"/>
              <a:ext cx="333699" cy="155366"/>
            </a:xfrm>
            <a:prstGeom prst="upArrow">
              <a:avLst>
                <a:gd name="adj1" fmla="val 0"/>
                <a:gd name="adj2" fmla="val 102429"/>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88" name="Rectangle 87"/>
            <p:cNvSpPr/>
            <p:nvPr/>
          </p:nvSpPr>
          <p:spPr>
            <a:xfrm>
              <a:off x="326848" y="4387014"/>
              <a:ext cx="1088795" cy="565986"/>
            </a:xfrm>
            <a:prstGeom prst="rect">
              <a:avLst/>
            </a:prstGeom>
            <a:ln w="9525"/>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dirty="0" smtClean="0"/>
                <a:t>Measure.vi</a:t>
              </a:r>
              <a:endParaRPr lang="en-US" sz="1200" dirty="0"/>
            </a:p>
          </p:txBody>
        </p:sp>
        <p:cxnSp>
          <p:nvCxnSpPr>
            <p:cNvPr id="99" name="Elbow Connector 98"/>
            <p:cNvCxnSpPr>
              <a:endCxn id="87" idx="2"/>
            </p:cNvCxnSpPr>
            <p:nvPr/>
          </p:nvCxnSpPr>
          <p:spPr>
            <a:xfrm rot="16200000" flipH="1">
              <a:off x="1270675" y="4207148"/>
              <a:ext cx="424614" cy="152690"/>
            </a:xfrm>
            <a:prstGeom prst="bentConnector4">
              <a:avLst>
                <a:gd name="adj1" fmla="val 787"/>
                <a:gd name="adj2" fmla="val 1401379"/>
              </a:avLst>
            </a:prstGeom>
            <a:ln w="9525"/>
          </p:spPr>
          <p:style>
            <a:lnRef idx="2">
              <a:schemeClr val="accent1"/>
            </a:lnRef>
            <a:fillRef idx="0">
              <a:schemeClr val="accent1"/>
            </a:fillRef>
            <a:effectRef idx="1">
              <a:schemeClr val="accent1"/>
            </a:effectRef>
            <a:fontRef idx="minor">
              <a:schemeClr val="tx1"/>
            </a:fontRef>
          </p:style>
        </p:cxnSp>
        <p:sp>
          <p:nvSpPr>
            <p:cNvPr id="112" name="TextBox 111"/>
            <p:cNvSpPr txBox="1"/>
            <p:nvPr/>
          </p:nvSpPr>
          <p:spPr>
            <a:xfrm>
              <a:off x="1683353" y="4218800"/>
              <a:ext cx="1636987" cy="276999"/>
            </a:xfrm>
            <a:prstGeom prst="rect">
              <a:avLst/>
            </a:prstGeom>
            <a:noFill/>
          </p:spPr>
          <p:txBody>
            <a:bodyPr wrap="none" rtlCol="0">
              <a:spAutoFit/>
            </a:bodyPr>
            <a:lstStyle/>
            <a:p>
              <a:r>
                <a:rPr lang="en-US" sz="1200" dirty="0" smtClean="0">
                  <a:solidFill>
                    <a:prstClr val="black"/>
                  </a:solidFill>
                </a:rPr>
                <a:t>Measure </a:t>
              </a:r>
              <a:r>
                <a:rPr lang="en-US" sz="1200" dirty="0" err="1" smtClean="0">
                  <a:solidFill>
                    <a:prstClr val="black"/>
                  </a:solidFill>
                </a:rPr>
                <a:t>Msg.lvclass</a:t>
              </a:r>
              <a:endParaRPr lang="en-US" sz="1200" dirty="0">
                <a:solidFill>
                  <a:prstClr val="black"/>
                </a:solidFill>
              </a:endParaRPr>
            </a:p>
          </p:txBody>
        </p:sp>
      </p:grpSp>
      <p:grpSp>
        <p:nvGrpSpPr>
          <p:cNvPr id="128" name="Group 127"/>
          <p:cNvGrpSpPr/>
          <p:nvPr/>
        </p:nvGrpSpPr>
        <p:grpSpPr>
          <a:xfrm>
            <a:off x="381000" y="5102621"/>
            <a:ext cx="3302674" cy="429497"/>
            <a:chOff x="3686769" y="1371601"/>
            <a:chExt cx="3302674" cy="429497"/>
          </a:xfrm>
        </p:grpSpPr>
        <p:grpSp>
          <p:nvGrpSpPr>
            <p:cNvPr id="134" name="Group 133"/>
            <p:cNvGrpSpPr/>
            <p:nvPr/>
          </p:nvGrpSpPr>
          <p:grpSpPr>
            <a:xfrm rot="10800000">
              <a:off x="4726030" y="1373853"/>
              <a:ext cx="2263413" cy="427245"/>
              <a:chOff x="1295400" y="3567447"/>
              <a:chExt cx="4072494" cy="388404"/>
            </a:xfrm>
          </p:grpSpPr>
          <p:sp>
            <p:nvSpPr>
              <p:cNvPr id="136" name="Up Arrow 135"/>
              <p:cNvSpPr/>
              <p:nvPr/>
            </p:nvSpPr>
            <p:spPr>
              <a:xfrm rot="5400000">
                <a:off x="3179247" y="1767204"/>
                <a:ext cx="304800" cy="4072494"/>
              </a:xfrm>
              <a:prstGeom prst="upArrow">
                <a:avLst>
                  <a:gd name="adj1" fmla="val 0"/>
                  <a:gd name="adj2" fmla="val 48052"/>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40" name="TextBox 139"/>
              <p:cNvSpPr txBox="1"/>
              <p:nvPr/>
            </p:nvSpPr>
            <p:spPr>
              <a:xfrm rot="10800000">
                <a:off x="1295402" y="3567447"/>
                <a:ext cx="3732011" cy="251817"/>
              </a:xfrm>
              <a:prstGeom prst="rect">
                <a:avLst/>
              </a:prstGeom>
              <a:noFill/>
            </p:spPr>
            <p:txBody>
              <a:bodyPr wrap="square" rtlCol="0">
                <a:spAutoFit/>
              </a:bodyPr>
              <a:lstStyle/>
              <a:p>
                <a:pPr algn="ctr"/>
                <a:r>
                  <a:rPr lang="en-US" sz="1200" dirty="0" smtClean="0">
                    <a:solidFill>
                      <a:prstClr val="black"/>
                    </a:solidFill>
                  </a:rPr>
                  <a:t>Stop </a:t>
                </a:r>
                <a:r>
                  <a:rPr lang="en-US" sz="1200" dirty="0" err="1" smtClean="0">
                    <a:solidFill>
                      <a:prstClr val="black"/>
                    </a:solidFill>
                  </a:rPr>
                  <a:t>Msmt</a:t>
                </a:r>
                <a:r>
                  <a:rPr lang="en-US" sz="1200" dirty="0" smtClean="0">
                    <a:solidFill>
                      <a:prstClr val="black"/>
                    </a:solidFill>
                  </a:rPr>
                  <a:t> </a:t>
                </a:r>
                <a:r>
                  <a:rPr lang="en-US" sz="1200" dirty="0" err="1" smtClean="0">
                    <a:solidFill>
                      <a:prstClr val="black"/>
                    </a:solidFill>
                  </a:rPr>
                  <a:t>Msg.lvclass</a:t>
                </a:r>
                <a:endParaRPr lang="en-US" sz="1200" dirty="0">
                  <a:solidFill>
                    <a:prstClr val="black"/>
                  </a:solidFill>
                </a:endParaRPr>
              </a:p>
            </p:txBody>
          </p:sp>
        </p:grpSp>
        <p:sp>
          <p:nvSpPr>
            <p:cNvPr id="135" name="Rectangle 134"/>
            <p:cNvSpPr/>
            <p:nvPr/>
          </p:nvSpPr>
          <p:spPr>
            <a:xfrm>
              <a:off x="3686769" y="1371601"/>
              <a:ext cx="1042881" cy="337533"/>
            </a:xfrm>
            <a:prstGeom prst="rect">
              <a:avLst/>
            </a:prstGeom>
            <a:ln w="9525"/>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dirty="0" smtClean="0"/>
                <a:t>Close.vi</a:t>
              </a:r>
              <a:endParaRPr lang="en-US" sz="1200" dirty="0"/>
            </a:p>
          </p:txBody>
        </p:sp>
      </p:grpSp>
      <p:grpSp>
        <p:nvGrpSpPr>
          <p:cNvPr id="142" name="Group 141"/>
          <p:cNvGrpSpPr/>
          <p:nvPr/>
        </p:nvGrpSpPr>
        <p:grpSpPr>
          <a:xfrm flipH="1">
            <a:off x="4678368" y="4989306"/>
            <a:ext cx="3302673" cy="521462"/>
            <a:chOff x="3686770" y="1279637"/>
            <a:chExt cx="3302673" cy="521462"/>
          </a:xfrm>
        </p:grpSpPr>
        <p:grpSp>
          <p:nvGrpSpPr>
            <p:cNvPr id="143" name="Group 142"/>
            <p:cNvGrpSpPr/>
            <p:nvPr/>
          </p:nvGrpSpPr>
          <p:grpSpPr>
            <a:xfrm rot="10800000">
              <a:off x="4726030" y="1373853"/>
              <a:ext cx="2263413" cy="427245"/>
              <a:chOff x="1295400" y="3567447"/>
              <a:chExt cx="4072494" cy="388404"/>
            </a:xfrm>
          </p:grpSpPr>
          <p:sp>
            <p:nvSpPr>
              <p:cNvPr id="145" name="Up Arrow 144"/>
              <p:cNvSpPr/>
              <p:nvPr/>
            </p:nvSpPr>
            <p:spPr>
              <a:xfrm rot="5400000">
                <a:off x="3179247" y="1767204"/>
                <a:ext cx="304800" cy="4072494"/>
              </a:xfrm>
              <a:prstGeom prst="upArrow">
                <a:avLst>
                  <a:gd name="adj1" fmla="val 0"/>
                  <a:gd name="adj2" fmla="val 48052"/>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51" name="TextBox 150"/>
              <p:cNvSpPr txBox="1"/>
              <p:nvPr/>
            </p:nvSpPr>
            <p:spPr>
              <a:xfrm rot="10800000">
                <a:off x="1295402" y="3567447"/>
                <a:ext cx="3732011" cy="251817"/>
              </a:xfrm>
              <a:prstGeom prst="rect">
                <a:avLst/>
              </a:prstGeom>
              <a:noFill/>
            </p:spPr>
            <p:txBody>
              <a:bodyPr wrap="square" rtlCol="0">
                <a:spAutoFit/>
              </a:bodyPr>
              <a:lstStyle/>
              <a:p>
                <a:pPr algn="ctr"/>
                <a:r>
                  <a:rPr lang="en-US" sz="1200" dirty="0" smtClean="0">
                    <a:solidFill>
                      <a:prstClr val="black"/>
                    </a:solidFill>
                  </a:rPr>
                  <a:t>Display Results </a:t>
                </a:r>
                <a:r>
                  <a:rPr lang="en-US" sz="1200" dirty="0" err="1" smtClean="0">
                    <a:solidFill>
                      <a:prstClr val="black"/>
                    </a:solidFill>
                  </a:rPr>
                  <a:t>Msg.lvclass</a:t>
                </a:r>
                <a:endParaRPr lang="en-US" sz="1200" dirty="0">
                  <a:solidFill>
                    <a:prstClr val="black"/>
                  </a:solidFill>
                </a:endParaRPr>
              </a:p>
            </p:txBody>
          </p:sp>
        </p:grpSp>
        <p:sp>
          <p:nvSpPr>
            <p:cNvPr id="144" name="Rectangle 143"/>
            <p:cNvSpPr/>
            <p:nvPr/>
          </p:nvSpPr>
          <p:spPr>
            <a:xfrm>
              <a:off x="3686770" y="1279637"/>
              <a:ext cx="1042881" cy="521462"/>
            </a:xfrm>
            <a:prstGeom prst="rect">
              <a:avLst/>
            </a:prstGeom>
            <a:ln w="9525"/>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dirty="0" smtClean="0"/>
                <a:t>Display Results.vi</a:t>
              </a:r>
              <a:endParaRPr lang="en-US" sz="1200" dirty="0"/>
            </a:p>
          </p:txBody>
        </p:sp>
      </p:grpSp>
      <p:sp>
        <p:nvSpPr>
          <p:cNvPr id="152" name="Rectangle 151"/>
          <p:cNvSpPr/>
          <p:nvPr/>
        </p:nvSpPr>
        <p:spPr>
          <a:xfrm>
            <a:off x="3635487" y="5438140"/>
            <a:ext cx="1040011" cy="461665"/>
          </a:xfrm>
          <a:prstGeom prst="rect">
            <a:avLst/>
          </a:prstGeom>
          <a:solidFill>
            <a:schemeClr val="bg1"/>
          </a:solidFill>
          <a:ln>
            <a:solidFill>
              <a:schemeClr val="tx2"/>
            </a:solidFill>
          </a:ln>
        </p:spPr>
        <p:txBody>
          <a:bodyPr wrap="square" rtlCol="0">
            <a:spAutoFit/>
          </a:bodyPr>
          <a:lstStyle/>
          <a:p>
            <a:pPr algn="ctr"/>
            <a:r>
              <a:rPr lang="en-US" sz="1200" dirty="0" err="1" smtClean="0">
                <a:solidFill>
                  <a:prstClr val="black"/>
                </a:solidFill>
              </a:rPr>
              <a:t>Checkin</a:t>
            </a:r>
            <a:r>
              <a:rPr lang="en-US" sz="1200" dirty="0" smtClean="0">
                <a:solidFill>
                  <a:prstClr val="black"/>
                </a:solidFill>
              </a:rPr>
              <a:t> HW.vi</a:t>
            </a:r>
            <a:endParaRPr lang="en-US" sz="1200" dirty="0">
              <a:solidFill>
                <a:prstClr val="black"/>
              </a:solidFill>
            </a:endParaRPr>
          </a:p>
        </p:txBody>
      </p:sp>
    </p:spTree>
    <p:extLst>
      <p:ext uri="{BB962C8B-B14F-4D97-AF65-F5344CB8AC3E}">
        <p14:creationId xmlns:p14="http://schemas.microsoft.com/office/powerpoint/2010/main" val="6120606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4"/>
                                        </p:tgtEl>
                                        <p:attrNameLst>
                                          <p:attrName>style.visibility</p:attrName>
                                        </p:attrNameLst>
                                      </p:cBhvr>
                                      <p:to>
                                        <p:strVal val="visible"/>
                                      </p:to>
                                    </p:set>
                                    <p:animEffect transition="in" filter="fade">
                                      <p:cBhvr>
                                        <p:cTn id="17" dur="500"/>
                                        <p:tgtEl>
                                          <p:spTgt spid="11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500"/>
                                        <p:tgtEl>
                                          <p:spTgt spid="1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2"/>
                                        </p:tgtEl>
                                        <p:attrNameLst>
                                          <p:attrName>style.visibility</p:attrName>
                                        </p:attrNameLst>
                                      </p:cBhvr>
                                      <p:to>
                                        <p:strVal val="visible"/>
                                      </p:to>
                                    </p:set>
                                    <p:animEffect transition="in" filter="fade">
                                      <p:cBhvr>
                                        <p:cTn id="27" dur="500"/>
                                        <p:tgtEl>
                                          <p:spTgt spid="72"/>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31"/>
                                        </p:tgtEl>
                                        <p:attrNameLst>
                                          <p:attrName>style.visibility</p:attrName>
                                        </p:attrNameLst>
                                      </p:cBhvr>
                                      <p:to>
                                        <p:strVal val="visible"/>
                                      </p:to>
                                    </p:set>
                                    <p:animEffect transition="in" filter="fade">
                                      <p:cBhvr>
                                        <p:cTn id="32" dur="500"/>
                                        <p:tgtEl>
                                          <p:spTgt spid="231"/>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32"/>
                                        </p:tgtEl>
                                        <p:attrNameLst>
                                          <p:attrName>style.visibility</p:attrName>
                                        </p:attrNameLst>
                                      </p:cBhvr>
                                      <p:to>
                                        <p:strVal val="visible"/>
                                      </p:to>
                                    </p:set>
                                    <p:animEffect transition="in" filter="fade">
                                      <p:cBhvr>
                                        <p:cTn id="37" dur="500"/>
                                        <p:tgtEl>
                                          <p:spTgt spid="232"/>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33"/>
                                        </p:tgtEl>
                                        <p:attrNameLst>
                                          <p:attrName>style.visibility</p:attrName>
                                        </p:attrNameLst>
                                      </p:cBhvr>
                                      <p:to>
                                        <p:strVal val="visible"/>
                                      </p:to>
                                    </p:set>
                                    <p:animEffect transition="in" filter="fade">
                                      <p:cBhvr>
                                        <p:cTn id="42" dur="500"/>
                                        <p:tgtEl>
                                          <p:spTgt spid="233"/>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234"/>
                                        </p:tgtEl>
                                        <p:attrNameLst>
                                          <p:attrName>style.visibility</p:attrName>
                                        </p:attrNameLst>
                                      </p:cBhvr>
                                      <p:to>
                                        <p:strVal val="visible"/>
                                      </p:to>
                                    </p:set>
                                    <p:animEffect transition="in" filter="fade">
                                      <p:cBhvr>
                                        <p:cTn id="47" dur="500"/>
                                        <p:tgtEl>
                                          <p:spTgt spid="234"/>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128"/>
                                        </p:tgtEl>
                                        <p:attrNameLst>
                                          <p:attrName>style.visibility</p:attrName>
                                        </p:attrNameLst>
                                      </p:cBhvr>
                                      <p:to>
                                        <p:strVal val="visible"/>
                                      </p:to>
                                    </p:set>
                                    <p:animEffect transition="in" filter="fade">
                                      <p:cBhvr>
                                        <p:cTn id="52" dur="500"/>
                                        <p:tgtEl>
                                          <p:spTgt spid="128"/>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142"/>
                                        </p:tgtEl>
                                        <p:attrNameLst>
                                          <p:attrName>style.visibility</p:attrName>
                                        </p:attrNameLst>
                                      </p:cBhvr>
                                      <p:to>
                                        <p:strVal val="visible"/>
                                      </p:to>
                                    </p:set>
                                    <p:animEffect transition="in" filter="fade">
                                      <p:cBhvr>
                                        <p:cTn id="57" dur="500"/>
                                        <p:tgtEl>
                                          <p:spTgt spid="142"/>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152"/>
                                        </p:tgtEl>
                                        <p:attrNameLst>
                                          <p:attrName>style.visibility</p:attrName>
                                        </p:attrNameLst>
                                      </p:cBhvr>
                                      <p:to>
                                        <p:strVal val="visible"/>
                                      </p:to>
                                    </p:set>
                                    <p:animEffect transition="in" filter="fade">
                                      <p:cBhvr>
                                        <p:cTn id="62" dur="500"/>
                                        <p:tgtEl>
                                          <p:spTgt spid="1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animBg="1"/>
      <p:bldP spid="114" grpId="0" animBg="1"/>
      <p:bldP spid="15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pPr algn="l"/>
            <a:r>
              <a:rPr lang="en-US" dirty="0" smtClean="0"/>
              <a:t>Demonstration</a:t>
            </a:r>
            <a:endParaRPr lang="en-US" dirty="0"/>
          </a:p>
        </p:txBody>
      </p:sp>
      <p:sp>
        <p:nvSpPr>
          <p:cNvPr id="5" name="Subtitle 4"/>
          <p:cNvSpPr>
            <a:spLocks noGrp="1"/>
          </p:cNvSpPr>
          <p:nvPr>
            <p:ph type="subTitle" idx="1"/>
          </p:nvPr>
        </p:nvSpPr>
        <p:spPr/>
        <p:txBody>
          <a:bodyPr/>
          <a:lstStyle/>
          <a:p>
            <a:pPr algn="l"/>
            <a:r>
              <a:rPr lang="en-US" dirty="0" smtClean="0"/>
              <a:t>Brief walk-through of Measurement System</a:t>
            </a:r>
            <a:endParaRPr lang="en-US" dirty="0"/>
          </a:p>
        </p:txBody>
      </p:sp>
    </p:spTree>
    <p:extLst>
      <p:ext uri="{BB962C8B-B14F-4D97-AF65-F5344CB8AC3E}">
        <p14:creationId xmlns:p14="http://schemas.microsoft.com/office/powerpoint/2010/main" val="484263247"/>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990600" y="2762745"/>
            <a:ext cx="1219200" cy="6096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latin typeface="+mj-lt"/>
              </a:rPr>
              <a:t>Controller</a:t>
            </a:r>
            <a:endParaRPr lang="en-US" sz="1100" dirty="0">
              <a:latin typeface="+mj-lt"/>
            </a:endParaRPr>
          </a:p>
        </p:txBody>
      </p:sp>
      <p:sp>
        <p:nvSpPr>
          <p:cNvPr id="5" name="Rounded Rectangle 4"/>
          <p:cNvSpPr/>
          <p:nvPr/>
        </p:nvSpPr>
        <p:spPr>
          <a:xfrm>
            <a:off x="5330497" y="2762745"/>
            <a:ext cx="1219200" cy="6096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latin typeface="+mj-lt"/>
              </a:rPr>
              <a:t>Measurement</a:t>
            </a:r>
            <a:endParaRPr lang="en-US" sz="1100" dirty="0">
              <a:latin typeface="+mj-lt"/>
            </a:endParaRPr>
          </a:p>
        </p:txBody>
      </p:sp>
      <p:sp>
        <p:nvSpPr>
          <p:cNvPr id="6" name="Rounded Rectangle 5"/>
          <p:cNvSpPr/>
          <p:nvPr/>
        </p:nvSpPr>
        <p:spPr>
          <a:xfrm>
            <a:off x="2288067" y="2762745"/>
            <a:ext cx="1219200" cy="6096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latin typeface="+mj-lt"/>
              </a:rPr>
              <a:t>User Interface</a:t>
            </a:r>
            <a:endParaRPr lang="en-US" sz="1100" dirty="0">
              <a:latin typeface="+mj-lt"/>
            </a:endParaRPr>
          </a:p>
        </p:txBody>
      </p:sp>
      <p:sp>
        <p:nvSpPr>
          <p:cNvPr id="8" name="Rounded Rectangle 7"/>
          <p:cNvSpPr/>
          <p:nvPr/>
        </p:nvSpPr>
        <p:spPr>
          <a:xfrm>
            <a:off x="1143000" y="3829050"/>
            <a:ext cx="914400" cy="4191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dirty="0" smtClean="0">
                <a:latin typeface="+mj-lt"/>
              </a:rPr>
              <a:t>Test Step Controller</a:t>
            </a:r>
            <a:endParaRPr lang="en-US" sz="1050" dirty="0">
              <a:latin typeface="+mj-lt"/>
            </a:endParaRPr>
          </a:p>
        </p:txBody>
      </p:sp>
      <p:sp>
        <p:nvSpPr>
          <p:cNvPr id="10" name="Rounded Rectangle 9"/>
          <p:cNvSpPr/>
          <p:nvPr/>
        </p:nvSpPr>
        <p:spPr>
          <a:xfrm>
            <a:off x="5469910" y="5394622"/>
            <a:ext cx="914400" cy="4191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dirty="0" smtClean="0">
                <a:latin typeface="+mj-lt"/>
              </a:rPr>
              <a:t>Diode I-V</a:t>
            </a:r>
            <a:endParaRPr lang="en-US" sz="1050" dirty="0">
              <a:latin typeface="+mj-lt"/>
            </a:endParaRPr>
          </a:p>
        </p:txBody>
      </p:sp>
      <p:sp>
        <p:nvSpPr>
          <p:cNvPr id="16" name="Rounded Rectangle 15"/>
          <p:cNvSpPr/>
          <p:nvPr/>
        </p:nvSpPr>
        <p:spPr>
          <a:xfrm>
            <a:off x="3276600" y="5394622"/>
            <a:ext cx="914400" cy="4191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dirty="0" smtClean="0">
                <a:latin typeface="+mj-lt"/>
              </a:rPr>
              <a:t>Strain</a:t>
            </a:r>
            <a:endParaRPr lang="en-US" sz="1050" dirty="0">
              <a:latin typeface="+mj-lt"/>
            </a:endParaRPr>
          </a:p>
        </p:txBody>
      </p:sp>
      <p:sp>
        <p:nvSpPr>
          <p:cNvPr id="17" name="Rounded Rectangle 16"/>
          <p:cNvSpPr/>
          <p:nvPr/>
        </p:nvSpPr>
        <p:spPr>
          <a:xfrm>
            <a:off x="4343400" y="5394622"/>
            <a:ext cx="914400" cy="4191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dirty="0" smtClean="0">
                <a:latin typeface="+mj-lt"/>
              </a:rPr>
              <a:t>Resistance</a:t>
            </a:r>
            <a:endParaRPr lang="en-US" sz="1050" dirty="0">
              <a:latin typeface="+mj-lt"/>
            </a:endParaRPr>
          </a:p>
        </p:txBody>
      </p:sp>
      <p:sp>
        <p:nvSpPr>
          <p:cNvPr id="20" name="Rounded Rectangle 19"/>
          <p:cNvSpPr/>
          <p:nvPr/>
        </p:nvSpPr>
        <p:spPr>
          <a:xfrm>
            <a:off x="6781801" y="5394623"/>
            <a:ext cx="914400" cy="4191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dirty="0" smtClean="0">
                <a:latin typeface="+mj-lt"/>
              </a:rPr>
              <a:t>Frequency Curve</a:t>
            </a:r>
            <a:endParaRPr lang="en-US" sz="1050" dirty="0">
              <a:latin typeface="+mj-lt"/>
            </a:endParaRPr>
          </a:p>
        </p:txBody>
      </p:sp>
      <p:sp>
        <p:nvSpPr>
          <p:cNvPr id="24" name="Rounded Rectangle 23"/>
          <p:cNvSpPr/>
          <p:nvPr/>
        </p:nvSpPr>
        <p:spPr>
          <a:xfrm>
            <a:off x="3794544" y="1251466"/>
            <a:ext cx="1219200" cy="6096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latin typeface="+mj-lt"/>
              </a:rPr>
              <a:t>Actor</a:t>
            </a:r>
            <a:endParaRPr lang="en-US" sz="1100" dirty="0">
              <a:latin typeface="+mj-lt"/>
            </a:endParaRPr>
          </a:p>
        </p:txBody>
      </p:sp>
      <p:sp>
        <p:nvSpPr>
          <p:cNvPr id="2" name="Title 1"/>
          <p:cNvSpPr>
            <a:spLocks noGrp="1"/>
          </p:cNvSpPr>
          <p:nvPr>
            <p:ph type="title"/>
          </p:nvPr>
        </p:nvSpPr>
        <p:spPr/>
        <p:txBody>
          <a:bodyPr/>
          <a:lstStyle/>
          <a:p>
            <a:r>
              <a:rPr lang="en-US" dirty="0" smtClean="0"/>
              <a:t>Measurement System Class Hierarchy</a:t>
            </a:r>
            <a:endParaRPr lang="en-US" dirty="0"/>
          </a:p>
        </p:txBody>
      </p:sp>
      <p:sp>
        <p:nvSpPr>
          <p:cNvPr id="39" name="Rounded Rectangle 38"/>
          <p:cNvSpPr/>
          <p:nvPr/>
        </p:nvSpPr>
        <p:spPr>
          <a:xfrm>
            <a:off x="6629400" y="2762745"/>
            <a:ext cx="1219200" cy="6096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latin typeface="+mj-lt"/>
              </a:rPr>
              <a:t>Results</a:t>
            </a:r>
            <a:endParaRPr lang="en-US" sz="1100" dirty="0">
              <a:latin typeface="+mj-lt"/>
            </a:endParaRPr>
          </a:p>
        </p:txBody>
      </p:sp>
      <p:sp>
        <p:nvSpPr>
          <p:cNvPr id="41" name="Rounded Rectangle 40"/>
          <p:cNvSpPr/>
          <p:nvPr/>
        </p:nvSpPr>
        <p:spPr>
          <a:xfrm>
            <a:off x="2438400" y="3829050"/>
            <a:ext cx="914400" cy="4191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dirty="0" smtClean="0">
                <a:latin typeface="+mj-lt"/>
              </a:rPr>
              <a:t>Operator UI</a:t>
            </a:r>
            <a:endParaRPr lang="en-US" sz="1050" dirty="0">
              <a:latin typeface="+mj-lt"/>
            </a:endParaRPr>
          </a:p>
        </p:txBody>
      </p:sp>
      <p:cxnSp>
        <p:nvCxnSpPr>
          <p:cNvPr id="62" name="Elbow Connector 61"/>
          <p:cNvCxnSpPr>
            <a:stCxn id="4" idx="0"/>
            <a:endCxn id="24" idx="2"/>
          </p:cNvCxnSpPr>
          <p:nvPr/>
        </p:nvCxnSpPr>
        <p:spPr>
          <a:xfrm rot="5400000" flipH="1" flipV="1">
            <a:off x="2551333" y="909934"/>
            <a:ext cx="901679" cy="2803944"/>
          </a:xfrm>
          <a:prstGeom prst="bentConnector3">
            <a:avLst>
              <a:gd name="adj1" fmla="val 25815"/>
            </a:avLst>
          </a:prstGeom>
          <a:ln w="3175">
            <a:solidFill>
              <a:schemeClr val="bg1">
                <a:lumMod val="75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65" name="Elbow Connector 64"/>
          <p:cNvCxnSpPr>
            <a:stCxn id="5" idx="0"/>
            <a:endCxn id="24" idx="2"/>
          </p:cNvCxnSpPr>
          <p:nvPr/>
        </p:nvCxnSpPr>
        <p:spPr>
          <a:xfrm rot="16200000" flipV="1">
            <a:off x="4721282" y="1543929"/>
            <a:ext cx="901679" cy="1535953"/>
          </a:xfrm>
          <a:prstGeom prst="bentConnector3">
            <a:avLst>
              <a:gd name="adj1" fmla="val 25815"/>
            </a:avLst>
          </a:prstGeom>
          <a:ln w="3175">
            <a:solidFill>
              <a:schemeClr val="bg1">
                <a:lumMod val="75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66" name="Elbow Connector 65"/>
          <p:cNvCxnSpPr>
            <a:stCxn id="6" idx="0"/>
            <a:endCxn id="24" idx="2"/>
          </p:cNvCxnSpPr>
          <p:nvPr/>
        </p:nvCxnSpPr>
        <p:spPr>
          <a:xfrm rot="5400000" flipH="1" flipV="1">
            <a:off x="3200066" y="1558668"/>
            <a:ext cx="901679" cy="1506477"/>
          </a:xfrm>
          <a:prstGeom prst="bentConnector3">
            <a:avLst>
              <a:gd name="adj1" fmla="val 25815"/>
            </a:avLst>
          </a:prstGeom>
          <a:ln w="3175">
            <a:solidFill>
              <a:schemeClr val="bg1">
                <a:lumMod val="75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67" name="Elbow Connector 66"/>
          <p:cNvCxnSpPr>
            <a:stCxn id="39" idx="0"/>
            <a:endCxn id="24" idx="2"/>
          </p:cNvCxnSpPr>
          <p:nvPr/>
        </p:nvCxnSpPr>
        <p:spPr>
          <a:xfrm rot="16200000" flipV="1">
            <a:off x="5370733" y="894478"/>
            <a:ext cx="901679" cy="2834856"/>
          </a:xfrm>
          <a:prstGeom prst="bentConnector3">
            <a:avLst>
              <a:gd name="adj1" fmla="val 25815"/>
            </a:avLst>
          </a:prstGeom>
          <a:ln w="3175">
            <a:solidFill>
              <a:schemeClr val="bg1">
                <a:lumMod val="75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7" name="Elbow Connector 106"/>
          <p:cNvCxnSpPr>
            <a:stCxn id="10" idx="0"/>
            <a:endCxn id="5" idx="2"/>
          </p:cNvCxnSpPr>
          <p:nvPr/>
        </p:nvCxnSpPr>
        <p:spPr>
          <a:xfrm rot="5400000" flipH="1" flipV="1">
            <a:off x="4922465" y="4376991"/>
            <a:ext cx="2022277" cy="12987"/>
          </a:xfrm>
          <a:prstGeom prst="bentConnector3">
            <a:avLst>
              <a:gd name="adj1" fmla="val 50000"/>
            </a:avLst>
          </a:prstGeom>
          <a:ln w="3175">
            <a:solidFill>
              <a:schemeClr val="bg1">
                <a:lumMod val="75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0" name="Elbow Connector 109"/>
          <p:cNvCxnSpPr>
            <a:stCxn id="16" idx="0"/>
            <a:endCxn id="5" idx="2"/>
          </p:cNvCxnSpPr>
          <p:nvPr/>
        </p:nvCxnSpPr>
        <p:spPr>
          <a:xfrm rot="5400000" flipH="1" flipV="1">
            <a:off x="3825810" y="3280336"/>
            <a:ext cx="2022277" cy="2206297"/>
          </a:xfrm>
          <a:prstGeom prst="bentConnector3">
            <a:avLst>
              <a:gd name="adj1" fmla="val 62052"/>
            </a:avLst>
          </a:prstGeom>
          <a:ln w="3175">
            <a:solidFill>
              <a:schemeClr val="bg1">
                <a:lumMod val="75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3" name="Elbow Connector 112"/>
          <p:cNvCxnSpPr>
            <a:stCxn id="17" idx="0"/>
            <a:endCxn id="5" idx="2"/>
          </p:cNvCxnSpPr>
          <p:nvPr/>
        </p:nvCxnSpPr>
        <p:spPr>
          <a:xfrm rot="5400000" flipH="1" flipV="1">
            <a:off x="4359210" y="3813736"/>
            <a:ext cx="2022277" cy="1139497"/>
          </a:xfrm>
          <a:prstGeom prst="bentConnector3">
            <a:avLst>
              <a:gd name="adj1" fmla="val 62052"/>
            </a:avLst>
          </a:prstGeom>
          <a:ln w="3175">
            <a:solidFill>
              <a:schemeClr val="bg1">
                <a:lumMod val="75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26" name="Elbow Connector 125"/>
          <p:cNvCxnSpPr>
            <a:stCxn id="20" idx="0"/>
            <a:endCxn id="39" idx="2"/>
          </p:cNvCxnSpPr>
          <p:nvPr/>
        </p:nvCxnSpPr>
        <p:spPr>
          <a:xfrm rot="16200000" flipV="1">
            <a:off x="6227862" y="4383483"/>
            <a:ext cx="2022278" cy="1"/>
          </a:xfrm>
          <a:prstGeom prst="bentConnector3">
            <a:avLst>
              <a:gd name="adj1" fmla="val 50000"/>
            </a:avLst>
          </a:prstGeom>
          <a:ln w="3175">
            <a:solidFill>
              <a:schemeClr val="bg1">
                <a:lumMod val="75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31" name="Elbow Connector 130"/>
          <p:cNvCxnSpPr>
            <a:stCxn id="41" idx="0"/>
            <a:endCxn id="6" idx="2"/>
          </p:cNvCxnSpPr>
          <p:nvPr/>
        </p:nvCxnSpPr>
        <p:spPr>
          <a:xfrm rot="5400000" flipH="1" flipV="1">
            <a:off x="2668281" y="3599665"/>
            <a:ext cx="456705" cy="2067"/>
          </a:xfrm>
          <a:prstGeom prst="bentConnector3">
            <a:avLst>
              <a:gd name="adj1" fmla="val 50000"/>
            </a:avLst>
          </a:prstGeom>
          <a:ln w="3175">
            <a:tailEnd type="arrow"/>
          </a:ln>
          <a:effectLst/>
        </p:spPr>
        <p:style>
          <a:lnRef idx="2">
            <a:schemeClr val="accent1"/>
          </a:lnRef>
          <a:fillRef idx="0">
            <a:schemeClr val="accent1"/>
          </a:fillRef>
          <a:effectRef idx="1">
            <a:schemeClr val="accent1"/>
          </a:effectRef>
          <a:fontRef idx="minor">
            <a:schemeClr val="tx1"/>
          </a:fontRef>
        </p:style>
      </p:cxnSp>
      <p:cxnSp>
        <p:nvCxnSpPr>
          <p:cNvPr id="135" name="Elbow Connector 134"/>
          <p:cNvCxnSpPr>
            <a:stCxn id="8" idx="0"/>
            <a:endCxn id="4" idx="2"/>
          </p:cNvCxnSpPr>
          <p:nvPr/>
        </p:nvCxnSpPr>
        <p:spPr>
          <a:xfrm rot="5400000" flipH="1" flipV="1">
            <a:off x="1371848" y="3600698"/>
            <a:ext cx="456705" cy="12700"/>
          </a:xfrm>
          <a:prstGeom prst="bentConnector3">
            <a:avLst>
              <a:gd name="adj1" fmla="val 50000"/>
            </a:avLst>
          </a:prstGeom>
          <a:ln w="3175">
            <a:tailEnd type="arrow"/>
          </a:ln>
          <a:effectLst/>
        </p:spPr>
        <p:style>
          <a:lnRef idx="2">
            <a:schemeClr val="accent1"/>
          </a:lnRef>
          <a:fillRef idx="0">
            <a:schemeClr val="accent1"/>
          </a:fillRef>
          <a:effectRef idx="1">
            <a:schemeClr val="accent1"/>
          </a:effectRef>
          <a:fontRef idx="minor">
            <a:schemeClr val="tx1"/>
          </a:fontRef>
        </p:style>
      </p:cxnSp>
      <p:sp>
        <p:nvSpPr>
          <p:cNvPr id="145" name="Rounded Rectangle 144"/>
          <p:cNvSpPr/>
          <p:nvPr/>
        </p:nvSpPr>
        <p:spPr>
          <a:xfrm>
            <a:off x="7842625" y="5394622"/>
            <a:ext cx="914400" cy="4191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dirty="0" smtClean="0">
                <a:latin typeface="+mj-lt"/>
              </a:rPr>
              <a:t>Voltage</a:t>
            </a:r>
            <a:endParaRPr lang="en-US" sz="1050" dirty="0">
              <a:latin typeface="+mj-lt"/>
            </a:endParaRPr>
          </a:p>
        </p:txBody>
      </p:sp>
      <p:cxnSp>
        <p:nvCxnSpPr>
          <p:cNvPr id="146" name="Elbow Connector 145"/>
          <p:cNvCxnSpPr>
            <a:stCxn id="145" idx="0"/>
            <a:endCxn id="39" idx="2"/>
          </p:cNvCxnSpPr>
          <p:nvPr/>
        </p:nvCxnSpPr>
        <p:spPr>
          <a:xfrm rot="16200000" flipV="1">
            <a:off x="6758275" y="3853071"/>
            <a:ext cx="2022277" cy="1060825"/>
          </a:xfrm>
          <a:prstGeom prst="bentConnector3">
            <a:avLst>
              <a:gd name="adj1" fmla="val 62686"/>
            </a:avLst>
          </a:prstGeom>
          <a:ln w="3175">
            <a:solidFill>
              <a:schemeClr val="bg1">
                <a:lumMod val="75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75" name="Straight Connector 174"/>
          <p:cNvCxnSpPr/>
          <p:nvPr/>
        </p:nvCxnSpPr>
        <p:spPr>
          <a:xfrm>
            <a:off x="0" y="4727377"/>
            <a:ext cx="9144000" cy="0"/>
          </a:xfrm>
          <a:prstGeom prst="line">
            <a:avLst/>
          </a:prstGeom>
          <a:ln>
            <a:prstDash val="lgDash"/>
          </a:ln>
        </p:spPr>
        <p:style>
          <a:lnRef idx="2">
            <a:schemeClr val="accent1"/>
          </a:lnRef>
          <a:fillRef idx="0">
            <a:schemeClr val="accent1"/>
          </a:fillRef>
          <a:effectRef idx="1">
            <a:schemeClr val="accent1"/>
          </a:effectRef>
          <a:fontRef idx="minor">
            <a:schemeClr val="tx1"/>
          </a:fontRef>
        </p:style>
      </p:cxnSp>
      <p:sp>
        <p:nvSpPr>
          <p:cNvPr id="176" name="TextBox 175"/>
          <p:cNvSpPr txBox="1"/>
          <p:nvPr/>
        </p:nvSpPr>
        <p:spPr>
          <a:xfrm>
            <a:off x="-2" y="4781550"/>
            <a:ext cx="3048002" cy="307777"/>
          </a:xfrm>
          <a:prstGeom prst="rect">
            <a:avLst/>
          </a:prstGeom>
          <a:noFill/>
          <a:effectLst/>
        </p:spPr>
        <p:txBody>
          <a:bodyPr wrap="square" rtlCol="0">
            <a:spAutoFit/>
          </a:bodyPr>
          <a:lstStyle/>
          <a:p>
            <a:r>
              <a:rPr lang="en-US" sz="1400" dirty="0" smtClean="0">
                <a:solidFill>
                  <a:schemeClr val="bg1">
                    <a:lumMod val="65000"/>
                  </a:schemeClr>
                </a:solidFill>
              </a:rPr>
              <a:t>Dynamically Loaded at Run-Time</a:t>
            </a:r>
            <a:endParaRPr lang="en-US" sz="1400" dirty="0">
              <a:solidFill>
                <a:schemeClr val="bg1">
                  <a:lumMod val="65000"/>
                </a:schemeClr>
              </a:solidFill>
            </a:endParaRPr>
          </a:p>
        </p:txBody>
      </p:sp>
      <p:sp>
        <p:nvSpPr>
          <p:cNvPr id="177" name="TextBox 176"/>
          <p:cNvSpPr txBox="1"/>
          <p:nvPr/>
        </p:nvSpPr>
        <p:spPr>
          <a:xfrm>
            <a:off x="-1" y="4419600"/>
            <a:ext cx="1905001" cy="307777"/>
          </a:xfrm>
          <a:prstGeom prst="rect">
            <a:avLst/>
          </a:prstGeom>
          <a:noFill/>
          <a:effectLst/>
        </p:spPr>
        <p:txBody>
          <a:bodyPr wrap="square" rtlCol="0">
            <a:spAutoFit/>
          </a:bodyPr>
          <a:lstStyle/>
          <a:p>
            <a:r>
              <a:rPr lang="en-US" sz="1400" dirty="0" smtClean="0">
                <a:solidFill>
                  <a:schemeClr val="bg1">
                    <a:lumMod val="65000"/>
                  </a:schemeClr>
                </a:solidFill>
              </a:rPr>
              <a:t>Statically linked</a:t>
            </a:r>
            <a:endParaRPr lang="en-US" sz="1400" dirty="0">
              <a:solidFill>
                <a:schemeClr val="bg1">
                  <a:lumMod val="65000"/>
                </a:schemeClr>
              </a:solidFill>
            </a:endParaRPr>
          </a:p>
        </p:txBody>
      </p:sp>
    </p:spTree>
    <p:extLst>
      <p:ext uri="{BB962C8B-B14F-4D97-AF65-F5344CB8AC3E}">
        <p14:creationId xmlns:p14="http://schemas.microsoft.com/office/powerpoint/2010/main" val="27576148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990600" y="2762745"/>
            <a:ext cx="1219200" cy="6096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latin typeface="+mj-lt"/>
              </a:rPr>
              <a:t>Controller</a:t>
            </a:r>
            <a:endParaRPr lang="en-US" sz="1100" dirty="0">
              <a:latin typeface="+mj-lt"/>
            </a:endParaRPr>
          </a:p>
        </p:txBody>
      </p:sp>
      <p:sp>
        <p:nvSpPr>
          <p:cNvPr id="5" name="Rounded Rectangle 4"/>
          <p:cNvSpPr/>
          <p:nvPr/>
        </p:nvSpPr>
        <p:spPr>
          <a:xfrm>
            <a:off x="5330497" y="2762745"/>
            <a:ext cx="1219200" cy="6096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latin typeface="+mj-lt"/>
              </a:rPr>
              <a:t>Measurement</a:t>
            </a:r>
            <a:endParaRPr lang="en-US" sz="1100" dirty="0">
              <a:latin typeface="+mj-lt"/>
            </a:endParaRPr>
          </a:p>
        </p:txBody>
      </p:sp>
      <p:sp>
        <p:nvSpPr>
          <p:cNvPr id="6" name="Rounded Rectangle 5"/>
          <p:cNvSpPr/>
          <p:nvPr/>
        </p:nvSpPr>
        <p:spPr>
          <a:xfrm>
            <a:off x="2288067" y="2762745"/>
            <a:ext cx="1219200" cy="6096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latin typeface="+mj-lt"/>
              </a:rPr>
              <a:t>User Interface</a:t>
            </a:r>
            <a:endParaRPr lang="en-US" sz="1100" dirty="0">
              <a:latin typeface="+mj-lt"/>
            </a:endParaRPr>
          </a:p>
        </p:txBody>
      </p:sp>
      <p:sp>
        <p:nvSpPr>
          <p:cNvPr id="8" name="Rounded Rectangle 7"/>
          <p:cNvSpPr/>
          <p:nvPr/>
        </p:nvSpPr>
        <p:spPr>
          <a:xfrm>
            <a:off x="1143000" y="3829050"/>
            <a:ext cx="914400" cy="4191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dirty="0" smtClean="0">
                <a:latin typeface="+mj-lt"/>
              </a:rPr>
              <a:t>Test Step Controller</a:t>
            </a:r>
            <a:endParaRPr lang="en-US" sz="1050" dirty="0">
              <a:latin typeface="+mj-lt"/>
            </a:endParaRPr>
          </a:p>
        </p:txBody>
      </p:sp>
      <p:sp>
        <p:nvSpPr>
          <p:cNvPr id="10" name="Rounded Rectangle 9"/>
          <p:cNvSpPr/>
          <p:nvPr/>
        </p:nvSpPr>
        <p:spPr>
          <a:xfrm>
            <a:off x="5469910" y="5394622"/>
            <a:ext cx="914400" cy="4191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dirty="0" smtClean="0">
                <a:latin typeface="+mj-lt"/>
              </a:rPr>
              <a:t>Diode I-V</a:t>
            </a:r>
            <a:endParaRPr lang="en-US" sz="1050" dirty="0">
              <a:latin typeface="+mj-lt"/>
            </a:endParaRPr>
          </a:p>
        </p:txBody>
      </p:sp>
      <p:sp>
        <p:nvSpPr>
          <p:cNvPr id="16" name="Rounded Rectangle 15"/>
          <p:cNvSpPr/>
          <p:nvPr/>
        </p:nvSpPr>
        <p:spPr>
          <a:xfrm>
            <a:off x="3276600" y="5394622"/>
            <a:ext cx="914400" cy="4191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dirty="0" smtClean="0">
                <a:latin typeface="+mj-lt"/>
              </a:rPr>
              <a:t>Strain</a:t>
            </a:r>
            <a:endParaRPr lang="en-US" sz="1050" dirty="0">
              <a:latin typeface="+mj-lt"/>
            </a:endParaRPr>
          </a:p>
        </p:txBody>
      </p:sp>
      <p:sp>
        <p:nvSpPr>
          <p:cNvPr id="17" name="Rounded Rectangle 16"/>
          <p:cNvSpPr/>
          <p:nvPr/>
        </p:nvSpPr>
        <p:spPr>
          <a:xfrm>
            <a:off x="4343400" y="5394622"/>
            <a:ext cx="914400" cy="4191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dirty="0" smtClean="0">
                <a:latin typeface="+mj-lt"/>
              </a:rPr>
              <a:t>Resistance</a:t>
            </a:r>
            <a:endParaRPr lang="en-US" sz="1050" dirty="0">
              <a:latin typeface="+mj-lt"/>
            </a:endParaRPr>
          </a:p>
        </p:txBody>
      </p:sp>
      <p:sp>
        <p:nvSpPr>
          <p:cNvPr id="20" name="Rounded Rectangle 19"/>
          <p:cNvSpPr/>
          <p:nvPr/>
        </p:nvSpPr>
        <p:spPr>
          <a:xfrm>
            <a:off x="6781801" y="5394623"/>
            <a:ext cx="914400" cy="4191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dirty="0" smtClean="0">
                <a:latin typeface="+mj-lt"/>
              </a:rPr>
              <a:t>Frequency Curve</a:t>
            </a:r>
            <a:endParaRPr lang="en-US" sz="1050" dirty="0">
              <a:latin typeface="+mj-lt"/>
            </a:endParaRPr>
          </a:p>
        </p:txBody>
      </p:sp>
      <p:sp>
        <p:nvSpPr>
          <p:cNvPr id="24" name="Rounded Rectangle 23"/>
          <p:cNvSpPr/>
          <p:nvPr/>
        </p:nvSpPr>
        <p:spPr>
          <a:xfrm>
            <a:off x="3794544" y="1251466"/>
            <a:ext cx="1219200" cy="6096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latin typeface="+mj-lt"/>
              </a:rPr>
              <a:t>Actor</a:t>
            </a:r>
            <a:endParaRPr lang="en-US" sz="1100" dirty="0">
              <a:latin typeface="+mj-lt"/>
            </a:endParaRPr>
          </a:p>
        </p:txBody>
      </p:sp>
      <p:sp>
        <p:nvSpPr>
          <p:cNvPr id="2" name="Title 1"/>
          <p:cNvSpPr>
            <a:spLocks noGrp="1"/>
          </p:cNvSpPr>
          <p:nvPr>
            <p:ph type="title"/>
          </p:nvPr>
        </p:nvSpPr>
        <p:spPr/>
        <p:txBody>
          <a:bodyPr/>
          <a:lstStyle/>
          <a:p>
            <a:r>
              <a:rPr lang="en-US" dirty="0" smtClean="0"/>
              <a:t>Measurement System Class Hierarchy</a:t>
            </a:r>
            <a:endParaRPr lang="en-US" dirty="0"/>
          </a:p>
        </p:txBody>
      </p:sp>
      <p:sp>
        <p:nvSpPr>
          <p:cNvPr id="39" name="Rounded Rectangle 38"/>
          <p:cNvSpPr/>
          <p:nvPr/>
        </p:nvSpPr>
        <p:spPr>
          <a:xfrm>
            <a:off x="6629400" y="2762745"/>
            <a:ext cx="1219200" cy="6096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latin typeface="+mj-lt"/>
              </a:rPr>
              <a:t>Results</a:t>
            </a:r>
            <a:endParaRPr lang="en-US" sz="1100" dirty="0">
              <a:latin typeface="+mj-lt"/>
            </a:endParaRPr>
          </a:p>
        </p:txBody>
      </p:sp>
      <p:sp>
        <p:nvSpPr>
          <p:cNvPr id="41" name="Rounded Rectangle 40"/>
          <p:cNvSpPr/>
          <p:nvPr/>
        </p:nvSpPr>
        <p:spPr>
          <a:xfrm>
            <a:off x="2446818" y="3829050"/>
            <a:ext cx="914400" cy="4191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dirty="0" smtClean="0">
                <a:latin typeface="+mj-lt"/>
              </a:rPr>
              <a:t>Operator UI</a:t>
            </a:r>
            <a:endParaRPr lang="en-US" sz="1050" dirty="0">
              <a:latin typeface="+mj-lt"/>
            </a:endParaRPr>
          </a:p>
        </p:txBody>
      </p:sp>
      <p:cxnSp>
        <p:nvCxnSpPr>
          <p:cNvPr id="62" name="Elbow Connector 61"/>
          <p:cNvCxnSpPr>
            <a:stCxn id="4" idx="0"/>
            <a:endCxn id="24" idx="2"/>
          </p:cNvCxnSpPr>
          <p:nvPr/>
        </p:nvCxnSpPr>
        <p:spPr>
          <a:xfrm rot="5400000" flipH="1" flipV="1">
            <a:off x="2551333" y="909934"/>
            <a:ext cx="901679" cy="2803944"/>
          </a:xfrm>
          <a:prstGeom prst="bentConnector3">
            <a:avLst>
              <a:gd name="adj1" fmla="val 25815"/>
            </a:avLst>
          </a:prstGeom>
          <a:ln w="3175">
            <a:solidFill>
              <a:schemeClr val="bg1">
                <a:lumMod val="75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65" name="Elbow Connector 64"/>
          <p:cNvCxnSpPr>
            <a:stCxn id="5" idx="0"/>
            <a:endCxn id="24" idx="2"/>
          </p:cNvCxnSpPr>
          <p:nvPr/>
        </p:nvCxnSpPr>
        <p:spPr>
          <a:xfrm rot="16200000" flipV="1">
            <a:off x="4721282" y="1543929"/>
            <a:ext cx="901679" cy="1535953"/>
          </a:xfrm>
          <a:prstGeom prst="bentConnector3">
            <a:avLst>
              <a:gd name="adj1" fmla="val 25815"/>
            </a:avLst>
          </a:prstGeom>
          <a:ln w="3175">
            <a:solidFill>
              <a:schemeClr val="bg1">
                <a:lumMod val="75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67" name="Elbow Connector 66"/>
          <p:cNvCxnSpPr>
            <a:stCxn id="39" idx="0"/>
            <a:endCxn id="24" idx="2"/>
          </p:cNvCxnSpPr>
          <p:nvPr/>
        </p:nvCxnSpPr>
        <p:spPr>
          <a:xfrm rot="16200000" flipV="1">
            <a:off x="5370733" y="894478"/>
            <a:ext cx="901679" cy="2834856"/>
          </a:xfrm>
          <a:prstGeom prst="bentConnector3">
            <a:avLst>
              <a:gd name="adj1" fmla="val 25815"/>
            </a:avLst>
          </a:prstGeom>
          <a:ln w="3175">
            <a:solidFill>
              <a:schemeClr val="bg1">
                <a:lumMod val="75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7" name="Elbow Connector 106"/>
          <p:cNvCxnSpPr>
            <a:stCxn id="10" idx="0"/>
            <a:endCxn id="5" idx="2"/>
          </p:cNvCxnSpPr>
          <p:nvPr/>
        </p:nvCxnSpPr>
        <p:spPr>
          <a:xfrm rot="5400000" flipH="1" flipV="1">
            <a:off x="4922465" y="4376991"/>
            <a:ext cx="2022277" cy="12987"/>
          </a:xfrm>
          <a:prstGeom prst="bentConnector3">
            <a:avLst>
              <a:gd name="adj1" fmla="val 50000"/>
            </a:avLst>
          </a:prstGeom>
          <a:ln w="3175">
            <a:solidFill>
              <a:schemeClr val="bg1">
                <a:lumMod val="75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0" name="Elbow Connector 109"/>
          <p:cNvCxnSpPr>
            <a:stCxn id="16" idx="0"/>
            <a:endCxn id="5" idx="2"/>
          </p:cNvCxnSpPr>
          <p:nvPr/>
        </p:nvCxnSpPr>
        <p:spPr>
          <a:xfrm rot="5400000" flipH="1" flipV="1">
            <a:off x="3825810" y="3280336"/>
            <a:ext cx="2022277" cy="2206297"/>
          </a:xfrm>
          <a:prstGeom prst="bentConnector3">
            <a:avLst>
              <a:gd name="adj1" fmla="val 62052"/>
            </a:avLst>
          </a:prstGeom>
          <a:ln w="3175">
            <a:solidFill>
              <a:schemeClr val="bg1">
                <a:lumMod val="75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3" name="Elbow Connector 112"/>
          <p:cNvCxnSpPr>
            <a:stCxn id="17" idx="0"/>
            <a:endCxn id="5" idx="2"/>
          </p:cNvCxnSpPr>
          <p:nvPr/>
        </p:nvCxnSpPr>
        <p:spPr>
          <a:xfrm rot="5400000" flipH="1" flipV="1">
            <a:off x="4359210" y="3813736"/>
            <a:ext cx="2022277" cy="1139497"/>
          </a:xfrm>
          <a:prstGeom prst="bentConnector3">
            <a:avLst>
              <a:gd name="adj1" fmla="val 62052"/>
            </a:avLst>
          </a:prstGeom>
          <a:ln w="3175">
            <a:solidFill>
              <a:schemeClr val="bg1">
                <a:lumMod val="75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26" name="Elbow Connector 125"/>
          <p:cNvCxnSpPr>
            <a:stCxn id="20" idx="0"/>
            <a:endCxn id="39" idx="2"/>
          </p:cNvCxnSpPr>
          <p:nvPr/>
        </p:nvCxnSpPr>
        <p:spPr>
          <a:xfrm rot="16200000" flipV="1">
            <a:off x="6227862" y="4383483"/>
            <a:ext cx="2022278" cy="1"/>
          </a:xfrm>
          <a:prstGeom prst="bentConnector3">
            <a:avLst>
              <a:gd name="adj1" fmla="val 50000"/>
            </a:avLst>
          </a:prstGeom>
          <a:ln w="3175">
            <a:solidFill>
              <a:schemeClr val="bg1">
                <a:lumMod val="75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31" name="Elbow Connector 130"/>
          <p:cNvCxnSpPr>
            <a:stCxn id="41" idx="0"/>
            <a:endCxn id="6" idx="2"/>
          </p:cNvCxnSpPr>
          <p:nvPr/>
        </p:nvCxnSpPr>
        <p:spPr>
          <a:xfrm rot="16200000" flipV="1">
            <a:off x="2672491" y="3597522"/>
            <a:ext cx="456705" cy="6351"/>
          </a:xfrm>
          <a:prstGeom prst="bentConnector3">
            <a:avLst>
              <a:gd name="adj1" fmla="val 50000"/>
            </a:avLst>
          </a:prstGeom>
          <a:ln w="3175">
            <a:tailEnd type="arrow"/>
          </a:ln>
          <a:effectLst/>
        </p:spPr>
        <p:style>
          <a:lnRef idx="2">
            <a:schemeClr val="accent1"/>
          </a:lnRef>
          <a:fillRef idx="0">
            <a:schemeClr val="accent1"/>
          </a:fillRef>
          <a:effectRef idx="1">
            <a:schemeClr val="accent1"/>
          </a:effectRef>
          <a:fontRef idx="minor">
            <a:schemeClr val="tx1"/>
          </a:fontRef>
        </p:style>
      </p:cxnSp>
      <p:cxnSp>
        <p:nvCxnSpPr>
          <p:cNvPr id="135" name="Elbow Connector 134"/>
          <p:cNvCxnSpPr>
            <a:stCxn id="8" idx="0"/>
            <a:endCxn id="4" idx="2"/>
          </p:cNvCxnSpPr>
          <p:nvPr/>
        </p:nvCxnSpPr>
        <p:spPr>
          <a:xfrm rot="5400000" flipH="1" flipV="1">
            <a:off x="1371848" y="3600698"/>
            <a:ext cx="456705" cy="12700"/>
          </a:xfrm>
          <a:prstGeom prst="bentConnector3">
            <a:avLst>
              <a:gd name="adj1" fmla="val 50000"/>
            </a:avLst>
          </a:prstGeom>
          <a:ln w="3175">
            <a:tailEnd type="arrow"/>
          </a:ln>
          <a:effectLst/>
        </p:spPr>
        <p:style>
          <a:lnRef idx="2">
            <a:schemeClr val="accent1"/>
          </a:lnRef>
          <a:fillRef idx="0">
            <a:schemeClr val="accent1"/>
          </a:fillRef>
          <a:effectRef idx="1">
            <a:schemeClr val="accent1"/>
          </a:effectRef>
          <a:fontRef idx="minor">
            <a:schemeClr val="tx1"/>
          </a:fontRef>
        </p:style>
      </p:cxnSp>
      <p:sp>
        <p:nvSpPr>
          <p:cNvPr id="145" name="Rounded Rectangle 144"/>
          <p:cNvSpPr/>
          <p:nvPr/>
        </p:nvSpPr>
        <p:spPr>
          <a:xfrm>
            <a:off x="7842625" y="5394622"/>
            <a:ext cx="914400" cy="4191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dirty="0" smtClean="0">
                <a:latin typeface="+mj-lt"/>
              </a:rPr>
              <a:t>Voltage</a:t>
            </a:r>
            <a:endParaRPr lang="en-US" sz="1050" dirty="0">
              <a:latin typeface="+mj-lt"/>
            </a:endParaRPr>
          </a:p>
        </p:txBody>
      </p:sp>
      <p:cxnSp>
        <p:nvCxnSpPr>
          <p:cNvPr id="146" name="Elbow Connector 145"/>
          <p:cNvCxnSpPr>
            <a:stCxn id="145" idx="0"/>
            <a:endCxn id="39" idx="2"/>
          </p:cNvCxnSpPr>
          <p:nvPr/>
        </p:nvCxnSpPr>
        <p:spPr>
          <a:xfrm rot="16200000" flipV="1">
            <a:off x="6758275" y="3853071"/>
            <a:ext cx="2022277" cy="1060825"/>
          </a:xfrm>
          <a:prstGeom prst="bentConnector3">
            <a:avLst>
              <a:gd name="adj1" fmla="val 62686"/>
            </a:avLst>
          </a:prstGeom>
          <a:ln w="3175">
            <a:solidFill>
              <a:schemeClr val="bg1">
                <a:lumMod val="75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60" name="Rounded Rectangle 159"/>
          <p:cNvSpPr/>
          <p:nvPr/>
        </p:nvSpPr>
        <p:spPr>
          <a:xfrm>
            <a:off x="762000" y="2362200"/>
            <a:ext cx="8001000" cy="2057400"/>
          </a:xfrm>
          <a:prstGeom prst="roundRect">
            <a:avLst>
              <a:gd name="adj" fmla="val 7937"/>
            </a:avLst>
          </a:prstGeom>
          <a:solidFill>
            <a:schemeClr val="bg1">
              <a:lumMod val="85000"/>
              <a:alpha val="54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61" name="TextBox 160"/>
          <p:cNvSpPr txBox="1"/>
          <p:nvPr/>
        </p:nvSpPr>
        <p:spPr>
          <a:xfrm>
            <a:off x="762000" y="2381744"/>
            <a:ext cx="3276601" cy="369332"/>
          </a:xfrm>
          <a:prstGeom prst="rect">
            <a:avLst/>
          </a:prstGeom>
          <a:noFill/>
        </p:spPr>
        <p:txBody>
          <a:bodyPr wrap="square" rtlCol="0">
            <a:spAutoFit/>
          </a:bodyPr>
          <a:lstStyle/>
          <a:p>
            <a:r>
              <a:rPr lang="en-US" dirty="0" smtClean="0"/>
              <a:t>User-Developed Code</a:t>
            </a:r>
            <a:endParaRPr lang="en-US" dirty="0"/>
          </a:p>
        </p:txBody>
      </p:sp>
      <p:sp>
        <p:nvSpPr>
          <p:cNvPr id="168" name="Rounded Rectangle 167"/>
          <p:cNvSpPr/>
          <p:nvPr/>
        </p:nvSpPr>
        <p:spPr>
          <a:xfrm>
            <a:off x="3124200" y="1079521"/>
            <a:ext cx="2206297" cy="1018928"/>
          </a:xfrm>
          <a:prstGeom prst="roundRect">
            <a:avLst/>
          </a:prstGeom>
          <a:solidFill>
            <a:schemeClr val="bg1">
              <a:lumMod val="85000"/>
              <a:alpha val="54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67" name="TextBox 166"/>
          <p:cNvSpPr txBox="1"/>
          <p:nvPr/>
        </p:nvSpPr>
        <p:spPr>
          <a:xfrm>
            <a:off x="3133786" y="1066800"/>
            <a:ext cx="677383" cy="369332"/>
          </a:xfrm>
          <a:prstGeom prst="rect">
            <a:avLst/>
          </a:prstGeom>
          <a:noFill/>
        </p:spPr>
        <p:txBody>
          <a:bodyPr wrap="square" rtlCol="0">
            <a:spAutoFit/>
          </a:bodyPr>
          <a:lstStyle/>
          <a:p>
            <a:r>
              <a:rPr lang="en-US" dirty="0" smtClean="0"/>
              <a:t>vi.lib</a:t>
            </a:r>
            <a:endParaRPr lang="en-US" dirty="0"/>
          </a:p>
        </p:txBody>
      </p:sp>
      <p:cxnSp>
        <p:nvCxnSpPr>
          <p:cNvPr id="175" name="Straight Connector 174"/>
          <p:cNvCxnSpPr/>
          <p:nvPr/>
        </p:nvCxnSpPr>
        <p:spPr>
          <a:xfrm>
            <a:off x="0" y="4727377"/>
            <a:ext cx="9144000" cy="0"/>
          </a:xfrm>
          <a:prstGeom prst="line">
            <a:avLst/>
          </a:prstGeom>
          <a:ln>
            <a:prstDash val="lgDash"/>
          </a:ln>
        </p:spPr>
        <p:style>
          <a:lnRef idx="2">
            <a:schemeClr val="accent1"/>
          </a:lnRef>
          <a:fillRef idx="0">
            <a:schemeClr val="accent1"/>
          </a:fillRef>
          <a:effectRef idx="1">
            <a:schemeClr val="accent1"/>
          </a:effectRef>
          <a:fontRef idx="minor">
            <a:schemeClr val="tx1"/>
          </a:fontRef>
        </p:style>
      </p:cxnSp>
      <p:sp>
        <p:nvSpPr>
          <p:cNvPr id="176" name="TextBox 175"/>
          <p:cNvSpPr txBox="1"/>
          <p:nvPr/>
        </p:nvSpPr>
        <p:spPr>
          <a:xfrm>
            <a:off x="-2" y="4781550"/>
            <a:ext cx="3048002" cy="307777"/>
          </a:xfrm>
          <a:prstGeom prst="rect">
            <a:avLst/>
          </a:prstGeom>
          <a:noFill/>
          <a:effectLst/>
        </p:spPr>
        <p:txBody>
          <a:bodyPr wrap="square" rtlCol="0">
            <a:spAutoFit/>
          </a:bodyPr>
          <a:lstStyle/>
          <a:p>
            <a:r>
              <a:rPr lang="en-US" sz="1400" dirty="0" smtClean="0">
                <a:solidFill>
                  <a:schemeClr val="bg1">
                    <a:lumMod val="65000"/>
                  </a:schemeClr>
                </a:solidFill>
              </a:rPr>
              <a:t>Dynamically Loaded at Run-Time</a:t>
            </a:r>
            <a:endParaRPr lang="en-US" sz="1400" dirty="0">
              <a:solidFill>
                <a:schemeClr val="bg1">
                  <a:lumMod val="65000"/>
                </a:schemeClr>
              </a:solidFill>
            </a:endParaRPr>
          </a:p>
        </p:txBody>
      </p:sp>
      <p:sp>
        <p:nvSpPr>
          <p:cNvPr id="177" name="TextBox 176"/>
          <p:cNvSpPr txBox="1"/>
          <p:nvPr/>
        </p:nvSpPr>
        <p:spPr>
          <a:xfrm>
            <a:off x="-1" y="4419600"/>
            <a:ext cx="1905001" cy="307777"/>
          </a:xfrm>
          <a:prstGeom prst="rect">
            <a:avLst/>
          </a:prstGeom>
          <a:noFill/>
          <a:effectLst/>
        </p:spPr>
        <p:txBody>
          <a:bodyPr wrap="square" rtlCol="0">
            <a:spAutoFit/>
          </a:bodyPr>
          <a:lstStyle/>
          <a:p>
            <a:r>
              <a:rPr lang="en-US" sz="1400" dirty="0" smtClean="0">
                <a:solidFill>
                  <a:schemeClr val="bg1">
                    <a:lumMod val="65000"/>
                  </a:schemeClr>
                </a:solidFill>
              </a:rPr>
              <a:t>Statically linked</a:t>
            </a:r>
            <a:endParaRPr lang="en-US" sz="1400" dirty="0">
              <a:solidFill>
                <a:schemeClr val="bg1">
                  <a:lumMod val="65000"/>
                </a:schemeClr>
              </a:solidFill>
            </a:endParaRPr>
          </a:p>
        </p:txBody>
      </p:sp>
      <p:sp>
        <p:nvSpPr>
          <p:cNvPr id="37" name="Rounded Rectangle 36"/>
          <p:cNvSpPr/>
          <p:nvPr/>
        </p:nvSpPr>
        <p:spPr>
          <a:xfrm>
            <a:off x="762000" y="5201144"/>
            <a:ext cx="8153400" cy="818656"/>
          </a:xfrm>
          <a:prstGeom prst="roundRect">
            <a:avLst/>
          </a:prstGeom>
          <a:solidFill>
            <a:schemeClr val="bg1">
              <a:lumMod val="85000"/>
              <a:alpha val="54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42" name="TextBox 41"/>
          <p:cNvSpPr txBox="1"/>
          <p:nvPr/>
        </p:nvSpPr>
        <p:spPr>
          <a:xfrm>
            <a:off x="762000" y="5257800"/>
            <a:ext cx="3276601" cy="369332"/>
          </a:xfrm>
          <a:prstGeom prst="rect">
            <a:avLst/>
          </a:prstGeom>
          <a:noFill/>
        </p:spPr>
        <p:txBody>
          <a:bodyPr wrap="square" rtlCol="0">
            <a:spAutoFit/>
          </a:bodyPr>
          <a:lstStyle/>
          <a:p>
            <a:r>
              <a:rPr lang="en-US" dirty="0" smtClean="0"/>
              <a:t>User-Developed Code</a:t>
            </a:r>
            <a:endParaRPr lang="en-US" dirty="0"/>
          </a:p>
        </p:txBody>
      </p:sp>
      <p:cxnSp>
        <p:nvCxnSpPr>
          <p:cNvPr id="66" name="Elbow Connector 65"/>
          <p:cNvCxnSpPr>
            <a:stCxn id="6" idx="0"/>
            <a:endCxn id="24" idx="2"/>
          </p:cNvCxnSpPr>
          <p:nvPr/>
        </p:nvCxnSpPr>
        <p:spPr>
          <a:xfrm rot="5400000" flipH="1" flipV="1">
            <a:off x="3200066" y="1558668"/>
            <a:ext cx="901679" cy="1506477"/>
          </a:xfrm>
          <a:prstGeom prst="bentConnector3">
            <a:avLst>
              <a:gd name="adj1" fmla="val 25815"/>
            </a:avLst>
          </a:prstGeom>
          <a:ln w="3175">
            <a:solidFill>
              <a:schemeClr val="bg1">
                <a:lumMod val="75000"/>
              </a:schemeClr>
            </a:solidFill>
            <a:tailEnd type="arrow"/>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732351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990600" y="2762745"/>
            <a:ext cx="1219200" cy="6096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latin typeface="+mj-lt"/>
              </a:rPr>
              <a:t>Controller</a:t>
            </a:r>
            <a:endParaRPr lang="en-US" sz="1100" dirty="0">
              <a:latin typeface="+mj-lt"/>
            </a:endParaRPr>
          </a:p>
        </p:txBody>
      </p:sp>
      <p:sp>
        <p:nvSpPr>
          <p:cNvPr id="5" name="Rounded Rectangle 4"/>
          <p:cNvSpPr/>
          <p:nvPr/>
        </p:nvSpPr>
        <p:spPr>
          <a:xfrm>
            <a:off x="5330497" y="2762745"/>
            <a:ext cx="1219200" cy="6096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latin typeface="+mj-lt"/>
              </a:rPr>
              <a:t>Measurement</a:t>
            </a:r>
            <a:endParaRPr lang="en-US" sz="1100" dirty="0">
              <a:latin typeface="+mj-lt"/>
            </a:endParaRPr>
          </a:p>
        </p:txBody>
      </p:sp>
      <p:sp>
        <p:nvSpPr>
          <p:cNvPr id="6" name="Rounded Rectangle 5"/>
          <p:cNvSpPr/>
          <p:nvPr/>
        </p:nvSpPr>
        <p:spPr>
          <a:xfrm>
            <a:off x="2288067" y="2762745"/>
            <a:ext cx="1219200" cy="6096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latin typeface="+mj-lt"/>
              </a:rPr>
              <a:t>User Interface</a:t>
            </a:r>
            <a:endParaRPr lang="en-US" sz="1100" dirty="0">
              <a:latin typeface="+mj-lt"/>
            </a:endParaRPr>
          </a:p>
        </p:txBody>
      </p:sp>
      <p:sp>
        <p:nvSpPr>
          <p:cNvPr id="8" name="Rounded Rectangle 7"/>
          <p:cNvSpPr/>
          <p:nvPr/>
        </p:nvSpPr>
        <p:spPr>
          <a:xfrm>
            <a:off x="1143000" y="3829050"/>
            <a:ext cx="914400" cy="4191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dirty="0" smtClean="0">
                <a:latin typeface="+mj-lt"/>
              </a:rPr>
              <a:t>Test Step Controller</a:t>
            </a:r>
            <a:endParaRPr lang="en-US" sz="1050" dirty="0">
              <a:latin typeface="+mj-lt"/>
            </a:endParaRPr>
          </a:p>
        </p:txBody>
      </p:sp>
      <p:sp>
        <p:nvSpPr>
          <p:cNvPr id="10" name="Rounded Rectangle 9"/>
          <p:cNvSpPr/>
          <p:nvPr/>
        </p:nvSpPr>
        <p:spPr>
          <a:xfrm>
            <a:off x="5469910" y="5394622"/>
            <a:ext cx="914400" cy="4191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dirty="0" smtClean="0">
                <a:latin typeface="+mj-lt"/>
              </a:rPr>
              <a:t>Diode I-V</a:t>
            </a:r>
            <a:endParaRPr lang="en-US" sz="1050" dirty="0">
              <a:latin typeface="+mj-lt"/>
            </a:endParaRPr>
          </a:p>
        </p:txBody>
      </p:sp>
      <p:sp>
        <p:nvSpPr>
          <p:cNvPr id="16" name="Rounded Rectangle 15"/>
          <p:cNvSpPr/>
          <p:nvPr/>
        </p:nvSpPr>
        <p:spPr>
          <a:xfrm>
            <a:off x="3276600" y="5394622"/>
            <a:ext cx="914400" cy="4191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dirty="0" smtClean="0">
                <a:latin typeface="+mj-lt"/>
              </a:rPr>
              <a:t>Strain</a:t>
            </a:r>
            <a:endParaRPr lang="en-US" sz="1050" dirty="0">
              <a:latin typeface="+mj-lt"/>
            </a:endParaRPr>
          </a:p>
        </p:txBody>
      </p:sp>
      <p:sp>
        <p:nvSpPr>
          <p:cNvPr id="17" name="Rounded Rectangle 16"/>
          <p:cNvSpPr/>
          <p:nvPr/>
        </p:nvSpPr>
        <p:spPr>
          <a:xfrm>
            <a:off x="4343400" y="5394622"/>
            <a:ext cx="914400" cy="4191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dirty="0" smtClean="0">
                <a:latin typeface="+mj-lt"/>
              </a:rPr>
              <a:t>Resistance</a:t>
            </a:r>
            <a:endParaRPr lang="en-US" sz="1050" dirty="0">
              <a:latin typeface="+mj-lt"/>
            </a:endParaRPr>
          </a:p>
        </p:txBody>
      </p:sp>
      <p:sp>
        <p:nvSpPr>
          <p:cNvPr id="20" name="Rounded Rectangle 19"/>
          <p:cNvSpPr/>
          <p:nvPr/>
        </p:nvSpPr>
        <p:spPr>
          <a:xfrm>
            <a:off x="6781801" y="5394623"/>
            <a:ext cx="914400" cy="4191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dirty="0" smtClean="0">
                <a:latin typeface="+mj-lt"/>
              </a:rPr>
              <a:t>Frequency Curve</a:t>
            </a:r>
            <a:endParaRPr lang="en-US" sz="1050" dirty="0">
              <a:latin typeface="+mj-lt"/>
            </a:endParaRPr>
          </a:p>
        </p:txBody>
      </p:sp>
      <p:sp>
        <p:nvSpPr>
          <p:cNvPr id="24" name="Rounded Rectangle 23"/>
          <p:cNvSpPr/>
          <p:nvPr/>
        </p:nvSpPr>
        <p:spPr>
          <a:xfrm>
            <a:off x="3794544" y="1251466"/>
            <a:ext cx="1219200" cy="6096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latin typeface="+mj-lt"/>
              </a:rPr>
              <a:t>Actor</a:t>
            </a:r>
            <a:endParaRPr lang="en-US" sz="1100" dirty="0">
              <a:latin typeface="+mj-lt"/>
            </a:endParaRPr>
          </a:p>
        </p:txBody>
      </p:sp>
      <p:sp>
        <p:nvSpPr>
          <p:cNvPr id="2" name="Title 1"/>
          <p:cNvSpPr>
            <a:spLocks noGrp="1"/>
          </p:cNvSpPr>
          <p:nvPr>
            <p:ph type="title"/>
          </p:nvPr>
        </p:nvSpPr>
        <p:spPr/>
        <p:txBody>
          <a:bodyPr/>
          <a:lstStyle/>
          <a:p>
            <a:r>
              <a:rPr lang="en-US" dirty="0" smtClean="0"/>
              <a:t>Measurement System Class Hierarchy</a:t>
            </a:r>
            <a:endParaRPr lang="en-US" dirty="0"/>
          </a:p>
        </p:txBody>
      </p:sp>
      <p:sp>
        <p:nvSpPr>
          <p:cNvPr id="39" name="Rounded Rectangle 38"/>
          <p:cNvSpPr/>
          <p:nvPr/>
        </p:nvSpPr>
        <p:spPr>
          <a:xfrm>
            <a:off x="6629400" y="2762745"/>
            <a:ext cx="1219200" cy="6096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latin typeface="+mj-lt"/>
              </a:rPr>
              <a:t>Results</a:t>
            </a:r>
            <a:endParaRPr lang="en-US" sz="1100" dirty="0">
              <a:latin typeface="+mj-lt"/>
            </a:endParaRPr>
          </a:p>
        </p:txBody>
      </p:sp>
      <p:sp>
        <p:nvSpPr>
          <p:cNvPr id="41" name="Rounded Rectangle 40"/>
          <p:cNvSpPr/>
          <p:nvPr/>
        </p:nvSpPr>
        <p:spPr>
          <a:xfrm>
            <a:off x="2446818" y="3829050"/>
            <a:ext cx="914400" cy="4191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dirty="0" smtClean="0">
                <a:latin typeface="+mj-lt"/>
              </a:rPr>
              <a:t>Operator UI</a:t>
            </a:r>
            <a:endParaRPr lang="en-US" sz="1050" dirty="0">
              <a:latin typeface="+mj-lt"/>
            </a:endParaRPr>
          </a:p>
        </p:txBody>
      </p:sp>
      <p:cxnSp>
        <p:nvCxnSpPr>
          <p:cNvPr id="62" name="Elbow Connector 61"/>
          <p:cNvCxnSpPr>
            <a:stCxn id="4" idx="0"/>
            <a:endCxn id="24" idx="2"/>
          </p:cNvCxnSpPr>
          <p:nvPr/>
        </p:nvCxnSpPr>
        <p:spPr>
          <a:xfrm rot="5400000" flipH="1" flipV="1">
            <a:off x="2551333" y="909934"/>
            <a:ext cx="901679" cy="2803944"/>
          </a:xfrm>
          <a:prstGeom prst="bentConnector3">
            <a:avLst>
              <a:gd name="adj1" fmla="val 25815"/>
            </a:avLst>
          </a:prstGeom>
          <a:ln w="3175">
            <a:solidFill>
              <a:schemeClr val="bg1">
                <a:lumMod val="75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65" name="Elbow Connector 64"/>
          <p:cNvCxnSpPr>
            <a:stCxn id="5" idx="0"/>
            <a:endCxn id="24" idx="2"/>
          </p:cNvCxnSpPr>
          <p:nvPr/>
        </p:nvCxnSpPr>
        <p:spPr>
          <a:xfrm rot="16200000" flipV="1">
            <a:off x="4721282" y="1543929"/>
            <a:ext cx="901679" cy="1535953"/>
          </a:xfrm>
          <a:prstGeom prst="bentConnector3">
            <a:avLst>
              <a:gd name="adj1" fmla="val 25815"/>
            </a:avLst>
          </a:prstGeom>
          <a:ln w="3175">
            <a:solidFill>
              <a:schemeClr val="bg1">
                <a:lumMod val="75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66" name="Elbow Connector 65"/>
          <p:cNvCxnSpPr>
            <a:stCxn id="6" idx="0"/>
            <a:endCxn id="24" idx="2"/>
          </p:cNvCxnSpPr>
          <p:nvPr/>
        </p:nvCxnSpPr>
        <p:spPr>
          <a:xfrm rot="5400000" flipH="1" flipV="1">
            <a:off x="3200066" y="1558668"/>
            <a:ext cx="901679" cy="1506477"/>
          </a:xfrm>
          <a:prstGeom prst="bentConnector3">
            <a:avLst>
              <a:gd name="adj1" fmla="val 25815"/>
            </a:avLst>
          </a:prstGeom>
          <a:ln w="3175">
            <a:solidFill>
              <a:schemeClr val="bg1">
                <a:lumMod val="75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67" name="Elbow Connector 66"/>
          <p:cNvCxnSpPr>
            <a:stCxn id="39" idx="0"/>
            <a:endCxn id="24" idx="2"/>
          </p:cNvCxnSpPr>
          <p:nvPr/>
        </p:nvCxnSpPr>
        <p:spPr>
          <a:xfrm rot="16200000" flipV="1">
            <a:off x="5370733" y="894478"/>
            <a:ext cx="901679" cy="2834856"/>
          </a:xfrm>
          <a:prstGeom prst="bentConnector3">
            <a:avLst>
              <a:gd name="adj1" fmla="val 25815"/>
            </a:avLst>
          </a:prstGeom>
          <a:ln w="3175">
            <a:solidFill>
              <a:schemeClr val="bg1">
                <a:lumMod val="75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7" name="Elbow Connector 106"/>
          <p:cNvCxnSpPr>
            <a:stCxn id="10" idx="0"/>
            <a:endCxn id="5" idx="2"/>
          </p:cNvCxnSpPr>
          <p:nvPr/>
        </p:nvCxnSpPr>
        <p:spPr>
          <a:xfrm rot="5400000" flipH="1" flipV="1">
            <a:off x="4922465" y="4376991"/>
            <a:ext cx="2022277" cy="12987"/>
          </a:xfrm>
          <a:prstGeom prst="bentConnector3">
            <a:avLst>
              <a:gd name="adj1" fmla="val 50000"/>
            </a:avLst>
          </a:prstGeom>
          <a:ln w="3175">
            <a:solidFill>
              <a:schemeClr val="bg1">
                <a:lumMod val="75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0" name="Elbow Connector 109"/>
          <p:cNvCxnSpPr>
            <a:stCxn id="16" idx="0"/>
            <a:endCxn id="5" idx="2"/>
          </p:cNvCxnSpPr>
          <p:nvPr/>
        </p:nvCxnSpPr>
        <p:spPr>
          <a:xfrm rot="5400000" flipH="1" flipV="1">
            <a:off x="3825810" y="3280336"/>
            <a:ext cx="2022277" cy="2206297"/>
          </a:xfrm>
          <a:prstGeom prst="bentConnector3">
            <a:avLst>
              <a:gd name="adj1" fmla="val 62052"/>
            </a:avLst>
          </a:prstGeom>
          <a:ln w="3175">
            <a:solidFill>
              <a:schemeClr val="bg1">
                <a:lumMod val="75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3" name="Elbow Connector 112"/>
          <p:cNvCxnSpPr>
            <a:stCxn id="17" idx="0"/>
            <a:endCxn id="5" idx="2"/>
          </p:cNvCxnSpPr>
          <p:nvPr/>
        </p:nvCxnSpPr>
        <p:spPr>
          <a:xfrm rot="5400000" flipH="1" flipV="1">
            <a:off x="4359210" y="3813736"/>
            <a:ext cx="2022277" cy="1139497"/>
          </a:xfrm>
          <a:prstGeom prst="bentConnector3">
            <a:avLst>
              <a:gd name="adj1" fmla="val 62052"/>
            </a:avLst>
          </a:prstGeom>
          <a:ln w="3175">
            <a:solidFill>
              <a:schemeClr val="bg1">
                <a:lumMod val="75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26" name="Elbow Connector 125"/>
          <p:cNvCxnSpPr>
            <a:stCxn id="20" idx="0"/>
            <a:endCxn id="39" idx="2"/>
          </p:cNvCxnSpPr>
          <p:nvPr/>
        </p:nvCxnSpPr>
        <p:spPr>
          <a:xfrm rot="16200000" flipV="1">
            <a:off x="6227862" y="4383483"/>
            <a:ext cx="2022278" cy="1"/>
          </a:xfrm>
          <a:prstGeom prst="bentConnector3">
            <a:avLst>
              <a:gd name="adj1" fmla="val 50000"/>
            </a:avLst>
          </a:prstGeom>
          <a:ln w="3175">
            <a:solidFill>
              <a:schemeClr val="bg1">
                <a:lumMod val="75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31" name="Elbow Connector 130"/>
          <p:cNvCxnSpPr>
            <a:stCxn id="41" idx="0"/>
            <a:endCxn id="6" idx="2"/>
          </p:cNvCxnSpPr>
          <p:nvPr/>
        </p:nvCxnSpPr>
        <p:spPr>
          <a:xfrm rot="16200000" flipV="1">
            <a:off x="2672491" y="3597522"/>
            <a:ext cx="456705" cy="6351"/>
          </a:xfrm>
          <a:prstGeom prst="bentConnector3">
            <a:avLst>
              <a:gd name="adj1" fmla="val 50000"/>
            </a:avLst>
          </a:prstGeom>
          <a:ln w="3175">
            <a:tailEnd type="arrow"/>
          </a:ln>
          <a:effectLst/>
        </p:spPr>
        <p:style>
          <a:lnRef idx="2">
            <a:schemeClr val="accent1"/>
          </a:lnRef>
          <a:fillRef idx="0">
            <a:schemeClr val="accent1"/>
          </a:fillRef>
          <a:effectRef idx="1">
            <a:schemeClr val="accent1"/>
          </a:effectRef>
          <a:fontRef idx="minor">
            <a:schemeClr val="tx1"/>
          </a:fontRef>
        </p:style>
      </p:cxnSp>
      <p:cxnSp>
        <p:nvCxnSpPr>
          <p:cNvPr id="135" name="Elbow Connector 134"/>
          <p:cNvCxnSpPr>
            <a:stCxn id="8" idx="0"/>
            <a:endCxn id="4" idx="2"/>
          </p:cNvCxnSpPr>
          <p:nvPr/>
        </p:nvCxnSpPr>
        <p:spPr>
          <a:xfrm rot="5400000" flipH="1" flipV="1">
            <a:off x="1371848" y="3600698"/>
            <a:ext cx="456705" cy="12700"/>
          </a:xfrm>
          <a:prstGeom prst="bentConnector3">
            <a:avLst>
              <a:gd name="adj1" fmla="val 50000"/>
            </a:avLst>
          </a:prstGeom>
          <a:ln w="3175">
            <a:tailEnd type="arrow"/>
          </a:ln>
          <a:effectLst/>
        </p:spPr>
        <p:style>
          <a:lnRef idx="2">
            <a:schemeClr val="accent1"/>
          </a:lnRef>
          <a:fillRef idx="0">
            <a:schemeClr val="accent1"/>
          </a:fillRef>
          <a:effectRef idx="1">
            <a:schemeClr val="accent1"/>
          </a:effectRef>
          <a:fontRef idx="minor">
            <a:schemeClr val="tx1"/>
          </a:fontRef>
        </p:style>
      </p:cxnSp>
      <p:sp>
        <p:nvSpPr>
          <p:cNvPr id="145" name="Rounded Rectangle 144"/>
          <p:cNvSpPr/>
          <p:nvPr/>
        </p:nvSpPr>
        <p:spPr>
          <a:xfrm>
            <a:off x="7842625" y="5394622"/>
            <a:ext cx="914400" cy="4191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dirty="0" smtClean="0">
                <a:latin typeface="+mj-lt"/>
              </a:rPr>
              <a:t>Voltage</a:t>
            </a:r>
            <a:endParaRPr lang="en-US" sz="1050" dirty="0">
              <a:latin typeface="+mj-lt"/>
            </a:endParaRPr>
          </a:p>
        </p:txBody>
      </p:sp>
      <p:cxnSp>
        <p:nvCxnSpPr>
          <p:cNvPr id="146" name="Elbow Connector 145"/>
          <p:cNvCxnSpPr>
            <a:stCxn id="145" idx="0"/>
            <a:endCxn id="39" idx="2"/>
          </p:cNvCxnSpPr>
          <p:nvPr/>
        </p:nvCxnSpPr>
        <p:spPr>
          <a:xfrm rot="16200000" flipV="1">
            <a:off x="6758275" y="3853071"/>
            <a:ext cx="2022277" cy="1060825"/>
          </a:xfrm>
          <a:prstGeom prst="bentConnector3">
            <a:avLst>
              <a:gd name="adj1" fmla="val 62686"/>
            </a:avLst>
          </a:prstGeom>
          <a:ln w="3175">
            <a:solidFill>
              <a:schemeClr val="bg1">
                <a:lumMod val="75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60" name="Rounded Rectangle 159"/>
          <p:cNvSpPr/>
          <p:nvPr/>
        </p:nvSpPr>
        <p:spPr>
          <a:xfrm>
            <a:off x="762000" y="2362200"/>
            <a:ext cx="8001000" cy="1143000"/>
          </a:xfrm>
          <a:prstGeom prst="roundRect">
            <a:avLst>
              <a:gd name="adj" fmla="val 7937"/>
            </a:avLst>
          </a:prstGeom>
          <a:solidFill>
            <a:schemeClr val="bg1">
              <a:lumMod val="85000"/>
              <a:alpha val="54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61" name="TextBox 160"/>
          <p:cNvSpPr txBox="1"/>
          <p:nvPr/>
        </p:nvSpPr>
        <p:spPr>
          <a:xfrm>
            <a:off x="762000" y="2381744"/>
            <a:ext cx="4343400" cy="369332"/>
          </a:xfrm>
          <a:prstGeom prst="rect">
            <a:avLst/>
          </a:prstGeom>
          <a:noFill/>
        </p:spPr>
        <p:txBody>
          <a:bodyPr wrap="square" rtlCol="0">
            <a:spAutoFit/>
          </a:bodyPr>
          <a:lstStyle/>
          <a:p>
            <a:r>
              <a:rPr lang="en-US" dirty="0" smtClean="0"/>
              <a:t>Common to Application and Plugin</a:t>
            </a:r>
            <a:endParaRPr lang="en-US" dirty="0"/>
          </a:p>
        </p:txBody>
      </p:sp>
      <p:sp>
        <p:nvSpPr>
          <p:cNvPr id="168" name="Rounded Rectangle 167"/>
          <p:cNvSpPr/>
          <p:nvPr/>
        </p:nvSpPr>
        <p:spPr>
          <a:xfrm>
            <a:off x="3124200" y="1079521"/>
            <a:ext cx="2206297" cy="1018928"/>
          </a:xfrm>
          <a:prstGeom prst="roundRect">
            <a:avLst/>
          </a:prstGeom>
          <a:solidFill>
            <a:schemeClr val="bg1">
              <a:lumMod val="85000"/>
              <a:alpha val="54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67" name="TextBox 166"/>
          <p:cNvSpPr txBox="1"/>
          <p:nvPr/>
        </p:nvSpPr>
        <p:spPr>
          <a:xfrm>
            <a:off x="3133786" y="1066800"/>
            <a:ext cx="677383" cy="369332"/>
          </a:xfrm>
          <a:prstGeom prst="rect">
            <a:avLst/>
          </a:prstGeom>
          <a:noFill/>
        </p:spPr>
        <p:txBody>
          <a:bodyPr wrap="square" rtlCol="0">
            <a:spAutoFit/>
          </a:bodyPr>
          <a:lstStyle/>
          <a:p>
            <a:r>
              <a:rPr lang="en-US" dirty="0" smtClean="0"/>
              <a:t>vi.lib</a:t>
            </a:r>
            <a:endParaRPr lang="en-US" dirty="0"/>
          </a:p>
        </p:txBody>
      </p:sp>
      <p:cxnSp>
        <p:nvCxnSpPr>
          <p:cNvPr id="175" name="Straight Connector 174"/>
          <p:cNvCxnSpPr/>
          <p:nvPr/>
        </p:nvCxnSpPr>
        <p:spPr>
          <a:xfrm>
            <a:off x="0" y="4727377"/>
            <a:ext cx="9144000" cy="0"/>
          </a:xfrm>
          <a:prstGeom prst="line">
            <a:avLst/>
          </a:prstGeom>
          <a:ln>
            <a:prstDash val="lgDash"/>
          </a:ln>
        </p:spPr>
        <p:style>
          <a:lnRef idx="2">
            <a:schemeClr val="accent1"/>
          </a:lnRef>
          <a:fillRef idx="0">
            <a:schemeClr val="accent1"/>
          </a:fillRef>
          <a:effectRef idx="1">
            <a:schemeClr val="accent1"/>
          </a:effectRef>
          <a:fontRef idx="minor">
            <a:schemeClr val="tx1"/>
          </a:fontRef>
        </p:style>
      </p:cxnSp>
      <p:sp>
        <p:nvSpPr>
          <p:cNvPr id="176" name="TextBox 175"/>
          <p:cNvSpPr txBox="1"/>
          <p:nvPr/>
        </p:nvSpPr>
        <p:spPr>
          <a:xfrm>
            <a:off x="-2" y="4781550"/>
            <a:ext cx="3048002" cy="307777"/>
          </a:xfrm>
          <a:prstGeom prst="rect">
            <a:avLst/>
          </a:prstGeom>
          <a:noFill/>
          <a:effectLst/>
        </p:spPr>
        <p:txBody>
          <a:bodyPr wrap="square" rtlCol="0">
            <a:spAutoFit/>
          </a:bodyPr>
          <a:lstStyle/>
          <a:p>
            <a:r>
              <a:rPr lang="en-US" sz="1400" dirty="0" smtClean="0">
                <a:solidFill>
                  <a:schemeClr val="bg1">
                    <a:lumMod val="65000"/>
                  </a:schemeClr>
                </a:solidFill>
              </a:rPr>
              <a:t>Dynamically Loaded at Run-Time</a:t>
            </a:r>
            <a:endParaRPr lang="en-US" sz="1400" dirty="0">
              <a:solidFill>
                <a:schemeClr val="bg1">
                  <a:lumMod val="65000"/>
                </a:schemeClr>
              </a:solidFill>
            </a:endParaRPr>
          </a:p>
        </p:txBody>
      </p:sp>
      <p:sp>
        <p:nvSpPr>
          <p:cNvPr id="177" name="TextBox 176"/>
          <p:cNvSpPr txBox="1"/>
          <p:nvPr/>
        </p:nvSpPr>
        <p:spPr>
          <a:xfrm>
            <a:off x="-1" y="4419600"/>
            <a:ext cx="1905001" cy="307777"/>
          </a:xfrm>
          <a:prstGeom prst="rect">
            <a:avLst/>
          </a:prstGeom>
          <a:noFill/>
          <a:effectLst/>
        </p:spPr>
        <p:txBody>
          <a:bodyPr wrap="square" rtlCol="0">
            <a:spAutoFit/>
          </a:bodyPr>
          <a:lstStyle/>
          <a:p>
            <a:r>
              <a:rPr lang="en-US" sz="1400" dirty="0" smtClean="0">
                <a:solidFill>
                  <a:schemeClr val="bg1">
                    <a:lumMod val="65000"/>
                  </a:schemeClr>
                </a:solidFill>
              </a:rPr>
              <a:t>Statically linked</a:t>
            </a:r>
            <a:endParaRPr lang="en-US" sz="1400" dirty="0">
              <a:solidFill>
                <a:schemeClr val="bg1">
                  <a:lumMod val="65000"/>
                </a:schemeClr>
              </a:solidFill>
            </a:endParaRPr>
          </a:p>
        </p:txBody>
      </p:sp>
      <p:sp>
        <p:nvSpPr>
          <p:cNvPr id="37" name="Rounded Rectangle 36"/>
          <p:cNvSpPr/>
          <p:nvPr/>
        </p:nvSpPr>
        <p:spPr>
          <a:xfrm>
            <a:off x="5334000" y="4953000"/>
            <a:ext cx="2438400" cy="1066800"/>
          </a:xfrm>
          <a:prstGeom prst="roundRect">
            <a:avLst>
              <a:gd name="adj" fmla="val 12782"/>
            </a:avLst>
          </a:prstGeom>
          <a:solidFill>
            <a:schemeClr val="bg1">
              <a:lumMod val="85000"/>
              <a:alpha val="54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42" name="TextBox 41"/>
          <p:cNvSpPr txBox="1"/>
          <p:nvPr/>
        </p:nvSpPr>
        <p:spPr>
          <a:xfrm>
            <a:off x="5334000" y="4953000"/>
            <a:ext cx="914399" cy="369332"/>
          </a:xfrm>
          <a:prstGeom prst="rect">
            <a:avLst/>
          </a:prstGeom>
          <a:noFill/>
        </p:spPr>
        <p:txBody>
          <a:bodyPr wrap="square" rtlCol="0">
            <a:spAutoFit/>
          </a:bodyPr>
          <a:lstStyle/>
          <a:p>
            <a:r>
              <a:rPr lang="en-US" dirty="0" smtClean="0"/>
              <a:t>Plugin</a:t>
            </a:r>
            <a:endParaRPr lang="en-US" dirty="0"/>
          </a:p>
        </p:txBody>
      </p:sp>
      <p:sp>
        <p:nvSpPr>
          <p:cNvPr id="40" name="Rounded Rectangle 39"/>
          <p:cNvSpPr/>
          <p:nvPr/>
        </p:nvSpPr>
        <p:spPr>
          <a:xfrm>
            <a:off x="762000" y="3657600"/>
            <a:ext cx="3962400" cy="762000"/>
          </a:xfrm>
          <a:prstGeom prst="roundRect">
            <a:avLst>
              <a:gd name="adj" fmla="val 7937"/>
            </a:avLst>
          </a:prstGeom>
          <a:solidFill>
            <a:schemeClr val="bg1">
              <a:lumMod val="85000"/>
              <a:alpha val="54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43" name="TextBox 42"/>
          <p:cNvSpPr txBox="1"/>
          <p:nvPr/>
        </p:nvSpPr>
        <p:spPr>
          <a:xfrm>
            <a:off x="3429000" y="3669268"/>
            <a:ext cx="2209800" cy="646331"/>
          </a:xfrm>
          <a:prstGeom prst="rect">
            <a:avLst/>
          </a:prstGeom>
          <a:noFill/>
        </p:spPr>
        <p:txBody>
          <a:bodyPr wrap="square" rtlCol="0">
            <a:spAutoFit/>
          </a:bodyPr>
          <a:lstStyle/>
          <a:p>
            <a:r>
              <a:rPr lang="en-US" dirty="0" smtClean="0"/>
              <a:t>Application </a:t>
            </a:r>
          </a:p>
          <a:p>
            <a:r>
              <a:rPr lang="en-US" dirty="0" smtClean="0"/>
              <a:t>Specific</a:t>
            </a:r>
            <a:endParaRPr lang="en-US" dirty="0"/>
          </a:p>
        </p:txBody>
      </p:sp>
      <p:grpSp>
        <p:nvGrpSpPr>
          <p:cNvPr id="38" name="Group 37"/>
          <p:cNvGrpSpPr/>
          <p:nvPr/>
        </p:nvGrpSpPr>
        <p:grpSpPr>
          <a:xfrm>
            <a:off x="6096000" y="1828800"/>
            <a:ext cx="1828800" cy="685800"/>
            <a:chOff x="6248400" y="1676400"/>
            <a:chExt cx="1828800" cy="685800"/>
          </a:xfrm>
        </p:grpSpPr>
        <p:sp>
          <p:nvSpPr>
            <p:cNvPr id="44" name="Rounded Rectangle 43"/>
            <p:cNvSpPr/>
            <p:nvPr/>
          </p:nvSpPr>
          <p:spPr>
            <a:xfrm>
              <a:off x="6248400" y="1676400"/>
              <a:ext cx="1828800" cy="685800"/>
            </a:xfrm>
            <a:prstGeom prst="roundRect">
              <a:avLst/>
            </a:prstGeom>
            <a:solidFill>
              <a:schemeClr val="bg1"/>
            </a:solidFill>
            <a:ln>
              <a:solidFill>
                <a:schemeClr val="bg1">
                  <a:lumMod val="85000"/>
                </a:schemeClr>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lvl="2"/>
              <a:endParaRPr lang="en-US" sz="1400" dirty="0">
                <a:solidFill>
                  <a:schemeClr val="bg1">
                    <a:lumMod val="50000"/>
                  </a:schemeClr>
                </a:solidFill>
              </a:endParaRPr>
            </a:p>
          </p:txBody>
        </p:sp>
        <p:pic>
          <p:nvPicPr>
            <p:cNvPr id="45" name="Picture 44"/>
            <p:cNvPicPr>
              <a:picLocks noChangeAspect="1"/>
            </p:cNvPicPr>
            <p:nvPr/>
          </p:nvPicPr>
          <p:blipFill>
            <a:blip r:embed="rId3">
              <a:extLst>
                <a:ext uri="{BEBA8EAE-BF5A-486C-A8C5-ECC9F3942E4B}">
                  <a14:imgProps xmlns:a14="http://schemas.microsoft.com/office/drawing/2010/main">
                    <a14:imgLayer r:embed="rId4">
                      <a14:imgEffect>
                        <a14:backgroundRemoval t="9434" b="98742" l="6875" r="95000"/>
                      </a14:imgEffect>
                    </a14:imgLayer>
                  </a14:imgProps>
                </a:ext>
              </a:extLst>
            </a:blip>
            <a:stretch>
              <a:fillRect/>
            </a:stretch>
          </p:blipFill>
          <p:spPr>
            <a:xfrm>
              <a:off x="6324600" y="1752600"/>
              <a:ext cx="536755" cy="533400"/>
            </a:xfrm>
            <a:prstGeom prst="rect">
              <a:avLst/>
            </a:prstGeom>
          </p:spPr>
        </p:pic>
        <p:sp>
          <p:nvSpPr>
            <p:cNvPr id="46" name="Rectangle 45"/>
            <p:cNvSpPr/>
            <p:nvPr/>
          </p:nvSpPr>
          <p:spPr>
            <a:xfrm>
              <a:off x="6781800" y="1752600"/>
              <a:ext cx="1295400" cy="523220"/>
            </a:xfrm>
            <a:prstGeom prst="rect">
              <a:avLst/>
            </a:prstGeom>
          </p:spPr>
          <p:txBody>
            <a:bodyPr wrap="square">
              <a:spAutoFit/>
            </a:bodyPr>
            <a:lstStyle/>
            <a:p>
              <a:r>
                <a:rPr lang="en-US" sz="1400" dirty="0">
                  <a:solidFill>
                    <a:schemeClr val="bg1">
                      <a:lumMod val="50000"/>
                    </a:schemeClr>
                  </a:solidFill>
                </a:rPr>
                <a:t>Common</a:t>
              </a:r>
            </a:p>
            <a:p>
              <a:r>
                <a:rPr lang="en-US" sz="1400" dirty="0">
                  <a:solidFill>
                    <a:schemeClr val="bg1">
                      <a:lumMod val="50000"/>
                    </a:schemeClr>
                  </a:solidFill>
                </a:rPr>
                <a:t>Components</a:t>
              </a:r>
            </a:p>
          </p:txBody>
        </p:sp>
      </p:grpSp>
    </p:spTree>
    <p:extLst>
      <p:ext uri="{BB962C8B-B14F-4D97-AF65-F5344CB8AC3E}">
        <p14:creationId xmlns:p14="http://schemas.microsoft.com/office/powerpoint/2010/main" val="3461869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fade">
                                      <p:cBhvr>
                                        <p:cTn id="7"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2"/>
          <p:cNvPicPr>
            <a:picLocks noChangeAspect="1" noChangeArrowheads="1"/>
          </p:cNvPicPr>
          <p:nvPr/>
        </p:nvPicPr>
        <p:blipFill>
          <a:blip r:embed="rId3" cstate="print"/>
          <a:srcRect/>
          <a:stretch>
            <a:fillRect/>
          </a:stretch>
        </p:blipFill>
        <p:spPr bwMode="auto">
          <a:xfrm>
            <a:off x="2819400" y="1219200"/>
            <a:ext cx="5486400" cy="2290082"/>
          </a:xfrm>
          <a:prstGeom prst="rect">
            <a:avLst/>
          </a:prstGeom>
          <a:noFill/>
          <a:ln w="9525">
            <a:noFill/>
            <a:miter lim="800000"/>
            <a:headEnd/>
            <a:tailEnd/>
          </a:ln>
        </p:spPr>
      </p:pic>
      <p:sp>
        <p:nvSpPr>
          <p:cNvPr id="16" name="Bent Arrow 15"/>
          <p:cNvSpPr/>
          <p:nvPr/>
        </p:nvSpPr>
        <p:spPr bwMode="auto">
          <a:xfrm>
            <a:off x="1828800" y="2514600"/>
            <a:ext cx="2209800" cy="762000"/>
          </a:xfrm>
          <a:prstGeom prst="bentArrow">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i="0" u="none" strike="noStrike" cap="none" normalizeH="0" baseline="0" smtClean="0">
              <a:ln>
                <a:noFill/>
              </a:ln>
              <a:solidFill>
                <a:schemeClr val="tx1"/>
              </a:solidFill>
              <a:effectLst/>
              <a:latin typeface="Arial Narrow" pitchFamily="34" charset="0"/>
            </a:endParaRPr>
          </a:p>
        </p:txBody>
      </p:sp>
      <p:pic>
        <p:nvPicPr>
          <p:cNvPr id="230404" name="Picture 4" descr="C:\Users\ekerry\AppData\Local\Temp\SNAGHTML19f3b581.PNG"/>
          <p:cNvPicPr>
            <a:picLocks noChangeAspect="1" noChangeArrowheads="1"/>
          </p:cNvPicPr>
          <p:nvPr/>
        </p:nvPicPr>
        <p:blipFill>
          <a:blip r:embed="rId4" cstate="print"/>
          <a:srcRect l="18667" r="17333"/>
          <a:stretch>
            <a:fillRect/>
          </a:stretch>
        </p:blipFill>
        <p:spPr bwMode="auto">
          <a:xfrm>
            <a:off x="1143000" y="3124200"/>
            <a:ext cx="1828800" cy="1905000"/>
          </a:xfrm>
          <a:prstGeom prst="rect">
            <a:avLst/>
          </a:prstGeom>
          <a:noFill/>
        </p:spPr>
      </p:pic>
      <p:sp>
        <p:nvSpPr>
          <p:cNvPr id="2" name="Title 1"/>
          <p:cNvSpPr>
            <a:spLocks noGrp="1"/>
          </p:cNvSpPr>
          <p:nvPr>
            <p:ph type="title"/>
          </p:nvPr>
        </p:nvSpPr>
        <p:spPr/>
        <p:txBody>
          <a:bodyPr/>
          <a:lstStyle/>
          <a:p>
            <a:r>
              <a:rPr lang="en-US" dirty="0" smtClean="0"/>
              <a:t>The Basics of an Object Factory</a:t>
            </a:r>
            <a:endParaRPr lang="en-US" dirty="0"/>
          </a:p>
        </p:txBody>
      </p:sp>
      <p:sp>
        <p:nvSpPr>
          <p:cNvPr id="4" name="Cube 3"/>
          <p:cNvSpPr/>
          <p:nvPr/>
        </p:nvSpPr>
        <p:spPr bwMode="auto">
          <a:xfrm>
            <a:off x="1295400" y="3352800"/>
            <a:ext cx="381000" cy="381000"/>
          </a:xfrm>
          <a:prstGeom prst="cub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i="0" u="none" strike="noStrike" cap="none" normalizeH="0" baseline="0" dirty="0" smtClean="0">
                <a:ln>
                  <a:noFill/>
                </a:ln>
                <a:solidFill>
                  <a:schemeClr val="tx1"/>
                </a:solidFill>
                <a:effectLst/>
                <a:latin typeface="Arial Narrow" pitchFamily="34" charset="0"/>
              </a:rPr>
              <a:t>A</a:t>
            </a:r>
          </a:p>
        </p:txBody>
      </p:sp>
      <p:sp>
        <p:nvSpPr>
          <p:cNvPr id="5" name="Cube 4"/>
          <p:cNvSpPr/>
          <p:nvPr/>
        </p:nvSpPr>
        <p:spPr bwMode="auto">
          <a:xfrm>
            <a:off x="1752600" y="3581400"/>
            <a:ext cx="381000" cy="381000"/>
          </a:xfrm>
          <a:prstGeom prst="cub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i="0" u="none" strike="noStrike" cap="none" normalizeH="0" baseline="0" dirty="0" smtClean="0">
                <a:ln>
                  <a:noFill/>
                </a:ln>
                <a:solidFill>
                  <a:schemeClr val="tx1"/>
                </a:solidFill>
                <a:effectLst/>
                <a:latin typeface="Arial Narrow" pitchFamily="34" charset="0"/>
              </a:rPr>
              <a:t>B</a:t>
            </a:r>
          </a:p>
        </p:txBody>
      </p:sp>
      <p:sp>
        <p:nvSpPr>
          <p:cNvPr id="6" name="Cube 5"/>
          <p:cNvSpPr/>
          <p:nvPr/>
        </p:nvSpPr>
        <p:spPr bwMode="auto">
          <a:xfrm>
            <a:off x="2133600" y="3962400"/>
            <a:ext cx="381000" cy="381000"/>
          </a:xfrm>
          <a:prstGeom prst="cub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i="0" u="none" strike="noStrike" cap="none" normalizeH="0" baseline="0" dirty="0" smtClean="0">
                <a:ln>
                  <a:noFill/>
                </a:ln>
                <a:solidFill>
                  <a:schemeClr val="tx1"/>
                </a:solidFill>
                <a:effectLst/>
                <a:latin typeface="Arial Narrow" pitchFamily="34" charset="0"/>
              </a:rPr>
              <a:t>C</a:t>
            </a:r>
          </a:p>
        </p:txBody>
      </p:sp>
      <p:sp>
        <p:nvSpPr>
          <p:cNvPr id="7" name="Cube 6"/>
          <p:cNvSpPr/>
          <p:nvPr/>
        </p:nvSpPr>
        <p:spPr bwMode="auto">
          <a:xfrm>
            <a:off x="5257800" y="4419600"/>
            <a:ext cx="381000" cy="381000"/>
          </a:xfrm>
          <a:prstGeom prst="cub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i="0" u="none" strike="noStrike" cap="none" normalizeH="0" baseline="0" dirty="0" smtClean="0">
              <a:ln>
                <a:noFill/>
              </a:ln>
              <a:solidFill>
                <a:schemeClr val="tx1"/>
              </a:solidFill>
              <a:effectLst/>
              <a:latin typeface="Arial Narrow" pitchFamily="34" charset="0"/>
            </a:endParaRPr>
          </a:p>
        </p:txBody>
      </p:sp>
      <p:sp>
        <p:nvSpPr>
          <p:cNvPr id="8" name="TextBox 7"/>
          <p:cNvSpPr txBox="1"/>
          <p:nvPr/>
        </p:nvSpPr>
        <p:spPr>
          <a:xfrm>
            <a:off x="4599448" y="4129239"/>
            <a:ext cx="1976823" cy="307777"/>
          </a:xfrm>
          <a:prstGeom prst="rect">
            <a:avLst/>
          </a:prstGeom>
          <a:noFill/>
        </p:spPr>
        <p:txBody>
          <a:bodyPr wrap="none" rtlCol="0">
            <a:spAutoFit/>
          </a:bodyPr>
          <a:lstStyle/>
          <a:p>
            <a:r>
              <a:rPr lang="en-US" sz="1400" dirty="0" smtClean="0"/>
              <a:t>Generic Measurement</a:t>
            </a:r>
            <a:endParaRPr lang="en-US" sz="1400" dirty="0"/>
          </a:p>
        </p:txBody>
      </p:sp>
      <p:pic>
        <p:nvPicPr>
          <p:cNvPr id="230406" name="Picture 6" descr="C:\Users\ekerry\AppData\Local\Temp\SNAGHTML19f3f78f.PNG"/>
          <p:cNvPicPr>
            <a:picLocks noChangeAspect="1" noChangeArrowheads="1"/>
          </p:cNvPicPr>
          <p:nvPr/>
        </p:nvPicPr>
        <p:blipFill>
          <a:blip r:embed="rId5" cstate="print"/>
          <a:srcRect t="7442"/>
          <a:stretch>
            <a:fillRect/>
          </a:stretch>
        </p:blipFill>
        <p:spPr bwMode="auto">
          <a:xfrm>
            <a:off x="533400" y="3200400"/>
            <a:ext cx="2562225" cy="1895476"/>
          </a:xfrm>
          <a:prstGeom prst="rect">
            <a:avLst/>
          </a:prstGeom>
          <a:noFill/>
        </p:spPr>
      </p:pic>
      <p:sp>
        <p:nvSpPr>
          <p:cNvPr id="12" name="TextBox 11"/>
          <p:cNvSpPr txBox="1"/>
          <p:nvPr/>
        </p:nvSpPr>
        <p:spPr>
          <a:xfrm>
            <a:off x="398177" y="4953000"/>
            <a:ext cx="2860078" cy="523220"/>
          </a:xfrm>
          <a:prstGeom prst="rect">
            <a:avLst/>
          </a:prstGeom>
          <a:noFill/>
        </p:spPr>
        <p:txBody>
          <a:bodyPr wrap="none" rtlCol="0">
            <a:spAutoFit/>
          </a:bodyPr>
          <a:lstStyle/>
          <a:p>
            <a:pPr algn="ctr"/>
            <a:r>
              <a:rPr lang="en-US" sz="1400" dirty="0" smtClean="0"/>
              <a:t>Location on Disk</a:t>
            </a:r>
          </a:p>
          <a:p>
            <a:pPr algn="ctr"/>
            <a:r>
              <a:rPr lang="en-US" sz="1400" dirty="0" smtClean="0"/>
              <a:t>Where Measurements are Stored</a:t>
            </a:r>
            <a:endParaRPr lang="en-US" sz="1400" dirty="0"/>
          </a:p>
        </p:txBody>
      </p:sp>
      <p:sp>
        <p:nvSpPr>
          <p:cNvPr id="17" name="Rounded Rectangle 16"/>
          <p:cNvSpPr/>
          <p:nvPr/>
        </p:nvSpPr>
        <p:spPr bwMode="auto">
          <a:xfrm>
            <a:off x="3429000" y="3733800"/>
            <a:ext cx="4419600" cy="2057400"/>
          </a:xfrm>
          <a:prstGeom prst="roundRect">
            <a:avLst>
              <a:gd name="adj" fmla="val 6082"/>
            </a:avLst>
          </a:prstGeom>
          <a:noFill/>
          <a:ln>
            <a:prstDash val="dash"/>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i="0" u="none" strike="noStrike" cap="none" normalizeH="0" baseline="0" smtClean="0">
              <a:ln>
                <a:noFill/>
              </a:ln>
              <a:solidFill>
                <a:schemeClr val="tx1"/>
              </a:solidFill>
              <a:effectLst/>
              <a:latin typeface="Arial Narrow" pitchFamily="34" charset="0"/>
            </a:endParaRPr>
          </a:p>
        </p:txBody>
      </p:sp>
      <p:sp>
        <p:nvSpPr>
          <p:cNvPr id="18" name="TextBox 17"/>
          <p:cNvSpPr txBox="1"/>
          <p:nvPr/>
        </p:nvSpPr>
        <p:spPr>
          <a:xfrm>
            <a:off x="3429000" y="3733800"/>
            <a:ext cx="2519857" cy="307777"/>
          </a:xfrm>
          <a:prstGeom prst="rect">
            <a:avLst/>
          </a:prstGeom>
          <a:noFill/>
        </p:spPr>
        <p:txBody>
          <a:bodyPr wrap="none" rtlCol="0">
            <a:spAutoFit/>
          </a:bodyPr>
          <a:lstStyle/>
          <a:p>
            <a:r>
              <a:rPr lang="en-US" sz="1400" i="1" dirty="0" smtClean="0">
                <a:solidFill>
                  <a:schemeClr val="tx2">
                    <a:lumMod val="60000"/>
                    <a:lumOff val="40000"/>
                  </a:schemeClr>
                </a:solidFill>
              </a:rPr>
              <a:t>Objects Loaded Into Memory</a:t>
            </a:r>
            <a:endParaRPr lang="en-US" sz="1400" i="1" dirty="0">
              <a:solidFill>
                <a:schemeClr val="tx2">
                  <a:lumMod val="60000"/>
                  <a:lumOff val="40000"/>
                </a:schemeClr>
              </a:solidFill>
            </a:endParaRPr>
          </a:p>
        </p:txBody>
      </p:sp>
      <p:sp>
        <p:nvSpPr>
          <p:cNvPr id="19" name="Cube 18"/>
          <p:cNvSpPr/>
          <p:nvPr/>
        </p:nvSpPr>
        <p:spPr bwMode="auto">
          <a:xfrm>
            <a:off x="4038600" y="5029200"/>
            <a:ext cx="381000" cy="381000"/>
          </a:xfrm>
          <a:prstGeom prst="cub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i="0" u="none" strike="noStrike" cap="none" normalizeH="0" baseline="0" dirty="0" smtClean="0">
                <a:ln>
                  <a:noFill/>
                </a:ln>
                <a:solidFill>
                  <a:schemeClr val="tx1"/>
                </a:solidFill>
                <a:effectLst/>
                <a:latin typeface="Arial Narrow" pitchFamily="34" charset="0"/>
              </a:rPr>
              <a:t>A</a:t>
            </a:r>
          </a:p>
        </p:txBody>
      </p:sp>
      <p:sp>
        <p:nvSpPr>
          <p:cNvPr id="20" name="Cube 19"/>
          <p:cNvSpPr/>
          <p:nvPr/>
        </p:nvSpPr>
        <p:spPr bwMode="auto">
          <a:xfrm>
            <a:off x="5181600" y="5029200"/>
            <a:ext cx="381000" cy="381000"/>
          </a:xfrm>
          <a:prstGeom prst="cub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i="0" u="none" strike="noStrike" cap="none" normalizeH="0" baseline="0" dirty="0" smtClean="0">
                <a:ln>
                  <a:noFill/>
                </a:ln>
                <a:solidFill>
                  <a:schemeClr val="tx1"/>
                </a:solidFill>
                <a:effectLst/>
                <a:latin typeface="Arial Narrow" pitchFamily="34" charset="0"/>
              </a:rPr>
              <a:t>B</a:t>
            </a:r>
          </a:p>
        </p:txBody>
      </p:sp>
      <p:sp>
        <p:nvSpPr>
          <p:cNvPr id="21" name="Cube 20"/>
          <p:cNvSpPr/>
          <p:nvPr/>
        </p:nvSpPr>
        <p:spPr bwMode="auto">
          <a:xfrm>
            <a:off x="6324600" y="5029200"/>
            <a:ext cx="381000" cy="381000"/>
          </a:xfrm>
          <a:prstGeom prst="cub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i="0" u="none" strike="noStrike" cap="none" normalizeH="0" baseline="0" dirty="0" smtClean="0">
                <a:ln>
                  <a:noFill/>
                </a:ln>
                <a:solidFill>
                  <a:schemeClr val="tx1"/>
                </a:solidFill>
                <a:effectLst/>
                <a:latin typeface="Arial Narrow" pitchFamily="34" charset="0"/>
              </a:rPr>
              <a:t>C</a:t>
            </a:r>
          </a:p>
        </p:txBody>
      </p:sp>
      <p:cxnSp>
        <p:nvCxnSpPr>
          <p:cNvPr id="24" name="Straight Connector 23"/>
          <p:cNvCxnSpPr/>
          <p:nvPr/>
        </p:nvCxnSpPr>
        <p:spPr bwMode="auto">
          <a:xfrm rot="5400000" flipH="1" flipV="1">
            <a:off x="5295900" y="4914900"/>
            <a:ext cx="228600" cy="0"/>
          </a:xfrm>
          <a:prstGeom prst="line">
            <a:avLst/>
          </a:prstGeom>
          <a:noFill/>
          <a:ln w="9525" cap="flat" cmpd="sng" algn="ctr">
            <a:solidFill>
              <a:srgbClr val="0062BC"/>
            </a:solidFill>
            <a:prstDash val="solid"/>
            <a:round/>
            <a:headEnd type="none" w="med" len="med"/>
            <a:tailEnd type="none" w="med" len="med"/>
          </a:ln>
          <a:effectLst/>
        </p:spPr>
      </p:cxnSp>
      <p:sp>
        <p:nvSpPr>
          <p:cNvPr id="27" name="TextBox 26"/>
          <p:cNvSpPr txBox="1"/>
          <p:nvPr/>
        </p:nvSpPr>
        <p:spPr>
          <a:xfrm>
            <a:off x="5943600" y="4419600"/>
            <a:ext cx="921471" cy="307777"/>
          </a:xfrm>
          <a:prstGeom prst="rect">
            <a:avLst/>
          </a:prstGeom>
          <a:noFill/>
        </p:spPr>
        <p:txBody>
          <a:bodyPr wrap="none" rtlCol="0">
            <a:spAutoFit/>
          </a:bodyPr>
          <a:lstStyle/>
          <a:p>
            <a:r>
              <a:rPr lang="en-US" sz="1400" i="1" dirty="0" smtClean="0">
                <a:solidFill>
                  <a:schemeClr val="tx2">
                    <a:lumMod val="60000"/>
                    <a:lumOff val="40000"/>
                  </a:schemeClr>
                </a:solidFill>
                <a:sym typeface="Wingdings" pitchFamily="2" charset="2"/>
              </a:rPr>
              <a:t> Parent</a:t>
            </a:r>
            <a:endParaRPr lang="en-US" sz="1400" i="1" dirty="0">
              <a:solidFill>
                <a:schemeClr val="tx2">
                  <a:lumMod val="60000"/>
                  <a:lumOff val="40000"/>
                </a:schemeClr>
              </a:solidFill>
            </a:endParaRPr>
          </a:p>
        </p:txBody>
      </p:sp>
      <p:sp>
        <p:nvSpPr>
          <p:cNvPr id="28" name="TextBox 27"/>
          <p:cNvSpPr txBox="1"/>
          <p:nvPr/>
        </p:nvSpPr>
        <p:spPr>
          <a:xfrm>
            <a:off x="6781800" y="5029200"/>
            <a:ext cx="1067921" cy="307777"/>
          </a:xfrm>
          <a:prstGeom prst="rect">
            <a:avLst/>
          </a:prstGeom>
          <a:noFill/>
        </p:spPr>
        <p:txBody>
          <a:bodyPr wrap="none" rtlCol="0">
            <a:spAutoFit/>
          </a:bodyPr>
          <a:lstStyle/>
          <a:p>
            <a:r>
              <a:rPr lang="en-US" sz="1400" i="1" dirty="0" smtClean="0">
                <a:solidFill>
                  <a:schemeClr val="tx2">
                    <a:lumMod val="60000"/>
                    <a:lumOff val="40000"/>
                  </a:schemeClr>
                </a:solidFill>
                <a:sym typeface="Wingdings" pitchFamily="2" charset="2"/>
              </a:rPr>
              <a:t> Children</a:t>
            </a:r>
            <a:endParaRPr lang="en-US" sz="1400" i="1" dirty="0">
              <a:solidFill>
                <a:schemeClr val="tx2">
                  <a:lumMod val="60000"/>
                  <a:lumOff val="40000"/>
                </a:schemeClr>
              </a:solidFill>
            </a:endParaRPr>
          </a:p>
        </p:txBody>
      </p:sp>
      <p:cxnSp>
        <p:nvCxnSpPr>
          <p:cNvPr id="29" name="Straight Connector 28"/>
          <p:cNvCxnSpPr>
            <a:stCxn id="19" idx="0"/>
            <a:endCxn id="7" idx="3"/>
          </p:cNvCxnSpPr>
          <p:nvPr/>
        </p:nvCxnSpPr>
        <p:spPr bwMode="auto">
          <a:xfrm rot="5400000" flipH="1" flipV="1">
            <a:off x="4724400" y="4352925"/>
            <a:ext cx="228600" cy="1123950"/>
          </a:xfrm>
          <a:prstGeom prst="line">
            <a:avLst/>
          </a:prstGeom>
          <a:noFill/>
          <a:ln w="9525" cap="flat" cmpd="sng" algn="ctr">
            <a:solidFill>
              <a:srgbClr val="0062BC"/>
            </a:solidFill>
            <a:prstDash val="solid"/>
            <a:round/>
            <a:headEnd type="none" w="med" len="med"/>
            <a:tailEnd type="none" w="med" len="med"/>
          </a:ln>
          <a:effectLst/>
        </p:spPr>
      </p:cxnSp>
      <p:cxnSp>
        <p:nvCxnSpPr>
          <p:cNvPr id="30" name="Straight Connector 29"/>
          <p:cNvCxnSpPr>
            <a:stCxn id="21" idx="1"/>
            <a:endCxn id="7" idx="3"/>
          </p:cNvCxnSpPr>
          <p:nvPr/>
        </p:nvCxnSpPr>
        <p:spPr bwMode="auto">
          <a:xfrm rot="16200000" flipV="1">
            <a:off x="5772150" y="4429125"/>
            <a:ext cx="323850" cy="1066800"/>
          </a:xfrm>
          <a:prstGeom prst="line">
            <a:avLst/>
          </a:prstGeom>
          <a:noFill/>
          <a:ln w="9525" cap="flat" cmpd="sng" algn="ctr">
            <a:solidFill>
              <a:srgbClr val="0062BC"/>
            </a:solidFill>
            <a:prstDash val="solid"/>
            <a:round/>
            <a:headEnd type="none" w="med" len="med"/>
            <a:tailEnd type="none" w="med" len="med"/>
          </a:ln>
          <a:effectLst/>
        </p:spPr>
      </p:cxnSp>
    </p:spTree>
    <p:extLst>
      <p:ext uri="{BB962C8B-B14F-4D97-AF65-F5344CB8AC3E}">
        <p14:creationId xmlns:p14="http://schemas.microsoft.com/office/powerpoint/2010/main" val="36509589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42917 -0.11759 L 0.46285 -0.11759 L 0.46407 -0.20602 L 0.51632 -0.20602 L 0.56632 -0.20602 L 0.56632 -0.26342 L 0.61407 -0.26342 " pathEditMode="relative" ptsTypes="AAAAAAA">
                                      <p:cBhvr>
                                        <p:cTn id="6" dur="2000" fill="hold"/>
                                        <p:tgtEl>
                                          <p:spTgt spid="4"/>
                                        </p:tgtEl>
                                        <p:attrNameLst>
                                          <p:attrName>ppt_x</p:attrName>
                                          <p:attrName>ppt_y</p:attrName>
                                        </p:attrNameLst>
                                      </p:cBhvr>
                                    </p:animMotion>
                                  </p:childTnLst>
                                </p:cTn>
                              </p:par>
                              <p:par>
                                <p:cTn id="7" presetID="1" presetClass="entr" presetSubtype="0" fill="hold" grpId="0"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childTnLst>
                          </p:cTn>
                        </p:par>
                        <p:par>
                          <p:cTn id="11" fill="hold">
                            <p:stCondLst>
                              <p:cond delay="2000"/>
                            </p:stCondLst>
                            <p:childTnLst>
                              <p:par>
                                <p:cTn id="12" presetID="10" presetClass="exit" presetSubtype="0" fill="hold" grpId="1" nodeType="afterEffect">
                                  <p:stCondLst>
                                    <p:cond delay="0"/>
                                  </p:stCondLst>
                                  <p:childTnLst>
                                    <p:animEffect transition="out" filter="fade">
                                      <p:cBhvr>
                                        <p:cTn id="13" dur="500"/>
                                        <p:tgtEl>
                                          <p:spTgt spid="4"/>
                                        </p:tgtEl>
                                      </p:cBhvr>
                                    </p:animEffect>
                                    <p:set>
                                      <p:cBhvr>
                                        <p:cTn id="14" dur="1" fill="hold">
                                          <p:stCondLst>
                                            <p:cond delay="499"/>
                                          </p:stCondLst>
                                        </p:cTn>
                                        <p:tgtEl>
                                          <p:spTgt spid="4"/>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0" presetClass="path" presetSubtype="0" accel="50000" decel="50000" fill="hold" grpId="0" nodeType="clickEffect">
                                  <p:stCondLst>
                                    <p:cond delay="0"/>
                                  </p:stCondLst>
                                  <p:childTnLst>
                                    <p:animMotion origin="layout" path="M 0.38039 -0.15416 L 0.41407 -0.15092 L 0.41407 -0.23935 L 0.51632 -0.23796 L 0.51632 -0.29675 L 0.56181 -0.29513 " pathEditMode="relative" ptsTypes="AAAAAA">
                                      <p:cBhvr>
                                        <p:cTn id="18" dur="2000" fill="hold"/>
                                        <p:tgtEl>
                                          <p:spTgt spid="5"/>
                                        </p:tgtEl>
                                        <p:attrNameLst>
                                          <p:attrName>ppt_x</p:attrName>
                                          <p:attrName>ppt_y</p:attrName>
                                        </p:attrNameLst>
                                      </p:cBhvr>
                                    </p:animMotion>
                                  </p:childTnLst>
                                </p:cTn>
                              </p:par>
                              <p:par>
                                <p:cTn id="19" presetID="1" presetClass="entr" presetSubtype="0" fill="hold" grpId="0" nodeType="with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4"/>
                                        </p:tgtEl>
                                        <p:attrNameLst>
                                          <p:attrName>style.visibility</p:attrName>
                                        </p:attrNameLst>
                                      </p:cBhvr>
                                      <p:to>
                                        <p:strVal val="visible"/>
                                      </p:to>
                                    </p:set>
                                  </p:childTnLst>
                                </p:cTn>
                              </p:par>
                            </p:childTnLst>
                          </p:cTn>
                        </p:par>
                        <p:par>
                          <p:cTn id="23" fill="hold">
                            <p:stCondLst>
                              <p:cond delay="2000"/>
                            </p:stCondLst>
                            <p:childTnLst>
                              <p:par>
                                <p:cTn id="24" presetID="10" presetClass="exit" presetSubtype="0" fill="hold" grpId="1" nodeType="afterEffect">
                                  <p:stCondLst>
                                    <p:cond delay="0"/>
                                  </p:stCondLst>
                                  <p:childTnLst>
                                    <p:animEffect transition="out" filter="fade">
                                      <p:cBhvr>
                                        <p:cTn id="25" dur="500"/>
                                        <p:tgtEl>
                                          <p:spTgt spid="5"/>
                                        </p:tgtEl>
                                      </p:cBhvr>
                                    </p:animEffect>
                                    <p:set>
                                      <p:cBhvr>
                                        <p:cTn id="26" dur="1" fill="hold">
                                          <p:stCondLst>
                                            <p:cond delay="499"/>
                                          </p:stCondLst>
                                        </p:cTn>
                                        <p:tgtEl>
                                          <p:spTgt spid="5"/>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0" presetClass="path" presetSubtype="0" accel="50000" decel="50000" fill="hold" grpId="0" nodeType="clickEffect">
                                  <p:stCondLst>
                                    <p:cond delay="0"/>
                                  </p:stCondLst>
                                  <p:childTnLst>
                                    <p:animMotion origin="layout" path="M 0.34097 -0.20972 L 0.37361 -0.20648 L 0.37118 -0.29491 L 0.47587 -0.2919 L 0.47465 -0.35394 L 0.52118 -0.35069 " pathEditMode="relative" ptsTypes="AAAAAA">
                                      <p:cBhvr>
                                        <p:cTn id="30" dur="2000" fill="hold"/>
                                        <p:tgtEl>
                                          <p:spTgt spid="6"/>
                                        </p:tgtEl>
                                        <p:attrNameLst>
                                          <p:attrName>ppt_x</p:attrName>
                                          <p:attrName>ppt_y</p:attrName>
                                        </p:attrNameLst>
                                      </p:cBhvr>
                                    </p:animMotion>
                                  </p:childTnLst>
                                </p:cTn>
                              </p:par>
                              <p:par>
                                <p:cTn id="31" presetID="1" presetClass="entr" presetSubtype="0" fill="hold" grpId="0" nodeType="with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0"/>
                                        </p:tgtEl>
                                        <p:attrNameLst>
                                          <p:attrName>style.visibility</p:attrName>
                                        </p:attrNameLst>
                                      </p:cBhvr>
                                      <p:to>
                                        <p:strVal val="visible"/>
                                      </p:to>
                                    </p:set>
                                  </p:childTnLst>
                                </p:cTn>
                              </p:par>
                            </p:childTnLst>
                          </p:cTn>
                        </p:par>
                        <p:par>
                          <p:cTn id="35" fill="hold">
                            <p:stCondLst>
                              <p:cond delay="2000"/>
                            </p:stCondLst>
                            <p:childTnLst>
                              <p:par>
                                <p:cTn id="36" presetID="10" presetClass="exit" presetSubtype="0" fill="hold" grpId="1" nodeType="afterEffect">
                                  <p:stCondLst>
                                    <p:cond delay="0"/>
                                  </p:stCondLst>
                                  <p:childTnLst>
                                    <p:animEffect transition="out" filter="fade">
                                      <p:cBhvr>
                                        <p:cTn id="37" dur="500"/>
                                        <p:tgtEl>
                                          <p:spTgt spid="6"/>
                                        </p:tgtEl>
                                      </p:cBhvr>
                                    </p:animEffect>
                                    <p:set>
                                      <p:cBhvr>
                                        <p:cTn id="38" dur="1" fill="hold">
                                          <p:stCondLst>
                                            <p:cond delay="499"/>
                                          </p:stCondLst>
                                        </p:cTn>
                                        <p:tgtEl>
                                          <p:spTgt spid="6"/>
                                        </p:tgtEl>
                                        <p:attrNameLst>
                                          <p:attrName>style.visibility</p:attrName>
                                        </p:attrNameLst>
                                      </p:cBhvr>
                                      <p:to>
                                        <p:strVal val="hidden"/>
                                      </p:to>
                                    </p:set>
                                  </p:childTnLst>
                                </p:cTn>
                              </p:par>
                            </p:childTnLst>
                          </p:cTn>
                        </p:par>
                        <p:par>
                          <p:cTn id="39" fill="hold">
                            <p:stCondLst>
                              <p:cond delay="2500"/>
                            </p:stCondLst>
                            <p:childTnLst>
                              <p:par>
                                <p:cTn id="40" presetID="1" presetClass="entr" presetSubtype="0" fill="hold" grpId="0" nodeType="afterEffect">
                                  <p:stCondLst>
                                    <p:cond delay="0"/>
                                  </p:stCondLst>
                                  <p:childTnLst>
                                    <p:set>
                                      <p:cBhvr>
                                        <p:cTn id="41" dur="1" fill="hold">
                                          <p:stCondLst>
                                            <p:cond delay="0"/>
                                          </p:stCondLst>
                                        </p:cTn>
                                        <p:tgtEl>
                                          <p:spTgt spid="28"/>
                                        </p:tgtEl>
                                        <p:attrNameLst>
                                          <p:attrName>style.visibility</p:attrName>
                                        </p:attrNameLst>
                                      </p:cBhvr>
                                      <p:to>
                                        <p:strVal val="visible"/>
                                      </p:to>
                                    </p:set>
                                  </p:childTnLst>
                                </p:cTn>
                              </p:par>
                            </p:childTnLst>
                          </p:cTn>
                        </p:par>
                        <p:par>
                          <p:cTn id="42" fill="hold">
                            <p:stCondLst>
                              <p:cond delay="2500"/>
                            </p:stCondLst>
                            <p:childTnLst>
                              <p:par>
                                <p:cTn id="43" presetID="1" presetClass="entr" presetSubtype="0" fill="hold" grpId="0" nodeType="afterEffect">
                                  <p:stCondLst>
                                    <p:cond delay="0"/>
                                  </p:stCondLst>
                                  <p:childTnLst>
                                    <p:set>
                                      <p:cBhvr>
                                        <p:cTn id="44"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animBg="1"/>
      <p:bldP spid="5" grpId="1" animBg="1"/>
      <p:bldP spid="6" grpId="0" animBg="1"/>
      <p:bldP spid="6" grpId="1" animBg="1"/>
      <p:bldP spid="19" grpId="0" animBg="1"/>
      <p:bldP spid="20" grpId="0" animBg="1"/>
      <p:bldP spid="21" grpId="0" animBg="1"/>
      <p:bldP spid="27" grpId="0"/>
      <p:bldP spid="28"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28" name="Picture 4" descr="http://images1.wikia.nocookie.net/__cb20061028011328/uncyclopedia/images/4/4f/JengaTower.jpg"/>
          <p:cNvPicPr>
            <a:picLocks noChangeAspect="1" noChangeArrowheads="1"/>
          </p:cNvPicPr>
          <p:nvPr/>
        </p:nvPicPr>
        <p:blipFill rotWithShape="1">
          <a:blip r:embed="rId4">
            <a:extLst>
              <a:ext uri="{28A0092B-C50C-407E-A947-70E740481C1C}">
                <a14:useLocalDpi xmlns:a14="http://schemas.microsoft.com/office/drawing/2010/main" val="0"/>
              </a:ext>
            </a:extLst>
          </a:blip>
          <a:srcRect l="39676" r="29509"/>
          <a:stretch/>
        </p:blipFill>
        <p:spPr bwMode="auto">
          <a:xfrm>
            <a:off x="6096000" y="1524000"/>
            <a:ext cx="1127078" cy="3657600"/>
          </a:xfrm>
          <a:prstGeom prst="rect">
            <a:avLst/>
          </a:prstGeom>
          <a:noFill/>
          <a:extLst>
            <a:ext uri="{909E8E84-426E-40dd-AFC4-6F175D3DCCD1}">
              <a14:hiddenFill xmlns:a14="http://schemas.microsoft.com/office/drawing/2010/main">
                <a:solidFill>
                  <a:srgbClr val="FFFFFF"/>
                </a:solidFill>
              </a14:hiddenFill>
            </a:ext>
          </a:extLst>
        </p:spPr>
      </p:pic>
      <p:sp>
        <p:nvSpPr>
          <p:cNvPr id="4" name="Title 3"/>
          <p:cNvSpPr>
            <a:spLocks noGrp="1"/>
          </p:cNvSpPr>
          <p:nvPr>
            <p:ph type="title"/>
          </p:nvPr>
        </p:nvSpPr>
        <p:spPr>
          <a:xfrm>
            <a:off x="457200" y="274638"/>
            <a:ext cx="8229600" cy="868362"/>
          </a:xfrm>
        </p:spPr>
        <p:txBody>
          <a:bodyPr/>
          <a:lstStyle/>
          <a:p>
            <a:r>
              <a:rPr lang="en-US" dirty="0" smtClean="0"/>
              <a:t>Does this sound familiar?</a:t>
            </a:r>
            <a:endParaRPr lang="en-US" dirty="0"/>
          </a:p>
        </p:txBody>
      </p:sp>
      <p:sp>
        <p:nvSpPr>
          <p:cNvPr id="5" name="Content Placeholder 4"/>
          <p:cNvSpPr>
            <a:spLocks noGrp="1"/>
          </p:cNvSpPr>
          <p:nvPr>
            <p:ph idx="1"/>
          </p:nvPr>
        </p:nvSpPr>
        <p:spPr>
          <a:xfrm>
            <a:off x="457200" y="1447800"/>
            <a:ext cx="5029200" cy="4678363"/>
          </a:xfrm>
        </p:spPr>
        <p:txBody>
          <a:bodyPr/>
          <a:lstStyle/>
          <a:p>
            <a:r>
              <a:rPr lang="en-US" dirty="0" smtClean="0"/>
              <a:t>Adding or changing support for hardware requires significant effort and time.</a:t>
            </a:r>
          </a:p>
          <a:p>
            <a:r>
              <a:rPr lang="en-US" dirty="0" smtClean="0"/>
              <a:t>You’re constantly copying and duplicating code to add similar, but different functionality.</a:t>
            </a:r>
          </a:p>
          <a:p>
            <a:r>
              <a:rPr lang="en-US" dirty="0" smtClean="0"/>
              <a:t>Adding new functionality breaks code due to brittle design.</a:t>
            </a:r>
            <a:endParaRPr lang="en-US" dirty="0"/>
          </a:p>
        </p:txBody>
      </p:sp>
      <p:sp>
        <p:nvSpPr>
          <p:cNvPr id="7" name="TextBox 6"/>
          <p:cNvSpPr txBox="1"/>
          <p:nvPr/>
        </p:nvSpPr>
        <p:spPr>
          <a:xfrm>
            <a:off x="416257" y="5078990"/>
            <a:ext cx="4953000" cy="369332"/>
          </a:xfrm>
          <a:prstGeom prst="rect">
            <a:avLst/>
          </a:prstGeom>
          <a:noFill/>
        </p:spPr>
        <p:txBody>
          <a:bodyPr wrap="square" rtlCol="0">
            <a:spAutoFit/>
          </a:bodyPr>
          <a:lstStyle/>
          <a:p>
            <a:r>
              <a:rPr lang="en-US" b="1" u="sng" dirty="0" smtClean="0">
                <a:solidFill>
                  <a:prstClr val="black"/>
                </a:solidFill>
                <a:latin typeface="Univers Com 45 Light"/>
              </a:rPr>
              <a:t>S</a:t>
            </a:r>
            <a:r>
              <a:rPr lang="en-US" dirty="0" smtClean="0">
                <a:solidFill>
                  <a:prstClr val="black"/>
                </a:solidFill>
                <a:latin typeface="Univers Com 45 Light"/>
              </a:rPr>
              <a:t>calable </a:t>
            </a:r>
            <a:r>
              <a:rPr lang="en-US" b="1" u="sng" dirty="0" smtClean="0">
                <a:solidFill>
                  <a:prstClr val="black"/>
                </a:solidFill>
                <a:latin typeface="Univers Com 45 Light"/>
              </a:rPr>
              <a:t>Mo</a:t>
            </a:r>
            <a:r>
              <a:rPr lang="en-US" dirty="0" smtClean="0">
                <a:solidFill>
                  <a:prstClr val="black"/>
                </a:solidFill>
                <a:latin typeface="Univers Com 45 Light"/>
              </a:rPr>
              <a:t>dular </a:t>
            </a:r>
            <a:r>
              <a:rPr lang="en-US" b="1" u="sng" dirty="0" smtClean="0">
                <a:solidFill>
                  <a:prstClr val="black"/>
                </a:solidFill>
                <a:latin typeface="Univers Com 45 Light"/>
              </a:rPr>
              <a:t>R</a:t>
            </a:r>
            <a:r>
              <a:rPr lang="en-US" dirty="0" smtClean="0">
                <a:solidFill>
                  <a:prstClr val="black"/>
                </a:solidFill>
                <a:latin typeface="Univers Com 45 Light"/>
              </a:rPr>
              <a:t>eusable </a:t>
            </a:r>
            <a:r>
              <a:rPr lang="en-US" b="1" u="sng" dirty="0" smtClean="0">
                <a:solidFill>
                  <a:prstClr val="black"/>
                </a:solidFill>
                <a:latin typeface="Univers Com 45 Light"/>
              </a:rPr>
              <a:t>E</a:t>
            </a:r>
            <a:r>
              <a:rPr lang="en-US" dirty="0" smtClean="0">
                <a:solidFill>
                  <a:prstClr val="black"/>
                </a:solidFill>
                <a:latin typeface="Univers Com 45 Light"/>
              </a:rPr>
              <a:t>xtensible </a:t>
            </a:r>
            <a:r>
              <a:rPr lang="en-US" b="1" u="sng" dirty="0" smtClean="0">
                <a:solidFill>
                  <a:prstClr val="black"/>
                </a:solidFill>
                <a:latin typeface="Univers Com 45 Light"/>
              </a:rPr>
              <a:t>S</a:t>
            </a:r>
            <a:r>
              <a:rPr lang="en-US" dirty="0" smtClean="0">
                <a:solidFill>
                  <a:prstClr val="black"/>
                </a:solidFill>
                <a:latin typeface="Univers Com 45 Light"/>
              </a:rPr>
              <a:t>imple</a:t>
            </a:r>
            <a:endParaRPr lang="en-US" dirty="0">
              <a:solidFill>
                <a:prstClr val="black"/>
              </a:solidFill>
              <a:latin typeface="Univers Com 45 Light"/>
            </a:endParaRPr>
          </a:p>
        </p:txBody>
      </p:sp>
      <p:pic>
        <p:nvPicPr>
          <p:cNvPr id="1026" name="Picture 2" descr="http://indiegameschannel.com/wp/wp-content/uploads/2011/04/JengaFall.jpe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0" y="1524000"/>
            <a:ext cx="3019425" cy="3819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8820204"/>
      </p:ext>
    </p:extLst>
  </p:cSld>
  <p:clrMapOvr>
    <a:overrideClrMapping bg1="lt1" tx1="dk1" bg2="lt2" tx2="dk2" accent1="accent1" accent2="accent2" accent3="accent3" accent4="accent4" accent5="accent5" accent6="accent6" hlink="hlink" folHlink="folHlink"/>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pPr algn="l"/>
            <a:r>
              <a:rPr lang="en-US" dirty="0" smtClean="0"/>
              <a:t>Demonstration</a:t>
            </a:r>
            <a:endParaRPr lang="en-US" dirty="0"/>
          </a:p>
        </p:txBody>
      </p:sp>
      <p:sp>
        <p:nvSpPr>
          <p:cNvPr id="5" name="Subtitle 4"/>
          <p:cNvSpPr>
            <a:spLocks noGrp="1"/>
          </p:cNvSpPr>
          <p:nvPr>
            <p:ph type="subTitle" idx="1"/>
          </p:nvPr>
        </p:nvSpPr>
        <p:spPr/>
        <p:txBody>
          <a:bodyPr/>
          <a:lstStyle/>
          <a:p>
            <a:pPr algn="l"/>
            <a:r>
              <a:rPr lang="en-US" dirty="0" smtClean="0"/>
              <a:t>Dynamically loading new measurements</a:t>
            </a:r>
            <a:endParaRPr lang="en-US" dirty="0"/>
          </a:p>
        </p:txBody>
      </p:sp>
    </p:spTree>
    <p:extLst>
      <p:ext uri="{BB962C8B-B14F-4D97-AF65-F5344CB8AC3E}">
        <p14:creationId xmlns:p14="http://schemas.microsoft.com/office/powerpoint/2010/main" val="2522889581"/>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Overriding User Interfaces with AF</a:t>
            </a:r>
            <a:endParaRPr lang="en-US" dirty="0"/>
          </a:p>
        </p:txBody>
      </p:sp>
      <p:pic>
        <p:nvPicPr>
          <p:cNvPr id="4" name="Picture 3"/>
          <p:cNvPicPr>
            <a:picLocks noChangeAspect="1"/>
          </p:cNvPicPr>
          <p:nvPr/>
        </p:nvPicPr>
        <p:blipFill>
          <a:blip r:embed="rId3"/>
          <a:stretch>
            <a:fillRect/>
          </a:stretch>
        </p:blipFill>
        <p:spPr>
          <a:xfrm>
            <a:off x="914400" y="1447800"/>
            <a:ext cx="7467600" cy="4457805"/>
          </a:xfrm>
          <a:prstGeom prst="rect">
            <a:avLst/>
          </a:prstGeom>
        </p:spPr>
      </p:pic>
      <p:sp>
        <p:nvSpPr>
          <p:cNvPr id="5" name="Rounded Rectangle 4"/>
          <p:cNvSpPr/>
          <p:nvPr/>
        </p:nvSpPr>
        <p:spPr>
          <a:xfrm>
            <a:off x="304800" y="3657600"/>
            <a:ext cx="4356228" cy="2286000"/>
          </a:xfrm>
          <a:prstGeom prst="roundRect">
            <a:avLst>
              <a:gd name="adj" fmla="val 11616"/>
            </a:avLst>
          </a:prstGeom>
          <a:solidFill>
            <a:schemeClr val="accent1"/>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t>Static </a:t>
            </a:r>
            <a:r>
              <a:rPr lang="en-US" sz="2000" dirty="0" err="1" smtClean="0"/>
              <a:t>Init</a:t>
            </a:r>
            <a:r>
              <a:rPr lang="en-US" sz="2000" dirty="0" smtClean="0"/>
              <a:t> Reference In Base Class</a:t>
            </a:r>
          </a:p>
          <a:p>
            <a:endParaRPr lang="en-US" b="1" dirty="0"/>
          </a:p>
          <a:p>
            <a:r>
              <a:rPr lang="en-US" b="1" dirty="0" smtClean="0"/>
              <a:t>First call: </a:t>
            </a:r>
            <a:r>
              <a:rPr lang="en-US" dirty="0" smtClean="0"/>
              <a:t>stores references to UI elements and creates user event</a:t>
            </a:r>
          </a:p>
          <a:p>
            <a:endParaRPr lang="en-US" dirty="0"/>
          </a:p>
          <a:p>
            <a:r>
              <a:rPr lang="en-US" b="1" dirty="0"/>
              <a:t>O</a:t>
            </a:r>
            <a:r>
              <a:rPr lang="en-US" b="1" dirty="0" smtClean="0"/>
              <a:t>ther calls: </a:t>
            </a:r>
            <a:r>
              <a:rPr lang="en-US" dirty="0" smtClean="0"/>
              <a:t>ignores UI references and returns user event</a:t>
            </a:r>
            <a:endParaRPr lang="en-US" dirty="0"/>
          </a:p>
        </p:txBody>
      </p:sp>
    </p:spTree>
    <p:extLst>
      <p:ext uri="{BB962C8B-B14F-4D97-AF65-F5344CB8AC3E}">
        <p14:creationId xmlns:p14="http://schemas.microsoft.com/office/powerpoint/2010/main" val="1917650851"/>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990600" y="2762745"/>
            <a:ext cx="1219200" cy="6096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latin typeface="+mj-lt"/>
              </a:rPr>
              <a:t>Controller</a:t>
            </a:r>
            <a:endParaRPr lang="en-US" sz="1100" dirty="0">
              <a:latin typeface="+mj-lt"/>
            </a:endParaRPr>
          </a:p>
        </p:txBody>
      </p:sp>
      <p:sp>
        <p:nvSpPr>
          <p:cNvPr id="5" name="Rounded Rectangle 4"/>
          <p:cNvSpPr/>
          <p:nvPr/>
        </p:nvSpPr>
        <p:spPr>
          <a:xfrm>
            <a:off x="5330497" y="2762745"/>
            <a:ext cx="1219200" cy="6096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latin typeface="+mj-lt"/>
              </a:rPr>
              <a:t>Measurement</a:t>
            </a:r>
            <a:endParaRPr lang="en-US" sz="1100" dirty="0">
              <a:latin typeface="+mj-lt"/>
            </a:endParaRPr>
          </a:p>
        </p:txBody>
      </p:sp>
      <p:sp>
        <p:nvSpPr>
          <p:cNvPr id="6" name="Rounded Rectangle 5"/>
          <p:cNvSpPr/>
          <p:nvPr/>
        </p:nvSpPr>
        <p:spPr>
          <a:xfrm>
            <a:off x="2288067" y="2762745"/>
            <a:ext cx="1219200" cy="6096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latin typeface="+mj-lt"/>
              </a:rPr>
              <a:t>User Interface</a:t>
            </a:r>
            <a:endParaRPr lang="en-US" sz="1100" dirty="0">
              <a:latin typeface="+mj-lt"/>
            </a:endParaRPr>
          </a:p>
        </p:txBody>
      </p:sp>
      <p:sp>
        <p:nvSpPr>
          <p:cNvPr id="8" name="Rounded Rectangle 7"/>
          <p:cNvSpPr/>
          <p:nvPr/>
        </p:nvSpPr>
        <p:spPr>
          <a:xfrm>
            <a:off x="1143000" y="3829050"/>
            <a:ext cx="914400" cy="4191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dirty="0" smtClean="0">
                <a:latin typeface="+mj-lt"/>
              </a:rPr>
              <a:t>Test Step Controller</a:t>
            </a:r>
            <a:endParaRPr lang="en-US" sz="1050" dirty="0">
              <a:latin typeface="+mj-lt"/>
            </a:endParaRPr>
          </a:p>
        </p:txBody>
      </p:sp>
      <p:sp>
        <p:nvSpPr>
          <p:cNvPr id="10" name="Rounded Rectangle 9"/>
          <p:cNvSpPr/>
          <p:nvPr/>
        </p:nvSpPr>
        <p:spPr>
          <a:xfrm>
            <a:off x="5469910" y="5394622"/>
            <a:ext cx="914400" cy="4191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dirty="0" smtClean="0">
                <a:latin typeface="+mj-lt"/>
              </a:rPr>
              <a:t>Diode I-V</a:t>
            </a:r>
            <a:endParaRPr lang="en-US" sz="1050" dirty="0">
              <a:latin typeface="+mj-lt"/>
            </a:endParaRPr>
          </a:p>
        </p:txBody>
      </p:sp>
      <p:sp>
        <p:nvSpPr>
          <p:cNvPr id="16" name="Rounded Rectangle 15"/>
          <p:cNvSpPr/>
          <p:nvPr/>
        </p:nvSpPr>
        <p:spPr>
          <a:xfrm>
            <a:off x="3276600" y="5394622"/>
            <a:ext cx="914400" cy="4191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dirty="0" smtClean="0">
                <a:latin typeface="+mj-lt"/>
              </a:rPr>
              <a:t>Strain</a:t>
            </a:r>
            <a:endParaRPr lang="en-US" sz="1050" dirty="0">
              <a:latin typeface="+mj-lt"/>
            </a:endParaRPr>
          </a:p>
        </p:txBody>
      </p:sp>
      <p:sp>
        <p:nvSpPr>
          <p:cNvPr id="17" name="Rounded Rectangle 16"/>
          <p:cNvSpPr/>
          <p:nvPr/>
        </p:nvSpPr>
        <p:spPr>
          <a:xfrm>
            <a:off x="4343400" y="5394622"/>
            <a:ext cx="914400" cy="4191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dirty="0" smtClean="0">
                <a:latin typeface="+mj-lt"/>
              </a:rPr>
              <a:t>Resistance</a:t>
            </a:r>
            <a:endParaRPr lang="en-US" sz="1050" dirty="0">
              <a:latin typeface="+mj-lt"/>
            </a:endParaRPr>
          </a:p>
        </p:txBody>
      </p:sp>
      <p:sp>
        <p:nvSpPr>
          <p:cNvPr id="20" name="Rounded Rectangle 19"/>
          <p:cNvSpPr/>
          <p:nvPr/>
        </p:nvSpPr>
        <p:spPr>
          <a:xfrm>
            <a:off x="6781801" y="5394623"/>
            <a:ext cx="914400" cy="4191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dirty="0" smtClean="0">
                <a:latin typeface="+mj-lt"/>
              </a:rPr>
              <a:t>Frequency Curve</a:t>
            </a:r>
            <a:endParaRPr lang="en-US" sz="1050" dirty="0">
              <a:latin typeface="+mj-lt"/>
            </a:endParaRPr>
          </a:p>
        </p:txBody>
      </p:sp>
      <p:sp>
        <p:nvSpPr>
          <p:cNvPr id="24" name="Rounded Rectangle 23"/>
          <p:cNvSpPr/>
          <p:nvPr/>
        </p:nvSpPr>
        <p:spPr>
          <a:xfrm>
            <a:off x="3794544" y="1251466"/>
            <a:ext cx="1219200" cy="6096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latin typeface="+mj-lt"/>
              </a:rPr>
              <a:t>Actor</a:t>
            </a:r>
            <a:endParaRPr lang="en-US" sz="1100" dirty="0">
              <a:latin typeface="+mj-lt"/>
            </a:endParaRPr>
          </a:p>
        </p:txBody>
      </p:sp>
      <p:sp>
        <p:nvSpPr>
          <p:cNvPr id="2" name="Title 1"/>
          <p:cNvSpPr>
            <a:spLocks noGrp="1"/>
          </p:cNvSpPr>
          <p:nvPr>
            <p:ph type="title"/>
          </p:nvPr>
        </p:nvSpPr>
        <p:spPr/>
        <p:txBody>
          <a:bodyPr/>
          <a:lstStyle/>
          <a:p>
            <a:r>
              <a:rPr lang="en-US" dirty="0" smtClean="0"/>
              <a:t>Measurement System Class Hierarchy</a:t>
            </a:r>
            <a:endParaRPr lang="en-US" dirty="0"/>
          </a:p>
        </p:txBody>
      </p:sp>
      <p:sp>
        <p:nvSpPr>
          <p:cNvPr id="39" name="Rounded Rectangle 38"/>
          <p:cNvSpPr/>
          <p:nvPr/>
        </p:nvSpPr>
        <p:spPr>
          <a:xfrm>
            <a:off x="6629400" y="2762745"/>
            <a:ext cx="1219200" cy="6096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latin typeface="+mj-lt"/>
              </a:rPr>
              <a:t>Results</a:t>
            </a:r>
            <a:endParaRPr lang="en-US" sz="1100" dirty="0">
              <a:latin typeface="+mj-lt"/>
            </a:endParaRPr>
          </a:p>
        </p:txBody>
      </p:sp>
      <p:sp>
        <p:nvSpPr>
          <p:cNvPr id="41" name="Rounded Rectangle 40"/>
          <p:cNvSpPr/>
          <p:nvPr/>
        </p:nvSpPr>
        <p:spPr>
          <a:xfrm>
            <a:off x="2446818" y="3829050"/>
            <a:ext cx="914400" cy="4191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dirty="0" smtClean="0">
                <a:latin typeface="+mj-lt"/>
              </a:rPr>
              <a:t>Operator UI</a:t>
            </a:r>
            <a:endParaRPr lang="en-US" sz="1050" dirty="0">
              <a:latin typeface="+mj-lt"/>
            </a:endParaRPr>
          </a:p>
        </p:txBody>
      </p:sp>
      <p:cxnSp>
        <p:nvCxnSpPr>
          <p:cNvPr id="62" name="Elbow Connector 61"/>
          <p:cNvCxnSpPr>
            <a:stCxn id="4" idx="0"/>
            <a:endCxn id="24" idx="2"/>
          </p:cNvCxnSpPr>
          <p:nvPr/>
        </p:nvCxnSpPr>
        <p:spPr>
          <a:xfrm rot="5400000" flipH="1" flipV="1">
            <a:off x="2551333" y="909934"/>
            <a:ext cx="901679" cy="2803944"/>
          </a:xfrm>
          <a:prstGeom prst="bentConnector3">
            <a:avLst>
              <a:gd name="adj1" fmla="val 25815"/>
            </a:avLst>
          </a:prstGeom>
          <a:ln w="3175">
            <a:solidFill>
              <a:schemeClr val="bg1">
                <a:lumMod val="75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65" name="Elbow Connector 64"/>
          <p:cNvCxnSpPr>
            <a:stCxn id="5" idx="0"/>
            <a:endCxn id="24" idx="2"/>
          </p:cNvCxnSpPr>
          <p:nvPr/>
        </p:nvCxnSpPr>
        <p:spPr>
          <a:xfrm rot="16200000" flipV="1">
            <a:off x="4721282" y="1543929"/>
            <a:ext cx="901679" cy="1535953"/>
          </a:xfrm>
          <a:prstGeom prst="bentConnector3">
            <a:avLst>
              <a:gd name="adj1" fmla="val 25815"/>
            </a:avLst>
          </a:prstGeom>
          <a:ln w="3175">
            <a:solidFill>
              <a:schemeClr val="bg1">
                <a:lumMod val="75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66" name="Elbow Connector 65"/>
          <p:cNvCxnSpPr>
            <a:stCxn id="6" idx="0"/>
            <a:endCxn id="24" idx="2"/>
          </p:cNvCxnSpPr>
          <p:nvPr/>
        </p:nvCxnSpPr>
        <p:spPr>
          <a:xfrm rot="5400000" flipH="1" flipV="1">
            <a:off x="3200066" y="1558668"/>
            <a:ext cx="901679" cy="1506477"/>
          </a:xfrm>
          <a:prstGeom prst="bentConnector3">
            <a:avLst>
              <a:gd name="adj1" fmla="val 25815"/>
            </a:avLst>
          </a:prstGeom>
          <a:ln w="3175">
            <a:solidFill>
              <a:schemeClr val="bg1">
                <a:lumMod val="75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67" name="Elbow Connector 66"/>
          <p:cNvCxnSpPr>
            <a:stCxn id="39" idx="0"/>
            <a:endCxn id="24" idx="2"/>
          </p:cNvCxnSpPr>
          <p:nvPr/>
        </p:nvCxnSpPr>
        <p:spPr>
          <a:xfrm rot="16200000" flipV="1">
            <a:off x="5370733" y="894478"/>
            <a:ext cx="901679" cy="2834856"/>
          </a:xfrm>
          <a:prstGeom prst="bentConnector3">
            <a:avLst>
              <a:gd name="adj1" fmla="val 25815"/>
            </a:avLst>
          </a:prstGeom>
          <a:ln w="3175">
            <a:solidFill>
              <a:schemeClr val="bg1">
                <a:lumMod val="75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7" name="Elbow Connector 106"/>
          <p:cNvCxnSpPr>
            <a:stCxn id="10" idx="0"/>
            <a:endCxn id="5" idx="2"/>
          </p:cNvCxnSpPr>
          <p:nvPr/>
        </p:nvCxnSpPr>
        <p:spPr>
          <a:xfrm rot="5400000" flipH="1" flipV="1">
            <a:off x="4922465" y="4376991"/>
            <a:ext cx="2022277" cy="12987"/>
          </a:xfrm>
          <a:prstGeom prst="bentConnector3">
            <a:avLst>
              <a:gd name="adj1" fmla="val 50000"/>
            </a:avLst>
          </a:prstGeom>
          <a:ln w="3175">
            <a:solidFill>
              <a:schemeClr val="bg1">
                <a:lumMod val="75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0" name="Elbow Connector 109"/>
          <p:cNvCxnSpPr>
            <a:stCxn id="16" idx="0"/>
            <a:endCxn id="5" idx="2"/>
          </p:cNvCxnSpPr>
          <p:nvPr/>
        </p:nvCxnSpPr>
        <p:spPr>
          <a:xfrm rot="5400000" flipH="1" flipV="1">
            <a:off x="3825810" y="3280336"/>
            <a:ext cx="2022277" cy="2206297"/>
          </a:xfrm>
          <a:prstGeom prst="bentConnector3">
            <a:avLst>
              <a:gd name="adj1" fmla="val 62052"/>
            </a:avLst>
          </a:prstGeom>
          <a:ln w="3175">
            <a:solidFill>
              <a:schemeClr val="bg1">
                <a:lumMod val="75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3" name="Elbow Connector 112"/>
          <p:cNvCxnSpPr>
            <a:stCxn id="17" idx="0"/>
            <a:endCxn id="5" idx="2"/>
          </p:cNvCxnSpPr>
          <p:nvPr/>
        </p:nvCxnSpPr>
        <p:spPr>
          <a:xfrm rot="5400000" flipH="1" flipV="1">
            <a:off x="4359210" y="3813736"/>
            <a:ext cx="2022277" cy="1139497"/>
          </a:xfrm>
          <a:prstGeom prst="bentConnector3">
            <a:avLst>
              <a:gd name="adj1" fmla="val 62052"/>
            </a:avLst>
          </a:prstGeom>
          <a:ln w="3175">
            <a:solidFill>
              <a:schemeClr val="bg1">
                <a:lumMod val="75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26" name="Elbow Connector 125"/>
          <p:cNvCxnSpPr>
            <a:stCxn id="20" idx="0"/>
            <a:endCxn id="39" idx="2"/>
          </p:cNvCxnSpPr>
          <p:nvPr/>
        </p:nvCxnSpPr>
        <p:spPr>
          <a:xfrm rot="16200000" flipV="1">
            <a:off x="6227862" y="4383483"/>
            <a:ext cx="2022278" cy="1"/>
          </a:xfrm>
          <a:prstGeom prst="bentConnector3">
            <a:avLst>
              <a:gd name="adj1" fmla="val 50000"/>
            </a:avLst>
          </a:prstGeom>
          <a:ln w="3175">
            <a:solidFill>
              <a:schemeClr val="bg1">
                <a:lumMod val="75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31" name="Elbow Connector 130"/>
          <p:cNvCxnSpPr>
            <a:stCxn id="41" idx="0"/>
            <a:endCxn id="6" idx="2"/>
          </p:cNvCxnSpPr>
          <p:nvPr/>
        </p:nvCxnSpPr>
        <p:spPr>
          <a:xfrm rot="16200000" flipV="1">
            <a:off x="2672491" y="3597522"/>
            <a:ext cx="456705" cy="6351"/>
          </a:xfrm>
          <a:prstGeom prst="bentConnector3">
            <a:avLst>
              <a:gd name="adj1" fmla="val 50000"/>
            </a:avLst>
          </a:prstGeom>
          <a:ln w="3175">
            <a:tailEnd type="arrow"/>
          </a:ln>
          <a:effectLst/>
        </p:spPr>
        <p:style>
          <a:lnRef idx="2">
            <a:schemeClr val="accent1"/>
          </a:lnRef>
          <a:fillRef idx="0">
            <a:schemeClr val="accent1"/>
          </a:fillRef>
          <a:effectRef idx="1">
            <a:schemeClr val="accent1"/>
          </a:effectRef>
          <a:fontRef idx="minor">
            <a:schemeClr val="tx1"/>
          </a:fontRef>
        </p:style>
      </p:cxnSp>
      <p:cxnSp>
        <p:nvCxnSpPr>
          <p:cNvPr id="135" name="Elbow Connector 134"/>
          <p:cNvCxnSpPr>
            <a:stCxn id="8" idx="0"/>
            <a:endCxn id="4" idx="2"/>
          </p:cNvCxnSpPr>
          <p:nvPr/>
        </p:nvCxnSpPr>
        <p:spPr>
          <a:xfrm rot="5400000" flipH="1" flipV="1">
            <a:off x="1371848" y="3600698"/>
            <a:ext cx="456705" cy="12700"/>
          </a:xfrm>
          <a:prstGeom prst="bentConnector3">
            <a:avLst>
              <a:gd name="adj1" fmla="val 50000"/>
            </a:avLst>
          </a:prstGeom>
          <a:ln w="3175">
            <a:tailEnd type="arrow"/>
          </a:ln>
          <a:effectLst/>
        </p:spPr>
        <p:style>
          <a:lnRef idx="2">
            <a:schemeClr val="accent1"/>
          </a:lnRef>
          <a:fillRef idx="0">
            <a:schemeClr val="accent1"/>
          </a:fillRef>
          <a:effectRef idx="1">
            <a:schemeClr val="accent1"/>
          </a:effectRef>
          <a:fontRef idx="minor">
            <a:schemeClr val="tx1"/>
          </a:fontRef>
        </p:style>
      </p:cxnSp>
      <p:sp>
        <p:nvSpPr>
          <p:cNvPr id="145" name="Rounded Rectangle 144"/>
          <p:cNvSpPr/>
          <p:nvPr/>
        </p:nvSpPr>
        <p:spPr>
          <a:xfrm>
            <a:off x="7842625" y="5394622"/>
            <a:ext cx="914400" cy="4191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dirty="0" smtClean="0">
                <a:latin typeface="+mj-lt"/>
              </a:rPr>
              <a:t>Voltage</a:t>
            </a:r>
            <a:endParaRPr lang="en-US" sz="1050" dirty="0">
              <a:latin typeface="+mj-lt"/>
            </a:endParaRPr>
          </a:p>
        </p:txBody>
      </p:sp>
      <p:cxnSp>
        <p:nvCxnSpPr>
          <p:cNvPr id="146" name="Elbow Connector 145"/>
          <p:cNvCxnSpPr>
            <a:stCxn id="145" idx="0"/>
            <a:endCxn id="39" idx="2"/>
          </p:cNvCxnSpPr>
          <p:nvPr/>
        </p:nvCxnSpPr>
        <p:spPr>
          <a:xfrm rot="16200000" flipV="1">
            <a:off x="6758275" y="3853071"/>
            <a:ext cx="2022277" cy="1060825"/>
          </a:xfrm>
          <a:prstGeom prst="bentConnector3">
            <a:avLst>
              <a:gd name="adj1" fmla="val 62686"/>
            </a:avLst>
          </a:prstGeom>
          <a:ln w="3175">
            <a:solidFill>
              <a:schemeClr val="bg1">
                <a:lumMod val="75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60" name="Rounded Rectangle 159"/>
          <p:cNvSpPr/>
          <p:nvPr/>
        </p:nvSpPr>
        <p:spPr>
          <a:xfrm>
            <a:off x="762000" y="2362200"/>
            <a:ext cx="8001000" cy="1143000"/>
          </a:xfrm>
          <a:prstGeom prst="roundRect">
            <a:avLst>
              <a:gd name="adj" fmla="val 7937"/>
            </a:avLst>
          </a:prstGeom>
          <a:solidFill>
            <a:schemeClr val="bg1">
              <a:lumMod val="85000"/>
              <a:alpha val="54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61" name="TextBox 160"/>
          <p:cNvSpPr txBox="1"/>
          <p:nvPr/>
        </p:nvSpPr>
        <p:spPr>
          <a:xfrm>
            <a:off x="762000" y="2381744"/>
            <a:ext cx="4343400" cy="369332"/>
          </a:xfrm>
          <a:prstGeom prst="rect">
            <a:avLst/>
          </a:prstGeom>
          <a:noFill/>
        </p:spPr>
        <p:txBody>
          <a:bodyPr wrap="square" rtlCol="0">
            <a:spAutoFit/>
          </a:bodyPr>
          <a:lstStyle/>
          <a:p>
            <a:r>
              <a:rPr lang="en-US" dirty="0" smtClean="0"/>
              <a:t>Common to Application and Plugin</a:t>
            </a:r>
            <a:endParaRPr lang="en-US" dirty="0"/>
          </a:p>
        </p:txBody>
      </p:sp>
      <p:sp>
        <p:nvSpPr>
          <p:cNvPr id="168" name="Rounded Rectangle 167"/>
          <p:cNvSpPr/>
          <p:nvPr/>
        </p:nvSpPr>
        <p:spPr>
          <a:xfrm>
            <a:off x="3124200" y="1079521"/>
            <a:ext cx="2206297" cy="1018928"/>
          </a:xfrm>
          <a:prstGeom prst="roundRect">
            <a:avLst/>
          </a:prstGeom>
          <a:solidFill>
            <a:schemeClr val="bg1">
              <a:lumMod val="85000"/>
              <a:alpha val="54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67" name="TextBox 166"/>
          <p:cNvSpPr txBox="1"/>
          <p:nvPr/>
        </p:nvSpPr>
        <p:spPr>
          <a:xfrm>
            <a:off x="3133786" y="1066800"/>
            <a:ext cx="677383" cy="369332"/>
          </a:xfrm>
          <a:prstGeom prst="rect">
            <a:avLst/>
          </a:prstGeom>
          <a:noFill/>
        </p:spPr>
        <p:txBody>
          <a:bodyPr wrap="square" rtlCol="0">
            <a:spAutoFit/>
          </a:bodyPr>
          <a:lstStyle/>
          <a:p>
            <a:r>
              <a:rPr lang="en-US" dirty="0" smtClean="0"/>
              <a:t>vi.lib</a:t>
            </a:r>
            <a:endParaRPr lang="en-US" dirty="0"/>
          </a:p>
        </p:txBody>
      </p:sp>
      <p:cxnSp>
        <p:nvCxnSpPr>
          <p:cNvPr id="175" name="Straight Connector 174"/>
          <p:cNvCxnSpPr/>
          <p:nvPr/>
        </p:nvCxnSpPr>
        <p:spPr>
          <a:xfrm>
            <a:off x="0" y="4727377"/>
            <a:ext cx="9144000" cy="0"/>
          </a:xfrm>
          <a:prstGeom prst="line">
            <a:avLst/>
          </a:prstGeom>
          <a:ln>
            <a:prstDash val="lgDash"/>
          </a:ln>
        </p:spPr>
        <p:style>
          <a:lnRef idx="2">
            <a:schemeClr val="accent1"/>
          </a:lnRef>
          <a:fillRef idx="0">
            <a:schemeClr val="accent1"/>
          </a:fillRef>
          <a:effectRef idx="1">
            <a:schemeClr val="accent1"/>
          </a:effectRef>
          <a:fontRef idx="minor">
            <a:schemeClr val="tx1"/>
          </a:fontRef>
        </p:style>
      </p:cxnSp>
      <p:sp>
        <p:nvSpPr>
          <p:cNvPr id="176" name="TextBox 175"/>
          <p:cNvSpPr txBox="1"/>
          <p:nvPr/>
        </p:nvSpPr>
        <p:spPr>
          <a:xfrm>
            <a:off x="-2" y="4781550"/>
            <a:ext cx="3048002" cy="307777"/>
          </a:xfrm>
          <a:prstGeom prst="rect">
            <a:avLst/>
          </a:prstGeom>
          <a:noFill/>
          <a:effectLst/>
        </p:spPr>
        <p:txBody>
          <a:bodyPr wrap="square" rtlCol="0">
            <a:spAutoFit/>
          </a:bodyPr>
          <a:lstStyle/>
          <a:p>
            <a:r>
              <a:rPr lang="en-US" sz="1400" dirty="0" smtClean="0">
                <a:solidFill>
                  <a:schemeClr val="bg1">
                    <a:lumMod val="65000"/>
                  </a:schemeClr>
                </a:solidFill>
              </a:rPr>
              <a:t>Dynamically Loaded at Run-Time</a:t>
            </a:r>
            <a:endParaRPr lang="en-US" sz="1400" dirty="0">
              <a:solidFill>
                <a:schemeClr val="bg1">
                  <a:lumMod val="65000"/>
                </a:schemeClr>
              </a:solidFill>
            </a:endParaRPr>
          </a:p>
        </p:txBody>
      </p:sp>
      <p:sp>
        <p:nvSpPr>
          <p:cNvPr id="177" name="TextBox 176"/>
          <p:cNvSpPr txBox="1"/>
          <p:nvPr/>
        </p:nvSpPr>
        <p:spPr>
          <a:xfrm>
            <a:off x="-1" y="4419600"/>
            <a:ext cx="1905001" cy="307777"/>
          </a:xfrm>
          <a:prstGeom prst="rect">
            <a:avLst/>
          </a:prstGeom>
          <a:noFill/>
          <a:effectLst/>
        </p:spPr>
        <p:txBody>
          <a:bodyPr wrap="square" rtlCol="0">
            <a:spAutoFit/>
          </a:bodyPr>
          <a:lstStyle/>
          <a:p>
            <a:r>
              <a:rPr lang="en-US" sz="1400" dirty="0" smtClean="0">
                <a:solidFill>
                  <a:schemeClr val="bg1">
                    <a:lumMod val="65000"/>
                  </a:schemeClr>
                </a:solidFill>
              </a:rPr>
              <a:t>Built into Executable</a:t>
            </a:r>
            <a:endParaRPr lang="en-US" sz="1400" dirty="0">
              <a:solidFill>
                <a:schemeClr val="bg1">
                  <a:lumMod val="65000"/>
                </a:schemeClr>
              </a:solidFill>
            </a:endParaRPr>
          </a:p>
        </p:txBody>
      </p:sp>
      <p:sp>
        <p:nvSpPr>
          <p:cNvPr id="37" name="Rounded Rectangle 36"/>
          <p:cNvSpPr/>
          <p:nvPr/>
        </p:nvSpPr>
        <p:spPr>
          <a:xfrm>
            <a:off x="5334000" y="4953000"/>
            <a:ext cx="2438400" cy="1066800"/>
          </a:xfrm>
          <a:prstGeom prst="roundRect">
            <a:avLst>
              <a:gd name="adj" fmla="val 12782"/>
            </a:avLst>
          </a:prstGeom>
          <a:solidFill>
            <a:schemeClr val="bg1">
              <a:lumMod val="85000"/>
              <a:alpha val="54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42" name="TextBox 41"/>
          <p:cNvSpPr txBox="1"/>
          <p:nvPr/>
        </p:nvSpPr>
        <p:spPr>
          <a:xfrm>
            <a:off x="5334000" y="4953000"/>
            <a:ext cx="914399" cy="369332"/>
          </a:xfrm>
          <a:prstGeom prst="rect">
            <a:avLst/>
          </a:prstGeom>
          <a:noFill/>
        </p:spPr>
        <p:txBody>
          <a:bodyPr wrap="square" rtlCol="0">
            <a:spAutoFit/>
          </a:bodyPr>
          <a:lstStyle/>
          <a:p>
            <a:r>
              <a:rPr lang="en-US" dirty="0" smtClean="0"/>
              <a:t>Plugin</a:t>
            </a:r>
            <a:endParaRPr lang="en-US" dirty="0"/>
          </a:p>
        </p:txBody>
      </p:sp>
      <p:sp>
        <p:nvSpPr>
          <p:cNvPr id="40" name="Rounded Rectangle 39"/>
          <p:cNvSpPr/>
          <p:nvPr/>
        </p:nvSpPr>
        <p:spPr>
          <a:xfrm>
            <a:off x="762000" y="3657600"/>
            <a:ext cx="3962400" cy="762000"/>
          </a:xfrm>
          <a:prstGeom prst="roundRect">
            <a:avLst>
              <a:gd name="adj" fmla="val 7937"/>
            </a:avLst>
          </a:prstGeom>
          <a:solidFill>
            <a:schemeClr val="bg1">
              <a:lumMod val="85000"/>
              <a:alpha val="54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43" name="TextBox 42"/>
          <p:cNvSpPr txBox="1"/>
          <p:nvPr/>
        </p:nvSpPr>
        <p:spPr>
          <a:xfrm>
            <a:off x="3429000" y="3669268"/>
            <a:ext cx="2209800" cy="646331"/>
          </a:xfrm>
          <a:prstGeom prst="rect">
            <a:avLst/>
          </a:prstGeom>
          <a:noFill/>
        </p:spPr>
        <p:txBody>
          <a:bodyPr wrap="square" rtlCol="0">
            <a:spAutoFit/>
          </a:bodyPr>
          <a:lstStyle/>
          <a:p>
            <a:r>
              <a:rPr lang="en-US" dirty="0" smtClean="0"/>
              <a:t>Application </a:t>
            </a:r>
          </a:p>
          <a:p>
            <a:r>
              <a:rPr lang="en-US" dirty="0" smtClean="0"/>
              <a:t>Specific</a:t>
            </a:r>
            <a:endParaRPr lang="en-US" dirty="0"/>
          </a:p>
        </p:txBody>
      </p:sp>
    </p:spTree>
    <p:extLst>
      <p:ext uri="{BB962C8B-B14F-4D97-AF65-F5344CB8AC3E}">
        <p14:creationId xmlns:p14="http://schemas.microsoft.com/office/powerpoint/2010/main" val="33854352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990600" y="2762745"/>
            <a:ext cx="1219200" cy="6096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latin typeface="+mj-lt"/>
              </a:rPr>
              <a:t>Controller</a:t>
            </a:r>
            <a:endParaRPr lang="en-US" sz="1100" dirty="0">
              <a:latin typeface="+mj-lt"/>
            </a:endParaRPr>
          </a:p>
        </p:txBody>
      </p:sp>
      <p:sp>
        <p:nvSpPr>
          <p:cNvPr id="5" name="Rounded Rectangle 4"/>
          <p:cNvSpPr/>
          <p:nvPr/>
        </p:nvSpPr>
        <p:spPr>
          <a:xfrm>
            <a:off x="5330497" y="2762745"/>
            <a:ext cx="1219200" cy="6096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latin typeface="+mj-lt"/>
              </a:rPr>
              <a:t>Measurement</a:t>
            </a:r>
            <a:endParaRPr lang="en-US" sz="1100" dirty="0">
              <a:latin typeface="+mj-lt"/>
            </a:endParaRPr>
          </a:p>
        </p:txBody>
      </p:sp>
      <p:sp>
        <p:nvSpPr>
          <p:cNvPr id="10" name="Rounded Rectangle 9"/>
          <p:cNvSpPr/>
          <p:nvPr/>
        </p:nvSpPr>
        <p:spPr>
          <a:xfrm>
            <a:off x="5486400" y="5394622"/>
            <a:ext cx="914400" cy="4191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dirty="0" smtClean="0">
                <a:latin typeface="+mj-lt"/>
              </a:rPr>
              <a:t>Diode I-V</a:t>
            </a:r>
            <a:endParaRPr lang="en-US" sz="1050" dirty="0">
              <a:latin typeface="+mj-lt"/>
            </a:endParaRPr>
          </a:p>
        </p:txBody>
      </p:sp>
      <p:sp>
        <p:nvSpPr>
          <p:cNvPr id="2" name="Title 1"/>
          <p:cNvSpPr>
            <a:spLocks noGrp="1"/>
          </p:cNvSpPr>
          <p:nvPr>
            <p:ph type="title"/>
          </p:nvPr>
        </p:nvSpPr>
        <p:spPr/>
        <p:txBody>
          <a:bodyPr/>
          <a:lstStyle/>
          <a:p>
            <a:r>
              <a:rPr lang="en-US" dirty="0" smtClean="0"/>
              <a:t>Abstracting Hardware</a:t>
            </a:r>
            <a:endParaRPr lang="en-US" dirty="0"/>
          </a:p>
        </p:txBody>
      </p:sp>
      <p:cxnSp>
        <p:nvCxnSpPr>
          <p:cNvPr id="107" name="Elbow Connector 106"/>
          <p:cNvCxnSpPr>
            <a:stCxn id="60" idx="2"/>
            <a:endCxn id="10" idx="0"/>
          </p:cNvCxnSpPr>
          <p:nvPr/>
        </p:nvCxnSpPr>
        <p:spPr>
          <a:xfrm rot="16200000" flipH="1">
            <a:off x="4930710" y="4381731"/>
            <a:ext cx="2022277" cy="3503"/>
          </a:xfrm>
          <a:prstGeom prst="bentConnector3">
            <a:avLst>
              <a:gd name="adj1" fmla="val 50000"/>
            </a:avLst>
          </a:prstGeom>
          <a:ln w="28575" cmpd="sng">
            <a:prstDash val="dash"/>
            <a:tailEnd type="arrow"/>
          </a:ln>
        </p:spPr>
        <p:style>
          <a:lnRef idx="1">
            <a:schemeClr val="accent4"/>
          </a:lnRef>
          <a:fillRef idx="0">
            <a:schemeClr val="accent4"/>
          </a:fillRef>
          <a:effectRef idx="0">
            <a:schemeClr val="accent4"/>
          </a:effectRef>
          <a:fontRef idx="minor">
            <a:schemeClr val="tx1"/>
          </a:fontRef>
        </p:style>
      </p:cxnSp>
      <p:cxnSp>
        <p:nvCxnSpPr>
          <p:cNvPr id="12" name="Elbow Connector 11"/>
          <p:cNvCxnSpPr>
            <a:stCxn id="4" idx="0"/>
            <a:endCxn id="5" idx="0"/>
          </p:cNvCxnSpPr>
          <p:nvPr/>
        </p:nvCxnSpPr>
        <p:spPr>
          <a:xfrm rot="5400000" flipH="1" flipV="1">
            <a:off x="3770148" y="592797"/>
            <a:ext cx="12700" cy="4339897"/>
          </a:xfrm>
          <a:prstGeom prst="bentConnector3">
            <a:avLst>
              <a:gd name="adj1" fmla="val 1800000"/>
            </a:avLst>
          </a:prstGeom>
          <a:ln w="28575" cmpd="sng">
            <a:prstDash val="dash"/>
            <a:tailEnd type="arrow"/>
          </a:ln>
        </p:spPr>
        <p:style>
          <a:lnRef idx="1">
            <a:schemeClr val="accent4"/>
          </a:lnRef>
          <a:fillRef idx="0">
            <a:schemeClr val="accent4"/>
          </a:fillRef>
          <a:effectRef idx="0">
            <a:schemeClr val="accent4"/>
          </a:effectRef>
          <a:fontRef idx="minor">
            <a:schemeClr val="tx1"/>
          </a:fontRef>
        </p:style>
      </p:cxnSp>
      <p:sp>
        <p:nvSpPr>
          <p:cNvPr id="49" name="Rounded Rectangle 48"/>
          <p:cNvSpPr/>
          <p:nvPr/>
        </p:nvSpPr>
        <p:spPr>
          <a:xfrm>
            <a:off x="990600" y="3886200"/>
            <a:ext cx="1219200" cy="609600"/>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100" b="1" dirty="0" smtClean="0">
                <a:solidFill>
                  <a:srgbClr val="000000"/>
                </a:solidFill>
                <a:latin typeface="+mj-lt"/>
              </a:rPr>
              <a:t>Hardware</a:t>
            </a:r>
            <a:endParaRPr lang="en-US" sz="1100" b="1" dirty="0">
              <a:solidFill>
                <a:srgbClr val="000000"/>
              </a:solidFill>
              <a:latin typeface="+mj-lt"/>
            </a:endParaRPr>
          </a:p>
        </p:txBody>
      </p:sp>
      <p:cxnSp>
        <p:nvCxnSpPr>
          <p:cNvPr id="22" name="Straight Arrow Connector 21"/>
          <p:cNvCxnSpPr>
            <a:stCxn id="49" idx="0"/>
            <a:endCxn id="4" idx="2"/>
          </p:cNvCxnSpPr>
          <p:nvPr/>
        </p:nvCxnSpPr>
        <p:spPr>
          <a:xfrm flipV="1">
            <a:off x="1600200" y="3372345"/>
            <a:ext cx="0" cy="513855"/>
          </a:xfrm>
          <a:prstGeom prst="straightConnector1">
            <a:avLst/>
          </a:prstGeom>
          <a:ln w="28575" cmpd="sng">
            <a:prstDash val="dash"/>
            <a:tailEnd type="arrow"/>
          </a:ln>
        </p:spPr>
        <p:style>
          <a:lnRef idx="1">
            <a:schemeClr val="accent4"/>
          </a:lnRef>
          <a:fillRef idx="0">
            <a:schemeClr val="accent4"/>
          </a:fillRef>
          <a:effectRef idx="0">
            <a:schemeClr val="accent4"/>
          </a:effectRef>
          <a:fontRef idx="minor">
            <a:schemeClr val="tx1"/>
          </a:fontRef>
        </p:style>
      </p:cxnSp>
      <p:sp>
        <p:nvSpPr>
          <p:cNvPr id="60" name="Rounded Rectangle 59"/>
          <p:cNvSpPr/>
          <p:nvPr/>
        </p:nvSpPr>
        <p:spPr>
          <a:xfrm>
            <a:off x="5330497" y="2762745"/>
            <a:ext cx="1219200" cy="6096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latin typeface="+mj-lt"/>
              </a:rPr>
              <a:t>Measurement</a:t>
            </a:r>
            <a:endParaRPr lang="en-US" sz="1100" dirty="0">
              <a:latin typeface="+mj-lt"/>
            </a:endParaRPr>
          </a:p>
        </p:txBody>
      </p:sp>
      <p:sp>
        <p:nvSpPr>
          <p:cNvPr id="61" name="Rounded Rectangle 60"/>
          <p:cNvSpPr/>
          <p:nvPr/>
        </p:nvSpPr>
        <p:spPr>
          <a:xfrm>
            <a:off x="2288067" y="2762745"/>
            <a:ext cx="1219200" cy="609600"/>
          </a:xfrm>
          <a:prstGeom prst="roundRect">
            <a:avLst/>
          </a:prstGeom>
          <a:gradFill flip="none" rotWithShape="1">
            <a:gsLst>
              <a:gs pos="0">
                <a:schemeClr val="accent1">
                  <a:tint val="100000"/>
                  <a:shade val="100000"/>
                  <a:satMod val="130000"/>
                  <a:alpha val="13000"/>
                </a:schemeClr>
              </a:gs>
              <a:gs pos="100000">
                <a:schemeClr val="accent1">
                  <a:tint val="50000"/>
                  <a:shade val="100000"/>
                  <a:satMod val="350000"/>
                  <a:alpha val="13000"/>
                </a:schemeClr>
              </a:gs>
            </a:gsLst>
            <a:lin ang="16200000" scaled="0"/>
            <a:tileRect/>
          </a:gradFill>
          <a:ln>
            <a:solidFill>
              <a:schemeClr val="bg1">
                <a:lumMod val="6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latin typeface="+mj-lt"/>
              </a:rPr>
              <a:t>User Interface</a:t>
            </a:r>
            <a:endParaRPr lang="en-US" sz="1100" dirty="0">
              <a:latin typeface="+mj-lt"/>
            </a:endParaRPr>
          </a:p>
        </p:txBody>
      </p:sp>
      <p:sp>
        <p:nvSpPr>
          <p:cNvPr id="63" name="Rounded Rectangle 62"/>
          <p:cNvSpPr/>
          <p:nvPr/>
        </p:nvSpPr>
        <p:spPr>
          <a:xfrm>
            <a:off x="3794544" y="1251466"/>
            <a:ext cx="1219200" cy="609600"/>
          </a:xfrm>
          <a:prstGeom prst="roundRect">
            <a:avLst/>
          </a:prstGeom>
          <a:gradFill flip="none" rotWithShape="1">
            <a:gsLst>
              <a:gs pos="0">
                <a:schemeClr val="accent1">
                  <a:tint val="100000"/>
                  <a:shade val="100000"/>
                  <a:satMod val="130000"/>
                  <a:alpha val="13000"/>
                </a:schemeClr>
              </a:gs>
              <a:gs pos="100000">
                <a:schemeClr val="accent1">
                  <a:tint val="50000"/>
                  <a:shade val="100000"/>
                  <a:satMod val="350000"/>
                  <a:alpha val="13000"/>
                </a:schemeClr>
              </a:gs>
            </a:gsLst>
            <a:lin ang="16200000" scaled="0"/>
            <a:tileRect/>
          </a:gradFill>
          <a:ln>
            <a:solidFill>
              <a:schemeClr val="bg1">
                <a:lumMod val="6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latin typeface="+mj-lt"/>
              </a:rPr>
              <a:t>Actor</a:t>
            </a:r>
            <a:endParaRPr lang="en-US" sz="1100" dirty="0">
              <a:latin typeface="+mj-lt"/>
            </a:endParaRPr>
          </a:p>
        </p:txBody>
      </p:sp>
      <p:sp>
        <p:nvSpPr>
          <p:cNvPr id="69" name="Rounded Rectangle 68"/>
          <p:cNvSpPr/>
          <p:nvPr/>
        </p:nvSpPr>
        <p:spPr>
          <a:xfrm>
            <a:off x="6629400" y="2762745"/>
            <a:ext cx="1219200" cy="609600"/>
          </a:xfrm>
          <a:prstGeom prst="roundRect">
            <a:avLst/>
          </a:prstGeom>
          <a:gradFill flip="none" rotWithShape="1">
            <a:gsLst>
              <a:gs pos="0">
                <a:schemeClr val="accent1">
                  <a:tint val="100000"/>
                  <a:shade val="100000"/>
                  <a:satMod val="130000"/>
                  <a:alpha val="13000"/>
                </a:schemeClr>
              </a:gs>
              <a:gs pos="100000">
                <a:schemeClr val="accent1">
                  <a:tint val="50000"/>
                  <a:shade val="100000"/>
                  <a:satMod val="350000"/>
                  <a:alpha val="13000"/>
                </a:schemeClr>
              </a:gs>
            </a:gsLst>
            <a:lin ang="16200000" scaled="0"/>
            <a:tileRect/>
          </a:gradFill>
          <a:ln>
            <a:solidFill>
              <a:schemeClr val="bg1">
                <a:lumMod val="6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latin typeface="+mj-lt"/>
              </a:rPr>
              <a:t>Results</a:t>
            </a:r>
            <a:endParaRPr lang="en-US" sz="1100" dirty="0">
              <a:latin typeface="+mj-lt"/>
            </a:endParaRPr>
          </a:p>
        </p:txBody>
      </p:sp>
    </p:spTree>
    <p:extLst>
      <p:ext uri="{BB962C8B-B14F-4D97-AF65-F5344CB8AC3E}">
        <p14:creationId xmlns:p14="http://schemas.microsoft.com/office/powerpoint/2010/main" val="9371395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p:cNvSpPr/>
          <p:nvPr/>
        </p:nvSpPr>
        <p:spPr>
          <a:xfrm>
            <a:off x="-9525" y="0"/>
            <a:ext cx="9144000"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cxnSp>
        <p:nvCxnSpPr>
          <p:cNvPr id="5" name="Straight Connector 4"/>
          <p:cNvCxnSpPr/>
          <p:nvPr/>
        </p:nvCxnSpPr>
        <p:spPr>
          <a:xfrm>
            <a:off x="4168202" y="-358493"/>
            <a:ext cx="0" cy="6698333"/>
          </a:xfrm>
          <a:prstGeom prst="line">
            <a:avLst/>
          </a:prstGeom>
        </p:spPr>
        <p:style>
          <a:lnRef idx="2">
            <a:schemeClr val="accent1"/>
          </a:lnRef>
          <a:fillRef idx="0">
            <a:schemeClr val="accent1"/>
          </a:fillRef>
          <a:effectRef idx="1">
            <a:schemeClr val="accent1"/>
          </a:effectRef>
          <a:fontRef idx="minor">
            <a:schemeClr val="tx1"/>
          </a:fontRef>
        </p:style>
      </p:cxnSp>
      <p:cxnSp>
        <p:nvCxnSpPr>
          <p:cNvPr id="141" name="Straight Connector 140"/>
          <p:cNvCxnSpPr>
            <a:stCxn id="269" idx="0"/>
          </p:cNvCxnSpPr>
          <p:nvPr/>
        </p:nvCxnSpPr>
        <p:spPr>
          <a:xfrm>
            <a:off x="7448792" y="-663192"/>
            <a:ext cx="5342" cy="6751572"/>
          </a:xfrm>
          <a:prstGeom prst="line">
            <a:avLst/>
          </a:prstGeom>
        </p:spPr>
        <p:style>
          <a:lnRef idx="2">
            <a:schemeClr val="accent1"/>
          </a:lnRef>
          <a:fillRef idx="0">
            <a:schemeClr val="accent1"/>
          </a:fillRef>
          <a:effectRef idx="1">
            <a:schemeClr val="accent1"/>
          </a:effectRef>
          <a:fontRef idx="minor">
            <a:schemeClr val="tx1"/>
          </a:fontRef>
        </p:style>
      </p:cxnSp>
      <p:sp>
        <p:nvSpPr>
          <p:cNvPr id="266" name="Rectangle 265"/>
          <p:cNvSpPr/>
          <p:nvPr/>
        </p:nvSpPr>
        <p:spPr>
          <a:xfrm>
            <a:off x="6922641" y="-274772"/>
            <a:ext cx="1042881" cy="622585"/>
          </a:xfrm>
          <a:prstGeom prst="rect">
            <a:avLst/>
          </a:prstGeom>
          <a:ln w="9525"/>
        </p:spPr>
        <p:style>
          <a:lnRef idx="2">
            <a:schemeClr val="accent1"/>
          </a:lnRef>
          <a:fillRef idx="1">
            <a:schemeClr val="lt1"/>
          </a:fillRef>
          <a:effectRef idx="0">
            <a:schemeClr val="accent1"/>
          </a:effectRef>
          <a:fontRef idx="minor">
            <a:schemeClr val="dk1"/>
          </a:fontRef>
        </p:style>
        <p:txBody>
          <a:bodyPr rtlCol="0" anchor="ctr"/>
          <a:lstStyle/>
          <a:p>
            <a:pPr algn="ctr"/>
            <a:r>
              <a:rPr lang="en-US" sz="1100" dirty="0" smtClean="0"/>
              <a:t>Check Validty.vi</a:t>
            </a:r>
            <a:endParaRPr lang="en-US" sz="1100" dirty="0"/>
          </a:p>
        </p:txBody>
      </p:sp>
      <p:sp>
        <p:nvSpPr>
          <p:cNvPr id="267" name="TextBox 266"/>
          <p:cNvSpPr txBox="1"/>
          <p:nvPr/>
        </p:nvSpPr>
        <p:spPr>
          <a:xfrm>
            <a:off x="5226768" y="-238610"/>
            <a:ext cx="1540615" cy="304699"/>
          </a:xfrm>
          <a:prstGeom prst="rect">
            <a:avLst/>
          </a:prstGeom>
          <a:noFill/>
        </p:spPr>
        <p:txBody>
          <a:bodyPr wrap="none" rtlCol="0">
            <a:spAutoFit/>
          </a:bodyPr>
          <a:lstStyle/>
          <a:p>
            <a:r>
              <a:rPr lang="en-US" sz="1200" dirty="0" smtClean="0">
                <a:solidFill>
                  <a:prstClr val="black"/>
                </a:solidFill>
              </a:rPr>
              <a:t>Validate Selection.vi</a:t>
            </a:r>
            <a:endParaRPr lang="en-US" sz="1200" dirty="0">
              <a:solidFill>
                <a:prstClr val="black"/>
              </a:solidFill>
            </a:endParaRPr>
          </a:p>
        </p:txBody>
      </p:sp>
      <p:cxnSp>
        <p:nvCxnSpPr>
          <p:cNvPr id="268" name="Elbow Connector 267"/>
          <p:cNvCxnSpPr/>
          <p:nvPr/>
        </p:nvCxnSpPr>
        <p:spPr>
          <a:xfrm rot="10800000" flipV="1">
            <a:off x="6936226" y="-514318"/>
            <a:ext cx="365326" cy="581518"/>
          </a:xfrm>
          <a:prstGeom prst="bentConnector3">
            <a:avLst>
              <a:gd name="adj1" fmla="val 603396"/>
            </a:avLst>
          </a:prstGeom>
          <a:ln w="9525"/>
        </p:spPr>
        <p:style>
          <a:lnRef idx="2">
            <a:schemeClr val="accent1"/>
          </a:lnRef>
          <a:fillRef idx="0">
            <a:schemeClr val="accent1"/>
          </a:fillRef>
          <a:effectRef idx="1">
            <a:schemeClr val="accent1"/>
          </a:effectRef>
          <a:fontRef idx="minor">
            <a:schemeClr val="tx1"/>
          </a:fontRef>
        </p:style>
      </p:cxnSp>
      <p:sp>
        <p:nvSpPr>
          <p:cNvPr id="269" name="Oval 268"/>
          <p:cNvSpPr/>
          <p:nvPr/>
        </p:nvSpPr>
        <p:spPr>
          <a:xfrm flipH="1">
            <a:off x="7313452" y="-663192"/>
            <a:ext cx="270680" cy="297748"/>
          </a:xfrm>
          <a:prstGeom prst="ellipse">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solidFill>
                <a:prstClr val="black"/>
              </a:solidFill>
            </a:endParaRPr>
          </a:p>
        </p:txBody>
      </p:sp>
      <p:sp>
        <p:nvSpPr>
          <p:cNvPr id="271" name="TextBox 270"/>
          <p:cNvSpPr txBox="1"/>
          <p:nvPr/>
        </p:nvSpPr>
        <p:spPr>
          <a:xfrm>
            <a:off x="7622224" y="-663192"/>
            <a:ext cx="1088760" cy="304699"/>
          </a:xfrm>
          <a:prstGeom prst="rect">
            <a:avLst/>
          </a:prstGeom>
          <a:noFill/>
        </p:spPr>
        <p:txBody>
          <a:bodyPr wrap="none" rtlCol="0">
            <a:spAutoFit/>
          </a:bodyPr>
          <a:lstStyle/>
          <a:p>
            <a:r>
              <a:rPr lang="en-US" sz="1200" dirty="0" smtClean="0">
                <a:solidFill>
                  <a:prstClr val="black"/>
                </a:solidFill>
              </a:rPr>
              <a:t>HW Selected</a:t>
            </a:r>
            <a:endParaRPr lang="en-US" sz="1200" dirty="0">
              <a:solidFill>
                <a:prstClr val="black"/>
              </a:solidFill>
            </a:endParaRPr>
          </a:p>
        </p:txBody>
      </p:sp>
      <p:sp>
        <p:nvSpPr>
          <p:cNvPr id="273" name="Up Arrow 272"/>
          <p:cNvSpPr/>
          <p:nvPr/>
        </p:nvSpPr>
        <p:spPr>
          <a:xfrm rot="5400000" flipH="1">
            <a:off x="6691692" y="2905"/>
            <a:ext cx="333699" cy="155366"/>
          </a:xfrm>
          <a:prstGeom prst="upArrow">
            <a:avLst>
              <a:gd name="adj1" fmla="val 0"/>
              <a:gd name="adj2" fmla="val 102429"/>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grpSp>
        <p:nvGrpSpPr>
          <p:cNvPr id="14" name="Group 13"/>
          <p:cNvGrpSpPr/>
          <p:nvPr/>
        </p:nvGrpSpPr>
        <p:grpSpPr>
          <a:xfrm>
            <a:off x="3632617" y="1371601"/>
            <a:ext cx="3356826" cy="713740"/>
            <a:chOff x="3632617" y="1371601"/>
            <a:chExt cx="3356826" cy="713740"/>
          </a:xfrm>
        </p:grpSpPr>
        <p:grpSp>
          <p:nvGrpSpPr>
            <p:cNvPr id="60" name="Group 59"/>
            <p:cNvGrpSpPr/>
            <p:nvPr/>
          </p:nvGrpSpPr>
          <p:grpSpPr>
            <a:xfrm rot="10800000">
              <a:off x="4726030" y="1373853"/>
              <a:ext cx="2263413" cy="427245"/>
              <a:chOff x="1295400" y="3567447"/>
              <a:chExt cx="4072494" cy="388404"/>
            </a:xfrm>
          </p:grpSpPr>
          <p:sp>
            <p:nvSpPr>
              <p:cNvPr id="61" name="Up Arrow 60"/>
              <p:cNvSpPr/>
              <p:nvPr/>
            </p:nvSpPr>
            <p:spPr>
              <a:xfrm rot="5400000">
                <a:off x="3179247" y="1767204"/>
                <a:ext cx="304800" cy="4072494"/>
              </a:xfrm>
              <a:prstGeom prst="upArrow">
                <a:avLst>
                  <a:gd name="adj1" fmla="val 0"/>
                  <a:gd name="adj2" fmla="val 48052"/>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62" name="TextBox 61"/>
              <p:cNvSpPr txBox="1"/>
              <p:nvPr/>
            </p:nvSpPr>
            <p:spPr>
              <a:xfrm rot="10800000">
                <a:off x="1295402" y="3567447"/>
                <a:ext cx="3732011" cy="251817"/>
              </a:xfrm>
              <a:prstGeom prst="rect">
                <a:avLst/>
              </a:prstGeom>
              <a:noFill/>
            </p:spPr>
            <p:txBody>
              <a:bodyPr wrap="square" rtlCol="0">
                <a:spAutoFit/>
              </a:bodyPr>
              <a:lstStyle/>
              <a:p>
                <a:r>
                  <a:rPr lang="en-US" sz="1200" dirty="0" smtClean="0">
                    <a:solidFill>
                      <a:prstClr val="black"/>
                    </a:solidFill>
                  </a:rPr>
                  <a:t>Launch </a:t>
                </a:r>
                <a:r>
                  <a:rPr lang="en-US" sz="1200" dirty="0" err="1" smtClean="0">
                    <a:solidFill>
                      <a:prstClr val="black"/>
                    </a:solidFill>
                  </a:rPr>
                  <a:t>Msmt</a:t>
                </a:r>
                <a:r>
                  <a:rPr lang="en-US" sz="1200" dirty="0" smtClean="0">
                    <a:solidFill>
                      <a:prstClr val="black"/>
                    </a:solidFill>
                  </a:rPr>
                  <a:t> </a:t>
                </a:r>
                <a:r>
                  <a:rPr lang="en-US" sz="1200" dirty="0" err="1" smtClean="0">
                    <a:solidFill>
                      <a:prstClr val="black"/>
                    </a:solidFill>
                  </a:rPr>
                  <a:t>Msg.lvclass</a:t>
                </a:r>
                <a:endParaRPr lang="en-US" sz="1200" dirty="0">
                  <a:solidFill>
                    <a:prstClr val="black"/>
                  </a:solidFill>
                </a:endParaRPr>
              </a:p>
            </p:txBody>
          </p:sp>
        </p:grpSp>
        <p:sp>
          <p:nvSpPr>
            <p:cNvPr id="57" name="Rectangle 56"/>
            <p:cNvSpPr/>
            <p:nvPr/>
          </p:nvSpPr>
          <p:spPr>
            <a:xfrm>
              <a:off x="3632617" y="1371601"/>
              <a:ext cx="1042881" cy="713740"/>
            </a:xfrm>
            <a:prstGeom prst="rect">
              <a:avLst/>
            </a:prstGeom>
            <a:ln w="9525"/>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dirty="0" smtClean="0"/>
                <a:t>Start Msmt.vi</a:t>
              </a:r>
              <a:endParaRPr lang="en-US" sz="1200" dirty="0"/>
            </a:p>
          </p:txBody>
        </p:sp>
      </p:grpSp>
      <p:grpSp>
        <p:nvGrpSpPr>
          <p:cNvPr id="16" name="Group 15"/>
          <p:cNvGrpSpPr/>
          <p:nvPr/>
        </p:nvGrpSpPr>
        <p:grpSpPr>
          <a:xfrm>
            <a:off x="175260" y="1676400"/>
            <a:ext cx="3460227" cy="3763754"/>
            <a:chOff x="175260" y="1676400"/>
            <a:chExt cx="3460227" cy="3763754"/>
          </a:xfrm>
        </p:grpSpPr>
        <p:grpSp>
          <p:nvGrpSpPr>
            <p:cNvPr id="63" name="Group 62"/>
            <p:cNvGrpSpPr/>
            <p:nvPr/>
          </p:nvGrpSpPr>
          <p:grpSpPr>
            <a:xfrm flipH="1">
              <a:off x="1600200" y="1872613"/>
              <a:ext cx="2035287" cy="461786"/>
              <a:chOff x="5634219" y="294383"/>
              <a:chExt cx="2035287" cy="461786"/>
            </a:xfrm>
          </p:grpSpPr>
          <p:cxnSp>
            <p:nvCxnSpPr>
              <p:cNvPr id="64" name="Straight Connector 63"/>
              <p:cNvCxnSpPr>
                <a:endCxn id="65" idx="2"/>
              </p:cNvCxnSpPr>
              <p:nvPr/>
            </p:nvCxnSpPr>
            <p:spPr>
              <a:xfrm>
                <a:off x="5634219" y="336174"/>
                <a:ext cx="1951705" cy="0"/>
              </a:xfrm>
              <a:prstGeom prst="line">
                <a:avLst/>
              </a:prstGeom>
              <a:ln w="9525">
                <a:solidFill>
                  <a:srgbClr val="EDB72E"/>
                </a:solidFill>
              </a:ln>
            </p:spPr>
            <p:style>
              <a:lnRef idx="2">
                <a:schemeClr val="accent1"/>
              </a:lnRef>
              <a:fillRef idx="0">
                <a:schemeClr val="accent1"/>
              </a:fillRef>
              <a:effectRef idx="1">
                <a:schemeClr val="accent1"/>
              </a:effectRef>
              <a:fontRef idx="minor">
                <a:schemeClr val="tx1"/>
              </a:fontRef>
            </p:style>
          </p:cxnSp>
          <p:sp>
            <p:nvSpPr>
              <p:cNvPr id="65" name="Oval 64"/>
              <p:cNvSpPr/>
              <p:nvPr/>
            </p:nvSpPr>
            <p:spPr>
              <a:xfrm>
                <a:off x="7585924" y="294383"/>
                <a:ext cx="83582" cy="83582"/>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66" name="TextBox 65"/>
              <p:cNvSpPr txBox="1"/>
              <p:nvPr/>
            </p:nvSpPr>
            <p:spPr>
              <a:xfrm>
                <a:off x="5755829" y="479170"/>
                <a:ext cx="1685077" cy="276999"/>
              </a:xfrm>
              <a:prstGeom prst="rect">
                <a:avLst/>
              </a:prstGeom>
              <a:noFill/>
            </p:spPr>
            <p:txBody>
              <a:bodyPr wrap="none" rtlCol="0">
                <a:spAutoFit/>
              </a:bodyPr>
              <a:lstStyle/>
              <a:p>
                <a:r>
                  <a:rPr lang="en-US" sz="1200" dirty="0" smtClean="0">
                    <a:solidFill>
                      <a:prstClr val="black"/>
                    </a:solidFill>
                  </a:rPr>
                  <a:t>Launch Measurement</a:t>
                </a:r>
                <a:endParaRPr lang="en-US" sz="1200" dirty="0">
                  <a:solidFill>
                    <a:prstClr val="black"/>
                  </a:solidFill>
                </a:endParaRPr>
              </a:p>
            </p:txBody>
          </p:sp>
        </p:grpSp>
        <p:sp>
          <p:nvSpPr>
            <p:cNvPr id="67" name="Rounded Rectangle 66"/>
            <p:cNvSpPr/>
            <p:nvPr/>
          </p:nvSpPr>
          <p:spPr>
            <a:xfrm flipH="1">
              <a:off x="175260" y="1676400"/>
              <a:ext cx="1424940" cy="493293"/>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prstClr val="white"/>
                  </a:solidFill>
                </a:rPr>
                <a:t>Measurement</a:t>
              </a:r>
              <a:endParaRPr lang="en-US" sz="1400" dirty="0">
                <a:solidFill>
                  <a:prstClr val="white"/>
                </a:solidFill>
              </a:endParaRPr>
            </a:p>
          </p:txBody>
        </p:sp>
        <p:cxnSp>
          <p:nvCxnSpPr>
            <p:cNvPr id="68" name="Straight Connector 67"/>
            <p:cNvCxnSpPr/>
            <p:nvPr/>
          </p:nvCxnSpPr>
          <p:spPr>
            <a:xfrm>
              <a:off x="891985" y="2151038"/>
              <a:ext cx="10455" cy="3289116"/>
            </a:xfrm>
            <a:prstGeom prst="line">
              <a:avLst/>
            </a:prstGeom>
            <a:ln>
              <a:solidFill>
                <a:srgbClr val="EDB72E"/>
              </a:solidFill>
            </a:ln>
          </p:spPr>
          <p:style>
            <a:lnRef idx="2">
              <a:schemeClr val="accent1"/>
            </a:lnRef>
            <a:fillRef idx="0">
              <a:schemeClr val="accent1"/>
            </a:fillRef>
            <a:effectRef idx="1">
              <a:schemeClr val="accent1"/>
            </a:effectRef>
            <a:fontRef idx="minor">
              <a:schemeClr val="tx1"/>
            </a:fontRef>
          </p:style>
        </p:cxnSp>
      </p:grpSp>
      <p:grpSp>
        <p:nvGrpSpPr>
          <p:cNvPr id="2" name="Group 1"/>
          <p:cNvGrpSpPr/>
          <p:nvPr/>
        </p:nvGrpSpPr>
        <p:grpSpPr>
          <a:xfrm>
            <a:off x="5105400" y="547056"/>
            <a:ext cx="3563542" cy="1205544"/>
            <a:chOff x="5105400" y="-2615039"/>
            <a:chExt cx="3563542" cy="1205544"/>
          </a:xfrm>
        </p:grpSpPr>
        <p:sp>
          <p:nvSpPr>
            <p:cNvPr id="147" name="TextBox 146"/>
            <p:cNvSpPr txBox="1"/>
            <p:nvPr/>
          </p:nvSpPr>
          <p:spPr>
            <a:xfrm>
              <a:off x="5105400" y="-2190458"/>
              <a:ext cx="1698157" cy="276999"/>
            </a:xfrm>
            <a:prstGeom prst="rect">
              <a:avLst/>
            </a:prstGeom>
            <a:noFill/>
          </p:spPr>
          <p:txBody>
            <a:bodyPr wrap="none" rtlCol="0">
              <a:spAutoFit/>
            </a:bodyPr>
            <a:lstStyle/>
            <a:p>
              <a:r>
                <a:rPr lang="en-US" sz="1200" dirty="0" smtClean="0">
                  <a:solidFill>
                    <a:prstClr val="black"/>
                  </a:solidFill>
                </a:rPr>
                <a:t>Send Run </a:t>
              </a:r>
              <a:r>
                <a:rPr lang="en-US" sz="1200" dirty="0" err="1" smtClean="0">
                  <a:solidFill>
                    <a:prstClr val="black"/>
                  </a:solidFill>
                </a:rPr>
                <a:t>Rqst.lvclass</a:t>
              </a:r>
              <a:endParaRPr lang="en-US" sz="1200" dirty="0">
                <a:solidFill>
                  <a:prstClr val="black"/>
                </a:solidFill>
              </a:endParaRPr>
            </a:p>
          </p:txBody>
        </p:sp>
        <p:sp>
          <p:nvSpPr>
            <p:cNvPr id="196" name="Oval 195"/>
            <p:cNvSpPr/>
            <p:nvPr/>
          </p:nvSpPr>
          <p:spPr>
            <a:xfrm flipH="1">
              <a:off x="7298018" y="-2615039"/>
              <a:ext cx="270680" cy="297748"/>
            </a:xfrm>
            <a:prstGeom prst="ellipse">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solidFill>
                  <a:prstClr val="black"/>
                </a:solidFill>
              </a:endParaRPr>
            </a:p>
          </p:txBody>
        </p:sp>
        <p:cxnSp>
          <p:nvCxnSpPr>
            <p:cNvPr id="197" name="Elbow Connector 196"/>
            <p:cNvCxnSpPr>
              <a:stCxn id="196" idx="6"/>
              <a:endCxn id="146" idx="0"/>
            </p:cNvCxnSpPr>
            <p:nvPr/>
          </p:nvCxnSpPr>
          <p:spPr>
            <a:xfrm rot="10800000" flipV="1">
              <a:off x="6922642" y="-2466165"/>
              <a:ext cx="375377" cy="550146"/>
            </a:xfrm>
            <a:prstGeom prst="bentConnector3">
              <a:avLst>
                <a:gd name="adj1" fmla="val 591008"/>
              </a:avLst>
            </a:prstGeom>
            <a:ln w="9525"/>
          </p:spPr>
          <p:style>
            <a:lnRef idx="2">
              <a:schemeClr val="accent1"/>
            </a:lnRef>
            <a:fillRef idx="0">
              <a:schemeClr val="accent1"/>
            </a:fillRef>
            <a:effectRef idx="1">
              <a:schemeClr val="accent1"/>
            </a:effectRef>
            <a:fontRef idx="minor">
              <a:schemeClr val="tx1"/>
            </a:fontRef>
          </p:style>
        </p:cxnSp>
        <p:sp>
          <p:nvSpPr>
            <p:cNvPr id="146" name="Up Arrow 145"/>
            <p:cNvSpPr/>
            <p:nvPr/>
          </p:nvSpPr>
          <p:spPr>
            <a:xfrm rot="5400000" flipH="1">
              <a:off x="6678108" y="-1993702"/>
              <a:ext cx="333699" cy="155366"/>
            </a:xfrm>
            <a:prstGeom prst="upArrow">
              <a:avLst>
                <a:gd name="adj1" fmla="val 0"/>
                <a:gd name="adj2" fmla="val 102429"/>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98" name="Rectangle 197"/>
            <p:cNvSpPr/>
            <p:nvPr/>
          </p:nvSpPr>
          <p:spPr>
            <a:xfrm>
              <a:off x="6932692" y="-2032080"/>
              <a:ext cx="1042881" cy="622585"/>
            </a:xfrm>
            <a:prstGeom prst="rect">
              <a:avLst/>
            </a:prstGeom>
            <a:ln w="9525"/>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dirty="0" smtClean="0"/>
                <a:t>Send Run Request</a:t>
              </a:r>
              <a:endParaRPr lang="en-US" sz="1200" dirty="0"/>
            </a:p>
          </p:txBody>
        </p:sp>
        <p:sp>
          <p:nvSpPr>
            <p:cNvPr id="270" name="TextBox 269"/>
            <p:cNvSpPr txBox="1"/>
            <p:nvPr/>
          </p:nvSpPr>
          <p:spPr>
            <a:xfrm>
              <a:off x="7620000" y="-2615039"/>
              <a:ext cx="1048942" cy="276999"/>
            </a:xfrm>
            <a:prstGeom prst="rect">
              <a:avLst/>
            </a:prstGeom>
            <a:noFill/>
          </p:spPr>
          <p:txBody>
            <a:bodyPr wrap="none" rtlCol="0">
              <a:spAutoFit/>
            </a:bodyPr>
            <a:lstStyle/>
            <a:p>
              <a:r>
                <a:rPr lang="en-US" sz="1200" dirty="0" smtClean="0">
                  <a:solidFill>
                    <a:prstClr val="black"/>
                  </a:solidFill>
                </a:rPr>
                <a:t>Run Pressed</a:t>
              </a:r>
              <a:endParaRPr lang="en-US" sz="1200" dirty="0">
                <a:solidFill>
                  <a:prstClr val="black"/>
                </a:solidFill>
              </a:endParaRPr>
            </a:p>
          </p:txBody>
        </p:sp>
      </p:grpSp>
      <p:sp>
        <p:nvSpPr>
          <p:cNvPr id="72" name="Rectangle 71"/>
          <p:cNvSpPr/>
          <p:nvPr/>
        </p:nvSpPr>
        <p:spPr>
          <a:xfrm>
            <a:off x="326848" y="2362200"/>
            <a:ext cx="1098378" cy="276999"/>
          </a:xfrm>
          <a:prstGeom prst="rect">
            <a:avLst/>
          </a:prstGeom>
          <a:solidFill>
            <a:schemeClr val="bg1"/>
          </a:solidFill>
          <a:ln>
            <a:solidFill>
              <a:schemeClr val="tx2"/>
            </a:solidFill>
          </a:ln>
        </p:spPr>
        <p:txBody>
          <a:bodyPr wrap="square" rtlCol="0">
            <a:spAutoFit/>
          </a:bodyPr>
          <a:lstStyle/>
          <a:p>
            <a:pPr algn="ctr"/>
            <a:r>
              <a:rPr lang="en-US" sz="1200" dirty="0" smtClean="0">
                <a:solidFill>
                  <a:prstClr val="black"/>
                </a:solidFill>
              </a:rPr>
              <a:t>Initialize.vi</a:t>
            </a:r>
            <a:endParaRPr lang="en-US" sz="1200" dirty="0">
              <a:solidFill>
                <a:prstClr val="black"/>
              </a:solidFill>
            </a:endParaRPr>
          </a:p>
        </p:txBody>
      </p:sp>
      <p:grpSp>
        <p:nvGrpSpPr>
          <p:cNvPr id="231" name="Group 230"/>
          <p:cNvGrpSpPr/>
          <p:nvPr/>
        </p:nvGrpSpPr>
        <p:grpSpPr>
          <a:xfrm>
            <a:off x="326848" y="2500700"/>
            <a:ext cx="3200483" cy="891284"/>
            <a:chOff x="326848" y="2500700"/>
            <a:chExt cx="3200483" cy="891284"/>
          </a:xfrm>
        </p:grpSpPr>
        <p:sp>
          <p:nvSpPr>
            <p:cNvPr id="84" name="Up Arrow 83"/>
            <p:cNvSpPr/>
            <p:nvPr/>
          </p:nvSpPr>
          <p:spPr>
            <a:xfrm rot="16200000" flipH="1">
              <a:off x="1330020" y="2839595"/>
              <a:ext cx="333699" cy="155366"/>
            </a:xfrm>
            <a:prstGeom prst="upArrow">
              <a:avLst>
                <a:gd name="adj1" fmla="val 0"/>
                <a:gd name="adj2" fmla="val 102429"/>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cxnSp>
          <p:nvCxnSpPr>
            <p:cNvPr id="89" name="Elbow Connector 88"/>
            <p:cNvCxnSpPr>
              <a:stCxn id="72" idx="3"/>
              <a:endCxn id="84" idx="2"/>
            </p:cNvCxnSpPr>
            <p:nvPr/>
          </p:nvCxnSpPr>
          <p:spPr>
            <a:xfrm>
              <a:off x="1425226" y="2500700"/>
              <a:ext cx="149327" cy="416579"/>
            </a:xfrm>
            <a:prstGeom prst="bentConnector3">
              <a:avLst>
                <a:gd name="adj1" fmla="val 1416449"/>
              </a:avLst>
            </a:prstGeom>
            <a:ln w="9525"/>
          </p:spPr>
          <p:style>
            <a:lnRef idx="2">
              <a:schemeClr val="accent1"/>
            </a:lnRef>
            <a:fillRef idx="0">
              <a:schemeClr val="accent1"/>
            </a:fillRef>
            <a:effectRef idx="1">
              <a:schemeClr val="accent1"/>
            </a:effectRef>
            <a:fontRef idx="minor">
              <a:schemeClr val="tx1"/>
            </a:fontRef>
          </p:style>
        </p:cxnSp>
        <p:sp>
          <p:nvSpPr>
            <p:cNvPr id="93" name="Rectangle 92"/>
            <p:cNvSpPr/>
            <p:nvPr/>
          </p:nvSpPr>
          <p:spPr>
            <a:xfrm>
              <a:off x="326848" y="2825998"/>
              <a:ext cx="1088795" cy="565986"/>
            </a:xfrm>
            <a:prstGeom prst="rect">
              <a:avLst/>
            </a:prstGeom>
            <a:ln w="9525"/>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dirty="0" smtClean="0"/>
                <a:t>Configure.vi</a:t>
              </a:r>
              <a:endParaRPr lang="en-US" sz="1200" dirty="0"/>
            </a:p>
          </p:txBody>
        </p:sp>
        <p:sp>
          <p:nvSpPr>
            <p:cNvPr id="106" name="TextBox 105"/>
            <p:cNvSpPr txBox="1"/>
            <p:nvPr/>
          </p:nvSpPr>
          <p:spPr>
            <a:xfrm>
              <a:off x="1600200" y="2647370"/>
              <a:ext cx="1927131" cy="276999"/>
            </a:xfrm>
            <a:prstGeom prst="rect">
              <a:avLst/>
            </a:prstGeom>
            <a:noFill/>
          </p:spPr>
          <p:txBody>
            <a:bodyPr wrap="none" rtlCol="0">
              <a:spAutoFit/>
            </a:bodyPr>
            <a:lstStyle/>
            <a:p>
              <a:r>
                <a:rPr lang="en-US" sz="1200" dirty="0" err="1" smtClean="0">
                  <a:solidFill>
                    <a:prstClr val="black"/>
                  </a:solidFill>
                </a:rPr>
                <a:t>Config</a:t>
              </a:r>
              <a:r>
                <a:rPr lang="en-US" sz="1200" dirty="0" smtClean="0">
                  <a:solidFill>
                    <a:prstClr val="black"/>
                  </a:solidFill>
                </a:rPr>
                <a:t> </a:t>
              </a:r>
              <a:r>
                <a:rPr lang="en-US" sz="1200" dirty="0" err="1" smtClean="0">
                  <a:solidFill>
                    <a:prstClr val="black"/>
                  </a:solidFill>
                </a:rPr>
                <a:t>Msmt</a:t>
              </a:r>
              <a:r>
                <a:rPr lang="en-US" sz="1200" dirty="0" smtClean="0">
                  <a:solidFill>
                    <a:prstClr val="black"/>
                  </a:solidFill>
                </a:rPr>
                <a:t> </a:t>
              </a:r>
              <a:r>
                <a:rPr lang="en-US" sz="1200" dirty="0" err="1" smtClean="0">
                  <a:solidFill>
                    <a:prstClr val="black"/>
                  </a:solidFill>
                </a:rPr>
                <a:t>Msg.lvclass</a:t>
              </a:r>
              <a:endParaRPr lang="en-US" sz="1200" dirty="0">
                <a:solidFill>
                  <a:prstClr val="black"/>
                </a:solidFill>
              </a:endParaRPr>
            </a:p>
          </p:txBody>
        </p:sp>
      </p:grpSp>
      <p:grpSp>
        <p:nvGrpSpPr>
          <p:cNvPr id="232" name="Group 231"/>
          <p:cNvGrpSpPr/>
          <p:nvPr/>
        </p:nvGrpSpPr>
        <p:grpSpPr>
          <a:xfrm>
            <a:off x="326848" y="3276600"/>
            <a:ext cx="2904281" cy="881814"/>
            <a:chOff x="326848" y="3276600"/>
            <a:chExt cx="2904281" cy="881814"/>
          </a:xfrm>
        </p:grpSpPr>
        <p:sp>
          <p:nvSpPr>
            <p:cNvPr id="85" name="Up Arrow 84"/>
            <p:cNvSpPr/>
            <p:nvPr/>
          </p:nvSpPr>
          <p:spPr>
            <a:xfrm rot="16200000" flipH="1">
              <a:off x="1339603" y="3623530"/>
              <a:ext cx="333699" cy="155366"/>
            </a:xfrm>
            <a:prstGeom prst="upArrow">
              <a:avLst>
                <a:gd name="adj1" fmla="val 0"/>
                <a:gd name="adj2" fmla="val 102429"/>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86" name="Rectangle 85"/>
            <p:cNvSpPr/>
            <p:nvPr/>
          </p:nvSpPr>
          <p:spPr>
            <a:xfrm>
              <a:off x="326848" y="3592428"/>
              <a:ext cx="1088795" cy="565986"/>
            </a:xfrm>
            <a:prstGeom prst="rect">
              <a:avLst/>
            </a:prstGeom>
            <a:ln w="9525">
              <a:solidFill>
                <a:srgbClr val="EDB72E"/>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dirty="0" smtClean="0"/>
                <a:t>Acquire.vi</a:t>
              </a:r>
              <a:endParaRPr lang="en-US" sz="1200" dirty="0"/>
            </a:p>
          </p:txBody>
        </p:sp>
        <p:cxnSp>
          <p:nvCxnSpPr>
            <p:cNvPr id="92" name="Elbow Connector 91"/>
            <p:cNvCxnSpPr>
              <a:endCxn id="85" idx="2"/>
            </p:cNvCxnSpPr>
            <p:nvPr/>
          </p:nvCxnSpPr>
          <p:spPr>
            <a:xfrm rot="16200000" flipH="1">
              <a:off x="1287582" y="3404660"/>
              <a:ext cx="424614" cy="168493"/>
            </a:xfrm>
            <a:prstGeom prst="bentConnector4">
              <a:avLst>
                <a:gd name="adj1" fmla="val -9229"/>
                <a:gd name="adj2" fmla="val 1260394"/>
              </a:avLst>
            </a:prstGeom>
            <a:ln w="9525"/>
          </p:spPr>
          <p:style>
            <a:lnRef idx="2">
              <a:schemeClr val="accent1"/>
            </a:lnRef>
            <a:fillRef idx="0">
              <a:schemeClr val="accent1"/>
            </a:fillRef>
            <a:effectRef idx="1">
              <a:schemeClr val="accent1"/>
            </a:effectRef>
            <a:fontRef idx="minor">
              <a:schemeClr val="tx1"/>
            </a:fontRef>
          </p:style>
        </p:cxnSp>
        <p:sp>
          <p:nvSpPr>
            <p:cNvPr id="110" name="TextBox 109"/>
            <p:cNvSpPr txBox="1"/>
            <p:nvPr/>
          </p:nvSpPr>
          <p:spPr>
            <a:xfrm>
              <a:off x="1683782" y="3435377"/>
              <a:ext cx="1547347" cy="276999"/>
            </a:xfrm>
            <a:prstGeom prst="rect">
              <a:avLst/>
            </a:prstGeom>
            <a:noFill/>
          </p:spPr>
          <p:txBody>
            <a:bodyPr wrap="none" rtlCol="0">
              <a:spAutoFit/>
            </a:bodyPr>
            <a:lstStyle/>
            <a:p>
              <a:r>
                <a:rPr lang="en-US" sz="1200" dirty="0" smtClean="0">
                  <a:solidFill>
                    <a:prstClr val="black"/>
                  </a:solidFill>
                </a:rPr>
                <a:t>Acquire </a:t>
              </a:r>
              <a:r>
                <a:rPr lang="en-US" sz="1200" dirty="0" err="1" smtClean="0">
                  <a:solidFill>
                    <a:prstClr val="black"/>
                  </a:solidFill>
                </a:rPr>
                <a:t>Msg.lvclass</a:t>
              </a:r>
              <a:endParaRPr lang="en-US" sz="1200" dirty="0">
                <a:solidFill>
                  <a:prstClr val="black"/>
                </a:solidFill>
              </a:endParaRPr>
            </a:p>
          </p:txBody>
        </p:sp>
      </p:grpSp>
      <p:sp>
        <p:nvSpPr>
          <p:cNvPr id="114" name="Rectangle 113"/>
          <p:cNvSpPr/>
          <p:nvPr/>
        </p:nvSpPr>
        <p:spPr>
          <a:xfrm>
            <a:off x="3635487" y="2085340"/>
            <a:ext cx="1040011" cy="461665"/>
          </a:xfrm>
          <a:prstGeom prst="rect">
            <a:avLst/>
          </a:prstGeom>
          <a:solidFill>
            <a:schemeClr val="bg1"/>
          </a:solidFill>
          <a:ln>
            <a:solidFill>
              <a:schemeClr val="tx2"/>
            </a:solidFill>
          </a:ln>
        </p:spPr>
        <p:txBody>
          <a:bodyPr wrap="square" rtlCol="0">
            <a:spAutoFit/>
          </a:bodyPr>
          <a:lstStyle/>
          <a:p>
            <a:pPr algn="ctr"/>
            <a:r>
              <a:rPr lang="en-US" sz="1200" dirty="0" smtClean="0">
                <a:solidFill>
                  <a:prstClr val="black"/>
                </a:solidFill>
              </a:rPr>
              <a:t>Checkout HW.vi</a:t>
            </a:r>
            <a:endParaRPr lang="en-US" sz="1200" dirty="0">
              <a:solidFill>
                <a:prstClr val="black"/>
              </a:solidFill>
            </a:endParaRPr>
          </a:p>
        </p:txBody>
      </p:sp>
      <p:grpSp>
        <p:nvGrpSpPr>
          <p:cNvPr id="234" name="Group 233"/>
          <p:cNvGrpSpPr/>
          <p:nvPr/>
        </p:nvGrpSpPr>
        <p:grpSpPr>
          <a:xfrm>
            <a:off x="1370093" y="4664255"/>
            <a:ext cx="3308275" cy="773885"/>
            <a:chOff x="1370093" y="4664255"/>
            <a:chExt cx="3308275" cy="773885"/>
          </a:xfrm>
        </p:grpSpPr>
        <p:sp>
          <p:nvSpPr>
            <p:cNvPr id="126" name="Up Arrow 125"/>
            <p:cNvSpPr/>
            <p:nvPr/>
          </p:nvSpPr>
          <p:spPr>
            <a:xfrm rot="5400000" flipH="1">
              <a:off x="2334160" y="3700188"/>
              <a:ext cx="335280" cy="2263413"/>
            </a:xfrm>
            <a:prstGeom prst="upArrow">
              <a:avLst>
                <a:gd name="adj1" fmla="val 0"/>
                <a:gd name="adj2" fmla="val 48052"/>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27" name="TextBox 126"/>
            <p:cNvSpPr txBox="1"/>
            <p:nvPr/>
          </p:nvSpPr>
          <p:spPr>
            <a:xfrm flipH="1">
              <a:off x="1559327" y="4814500"/>
              <a:ext cx="2074179" cy="276999"/>
            </a:xfrm>
            <a:prstGeom prst="rect">
              <a:avLst/>
            </a:prstGeom>
            <a:noFill/>
          </p:spPr>
          <p:txBody>
            <a:bodyPr wrap="square" rtlCol="0">
              <a:spAutoFit/>
            </a:bodyPr>
            <a:lstStyle/>
            <a:p>
              <a:r>
                <a:rPr lang="en-US" sz="1200" dirty="0" smtClean="0">
                  <a:solidFill>
                    <a:prstClr val="black"/>
                  </a:solidFill>
                </a:rPr>
                <a:t>Send Results </a:t>
              </a:r>
              <a:r>
                <a:rPr lang="en-US" sz="1200" dirty="0" err="1" smtClean="0">
                  <a:solidFill>
                    <a:prstClr val="black"/>
                  </a:solidFill>
                </a:rPr>
                <a:t>Msg.lvclass</a:t>
              </a:r>
              <a:endParaRPr lang="en-US" sz="1200" dirty="0">
                <a:solidFill>
                  <a:prstClr val="black"/>
                </a:solidFill>
              </a:endParaRPr>
            </a:p>
          </p:txBody>
        </p:sp>
        <p:sp>
          <p:nvSpPr>
            <p:cNvPr id="124" name="Rectangle 123"/>
            <p:cNvSpPr/>
            <p:nvPr/>
          </p:nvSpPr>
          <p:spPr>
            <a:xfrm>
              <a:off x="3635487" y="4724400"/>
              <a:ext cx="1042881" cy="713740"/>
            </a:xfrm>
            <a:prstGeom prst="rect">
              <a:avLst/>
            </a:prstGeom>
            <a:ln w="9525"/>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dirty="0" smtClean="0"/>
                <a:t>Receive Results.vi</a:t>
              </a:r>
              <a:endParaRPr lang="en-US" sz="1200" dirty="0"/>
            </a:p>
          </p:txBody>
        </p:sp>
      </p:grpSp>
      <p:grpSp>
        <p:nvGrpSpPr>
          <p:cNvPr id="233" name="Group 232"/>
          <p:cNvGrpSpPr/>
          <p:nvPr/>
        </p:nvGrpSpPr>
        <p:grpSpPr>
          <a:xfrm>
            <a:off x="326848" y="4071186"/>
            <a:ext cx="2993492" cy="881814"/>
            <a:chOff x="326848" y="4071186"/>
            <a:chExt cx="2993492" cy="881814"/>
          </a:xfrm>
        </p:grpSpPr>
        <p:sp>
          <p:nvSpPr>
            <p:cNvPr id="87" name="Up Arrow 86"/>
            <p:cNvSpPr/>
            <p:nvPr/>
          </p:nvSpPr>
          <p:spPr>
            <a:xfrm rot="16200000" flipH="1">
              <a:off x="1314794" y="4418116"/>
              <a:ext cx="333699" cy="155366"/>
            </a:xfrm>
            <a:prstGeom prst="upArrow">
              <a:avLst>
                <a:gd name="adj1" fmla="val 0"/>
                <a:gd name="adj2" fmla="val 102429"/>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88" name="Rectangle 87"/>
            <p:cNvSpPr/>
            <p:nvPr/>
          </p:nvSpPr>
          <p:spPr>
            <a:xfrm>
              <a:off x="326848" y="4387014"/>
              <a:ext cx="1088795" cy="565986"/>
            </a:xfrm>
            <a:prstGeom prst="rect">
              <a:avLst/>
            </a:prstGeom>
            <a:ln w="9525"/>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dirty="0" smtClean="0"/>
                <a:t>Measure.vi</a:t>
              </a:r>
              <a:endParaRPr lang="en-US" sz="1200" dirty="0"/>
            </a:p>
          </p:txBody>
        </p:sp>
        <p:cxnSp>
          <p:nvCxnSpPr>
            <p:cNvPr id="99" name="Elbow Connector 98"/>
            <p:cNvCxnSpPr>
              <a:endCxn id="87" idx="2"/>
            </p:cNvCxnSpPr>
            <p:nvPr/>
          </p:nvCxnSpPr>
          <p:spPr>
            <a:xfrm rot="16200000" flipH="1">
              <a:off x="1270675" y="4207148"/>
              <a:ext cx="424614" cy="152690"/>
            </a:xfrm>
            <a:prstGeom prst="bentConnector4">
              <a:avLst>
                <a:gd name="adj1" fmla="val 787"/>
                <a:gd name="adj2" fmla="val 1401379"/>
              </a:avLst>
            </a:prstGeom>
            <a:ln w="9525"/>
          </p:spPr>
          <p:style>
            <a:lnRef idx="2">
              <a:schemeClr val="accent1"/>
            </a:lnRef>
            <a:fillRef idx="0">
              <a:schemeClr val="accent1"/>
            </a:fillRef>
            <a:effectRef idx="1">
              <a:schemeClr val="accent1"/>
            </a:effectRef>
            <a:fontRef idx="minor">
              <a:schemeClr val="tx1"/>
            </a:fontRef>
          </p:style>
        </p:cxnSp>
        <p:sp>
          <p:nvSpPr>
            <p:cNvPr id="112" name="TextBox 111"/>
            <p:cNvSpPr txBox="1"/>
            <p:nvPr/>
          </p:nvSpPr>
          <p:spPr>
            <a:xfrm>
              <a:off x="1683353" y="4218800"/>
              <a:ext cx="1636987" cy="276999"/>
            </a:xfrm>
            <a:prstGeom prst="rect">
              <a:avLst/>
            </a:prstGeom>
            <a:noFill/>
          </p:spPr>
          <p:txBody>
            <a:bodyPr wrap="none" rtlCol="0">
              <a:spAutoFit/>
            </a:bodyPr>
            <a:lstStyle/>
            <a:p>
              <a:r>
                <a:rPr lang="en-US" sz="1200" dirty="0" smtClean="0">
                  <a:solidFill>
                    <a:prstClr val="black"/>
                  </a:solidFill>
                </a:rPr>
                <a:t>Measure </a:t>
              </a:r>
              <a:r>
                <a:rPr lang="en-US" sz="1200" dirty="0" err="1" smtClean="0">
                  <a:solidFill>
                    <a:prstClr val="black"/>
                  </a:solidFill>
                </a:rPr>
                <a:t>Msg.lvclass</a:t>
              </a:r>
              <a:endParaRPr lang="en-US" sz="1200" dirty="0">
                <a:solidFill>
                  <a:prstClr val="black"/>
                </a:solidFill>
              </a:endParaRPr>
            </a:p>
          </p:txBody>
        </p:sp>
      </p:grpSp>
      <p:grpSp>
        <p:nvGrpSpPr>
          <p:cNvPr id="128" name="Group 127"/>
          <p:cNvGrpSpPr/>
          <p:nvPr/>
        </p:nvGrpSpPr>
        <p:grpSpPr>
          <a:xfrm>
            <a:off x="381000" y="5102621"/>
            <a:ext cx="3302674" cy="429497"/>
            <a:chOff x="3686769" y="1371601"/>
            <a:chExt cx="3302674" cy="429497"/>
          </a:xfrm>
        </p:grpSpPr>
        <p:grpSp>
          <p:nvGrpSpPr>
            <p:cNvPr id="134" name="Group 133"/>
            <p:cNvGrpSpPr/>
            <p:nvPr/>
          </p:nvGrpSpPr>
          <p:grpSpPr>
            <a:xfrm rot="10800000">
              <a:off x="4726030" y="1373853"/>
              <a:ext cx="2263413" cy="427245"/>
              <a:chOff x="1295400" y="3567447"/>
              <a:chExt cx="4072494" cy="388404"/>
            </a:xfrm>
          </p:grpSpPr>
          <p:sp>
            <p:nvSpPr>
              <p:cNvPr id="136" name="Up Arrow 135"/>
              <p:cNvSpPr/>
              <p:nvPr/>
            </p:nvSpPr>
            <p:spPr>
              <a:xfrm rot="5400000">
                <a:off x="3179247" y="1767204"/>
                <a:ext cx="304800" cy="4072494"/>
              </a:xfrm>
              <a:prstGeom prst="upArrow">
                <a:avLst>
                  <a:gd name="adj1" fmla="val 0"/>
                  <a:gd name="adj2" fmla="val 48052"/>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40" name="TextBox 139"/>
              <p:cNvSpPr txBox="1"/>
              <p:nvPr/>
            </p:nvSpPr>
            <p:spPr>
              <a:xfrm rot="10800000">
                <a:off x="1295402" y="3567447"/>
                <a:ext cx="3732011" cy="251817"/>
              </a:xfrm>
              <a:prstGeom prst="rect">
                <a:avLst/>
              </a:prstGeom>
              <a:noFill/>
            </p:spPr>
            <p:txBody>
              <a:bodyPr wrap="square" rtlCol="0">
                <a:spAutoFit/>
              </a:bodyPr>
              <a:lstStyle/>
              <a:p>
                <a:pPr algn="ctr"/>
                <a:r>
                  <a:rPr lang="en-US" sz="1200" dirty="0" smtClean="0">
                    <a:solidFill>
                      <a:prstClr val="black"/>
                    </a:solidFill>
                  </a:rPr>
                  <a:t>Stop </a:t>
                </a:r>
                <a:r>
                  <a:rPr lang="en-US" sz="1200" dirty="0" err="1" smtClean="0">
                    <a:solidFill>
                      <a:prstClr val="black"/>
                    </a:solidFill>
                  </a:rPr>
                  <a:t>Msmt</a:t>
                </a:r>
                <a:r>
                  <a:rPr lang="en-US" sz="1200" dirty="0" smtClean="0">
                    <a:solidFill>
                      <a:prstClr val="black"/>
                    </a:solidFill>
                  </a:rPr>
                  <a:t> </a:t>
                </a:r>
                <a:r>
                  <a:rPr lang="en-US" sz="1200" dirty="0" err="1" smtClean="0">
                    <a:solidFill>
                      <a:prstClr val="black"/>
                    </a:solidFill>
                  </a:rPr>
                  <a:t>Msg.lvclass</a:t>
                </a:r>
                <a:endParaRPr lang="en-US" sz="1200" dirty="0">
                  <a:solidFill>
                    <a:prstClr val="black"/>
                  </a:solidFill>
                </a:endParaRPr>
              </a:p>
            </p:txBody>
          </p:sp>
        </p:grpSp>
        <p:sp>
          <p:nvSpPr>
            <p:cNvPr id="135" name="Rectangle 134"/>
            <p:cNvSpPr/>
            <p:nvPr/>
          </p:nvSpPr>
          <p:spPr>
            <a:xfrm>
              <a:off x="3686769" y="1371601"/>
              <a:ext cx="1042881" cy="337533"/>
            </a:xfrm>
            <a:prstGeom prst="rect">
              <a:avLst/>
            </a:prstGeom>
            <a:ln w="9525"/>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dirty="0" smtClean="0"/>
                <a:t>Close.vi</a:t>
              </a:r>
              <a:endParaRPr lang="en-US" sz="1200" dirty="0"/>
            </a:p>
          </p:txBody>
        </p:sp>
      </p:grpSp>
      <p:grpSp>
        <p:nvGrpSpPr>
          <p:cNvPr id="142" name="Group 141"/>
          <p:cNvGrpSpPr/>
          <p:nvPr/>
        </p:nvGrpSpPr>
        <p:grpSpPr>
          <a:xfrm flipH="1">
            <a:off x="4678368" y="4989306"/>
            <a:ext cx="3302673" cy="521462"/>
            <a:chOff x="3686770" y="1279637"/>
            <a:chExt cx="3302673" cy="521462"/>
          </a:xfrm>
        </p:grpSpPr>
        <p:grpSp>
          <p:nvGrpSpPr>
            <p:cNvPr id="143" name="Group 142"/>
            <p:cNvGrpSpPr/>
            <p:nvPr/>
          </p:nvGrpSpPr>
          <p:grpSpPr>
            <a:xfrm rot="10800000">
              <a:off x="4726030" y="1373853"/>
              <a:ext cx="2263413" cy="427245"/>
              <a:chOff x="1295400" y="3567447"/>
              <a:chExt cx="4072494" cy="388404"/>
            </a:xfrm>
          </p:grpSpPr>
          <p:sp>
            <p:nvSpPr>
              <p:cNvPr id="145" name="Up Arrow 144"/>
              <p:cNvSpPr/>
              <p:nvPr/>
            </p:nvSpPr>
            <p:spPr>
              <a:xfrm rot="5400000">
                <a:off x="3179247" y="1767204"/>
                <a:ext cx="304800" cy="4072494"/>
              </a:xfrm>
              <a:prstGeom prst="upArrow">
                <a:avLst>
                  <a:gd name="adj1" fmla="val 0"/>
                  <a:gd name="adj2" fmla="val 48052"/>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51" name="TextBox 150"/>
              <p:cNvSpPr txBox="1"/>
              <p:nvPr/>
            </p:nvSpPr>
            <p:spPr>
              <a:xfrm rot="10800000">
                <a:off x="1295402" y="3567447"/>
                <a:ext cx="3732011" cy="251817"/>
              </a:xfrm>
              <a:prstGeom prst="rect">
                <a:avLst/>
              </a:prstGeom>
              <a:noFill/>
            </p:spPr>
            <p:txBody>
              <a:bodyPr wrap="square" rtlCol="0">
                <a:spAutoFit/>
              </a:bodyPr>
              <a:lstStyle/>
              <a:p>
                <a:pPr algn="ctr"/>
                <a:r>
                  <a:rPr lang="en-US" sz="1200" dirty="0" smtClean="0">
                    <a:solidFill>
                      <a:prstClr val="black"/>
                    </a:solidFill>
                  </a:rPr>
                  <a:t>Display Results </a:t>
                </a:r>
                <a:r>
                  <a:rPr lang="en-US" sz="1200" dirty="0" err="1" smtClean="0">
                    <a:solidFill>
                      <a:prstClr val="black"/>
                    </a:solidFill>
                  </a:rPr>
                  <a:t>Msg.lvclass</a:t>
                </a:r>
                <a:endParaRPr lang="en-US" sz="1200" dirty="0">
                  <a:solidFill>
                    <a:prstClr val="black"/>
                  </a:solidFill>
                </a:endParaRPr>
              </a:p>
            </p:txBody>
          </p:sp>
        </p:grpSp>
        <p:sp>
          <p:nvSpPr>
            <p:cNvPr id="144" name="Rectangle 143"/>
            <p:cNvSpPr/>
            <p:nvPr/>
          </p:nvSpPr>
          <p:spPr>
            <a:xfrm>
              <a:off x="3686770" y="1279637"/>
              <a:ext cx="1042881" cy="521462"/>
            </a:xfrm>
            <a:prstGeom prst="rect">
              <a:avLst/>
            </a:prstGeom>
            <a:ln w="9525"/>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dirty="0" smtClean="0"/>
                <a:t>Display Results.vi</a:t>
              </a:r>
              <a:endParaRPr lang="en-US" sz="1200" dirty="0"/>
            </a:p>
          </p:txBody>
        </p:sp>
      </p:grpSp>
      <p:sp>
        <p:nvSpPr>
          <p:cNvPr id="152" name="Rectangle 151"/>
          <p:cNvSpPr/>
          <p:nvPr/>
        </p:nvSpPr>
        <p:spPr>
          <a:xfrm>
            <a:off x="3635487" y="5438140"/>
            <a:ext cx="1040011" cy="461665"/>
          </a:xfrm>
          <a:prstGeom prst="rect">
            <a:avLst/>
          </a:prstGeom>
          <a:solidFill>
            <a:schemeClr val="bg1"/>
          </a:solidFill>
          <a:ln>
            <a:solidFill>
              <a:schemeClr val="tx2"/>
            </a:solidFill>
          </a:ln>
        </p:spPr>
        <p:txBody>
          <a:bodyPr wrap="square" rtlCol="0">
            <a:spAutoFit/>
          </a:bodyPr>
          <a:lstStyle/>
          <a:p>
            <a:pPr algn="ctr"/>
            <a:r>
              <a:rPr lang="en-US" sz="1200" dirty="0" err="1" smtClean="0">
                <a:solidFill>
                  <a:prstClr val="black"/>
                </a:solidFill>
              </a:rPr>
              <a:t>Checkin</a:t>
            </a:r>
            <a:r>
              <a:rPr lang="en-US" sz="1200" dirty="0" smtClean="0">
                <a:solidFill>
                  <a:prstClr val="black"/>
                </a:solidFill>
              </a:rPr>
              <a:t> HW.vi</a:t>
            </a:r>
            <a:endParaRPr lang="en-US" sz="1200" dirty="0">
              <a:solidFill>
                <a:prstClr val="black"/>
              </a:solidFill>
            </a:endParaRPr>
          </a:p>
        </p:txBody>
      </p:sp>
      <p:sp>
        <p:nvSpPr>
          <p:cNvPr id="69" name="Rounded Rectangle 68"/>
          <p:cNvSpPr/>
          <p:nvPr/>
        </p:nvSpPr>
        <p:spPr>
          <a:xfrm>
            <a:off x="2133600" y="1676400"/>
            <a:ext cx="914400" cy="381000"/>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100" b="1" dirty="0" smtClean="0">
                <a:solidFill>
                  <a:srgbClr val="000000"/>
                </a:solidFill>
                <a:latin typeface="+mj-lt"/>
              </a:rPr>
              <a:t>Hardware</a:t>
            </a:r>
            <a:endParaRPr lang="en-US" sz="1100" b="1" dirty="0">
              <a:solidFill>
                <a:srgbClr val="000000"/>
              </a:solidFill>
              <a:latin typeface="+mj-lt"/>
            </a:endParaRPr>
          </a:p>
        </p:txBody>
      </p:sp>
    </p:spTree>
    <p:extLst>
      <p:ext uri="{BB962C8B-B14F-4D97-AF65-F5344CB8AC3E}">
        <p14:creationId xmlns:p14="http://schemas.microsoft.com/office/powerpoint/2010/main" val="1056789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Rounded Rectangle 44"/>
          <p:cNvSpPr/>
          <p:nvPr/>
        </p:nvSpPr>
        <p:spPr>
          <a:xfrm>
            <a:off x="762000" y="1676400"/>
            <a:ext cx="8001000" cy="2209800"/>
          </a:xfrm>
          <a:prstGeom prst="roundRect">
            <a:avLst>
              <a:gd name="adj" fmla="val 7937"/>
            </a:avLst>
          </a:prstGeom>
          <a:solidFill>
            <a:schemeClr val="bg1">
              <a:lumMod val="85000"/>
              <a:alpha val="54000"/>
            </a:schemeClr>
          </a:solidFill>
          <a:ln>
            <a:solidFill>
              <a:schemeClr val="accent4"/>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Hardware Class Hierarchy</a:t>
            </a:r>
            <a:endParaRPr lang="en-US" dirty="0"/>
          </a:p>
        </p:txBody>
      </p:sp>
      <p:sp>
        <p:nvSpPr>
          <p:cNvPr id="3" name="Rounded Rectangle 2"/>
          <p:cNvSpPr/>
          <p:nvPr/>
        </p:nvSpPr>
        <p:spPr>
          <a:xfrm>
            <a:off x="3962400" y="1752600"/>
            <a:ext cx="1219200" cy="609600"/>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100" b="1" dirty="0" smtClean="0">
                <a:solidFill>
                  <a:srgbClr val="000000"/>
                </a:solidFill>
                <a:latin typeface="+mj-lt"/>
              </a:rPr>
              <a:t>Hardware</a:t>
            </a:r>
            <a:endParaRPr lang="en-US" sz="1100" b="1" dirty="0">
              <a:solidFill>
                <a:srgbClr val="000000"/>
              </a:solidFill>
              <a:latin typeface="+mj-lt"/>
            </a:endParaRPr>
          </a:p>
        </p:txBody>
      </p:sp>
      <p:sp>
        <p:nvSpPr>
          <p:cNvPr id="4" name="Rounded Rectangle 3"/>
          <p:cNvSpPr/>
          <p:nvPr/>
        </p:nvSpPr>
        <p:spPr>
          <a:xfrm>
            <a:off x="4945447" y="3155957"/>
            <a:ext cx="1219200" cy="609600"/>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100" b="1" dirty="0" smtClean="0">
                <a:solidFill>
                  <a:srgbClr val="000000"/>
                </a:solidFill>
                <a:latin typeface="+mj-lt"/>
              </a:rPr>
              <a:t>Scope</a:t>
            </a:r>
            <a:endParaRPr lang="en-US" sz="1100" b="1" dirty="0">
              <a:solidFill>
                <a:srgbClr val="000000"/>
              </a:solidFill>
              <a:latin typeface="+mj-lt"/>
            </a:endParaRPr>
          </a:p>
        </p:txBody>
      </p:sp>
      <p:sp>
        <p:nvSpPr>
          <p:cNvPr id="5" name="Rounded Rectangle 4"/>
          <p:cNvSpPr/>
          <p:nvPr/>
        </p:nvSpPr>
        <p:spPr>
          <a:xfrm>
            <a:off x="1272739" y="3141581"/>
            <a:ext cx="1219200" cy="609600"/>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100" b="1" dirty="0" smtClean="0">
                <a:solidFill>
                  <a:srgbClr val="000000"/>
                </a:solidFill>
                <a:latin typeface="+mj-lt"/>
              </a:rPr>
              <a:t>Power Supply</a:t>
            </a:r>
            <a:endParaRPr lang="en-US" sz="1100" b="1" dirty="0">
              <a:solidFill>
                <a:srgbClr val="000000"/>
              </a:solidFill>
              <a:latin typeface="+mj-lt"/>
            </a:endParaRPr>
          </a:p>
        </p:txBody>
      </p:sp>
      <p:sp>
        <p:nvSpPr>
          <p:cNvPr id="6" name="Rounded Rectangle 5"/>
          <p:cNvSpPr/>
          <p:nvPr/>
        </p:nvSpPr>
        <p:spPr>
          <a:xfrm>
            <a:off x="3109093" y="3141581"/>
            <a:ext cx="1219200" cy="609600"/>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100" b="1" dirty="0" smtClean="0">
                <a:solidFill>
                  <a:srgbClr val="000000"/>
                </a:solidFill>
                <a:latin typeface="+mj-lt"/>
              </a:rPr>
              <a:t>DMM</a:t>
            </a:r>
            <a:endParaRPr lang="en-US" sz="1100" b="1" dirty="0">
              <a:solidFill>
                <a:srgbClr val="000000"/>
              </a:solidFill>
              <a:latin typeface="+mj-lt"/>
            </a:endParaRPr>
          </a:p>
        </p:txBody>
      </p:sp>
      <p:sp>
        <p:nvSpPr>
          <p:cNvPr id="7" name="Rounded Rectangle 6"/>
          <p:cNvSpPr/>
          <p:nvPr/>
        </p:nvSpPr>
        <p:spPr>
          <a:xfrm>
            <a:off x="6781800" y="3141582"/>
            <a:ext cx="1219200" cy="609600"/>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100" b="1" dirty="0" smtClean="0">
                <a:solidFill>
                  <a:srgbClr val="000000"/>
                </a:solidFill>
                <a:latin typeface="+mj-lt"/>
              </a:rPr>
              <a:t>Generator</a:t>
            </a:r>
            <a:endParaRPr lang="en-US" sz="1100" b="1" dirty="0">
              <a:solidFill>
                <a:srgbClr val="000000"/>
              </a:solidFill>
              <a:latin typeface="+mj-lt"/>
            </a:endParaRPr>
          </a:p>
        </p:txBody>
      </p:sp>
      <p:cxnSp>
        <p:nvCxnSpPr>
          <p:cNvPr id="9" name="Elbow Connector 8"/>
          <p:cNvCxnSpPr>
            <a:stCxn id="6" idx="0"/>
            <a:endCxn id="3" idx="2"/>
          </p:cNvCxnSpPr>
          <p:nvPr/>
        </p:nvCxnSpPr>
        <p:spPr>
          <a:xfrm rot="5400000" flipH="1" flipV="1">
            <a:off x="3755656" y="2325238"/>
            <a:ext cx="779381" cy="853307"/>
          </a:xfrm>
          <a:prstGeom prst="bentConnector3">
            <a:avLst>
              <a:gd name="adj1" fmla="val 50000"/>
            </a:avLst>
          </a:prstGeom>
          <a:ln w="3175">
            <a:solidFill>
              <a:schemeClr val="bg1">
                <a:lumMod val="75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 name="Elbow Connector 9"/>
          <p:cNvCxnSpPr>
            <a:stCxn id="4" idx="0"/>
            <a:endCxn id="3" idx="2"/>
          </p:cNvCxnSpPr>
          <p:nvPr/>
        </p:nvCxnSpPr>
        <p:spPr>
          <a:xfrm rot="16200000" flipV="1">
            <a:off x="4666646" y="2267555"/>
            <a:ext cx="793757" cy="983047"/>
          </a:xfrm>
          <a:prstGeom prst="bentConnector3">
            <a:avLst>
              <a:gd name="adj1" fmla="val 50000"/>
            </a:avLst>
          </a:prstGeom>
          <a:ln w="3175">
            <a:solidFill>
              <a:schemeClr val="bg1">
                <a:lumMod val="75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 name="Elbow Connector 10"/>
          <p:cNvCxnSpPr>
            <a:stCxn id="5" idx="0"/>
            <a:endCxn id="3" idx="2"/>
          </p:cNvCxnSpPr>
          <p:nvPr/>
        </p:nvCxnSpPr>
        <p:spPr>
          <a:xfrm rot="5400000" flipH="1" flipV="1">
            <a:off x="2837479" y="1407061"/>
            <a:ext cx="779381" cy="2689661"/>
          </a:xfrm>
          <a:prstGeom prst="bentConnector3">
            <a:avLst>
              <a:gd name="adj1" fmla="val 50000"/>
            </a:avLst>
          </a:prstGeom>
          <a:ln w="3175">
            <a:solidFill>
              <a:schemeClr val="bg1">
                <a:lumMod val="75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2" name="Elbow Connector 11"/>
          <p:cNvCxnSpPr>
            <a:stCxn id="7" idx="0"/>
            <a:endCxn id="3" idx="2"/>
          </p:cNvCxnSpPr>
          <p:nvPr/>
        </p:nvCxnSpPr>
        <p:spPr>
          <a:xfrm rot="16200000" flipV="1">
            <a:off x="5592009" y="1342191"/>
            <a:ext cx="779382" cy="2819400"/>
          </a:xfrm>
          <a:prstGeom prst="bentConnector3">
            <a:avLst>
              <a:gd name="adj1" fmla="val 50000"/>
            </a:avLst>
          </a:prstGeom>
          <a:ln w="3175">
            <a:solidFill>
              <a:schemeClr val="bg1">
                <a:lumMod val="75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33" name="Rounded Rectangle 32"/>
          <p:cNvSpPr/>
          <p:nvPr/>
        </p:nvSpPr>
        <p:spPr>
          <a:xfrm>
            <a:off x="1223309" y="4769560"/>
            <a:ext cx="914400" cy="419100"/>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050" b="1" dirty="0" smtClean="0">
                <a:solidFill>
                  <a:srgbClr val="000000"/>
                </a:solidFill>
                <a:latin typeface="+mj-lt"/>
              </a:rPr>
              <a:t>Simulated</a:t>
            </a:r>
            <a:endParaRPr lang="en-US" sz="1050" b="1" dirty="0">
              <a:solidFill>
                <a:srgbClr val="000000"/>
              </a:solidFill>
              <a:latin typeface="+mj-lt"/>
            </a:endParaRPr>
          </a:p>
        </p:txBody>
      </p:sp>
      <p:sp>
        <p:nvSpPr>
          <p:cNvPr id="34" name="Rounded Rectangle 33"/>
          <p:cNvSpPr/>
          <p:nvPr/>
        </p:nvSpPr>
        <p:spPr>
          <a:xfrm>
            <a:off x="3577292" y="4767640"/>
            <a:ext cx="914400" cy="419100"/>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050" b="1" dirty="0" smtClean="0">
                <a:solidFill>
                  <a:srgbClr val="000000"/>
                </a:solidFill>
                <a:latin typeface="+mj-lt"/>
              </a:rPr>
              <a:t>34401a</a:t>
            </a:r>
            <a:endParaRPr lang="en-US" sz="1050" b="1" dirty="0">
              <a:solidFill>
                <a:srgbClr val="000000"/>
              </a:solidFill>
              <a:latin typeface="+mj-lt"/>
            </a:endParaRPr>
          </a:p>
        </p:txBody>
      </p:sp>
      <p:sp>
        <p:nvSpPr>
          <p:cNvPr id="35" name="Rounded Rectangle 34"/>
          <p:cNvSpPr/>
          <p:nvPr/>
        </p:nvSpPr>
        <p:spPr>
          <a:xfrm>
            <a:off x="228601" y="4767641"/>
            <a:ext cx="914400" cy="419100"/>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100" b="1" dirty="0">
                <a:solidFill>
                  <a:srgbClr val="000000"/>
                </a:solidFill>
                <a:latin typeface="+mj-lt"/>
              </a:rPr>
              <a:t>PXI-4110</a:t>
            </a:r>
          </a:p>
        </p:txBody>
      </p:sp>
      <p:sp>
        <p:nvSpPr>
          <p:cNvPr id="36" name="Rounded Rectangle 35"/>
          <p:cNvSpPr/>
          <p:nvPr/>
        </p:nvSpPr>
        <p:spPr>
          <a:xfrm>
            <a:off x="7082494" y="4767641"/>
            <a:ext cx="914400" cy="419100"/>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050" b="1" dirty="0" smtClean="0">
                <a:solidFill>
                  <a:srgbClr val="000000"/>
                </a:solidFill>
                <a:latin typeface="+mj-lt"/>
              </a:rPr>
              <a:t>PXIe-5185</a:t>
            </a:r>
            <a:endParaRPr lang="en-US" sz="1050" b="1" dirty="0">
              <a:solidFill>
                <a:srgbClr val="000000"/>
              </a:solidFill>
              <a:latin typeface="+mj-lt"/>
            </a:endParaRPr>
          </a:p>
        </p:txBody>
      </p:sp>
      <p:cxnSp>
        <p:nvCxnSpPr>
          <p:cNvPr id="37" name="Elbow Connector 36"/>
          <p:cNvCxnSpPr>
            <a:stCxn id="34" idx="0"/>
            <a:endCxn id="6" idx="2"/>
          </p:cNvCxnSpPr>
          <p:nvPr/>
        </p:nvCxnSpPr>
        <p:spPr>
          <a:xfrm rot="16200000" flipV="1">
            <a:off x="3368364" y="4101511"/>
            <a:ext cx="1016459" cy="315799"/>
          </a:xfrm>
          <a:prstGeom prst="bentConnector3">
            <a:avLst>
              <a:gd name="adj1" fmla="val 50000"/>
            </a:avLst>
          </a:prstGeom>
          <a:ln w="3175">
            <a:solidFill>
              <a:schemeClr val="bg1">
                <a:lumMod val="75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38" name="Elbow Connector 37"/>
          <p:cNvCxnSpPr>
            <a:stCxn id="35" idx="0"/>
            <a:endCxn id="5" idx="2"/>
          </p:cNvCxnSpPr>
          <p:nvPr/>
        </p:nvCxnSpPr>
        <p:spPr>
          <a:xfrm rot="5400000" flipH="1" flipV="1">
            <a:off x="775840" y="3661142"/>
            <a:ext cx="1016460" cy="1196538"/>
          </a:xfrm>
          <a:prstGeom prst="bentConnector3">
            <a:avLst>
              <a:gd name="adj1" fmla="val 50000"/>
            </a:avLst>
          </a:prstGeom>
          <a:ln w="3175">
            <a:solidFill>
              <a:schemeClr val="bg1">
                <a:lumMod val="75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43" name="Rounded Rectangle 42"/>
          <p:cNvSpPr/>
          <p:nvPr/>
        </p:nvSpPr>
        <p:spPr>
          <a:xfrm>
            <a:off x="4572000" y="4767640"/>
            <a:ext cx="914400" cy="419100"/>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050" b="1" dirty="0" smtClean="0">
                <a:solidFill>
                  <a:srgbClr val="000000"/>
                </a:solidFill>
                <a:latin typeface="+mj-lt"/>
              </a:rPr>
              <a:t>PXI 4070</a:t>
            </a:r>
            <a:endParaRPr lang="en-US" sz="1050" b="1" dirty="0">
              <a:solidFill>
                <a:srgbClr val="000000"/>
              </a:solidFill>
              <a:latin typeface="+mj-lt"/>
            </a:endParaRPr>
          </a:p>
        </p:txBody>
      </p:sp>
      <p:cxnSp>
        <p:nvCxnSpPr>
          <p:cNvPr id="44" name="Elbow Connector 43"/>
          <p:cNvCxnSpPr>
            <a:stCxn id="43" idx="0"/>
            <a:endCxn id="6" idx="2"/>
          </p:cNvCxnSpPr>
          <p:nvPr/>
        </p:nvCxnSpPr>
        <p:spPr>
          <a:xfrm rot="16200000" flipV="1">
            <a:off x="3865718" y="3604157"/>
            <a:ext cx="1016459" cy="1310507"/>
          </a:xfrm>
          <a:prstGeom prst="bentConnector3">
            <a:avLst>
              <a:gd name="adj1" fmla="val 50000"/>
            </a:avLst>
          </a:prstGeom>
          <a:ln w="3175">
            <a:solidFill>
              <a:schemeClr val="bg1">
                <a:lumMod val="75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47" name="Elbow Connector 46"/>
          <p:cNvCxnSpPr>
            <a:stCxn id="33" idx="0"/>
            <a:endCxn id="5" idx="2"/>
          </p:cNvCxnSpPr>
          <p:nvPr/>
        </p:nvCxnSpPr>
        <p:spPr>
          <a:xfrm rot="5400000" flipH="1" flipV="1">
            <a:off x="1272235" y="4159456"/>
            <a:ext cx="1018379" cy="201830"/>
          </a:xfrm>
          <a:prstGeom prst="bentConnector3">
            <a:avLst>
              <a:gd name="adj1" fmla="val 50000"/>
            </a:avLst>
          </a:prstGeom>
          <a:ln w="3175">
            <a:solidFill>
              <a:schemeClr val="bg1">
                <a:lumMod val="75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53" name="Rounded Rectangle 52"/>
          <p:cNvSpPr/>
          <p:nvPr/>
        </p:nvSpPr>
        <p:spPr>
          <a:xfrm>
            <a:off x="2582584" y="4769561"/>
            <a:ext cx="914400" cy="419100"/>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050" b="1" dirty="0" smtClean="0">
                <a:solidFill>
                  <a:srgbClr val="000000"/>
                </a:solidFill>
                <a:latin typeface="+mj-lt"/>
              </a:rPr>
              <a:t>Simulated</a:t>
            </a:r>
            <a:endParaRPr lang="en-US" sz="1050" b="1" dirty="0">
              <a:solidFill>
                <a:srgbClr val="000000"/>
              </a:solidFill>
              <a:latin typeface="+mj-lt"/>
            </a:endParaRPr>
          </a:p>
        </p:txBody>
      </p:sp>
      <p:cxnSp>
        <p:nvCxnSpPr>
          <p:cNvPr id="54" name="Elbow Connector 53"/>
          <p:cNvCxnSpPr>
            <a:stCxn id="53" idx="0"/>
            <a:endCxn id="6" idx="2"/>
          </p:cNvCxnSpPr>
          <p:nvPr/>
        </p:nvCxnSpPr>
        <p:spPr>
          <a:xfrm rot="5400000" flipH="1" flipV="1">
            <a:off x="2870048" y="3920917"/>
            <a:ext cx="1018380" cy="678909"/>
          </a:xfrm>
          <a:prstGeom prst="bentConnector3">
            <a:avLst>
              <a:gd name="adj1" fmla="val 50000"/>
            </a:avLst>
          </a:prstGeom>
          <a:ln w="3175">
            <a:solidFill>
              <a:schemeClr val="bg1">
                <a:lumMod val="75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58" name="Rounded Rectangle 57"/>
          <p:cNvSpPr/>
          <p:nvPr/>
        </p:nvSpPr>
        <p:spPr>
          <a:xfrm>
            <a:off x="5867400" y="4767640"/>
            <a:ext cx="914400" cy="419100"/>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050" b="1" dirty="0" smtClean="0">
                <a:solidFill>
                  <a:srgbClr val="000000"/>
                </a:solidFill>
                <a:latin typeface="+mj-lt"/>
              </a:rPr>
              <a:t>Simulated</a:t>
            </a:r>
            <a:endParaRPr lang="en-US" sz="1050" b="1" dirty="0">
              <a:solidFill>
                <a:srgbClr val="000000"/>
              </a:solidFill>
              <a:latin typeface="+mj-lt"/>
            </a:endParaRPr>
          </a:p>
        </p:txBody>
      </p:sp>
      <p:sp>
        <p:nvSpPr>
          <p:cNvPr id="59" name="Rounded Rectangle 58"/>
          <p:cNvSpPr/>
          <p:nvPr/>
        </p:nvSpPr>
        <p:spPr>
          <a:xfrm>
            <a:off x="8077200" y="4767640"/>
            <a:ext cx="914400" cy="419100"/>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050" b="1" dirty="0" smtClean="0">
                <a:solidFill>
                  <a:srgbClr val="000000"/>
                </a:solidFill>
                <a:latin typeface="+mj-lt"/>
              </a:rPr>
              <a:t>Simulated</a:t>
            </a:r>
            <a:endParaRPr lang="en-US" sz="1050" b="1" dirty="0">
              <a:solidFill>
                <a:srgbClr val="000000"/>
              </a:solidFill>
              <a:latin typeface="+mj-lt"/>
            </a:endParaRPr>
          </a:p>
        </p:txBody>
      </p:sp>
      <p:cxnSp>
        <p:nvCxnSpPr>
          <p:cNvPr id="60" name="Elbow Connector 59"/>
          <p:cNvCxnSpPr>
            <a:stCxn id="58" idx="0"/>
            <a:endCxn id="4" idx="2"/>
          </p:cNvCxnSpPr>
          <p:nvPr/>
        </p:nvCxnSpPr>
        <p:spPr>
          <a:xfrm rot="16200000" flipV="1">
            <a:off x="5438783" y="3881822"/>
            <a:ext cx="1002083" cy="769553"/>
          </a:xfrm>
          <a:prstGeom prst="bentConnector3">
            <a:avLst>
              <a:gd name="adj1" fmla="val 50000"/>
            </a:avLst>
          </a:prstGeom>
          <a:ln w="3175">
            <a:solidFill>
              <a:schemeClr val="bg1">
                <a:lumMod val="75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63" name="Elbow Connector 62"/>
          <p:cNvCxnSpPr>
            <a:stCxn id="59" idx="0"/>
            <a:endCxn id="7" idx="2"/>
          </p:cNvCxnSpPr>
          <p:nvPr/>
        </p:nvCxnSpPr>
        <p:spPr>
          <a:xfrm rot="16200000" flipV="1">
            <a:off x="7454671" y="3687911"/>
            <a:ext cx="1016458" cy="1143000"/>
          </a:xfrm>
          <a:prstGeom prst="bentConnector3">
            <a:avLst>
              <a:gd name="adj1" fmla="val 50000"/>
            </a:avLst>
          </a:prstGeom>
          <a:ln w="3175">
            <a:solidFill>
              <a:schemeClr val="bg1">
                <a:lumMod val="75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70" name="Elbow Connector 69"/>
          <p:cNvCxnSpPr>
            <a:stCxn id="36" idx="0"/>
            <a:endCxn id="7" idx="2"/>
          </p:cNvCxnSpPr>
          <p:nvPr/>
        </p:nvCxnSpPr>
        <p:spPr>
          <a:xfrm rot="16200000" flipV="1">
            <a:off x="6957318" y="4185265"/>
            <a:ext cx="1016459" cy="148294"/>
          </a:xfrm>
          <a:prstGeom prst="bentConnector3">
            <a:avLst>
              <a:gd name="adj1" fmla="val 50000"/>
            </a:avLst>
          </a:prstGeom>
          <a:ln w="3175">
            <a:solidFill>
              <a:schemeClr val="bg1">
                <a:lumMod val="75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21" name="Straight Connector 120"/>
          <p:cNvCxnSpPr/>
          <p:nvPr/>
        </p:nvCxnSpPr>
        <p:spPr>
          <a:xfrm>
            <a:off x="0" y="4193977"/>
            <a:ext cx="9144000" cy="0"/>
          </a:xfrm>
          <a:prstGeom prst="line">
            <a:avLst/>
          </a:prstGeom>
          <a:ln>
            <a:solidFill>
              <a:srgbClr val="EDB72E"/>
            </a:solidFill>
            <a:prstDash val="lgDash"/>
          </a:ln>
        </p:spPr>
        <p:style>
          <a:lnRef idx="2">
            <a:schemeClr val="accent1"/>
          </a:lnRef>
          <a:fillRef idx="0">
            <a:schemeClr val="accent1"/>
          </a:fillRef>
          <a:effectRef idx="1">
            <a:schemeClr val="accent1"/>
          </a:effectRef>
          <a:fontRef idx="minor">
            <a:schemeClr val="tx1"/>
          </a:fontRef>
        </p:style>
      </p:cxnSp>
      <p:sp>
        <p:nvSpPr>
          <p:cNvPr id="122" name="TextBox 121"/>
          <p:cNvSpPr txBox="1"/>
          <p:nvPr/>
        </p:nvSpPr>
        <p:spPr>
          <a:xfrm>
            <a:off x="-2" y="4248150"/>
            <a:ext cx="3048002" cy="307777"/>
          </a:xfrm>
          <a:prstGeom prst="rect">
            <a:avLst/>
          </a:prstGeom>
          <a:noFill/>
          <a:effectLst/>
        </p:spPr>
        <p:txBody>
          <a:bodyPr wrap="square" rtlCol="0">
            <a:spAutoFit/>
          </a:bodyPr>
          <a:lstStyle/>
          <a:p>
            <a:r>
              <a:rPr lang="en-US" sz="1400" dirty="0" smtClean="0"/>
              <a:t>Dynamically Loaded at Run-Time</a:t>
            </a:r>
            <a:endParaRPr lang="en-US" sz="1400" dirty="0"/>
          </a:p>
        </p:txBody>
      </p:sp>
      <p:sp>
        <p:nvSpPr>
          <p:cNvPr id="123" name="TextBox 122"/>
          <p:cNvSpPr txBox="1"/>
          <p:nvPr/>
        </p:nvSpPr>
        <p:spPr>
          <a:xfrm>
            <a:off x="-1" y="3886200"/>
            <a:ext cx="1905001" cy="307777"/>
          </a:xfrm>
          <a:prstGeom prst="rect">
            <a:avLst/>
          </a:prstGeom>
          <a:noFill/>
          <a:effectLst/>
        </p:spPr>
        <p:txBody>
          <a:bodyPr wrap="square" rtlCol="0">
            <a:spAutoFit/>
          </a:bodyPr>
          <a:lstStyle/>
          <a:p>
            <a:r>
              <a:rPr lang="en-US" sz="1400" dirty="0" smtClean="0"/>
              <a:t>Built into Executable</a:t>
            </a:r>
            <a:endParaRPr lang="en-US" sz="1400" dirty="0"/>
          </a:p>
        </p:txBody>
      </p:sp>
      <p:sp>
        <p:nvSpPr>
          <p:cNvPr id="126" name="Rounded Rectangle 125"/>
          <p:cNvSpPr/>
          <p:nvPr/>
        </p:nvSpPr>
        <p:spPr>
          <a:xfrm>
            <a:off x="4506433" y="4677275"/>
            <a:ext cx="1063356" cy="1212449"/>
          </a:xfrm>
          <a:prstGeom prst="roundRect">
            <a:avLst/>
          </a:prstGeom>
          <a:solidFill>
            <a:schemeClr val="bg1">
              <a:lumMod val="85000"/>
              <a:alpha val="54000"/>
            </a:schemeClr>
          </a:solidFill>
          <a:ln>
            <a:solidFill>
              <a:schemeClr val="accent4"/>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dirty="0" smtClean="0"/>
          </a:p>
          <a:p>
            <a:pPr algn="ctr"/>
            <a:endParaRPr lang="en-US" dirty="0"/>
          </a:p>
          <a:p>
            <a:pPr algn="ctr"/>
            <a:r>
              <a:rPr lang="en-US" dirty="0" smtClean="0"/>
              <a:t>HW </a:t>
            </a:r>
            <a:r>
              <a:rPr lang="en-US" dirty="0"/>
              <a:t>Plugin</a:t>
            </a:r>
          </a:p>
        </p:txBody>
      </p:sp>
      <p:grpSp>
        <p:nvGrpSpPr>
          <p:cNvPr id="39" name="Group 38"/>
          <p:cNvGrpSpPr/>
          <p:nvPr/>
        </p:nvGrpSpPr>
        <p:grpSpPr>
          <a:xfrm>
            <a:off x="6096000" y="1828800"/>
            <a:ext cx="1828800" cy="685800"/>
            <a:chOff x="6248400" y="1676400"/>
            <a:chExt cx="1828800" cy="685800"/>
          </a:xfrm>
        </p:grpSpPr>
        <p:sp>
          <p:nvSpPr>
            <p:cNvPr id="40" name="Rounded Rectangle 39"/>
            <p:cNvSpPr/>
            <p:nvPr/>
          </p:nvSpPr>
          <p:spPr>
            <a:xfrm>
              <a:off x="6248400" y="1676400"/>
              <a:ext cx="1828800" cy="685800"/>
            </a:xfrm>
            <a:prstGeom prst="roundRect">
              <a:avLst/>
            </a:prstGeom>
            <a:solidFill>
              <a:schemeClr val="bg1"/>
            </a:solidFill>
            <a:ln>
              <a:solidFill>
                <a:schemeClr val="bg1">
                  <a:lumMod val="85000"/>
                </a:schemeClr>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lvl="2"/>
              <a:endParaRPr lang="en-US" sz="1400" dirty="0">
                <a:solidFill>
                  <a:schemeClr val="bg1">
                    <a:lumMod val="50000"/>
                  </a:schemeClr>
                </a:solidFill>
              </a:endParaRPr>
            </a:p>
          </p:txBody>
        </p:sp>
        <p:pic>
          <p:nvPicPr>
            <p:cNvPr id="41" name="Picture 40"/>
            <p:cNvPicPr>
              <a:picLocks noChangeAspect="1"/>
            </p:cNvPicPr>
            <p:nvPr/>
          </p:nvPicPr>
          <p:blipFill>
            <a:blip r:embed="rId3">
              <a:extLst>
                <a:ext uri="{BEBA8EAE-BF5A-486C-A8C5-ECC9F3942E4B}">
                  <a14:imgProps xmlns:a14="http://schemas.microsoft.com/office/drawing/2010/main">
                    <a14:imgLayer r:embed="rId4">
                      <a14:imgEffect>
                        <a14:backgroundRemoval t="9434" b="98742" l="6875" r="95000"/>
                      </a14:imgEffect>
                    </a14:imgLayer>
                  </a14:imgProps>
                </a:ext>
              </a:extLst>
            </a:blip>
            <a:stretch>
              <a:fillRect/>
            </a:stretch>
          </p:blipFill>
          <p:spPr>
            <a:xfrm>
              <a:off x="6324600" y="1752600"/>
              <a:ext cx="536755" cy="533400"/>
            </a:xfrm>
            <a:prstGeom prst="rect">
              <a:avLst/>
            </a:prstGeom>
          </p:spPr>
        </p:pic>
        <p:sp>
          <p:nvSpPr>
            <p:cNvPr id="42" name="Rectangle 41"/>
            <p:cNvSpPr/>
            <p:nvPr/>
          </p:nvSpPr>
          <p:spPr>
            <a:xfrm>
              <a:off x="6781800" y="1752600"/>
              <a:ext cx="1295400" cy="523220"/>
            </a:xfrm>
            <a:prstGeom prst="rect">
              <a:avLst/>
            </a:prstGeom>
          </p:spPr>
          <p:txBody>
            <a:bodyPr wrap="square">
              <a:spAutoFit/>
            </a:bodyPr>
            <a:lstStyle/>
            <a:p>
              <a:r>
                <a:rPr lang="en-US" sz="1400" dirty="0">
                  <a:solidFill>
                    <a:schemeClr val="bg1">
                      <a:lumMod val="50000"/>
                    </a:schemeClr>
                  </a:solidFill>
                </a:rPr>
                <a:t>Common</a:t>
              </a:r>
            </a:p>
            <a:p>
              <a:r>
                <a:rPr lang="en-US" sz="1400" dirty="0">
                  <a:solidFill>
                    <a:schemeClr val="bg1">
                      <a:lumMod val="50000"/>
                    </a:schemeClr>
                  </a:solidFill>
                </a:rPr>
                <a:t>Components</a:t>
              </a:r>
            </a:p>
          </p:txBody>
        </p:sp>
      </p:grpSp>
    </p:spTree>
    <p:extLst>
      <p:ext uri="{BB962C8B-B14F-4D97-AF65-F5344CB8AC3E}">
        <p14:creationId xmlns:p14="http://schemas.microsoft.com/office/powerpoint/2010/main" val="37756892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fade">
                                      <p:cBhvr>
                                        <p:cTn id="7"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pPr algn="l"/>
            <a:r>
              <a:rPr lang="en-US" dirty="0" smtClean="0"/>
              <a:t>Demonstration</a:t>
            </a:r>
            <a:endParaRPr lang="en-US" dirty="0"/>
          </a:p>
        </p:txBody>
      </p:sp>
      <p:sp>
        <p:nvSpPr>
          <p:cNvPr id="4" name="Subtitle 3"/>
          <p:cNvSpPr>
            <a:spLocks noGrp="1"/>
          </p:cNvSpPr>
          <p:nvPr>
            <p:ph type="subTitle" idx="1"/>
          </p:nvPr>
        </p:nvSpPr>
        <p:spPr/>
        <p:txBody>
          <a:bodyPr/>
          <a:lstStyle/>
          <a:p>
            <a:pPr algn="l"/>
            <a:r>
              <a:rPr lang="en-US" dirty="0" smtClean="0"/>
              <a:t>Combining Measurement and Hardware Abstraction Layers</a:t>
            </a:r>
            <a:endParaRPr lang="en-US" dirty="0"/>
          </a:p>
        </p:txBody>
      </p:sp>
    </p:spTree>
    <p:extLst>
      <p:ext uri="{BB962C8B-B14F-4D97-AF65-F5344CB8AC3E}">
        <p14:creationId xmlns:p14="http://schemas.microsoft.com/office/powerpoint/2010/main" val="3827396405"/>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Developing Components Independently</a:t>
            </a:r>
            <a:endParaRPr lang="en-US" dirty="0"/>
          </a:p>
        </p:txBody>
      </p:sp>
      <p:sp>
        <p:nvSpPr>
          <p:cNvPr id="3" name="Rounded Rectangle 2"/>
          <p:cNvSpPr/>
          <p:nvPr/>
        </p:nvSpPr>
        <p:spPr>
          <a:xfrm>
            <a:off x="457200" y="1374577"/>
            <a:ext cx="1524000" cy="3200400"/>
          </a:xfrm>
          <a:prstGeom prst="roundRect">
            <a:avLst>
              <a:gd name="adj" fmla="val 10606"/>
            </a:avLst>
          </a:prstGeom>
          <a:ln>
            <a:solidFill>
              <a:schemeClr val="bg1">
                <a:lumMod val="50000"/>
              </a:schemeClr>
            </a:solidFill>
            <a:prstDash val="sysDash"/>
          </a:ln>
        </p:spPr>
        <p:style>
          <a:lnRef idx="2">
            <a:schemeClr val="accent5"/>
          </a:lnRef>
          <a:fillRef idx="1">
            <a:schemeClr val="lt1"/>
          </a:fillRef>
          <a:effectRef idx="0">
            <a:schemeClr val="accent5"/>
          </a:effectRef>
          <a:fontRef idx="minor">
            <a:schemeClr val="dk1"/>
          </a:fontRef>
        </p:style>
        <p:txBody>
          <a:bodyPr rtlCol="0" anchor="ctr"/>
          <a:lstStyle/>
          <a:p>
            <a:endParaRPr lang="en-US" sz="1400" dirty="0"/>
          </a:p>
        </p:txBody>
      </p:sp>
      <p:sp>
        <p:nvSpPr>
          <p:cNvPr id="7" name="Rounded Rectangle 6"/>
          <p:cNvSpPr/>
          <p:nvPr/>
        </p:nvSpPr>
        <p:spPr>
          <a:xfrm>
            <a:off x="609600" y="1526977"/>
            <a:ext cx="1219200" cy="6096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dirty="0" smtClean="0">
                <a:latin typeface="+mj-lt"/>
              </a:rPr>
              <a:t>Test Step Controller</a:t>
            </a:r>
            <a:endParaRPr lang="en-US" sz="1050" dirty="0">
              <a:latin typeface="+mj-lt"/>
            </a:endParaRPr>
          </a:p>
        </p:txBody>
      </p:sp>
      <p:sp>
        <p:nvSpPr>
          <p:cNvPr id="8" name="Rounded Rectangle 7"/>
          <p:cNvSpPr/>
          <p:nvPr/>
        </p:nvSpPr>
        <p:spPr>
          <a:xfrm>
            <a:off x="609600" y="2288977"/>
            <a:ext cx="1219200" cy="6096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dirty="0" smtClean="0">
                <a:latin typeface="+mj-lt"/>
              </a:rPr>
              <a:t>Operator UI</a:t>
            </a:r>
            <a:endParaRPr lang="en-US" sz="1050" dirty="0">
              <a:latin typeface="+mj-lt"/>
            </a:endParaRPr>
          </a:p>
        </p:txBody>
      </p:sp>
      <p:sp>
        <p:nvSpPr>
          <p:cNvPr id="9" name="Rounded Rectangle 8"/>
          <p:cNvSpPr/>
          <p:nvPr/>
        </p:nvSpPr>
        <p:spPr>
          <a:xfrm>
            <a:off x="2133600" y="1374577"/>
            <a:ext cx="2895600" cy="3962400"/>
          </a:xfrm>
          <a:prstGeom prst="roundRect">
            <a:avLst>
              <a:gd name="adj" fmla="val 5134"/>
            </a:avLst>
          </a:prstGeom>
          <a:ln>
            <a:solidFill>
              <a:schemeClr val="bg1">
                <a:lumMod val="50000"/>
              </a:schemeClr>
            </a:solidFill>
            <a:prstDash val="sysDash"/>
          </a:ln>
        </p:spPr>
        <p:style>
          <a:lnRef idx="2">
            <a:schemeClr val="accent5"/>
          </a:lnRef>
          <a:fillRef idx="1">
            <a:schemeClr val="lt1"/>
          </a:fillRef>
          <a:effectRef idx="0">
            <a:schemeClr val="accent5"/>
          </a:effectRef>
          <a:fontRef idx="minor">
            <a:schemeClr val="dk1"/>
          </a:fontRef>
        </p:style>
        <p:txBody>
          <a:bodyPr rtlCol="0" anchor="ctr"/>
          <a:lstStyle/>
          <a:p>
            <a:endParaRPr lang="en-US" sz="1400" dirty="0"/>
          </a:p>
        </p:txBody>
      </p:sp>
      <p:sp>
        <p:nvSpPr>
          <p:cNvPr id="10" name="Rounded Rectangle 9"/>
          <p:cNvSpPr/>
          <p:nvPr/>
        </p:nvSpPr>
        <p:spPr>
          <a:xfrm>
            <a:off x="2283933" y="1526977"/>
            <a:ext cx="1219200" cy="6096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latin typeface="+mj-lt"/>
              </a:rPr>
              <a:t>Controller</a:t>
            </a:r>
            <a:endParaRPr lang="en-US" sz="1100" dirty="0">
              <a:latin typeface="+mj-lt"/>
            </a:endParaRPr>
          </a:p>
        </p:txBody>
      </p:sp>
      <p:sp>
        <p:nvSpPr>
          <p:cNvPr id="11" name="Rounded Rectangle 10"/>
          <p:cNvSpPr/>
          <p:nvPr/>
        </p:nvSpPr>
        <p:spPr>
          <a:xfrm>
            <a:off x="2286000" y="3050977"/>
            <a:ext cx="1219200" cy="6096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latin typeface="+mj-lt"/>
              </a:rPr>
              <a:t>Measurement</a:t>
            </a:r>
            <a:endParaRPr lang="en-US" sz="1100" dirty="0">
              <a:latin typeface="+mj-lt"/>
            </a:endParaRPr>
          </a:p>
        </p:txBody>
      </p:sp>
      <p:sp>
        <p:nvSpPr>
          <p:cNvPr id="12" name="Rounded Rectangle 11"/>
          <p:cNvSpPr/>
          <p:nvPr/>
        </p:nvSpPr>
        <p:spPr>
          <a:xfrm>
            <a:off x="2286000" y="2288977"/>
            <a:ext cx="1219200" cy="6096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latin typeface="+mj-lt"/>
              </a:rPr>
              <a:t>User Interface</a:t>
            </a:r>
            <a:endParaRPr lang="en-US" sz="1100" dirty="0">
              <a:latin typeface="+mj-lt"/>
            </a:endParaRPr>
          </a:p>
        </p:txBody>
      </p:sp>
      <p:sp>
        <p:nvSpPr>
          <p:cNvPr id="13" name="Rounded Rectangle 12"/>
          <p:cNvSpPr/>
          <p:nvPr/>
        </p:nvSpPr>
        <p:spPr>
          <a:xfrm>
            <a:off x="2286000" y="3812977"/>
            <a:ext cx="1219200" cy="6096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latin typeface="+mj-lt"/>
              </a:rPr>
              <a:t>Results</a:t>
            </a:r>
            <a:endParaRPr lang="en-US" sz="1100" dirty="0">
              <a:latin typeface="+mj-lt"/>
            </a:endParaRPr>
          </a:p>
        </p:txBody>
      </p:sp>
      <p:sp>
        <p:nvSpPr>
          <p:cNvPr id="14" name="Rounded Rectangle 13"/>
          <p:cNvSpPr/>
          <p:nvPr/>
        </p:nvSpPr>
        <p:spPr>
          <a:xfrm>
            <a:off x="3657600" y="1526977"/>
            <a:ext cx="1219200" cy="609600"/>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100" b="1" dirty="0" smtClean="0">
                <a:solidFill>
                  <a:srgbClr val="000000"/>
                </a:solidFill>
                <a:latin typeface="+mj-lt"/>
              </a:rPr>
              <a:t>Hardware</a:t>
            </a:r>
            <a:endParaRPr lang="en-US" sz="1100" b="1" dirty="0">
              <a:solidFill>
                <a:srgbClr val="000000"/>
              </a:solidFill>
              <a:latin typeface="+mj-lt"/>
            </a:endParaRPr>
          </a:p>
        </p:txBody>
      </p:sp>
      <p:sp>
        <p:nvSpPr>
          <p:cNvPr id="15" name="Rounded Rectangle 14"/>
          <p:cNvSpPr/>
          <p:nvPr/>
        </p:nvSpPr>
        <p:spPr>
          <a:xfrm>
            <a:off x="3657600" y="3812977"/>
            <a:ext cx="1219200" cy="609600"/>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100" b="1" dirty="0" smtClean="0">
                <a:solidFill>
                  <a:srgbClr val="000000"/>
                </a:solidFill>
                <a:latin typeface="+mj-lt"/>
              </a:rPr>
              <a:t>Scope</a:t>
            </a:r>
            <a:endParaRPr lang="en-US" sz="1100" b="1" dirty="0">
              <a:solidFill>
                <a:srgbClr val="000000"/>
              </a:solidFill>
              <a:latin typeface="+mj-lt"/>
            </a:endParaRPr>
          </a:p>
        </p:txBody>
      </p:sp>
      <p:sp>
        <p:nvSpPr>
          <p:cNvPr id="16" name="Rounded Rectangle 15"/>
          <p:cNvSpPr/>
          <p:nvPr/>
        </p:nvSpPr>
        <p:spPr>
          <a:xfrm>
            <a:off x="3657600" y="2288977"/>
            <a:ext cx="1219200" cy="609600"/>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100" b="1" dirty="0" smtClean="0">
                <a:solidFill>
                  <a:srgbClr val="000000"/>
                </a:solidFill>
                <a:latin typeface="+mj-lt"/>
              </a:rPr>
              <a:t>Power Supply</a:t>
            </a:r>
            <a:endParaRPr lang="en-US" sz="1100" b="1" dirty="0">
              <a:solidFill>
                <a:srgbClr val="000000"/>
              </a:solidFill>
              <a:latin typeface="+mj-lt"/>
            </a:endParaRPr>
          </a:p>
        </p:txBody>
      </p:sp>
      <p:sp>
        <p:nvSpPr>
          <p:cNvPr id="17" name="Rounded Rectangle 16"/>
          <p:cNvSpPr/>
          <p:nvPr/>
        </p:nvSpPr>
        <p:spPr>
          <a:xfrm>
            <a:off x="3657600" y="3050977"/>
            <a:ext cx="1219200" cy="609600"/>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100" b="1" dirty="0" smtClean="0">
                <a:solidFill>
                  <a:srgbClr val="000000"/>
                </a:solidFill>
                <a:latin typeface="+mj-lt"/>
              </a:rPr>
              <a:t>DMM</a:t>
            </a:r>
            <a:endParaRPr lang="en-US" sz="1100" b="1" dirty="0">
              <a:solidFill>
                <a:srgbClr val="000000"/>
              </a:solidFill>
              <a:latin typeface="+mj-lt"/>
            </a:endParaRPr>
          </a:p>
        </p:txBody>
      </p:sp>
      <p:sp>
        <p:nvSpPr>
          <p:cNvPr id="18" name="Rounded Rectangle 17"/>
          <p:cNvSpPr/>
          <p:nvPr/>
        </p:nvSpPr>
        <p:spPr>
          <a:xfrm>
            <a:off x="3657600" y="4574977"/>
            <a:ext cx="1219200" cy="609600"/>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100" b="1" dirty="0" smtClean="0">
                <a:solidFill>
                  <a:srgbClr val="000000"/>
                </a:solidFill>
                <a:latin typeface="+mj-lt"/>
              </a:rPr>
              <a:t>Generator</a:t>
            </a:r>
            <a:endParaRPr lang="en-US" sz="1100" b="1" dirty="0">
              <a:solidFill>
                <a:srgbClr val="000000"/>
              </a:solidFill>
              <a:latin typeface="+mj-lt"/>
            </a:endParaRPr>
          </a:p>
        </p:txBody>
      </p:sp>
      <p:sp>
        <p:nvSpPr>
          <p:cNvPr id="19" name="Rounded Rectangle 18"/>
          <p:cNvSpPr/>
          <p:nvPr/>
        </p:nvSpPr>
        <p:spPr>
          <a:xfrm>
            <a:off x="5181600" y="1374577"/>
            <a:ext cx="1524000" cy="3200400"/>
          </a:xfrm>
          <a:prstGeom prst="roundRect">
            <a:avLst>
              <a:gd name="adj" fmla="val 5134"/>
            </a:avLst>
          </a:prstGeom>
          <a:ln>
            <a:solidFill>
              <a:schemeClr val="bg1">
                <a:lumMod val="50000"/>
              </a:schemeClr>
            </a:solidFill>
            <a:prstDash val="sysDash"/>
          </a:ln>
        </p:spPr>
        <p:style>
          <a:lnRef idx="2">
            <a:schemeClr val="accent5"/>
          </a:lnRef>
          <a:fillRef idx="1">
            <a:schemeClr val="lt1"/>
          </a:fillRef>
          <a:effectRef idx="0">
            <a:schemeClr val="accent5"/>
          </a:effectRef>
          <a:fontRef idx="minor">
            <a:schemeClr val="dk1"/>
          </a:fontRef>
        </p:style>
        <p:txBody>
          <a:bodyPr rtlCol="0" anchor="ctr"/>
          <a:lstStyle/>
          <a:p>
            <a:endParaRPr lang="en-US" sz="1400" dirty="0"/>
          </a:p>
        </p:txBody>
      </p:sp>
      <p:sp>
        <p:nvSpPr>
          <p:cNvPr id="20" name="Rounded Rectangle 19"/>
          <p:cNvSpPr/>
          <p:nvPr/>
        </p:nvSpPr>
        <p:spPr>
          <a:xfrm>
            <a:off x="5334000" y="1526977"/>
            <a:ext cx="1219200" cy="6096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latin typeface="+mj-lt"/>
              </a:rPr>
              <a:t>Measurement Template</a:t>
            </a:r>
            <a:endParaRPr lang="en-US" sz="1100" dirty="0">
              <a:latin typeface="+mj-lt"/>
            </a:endParaRPr>
          </a:p>
        </p:txBody>
      </p:sp>
      <p:sp>
        <p:nvSpPr>
          <p:cNvPr id="21" name="Rounded Rectangle 20"/>
          <p:cNvSpPr/>
          <p:nvPr/>
        </p:nvSpPr>
        <p:spPr>
          <a:xfrm>
            <a:off x="5334000" y="2288977"/>
            <a:ext cx="1219200" cy="6096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latin typeface="+mj-lt"/>
              </a:rPr>
              <a:t>Results Template</a:t>
            </a:r>
            <a:endParaRPr lang="en-US" sz="1100" dirty="0">
              <a:latin typeface="+mj-lt"/>
            </a:endParaRPr>
          </a:p>
        </p:txBody>
      </p:sp>
      <p:sp>
        <p:nvSpPr>
          <p:cNvPr id="22" name="TextBox 21"/>
          <p:cNvSpPr txBox="1"/>
          <p:nvPr/>
        </p:nvSpPr>
        <p:spPr>
          <a:xfrm>
            <a:off x="609600" y="1219200"/>
            <a:ext cx="785031" cy="307777"/>
          </a:xfrm>
          <a:prstGeom prst="rect">
            <a:avLst/>
          </a:prstGeom>
          <a:solidFill>
            <a:schemeClr val="bg1"/>
          </a:solidFill>
        </p:spPr>
        <p:txBody>
          <a:bodyPr wrap="none" rtlCol="0">
            <a:spAutoFit/>
          </a:bodyPr>
          <a:lstStyle/>
          <a:p>
            <a:r>
              <a:rPr lang="en-US" sz="1400" dirty="0" smtClean="0"/>
              <a:t>System</a:t>
            </a:r>
            <a:endParaRPr lang="en-US" sz="1400" dirty="0"/>
          </a:p>
        </p:txBody>
      </p:sp>
      <p:sp>
        <p:nvSpPr>
          <p:cNvPr id="23" name="Rounded Rectangle 22"/>
          <p:cNvSpPr/>
          <p:nvPr/>
        </p:nvSpPr>
        <p:spPr>
          <a:xfrm>
            <a:off x="6858000" y="1374577"/>
            <a:ext cx="1524000" cy="2438400"/>
          </a:xfrm>
          <a:prstGeom prst="roundRect">
            <a:avLst>
              <a:gd name="adj" fmla="val 5134"/>
            </a:avLst>
          </a:prstGeom>
          <a:ln>
            <a:solidFill>
              <a:schemeClr val="bg1">
                <a:lumMod val="50000"/>
              </a:schemeClr>
            </a:solidFill>
            <a:prstDash val="sysDash"/>
          </a:ln>
        </p:spPr>
        <p:style>
          <a:lnRef idx="2">
            <a:schemeClr val="accent5"/>
          </a:lnRef>
          <a:fillRef idx="1">
            <a:schemeClr val="lt1"/>
          </a:fillRef>
          <a:effectRef idx="0">
            <a:schemeClr val="accent5"/>
          </a:effectRef>
          <a:fontRef idx="minor">
            <a:schemeClr val="dk1"/>
          </a:fontRef>
        </p:style>
        <p:txBody>
          <a:bodyPr rtlCol="0" anchor="ctr"/>
          <a:lstStyle/>
          <a:p>
            <a:endParaRPr lang="en-US" sz="1400" dirty="0"/>
          </a:p>
        </p:txBody>
      </p:sp>
      <p:sp>
        <p:nvSpPr>
          <p:cNvPr id="24" name="Rounded Rectangle 23"/>
          <p:cNvSpPr/>
          <p:nvPr/>
        </p:nvSpPr>
        <p:spPr>
          <a:xfrm>
            <a:off x="7010400" y="1526977"/>
            <a:ext cx="1219200" cy="609600"/>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100" b="1" dirty="0" smtClean="0">
                <a:solidFill>
                  <a:srgbClr val="000000"/>
                </a:solidFill>
                <a:latin typeface="+mj-lt"/>
              </a:rPr>
              <a:t>Hardware</a:t>
            </a:r>
          </a:p>
          <a:p>
            <a:pPr algn="ctr"/>
            <a:r>
              <a:rPr lang="en-US" sz="1100" b="1" dirty="0" smtClean="0">
                <a:solidFill>
                  <a:srgbClr val="000000"/>
                </a:solidFill>
                <a:latin typeface="+mj-lt"/>
              </a:rPr>
              <a:t>Template</a:t>
            </a:r>
            <a:endParaRPr lang="en-US" sz="1100" b="1" dirty="0">
              <a:solidFill>
                <a:srgbClr val="000000"/>
              </a:solidFill>
              <a:latin typeface="+mj-lt"/>
            </a:endParaRPr>
          </a:p>
        </p:txBody>
      </p:sp>
      <p:sp>
        <p:nvSpPr>
          <p:cNvPr id="25" name="Rounded Rectangle 24"/>
          <p:cNvSpPr/>
          <p:nvPr/>
        </p:nvSpPr>
        <p:spPr>
          <a:xfrm>
            <a:off x="5334000" y="3050977"/>
            <a:ext cx="1219200" cy="609600"/>
          </a:xfrm>
          <a:prstGeom prst="roundRect">
            <a:avLst/>
          </a:prstGeom>
          <a:noFill/>
          <a:ln>
            <a:prstDash val="sysDash"/>
          </a:ln>
        </p:spPr>
        <p:style>
          <a:lnRef idx="1">
            <a:schemeClr val="dk1"/>
          </a:lnRef>
          <a:fillRef idx="2">
            <a:schemeClr val="dk1"/>
          </a:fillRef>
          <a:effectRef idx="1">
            <a:schemeClr val="dk1"/>
          </a:effectRef>
          <a:fontRef idx="minor">
            <a:schemeClr val="dk1"/>
          </a:fontRef>
        </p:style>
        <p:txBody>
          <a:bodyPr rtlCol="0" anchor="ctr"/>
          <a:lstStyle/>
          <a:p>
            <a:pPr algn="ctr"/>
            <a:r>
              <a:rPr lang="en-US" sz="1100" dirty="0" smtClean="0">
                <a:latin typeface="+mj-lt"/>
              </a:rPr>
              <a:t>Source</a:t>
            </a:r>
          </a:p>
          <a:p>
            <a:pPr algn="ctr"/>
            <a:r>
              <a:rPr lang="en-US" sz="1100" dirty="0" smtClean="0">
                <a:latin typeface="+mj-lt"/>
              </a:rPr>
              <a:t>Distribution</a:t>
            </a:r>
            <a:endParaRPr lang="en-US" sz="1100" dirty="0">
              <a:latin typeface="+mj-lt"/>
            </a:endParaRPr>
          </a:p>
        </p:txBody>
      </p:sp>
      <p:sp>
        <p:nvSpPr>
          <p:cNvPr id="26" name="Rounded Rectangle 25"/>
          <p:cNvSpPr/>
          <p:nvPr/>
        </p:nvSpPr>
        <p:spPr>
          <a:xfrm>
            <a:off x="7010400" y="2288977"/>
            <a:ext cx="1219200" cy="609600"/>
          </a:xfrm>
          <a:prstGeom prst="roundRect">
            <a:avLst/>
          </a:prstGeom>
          <a:noFill/>
          <a:ln>
            <a:prstDash val="sysDash"/>
          </a:ln>
        </p:spPr>
        <p:style>
          <a:lnRef idx="1">
            <a:schemeClr val="dk1"/>
          </a:lnRef>
          <a:fillRef idx="2">
            <a:schemeClr val="dk1"/>
          </a:fillRef>
          <a:effectRef idx="1">
            <a:schemeClr val="dk1"/>
          </a:effectRef>
          <a:fontRef idx="minor">
            <a:schemeClr val="dk1"/>
          </a:fontRef>
        </p:style>
        <p:txBody>
          <a:bodyPr rtlCol="0" anchor="ctr"/>
          <a:lstStyle/>
          <a:p>
            <a:pPr algn="ctr"/>
            <a:r>
              <a:rPr lang="en-US" sz="1100" dirty="0" smtClean="0">
                <a:latin typeface="+mj-lt"/>
              </a:rPr>
              <a:t>Source</a:t>
            </a:r>
          </a:p>
          <a:p>
            <a:pPr algn="ctr"/>
            <a:r>
              <a:rPr lang="en-US" sz="1100" dirty="0" smtClean="0">
                <a:latin typeface="+mj-lt"/>
              </a:rPr>
              <a:t>Distribution</a:t>
            </a:r>
            <a:endParaRPr lang="en-US" sz="1100" dirty="0">
              <a:latin typeface="+mj-lt"/>
            </a:endParaRPr>
          </a:p>
        </p:txBody>
      </p:sp>
      <p:sp>
        <p:nvSpPr>
          <p:cNvPr id="27" name="Rounded Rectangle 26"/>
          <p:cNvSpPr/>
          <p:nvPr/>
        </p:nvSpPr>
        <p:spPr>
          <a:xfrm>
            <a:off x="609600" y="3050977"/>
            <a:ext cx="1219200" cy="609600"/>
          </a:xfrm>
          <a:prstGeom prst="roundRect">
            <a:avLst/>
          </a:prstGeom>
          <a:noFill/>
          <a:ln>
            <a:prstDash val="sysDash"/>
          </a:ln>
        </p:spPr>
        <p:style>
          <a:lnRef idx="1">
            <a:schemeClr val="dk1"/>
          </a:lnRef>
          <a:fillRef idx="2">
            <a:schemeClr val="dk1"/>
          </a:fillRef>
          <a:effectRef idx="1">
            <a:schemeClr val="dk1"/>
          </a:effectRef>
          <a:fontRef idx="minor">
            <a:schemeClr val="dk1"/>
          </a:fontRef>
        </p:style>
        <p:txBody>
          <a:bodyPr rtlCol="0" anchor="ctr"/>
          <a:lstStyle/>
          <a:p>
            <a:pPr algn="ctr"/>
            <a:r>
              <a:rPr lang="en-US" sz="1100" dirty="0" smtClean="0">
                <a:latin typeface="+mj-lt"/>
              </a:rPr>
              <a:t>Executable</a:t>
            </a:r>
            <a:endParaRPr lang="en-US" sz="1100" dirty="0">
              <a:latin typeface="+mj-lt"/>
            </a:endParaRPr>
          </a:p>
        </p:txBody>
      </p:sp>
      <p:sp>
        <p:nvSpPr>
          <p:cNvPr id="28" name="Rounded Rectangle 27"/>
          <p:cNvSpPr/>
          <p:nvPr/>
        </p:nvSpPr>
        <p:spPr>
          <a:xfrm>
            <a:off x="609600" y="3812977"/>
            <a:ext cx="1219200" cy="609600"/>
          </a:xfrm>
          <a:prstGeom prst="roundRect">
            <a:avLst/>
          </a:prstGeom>
          <a:noFill/>
          <a:ln>
            <a:prstDash val="sysDash"/>
          </a:ln>
        </p:spPr>
        <p:style>
          <a:lnRef idx="1">
            <a:schemeClr val="dk1"/>
          </a:lnRef>
          <a:fillRef idx="2">
            <a:schemeClr val="dk1"/>
          </a:fillRef>
          <a:effectRef idx="1">
            <a:schemeClr val="dk1"/>
          </a:effectRef>
          <a:fontRef idx="minor">
            <a:schemeClr val="dk1"/>
          </a:fontRef>
        </p:style>
        <p:txBody>
          <a:bodyPr rtlCol="0" anchor="ctr"/>
          <a:lstStyle/>
          <a:p>
            <a:pPr algn="ctr"/>
            <a:r>
              <a:rPr lang="en-US" sz="1100" dirty="0" smtClean="0">
                <a:latin typeface="+mj-lt"/>
              </a:rPr>
              <a:t>Installer</a:t>
            </a:r>
            <a:endParaRPr lang="en-US" sz="1100" dirty="0">
              <a:latin typeface="+mj-lt"/>
            </a:endParaRPr>
          </a:p>
        </p:txBody>
      </p:sp>
      <p:sp>
        <p:nvSpPr>
          <p:cNvPr id="30" name="Rounded Rectangle 29"/>
          <p:cNvSpPr/>
          <p:nvPr/>
        </p:nvSpPr>
        <p:spPr>
          <a:xfrm>
            <a:off x="7010400" y="3050977"/>
            <a:ext cx="1219200" cy="609600"/>
          </a:xfrm>
          <a:prstGeom prst="roundRect">
            <a:avLst/>
          </a:prstGeom>
          <a:noFill/>
          <a:ln>
            <a:prstDash val="sysDash"/>
          </a:ln>
        </p:spPr>
        <p:style>
          <a:lnRef idx="1">
            <a:schemeClr val="dk1"/>
          </a:lnRef>
          <a:fillRef idx="2">
            <a:schemeClr val="dk1"/>
          </a:fillRef>
          <a:effectRef idx="1">
            <a:schemeClr val="dk1"/>
          </a:effectRef>
          <a:fontRef idx="minor">
            <a:schemeClr val="dk1"/>
          </a:fontRef>
        </p:style>
        <p:txBody>
          <a:bodyPr rtlCol="0" anchor="ctr"/>
          <a:lstStyle/>
          <a:p>
            <a:pPr algn="ctr"/>
            <a:r>
              <a:rPr lang="en-US" sz="1100" dirty="0" smtClean="0">
                <a:latin typeface="+mj-lt"/>
              </a:rPr>
              <a:t>Installer</a:t>
            </a:r>
            <a:endParaRPr lang="en-US" sz="1100" dirty="0">
              <a:latin typeface="+mj-lt"/>
            </a:endParaRPr>
          </a:p>
        </p:txBody>
      </p:sp>
      <p:sp>
        <p:nvSpPr>
          <p:cNvPr id="31" name="Rounded Rectangle 30"/>
          <p:cNvSpPr/>
          <p:nvPr/>
        </p:nvSpPr>
        <p:spPr>
          <a:xfrm>
            <a:off x="5334000" y="3812977"/>
            <a:ext cx="1219200" cy="609600"/>
          </a:xfrm>
          <a:prstGeom prst="roundRect">
            <a:avLst/>
          </a:prstGeom>
          <a:noFill/>
          <a:ln>
            <a:prstDash val="sysDash"/>
          </a:ln>
        </p:spPr>
        <p:style>
          <a:lnRef idx="1">
            <a:schemeClr val="dk1"/>
          </a:lnRef>
          <a:fillRef idx="2">
            <a:schemeClr val="dk1"/>
          </a:fillRef>
          <a:effectRef idx="1">
            <a:schemeClr val="dk1"/>
          </a:effectRef>
          <a:fontRef idx="minor">
            <a:schemeClr val="dk1"/>
          </a:fontRef>
        </p:style>
        <p:txBody>
          <a:bodyPr rtlCol="0" anchor="ctr"/>
          <a:lstStyle/>
          <a:p>
            <a:pPr algn="ctr"/>
            <a:r>
              <a:rPr lang="en-US" sz="1100" dirty="0" smtClean="0">
                <a:latin typeface="+mj-lt"/>
              </a:rPr>
              <a:t>Installer</a:t>
            </a:r>
            <a:endParaRPr lang="en-US" sz="1100" dirty="0">
              <a:latin typeface="+mj-lt"/>
            </a:endParaRPr>
          </a:p>
        </p:txBody>
      </p:sp>
      <p:sp>
        <p:nvSpPr>
          <p:cNvPr id="35" name="Oval 34"/>
          <p:cNvSpPr/>
          <p:nvPr/>
        </p:nvSpPr>
        <p:spPr>
          <a:xfrm>
            <a:off x="7543800" y="3965377"/>
            <a:ext cx="152400" cy="152400"/>
          </a:xfrm>
          <a:prstGeom prst="ellipse">
            <a:avLst/>
          </a:prstGeom>
          <a:solidFill>
            <a:schemeClr val="accent1"/>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Oval 35"/>
          <p:cNvSpPr/>
          <p:nvPr/>
        </p:nvSpPr>
        <p:spPr>
          <a:xfrm>
            <a:off x="7543800" y="4346377"/>
            <a:ext cx="152400" cy="152400"/>
          </a:xfrm>
          <a:prstGeom prst="ellipse">
            <a:avLst/>
          </a:prstGeom>
          <a:solidFill>
            <a:schemeClr val="accent1"/>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Oval 36"/>
          <p:cNvSpPr/>
          <p:nvPr/>
        </p:nvSpPr>
        <p:spPr>
          <a:xfrm>
            <a:off x="7543800" y="4727377"/>
            <a:ext cx="152400" cy="152400"/>
          </a:xfrm>
          <a:prstGeom prst="ellipse">
            <a:avLst/>
          </a:prstGeom>
          <a:solidFill>
            <a:schemeClr val="accent1"/>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TextBox 37"/>
          <p:cNvSpPr txBox="1"/>
          <p:nvPr/>
        </p:nvSpPr>
        <p:spPr>
          <a:xfrm flipH="1">
            <a:off x="6858000" y="4955977"/>
            <a:ext cx="1523999" cy="584776"/>
          </a:xfrm>
          <a:prstGeom prst="rect">
            <a:avLst/>
          </a:prstGeom>
          <a:noFill/>
        </p:spPr>
        <p:txBody>
          <a:bodyPr wrap="square" rtlCol="0">
            <a:spAutoFit/>
          </a:bodyPr>
          <a:lstStyle/>
          <a:p>
            <a:pPr algn="ctr"/>
            <a:r>
              <a:rPr lang="en-US" sz="3200" dirty="0" smtClean="0">
                <a:solidFill>
                  <a:schemeClr val="accent1"/>
                </a:solidFill>
              </a:rPr>
              <a:t>N</a:t>
            </a:r>
            <a:endParaRPr lang="en-US" sz="3200" dirty="0">
              <a:solidFill>
                <a:schemeClr val="accent1"/>
              </a:solidFill>
            </a:endParaRPr>
          </a:p>
        </p:txBody>
      </p:sp>
      <p:sp>
        <p:nvSpPr>
          <p:cNvPr id="39" name="Oval 38"/>
          <p:cNvSpPr/>
          <p:nvPr/>
        </p:nvSpPr>
        <p:spPr>
          <a:xfrm>
            <a:off x="5867400" y="4727377"/>
            <a:ext cx="152400" cy="152400"/>
          </a:xfrm>
          <a:prstGeom prst="ellipse">
            <a:avLst/>
          </a:prstGeom>
          <a:solidFill>
            <a:schemeClr val="accent1"/>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 name="Oval 39"/>
          <p:cNvSpPr/>
          <p:nvPr/>
        </p:nvSpPr>
        <p:spPr>
          <a:xfrm>
            <a:off x="5867400" y="5108377"/>
            <a:ext cx="152400" cy="152400"/>
          </a:xfrm>
          <a:prstGeom prst="ellipse">
            <a:avLst/>
          </a:prstGeom>
          <a:solidFill>
            <a:schemeClr val="accent1"/>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 name="Oval 40"/>
          <p:cNvSpPr/>
          <p:nvPr/>
        </p:nvSpPr>
        <p:spPr>
          <a:xfrm>
            <a:off x="5867400" y="5489377"/>
            <a:ext cx="152400" cy="152400"/>
          </a:xfrm>
          <a:prstGeom prst="ellipse">
            <a:avLst/>
          </a:prstGeom>
          <a:solidFill>
            <a:schemeClr val="accent1"/>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 name="TextBox 41"/>
          <p:cNvSpPr txBox="1"/>
          <p:nvPr/>
        </p:nvSpPr>
        <p:spPr>
          <a:xfrm flipH="1">
            <a:off x="5181600" y="5717977"/>
            <a:ext cx="1523999" cy="584776"/>
          </a:xfrm>
          <a:prstGeom prst="rect">
            <a:avLst/>
          </a:prstGeom>
          <a:noFill/>
        </p:spPr>
        <p:txBody>
          <a:bodyPr wrap="square" rtlCol="0">
            <a:spAutoFit/>
          </a:bodyPr>
          <a:lstStyle/>
          <a:p>
            <a:pPr algn="ctr"/>
            <a:r>
              <a:rPr lang="en-US" sz="3200" dirty="0" smtClean="0">
                <a:solidFill>
                  <a:schemeClr val="accent1"/>
                </a:solidFill>
              </a:rPr>
              <a:t>N</a:t>
            </a:r>
            <a:endParaRPr lang="en-US" sz="3200" dirty="0">
              <a:solidFill>
                <a:schemeClr val="accent1"/>
              </a:solidFill>
            </a:endParaRPr>
          </a:p>
        </p:txBody>
      </p:sp>
      <p:sp>
        <p:nvSpPr>
          <p:cNvPr id="43" name="TextBox 42"/>
          <p:cNvSpPr txBox="1"/>
          <p:nvPr/>
        </p:nvSpPr>
        <p:spPr>
          <a:xfrm>
            <a:off x="2362200" y="1219200"/>
            <a:ext cx="2005677" cy="307777"/>
          </a:xfrm>
          <a:prstGeom prst="rect">
            <a:avLst/>
          </a:prstGeom>
          <a:solidFill>
            <a:schemeClr val="bg1"/>
          </a:solidFill>
        </p:spPr>
        <p:txBody>
          <a:bodyPr wrap="none" rtlCol="0">
            <a:spAutoFit/>
          </a:bodyPr>
          <a:lstStyle/>
          <a:p>
            <a:r>
              <a:rPr lang="en-US" sz="1400" dirty="0" smtClean="0"/>
              <a:t>Common Components</a:t>
            </a:r>
            <a:endParaRPr lang="en-US" sz="1400" dirty="0"/>
          </a:p>
        </p:txBody>
      </p:sp>
      <p:sp>
        <p:nvSpPr>
          <p:cNvPr id="44" name="TextBox 43"/>
          <p:cNvSpPr txBox="1"/>
          <p:nvPr/>
        </p:nvSpPr>
        <p:spPr>
          <a:xfrm>
            <a:off x="5351114" y="1219200"/>
            <a:ext cx="1202086" cy="307777"/>
          </a:xfrm>
          <a:prstGeom prst="rect">
            <a:avLst/>
          </a:prstGeom>
          <a:solidFill>
            <a:schemeClr val="bg1"/>
          </a:solidFill>
        </p:spPr>
        <p:txBody>
          <a:bodyPr wrap="none" rtlCol="0">
            <a:spAutoFit/>
          </a:bodyPr>
          <a:lstStyle/>
          <a:p>
            <a:r>
              <a:rPr lang="en-US" sz="1400" dirty="0" err="1" smtClean="0"/>
              <a:t>Msmt</a:t>
            </a:r>
            <a:r>
              <a:rPr lang="en-US" sz="1400" dirty="0" smtClean="0"/>
              <a:t> Plugin</a:t>
            </a:r>
            <a:endParaRPr lang="en-US" sz="1400" dirty="0"/>
          </a:p>
        </p:txBody>
      </p:sp>
      <p:sp>
        <p:nvSpPr>
          <p:cNvPr id="45" name="TextBox 44"/>
          <p:cNvSpPr txBox="1"/>
          <p:nvPr/>
        </p:nvSpPr>
        <p:spPr>
          <a:xfrm>
            <a:off x="7010400" y="1219200"/>
            <a:ext cx="1032606" cy="307777"/>
          </a:xfrm>
          <a:prstGeom prst="rect">
            <a:avLst/>
          </a:prstGeom>
          <a:solidFill>
            <a:schemeClr val="bg1"/>
          </a:solidFill>
        </p:spPr>
        <p:txBody>
          <a:bodyPr wrap="none" rtlCol="0">
            <a:spAutoFit/>
          </a:bodyPr>
          <a:lstStyle/>
          <a:p>
            <a:r>
              <a:rPr lang="en-US" sz="1400" dirty="0" smtClean="0"/>
              <a:t>HW Plugin</a:t>
            </a:r>
            <a:endParaRPr lang="en-US" sz="1400" dirty="0"/>
          </a:p>
        </p:txBody>
      </p:sp>
      <p:grpSp>
        <p:nvGrpSpPr>
          <p:cNvPr id="46" name="Group 45"/>
          <p:cNvGrpSpPr/>
          <p:nvPr/>
        </p:nvGrpSpPr>
        <p:grpSpPr>
          <a:xfrm>
            <a:off x="1447800" y="4953000"/>
            <a:ext cx="1828800" cy="685800"/>
            <a:chOff x="6248400" y="1676400"/>
            <a:chExt cx="1828800" cy="685800"/>
          </a:xfrm>
        </p:grpSpPr>
        <p:sp>
          <p:nvSpPr>
            <p:cNvPr id="47" name="Rounded Rectangle 46"/>
            <p:cNvSpPr/>
            <p:nvPr/>
          </p:nvSpPr>
          <p:spPr>
            <a:xfrm>
              <a:off x="6248400" y="1676400"/>
              <a:ext cx="1828800" cy="685800"/>
            </a:xfrm>
            <a:prstGeom prst="roundRect">
              <a:avLst/>
            </a:prstGeom>
            <a:solidFill>
              <a:schemeClr val="bg1"/>
            </a:solidFill>
            <a:ln>
              <a:solidFill>
                <a:schemeClr val="bg1">
                  <a:lumMod val="85000"/>
                </a:schemeClr>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lvl="2"/>
              <a:endParaRPr lang="en-US" sz="1400" dirty="0">
                <a:solidFill>
                  <a:schemeClr val="bg1">
                    <a:lumMod val="50000"/>
                  </a:schemeClr>
                </a:solidFill>
              </a:endParaRPr>
            </a:p>
          </p:txBody>
        </p:sp>
        <p:pic>
          <p:nvPicPr>
            <p:cNvPr id="48" name="Picture 47"/>
            <p:cNvPicPr>
              <a:picLocks noChangeAspect="1"/>
            </p:cNvPicPr>
            <p:nvPr/>
          </p:nvPicPr>
          <p:blipFill>
            <a:blip r:embed="rId3">
              <a:extLst>
                <a:ext uri="{BEBA8EAE-BF5A-486C-A8C5-ECC9F3942E4B}">
                  <a14:imgProps xmlns:a14="http://schemas.microsoft.com/office/drawing/2010/main">
                    <a14:imgLayer r:embed="rId4">
                      <a14:imgEffect>
                        <a14:backgroundRemoval t="9434" b="98742" l="6875" r="95000"/>
                      </a14:imgEffect>
                    </a14:imgLayer>
                  </a14:imgProps>
                </a:ext>
              </a:extLst>
            </a:blip>
            <a:stretch>
              <a:fillRect/>
            </a:stretch>
          </p:blipFill>
          <p:spPr>
            <a:xfrm>
              <a:off x="6324600" y="1752600"/>
              <a:ext cx="536755" cy="533400"/>
            </a:xfrm>
            <a:prstGeom prst="rect">
              <a:avLst/>
            </a:prstGeom>
          </p:spPr>
        </p:pic>
        <p:sp>
          <p:nvSpPr>
            <p:cNvPr id="49" name="Rectangle 48"/>
            <p:cNvSpPr/>
            <p:nvPr/>
          </p:nvSpPr>
          <p:spPr>
            <a:xfrm>
              <a:off x="6781800" y="1752600"/>
              <a:ext cx="1295400" cy="523220"/>
            </a:xfrm>
            <a:prstGeom prst="rect">
              <a:avLst/>
            </a:prstGeom>
          </p:spPr>
          <p:txBody>
            <a:bodyPr wrap="square">
              <a:spAutoFit/>
            </a:bodyPr>
            <a:lstStyle/>
            <a:p>
              <a:r>
                <a:rPr lang="en-US" sz="1400" dirty="0">
                  <a:solidFill>
                    <a:schemeClr val="bg1">
                      <a:lumMod val="50000"/>
                    </a:schemeClr>
                  </a:solidFill>
                </a:rPr>
                <a:t>Common</a:t>
              </a:r>
            </a:p>
            <a:p>
              <a:r>
                <a:rPr lang="en-US" sz="1400" dirty="0">
                  <a:solidFill>
                    <a:schemeClr val="bg1">
                      <a:lumMod val="50000"/>
                    </a:schemeClr>
                  </a:solidFill>
                </a:rPr>
                <a:t>Components</a:t>
              </a:r>
            </a:p>
          </p:txBody>
        </p:sp>
      </p:grpSp>
    </p:spTree>
    <p:extLst>
      <p:ext uri="{BB962C8B-B14F-4D97-AF65-F5344CB8AC3E}">
        <p14:creationId xmlns:p14="http://schemas.microsoft.com/office/powerpoint/2010/main" val="3449195330"/>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Template Dialog</a:t>
            </a:r>
            <a:endParaRPr lang="en-US" dirty="0"/>
          </a:p>
        </p:txBody>
      </p:sp>
      <p:pic>
        <p:nvPicPr>
          <p:cNvPr id="3" name="Picture 2"/>
          <p:cNvPicPr>
            <a:picLocks noChangeAspect="1"/>
          </p:cNvPicPr>
          <p:nvPr/>
        </p:nvPicPr>
        <p:blipFill>
          <a:blip r:embed="rId2"/>
          <a:stretch>
            <a:fillRect/>
          </a:stretch>
        </p:blipFill>
        <p:spPr>
          <a:xfrm>
            <a:off x="457200" y="1295400"/>
            <a:ext cx="4851400" cy="3793129"/>
          </a:xfrm>
          <a:prstGeom prst="rect">
            <a:avLst/>
          </a:prstGeom>
        </p:spPr>
      </p:pic>
      <p:pic>
        <p:nvPicPr>
          <p:cNvPr id="4" name="Picture 3"/>
          <p:cNvPicPr>
            <a:picLocks noChangeAspect="1"/>
          </p:cNvPicPr>
          <p:nvPr/>
        </p:nvPicPr>
        <p:blipFill>
          <a:blip r:embed="rId3"/>
          <a:stretch>
            <a:fillRect/>
          </a:stretch>
        </p:blipFill>
        <p:spPr>
          <a:xfrm>
            <a:off x="2362200" y="1492928"/>
            <a:ext cx="6551785" cy="5136472"/>
          </a:xfrm>
          <a:prstGeom prst="rect">
            <a:avLst/>
          </a:prstGeom>
        </p:spPr>
      </p:pic>
    </p:spTree>
    <p:extLst>
      <p:ext uri="{BB962C8B-B14F-4D97-AF65-F5344CB8AC3E}">
        <p14:creationId xmlns:p14="http://schemas.microsoft.com/office/powerpoint/2010/main" val="294151485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MetaData</a:t>
            </a:r>
            <a:r>
              <a:rPr lang="en-US" dirty="0" smtClean="0"/>
              <a:t> for Templates</a:t>
            </a:r>
            <a:endParaRPr lang="en-US" dirty="0"/>
          </a:p>
        </p:txBody>
      </p:sp>
      <p:pic>
        <p:nvPicPr>
          <p:cNvPr id="3" name="Picture 2"/>
          <p:cNvPicPr>
            <a:picLocks noChangeAspect="1"/>
          </p:cNvPicPr>
          <p:nvPr/>
        </p:nvPicPr>
        <p:blipFill>
          <a:blip r:embed="rId2"/>
          <a:stretch>
            <a:fillRect/>
          </a:stretch>
        </p:blipFill>
        <p:spPr>
          <a:xfrm>
            <a:off x="0" y="1930400"/>
            <a:ext cx="9144000" cy="2985557"/>
          </a:xfrm>
          <a:prstGeom prst="rect">
            <a:avLst/>
          </a:prstGeom>
        </p:spPr>
      </p:pic>
      <p:sp>
        <p:nvSpPr>
          <p:cNvPr id="4" name="Rectangle 3"/>
          <p:cNvSpPr/>
          <p:nvPr/>
        </p:nvSpPr>
        <p:spPr>
          <a:xfrm>
            <a:off x="1676400" y="2667000"/>
            <a:ext cx="6172200" cy="381000"/>
          </a:xfrm>
          <a:prstGeom prst="rect">
            <a:avLst/>
          </a:prstGeom>
          <a:no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159830936"/>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Primary Goals</a:t>
            </a:r>
            <a:endParaRPr lang="en-US" dirty="0"/>
          </a:p>
        </p:txBody>
      </p:sp>
      <p:sp>
        <p:nvSpPr>
          <p:cNvPr id="5" name="Content Placeholder 4"/>
          <p:cNvSpPr>
            <a:spLocks noGrp="1"/>
          </p:cNvSpPr>
          <p:nvPr>
            <p:ph idx="1"/>
          </p:nvPr>
        </p:nvSpPr>
        <p:spPr/>
        <p:txBody>
          <a:bodyPr>
            <a:normAutofit lnSpcReduction="10000"/>
          </a:bodyPr>
          <a:lstStyle/>
          <a:p>
            <a:pPr marL="457200" indent="-457200">
              <a:buFont typeface="+mj-lt"/>
              <a:buAutoNum type="arabicPeriod"/>
            </a:pPr>
            <a:r>
              <a:rPr lang="en-US" dirty="0"/>
              <a:t>Define an architecture that allowed other developers to add functionality (</a:t>
            </a:r>
            <a:r>
              <a:rPr lang="en-US" dirty="0" err="1"/>
              <a:t>ie</a:t>
            </a:r>
            <a:r>
              <a:rPr lang="en-US" dirty="0"/>
              <a:t>: ‘plugins’) without modifying the calling framework</a:t>
            </a:r>
          </a:p>
          <a:p>
            <a:pPr marL="457200" indent="-457200">
              <a:buFont typeface="+mj-lt"/>
              <a:buAutoNum type="arabicPeriod"/>
            </a:pPr>
            <a:r>
              <a:rPr lang="en-US" dirty="0"/>
              <a:t>Determine the best way to give people writing plugins starting points that included the necessary APIs, parent classes, and stub code in order to minimize the work required</a:t>
            </a:r>
          </a:p>
          <a:p>
            <a:pPr marL="457200" indent="-457200">
              <a:buFont typeface="+mj-lt"/>
              <a:buAutoNum type="arabicPeriod"/>
            </a:pPr>
            <a:r>
              <a:rPr lang="en-US" dirty="0"/>
              <a:t>Develop a strategy to deploy the framework as an executable and manage common dependencies of those plugins appropriately</a:t>
            </a:r>
          </a:p>
          <a:p>
            <a:pPr marL="457200" indent="-457200">
              <a:buFont typeface="+mj-lt"/>
              <a:buAutoNum type="arabicPeriod"/>
            </a:pPr>
            <a:r>
              <a:rPr lang="en-US" dirty="0"/>
              <a:t>Explore the implementation of a hardware abstraction layer, or HAL, which quickly also led to the creation of a measurement abstraction layer, or MAL</a:t>
            </a:r>
          </a:p>
        </p:txBody>
      </p:sp>
    </p:spTree>
    <p:extLst>
      <p:ext uri="{BB962C8B-B14F-4D97-AF65-F5344CB8AC3E}">
        <p14:creationId xmlns:p14="http://schemas.microsoft.com/office/powerpoint/2010/main" val="2456903798"/>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2"/>
          <a:srcRect r="30000" b="40191"/>
          <a:stretch/>
        </p:blipFill>
        <p:spPr>
          <a:xfrm>
            <a:off x="1066800" y="1447800"/>
            <a:ext cx="6952181" cy="4185875"/>
          </a:xfrm>
          <a:prstGeom prst="rect">
            <a:avLst/>
          </a:prstGeom>
        </p:spPr>
      </p:pic>
      <p:pic>
        <p:nvPicPr>
          <p:cNvPr id="8" name="Picture 7"/>
          <p:cNvPicPr>
            <a:picLocks noChangeAspect="1"/>
          </p:cNvPicPr>
          <p:nvPr/>
        </p:nvPicPr>
        <p:blipFill rotWithShape="1">
          <a:blip r:embed="rId3"/>
          <a:srcRect r="30000" b="40191"/>
          <a:stretch/>
        </p:blipFill>
        <p:spPr>
          <a:xfrm>
            <a:off x="1066800" y="1447800"/>
            <a:ext cx="6952181" cy="4185875"/>
          </a:xfrm>
          <a:prstGeom prst="rect">
            <a:avLst/>
          </a:prstGeom>
        </p:spPr>
      </p:pic>
      <p:pic>
        <p:nvPicPr>
          <p:cNvPr id="7" name="Picture 6"/>
          <p:cNvPicPr>
            <a:picLocks noChangeAspect="1"/>
          </p:cNvPicPr>
          <p:nvPr/>
        </p:nvPicPr>
        <p:blipFill rotWithShape="1">
          <a:blip r:embed="rId4"/>
          <a:srcRect r="30181" b="40191"/>
          <a:stretch/>
        </p:blipFill>
        <p:spPr>
          <a:xfrm>
            <a:off x="1066800" y="1447800"/>
            <a:ext cx="6934200" cy="4185875"/>
          </a:xfrm>
          <a:prstGeom prst="rect">
            <a:avLst/>
          </a:prstGeom>
        </p:spPr>
      </p:pic>
      <p:sp>
        <p:nvSpPr>
          <p:cNvPr id="2" name="Title 1"/>
          <p:cNvSpPr>
            <a:spLocks noGrp="1"/>
          </p:cNvSpPr>
          <p:nvPr>
            <p:ph type="title"/>
          </p:nvPr>
        </p:nvSpPr>
        <p:spPr/>
        <p:txBody>
          <a:bodyPr/>
          <a:lstStyle/>
          <a:p>
            <a:r>
              <a:rPr lang="en-US" dirty="0" smtClean="0"/>
              <a:t>Creating a Template with VIPM</a:t>
            </a:r>
            <a:endParaRPr lang="en-US" dirty="0"/>
          </a:p>
        </p:txBody>
      </p:sp>
    </p:spTree>
    <p:extLst>
      <p:ext uri="{BB962C8B-B14F-4D97-AF65-F5344CB8AC3E}">
        <p14:creationId xmlns:p14="http://schemas.microsoft.com/office/powerpoint/2010/main" val="205468681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Distribution of Templates</a:t>
            </a:r>
            <a:endParaRPr lang="en-US" dirty="0"/>
          </a:p>
        </p:txBody>
      </p:sp>
      <p:grpSp>
        <p:nvGrpSpPr>
          <p:cNvPr id="3" name="Group 2"/>
          <p:cNvGrpSpPr/>
          <p:nvPr/>
        </p:nvGrpSpPr>
        <p:grpSpPr>
          <a:xfrm>
            <a:off x="3352800" y="3733800"/>
            <a:ext cx="1828800" cy="685800"/>
            <a:chOff x="6248400" y="1676400"/>
            <a:chExt cx="1828800" cy="685800"/>
          </a:xfrm>
        </p:grpSpPr>
        <p:sp>
          <p:nvSpPr>
            <p:cNvPr id="4" name="Rounded Rectangle 3"/>
            <p:cNvSpPr/>
            <p:nvPr/>
          </p:nvSpPr>
          <p:spPr>
            <a:xfrm>
              <a:off x="6248400" y="1676400"/>
              <a:ext cx="1828800" cy="685800"/>
            </a:xfrm>
            <a:prstGeom prst="roundRect">
              <a:avLst/>
            </a:prstGeom>
            <a:solidFill>
              <a:schemeClr val="bg1"/>
            </a:solidFill>
            <a:ln>
              <a:solidFill>
                <a:schemeClr val="bg1">
                  <a:lumMod val="85000"/>
                </a:schemeClr>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lvl="2"/>
              <a:endParaRPr lang="en-US" sz="1400" dirty="0">
                <a:solidFill>
                  <a:schemeClr val="bg1">
                    <a:lumMod val="50000"/>
                  </a:schemeClr>
                </a:solidFill>
              </a:endParaRPr>
            </a:p>
          </p:txBody>
        </p:sp>
        <p:pic>
          <p:nvPicPr>
            <p:cNvPr id="5" name="Picture 4"/>
            <p:cNvPicPr>
              <a:picLocks noChangeAspect="1"/>
            </p:cNvPicPr>
            <p:nvPr/>
          </p:nvPicPr>
          <p:blipFill>
            <a:blip r:embed="rId2">
              <a:extLst>
                <a:ext uri="{BEBA8EAE-BF5A-486C-A8C5-ECC9F3942E4B}">
                  <a14:imgProps xmlns:a14="http://schemas.microsoft.com/office/drawing/2010/main">
                    <a14:imgLayer r:embed="rId3">
                      <a14:imgEffect>
                        <a14:backgroundRemoval t="9434" b="98742" l="6875" r="95000"/>
                      </a14:imgEffect>
                    </a14:imgLayer>
                  </a14:imgProps>
                </a:ext>
              </a:extLst>
            </a:blip>
            <a:stretch>
              <a:fillRect/>
            </a:stretch>
          </p:blipFill>
          <p:spPr>
            <a:xfrm>
              <a:off x="6324600" y="1752600"/>
              <a:ext cx="536755" cy="533400"/>
            </a:xfrm>
            <a:prstGeom prst="rect">
              <a:avLst/>
            </a:prstGeom>
          </p:spPr>
        </p:pic>
        <p:sp>
          <p:nvSpPr>
            <p:cNvPr id="6" name="Rectangle 5"/>
            <p:cNvSpPr/>
            <p:nvPr/>
          </p:nvSpPr>
          <p:spPr>
            <a:xfrm>
              <a:off x="6781800" y="1752600"/>
              <a:ext cx="1295400" cy="523220"/>
            </a:xfrm>
            <a:prstGeom prst="rect">
              <a:avLst/>
            </a:prstGeom>
          </p:spPr>
          <p:txBody>
            <a:bodyPr wrap="square">
              <a:spAutoFit/>
            </a:bodyPr>
            <a:lstStyle/>
            <a:p>
              <a:r>
                <a:rPr lang="en-US" sz="1400" dirty="0">
                  <a:solidFill>
                    <a:schemeClr val="bg1">
                      <a:lumMod val="50000"/>
                    </a:schemeClr>
                  </a:solidFill>
                </a:rPr>
                <a:t>Common</a:t>
              </a:r>
            </a:p>
            <a:p>
              <a:r>
                <a:rPr lang="en-US" sz="1400" dirty="0">
                  <a:solidFill>
                    <a:schemeClr val="bg1">
                      <a:lumMod val="50000"/>
                    </a:schemeClr>
                  </a:solidFill>
                </a:rPr>
                <a:t>Components</a:t>
              </a:r>
            </a:p>
          </p:txBody>
        </p:sp>
      </p:grpSp>
      <p:grpSp>
        <p:nvGrpSpPr>
          <p:cNvPr id="7" name="Group 6"/>
          <p:cNvGrpSpPr/>
          <p:nvPr/>
        </p:nvGrpSpPr>
        <p:grpSpPr>
          <a:xfrm>
            <a:off x="1600200" y="1752600"/>
            <a:ext cx="1828800" cy="685800"/>
            <a:chOff x="6248400" y="1676400"/>
            <a:chExt cx="1828800" cy="685800"/>
          </a:xfrm>
        </p:grpSpPr>
        <p:sp>
          <p:nvSpPr>
            <p:cNvPr id="8" name="Rounded Rectangle 7"/>
            <p:cNvSpPr/>
            <p:nvPr/>
          </p:nvSpPr>
          <p:spPr>
            <a:xfrm>
              <a:off x="6248400" y="1676400"/>
              <a:ext cx="1828800" cy="685800"/>
            </a:xfrm>
            <a:prstGeom prst="roundRect">
              <a:avLst/>
            </a:prstGeom>
            <a:solidFill>
              <a:schemeClr val="bg1"/>
            </a:solidFill>
            <a:ln>
              <a:solidFill>
                <a:schemeClr val="bg1">
                  <a:lumMod val="85000"/>
                </a:schemeClr>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lvl="2"/>
              <a:endParaRPr lang="en-US" sz="1400" dirty="0">
                <a:solidFill>
                  <a:schemeClr val="bg1">
                    <a:lumMod val="50000"/>
                  </a:schemeClr>
                </a:solidFill>
              </a:endParaRPr>
            </a:p>
          </p:txBody>
        </p:sp>
        <p:pic>
          <p:nvPicPr>
            <p:cNvPr id="9" name="Picture 8"/>
            <p:cNvPicPr>
              <a:picLocks noChangeAspect="1"/>
            </p:cNvPicPr>
            <p:nvPr/>
          </p:nvPicPr>
          <p:blipFill>
            <a:blip r:embed="rId2">
              <a:extLst>
                <a:ext uri="{BEBA8EAE-BF5A-486C-A8C5-ECC9F3942E4B}">
                  <a14:imgProps xmlns:a14="http://schemas.microsoft.com/office/drawing/2010/main">
                    <a14:imgLayer r:embed="rId3">
                      <a14:imgEffect>
                        <a14:backgroundRemoval t="9434" b="98742" l="6875" r="95000"/>
                      </a14:imgEffect>
                    </a14:imgLayer>
                  </a14:imgProps>
                </a:ext>
              </a:extLst>
            </a:blip>
            <a:stretch>
              <a:fillRect/>
            </a:stretch>
          </p:blipFill>
          <p:spPr>
            <a:xfrm>
              <a:off x="6324600" y="1752600"/>
              <a:ext cx="536755" cy="533400"/>
            </a:xfrm>
            <a:prstGeom prst="rect">
              <a:avLst/>
            </a:prstGeom>
          </p:spPr>
        </p:pic>
        <p:sp>
          <p:nvSpPr>
            <p:cNvPr id="10" name="Rectangle 9"/>
            <p:cNvSpPr/>
            <p:nvPr/>
          </p:nvSpPr>
          <p:spPr>
            <a:xfrm>
              <a:off x="6781800" y="1752600"/>
              <a:ext cx="1295400" cy="523220"/>
            </a:xfrm>
            <a:prstGeom prst="rect">
              <a:avLst/>
            </a:prstGeom>
          </p:spPr>
          <p:txBody>
            <a:bodyPr wrap="square">
              <a:spAutoFit/>
            </a:bodyPr>
            <a:lstStyle/>
            <a:p>
              <a:r>
                <a:rPr lang="en-US" sz="1400" dirty="0" smtClean="0">
                  <a:solidFill>
                    <a:schemeClr val="bg1">
                      <a:lumMod val="50000"/>
                    </a:schemeClr>
                  </a:solidFill>
                </a:rPr>
                <a:t>Measurement</a:t>
              </a:r>
            </a:p>
            <a:p>
              <a:r>
                <a:rPr lang="en-US" sz="1400" dirty="0" smtClean="0">
                  <a:solidFill>
                    <a:schemeClr val="bg1">
                      <a:lumMod val="50000"/>
                    </a:schemeClr>
                  </a:solidFill>
                </a:rPr>
                <a:t>Template</a:t>
              </a:r>
              <a:endParaRPr lang="en-US" sz="1400" dirty="0">
                <a:solidFill>
                  <a:schemeClr val="bg1">
                    <a:lumMod val="50000"/>
                  </a:schemeClr>
                </a:solidFill>
              </a:endParaRPr>
            </a:p>
          </p:txBody>
        </p:sp>
      </p:grpSp>
      <p:grpSp>
        <p:nvGrpSpPr>
          <p:cNvPr id="11" name="Group 10"/>
          <p:cNvGrpSpPr/>
          <p:nvPr/>
        </p:nvGrpSpPr>
        <p:grpSpPr>
          <a:xfrm>
            <a:off x="5105400" y="1752600"/>
            <a:ext cx="1828800" cy="685800"/>
            <a:chOff x="6248400" y="1676400"/>
            <a:chExt cx="1828800" cy="685800"/>
          </a:xfrm>
        </p:grpSpPr>
        <p:sp>
          <p:nvSpPr>
            <p:cNvPr id="12" name="Rounded Rectangle 11"/>
            <p:cNvSpPr/>
            <p:nvPr/>
          </p:nvSpPr>
          <p:spPr>
            <a:xfrm>
              <a:off x="6248400" y="1676400"/>
              <a:ext cx="1828800" cy="685800"/>
            </a:xfrm>
            <a:prstGeom prst="roundRect">
              <a:avLst/>
            </a:prstGeom>
            <a:solidFill>
              <a:schemeClr val="bg1"/>
            </a:solidFill>
            <a:ln>
              <a:solidFill>
                <a:schemeClr val="bg1">
                  <a:lumMod val="85000"/>
                </a:schemeClr>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lvl="2"/>
              <a:endParaRPr lang="en-US" sz="1400" dirty="0">
                <a:solidFill>
                  <a:schemeClr val="bg1">
                    <a:lumMod val="50000"/>
                  </a:schemeClr>
                </a:solidFill>
              </a:endParaRPr>
            </a:p>
          </p:txBody>
        </p:sp>
        <p:pic>
          <p:nvPicPr>
            <p:cNvPr id="13" name="Picture 12"/>
            <p:cNvPicPr>
              <a:picLocks noChangeAspect="1"/>
            </p:cNvPicPr>
            <p:nvPr/>
          </p:nvPicPr>
          <p:blipFill>
            <a:blip r:embed="rId2">
              <a:extLst>
                <a:ext uri="{BEBA8EAE-BF5A-486C-A8C5-ECC9F3942E4B}">
                  <a14:imgProps xmlns:a14="http://schemas.microsoft.com/office/drawing/2010/main">
                    <a14:imgLayer r:embed="rId3">
                      <a14:imgEffect>
                        <a14:backgroundRemoval t="9434" b="98742" l="6875" r="95000"/>
                      </a14:imgEffect>
                    </a14:imgLayer>
                  </a14:imgProps>
                </a:ext>
              </a:extLst>
            </a:blip>
            <a:stretch>
              <a:fillRect/>
            </a:stretch>
          </p:blipFill>
          <p:spPr>
            <a:xfrm>
              <a:off x="6324600" y="1752600"/>
              <a:ext cx="536755" cy="533400"/>
            </a:xfrm>
            <a:prstGeom prst="rect">
              <a:avLst/>
            </a:prstGeom>
          </p:spPr>
        </p:pic>
        <p:sp>
          <p:nvSpPr>
            <p:cNvPr id="14" name="Rectangle 13"/>
            <p:cNvSpPr/>
            <p:nvPr/>
          </p:nvSpPr>
          <p:spPr>
            <a:xfrm>
              <a:off x="6781800" y="1752600"/>
              <a:ext cx="1295400" cy="523220"/>
            </a:xfrm>
            <a:prstGeom prst="rect">
              <a:avLst/>
            </a:prstGeom>
          </p:spPr>
          <p:txBody>
            <a:bodyPr wrap="square">
              <a:spAutoFit/>
            </a:bodyPr>
            <a:lstStyle/>
            <a:p>
              <a:r>
                <a:rPr lang="en-US" sz="1400" dirty="0" smtClean="0">
                  <a:solidFill>
                    <a:schemeClr val="bg1">
                      <a:lumMod val="50000"/>
                    </a:schemeClr>
                  </a:solidFill>
                </a:rPr>
                <a:t>Hardware</a:t>
              </a:r>
            </a:p>
            <a:p>
              <a:r>
                <a:rPr lang="en-US" sz="1400" dirty="0" smtClean="0">
                  <a:solidFill>
                    <a:schemeClr val="bg1">
                      <a:lumMod val="50000"/>
                    </a:schemeClr>
                  </a:solidFill>
                </a:rPr>
                <a:t>Template</a:t>
              </a:r>
              <a:endParaRPr lang="en-US" sz="1400" dirty="0">
                <a:solidFill>
                  <a:schemeClr val="bg1">
                    <a:lumMod val="50000"/>
                  </a:schemeClr>
                </a:solidFill>
              </a:endParaRPr>
            </a:p>
          </p:txBody>
        </p:sp>
      </p:grpSp>
      <p:cxnSp>
        <p:nvCxnSpPr>
          <p:cNvPr id="16" name="Straight Arrow Connector 15"/>
          <p:cNvCxnSpPr>
            <a:stCxn id="12" idx="2"/>
            <a:endCxn id="4" idx="0"/>
          </p:cNvCxnSpPr>
          <p:nvPr/>
        </p:nvCxnSpPr>
        <p:spPr>
          <a:xfrm flipH="1">
            <a:off x="4267200" y="2438400"/>
            <a:ext cx="1752600" cy="12954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a:stCxn id="8" idx="2"/>
            <a:endCxn id="4" idx="0"/>
          </p:cNvCxnSpPr>
          <p:nvPr/>
        </p:nvCxnSpPr>
        <p:spPr>
          <a:xfrm>
            <a:off x="2514600" y="2438400"/>
            <a:ext cx="1752600" cy="12954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0" name="TextBox 19"/>
          <p:cNvSpPr txBox="1"/>
          <p:nvPr/>
        </p:nvSpPr>
        <p:spPr>
          <a:xfrm>
            <a:off x="2590800" y="2895600"/>
            <a:ext cx="1429310" cy="369332"/>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dirty="0" smtClean="0"/>
              <a:t>Depends on</a:t>
            </a:r>
            <a:endParaRPr lang="en-US" dirty="0"/>
          </a:p>
        </p:txBody>
      </p:sp>
      <p:sp>
        <p:nvSpPr>
          <p:cNvPr id="21" name="TextBox 20"/>
          <p:cNvSpPr txBox="1"/>
          <p:nvPr/>
        </p:nvSpPr>
        <p:spPr>
          <a:xfrm>
            <a:off x="4495800" y="2895600"/>
            <a:ext cx="1429310" cy="369332"/>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dirty="0" smtClean="0"/>
              <a:t>Depends on</a:t>
            </a:r>
            <a:endParaRPr lang="en-US" dirty="0"/>
          </a:p>
        </p:txBody>
      </p:sp>
    </p:spTree>
    <p:extLst>
      <p:ext uri="{BB962C8B-B14F-4D97-AF65-F5344CB8AC3E}">
        <p14:creationId xmlns:p14="http://schemas.microsoft.com/office/powerpoint/2010/main" val="3477127714"/>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Freeform 26"/>
          <p:cNvSpPr/>
          <p:nvPr/>
        </p:nvSpPr>
        <p:spPr>
          <a:xfrm>
            <a:off x="5195819" y="2616847"/>
            <a:ext cx="3399733" cy="1308424"/>
          </a:xfrm>
          <a:custGeom>
            <a:avLst/>
            <a:gdLst>
              <a:gd name="connsiteX0" fmla="*/ 12829 w 3399733"/>
              <a:gd name="connsiteY0" fmla="*/ 423314 h 1308424"/>
              <a:gd name="connsiteX1" fmla="*/ 859555 w 3399733"/>
              <a:gd name="connsiteY1" fmla="*/ 12828 h 1308424"/>
              <a:gd name="connsiteX2" fmla="*/ 2501691 w 3399733"/>
              <a:gd name="connsiteY2" fmla="*/ 0 h 1308424"/>
              <a:gd name="connsiteX3" fmla="*/ 3399733 w 3399733"/>
              <a:gd name="connsiteY3" fmla="*/ 1308424 h 1308424"/>
              <a:gd name="connsiteX4" fmla="*/ 449021 w 3399733"/>
              <a:gd name="connsiteY4" fmla="*/ 1308424 h 1308424"/>
              <a:gd name="connsiteX5" fmla="*/ 0 w 3399733"/>
              <a:gd name="connsiteY5" fmla="*/ 1231458 h 1308424"/>
              <a:gd name="connsiteX6" fmla="*/ 12829 w 3399733"/>
              <a:gd name="connsiteY6" fmla="*/ 423314 h 13084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99733" h="1308424">
                <a:moveTo>
                  <a:pt x="12829" y="423314"/>
                </a:moveTo>
                <a:lnTo>
                  <a:pt x="859555" y="12828"/>
                </a:lnTo>
                <a:lnTo>
                  <a:pt x="2501691" y="0"/>
                </a:lnTo>
                <a:lnTo>
                  <a:pt x="3399733" y="1308424"/>
                </a:lnTo>
                <a:lnTo>
                  <a:pt x="449021" y="1308424"/>
                </a:lnTo>
                <a:lnTo>
                  <a:pt x="0" y="1231458"/>
                </a:lnTo>
                <a:lnTo>
                  <a:pt x="12829" y="423314"/>
                </a:lnTo>
                <a:close/>
              </a:path>
            </a:pathLst>
          </a:custGeom>
          <a:gradFill flip="none" rotWithShape="1">
            <a:gsLst>
              <a:gs pos="0">
                <a:schemeClr val="dk1">
                  <a:tint val="50000"/>
                  <a:satMod val="300000"/>
                  <a:alpha val="30000"/>
                </a:schemeClr>
              </a:gs>
              <a:gs pos="35000">
                <a:schemeClr val="dk1">
                  <a:tint val="37000"/>
                  <a:satMod val="300000"/>
                  <a:alpha val="30000"/>
                </a:schemeClr>
              </a:gs>
              <a:gs pos="100000">
                <a:schemeClr val="dk1">
                  <a:tint val="15000"/>
                  <a:satMod val="350000"/>
                  <a:alpha val="30000"/>
                </a:schemeClr>
              </a:gs>
            </a:gsLst>
            <a:lin ang="16200000" scaled="1"/>
            <a:tileRect/>
          </a:gradFill>
          <a:ln w="3175" cmpd="sng">
            <a:solidFill>
              <a:schemeClr val="bg1"/>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 name="Title 1"/>
          <p:cNvSpPr>
            <a:spLocks noGrp="1"/>
          </p:cNvSpPr>
          <p:nvPr>
            <p:ph type="title"/>
          </p:nvPr>
        </p:nvSpPr>
        <p:spPr/>
        <p:txBody>
          <a:bodyPr>
            <a:normAutofit/>
          </a:bodyPr>
          <a:lstStyle/>
          <a:p>
            <a:r>
              <a:rPr lang="en-US" dirty="0" smtClean="0"/>
              <a:t>Giving Users Building Blocks</a:t>
            </a:r>
            <a:endParaRPr lang="en-US" dirty="0"/>
          </a:p>
        </p:txBody>
      </p:sp>
      <p:pic>
        <p:nvPicPr>
          <p:cNvPr id="3" name="Picture 2"/>
          <p:cNvPicPr>
            <a:picLocks noChangeAspect="1"/>
          </p:cNvPicPr>
          <p:nvPr/>
        </p:nvPicPr>
        <p:blipFill rotWithShape="1">
          <a:blip r:embed="rId2">
            <a:extLst>
              <a:ext uri="{BEBA8EAE-BF5A-486C-A8C5-ECC9F3942E4B}">
                <a14:imgProps xmlns:a14="http://schemas.microsoft.com/office/drawing/2010/main">
                  <a14:imgLayer r:embed="rId3">
                    <a14:imgEffect>
                      <a14:backgroundRemoval t="0" b="96535" l="0" r="98051">
                        <a14:foregroundMark x1="45427" y1="8416" x2="45427" y2="8416"/>
                        <a14:foregroundMark x1="3598" y1="26980" x2="3598" y2="26980"/>
                        <a14:foregroundMark x1="3598" y1="26980" x2="3598" y2="26980"/>
                        <a14:foregroundMark x1="3148" y1="18069" x2="3148" y2="18069"/>
                        <a14:foregroundMark x1="3148" y1="8911" x2="3148" y2="8911"/>
                      </a14:backgroundRemoval>
                    </a14:imgEffect>
                  </a14:imgLayer>
                </a14:imgProps>
              </a:ext>
            </a:extLst>
          </a:blip>
          <a:srcRect t="3674" r="40907" b="59755"/>
          <a:stretch/>
        </p:blipFill>
        <p:spPr>
          <a:xfrm>
            <a:off x="5029200" y="3048000"/>
            <a:ext cx="2155917" cy="808145"/>
          </a:xfrm>
          <a:prstGeom prst="rect">
            <a:avLst/>
          </a:prstGeom>
          <a:ln>
            <a:solidFill>
              <a:schemeClr val="tx1"/>
            </a:solidFill>
          </a:ln>
        </p:spPr>
      </p:pic>
      <p:grpSp>
        <p:nvGrpSpPr>
          <p:cNvPr id="4" name="Group 3"/>
          <p:cNvGrpSpPr/>
          <p:nvPr/>
        </p:nvGrpSpPr>
        <p:grpSpPr>
          <a:xfrm>
            <a:off x="1219200" y="1905000"/>
            <a:ext cx="1828800" cy="685800"/>
            <a:chOff x="6248400" y="1676400"/>
            <a:chExt cx="1828800" cy="685800"/>
          </a:xfrm>
        </p:grpSpPr>
        <p:sp>
          <p:nvSpPr>
            <p:cNvPr id="5" name="Rounded Rectangle 4"/>
            <p:cNvSpPr/>
            <p:nvPr/>
          </p:nvSpPr>
          <p:spPr>
            <a:xfrm>
              <a:off x="6248400" y="1676400"/>
              <a:ext cx="1828800" cy="685800"/>
            </a:xfrm>
            <a:prstGeom prst="roundRect">
              <a:avLst/>
            </a:prstGeom>
            <a:solidFill>
              <a:schemeClr val="bg1"/>
            </a:solidFill>
            <a:ln>
              <a:solidFill>
                <a:schemeClr val="bg1">
                  <a:lumMod val="85000"/>
                </a:schemeClr>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lvl="2"/>
              <a:endParaRPr lang="en-US" sz="1400" dirty="0">
                <a:solidFill>
                  <a:schemeClr val="bg1">
                    <a:lumMod val="50000"/>
                  </a:schemeClr>
                </a:solidFill>
              </a:endParaRPr>
            </a:p>
          </p:txBody>
        </p:sp>
        <p:pic>
          <p:nvPicPr>
            <p:cNvPr id="6" name="Picture 5"/>
            <p:cNvPicPr>
              <a:picLocks noChangeAspect="1"/>
            </p:cNvPicPr>
            <p:nvPr/>
          </p:nvPicPr>
          <p:blipFill>
            <a:blip r:embed="rId4">
              <a:extLst>
                <a:ext uri="{BEBA8EAE-BF5A-486C-A8C5-ECC9F3942E4B}">
                  <a14:imgProps xmlns:a14="http://schemas.microsoft.com/office/drawing/2010/main">
                    <a14:imgLayer r:embed="rId5">
                      <a14:imgEffect>
                        <a14:backgroundRemoval t="9434" b="98742" l="6875" r="95000"/>
                      </a14:imgEffect>
                    </a14:imgLayer>
                  </a14:imgProps>
                </a:ext>
              </a:extLst>
            </a:blip>
            <a:stretch>
              <a:fillRect/>
            </a:stretch>
          </p:blipFill>
          <p:spPr>
            <a:xfrm>
              <a:off x="6324600" y="1752600"/>
              <a:ext cx="536755" cy="533400"/>
            </a:xfrm>
            <a:prstGeom prst="rect">
              <a:avLst/>
            </a:prstGeom>
          </p:spPr>
        </p:pic>
        <p:sp>
          <p:nvSpPr>
            <p:cNvPr id="7" name="Rectangle 6"/>
            <p:cNvSpPr/>
            <p:nvPr/>
          </p:nvSpPr>
          <p:spPr>
            <a:xfrm>
              <a:off x="6781800" y="1752600"/>
              <a:ext cx="1295400" cy="523220"/>
            </a:xfrm>
            <a:prstGeom prst="rect">
              <a:avLst/>
            </a:prstGeom>
          </p:spPr>
          <p:txBody>
            <a:bodyPr wrap="square">
              <a:spAutoFit/>
            </a:bodyPr>
            <a:lstStyle/>
            <a:p>
              <a:r>
                <a:rPr lang="en-US" sz="1400" dirty="0" smtClean="0">
                  <a:solidFill>
                    <a:schemeClr val="bg1">
                      <a:lumMod val="50000"/>
                    </a:schemeClr>
                  </a:solidFill>
                </a:rPr>
                <a:t>Measurement</a:t>
              </a:r>
            </a:p>
            <a:p>
              <a:r>
                <a:rPr lang="en-US" sz="1400" dirty="0" smtClean="0">
                  <a:solidFill>
                    <a:schemeClr val="bg1">
                      <a:lumMod val="50000"/>
                    </a:schemeClr>
                  </a:solidFill>
                </a:rPr>
                <a:t>Template</a:t>
              </a:r>
              <a:endParaRPr lang="en-US" sz="1400" dirty="0">
                <a:solidFill>
                  <a:schemeClr val="bg1">
                    <a:lumMod val="50000"/>
                  </a:schemeClr>
                </a:solidFill>
              </a:endParaRPr>
            </a:p>
          </p:txBody>
        </p:sp>
      </p:grpSp>
      <p:grpSp>
        <p:nvGrpSpPr>
          <p:cNvPr id="8" name="Group 7"/>
          <p:cNvGrpSpPr/>
          <p:nvPr/>
        </p:nvGrpSpPr>
        <p:grpSpPr>
          <a:xfrm>
            <a:off x="5943600" y="1905000"/>
            <a:ext cx="1828800" cy="685800"/>
            <a:chOff x="6248400" y="1676400"/>
            <a:chExt cx="1828800" cy="685800"/>
          </a:xfrm>
        </p:grpSpPr>
        <p:sp>
          <p:nvSpPr>
            <p:cNvPr id="9" name="Rounded Rectangle 8"/>
            <p:cNvSpPr/>
            <p:nvPr/>
          </p:nvSpPr>
          <p:spPr>
            <a:xfrm>
              <a:off x="6248400" y="1676400"/>
              <a:ext cx="1828800" cy="685800"/>
            </a:xfrm>
            <a:prstGeom prst="roundRect">
              <a:avLst/>
            </a:prstGeom>
            <a:solidFill>
              <a:schemeClr val="bg1"/>
            </a:solidFill>
            <a:ln>
              <a:solidFill>
                <a:schemeClr val="bg1">
                  <a:lumMod val="85000"/>
                </a:schemeClr>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lvl="2"/>
              <a:endParaRPr lang="en-US" sz="1400" dirty="0">
                <a:solidFill>
                  <a:schemeClr val="bg1">
                    <a:lumMod val="50000"/>
                  </a:schemeClr>
                </a:solidFill>
              </a:endParaRPr>
            </a:p>
          </p:txBody>
        </p:sp>
        <p:pic>
          <p:nvPicPr>
            <p:cNvPr id="10" name="Picture 9"/>
            <p:cNvPicPr>
              <a:picLocks noChangeAspect="1"/>
            </p:cNvPicPr>
            <p:nvPr/>
          </p:nvPicPr>
          <p:blipFill>
            <a:blip r:embed="rId4">
              <a:extLst>
                <a:ext uri="{BEBA8EAE-BF5A-486C-A8C5-ECC9F3942E4B}">
                  <a14:imgProps xmlns:a14="http://schemas.microsoft.com/office/drawing/2010/main">
                    <a14:imgLayer r:embed="rId5">
                      <a14:imgEffect>
                        <a14:backgroundRemoval t="9434" b="98742" l="6875" r="95000"/>
                      </a14:imgEffect>
                    </a14:imgLayer>
                  </a14:imgProps>
                </a:ext>
              </a:extLst>
            </a:blip>
            <a:stretch>
              <a:fillRect/>
            </a:stretch>
          </p:blipFill>
          <p:spPr>
            <a:xfrm>
              <a:off x="6324600" y="1752600"/>
              <a:ext cx="536755" cy="533400"/>
            </a:xfrm>
            <a:prstGeom prst="rect">
              <a:avLst/>
            </a:prstGeom>
          </p:spPr>
        </p:pic>
        <p:sp>
          <p:nvSpPr>
            <p:cNvPr id="11" name="Rectangle 10"/>
            <p:cNvSpPr/>
            <p:nvPr/>
          </p:nvSpPr>
          <p:spPr>
            <a:xfrm>
              <a:off x="6781800" y="1752600"/>
              <a:ext cx="1295400" cy="523220"/>
            </a:xfrm>
            <a:prstGeom prst="rect">
              <a:avLst/>
            </a:prstGeom>
          </p:spPr>
          <p:txBody>
            <a:bodyPr wrap="square">
              <a:spAutoFit/>
            </a:bodyPr>
            <a:lstStyle/>
            <a:p>
              <a:r>
                <a:rPr lang="en-US" sz="1400" dirty="0">
                  <a:solidFill>
                    <a:schemeClr val="bg1">
                      <a:lumMod val="50000"/>
                    </a:schemeClr>
                  </a:solidFill>
                </a:rPr>
                <a:t>Common</a:t>
              </a:r>
            </a:p>
            <a:p>
              <a:r>
                <a:rPr lang="en-US" sz="1400" dirty="0">
                  <a:solidFill>
                    <a:schemeClr val="bg1">
                      <a:lumMod val="50000"/>
                    </a:schemeClr>
                  </a:solidFill>
                </a:rPr>
                <a:t>Components</a:t>
              </a:r>
            </a:p>
          </p:txBody>
        </p:sp>
      </p:grpSp>
      <p:sp>
        <p:nvSpPr>
          <p:cNvPr id="12" name="Rounded Rectangle 11"/>
          <p:cNvSpPr/>
          <p:nvPr/>
        </p:nvSpPr>
        <p:spPr>
          <a:xfrm>
            <a:off x="152400" y="3276600"/>
            <a:ext cx="1600200" cy="7620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latin typeface="+mj-lt"/>
              </a:rPr>
              <a:t>Measurement Template</a:t>
            </a:r>
            <a:endParaRPr lang="en-US" sz="1600" dirty="0">
              <a:latin typeface="+mj-lt"/>
            </a:endParaRPr>
          </a:p>
        </p:txBody>
      </p:sp>
      <p:sp>
        <p:nvSpPr>
          <p:cNvPr id="13" name="Rounded Rectangle 12"/>
          <p:cNvSpPr/>
          <p:nvPr/>
        </p:nvSpPr>
        <p:spPr>
          <a:xfrm>
            <a:off x="1321058" y="4343400"/>
            <a:ext cx="1600200" cy="7620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latin typeface="+mj-lt"/>
              </a:rPr>
              <a:t>Scripting</a:t>
            </a:r>
          </a:p>
          <a:p>
            <a:pPr algn="ctr"/>
            <a:r>
              <a:rPr lang="en-US" sz="1600" dirty="0" smtClean="0">
                <a:latin typeface="+mj-lt"/>
              </a:rPr>
              <a:t>Code</a:t>
            </a:r>
            <a:endParaRPr lang="en-US" sz="1600" dirty="0">
              <a:latin typeface="+mj-lt"/>
            </a:endParaRPr>
          </a:p>
        </p:txBody>
      </p:sp>
      <p:cxnSp>
        <p:nvCxnSpPr>
          <p:cNvPr id="15" name="Straight Arrow Connector 14"/>
          <p:cNvCxnSpPr>
            <a:stCxn id="13" idx="0"/>
            <a:endCxn id="5" idx="2"/>
          </p:cNvCxnSpPr>
          <p:nvPr/>
        </p:nvCxnSpPr>
        <p:spPr>
          <a:xfrm flipV="1">
            <a:off x="2121158" y="2590800"/>
            <a:ext cx="12442" cy="1752600"/>
          </a:xfrm>
          <a:prstGeom prst="straightConnector1">
            <a:avLst/>
          </a:prstGeom>
          <a:ln w="38100" cmpd="sng">
            <a:tailEnd type="arrow"/>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a:stCxn id="12" idx="0"/>
          </p:cNvCxnSpPr>
          <p:nvPr/>
        </p:nvCxnSpPr>
        <p:spPr>
          <a:xfrm flipV="1">
            <a:off x="952500" y="2590800"/>
            <a:ext cx="800100" cy="685800"/>
          </a:xfrm>
          <a:prstGeom prst="straightConnector1">
            <a:avLst/>
          </a:prstGeom>
          <a:ln w="38100" cmpd="sng">
            <a:tailEnd type="arrow"/>
          </a:ln>
        </p:spPr>
        <p:style>
          <a:lnRef idx="2">
            <a:schemeClr val="accent1"/>
          </a:lnRef>
          <a:fillRef idx="0">
            <a:schemeClr val="accent1"/>
          </a:fillRef>
          <a:effectRef idx="1">
            <a:schemeClr val="accent1"/>
          </a:effectRef>
          <a:fontRef idx="minor">
            <a:schemeClr val="tx1"/>
          </a:fontRef>
        </p:style>
      </p:cxnSp>
      <p:sp>
        <p:nvSpPr>
          <p:cNvPr id="20" name="Rounded Rectangle 19"/>
          <p:cNvSpPr/>
          <p:nvPr/>
        </p:nvSpPr>
        <p:spPr>
          <a:xfrm>
            <a:off x="2514600" y="3276600"/>
            <a:ext cx="1600200" cy="7620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latin typeface="+mj-lt"/>
              </a:rPr>
              <a:t>Build</a:t>
            </a:r>
          </a:p>
          <a:p>
            <a:pPr algn="ctr"/>
            <a:r>
              <a:rPr lang="en-US" sz="1600" dirty="0" smtClean="0">
                <a:latin typeface="+mj-lt"/>
              </a:rPr>
              <a:t>Specifications</a:t>
            </a:r>
            <a:endParaRPr lang="en-US" sz="1600" dirty="0">
              <a:latin typeface="+mj-lt"/>
            </a:endParaRPr>
          </a:p>
        </p:txBody>
      </p:sp>
      <p:cxnSp>
        <p:nvCxnSpPr>
          <p:cNvPr id="21" name="Straight Arrow Connector 20"/>
          <p:cNvCxnSpPr>
            <a:stCxn id="20" idx="0"/>
          </p:cNvCxnSpPr>
          <p:nvPr/>
        </p:nvCxnSpPr>
        <p:spPr>
          <a:xfrm flipH="1" flipV="1">
            <a:off x="2514600" y="2590800"/>
            <a:ext cx="800100" cy="685800"/>
          </a:xfrm>
          <a:prstGeom prst="straightConnector1">
            <a:avLst/>
          </a:prstGeom>
          <a:ln w="38100" cmpd="sng">
            <a:tailEnd type="arrow"/>
          </a:ln>
        </p:spPr>
        <p:style>
          <a:lnRef idx="2">
            <a:schemeClr val="accent1"/>
          </a:lnRef>
          <a:fillRef idx="0">
            <a:schemeClr val="accent1"/>
          </a:fillRef>
          <a:effectRef idx="1">
            <a:schemeClr val="accent1"/>
          </a:effectRef>
          <a:fontRef idx="minor">
            <a:schemeClr val="tx1"/>
          </a:fontRef>
        </p:style>
      </p:cxnSp>
      <p:pic>
        <p:nvPicPr>
          <p:cNvPr id="28" name="Picture 27"/>
          <p:cNvPicPr>
            <a:picLocks noChangeAspect="1"/>
          </p:cNvPicPr>
          <p:nvPr/>
        </p:nvPicPr>
        <p:blipFill rotWithShape="1">
          <a:blip r:embed="rId2">
            <a:extLst>
              <a:ext uri="{BEBA8EAE-BF5A-486C-A8C5-ECC9F3942E4B}">
                <a14:imgProps xmlns:a14="http://schemas.microsoft.com/office/drawing/2010/main">
                  <a14:imgLayer r:embed="rId6">
                    <a14:imgEffect>
                      <a14:backgroundRemoval t="0" b="96535" l="0" r="98051">
                        <a14:foregroundMark x1="45427" y1="8416" x2="45427" y2="8416"/>
                        <a14:foregroundMark x1="3598" y1="26980" x2="3598" y2="26980"/>
                        <a14:foregroundMark x1="3598" y1="26980" x2="3598" y2="26980"/>
                        <a14:foregroundMark x1="3148" y1="18069" x2="3148" y2="18069"/>
                        <a14:foregroundMark x1="3148" y1="8911" x2="3148" y2="8911"/>
                      </a14:backgroundRemoval>
                    </a14:imgEffect>
                  </a14:imgLayer>
                </a14:imgProps>
              </a:ext>
            </a:extLst>
          </a:blip>
          <a:srcRect l="13986" t="44371" r="3730" b="5707"/>
          <a:stretch/>
        </p:blipFill>
        <p:spPr>
          <a:xfrm>
            <a:off x="5638800" y="3886200"/>
            <a:ext cx="3002029" cy="1103181"/>
          </a:xfrm>
          <a:prstGeom prst="rect">
            <a:avLst/>
          </a:prstGeom>
          <a:ln>
            <a:solidFill>
              <a:schemeClr val="tx1"/>
            </a:solidFill>
          </a:ln>
        </p:spPr>
      </p:pic>
    </p:spTree>
    <p:extLst>
      <p:ext uri="{BB962C8B-B14F-4D97-AF65-F5344CB8AC3E}">
        <p14:creationId xmlns:p14="http://schemas.microsoft.com/office/powerpoint/2010/main" val="3016020024"/>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pPr algn="l"/>
            <a:r>
              <a:rPr lang="en-US" dirty="0" smtClean="0"/>
              <a:t>Demonstration</a:t>
            </a:r>
            <a:endParaRPr lang="en-US" dirty="0"/>
          </a:p>
        </p:txBody>
      </p:sp>
      <p:sp>
        <p:nvSpPr>
          <p:cNvPr id="5" name="Subtitle 4"/>
          <p:cNvSpPr>
            <a:spLocks noGrp="1"/>
          </p:cNvSpPr>
          <p:nvPr>
            <p:ph type="subTitle" idx="1"/>
          </p:nvPr>
        </p:nvSpPr>
        <p:spPr/>
        <p:txBody>
          <a:bodyPr/>
          <a:lstStyle/>
          <a:p>
            <a:pPr algn="l"/>
            <a:r>
              <a:rPr lang="en-US" dirty="0" smtClean="0"/>
              <a:t>User Experience When Creating a Plugin</a:t>
            </a:r>
            <a:endParaRPr lang="en-US" dirty="0"/>
          </a:p>
        </p:txBody>
      </p:sp>
    </p:spTree>
    <p:extLst>
      <p:ext uri="{BB962C8B-B14F-4D97-AF65-F5344CB8AC3E}">
        <p14:creationId xmlns:p14="http://schemas.microsoft.com/office/powerpoint/2010/main" val="3595700954"/>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User code"/>
          <p:cNvGrpSpPr/>
          <p:nvPr/>
        </p:nvGrpSpPr>
        <p:grpSpPr>
          <a:xfrm>
            <a:off x="666754" y="1218521"/>
            <a:ext cx="4895846" cy="2898577"/>
            <a:chOff x="590554" y="184781"/>
            <a:chExt cx="4895846" cy="2898577"/>
          </a:xfrm>
        </p:grpSpPr>
        <p:sp>
          <p:nvSpPr>
            <p:cNvPr id="54" name="Rounded Rectangle 53"/>
            <p:cNvSpPr/>
            <p:nvPr/>
          </p:nvSpPr>
          <p:spPr>
            <a:xfrm>
              <a:off x="590554" y="797358"/>
              <a:ext cx="4895846" cy="2286000"/>
            </a:xfrm>
            <a:prstGeom prst="roundRect">
              <a:avLst>
                <a:gd name="adj" fmla="val 8763"/>
              </a:avLst>
            </a:prstGeom>
            <a:solidFill>
              <a:schemeClr val="tx2">
                <a:lumMod val="20000"/>
                <a:lumOff val="80000"/>
              </a:schemeClr>
            </a:solidFill>
            <a:ln/>
            <a:effectLst/>
          </p:spPr>
          <p:style>
            <a:lnRef idx="2">
              <a:schemeClr val="accent5"/>
            </a:lnRef>
            <a:fillRef idx="1">
              <a:schemeClr val="lt1"/>
            </a:fillRef>
            <a:effectRef idx="0">
              <a:schemeClr val="accent5"/>
            </a:effectRef>
            <a:fontRef idx="minor">
              <a:schemeClr val="dk1"/>
            </a:fontRef>
          </p:style>
          <p:txBody>
            <a:bodyPr rtlCol="0" anchor="ctr"/>
            <a:lstStyle/>
            <a:p>
              <a:pPr algn="ctr"/>
              <a:endParaRPr lang="en-US" smtClean="0">
                <a:solidFill>
                  <a:prstClr val="black"/>
                </a:solidFill>
              </a:endParaRPr>
            </a:p>
          </p:txBody>
        </p:sp>
        <p:sp>
          <p:nvSpPr>
            <p:cNvPr id="37" name="TextBox 36"/>
            <p:cNvSpPr txBox="1"/>
            <p:nvPr/>
          </p:nvSpPr>
          <p:spPr>
            <a:xfrm>
              <a:off x="2366964" y="184781"/>
              <a:ext cx="1295400" cy="307777"/>
            </a:xfrm>
            <a:prstGeom prst="rect">
              <a:avLst/>
            </a:prstGeom>
            <a:noFill/>
            <a:effectLst/>
          </p:spPr>
          <p:txBody>
            <a:bodyPr wrap="square" rtlCol="0">
              <a:spAutoFit/>
            </a:bodyPr>
            <a:lstStyle/>
            <a:p>
              <a:pPr algn="ctr"/>
              <a:r>
                <a:rPr lang="en-US" sz="1400" dirty="0" smtClean="0">
                  <a:solidFill>
                    <a:prstClr val="black"/>
                  </a:solidFill>
                </a:rPr>
                <a:t>Startup VI</a:t>
              </a:r>
            </a:p>
          </p:txBody>
        </p:sp>
        <p:sp>
          <p:nvSpPr>
            <p:cNvPr id="38" name="TextBox 37"/>
            <p:cNvSpPr txBox="1"/>
            <p:nvPr/>
          </p:nvSpPr>
          <p:spPr>
            <a:xfrm>
              <a:off x="666754" y="858675"/>
              <a:ext cx="1943097" cy="461665"/>
            </a:xfrm>
            <a:prstGeom prst="rect">
              <a:avLst/>
            </a:prstGeom>
            <a:noFill/>
            <a:effectLst/>
          </p:spPr>
          <p:txBody>
            <a:bodyPr wrap="square" rtlCol="0">
              <a:spAutoFit/>
            </a:bodyPr>
            <a:lstStyle/>
            <a:p>
              <a:r>
                <a:rPr lang="en-US" sz="1200" dirty="0" smtClean="0">
                  <a:solidFill>
                    <a:prstClr val="black"/>
                  </a:solidFill>
                </a:rPr>
                <a:t>Application-Specific, Statically Linked Code</a:t>
              </a:r>
            </a:p>
          </p:txBody>
        </p:sp>
        <p:cxnSp>
          <p:nvCxnSpPr>
            <p:cNvPr id="40" name="Straight Arrow Connector 39"/>
            <p:cNvCxnSpPr>
              <a:stCxn id="24" idx="2"/>
            </p:cNvCxnSpPr>
            <p:nvPr/>
          </p:nvCxnSpPr>
          <p:spPr>
            <a:xfrm flipH="1">
              <a:off x="1262064" y="1102158"/>
              <a:ext cx="1752600" cy="797124"/>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42" name="Straight Arrow Connector 41"/>
            <p:cNvCxnSpPr>
              <a:stCxn id="24" idx="2"/>
            </p:cNvCxnSpPr>
            <p:nvPr/>
          </p:nvCxnSpPr>
          <p:spPr>
            <a:xfrm flipH="1">
              <a:off x="2176464" y="1102158"/>
              <a:ext cx="838200" cy="797124"/>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45" name="Straight Arrow Connector 44"/>
            <p:cNvCxnSpPr>
              <a:stCxn id="24" idx="2"/>
            </p:cNvCxnSpPr>
            <p:nvPr/>
          </p:nvCxnSpPr>
          <p:spPr>
            <a:xfrm>
              <a:off x="3014664" y="1102158"/>
              <a:ext cx="0" cy="797124"/>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48" name="Straight Arrow Connector 47"/>
            <p:cNvCxnSpPr>
              <a:stCxn id="24" idx="2"/>
            </p:cNvCxnSpPr>
            <p:nvPr/>
          </p:nvCxnSpPr>
          <p:spPr>
            <a:xfrm>
              <a:off x="3014664" y="1102158"/>
              <a:ext cx="914400" cy="797124"/>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52" name="Straight Arrow Connector 51"/>
            <p:cNvCxnSpPr>
              <a:stCxn id="24" idx="2"/>
            </p:cNvCxnSpPr>
            <p:nvPr/>
          </p:nvCxnSpPr>
          <p:spPr>
            <a:xfrm>
              <a:off x="3014664" y="1102158"/>
              <a:ext cx="1752600" cy="797124"/>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grpSp>
          <p:nvGrpSpPr>
            <p:cNvPr id="62" name="Group 61"/>
            <p:cNvGrpSpPr/>
            <p:nvPr/>
          </p:nvGrpSpPr>
          <p:grpSpPr>
            <a:xfrm>
              <a:off x="957264" y="1899282"/>
              <a:ext cx="609600" cy="609600"/>
              <a:chOff x="2286000" y="574476"/>
              <a:chExt cx="609600" cy="609600"/>
            </a:xfrm>
          </p:grpSpPr>
          <p:sp>
            <p:nvSpPr>
              <p:cNvPr id="63" name="Rectangle 62"/>
              <p:cNvSpPr/>
              <p:nvPr/>
            </p:nvSpPr>
            <p:spPr>
              <a:xfrm>
                <a:off x="2286000" y="574476"/>
                <a:ext cx="609600" cy="609600"/>
              </a:xfrm>
              <a:prstGeom prst="rect">
                <a:avLst/>
              </a:prstGeom>
              <a:solidFill>
                <a:schemeClr val="bg1"/>
              </a:solidFill>
              <a:ln>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smtClean="0">
                  <a:solidFill>
                    <a:prstClr val="white"/>
                  </a:solidFill>
                </a:endParaRPr>
              </a:p>
            </p:txBody>
          </p:sp>
          <p:sp>
            <p:nvSpPr>
              <p:cNvPr id="64" name="Rectangle 63"/>
              <p:cNvSpPr/>
              <p:nvPr/>
            </p:nvSpPr>
            <p:spPr>
              <a:xfrm>
                <a:off x="2286000" y="574476"/>
                <a:ext cx="609600" cy="187524"/>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mtClean="0">
                  <a:solidFill>
                    <a:prstClr val="white"/>
                  </a:solidFill>
                </a:endParaRPr>
              </a:p>
            </p:txBody>
          </p:sp>
        </p:grpSp>
        <p:grpSp>
          <p:nvGrpSpPr>
            <p:cNvPr id="65" name="Group 64"/>
            <p:cNvGrpSpPr/>
            <p:nvPr/>
          </p:nvGrpSpPr>
          <p:grpSpPr>
            <a:xfrm>
              <a:off x="1871664" y="1899282"/>
              <a:ext cx="609600" cy="609600"/>
              <a:chOff x="2286000" y="574476"/>
              <a:chExt cx="609600" cy="609600"/>
            </a:xfrm>
          </p:grpSpPr>
          <p:sp>
            <p:nvSpPr>
              <p:cNvPr id="66" name="Rectangle 65"/>
              <p:cNvSpPr/>
              <p:nvPr/>
            </p:nvSpPr>
            <p:spPr>
              <a:xfrm>
                <a:off x="2286000" y="574476"/>
                <a:ext cx="609600" cy="609600"/>
              </a:xfrm>
              <a:prstGeom prst="rect">
                <a:avLst/>
              </a:prstGeom>
              <a:solidFill>
                <a:schemeClr val="bg1"/>
              </a:solidFill>
              <a:ln>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smtClean="0">
                  <a:solidFill>
                    <a:prstClr val="white"/>
                  </a:solidFill>
                </a:endParaRPr>
              </a:p>
            </p:txBody>
          </p:sp>
          <p:sp>
            <p:nvSpPr>
              <p:cNvPr id="67" name="Rectangle 66"/>
              <p:cNvSpPr/>
              <p:nvPr/>
            </p:nvSpPr>
            <p:spPr>
              <a:xfrm>
                <a:off x="2286000" y="574476"/>
                <a:ext cx="609600" cy="187524"/>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mtClean="0">
                  <a:solidFill>
                    <a:prstClr val="white"/>
                  </a:solidFill>
                </a:endParaRPr>
              </a:p>
            </p:txBody>
          </p:sp>
        </p:grpSp>
        <p:grpSp>
          <p:nvGrpSpPr>
            <p:cNvPr id="68" name="Group 67"/>
            <p:cNvGrpSpPr/>
            <p:nvPr/>
          </p:nvGrpSpPr>
          <p:grpSpPr>
            <a:xfrm>
              <a:off x="2709864" y="1899282"/>
              <a:ext cx="609600" cy="609600"/>
              <a:chOff x="2286000" y="574476"/>
              <a:chExt cx="609600" cy="609600"/>
            </a:xfrm>
          </p:grpSpPr>
          <p:sp>
            <p:nvSpPr>
              <p:cNvPr id="69" name="Rectangle 68"/>
              <p:cNvSpPr/>
              <p:nvPr/>
            </p:nvSpPr>
            <p:spPr>
              <a:xfrm>
                <a:off x="2286000" y="574476"/>
                <a:ext cx="609600" cy="609600"/>
              </a:xfrm>
              <a:prstGeom prst="rect">
                <a:avLst/>
              </a:prstGeom>
              <a:solidFill>
                <a:schemeClr val="bg1"/>
              </a:solidFill>
              <a:ln>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smtClean="0">
                  <a:solidFill>
                    <a:prstClr val="white"/>
                  </a:solidFill>
                </a:endParaRPr>
              </a:p>
            </p:txBody>
          </p:sp>
          <p:sp>
            <p:nvSpPr>
              <p:cNvPr id="70" name="Rectangle 69"/>
              <p:cNvSpPr/>
              <p:nvPr/>
            </p:nvSpPr>
            <p:spPr>
              <a:xfrm>
                <a:off x="2286000" y="574476"/>
                <a:ext cx="609600" cy="187524"/>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mtClean="0">
                  <a:solidFill>
                    <a:prstClr val="white"/>
                  </a:solidFill>
                </a:endParaRPr>
              </a:p>
            </p:txBody>
          </p:sp>
        </p:grpSp>
        <p:grpSp>
          <p:nvGrpSpPr>
            <p:cNvPr id="71" name="Group 70"/>
            <p:cNvGrpSpPr/>
            <p:nvPr/>
          </p:nvGrpSpPr>
          <p:grpSpPr>
            <a:xfrm>
              <a:off x="3624264" y="1899282"/>
              <a:ext cx="609600" cy="609600"/>
              <a:chOff x="2286000" y="574476"/>
              <a:chExt cx="609600" cy="609600"/>
            </a:xfrm>
          </p:grpSpPr>
          <p:sp>
            <p:nvSpPr>
              <p:cNvPr id="72" name="Rectangle 71"/>
              <p:cNvSpPr/>
              <p:nvPr/>
            </p:nvSpPr>
            <p:spPr>
              <a:xfrm>
                <a:off x="2286000" y="574476"/>
                <a:ext cx="609600" cy="609600"/>
              </a:xfrm>
              <a:prstGeom prst="rect">
                <a:avLst/>
              </a:prstGeom>
              <a:solidFill>
                <a:schemeClr val="bg1"/>
              </a:solidFill>
              <a:ln>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smtClean="0">
                  <a:solidFill>
                    <a:prstClr val="white"/>
                  </a:solidFill>
                </a:endParaRPr>
              </a:p>
            </p:txBody>
          </p:sp>
          <p:sp>
            <p:nvSpPr>
              <p:cNvPr id="73" name="Rectangle 72"/>
              <p:cNvSpPr/>
              <p:nvPr/>
            </p:nvSpPr>
            <p:spPr>
              <a:xfrm>
                <a:off x="2286000" y="574476"/>
                <a:ext cx="609600" cy="187524"/>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mtClean="0">
                  <a:solidFill>
                    <a:prstClr val="white"/>
                  </a:solidFill>
                </a:endParaRPr>
              </a:p>
            </p:txBody>
          </p:sp>
        </p:grpSp>
        <p:grpSp>
          <p:nvGrpSpPr>
            <p:cNvPr id="74" name="Group 73"/>
            <p:cNvGrpSpPr/>
            <p:nvPr/>
          </p:nvGrpSpPr>
          <p:grpSpPr>
            <a:xfrm>
              <a:off x="4462464" y="1899282"/>
              <a:ext cx="609600" cy="609600"/>
              <a:chOff x="2286000" y="574476"/>
              <a:chExt cx="609600" cy="609600"/>
            </a:xfrm>
          </p:grpSpPr>
          <p:sp>
            <p:nvSpPr>
              <p:cNvPr id="75" name="Rectangle 74"/>
              <p:cNvSpPr/>
              <p:nvPr/>
            </p:nvSpPr>
            <p:spPr>
              <a:xfrm>
                <a:off x="2286000" y="574476"/>
                <a:ext cx="609600" cy="609600"/>
              </a:xfrm>
              <a:prstGeom prst="rect">
                <a:avLst/>
              </a:prstGeom>
              <a:solidFill>
                <a:schemeClr val="bg1"/>
              </a:solidFill>
              <a:ln>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smtClean="0">
                  <a:solidFill>
                    <a:prstClr val="white"/>
                  </a:solidFill>
                </a:endParaRPr>
              </a:p>
            </p:txBody>
          </p:sp>
          <p:sp>
            <p:nvSpPr>
              <p:cNvPr id="76" name="Rectangle 75"/>
              <p:cNvSpPr/>
              <p:nvPr/>
            </p:nvSpPr>
            <p:spPr>
              <a:xfrm>
                <a:off x="2286000" y="574476"/>
                <a:ext cx="609600" cy="187524"/>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mtClean="0">
                  <a:solidFill>
                    <a:prstClr val="white"/>
                  </a:solidFill>
                </a:endParaRPr>
              </a:p>
            </p:txBody>
          </p:sp>
        </p:grpSp>
        <p:sp>
          <p:nvSpPr>
            <p:cNvPr id="78" name="TextBox 77"/>
            <p:cNvSpPr txBox="1"/>
            <p:nvPr/>
          </p:nvSpPr>
          <p:spPr>
            <a:xfrm>
              <a:off x="857251" y="2508883"/>
              <a:ext cx="809625" cy="307777"/>
            </a:xfrm>
            <a:prstGeom prst="rect">
              <a:avLst/>
            </a:prstGeom>
            <a:noFill/>
            <a:effectLst/>
          </p:spPr>
          <p:txBody>
            <a:bodyPr wrap="square" rtlCol="0">
              <a:spAutoFit/>
            </a:bodyPr>
            <a:lstStyle/>
            <a:p>
              <a:pPr algn="ctr"/>
              <a:r>
                <a:rPr lang="en-US" sz="1400" dirty="0" err="1" smtClean="0">
                  <a:solidFill>
                    <a:prstClr val="black"/>
                  </a:solidFill>
                </a:rPr>
                <a:t>SubVIs</a:t>
              </a:r>
              <a:endParaRPr lang="en-US" sz="1400" dirty="0" smtClean="0">
                <a:solidFill>
                  <a:prstClr val="black"/>
                </a:solidFill>
              </a:endParaRPr>
            </a:p>
          </p:txBody>
        </p:sp>
        <p:sp>
          <p:nvSpPr>
            <p:cNvPr id="79" name="TextBox 78"/>
            <p:cNvSpPr txBox="1"/>
            <p:nvPr/>
          </p:nvSpPr>
          <p:spPr>
            <a:xfrm>
              <a:off x="1733551" y="2508885"/>
              <a:ext cx="809625" cy="307777"/>
            </a:xfrm>
            <a:prstGeom prst="rect">
              <a:avLst/>
            </a:prstGeom>
            <a:noFill/>
            <a:effectLst/>
          </p:spPr>
          <p:txBody>
            <a:bodyPr wrap="square" rtlCol="0">
              <a:spAutoFit/>
            </a:bodyPr>
            <a:lstStyle/>
            <a:p>
              <a:pPr algn="ctr"/>
              <a:r>
                <a:rPr lang="en-US" sz="1400" dirty="0" err="1" smtClean="0">
                  <a:solidFill>
                    <a:prstClr val="black"/>
                  </a:solidFill>
                </a:rPr>
                <a:t>SubVIs</a:t>
              </a:r>
              <a:endParaRPr lang="en-US" sz="1400" dirty="0" smtClean="0">
                <a:solidFill>
                  <a:prstClr val="black"/>
                </a:solidFill>
              </a:endParaRPr>
            </a:p>
          </p:txBody>
        </p:sp>
        <p:sp>
          <p:nvSpPr>
            <p:cNvPr id="80" name="TextBox 79"/>
            <p:cNvSpPr txBox="1"/>
            <p:nvPr/>
          </p:nvSpPr>
          <p:spPr>
            <a:xfrm>
              <a:off x="2609851" y="2508885"/>
              <a:ext cx="809625" cy="307777"/>
            </a:xfrm>
            <a:prstGeom prst="rect">
              <a:avLst/>
            </a:prstGeom>
            <a:noFill/>
            <a:effectLst/>
          </p:spPr>
          <p:txBody>
            <a:bodyPr wrap="square" rtlCol="0">
              <a:spAutoFit/>
            </a:bodyPr>
            <a:lstStyle/>
            <a:p>
              <a:pPr algn="ctr"/>
              <a:r>
                <a:rPr lang="en-US" sz="1400" dirty="0" err="1" smtClean="0">
                  <a:solidFill>
                    <a:prstClr val="black"/>
                  </a:solidFill>
                </a:rPr>
                <a:t>SubVIs</a:t>
              </a:r>
              <a:endParaRPr lang="en-US" sz="1400" dirty="0" smtClean="0">
                <a:solidFill>
                  <a:prstClr val="black"/>
                </a:solidFill>
              </a:endParaRPr>
            </a:p>
          </p:txBody>
        </p:sp>
        <p:sp>
          <p:nvSpPr>
            <p:cNvPr id="81" name="TextBox 80"/>
            <p:cNvSpPr txBox="1"/>
            <p:nvPr/>
          </p:nvSpPr>
          <p:spPr>
            <a:xfrm>
              <a:off x="3524251" y="2508885"/>
              <a:ext cx="809625" cy="307777"/>
            </a:xfrm>
            <a:prstGeom prst="rect">
              <a:avLst/>
            </a:prstGeom>
            <a:noFill/>
            <a:effectLst/>
          </p:spPr>
          <p:txBody>
            <a:bodyPr wrap="square" rtlCol="0">
              <a:spAutoFit/>
            </a:bodyPr>
            <a:lstStyle/>
            <a:p>
              <a:pPr algn="ctr"/>
              <a:r>
                <a:rPr lang="en-US" sz="1400" dirty="0" err="1" smtClean="0">
                  <a:solidFill>
                    <a:prstClr val="black"/>
                  </a:solidFill>
                </a:rPr>
                <a:t>SubVIs</a:t>
              </a:r>
              <a:endParaRPr lang="en-US" sz="1400" dirty="0" smtClean="0">
                <a:solidFill>
                  <a:prstClr val="black"/>
                </a:solidFill>
              </a:endParaRPr>
            </a:p>
          </p:txBody>
        </p:sp>
        <p:sp>
          <p:nvSpPr>
            <p:cNvPr id="82" name="TextBox 81"/>
            <p:cNvSpPr txBox="1"/>
            <p:nvPr/>
          </p:nvSpPr>
          <p:spPr>
            <a:xfrm>
              <a:off x="4362451" y="2508885"/>
              <a:ext cx="809625" cy="307777"/>
            </a:xfrm>
            <a:prstGeom prst="rect">
              <a:avLst/>
            </a:prstGeom>
            <a:noFill/>
            <a:effectLst/>
          </p:spPr>
          <p:txBody>
            <a:bodyPr wrap="square" rtlCol="0">
              <a:spAutoFit/>
            </a:bodyPr>
            <a:lstStyle/>
            <a:p>
              <a:pPr algn="ctr"/>
              <a:r>
                <a:rPr lang="en-US" sz="1400" dirty="0" err="1" smtClean="0">
                  <a:solidFill>
                    <a:prstClr val="black"/>
                  </a:solidFill>
                </a:rPr>
                <a:t>SubVIs</a:t>
              </a:r>
              <a:endParaRPr lang="en-US" sz="1400" dirty="0" smtClean="0">
                <a:solidFill>
                  <a:prstClr val="black"/>
                </a:solidFill>
              </a:endParaRPr>
            </a:p>
          </p:txBody>
        </p:sp>
        <p:grpSp>
          <p:nvGrpSpPr>
            <p:cNvPr id="4101" name="Group 4100"/>
            <p:cNvGrpSpPr/>
            <p:nvPr/>
          </p:nvGrpSpPr>
          <p:grpSpPr>
            <a:xfrm>
              <a:off x="2709864" y="492558"/>
              <a:ext cx="609600" cy="609600"/>
              <a:chOff x="2505074" y="1200150"/>
              <a:chExt cx="609600" cy="609600"/>
            </a:xfrm>
          </p:grpSpPr>
          <p:grpSp>
            <p:nvGrpSpPr>
              <p:cNvPr id="60" name="Group 59"/>
              <p:cNvGrpSpPr/>
              <p:nvPr/>
            </p:nvGrpSpPr>
            <p:grpSpPr>
              <a:xfrm>
                <a:off x="2505074" y="1200150"/>
                <a:ext cx="609600" cy="609600"/>
                <a:chOff x="2286000" y="574476"/>
                <a:chExt cx="609600" cy="609600"/>
              </a:xfrm>
            </p:grpSpPr>
            <p:sp>
              <p:nvSpPr>
                <p:cNvPr id="24" name="Rectangle 23"/>
                <p:cNvSpPr/>
                <p:nvPr/>
              </p:nvSpPr>
              <p:spPr>
                <a:xfrm>
                  <a:off x="2286000" y="574476"/>
                  <a:ext cx="609600" cy="609600"/>
                </a:xfrm>
                <a:prstGeom prst="rect">
                  <a:avLst/>
                </a:prstGeom>
                <a:solidFill>
                  <a:schemeClr val="bg1"/>
                </a:solidFill>
                <a:ln>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smtClean="0">
                    <a:solidFill>
                      <a:prstClr val="white"/>
                    </a:solidFill>
                  </a:endParaRPr>
                </a:p>
              </p:txBody>
            </p:sp>
            <p:sp>
              <p:nvSpPr>
                <p:cNvPr id="58" name="Rectangle 57"/>
                <p:cNvSpPr/>
                <p:nvPr/>
              </p:nvSpPr>
              <p:spPr>
                <a:xfrm>
                  <a:off x="2286000" y="574476"/>
                  <a:ext cx="609600" cy="187524"/>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mtClean="0">
                    <a:solidFill>
                      <a:prstClr val="white"/>
                    </a:solidFill>
                  </a:endParaRPr>
                </a:p>
              </p:txBody>
            </p:sp>
          </p:grpSp>
          <p:pic>
            <p:nvPicPr>
              <p:cNvPr id="4102" name="Picture 6" descr="http://www.byteparadigm.com/files/pictures/medium/LabViewIco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57474" y="1427333"/>
                <a:ext cx="352426" cy="360089"/>
              </a:xfrm>
              <a:prstGeom prst="rect">
                <a:avLst/>
              </a:prstGeom>
              <a:noFill/>
              <a:extLst>
                <a:ext uri="{909E8E84-426E-40dd-AFC4-6F175D3DCCD1}">
                  <a14:hiddenFill xmlns:a14="http://schemas.microsoft.com/office/drawing/2010/main">
                    <a:solidFill>
                      <a:srgbClr val="FFFFFF"/>
                    </a:solidFill>
                  </a14:hiddenFill>
                </a:ext>
              </a:extLst>
            </p:spPr>
          </p:pic>
        </p:grpSp>
      </p:grpSp>
      <p:sp>
        <p:nvSpPr>
          <p:cNvPr id="46" name="Rounded Rectangle 45"/>
          <p:cNvSpPr/>
          <p:nvPr/>
        </p:nvSpPr>
        <p:spPr>
          <a:xfrm>
            <a:off x="1478757" y="4927496"/>
            <a:ext cx="3224214" cy="1195001"/>
          </a:xfrm>
          <a:prstGeom prst="roundRect">
            <a:avLst>
              <a:gd name="adj" fmla="val 8763"/>
            </a:avLst>
          </a:prstGeom>
          <a:solidFill>
            <a:schemeClr val="tx2">
              <a:lumMod val="20000"/>
              <a:lumOff val="80000"/>
            </a:schemeClr>
          </a:solidFill>
          <a:ln/>
          <a:effectLst/>
        </p:spPr>
        <p:style>
          <a:lnRef idx="2">
            <a:schemeClr val="accent5"/>
          </a:lnRef>
          <a:fillRef idx="1">
            <a:schemeClr val="lt1"/>
          </a:fillRef>
          <a:effectRef idx="0">
            <a:schemeClr val="accent5"/>
          </a:effectRef>
          <a:fontRef idx="minor">
            <a:schemeClr val="dk1"/>
          </a:fontRef>
        </p:style>
        <p:txBody>
          <a:bodyPr rtlCol="0" anchor="ctr"/>
          <a:lstStyle/>
          <a:p>
            <a:pPr algn="ctr"/>
            <a:endParaRPr lang="en-US" smtClean="0">
              <a:solidFill>
                <a:prstClr val="black"/>
              </a:solidFill>
            </a:endParaRPr>
          </a:p>
        </p:txBody>
      </p:sp>
      <p:sp>
        <p:nvSpPr>
          <p:cNvPr id="47" name="TextBox 46"/>
          <p:cNvSpPr txBox="1"/>
          <p:nvPr/>
        </p:nvSpPr>
        <p:spPr>
          <a:xfrm>
            <a:off x="1459209" y="6138446"/>
            <a:ext cx="938211" cy="338554"/>
          </a:xfrm>
          <a:prstGeom prst="rect">
            <a:avLst/>
          </a:prstGeom>
          <a:noFill/>
          <a:effectLst/>
        </p:spPr>
        <p:txBody>
          <a:bodyPr wrap="square" rtlCol="0">
            <a:spAutoFit/>
          </a:bodyPr>
          <a:lstStyle/>
          <a:p>
            <a:pPr algn="ctr"/>
            <a:r>
              <a:rPr lang="en-US" sz="1600" dirty="0" smtClean="0">
                <a:solidFill>
                  <a:prstClr val="black"/>
                </a:solidFill>
              </a:rPr>
              <a:t>vi.lib  </a:t>
            </a:r>
          </a:p>
        </p:txBody>
      </p:sp>
      <p:sp>
        <p:nvSpPr>
          <p:cNvPr id="56" name="Rounded Rectangle 55"/>
          <p:cNvSpPr/>
          <p:nvPr/>
        </p:nvSpPr>
        <p:spPr>
          <a:xfrm>
            <a:off x="1616865" y="5177939"/>
            <a:ext cx="1295403" cy="571794"/>
          </a:xfrm>
          <a:prstGeom prst="roundRect">
            <a:avLst>
              <a:gd name="adj" fmla="val 8763"/>
            </a:avLst>
          </a:prstGeom>
          <a:solidFill>
            <a:schemeClr val="tx2">
              <a:lumMod val="20000"/>
              <a:lumOff val="80000"/>
            </a:schemeClr>
          </a:solidFill>
          <a:ln/>
          <a:effectLst/>
        </p:spPr>
        <p:style>
          <a:lnRef idx="2">
            <a:schemeClr val="accent5"/>
          </a:lnRef>
          <a:fillRef idx="1">
            <a:schemeClr val="lt1"/>
          </a:fillRef>
          <a:effectRef idx="0">
            <a:schemeClr val="accent5"/>
          </a:effectRef>
          <a:fontRef idx="minor">
            <a:schemeClr val="dk1"/>
          </a:fontRef>
        </p:style>
        <p:txBody>
          <a:bodyPr rtlCol="0" anchor="ctr"/>
          <a:lstStyle/>
          <a:p>
            <a:pPr algn="ctr"/>
            <a:endParaRPr lang="en-US" smtClean="0">
              <a:solidFill>
                <a:prstClr val="black"/>
              </a:solidFill>
            </a:endParaRPr>
          </a:p>
        </p:txBody>
      </p:sp>
      <p:grpSp>
        <p:nvGrpSpPr>
          <p:cNvPr id="91" name="Group 90"/>
          <p:cNvGrpSpPr/>
          <p:nvPr/>
        </p:nvGrpSpPr>
        <p:grpSpPr>
          <a:xfrm>
            <a:off x="2455006" y="5099915"/>
            <a:ext cx="204854" cy="204854"/>
            <a:chOff x="2505074" y="1200150"/>
            <a:chExt cx="609600" cy="609600"/>
          </a:xfrm>
        </p:grpSpPr>
        <p:grpSp>
          <p:nvGrpSpPr>
            <p:cNvPr id="92" name="Group 91"/>
            <p:cNvGrpSpPr/>
            <p:nvPr/>
          </p:nvGrpSpPr>
          <p:grpSpPr>
            <a:xfrm>
              <a:off x="2505074" y="1200150"/>
              <a:ext cx="609600" cy="609600"/>
              <a:chOff x="2286000" y="574476"/>
              <a:chExt cx="609600" cy="609600"/>
            </a:xfrm>
          </p:grpSpPr>
          <p:sp>
            <p:nvSpPr>
              <p:cNvPr id="94" name="Rectangle 93"/>
              <p:cNvSpPr/>
              <p:nvPr/>
            </p:nvSpPr>
            <p:spPr>
              <a:xfrm>
                <a:off x="2286000" y="574476"/>
                <a:ext cx="609600" cy="609600"/>
              </a:xfrm>
              <a:prstGeom prst="rect">
                <a:avLst/>
              </a:prstGeom>
              <a:solidFill>
                <a:schemeClr val="bg1"/>
              </a:solidFill>
              <a:ln>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smtClean="0">
                  <a:solidFill>
                    <a:prstClr val="white"/>
                  </a:solidFill>
                </a:endParaRPr>
              </a:p>
            </p:txBody>
          </p:sp>
          <p:sp>
            <p:nvSpPr>
              <p:cNvPr id="95" name="Rectangle 94"/>
              <p:cNvSpPr/>
              <p:nvPr/>
            </p:nvSpPr>
            <p:spPr>
              <a:xfrm>
                <a:off x="2286000" y="574476"/>
                <a:ext cx="609600" cy="187524"/>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mtClean="0">
                  <a:solidFill>
                    <a:prstClr val="white"/>
                  </a:solidFill>
                </a:endParaRPr>
              </a:p>
            </p:txBody>
          </p:sp>
        </p:grpSp>
        <p:pic>
          <p:nvPicPr>
            <p:cNvPr id="93" name="Picture 6" descr="http://www.byteparadigm.com/files/pictures/medium/LabViewIcon.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57474" y="1427333"/>
              <a:ext cx="352426" cy="36008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9" name="Group 48"/>
          <p:cNvGrpSpPr/>
          <p:nvPr/>
        </p:nvGrpSpPr>
        <p:grpSpPr>
          <a:xfrm>
            <a:off x="1874771" y="5099915"/>
            <a:ext cx="204854" cy="204854"/>
            <a:chOff x="2505074" y="1200150"/>
            <a:chExt cx="609600" cy="609600"/>
          </a:xfrm>
        </p:grpSpPr>
        <p:grpSp>
          <p:nvGrpSpPr>
            <p:cNvPr id="50" name="Group 49"/>
            <p:cNvGrpSpPr/>
            <p:nvPr/>
          </p:nvGrpSpPr>
          <p:grpSpPr>
            <a:xfrm>
              <a:off x="2505074" y="1200150"/>
              <a:ext cx="609600" cy="609600"/>
              <a:chOff x="2286000" y="574476"/>
              <a:chExt cx="609600" cy="609600"/>
            </a:xfrm>
          </p:grpSpPr>
          <p:sp>
            <p:nvSpPr>
              <p:cNvPr id="53" name="Rectangle 52"/>
              <p:cNvSpPr/>
              <p:nvPr/>
            </p:nvSpPr>
            <p:spPr>
              <a:xfrm>
                <a:off x="2286000" y="574476"/>
                <a:ext cx="609600" cy="609600"/>
              </a:xfrm>
              <a:prstGeom prst="rect">
                <a:avLst/>
              </a:prstGeom>
              <a:solidFill>
                <a:schemeClr val="bg1"/>
              </a:solidFill>
              <a:ln>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smtClean="0">
                  <a:solidFill>
                    <a:prstClr val="white"/>
                  </a:solidFill>
                </a:endParaRPr>
              </a:p>
            </p:txBody>
          </p:sp>
          <p:sp>
            <p:nvSpPr>
              <p:cNvPr id="55" name="Rectangle 54"/>
              <p:cNvSpPr/>
              <p:nvPr/>
            </p:nvSpPr>
            <p:spPr>
              <a:xfrm>
                <a:off x="2286000" y="574476"/>
                <a:ext cx="609600" cy="187524"/>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mtClean="0">
                  <a:solidFill>
                    <a:prstClr val="white"/>
                  </a:solidFill>
                </a:endParaRPr>
              </a:p>
            </p:txBody>
          </p:sp>
        </p:grpSp>
        <p:pic>
          <p:nvPicPr>
            <p:cNvPr id="51" name="Picture 6" descr="http://www.byteparadigm.com/files/pictures/medium/LabViewIcon.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57474" y="1427333"/>
              <a:ext cx="352426" cy="36008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7" name="Group 56"/>
          <p:cNvGrpSpPr/>
          <p:nvPr/>
        </p:nvGrpSpPr>
        <p:grpSpPr>
          <a:xfrm>
            <a:off x="2164888" y="5099915"/>
            <a:ext cx="204854" cy="204854"/>
            <a:chOff x="2505074" y="1200150"/>
            <a:chExt cx="609600" cy="609600"/>
          </a:xfrm>
        </p:grpSpPr>
        <p:grpSp>
          <p:nvGrpSpPr>
            <p:cNvPr id="59" name="Group 58"/>
            <p:cNvGrpSpPr/>
            <p:nvPr/>
          </p:nvGrpSpPr>
          <p:grpSpPr>
            <a:xfrm>
              <a:off x="2505074" y="1200150"/>
              <a:ext cx="609600" cy="609600"/>
              <a:chOff x="2286000" y="574476"/>
              <a:chExt cx="609600" cy="609600"/>
            </a:xfrm>
          </p:grpSpPr>
          <p:sp>
            <p:nvSpPr>
              <p:cNvPr id="77" name="Rectangle 76"/>
              <p:cNvSpPr/>
              <p:nvPr/>
            </p:nvSpPr>
            <p:spPr>
              <a:xfrm>
                <a:off x="2286000" y="574476"/>
                <a:ext cx="609600" cy="609600"/>
              </a:xfrm>
              <a:prstGeom prst="rect">
                <a:avLst/>
              </a:prstGeom>
              <a:solidFill>
                <a:schemeClr val="bg1"/>
              </a:solidFill>
              <a:ln>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smtClean="0">
                  <a:solidFill>
                    <a:prstClr val="white"/>
                  </a:solidFill>
                </a:endParaRPr>
              </a:p>
            </p:txBody>
          </p:sp>
          <p:sp>
            <p:nvSpPr>
              <p:cNvPr id="83" name="Rectangle 82"/>
              <p:cNvSpPr/>
              <p:nvPr/>
            </p:nvSpPr>
            <p:spPr>
              <a:xfrm>
                <a:off x="2286000" y="574476"/>
                <a:ext cx="609600" cy="187524"/>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mtClean="0">
                  <a:solidFill>
                    <a:prstClr val="white"/>
                  </a:solidFill>
                </a:endParaRPr>
              </a:p>
            </p:txBody>
          </p:sp>
        </p:grpSp>
        <p:pic>
          <p:nvPicPr>
            <p:cNvPr id="61" name="Picture 6" descr="http://www.byteparadigm.com/files/pictures/medium/LabViewIcon.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57474" y="1427333"/>
              <a:ext cx="352426" cy="36008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00" name="Group 99"/>
          <p:cNvGrpSpPr/>
          <p:nvPr/>
        </p:nvGrpSpPr>
        <p:grpSpPr>
          <a:xfrm>
            <a:off x="1705064" y="5445674"/>
            <a:ext cx="204854" cy="204854"/>
            <a:chOff x="2286000" y="574476"/>
            <a:chExt cx="609600" cy="609600"/>
          </a:xfrm>
        </p:grpSpPr>
        <p:sp>
          <p:nvSpPr>
            <p:cNvPr id="102" name="Rectangle 101"/>
            <p:cNvSpPr/>
            <p:nvPr/>
          </p:nvSpPr>
          <p:spPr>
            <a:xfrm>
              <a:off x="2286000" y="574476"/>
              <a:ext cx="609600" cy="609600"/>
            </a:xfrm>
            <a:prstGeom prst="rect">
              <a:avLst/>
            </a:prstGeom>
            <a:solidFill>
              <a:schemeClr val="bg1">
                <a:alpha val="40000"/>
              </a:schemeClr>
            </a:solidFill>
            <a:ln>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smtClean="0">
                <a:solidFill>
                  <a:prstClr val="white"/>
                </a:solidFill>
              </a:endParaRPr>
            </a:p>
          </p:txBody>
        </p:sp>
        <p:sp>
          <p:nvSpPr>
            <p:cNvPr id="103" name="Rectangle 102"/>
            <p:cNvSpPr/>
            <p:nvPr/>
          </p:nvSpPr>
          <p:spPr>
            <a:xfrm>
              <a:off x="2286000" y="574476"/>
              <a:ext cx="609600" cy="187524"/>
            </a:xfrm>
            <a:prstGeom prst="rect">
              <a:avLst/>
            </a:prstGeom>
            <a:solidFill>
              <a:schemeClr val="accent1">
                <a:alpha val="4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mtClean="0">
                <a:solidFill>
                  <a:prstClr val="white"/>
                </a:solidFill>
              </a:endParaRPr>
            </a:p>
          </p:txBody>
        </p:sp>
      </p:grpSp>
      <p:grpSp>
        <p:nvGrpSpPr>
          <p:cNvPr id="113" name="Group 112"/>
          <p:cNvGrpSpPr/>
          <p:nvPr/>
        </p:nvGrpSpPr>
        <p:grpSpPr>
          <a:xfrm>
            <a:off x="1997413" y="5445674"/>
            <a:ext cx="204854" cy="204854"/>
            <a:chOff x="2286000" y="574476"/>
            <a:chExt cx="609600" cy="609600"/>
          </a:xfrm>
        </p:grpSpPr>
        <p:sp>
          <p:nvSpPr>
            <p:cNvPr id="114" name="Rectangle 113"/>
            <p:cNvSpPr/>
            <p:nvPr/>
          </p:nvSpPr>
          <p:spPr>
            <a:xfrm>
              <a:off x="2286000" y="574476"/>
              <a:ext cx="609600" cy="609600"/>
            </a:xfrm>
            <a:prstGeom prst="rect">
              <a:avLst/>
            </a:prstGeom>
            <a:solidFill>
              <a:schemeClr val="bg1">
                <a:alpha val="40000"/>
              </a:schemeClr>
            </a:solidFill>
            <a:ln>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smtClean="0">
                <a:solidFill>
                  <a:prstClr val="white"/>
                </a:solidFill>
              </a:endParaRPr>
            </a:p>
          </p:txBody>
        </p:sp>
        <p:sp>
          <p:nvSpPr>
            <p:cNvPr id="115" name="Rectangle 114"/>
            <p:cNvSpPr/>
            <p:nvPr/>
          </p:nvSpPr>
          <p:spPr>
            <a:xfrm>
              <a:off x="2286000" y="574476"/>
              <a:ext cx="609600" cy="187524"/>
            </a:xfrm>
            <a:prstGeom prst="rect">
              <a:avLst/>
            </a:prstGeom>
            <a:solidFill>
              <a:schemeClr val="accent1">
                <a:alpha val="4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mtClean="0">
                <a:solidFill>
                  <a:prstClr val="white"/>
                </a:solidFill>
              </a:endParaRPr>
            </a:p>
          </p:txBody>
        </p:sp>
      </p:grpSp>
      <p:grpSp>
        <p:nvGrpSpPr>
          <p:cNvPr id="116" name="Group 115"/>
          <p:cNvGrpSpPr/>
          <p:nvPr/>
        </p:nvGrpSpPr>
        <p:grpSpPr>
          <a:xfrm>
            <a:off x="2301366" y="5444932"/>
            <a:ext cx="204854" cy="204854"/>
            <a:chOff x="2286000" y="574476"/>
            <a:chExt cx="609600" cy="609600"/>
          </a:xfrm>
        </p:grpSpPr>
        <p:sp>
          <p:nvSpPr>
            <p:cNvPr id="117" name="Rectangle 116"/>
            <p:cNvSpPr/>
            <p:nvPr/>
          </p:nvSpPr>
          <p:spPr>
            <a:xfrm>
              <a:off x="2286000" y="574476"/>
              <a:ext cx="609600" cy="609600"/>
            </a:xfrm>
            <a:prstGeom prst="rect">
              <a:avLst/>
            </a:prstGeom>
            <a:solidFill>
              <a:schemeClr val="bg1">
                <a:alpha val="40000"/>
              </a:schemeClr>
            </a:solidFill>
            <a:ln>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smtClean="0">
                <a:solidFill>
                  <a:prstClr val="white"/>
                </a:solidFill>
              </a:endParaRPr>
            </a:p>
          </p:txBody>
        </p:sp>
        <p:sp>
          <p:nvSpPr>
            <p:cNvPr id="118" name="Rectangle 117"/>
            <p:cNvSpPr/>
            <p:nvPr/>
          </p:nvSpPr>
          <p:spPr>
            <a:xfrm>
              <a:off x="2286000" y="574476"/>
              <a:ext cx="609600" cy="187524"/>
            </a:xfrm>
            <a:prstGeom prst="rect">
              <a:avLst/>
            </a:prstGeom>
            <a:solidFill>
              <a:schemeClr val="accent1">
                <a:alpha val="4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mtClean="0">
                <a:solidFill>
                  <a:prstClr val="white"/>
                </a:solidFill>
              </a:endParaRPr>
            </a:p>
          </p:txBody>
        </p:sp>
      </p:grpSp>
      <p:grpSp>
        <p:nvGrpSpPr>
          <p:cNvPr id="119" name="Group 118"/>
          <p:cNvGrpSpPr/>
          <p:nvPr/>
        </p:nvGrpSpPr>
        <p:grpSpPr>
          <a:xfrm>
            <a:off x="2593715" y="5444932"/>
            <a:ext cx="204854" cy="204854"/>
            <a:chOff x="2286000" y="574476"/>
            <a:chExt cx="609600" cy="609600"/>
          </a:xfrm>
        </p:grpSpPr>
        <p:sp>
          <p:nvSpPr>
            <p:cNvPr id="120" name="Rectangle 119"/>
            <p:cNvSpPr/>
            <p:nvPr/>
          </p:nvSpPr>
          <p:spPr>
            <a:xfrm>
              <a:off x="2286000" y="574476"/>
              <a:ext cx="609600" cy="609600"/>
            </a:xfrm>
            <a:prstGeom prst="rect">
              <a:avLst/>
            </a:prstGeom>
            <a:solidFill>
              <a:schemeClr val="bg1">
                <a:alpha val="40000"/>
              </a:schemeClr>
            </a:solidFill>
            <a:ln>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smtClean="0">
                <a:solidFill>
                  <a:prstClr val="white"/>
                </a:solidFill>
              </a:endParaRPr>
            </a:p>
          </p:txBody>
        </p:sp>
        <p:sp>
          <p:nvSpPr>
            <p:cNvPr id="121" name="Rectangle 120"/>
            <p:cNvSpPr/>
            <p:nvPr/>
          </p:nvSpPr>
          <p:spPr>
            <a:xfrm>
              <a:off x="2286000" y="574476"/>
              <a:ext cx="609600" cy="187524"/>
            </a:xfrm>
            <a:prstGeom prst="rect">
              <a:avLst/>
            </a:prstGeom>
            <a:solidFill>
              <a:schemeClr val="accent1">
                <a:alpha val="4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mtClean="0">
                <a:solidFill>
                  <a:prstClr val="white"/>
                </a:solidFill>
              </a:endParaRPr>
            </a:p>
          </p:txBody>
        </p:sp>
      </p:grpSp>
      <p:sp>
        <p:nvSpPr>
          <p:cNvPr id="122" name="TextBox 121"/>
          <p:cNvSpPr txBox="1"/>
          <p:nvPr/>
        </p:nvSpPr>
        <p:spPr>
          <a:xfrm>
            <a:off x="1616865" y="5749733"/>
            <a:ext cx="1295405" cy="276999"/>
          </a:xfrm>
          <a:prstGeom prst="rect">
            <a:avLst/>
          </a:prstGeom>
          <a:noFill/>
          <a:effectLst/>
        </p:spPr>
        <p:txBody>
          <a:bodyPr wrap="square" rtlCol="0">
            <a:spAutoFit/>
          </a:bodyPr>
          <a:lstStyle/>
          <a:p>
            <a:pPr algn="ctr"/>
            <a:r>
              <a:rPr lang="en-US" sz="1200" dirty="0" smtClean="0">
                <a:solidFill>
                  <a:prstClr val="black"/>
                </a:solidFill>
              </a:rPr>
              <a:t>Library 1</a:t>
            </a:r>
          </a:p>
        </p:txBody>
      </p:sp>
      <p:sp>
        <p:nvSpPr>
          <p:cNvPr id="124" name="Rounded Rectangle 123"/>
          <p:cNvSpPr/>
          <p:nvPr/>
        </p:nvSpPr>
        <p:spPr>
          <a:xfrm>
            <a:off x="3253689" y="5177939"/>
            <a:ext cx="1295403" cy="571794"/>
          </a:xfrm>
          <a:prstGeom prst="roundRect">
            <a:avLst>
              <a:gd name="adj" fmla="val 8763"/>
            </a:avLst>
          </a:prstGeom>
          <a:solidFill>
            <a:schemeClr val="tx2">
              <a:lumMod val="20000"/>
              <a:lumOff val="80000"/>
            </a:schemeClr>
          </a:solidFill>
          <a:ln/>
          <a:effectLst/>
        </p:spPr>
        <p:style>
          <a:lnRef idx="2">
            <a:schemeClr val="accent5"/>
          </a:lnRef>
          <a:fillRef idx="1">
            <a:schemeClr val="lt1"/>
          </a:fillRef>
          <a:effectRef idx="0">
            <a:schemeClr val="accent5"/>
          </a:effectRef>
          <a:fontRef idx="minor">
            <a:schemeClr val="dk1"/>
          </a:fontRef>
        </p:style>
        <p:txBody>
          <a:bodyPr rtlCol="0" anchor="ctr"/>
          <a:lstStyle/>
          <a:p>
            <a:pPr algn="ctr"/>
            <a:endParaRPr lang="en-US" smtClean="0">
              <a:solidFill>
                <a:prstClr val="black"/>
              </a:solidFill>
            </a:endParaRPr>
          </a:p>
        </p:txBody>
      </p:sp>
      <p:grpSp>
        <p:nvGrpSpPr>
          <p:cNvPr id="125" name="Group 124"/>
          <p:cNvGrpSpPr/>
          <p:nvPr/>
        </p:nvGrpSpPr>
        <p:grpSpPr>
          <a:xfrm>
            <a:off x="4091830" y="5099915"/>
            <a:ext cx="204854" cy="204854"/>
            <a:chOff x="2505074" y="1200150"/>
            <a:chExt cx="609600" cy="609600"/>
          </a:xfrm>
        </p:grpSpPr>
        <p:grpSp>
          <p:nvGrpSpPr>
            <p:cNvPr id="149" name="Group 148"/>
            <p:cNvGrpSpPr/>
            <p:nvPr/>
          </p:nvGrpSpPr>
          <p:grpSpPr>
            <a:xfrm>
              <a:off x="2505074" y="1200150"/>
              <a:ext cx="609600" cy="609600"/>
              <a:chOff x="2286000" y="574476"/>
              <a:chExt cx="609600" cy="609600"/>
            </a:xfrm>
          </p:grpSpPr>
          <p:sp>
            <p:nvSpPr>
              <p:cNvPr id="151" name="Rectangle 150"/>
              <p:cNvSpPr/>
              <p:nvPr/>
            </p:nvSpPr>
            <p:spPr>
              <a:xfrm>
                <a:off x="2286000" y="574476"/>
                <a:ext cx="609600" cy="609600"/>
              </a:xfrm>
              <a:prstGeom prst="rect">
                <a:avLst/>
              </a:prstGeom>
              <a:solidFill>
                <a:schemeClr val="bg1"/>
              </a:solidFill>
              <a:ln>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smtClean="0">
                  <a:solidFill>
                    <a:prstClr val="white"/>
                  </a:solidFill>
                </a:endParaRPr>
              </a:p>
            </p:txBody>
          </p:sp>
          <p:sp>
            <p:nvSpPr>
              <p:cNvPr id="152" name="Rectangle 151"/>
              <p:cNvSpPr/>
              <p:nvPr/>
            </p:nvSpPr>
            <p:spPr>
              <a:xfrm>
                <a:off x="2286000" y="574476"/>
                <a:ext cx="609600" cy="187524"/>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mtClean="0">
                  <a:solidFill>
                    <a:prstClr val="white"/>
                  </a:solidFill>
                </a:endParaRPr>
              </a:p>
            </p:txBody>
          </p:sp>
        </p:grpSp>
        <p:pic>
          <p:nvPicPr>
            <p:cNvPr id="150" name="Picture 6" descr="http://www.byteparadigm.com/files/pictures/medium/LabViewIcon.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57474" y="1427333"/>
              <a:ext cx="352426" cy="36008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26" name="Group 125"/>
          <p:cNvGrpSpPr/>
          <p:nvPr/>
        </p:nvGrpSpPr>
        <p:grpSpPr>
          <a:xfrm>
            <a:off x="3511595" y="5099915"/>
            <a:ext cx="204854" cy="204854"/>
            <a:chOff x="2505074" y="1200150"/>
            <a:chExt cx="609600" cy="609600"/>
          </a:xfrm>
        </p:grpSpPr>
        <p:grpSp>
          <p:nvGrpSpPr>
            <p:cNvPr id="145" name="Group 144"/>
            <p:cNvGrpSpPr/>
            <p:nvPr/>
          </p:nvGrpSpPr>
          <p:grpSpPr>
            <a:xfrm>
              <a:off x="2505074" y="1200150"/>
              <a:ext cx="609600" cy="609600"/>
              <a:chOff x="2286000" y="574476"/>
              <a:chExt cx="609600" cy="609600"/>
            </a:xfrm>
          </p:grpSpPr>
          <p:sp>
            <p:nvSpPr>
              <p:cNvPr id="147" name="Rectangle 146"/>
              <p:cNvSpPr/>
              <p:nvPr/>
            </p:nvSpPr>
            <p:spPr>
              <a:xfrm>
                <a:off x="2286000" y="574476"/>
                <a:ext cx="609600" cy="609600"/>
              </a:xfrm>
              <a:prstGeom prst="rect">
                <a:avLst/>
              </a:prstGeom>
              <a:solidFill>
                <a:schemeClr val="bg1"/>
              </a:solidFill>
              <a:ln>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smtClean="0">
                  <a:solidFill>
                    <a:prstClr val="white"/>
                  </a:solidFill>
                </a:endParaRPr>
              </a:p>
            </p:txBody>
          </p:sp>
          <p:sp>
            <p:nvSpPr>
              <p:cNvPr id="148" name="Rectangle 147"/>
              <p:cNvSpPr/>
              <p:nvPr/>
            </p:nvSpPr>
            <p:spPr>
              <a:xfrm>
                <a:off x="2286000" y="574476"/>
                <a:ext cx="609600" cy="187524"/>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mtClean="0">
                  <a:solidFill>
                    <a:prstClr val="white"/>
                  </a:solidFill>
                </a:endParaRPr>
              </a:p>
            </p:txBody>
          </p:sp>
        </p:grpSp>
        <p:pic>
          <p:nvPicPr>
            <p:cNvPr id="146" name="Picture 6" descr="http://www.byteparadigm.com/files/pictures/medium/LabViewIcon.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57474" y="1427333"/>
              <a:ext cx="352426" cy="36008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27" name="Group 126"/>
          <p:cNvGrpSpPr/>
          <p:nvPr/>
        </p:nvGrpSpPr>
        <p:grpSpPr>
          <a:xfrm>
            <a:off x="3801712" y="5099915"/>
            <a:ext cx="204854" cy="204854"/>
            <a:chOff x="2505074" y="1200150"/>
            <a:chExt cx="609600" cy="609600"/>
          </a:xfrm>
        </p:grpSpPr>
        <p:grpSp>
          <p:nvGrpSpPr>
            <p:cNvPr id="141" name="Group 140"/>
            <p:cNvGrpSpPr/>
            <p:nvPr/>
          </p:nvGrpSpPr>
          <p:grpSpPr>
            <a:xfrm>
              <a:off x="2505074" y="1200150"/>
              <a:ext cx="609600" cy="609600"/>
              <a:chOff x="2286000" y="574476"/>
              <a:chExt cx="609600" cy="609600"/>
            </a:xfrm>
          </p:grpSpPr>
          <p:sp>
            <p:nvSpPr>
              <p:cNvPr id="143" name="Rectangle 142"/>
              <p:cNvSpPr/>
              <p:nvPr/>
            </p:nvSpPr>
            <p:spPr>
              <a:xfrm>
                <a:off x="2286000" y="574476"/>
                <a:ext cx="609600" cy="609600"/>
              </a:xfrm>
              <a:prstGeom prst="rect">
                <a:avLst/>
              </a:prstGeom>
              <a:solidFill>
                <a:schemeClr val="bg1"/>
              </a:solidFill>
              <a:ln>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smtClean="0">
                  <a:solidFill>
                    <a:prstClr val="white"/>
                  </a:solidFill>
                </a:endParaRPr>
              </a:p>
            </p:txBody>
          </p:sp>
          <p:sp>
            <p:nvSpPr>
              <p:cNvPr id="144" name="Rectangle 143"/>
              <p:cNvSpPr/>
              <p:nvPr/>
            </p:nvSpPr>
            <p:spPr>
              <a:xfrm>
                <a:off x="2286000" y="574476"/>
                <a:ext cx="609600" cy="187524"/>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mtClean="0">
                  <a:solidFill>
                    <a:prstClr val="white"/>
                  </a:solidFill>
                </a:endParaRPr>
              </a:p>
            </p:txBody>
          </p:sp>
        </p:grpSp>
        <p:pic>
          <p:nvPicPr>
            <p:cNvPr id="142" name="Picture 6" descr="http://www.byteparadigm.com/files/pictures/medium/LabViewIcon.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57474" y="1427333"/>
              <a:ext cx="352426" cy="36008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28" name="Group 127"/>
          <p:cNvGrpSpPr/>
          <p:nvPr/>
        </p:nvGrpSpPr>
        <p:grpSpPr>
          <a:xfrm>
            <a:off x="3341888" y="5445674"/>
            <a:ext cx="204854" cy="204854"/>
            <a:chOff x="2286000" y="574476"/>
            <a:chExt cx="609600" cy="609600"/>
          </a:xfrm>
        </p:grpSpPr>
        <p:sp>
          <p:nvSpPr>
            <p:cNvPr id="139" name="Rectangle 138"/>
            <p:cNvSpPr/>
            <p:nvPr/>
          </p:nvSpPr>
          <p:spPr>
            <a:xfrm>
              <a:off x="2286000" y="574476"/>
              <a:ext cx="609600" cy="609600"/>
            </a:xfrm>
            <a:prstGeom prst="rect">
              <a:avLst/>
            </a:prstGeom>
            <a:solidFill>
              <a:schemeClr val="bg1">
                <a:alpha val="40000"/>
              </a:schemeClr>
            </a:solidFill>
            <a:ln>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smtClean="0">
                <a:solidFill>
                  <a:prstClr val="white"/>
                </a:solidFill>
              </a:endParaRPr>
            </a:p>
          </p:txBody>
        </p:sp>
        <p:sp>
          <p:nvSpPr>
            <p:cNvPr id="140" name="Rectangle 139"/>
            <p:cNvSpPr/>
            <p:nvPr/>
          </p:nvSpPr>
          <p:spPr>
            <a:xfrm>
              <a:off x="2286000" y="574476"/>
              <a:ext cx="609600" cy="187524"/>
            </a:xfrm>
            <a:prstGeom prst="rect">
              <a:avLst/>
            </a:prstGeom>
            <a:solidFill>
              <a:schemeClr val="accent1">
                <a:alpha val="4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mtClean="0">
                <a:solidFill>
                  <a:prstClr val="white"/>
                </a:solidFill>
              </a:endParaRPr>
            </a:p>
          </p:txBody>
        </p:sp>
      </p:grpSp>
      <p:grpSp>
        <p:nvGrpSpPr>
          <p:cNvPr id="129" name="Group 128"/>
          <p:cNvGrpSpPr/>
          <p:nvPr/>
        </p:nvGrpSpPr>
        <p:grpSpPr>
          <a:xfrm>
            <a:off x="3634237" y="5445674"/>
            <a:ext cx="204854" cy="204854"/>
            <a:chOff x="2286000" y="574476"/>
            <a:chExt cx="609600" cy="609600"/>
          </a:xfrm>
        </p:grpSpPr>
        <p:sp>
          <p:nvSpPr>
            <p:cNvPr id="137" name="Rectangle 136"/>
            <p:cNvSpPr/>
            <p:nvPr/>
          </p:nvSpPr>
          <p:spPr>
            <a:xfrm>
              <a:off x="2286000" y="574476"/>
              <a:ext cx="609600" cy="609600"/>
            </a:xfrm>
            <a:prstGeom prst="rect">
              <a:avLst/>
            </a:prstGeom>
            <a:solidFill>
              <a:schemeClr val="bg1">
                <a:alpha val="40000"/>
              </a:schemeClr>
            </a:solidFill>
            <a:ln>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smtClean="0">
                <a:solidFill>
                  <a:prstClr val="white"/>
                </a:solidFill>
              </a:endParaRPr>
            </a:p>
          </p:txBody>
        </p:sp>
        <p:sp>
          <p:nvSpPr>
            <p:cNvPr id="138" name="Rectangle 137"/>
            <p:cNvSpPr/>
            <p:nvPr/>
          </p:nvSpPr>
          <p:spPr>
            <a:xfrm>
              <a:off x="2286000" y="574476"/>
              <a:ext cx="609600" cy="187524"/>
            </a:xfrm>
            <a:prstGeom prst="rect">
              <a:avLst/>
            </a:prstGeom>
            <a:solidFill>
              <a:schemeClr val="accent1">
                <a:alpha val="4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mtClean="0">
                <a:solidFill>
                  <a:prstClr val="white"/>
                </a:solidFill>
              </a:endParaRPr>
            </a:p>
          </p:txBody>
        </p:sp>
      </p:grpSp>
      <p:grpSp>
        <p:nvGrpSpPr>
          <p:cNvPr id="130" name="Group 129"/>
          <p:cNvGrpSpPr/>
          <p:nvPr/>
        </p:nvGrpSpPr>
        <p:grpSpPr>
          <a:xfrm>
            <a:off x="3938190" y="5444932"/>
            <a:ext cx="204854" cy="204854"/>
            <a:chOff x="2286000" y="574476"/>
            <a:chExt cx="609600" cy="609600"/>
          </a:xfrm>
        </p:grpSpPr>
        <p:sp>
          <p:nvSpPr>
            <p:cNvPr id="135" name="Rectangle 134"/>
            <p:cNvSpPr/>
            <p:nvPr/>
          </p:nvSpPr>
          <p:spPr>
            <a:xfrm>
              <a:off x="2286000" y="574476"/>
              <a:ext cx="609600" cy="609600"/>
            </a:xfrm>
            <a:prstGeom prst="rect">
              <a:avLst/>
            </a:prstGeom>
            <a:solidFill>
              <a:schemeClr val="bg1">
                <a:alpha val="40000"/>
              </a:schemeClr>
            </a:solidFill>
            <a:ln>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smtClean="0">
                <a:solidFill>
                  <a:prstClr val="white"/>
                </a:solidFill>
              </a:endParaRPr>
            </a:p>
          </p:txBody>
        </p:sp>
        <p:sp>
          <p:nvSpPr>
            <p:cNvPr id="136" name="Rectangle 135"/>
            <p:cNvSpPr/>
            <p:nvPr/>
          </p:nvSpPr>
          <p:spPr>
            <a:xfrm>
              <a:off x="2286000" y="574476"/>
              <a:ext cx="609600" cy="187524"/>
            </a:xfrm>
            <a:prstGeom prst="rect">
              <a:avLst/>
            </a:prstGeom>
            <a:solidFill>
              <a:schemeClr val="accent1">
                <a:alpha val="4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mtClean="0">
                <a:solidFill>
                  <a:prstClr val="white"/>
                </a:solidFill>
              </a:endParaRPr>
            </a:p>
          </p:txBody>
        </p:sp>
      </p:grpSp>
      <p:grpSp>
        <p:nvGrpSpPr>
          <p:cNvPr id="131" name="Group 130"/>
          <p:cNvGrpSpPr/>
          <p:nvPr/>
        </p:nvGrpSpPr>
        <p:grpSpPr>
          <a:xfrm>
            <a:off x="4230539" y="5444932"/>
            <a:ext cx="204854" cy="204854"/>
            <a:chOff x="2286000" y="574476"/>
            <a:chExt cx="609600" cy="609600"/>
          </a:xfrm>
        </p:grpSpPr>
        <p:sp>
          <p:nvSpPr>
            <p:cNvPr id="133" name="Rectangle 132"/>
            <p:cNvSpPr/>
            <p:nvPr/>
          </p:nvSpPr>
          <p:spPr>
            <a:xfrm>
              <a:off x="2286000" y="574476"/>
              <a:ext cx="609600" cy="609600"/>
            </a:xfrm>
            <a:prstGeom prst="rect">
              <a:avLst/>
            </a:prstGeom>
            <a:solidFill>
              <a:schemeClr val="bg1">
                <a:alpha val="40000"/>
              </a:schemeClr>
            </a:solidFill>
            <a:ln>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smtClean="0">
                <a:solidFill>
                  <a:prstClr val="white"/>
                </a:solidFill>
              </a:endParaRPr>
            </a:p>
          </p:txBody>
        </p:sp>
        <p:sp>
          <p:nvSpPr>
            <p:cNvPr id="134" name="Rectangle 133"/>
            <p:cNvSpPr/>
            <p:nvPr/>
          </p:nvSpPr>
          <p:spPr>
            <a:xfrm>
              <a:off x="2286000" y="574476"/>
              <a:ext cx="609600" cy="187524"/>
            </a:xfrm>
            <a:prstGeom prst="rect">
              <a:avLst/>
            </a:prstGeom>
            <a:solidFill>
              <a:schemeClr val="accent1">
                <a:alpha val="4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mtClean="0">
                <a:solidFill>
                  <a:prstClr val="white"/>
                </a:solidFill>
              </a:endParaRPr>
            </a:p>
          </p:txBody>
        </p:sp>
      </p:grpSp>
      <p:sp>
        <p:nvSpPr>
          <p:cNvPr id="132" name="TextBox 131"/>
          <p:cNvSpPr txBox="1"/>
          <p:nvPr/>
        </p:nvSpPr>
        <p:spPr>
          <a:xfrm>
            <a:off x="3253689" y="5749733"/>
            <a:ext cx="1295405" cy="276999"/>
          </a:xfrm>
          <a:prstGeom prst="rect">
            <a:avLst/>
          </a:prstGeom>
          <a:noFill/>
          <a:effectLst/>
        </p:spPr>
        <p:txBody>
          <a:bodyPr wrap="square" rtlCol="0">
            <a:spAutoFit/>
          </a:bodyPr>
          <a:lstStyle/>
          <a:p>
            <a:pPr algn="ctr"/>
            <a:r>
              <a:rPr lang="en-US" sz="1200" dirty="0" smtClean="0">
                <a:solidFill>
                  <a:prstClr val="black"/>
                </a:solidFill>
              </a:rPr>
              <a:t>Library 2</a:t>
            </a:r>
          </a:p>
        </p:txBody>
      </p:sp>
      <p:grpSp>
        <p:nvGrpSpPr>
          <p:cNvPr id="5" name="Arrows"/>
          <p:cNvGrpSpPr/>
          <p:nvPr/>
        </p:nvGrpSpPr>
        <p:grpSpPr>
          <a:xfrm>
            <a:off x="1338264" y="3855885"/>
            <a:ext cx="3505200" cy="1249515"/>
            <a:chOff x="1262064" y="2892181"/>
            <a:chExt cx="3505200" cy="1249515"/>
          </a:xfrm>
        </p:grpSpPr>
        <p:cxnSp>
          <p:nvCxnSpPr>
            <p:cNvPr id="213" name="Straight Arrow Connector 212"/>
            <p:cNvCxnSpPr>
              <a:stCxn id="78" idx="2"/>
              <a:endCxn id="55" idx="0"/>
            </p:cNvCxnSpPr>
            <p:nvPr/>
          </p:nvCxnSpPr>
          <p:spPr>
            <a:xfrm>
              <a:off x="1262064" y="2892181"/>
              <a:ext cx="638934" cy="1249515"/>
            </a:xfrm>
            <a:prstGeom prst="straightConnector1">
              <a:avLst/>
            </a:prstGeom>
            <a:ln w="6350">
              <a:solidFill>
                <a:schemeClr val="bg1">
                  <a:lumMod val="5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214" name="Straight Arrow Connector 213"/>
            <p:cNvCxnSpPr>
              <a:stCxn id="80" idx="2"/>
              <a:endCxn id="55" idx="0"/>
            </p:cNvCxnSpPr>
            <p:nvPr/>
          </p:nvCxnSpPr>
          <p:spPr>
            <a:xfrm flipH="1">
              <a:off x="1900998" y="2892183"/>
              <a:ext cx="1113666" cy="1249513"/>
            </a:xfrm>
            <a:prstGeom prst="straightConnector1">
              <a:avLst/>
            </a:prstGeom>
            <a:ln w="6350">
              <a:solidFill>
                <a:schemeClr val="bg1">
                  <a:lumMod val="5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217" name="Straight Arrow Connector 216"/>
            <p:cNvCxnSpPr>
              <a:stCxn id="79" idx="2"/>
              <a:endCxn id="95" idx="0"/>
            </p:cNvCxnSpPr>
            <p:nvPr/>
          </p:nvCxnSpPr>
          <p:spPr>
            <a:xfrm>
              <a:off x="2138364" y="2892183"/>
              <a:ext cx="342869" cy="1249513"/>
            </a:xfrm>
            <a:prstGeom prst="straightConnector1">
              <a:avLst/>
            </a:prstGeom>
            <a:ln w="6350">
              <a:solidFill>
                <a:schemeClr val="bg1">
                  <a:lumMod val="5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218" name="Straight Arrow Connector 217"/>
            <p:cNvCxnSpPr>
              <a:stCxn id="81" idx="2"/>
              <a:endCxn id="144" idx="0"/>
            </p:cNvCxnSpPr>
            <p:nvPr/>
          </p:nvCxnSpPr>
          <p:spPr>
            <a:xfrm flipH="1">
              <a:off x="3827939" y="2892183"/>
              <a:ext cx="101125" cy="1249513"/>
            </a:xfrm>
            <a:prstGeom prst="straightConnector1">
              <a:avLst/>
            </a:prstGeom>
            <a:ln w="6350">
              <a:solidFill>
                <a:schemeClr val="bg1">
                  <a:lumMod val="5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220" name="Straight Arrow Connector 219"/>
            <p:cNvCxnSpPr>
              <a:stCxn id="80" idx="2"/>
              <a:endCxn id="144" idx="0"/>
            </p:cNvCxnSpPr>
            <p:nvPr/>
          </p:nvCxnSpPr>
          <p:spPr>
            <a:xfrm>
              <a:off x="3014664" y="2892183"/>
              <a:ext cx="813275" cy="1249513"/>
            </a:xfrm>
            <a:prstGeom prst="straightConnector1">
              <a:avLst/>
            </a:prstGeom>
            <a:ln w="6350">
              <a:solidFill>
                <a:schemeClr val="bg1">
                  <a:lumMod val="5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221" name="Straight Arrow Connector 220"/>
            <p:cNvCxnSpPr>
              <a:stCxn id="81" idx="2"/>
              <a:endCxn id="95" idx="0"/>
            </p:cNvCxnSpPr>
            <p:nvPr/>
          </p:nvCxnSpPr>
          <p:spPr>
            <a:xfrm flipH="1">
              <a:off x="2481233" y="2892183"/>
              <a:ext cx="1447831" cy="1249513"/>
            </a:xfrm>
            <a:prstGeom prst="straightConnector1">
              <a:avLst/>
            </a:prstGeom>
            <a:ln w="6350">
              <a:solidFill>
                <a:schemeClr val="bg1">
                  <a:lumMod val="5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222" name="Straight Arrow Connector 221"/>
            <p:cNvCxnSpPr>
              <a:stCxn id="80" idx="2"/>
              <a:endCxn id="148" idx="0"/>
            </p:cNvCxnSpPr>
            <p:nvPr/>
          </p:nvCxnSpPr>
          <p:spPr>
            <a:xfrm>
              <a:off x="3014664" y="2892183"/>
              <a:ext cx="523158" cy="1249513"/>
            </a:xfrm>
            <a:prstGeom prst="straightConnector1">
              <a:avLst/>
            </a:prstGeom>
            <a:ln w="6350">
              <a:solidFill>
                <a:schemeClr val="bg1">
                  <a:lumMod val="5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224" name="Straight Arrow Connector 223"/>
            <p:cNvCxnSpPr>
              <a:stCxn id="82" idx="2"/>
              <a:endCxn id="95" idx="0"/>
            </p:cNvCxnSpPr>
            <p:nvPr/>
          </p:nvCxnSpPr>
          <p:spPr>
            <a:xfrm flipH="1">
              <a:off x="2481233" y="2892183"/>
              <a:ext cx="2286031" cy="1249513"/>
            </a:xfrm>
            <a:prstGeom prst="straightConnector1">
              <a:avLst/>
            </a:prstGeom>
            <a:ln w="6350">
              <a:solidFill>
                <a:schemeClr val="bg1">
                  <a:lumMod val="50000"/>
                </a:schemeClr>
              </a:solidFill>
              <a:tailEnd type="arrow"/>
            </a:ln>
            <a:effectLst/>
          </p:spPr>
          <p:style>
            <a:lnRef idx="2">
              <a:schemeClr val="accent1"/>
            </a:lnRef>
            <a:fillRef idx="0">
              <a:schemeClr val="accent1"/>
            </a:fillRef>
            <a:effectRef idx="1">
              <a:schemeClr val="accent1"/>
            </a:effectRef>
            <a:fontRef idx="minor">
              <a:schemeClr val="tx1"/>
            </a:fontRef>
          </p:style>
        </p:cxnSp>
      </p:grpSp>
      <p:grpSp>
        <p:nvGrpSpPr>
          <p:cNvPr id="7" name="Divider"/>
          <p:cNvGrpSpPr/>
          <p:nvPr/>
        </p:nvGrpSpPr>
        <p:grpSpPr>
          <a:xfrm>
            <a:off x="67342" y="4188589"/>
            <a:ext cx="5495259" cy="688211"/>
            <a:chOff x="194321" y="3121789"/>
            <a:chExt cx="7137456" cy="688211"/>
          </a:xfrm>
        </p:grpSpPr>
        <p:cxnSp>
          <p:nvCxnSpPr>
            <p:cNvPr id="183" name="Straight Connector 182"/>
            <p:cNvCxnSpPr/>
            <p:nvPr/>
          </p:nvCxnSpPr>
          <p:spPr>
            <a:xfrm flipV="1">
              <a:off x="304800" y="3448231"/>
              <a:ext cx="7026977" cy="15453"/>
            </a:xfrm>
            <a:prstGeom prst="line">
              <a:avLst/>
            </a:prstGeom>
            <a:ln>
              <a:prstDash val="lgDash"/>
            </a:ln>
          </p:spPr>
          <p:style>
            <a:lnRef idx="2">
              <a:schemeClr val="accent1"/>
            </a:lnRef>
            <a:fillRef idx="0">
              <a:schemeClr val="accent1"/>
            </a:fillRef>
            <a:effectRef idx="1">
              <a:schemeClr val="accent1"/>
            </a:effectRef>
            <a:fontRef idx="minor">
              <a:schemeClr val="tx1"/>
            </a:fontRef>
          </p:style>
        </p:cxnSp>
        <p:sp>
          <p:nvSpPr>
            <p:cNvPr id="228" name="TextBox 227"/>
            <p:cNvSpPr txBox="1"/>
            <p:nvPr/>
          </p:nvSpPr>
          <p:spPr>
            <a:xfrm>
              <a:off x="194321" y="3121789"/>
              <a:ext cx="1949455" cy="307777"/>
            </a:xfrm>
            <a:prstGeom prst="rect">
              <a:avLst/>
            </a:prstGeom>
            <a:noFill/>
            <a:effectLst/>
          </p:spPr>
          <p:txBody>
            <a:bodyPr wrap="square" rtlCol="0">
              <a:spAutoFit/>
            </a:bodyPr>
            <a:lstStyle/>
            <a:p>
              <a:r>
                <a:rPr lang="en-US" sz="1400" dirty="0" smtClean="0">
                  <a:solidFill>
                    <a:prstClr val="black"/>
                  </a:solidFill>
                </a:rPr>
                <a:t>User-Developed</a:t>
              </a:r>
            </a:p>
          </p:txBody>
        </p:sp>
        <p:sp>
          <p:nvSpPr>
            <p:cNvPr id="229" name="TextBox 228"/>
            <p:cNvSpPr txBox="1"/>
            <p:nvPr/>
          </p:nvSpPr>
          <p:spPr>
            <a:xfrm>
              <a:off x="194321" y="3502223"/>
              <a:ext cx="1159288" cy="307777"/>
            </a:xfrm>
            <a:prstGeom prst="rect">
              <a:avLst/>
            </a:prstGeom>
            <a:noFill/>
            <a:effectLst/>
          </p:spPr>
          <p:txBody>
            <a:bodyPr wrap="square" rtlCol="0">
              <a:spAutoFit/>
            </a:bodyPr>
            <a:lstStyle/>
            <a:p>
              <a:r>
                <a:rPr lang="en-US" sz="1400" dirty="0" smtClean="0">
                  <a:solidFill>
                    <a:prstClr val="black"/>
                  </a:solidFill>
                </a:rPr>
                <a:t>Re-used</a:t>
              </a:r>
            </a:p>
          </p:txBody>
        </p:sp>
      </p:grpSp>
      <p:sp>
        <p:nvSpPr>
          <p:cNvPr id="3" name="Title 2"/>
          <p:cNvSpPr>
            <a:spLocks noGrp="1"/>
          </p:cNvSpPr>
          <p:nvPr>
            <p:ph type="title"/>
          </p:nvPr>
        </p:nvSpPr>
        <p:spPr/>
        <p:txBody>
          <a:bodyPr/>
          <a:lstStyle/>
          <a:p>
            <a:r>
              <a:rPr lang="en-US" dirty="0" smtClean="0"/>
              <a:t>Building an Executable</a:t>
            </a:r>
            <a:endParaRPr lang="en-US" dirty="0"/>
          </a:p>
        </p:txBody>
      </p:sp>
      <p:sp>
        <p:nvSpPr>
          <p:cNvPr id="112" name="Right Arrow 111"/>
          <p:cNvSpPr/>
          <p:nvPr/>
        </p:nvSpPr>
        <p:spPr>
          <a:xfrm>
            <a:off x="6019800" y="4325940"/>
            <a:ext cx="838200" cy="364923"/>
          </a:xfrm>
          <a:prstGeom prst="rightArrow">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solidFill>
                <a:prstClr val="black"/>
              </a:solidFill>
            </a:endParaRPr>
          </a:p>
        </p:txBody>
      </p:sp>
      <p:sp>
        <p:nvSpPr>
          <p:cNvPr id="123" name="TextBox 122"/>
          <p:cNvSpPr txBox="1"/>
          <p:nvPr/>
        </p:nvSpPr>
        <p:spPr>
          <a:xfrm>
            <a:off x="6972299" y="5009656"/>
            <a:ext cx="1524002" cy="307777"/>
          </a:xfrm>
          <a:prstGeom prst="rect">
            <a:avLst/>
          </a:prstGeom>
          <a:noFill/>
          <a:effectLst/>
        </p:spPr>
        <p:txBody>
          <a:bodyPr wrap="square" rtlCol="0">
            <a:spAutoFit/>
          </a:bodyPr>
          <a:lstStyle/>
          <a:p>
            <a:pPr algn="ctr"/>
            <a:r>
              <a:rPr lang="en-US" sz="1400" dirty="0" smtClean="0">
                <a:solidFill>
                  <a:prstClr val="black"/>
                </a:solidFill>
              </a:rPr>
              <a:t>Executable</a:t>
            </a:r>
            <a:endParaRPr lang="en-US" sz="1400" dirty="0">
              <a:solidFill>
                <a:prstClr val="black"/>
              </a:solidFill>
            </a:endParaRPr>
          </a:p>
        </p:txBody>
      </p:sp>
      <p:grpSp>
        <p:nvGrpSpPr>
          <p:cNvPr id="153" name="Group 152"/>
          <p:cNvGrpSpPr/>
          <p:nvPr/>
        </p:nvGrpSpPr>
        <p:grpSpPr>
          <a:xfrm>
            <a:off x="7353300" y="4122338"/>
            <a:ext cx="762000" cy="762000"/>
            <a:chOff x="7162800" y="2319635"/>
            <a:chExt cx="762000" cy="762000"/>
          </a:xfrm>
        </p:grpSpPr>
        <p:sp>
          <p:nvSpPr>
            <p:cNvPr id="154" name="Cube 153"/>
            <p:cNvSpPr/>
            <p:nvPr/>
          </p:nvSpPr>
          <p:spPr>
            <a:xfrm rot="16200000">
              <a:off x="7162800" y="2319635"/>
              <a:ext cx="762000" cy="762000"/>
            </a:xfrm>
            <a:prstGeom prst="cube">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solidFill>
                  <a:prstClr val="black"/>
                </a:solidFill>
              </a:endParaRPr>
            </a:p>
          </p:txBody>
        </p:sp>
        <p:pic>
          <p:nvPicPr>
            <p:cNvPr id="155" name="Picture 4" descr="https://encrypted-tbn2.gstatic.com/images?q=tbn:ANd9GcTRWKyIkrpKamw3KVXgPClWFnzeUurD_1o5ALOzcJp6q7oGE_NnlQ"/>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91400" y="2562225"/>
              <a:ext cx="485775" cy="485775"/>
            </a:xfrm>
            <a:prstGeom prst="rect">
              <a:avLst/>
            </a:prstGeom>
            <a:noFill/>
            <a:extLst>
              <a:ext uri="{909E8E84-426E-40dd-AFC4-6F175D3DCCD1}">
                <a14:hiddenFill xmlns:a14="http://schemas.microsoft.com/office/drawing/2010/main">
                  <a:solidFill>
                    <a:srgbClr val="FFFFFF"/>
                  </a:solidFill>
                </a14:hiddenFill>
              </a:ext>
            </a:extLst>
          </p:spPr>
        </p:pic>
      </p:grpSp>
      <p:sp>
        <p:nvSpPr>
          <p:cNvPr id="156" name="TextBox 155"/>
          <p:cNvSpPr txBox="1"/>
          <p:nvPr/>
        </p:nvSpPr>
        <p:spPr>
          <a:xfrm>
            <a:off x="5867400" y="1542078"/>
            <a:ext cx="3124200" cy="2308324"/>
          </a:xfrm>
          <a:prstGeom prst="rect">
            <a:avLst/>
          </a:prstGeom>
          <a:noFill/>
        </p:spPr>
        <p:txBody>
          <a:bodyPr wrap="square" rtlCol="0">
            <a:spAutoFit/>
          </a:bodyPr>
          <a:lstStyle/>
          <a:p>
            <a:pPr marL="342900" indent="-342900">
              <a:buFont typeface="+mj-lt"/>
              <a:buAutoNum type="arabicPeriod"/>
            </a:pPr>
            <a:r>
              <a:rPr lang="en-US" sz="1600" dirty="0" smtClean="0">
                <a:solidFill>
                  <a:prstClr val="black"/>
                </a:solidFill>
              </a:rPr>
              <a:t>Create new context for build</a:t>
            </a:r>
          </a:p>
          <a:p>
            <a:pPr marL="342900" indent="-342900">
              <a:buFont typeface="+mj-lt"/>
              <a:buAutoNum type="arabicPeriod"/>
            </a:pPr>
            <a:r>
              <a:rPr lang="en-US" sz="1600" dirty="0" smtClean="0">
                <a:solidFill>
                  <a:prstClr val="black"/>
                </a:solidFill>
              </a:rPr>
              <a:t>Open top-level VI </a:t>
            </a:r>
            <a:br>
              <a:rPr lang="en-US" sz="1600" dirty="0" smtClean="0">
                <a:solidFill>
                  <a:prstClr val="black"/>
                </a:solidFill>
              </a:rPr>
            </a:br>
            <a:r>
              <a:rPr lang="en-US" sz="1400" i="1" dirty="0" smtClean="0">
                <a:solidFill>
                  <a:prstClr val="white">
                    <a:lumMod val="50000"/>
                  </a:prstClr>
                </a:solidFill>
              </a:rPr>
              <a:t>(and any always-included VIs)</a:t>
            </a:r>
          </a:p>
          <a:p>
            <a:pPr marL="342900" indent="-342900">
              <a:buFont typeface="+mj-lt"/>
              <a:buAutoNum type="arabicPeriod"/>
            </a:pPr>
            <a:r>
              <a:rPr lang="en-US" sz="1600" dirty="0" smtClean="0">
                <a:solidFill>
                  <a:prstClr val="black"/>
                </a:solidFill>
              </a:rPr>
              <a:t>Identify statically linked dependencies</a:t>
            </a:r>
          </a:p>
          <a:p>
            <a:pPr marL="342900" indent="-342900">
              <a:buFont typeface="+mj-lt"/>
              <a:buAutoNum type="arabicPeriod"/>
            </a:pPr>
            <a:r>
              <a:rPr lang="en-US" sz="1600" dirty="0" smtClean="0">
                <a:solidFill>
                  <a:prstClr val="black"/>
                </a:solidFill>
              </a:rPr>
              <a:t>Remove unused Vis</a:t>
            </a:r>
          </a:p>
          <a:p>
            <a:pPr marL="342900" indent="-342900">
              <a:buFont typeface="+mj-lt"/>
              <a:buAutoNum type="arabicPeriod"/>
            </a:pPr>
            <a:r>
              <a:rPr lang="en-US" sz="1600" dirty="0" smtClean="0">
                <a:solidFill>
                  <a:prstClr val="black"/>
                </a:solidFill>
              </a:rPr>
              <a:t>Re-compile in new context</a:t>
            </a:r>
          </a:p>
          <a:p>
            <a:pPr marL="342900" indent="-342900">
              <a:buFont typeface="+mj-lt"/>
              <a:buAutoNum type="arabicPeriod"/>
            </a:pPr>
            <a:r>
              <a:rPr lang="en-US" sz="1600" dirty="0" smtClean="0">
                <a:solidFill>
                  <a:prstClr val="black"/>
                </a:solidFill>
              </a:rPr>
              <a:t>Save files to new location</a:t>
            </a:r>
          </a:p>
          <a:p>
            <a:pPr marL="342900" indent="-342900">
              <a:buFont typeface="+mj-lt"/>
              <a:buAutoNum type="arabicPeriod"/>
            </a:pPr>
            <a:r>
              <a:rPr lang="en-US" sz="1600" dirty="0" smtClean="0">
                <a:solidFill>
                  <a:prstClr val="black"/>
                </a:solidFill>
              </a:rPr>
              <a:t>Build into executable</a:t>
            </a:r>
          </a:p>
        </p:txBody>
      </p:sp>
    </p:spTree>
    <p:extLst>
      <p:ext uri="{BB962C8B-B14F-4D97-AF65-F5344CB8AC3E}">
        <p14:creationId xmlns:p14="http://schemas.microsoft.com/office/powerpoint/2010/main" val="41560907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112"/>
                                        </p:tgtEl>
                                        <p:attrNameLst>
                                          <p:attrName>style.visibility</p:attrName>
                                        </p:attrNameLst>
                                      </p:cBhvr>
                                      <p:to>
                                        <p:strVal val="visible"/>
                                      </p:to>
                                    </p:set>
                                    <p:animEffect transition="in" filter="fade">
                                      <p:cBhvr>
                                        <p:cTn id="16" dur="500"/>
                                        <p:tgtEl>
                                          <p:spTgt spid="112"/>
                                        </p:tgtEl>
                                      </p:cBhvr>
                                    </p:animEffect>
                                  </p:childTnLst>
                                </p:cTn>
                              </p:par>
                            </p:childTnLst>
                          </p:cTn>
                        </p:par>
                        <p:par>
                          <p:cTn id="17" fill="hold">
                            <p:stCondLst>
                              <p:cond delay="1000"/>
                            </p:stCondLst>
                            <p:childTnLst>
                              <p:par>
                                <p:cTn id="18" presetID="10" presetClass="entr" presetSubtype="0" fill="hold" grpId="0" nodeType="afterEffect">
                                  <p:stCondLst>
                                    <p:cond delay="0"/>
                                  </p:stCondLst>
                                  <p:childTnLst>
                                    <p:set>
                                      <p:cBhvr>
                                        <p:cTn id="19" dur="1" fill="hold">
                                          <p:stCondLst>
                                            <p:cond delay="0"/>
                                          </p:stCondLst>
                                        </p:cTn>
                                        <p:tgtEl>
                                          <p:spTgt spid="123"/>
                                        </p:tgtEl>
                                        <p:attrNameLst>
                                          <p:attrName>style.visibility</p:attrName>
                                        </p:attrNameLst>
                                      </p:cBhvr>
                                      <p:to>
                                        <p:strVal val="visible"/>
                                      </p:to>
                                    </p:set>
                                    <p:animEffect transition="in" filter="fade">
                                      <p:cBhvr>
                                        <p:cTn id="20" dur="500"/>
                                        <p:tgtEl>
                                          <p:spTgt spid="123"/>
                                        </p:tgtEl>
                                      </p:cBhvr>
                                    </p:animEffect>
                                  </p:childTnLst>
                                </p:cTn>
                              </p:par>
                              <p:par>
                                <p:cTn id="21" presetID="10" presetClass="entr" presetSubtype="0" fill="hold" nodeType="withEffect">
                                  <p:stCondLst>
                                    <p:cond delay="0"/>
                                  </p:stCondLst>
                                  <p:childTnLst>
                                    <p:set>
                                      <p:cBhvr>
                                        <p:cTn id="22" dur="1" fill="hold">
                                          <p:stCondLst>
                                            <p:cond delay="0"/>
                                          </p:stCondLst>
                                        </p:cTn>
                                        <p:tgtEl>
                                          <p:spTgt spid="153"/>
                                        </p:tgtEl>
                                        <p:attrNameLst>
                                          <p:attrName>style.visibility</p:attrName>
                                        </p:attrNameLst>
                                      </p:cBhvr>
                                      <p:to>
                                        <p:strVal val="visible"/>
                                      </p:to>
                                    </p:set>
                                    <p:animEffect transition="in" filter="fade">
                                      <p:cBhvr>
                                        <p:cTn id="23" dur="500"/>
                                        <p:tgtEl>
                                          <p:spTgt spid="1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 grpId="0" animBg="1"/>
      <p:bldP spid="123"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User code"/>
          <p:cNvGrpSpPr/>
          <p:nvPr/>
        </p:nvGrpSpPr>
        <p:grpSpPr>
          <a:xfrm>
            <a:off x="193683" y="1066799"/>
            <a:ext cx="4267198" cy="2514601"/>
            <a:chOff x="590554" y="184781"/>
            <a:chExt cx="4895846" cy="2724301"/>
          </a:xfrm>
        </p:grpSpPr>
        <p:sp>
          <p:nvSpPr>
            <p:cNvPr id="54" name="Rounded Rectangle 53"/>
            <p:cNvSpPr/>
            <p:nvPr/>
          </p:nvSpPr>
          <p:spPr>
            <a:xfrm>
              <a:off x="590554" y="797359"/>
              <a:ext cx="4895846" cy="2111723"/>
            </a:xfrm>
            <a:prstGeom prst="roundRect">
              <a:avLst>
                <a:gd name="adj" fmla="val 8763"/>
              </a:avLst>
            </a:prstGeom>
            <a:solidFill>
              <a:schemeClr val="tx2">
                <a:lumMod val="20000"/>
                <a:lumOff val="80000"/>
              </a:schemeClr>
            </a:solidFill>
            <a:ln/>
            <a:effectLst/>
          </p:spPr>
          <p:style>
            <a:lnRef idx="2">
              <a:schemeClr val="accent5"/>
            </a:lnRef>
            <a:fillRef idx="1">
              <a:schemeClr val="lt1"/>
            </a:fillRef>
            <a:effectRef idx="0">
              <a:schemeClr val="accent5"/>
            </a:effectRef>
            <a:fontRef idx="minor">
              <a:schemeClr val="dk1"/>
            </a:fontRef>
          </p:style>
          <p:txBody>
            <a:bodyPr rtlCol="0" anchor="ctr"/>
            <a:lstStyle/>
            <a:p>
              <a:pPr algn="ctr"/>
              <a:endParaRPr lang="en-US" sz="1600">
                <a:solidFill>
                  <a:prstClr val="black"/>
                </a:solidFill>
              </a:endParaRPr>
            </a:p>
          </p:txBody>
        </p:sp>
        <p:sp>
          <p:nvSpPr>
            <p:cNvPr id="37" name="TextBox 36"/>
            <p:cNvSpPr txBox="1"/>
            <p:nvPr/>
          </p:nvSpPr>
          <p:spPr>
            <a:xfrm>
              <a:off x="2366964" y="184781"/>
              <a:ext cx="1295400" cy="307777"/>
            </a:xfrm>
            <a:prstGeom prst="rect">
              <a:avLst/>
            </a:prstGeom>
            <a:noFill/>
            <a:effectLst/>
          </p:spPr>
          <p:txBody>
            <a:bodyPr wrap="square" rtlCol="0">
              <a:spAutoFit/>
            </a:bodyPr>
            <a:lstStyle/>
            <a:p>
              <a:pPr algn="ctr"/>
              <a:r>
                <a:rPr lang="en-US" sz="1200" dirty="0" smtClean="0">
                  <a:solidFill>
                    <a:prstClr val="black"/>
                  </a:solidFill>
                </a:rPr>
                <a:t>Startup VI</a:t>
              </a:r>
              <a:endParaRPr lang="en-US" sz="1200" dirty="0">
                <a:solidFill>
                  <a:prstClr val="black"/>
                </a:solidFill>
              </a:endParaRPr>
            </a:p>
          </p:txBody>
        </p:sp>
        <p:sp>
          <p:nvSpPr>
            <p:cNvPr id="38" name="TextBox 37"/>
            <p:cNvSpPr txBox="1"/>
            <p:nvPr/>
          </p:nvSpPr>
          <p:spPr>
            <a:xfrm>
              <a:off x="666754" y="858675"/>
              <a:ext cx="1943097" cy="466820"/>
            </a:xfrm>
            <a:prstGeom prst="rect">
              <a:avLst/>
            </a:prstGeom>
            <a:noFill/>
            <a:effectLst/>
          </p:spPr>
          <p:txBody>
            <a:bodyPr wrap="square" rtlCol="0">
              <a:spAutoFit/>
            </a:bodyPr>
            <a:lstStyle/>
            <a:p>
              <a:r>
                <a:rPr lang="en-US" sz="1100" dirty="0" smtClean="0">
                  <a:solidFill>
                    <a:prstClr val="black"/>
                  </a:solidFill>
                </a:rPr>
                <a:t>Application-Specific, Statically Linked Code</a:t>
              </a:r>
              <a:endParaRPr lang="en-US" sz="1100" dirty="0">
                <a:solidFill>
                  <a:prstClr val="black"/>
                </a:solidFill>
              </a:endParaRPr>
            </a:p>
          </p:txBody>
        </p:sp>
        <p:cxnSp>
          <p:nvCxnSpPr>
            <p:cNvPr id="40" name="Straight Arrow Connector 39"/>
            <p:cNvCxnSpPr>
              <a:stCxn id="24" idx="2"/>
            </p:cNvCxnSpPr>
            <p:nvPr/>
          </p:nvCxnSpPr>
          <p:spPr>
            <a:xfrm flipH="1">
              <a:off x="1262064" y="1102158"/>
              <a:ext cx="1752600" cy="797124"/>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42" name="Straight Arrow Connector 41"/>
            <p:cNvCxnSpPr>
              <a:stCxn id="24" idx="2"/>
            </p:cNvCxnSpPr>
            <p:nvPr/>
          </p:nvCxnSpPr>
          <p:spPr>
            <a:xfrm flipH="1">
              <a:off x="2176464" y="1102158"/>
              <a:ext cx="838200" cy="797124"/>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45" name="Straight Arrow Connector 44"/>
            <p:cNvCxnSpPr>
              <a:stCxn id="24" idx="2"/>
            </p:cNvCxnSpPr>
            <p:nvPr/>
          </p:nvCxnSpPr>
          <p:spPr>
            <a:xfrm>
              <a:off x="3014664" y="1102158"/>
              <a:ext cx="0" cy="797124"/>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48" name="Straight Arrow Connector 47"/>
            <p:cNvCxnSpPr>
              <a:stCxn id="24" idx="2"/>
            </p:cNvCxnSpPr>
            <p:nvPr/>
          </p:nvCxnSpPr>
          <p:spPr>
            <a:xfrm>
              <a:off x="3014664" y="1102158"/>
              <a:ext cx="914400" cy="797124"/>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52" name="Straight Arrow Connector 51"/>
            <p:cNvCxnSpPr>
              <a:stCxn id="24" idx="2"/>
            </p:cNvCxnSpPr>
            <p:nvPr/>
          </p:nvCxnSpPr>
          <p:spPr>
            <a:xfrm>
              <a:off x="3014664" y="1102158"/>
              <a:ext cx="1752600" cy="797124"/>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grpSp>
          <p:nvGrpSpPr>
            <p:cNvPr id="62" name="Group 61"/>
            <p:cNvGrpSpPr/>
            <p:nvPr/>
          </p:nvGrpSpPr>
          <p:grpSpPr>
            <a:xfrm>
              <a:off x="957264" y="1899282"/>
              <a:ext cx="609600" cy="609600"/>
              <a:chOff x="2286000" y="574476"/>
              <a:chExt cx="609600" cy="609600"/>
            </a:xfrm>
          </p:grpSpPr>
          <p:sp>
            <p:nvSpPr>
              <p:cNvPr id="63" name="Rectangle 62"/>
              <p:cNvSpPr/>
              <p:nvPr/>
            </p:nvSpPr>
            <p:spPr>
              <a:xfrm>
                <a:off x="2286000" y="574476"/>
                <a:ext cx="609600" cy="609600"/>
              </a:xfrm>
              <a:prstGeom prst="rect">
                <a:avLst/>
              </a:prstGeom>
              <a:solidFill>
                <a:schemeClr val="bg1"/>
              </a:solidFill>
              <a:ln>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a:solidFill>
                    <a:prstClr val="white"/>
                  </a:solidFill>
                </a:endParaRPr>
              </a:p>
            </p:txBody>
          </p:sp>
          <p:sp>
            <p:nvSpPr>
              <p:cNvPr id="64" name="Rectangle 63"/>
              <p:cNvSpPr/>
              <p:nvPr/>
            </p:nvSpPr>
            <p:spPr>
              <a:xfrm>
                <a:off x="2286000" y="574476"/>
                <a:ext cx="609600" cy="187524"/>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prstClr val="white"/>
                  </a:solidFill>
                </a:endParaRPr>
              </a:p>
            </p:txBody>
          </p:sp>
        </p:grpSp>
        <p:grpSp>
          <p:nvGrpSpPr>
            <p:cNvPr id="65" name="Group 64"/>
            <p:cNvGrpSpPr/>
            <p:nvPr/>
          </p:nvGrpSpPr>
          <p:grpSpPr>
            <a:xfrm>
              <a:off x="1871664" y="1899282"/>
              <a:ext cx="609600" cy="609600"/>
              <a:chOff x="2286000" y="574476"/>
              <a:chExt cx="609600" cy="609600"/>
            </a:xfrm>
          </p:grpSpPr>
          <p:sp>
            <p:nvSpPr>
              <p:cNvPr id="66" name="Rectangle 65"/>
              <p:cNvSpPr/>
              <p:nvPr/>
            </p:nvSpPr>
            <p:spPr>
              <a:xfrm>
                <a:off x="2286000" y="574476"/>
                <a:ext cx="609600" cy="609600"/>
              </a:xfrm>
              <a:prstGeom prst="rect">
                <a:avLst/>
              </a:prstGeom>
              <a:solidFill>
                <a:schemeClr val="bg1"/>
              </a:solidFill>
              <a:ln>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a:solidFill>
                    <a:prstClr val="white"/>
                  </a:solidFill>
                </a:endParaRPr>
              </a:p>
            </p:txBody>
          </p:sp>
          <p:sp>
            <p:nvSpPr>
              <p:cNvPr id="67" name="Rectangle 66"/>
              <p:cNvSpPr/>
              <p:nvPr/>
            </p:nvSpPr>
            <p:spPr>
              <a:xfrm>
                <a:off x="2286000" y="574476"/>
                <a:ext cx="609600" cy="187524"/>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prstClr val="white"/>
                  </a:solidFill>
                </a:endParaRPr>
              </a:p>
            </p:txBody>
          </p:sp>
        </p:grpSp>
        <p:grpSp>
          <p:nvGrpSpPr>
            <p:cNvPr id="68" name="Group 67"/>
            <p:cNvGrpSpPr/>
            <p:nvPr/>
          </p:nvGrpSpPr>
          <p:grpSpPr>
            <a:xfrm>
              <a:off x="2709864" y="1899282"/>
              <a:ext cx="609600" cy="609600"/>
              <a:chOff x="2286000" y="574476"/>
              <a:chExt cx="609600" cy="609600"/>
            </a:xfrm>
          </p:grpSpPr>
          <p:sp>
            <p:nvSpPr>
              <p:cNvPr id="69" name="Rectangle 68"/>
              <p:cNvSpPr/>
              <p:nvPr/>
            </p:nvSpPr>
            <p:spPr>
              <a:xfrm>
                <a:off x="2286000" y="574476"/>
                <a:ext cx="609600" cy="609600"/>
              </a:xfrm>
              <a:prstGeom prst="rect">
                <a:avLst/>
              </a:prstGeom>
              <a:solidFill>
                <a:schemeClr val="bg1"/>
              </a:solidFill>
              <a:ln>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a:solidFill>
                    <a:prstClr val="white"/>
                  </a:solidFill>
                </a:endParaRPr>
              </a:p>
            </p:txBody>
          </p:sp>
          <p:sp>
            <p:nvSpPr>
              <p:cNvPr id="70" name="Rectangle 69"/>
              <p:cNvSpPr/>
              <p:nvPr/>
            </p:nvSpPr>
            <p:spPr>
              <a:xfrm>
                <a:off x="2286000" y="574476"/>
                <a:ext cx="609600" cy="187524"/>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prstClr val="white"/>
                  </a:solidFill>
                </a:endParaRPr>
              </a:p>
            </p:txBody>
          </p:sp>
        </p:grpSp>
        <p:grpSp>
          <p:nvGrpSpPr>
            <p:cNvPr id="71" name="Group 70"/>
            <p:cNvGrpSpPr/>
            <p:nvPr/>
          </p:nvGrpSpPr>
          <p:grpSpPr>
            <a:xfrm>
              <a:off x="3624264" y="1899282"/>
              <a:ext cx="609600" cy="609600"/>
              <a:chOff x="2286000" y="574476"/>
              <a:chExt cx="609600" cy="609600"/>
            </a:xfrm>
          </p:grpSpPr>
          <p:sp>
            <p:nvSpPr>
              <p:cNvPr id="72" name="Rectangle 71"/>
              <p:cNvSpPr/>
              <p:nvPr/>
            </p:nvSpPr>
            <p:spPr>
              <a:xfrm>
                <a:off x="2286000" y="574476"/>
                <a:ext cx="609600" cy="609600"/>
              </a:xfrm>
              <a:prstGeom prst="rect">
                <a:avLst/>
              </a:prstGeom>
              <a:solidFill>
                <a:schemeClr val="bg1"/>
              </a:solidFill>
              <a:ln>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a:solidFill>
                    <a:prstClr val="white"/>
                  </a:solidFill>
                </a:endParaRPr>
              </a:p>
            </p:txBody>
          </p:sp>
          <p:sp>
            <p:nvSpPr>
              <p:cNvPr id="73" name="Rectangle 72"/>
              <p:cNvSpPr/>
              <p:nvPr/>
            </p:nvSpPr>
            <p:spPr>
              <a:xfrm>
                <a:off x="2286000" y="574476"/>
                <a:ext cx="609600" cy="187524"/>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prstClr val="white"/>
                  </a:solidFill>
                </a:endParaRPr>
              </a:p>
            </p:txBody>
          </p:sp>
        </p:grpSp>
        <p:grpSp>
          <p:nvGrpSpPr>
            <p:cNvPr id="74" name="Group 73"/>
            <p:cNvGrpSpPr/>
            <p:nvPr/>
          </p:nvGrpSpPr>
          <p:grpSpPr>
            <a:xfrm>
              <a:off x="4462464" y="1899282"/>
              <a:ext cx="609600" cy="609600"/>
              <a:chOff x="2286000" y="574476"/>
              <a:chExt cx="609600" cy="609600"/>
            </a:xfrm>
          </p:grpSpPr>
          <p:sp>
            <p:nvSpPr>
              <p:cNvPr id="75" name="Rectangle 74"/>
              <p:cNvSpPr/>
              <p:nvPr/>
            </p:nvSpPr>
            <p:spPr>
              <a:xfrm>
                <a:off x="2286000" y="574476"/>
                <a:ext cx="609600" cy="609600"/>
              </a:xfrm>
              <a:prstGeom prst="rect">
                <a:avLst/>
              </a:prstGeom>
              <a:solidFill>
                <a:schemeClr val="bg1"/>
              </a:solidFill>
              <a:ln>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a:solidFill>
                    <a:prstClr val="white"/>
                  </a:solidFill>
                </a:endParaRPr>
              </a:p>
            </p:txBody>
          </p:sp>
          <p:sp>
            <p:nvSpPr>
              <p:cNvPr id="76" name="Rectangle 75"/>
              <p:cNvSpPr/>
              <p:nvPr/>
            </p:nvSpPr>
            <p:spPr>
              <a:xfrm>
                <a:off x="2286000" y="574476"/>
                <a:ext cx="609600" cy="187524"/>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prstClr val="white"/>
                  </a:solidFill>
                </a:endParaRPr>
              </a:p>
            </p:txBody>
          </p:sp>
        </p:grpSp>
        <p:sp>
          <p:nvSpPr>
            <p:cNvPr id="78" name="TextBox 77"/>
            <p:cNvSpPr txBox="1"/>
            <p:nvPr/>
          </p:nvSpPr>
          <p:spPr>
            <a:xfrm>
              <a:off x="857251" y="2508883"/>
              <a:ext cx="809625" cy="307777"/>
            </a:xfrm>
            <a:prstGeom prst="rect">
              <a:avLst/>
            </a:prstGeom>
            <a:noFill/>
            <a:effectLst/>
          </p:spPr>
          <p:txBody>
            <a:bodyPr wrap="square" rtlCol="0">
              <a:spAutoFit/>
            </a:bodyPr>
            <a:lstStyle/>
            <a:p>
              <a:pPr algn="ctr"/>
              <a:r>
                <a:rPr lang="en-US" sz="1200" dirty="0" err="1" smtClean="0">
                  <a:solidFill>
                    <a:prstClr val="black"/>
                  </a:solidFill>
                </a:rPr>
                <a:t>SubVIs</a:t>
              </a:r>
              <a:endParaRPr lang="en-US" sz="1200" dirty="0">
                <a:solidFill>
                  <a:prstClr val="black"/>
                </a:solidFill>
              </a:endParaRPr>
            </a:p>
          </p:txBody>
        </p:sp>
        <p:sp>
          <p:nvSpPr>
            <p:cNvPr id="79" name="TextBox 78"/>
            <p:cNvSpPr txBox="1"/>
            <p:nvPr/>
          </p:nvSpPr>
          <p:spPr>
            <a:xfrm>
              <a:off x="1733551" y="2508885"/>
              <a:ext cx="809625" cy="307777"/>
            </a:xfrm>
            <a:prstGeom prst="rect">
              <a:avLst/>
            </a:prstGeom>
            <a:noFill/>
            <a:effectLst/>
          </p:spPr>
          <p:txBody>
            <a:bodyPr wrap="square" rtlCol="0">
              <a:spAutoFit/>
            </a:bodyPr>
            <a:lstStyle/>
            <a:p>
              <a:pPr algn="ctr"/>
              <a:r>
                <a:rPr lang="en-US" sz="1200" dirty="0" err="1" smtClean="0">
                  <a:solidFill>
                    <a:prstClr val="black"/>
                  </a:solidFill>
                </a:rPr>
                <a:t>SubVIs</a:t>
              </a:r>
              <a:endParaRPr lang="en-US" sz="1200" dirty="0">
                <a:solidFill>
                  <a:prstClr val="black"/>
                </a:solidFill>
              </a:endParaRPr>
            </a:p>
          </p:txBody>
        </p:sp>
        <p:sp>
          <p:nvSpPr>
            <p:cNvPr id="80" name="TextBox 79"/>
            <p:cNvSpPr txBox="1"/>
            <p:nvPr/>
          </p:nvSpPr>
          <p:spPr>
            <a:xfrm>
              <a:off x="2609851" y="2508885"/>
              <a:ext cx="809625" cy="307777"/>
            </a:xfrm>
            <a:prstGeom prst="rect">
              <a:avLst/>
            </a:prstGeom>
            <a:noFill/>
            <a:effectLst/>
          </p:spPr>
          <p:txBody>
            <a:bodyPr wrap="square" rtlCol="0">
              <a:spAutoFit/>
            </a:bodyPr>
            <a:lstStyle/>
            <a:p>
              <a:pPr algn="ctr"/>
              <a:r>
                <a:rPr lang="en-US" sz="1200" dirty="0" err="1" smtClean="0">
                  <a:solidFill>
                    <a:prstClr val="black"/>
                  </a:solidFill>
                </a:rPr>
                <a:t>SubVIs</a:t>
              </a:r>
              <a:endParaRPr lang="en-US" sz="1200" dirty="0">
                <a:solidFill>
                  <a:prstClr val="black"/>
                </a:solidFill>
              </a:endParaRPr>
            </a:p>
          </p:txBody>
        </p:sp>
        <p:sp>
          <p:nvSpPr>
            <p:cNvPr id="81" name="TextBox 80"/>
            <p:cNvSpPr txBox="1"/>
            <p:nvPr/>
          </p:nvSpPr>
          <p:spPr>
            <a:xfrm>
              <a:off x="3524251" y="2508885"/>
              <a:ext cx="809625" cy="307777"/>
            </a:xfrm>
            <a:prstGeom prst="rect">
              <a:avLst/>
            </a:prstGeom>
            <a:noFill/>
            <a:effectLst/>
          </p:spPr>
          <p:txBody>
            <a:bodyPr wrap="square" rtlCol="0">
              <a:spAutoFit/>
            </a:bodyPr>
            <a:lstStyle/>
            <a:p>
              <a:pPr algn="ctr"/>
              <a:r>
                <a:rPr lang="en-US" sz="1200" dirty="0" err="1" smtClean="0">
                  <a:solidFill>
                    <a:prstClr val="black"/>
                  </a:solidFill>
                </a:rPr>
                <a:t>SubVIs</a:t>
              </a:r>
              <a:endParaRPr lang="en-US" sz="1200" dirty="0">
                <a:solidFill>
                  <a:prstClr val="black"/>
                </a:solidFill>
              </a:endParaRPr>
            </a:p>
          </p:txBody>
        </p:sp>
        <p:sp>
          <p:nvSpPr>
            <p:cNvPr id="82" name="TextBox 81"/>
            <p:cNvSpPr txBox="1"/>
            <p:nvPr/>
          </p:nvSpPr>
          <p:spPr>
            <a:xfrm>
              <a:off x="4362451" y="2508885"/>
              <a:ext cx="809625" cy="307777"/>
            </a:xfrm>
            <a:prstGeom prst="rect">
              <a:avLst/>
            </a:prstGeom>
            <a:noFill/>
            <a:effectLst/>
          </p:spPr>
          <p:txBody>
            <a:bodyPr wrap="square" rtlCol="0">
              <a:spAutoFit/>
            </a:bodyPr>
            <a:lstStyle/>
            <a:p>
              <a:pPr algn="ctr"/>
              <a:r>
                <a:rPr lang="en-US" sz="1200" dirty="0" err="1" smtClean="0">
                  <a:solidFill>
                    <a:prstClr val="black"/>
                  </a:solidFill>
                </a:rPr>
                <a:t>SubVIs</a:t>
              </a:r>
              <a:endParaRPr lang="en-US" sz="1200" dirty="0">
                <a:solidFill>
                  <a:prstClr val="black"/>
                </a:solidFill>
              </a:endParaRPr>
            </a:p>
          </p:txBody>
        </p:sp>
        <p:grpSp>
          <p:nvGrpSpPr>
            <p:cNvPr id="4101" name="Group 4100"/>
            <p:cNvGrpSpPr/>
            <p:nvPr/>
          </p:nvGrpSpPr>
          <p:grpSpPr>
            <a:xfrm>
              <a:off x="2709864" y="492558"/>
              <a:ext cx="609600" cy="609600"/>
              <a:chOff x="2505074" y="1200150"/>
              <a:chExt cx="609600" cy="609600"/>
            </a:xfrm>
          </p:grpSpPr>
          <p:grpSp>
            <p:nvGrpSpPr>
              <p:cNvPr id="60" name="Group 59"/>
              <p:cNvGrpSpPr/>
              <p:nvPr/>
            </p:nvGrpSpPr>
            <p:grpSpPr>
              <a:xfrm>
                <a:off x="2505074" y="1200150"/>
                <a:ext cx="609600" cy="609600"/>
                <a:chOff x="2286000" y="574476"/>
                <a:chExt cx="609600" cy="609600"/>
              </a:xfrm>
            </p:grpSpPr>
            <p:sp>
              <p:nvSpPr>
                <p:cNvPr id="24" name="Rectangle 23"/>
                <p:cNvSpPr/>
                <p:nvPr/>
              </p:nvSpPr>
              <p:spPr>
                <a:xfrm>
                  <a:off x="2286000" y="574476"/>
                  <a:ext cx="609600" cy="609600"/>
                </a:xfrm>
                <a:prstGeom prst="rect">
                  <a:avLst/>
                </a:prstGeom>
                <a:solidFill>
                  <a:schemeClr val="bg1"/>
                </a:solidFill>
                <a:ln>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a:solidFill>
                      <a:prstClr val="white"/>
                    </a:solidFill>
                  </a:endParaRPr>
                </a:p>
              </p:txBody>
            </p:sp>
            <p:sp>
              <p:nvSpPr>
                <p:cNvPr id="58" name="Rectangle 57"/>
                <p:cNvSpPr/>
                <p:nvPr/>
              </p:nvSpPr>
              <p:spPr>
                <a:xfrm>
                  <a:off x="2286000" y="574476"/>
                  <a:ext cx="609600" cy="187524"/>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prstClr val="white"/>
                    </a:solidFill>
                  </a:endParaRPr>
                </a:p>
              </p:txBody>
            </p:sp>
          </p:grpSp>
          <p:pic>
            <p:nvPicPr>
              <p:cNvPr id="4102" name="Picture 6" descr="http://www.byteparadigm.com/files/pictures/medium/LabViewIcon.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57474" y="1427333"/>
                <a:ext cx="352426" cy="360089"/>
              </a:xfrm>
              <a:prstGeom prst="rect">
                <a:avLst/>
              </a:prstGeom>
              <a:noFill/>
              <a:extLst>
                <a:ext uri="{909E8E84-426E-40dd-AFC4-6F175D3DCCD1}">
                  <a14:hiddenFill xmlns:a14="http://schemas.microsoft.com/office/drawing/2010/main">
                    <a:solidFill>
                      <a:srgbClr val="FFFFFF"/>
                    </a:solidFill>
                  </a14:hiddenFill>
                </a:ext>
              </a:extLst>
            </p:spPr>
          </p:pic>
        </p:grpSp>
      </p:grpSp>
      <p:sp>
        <p:nvSpPr>
          <p:cNvPr id="46" name="Rounded Rectangle 45"/>
          <p:cNvSpPr/>
          <p:nvPr/>
        </p:nvSpPr>
        <p:spPr>
          <a:xfrm>
            <a:off x="700688" y="5141688"/>
            <a:ext cx="3224214" cy="1159655"/>
          </a:xfrm>
          <a:prstGeom prst="roundRect">
            <a:avLst>
              <a:gd name="adj" fmla="val 8763"/>
            </a:avLst>
          </a:prstGeom>
          <a:solidFill>
            <a:schemeClr val="tx2">
              <a:lumMod val="20000"/>
              <a:lumOff val="80000"/>
            </a:schemeClr>
          </a:solidFill>
          <a:ln/>
          <a:effectLst/>
        </p:spPr>
        <p:style>
          <a:lnRef idx="2">
            <a:schemeClr val="accent5"/>
          </a:lnRef>
          <a:fillRef idx="1">
            <a:schemeClr val="lt1"/>
          </a:fillRef>
          <a:effectRef idx="0">
            <a:schemeClr val="accent5"/>
          </a:effectRef>
          <a:fontRef idx="minor">
            <a:schemeClr val="dk1"/>
          </a:fontRef>
        </p:style>
        <p:txBody>
          <a:bodyPr rtlCol="0" anchor="ctr"/>
          <a:lstStyle/>
          <a:p>
            <a:pPr algn="ctr"/>
            <a:endParaRPr lang="en-US">
              <a:solidFill>
                <a:prstClr val="black"/>
              </a:solidFill>
            </a:endParaRPr>
          </a:p>
        </p:txBody>
      </p:sp>
      <p:sp>
        <p:nvSpPr>
          <p:cNvPr id="47" name="TextBox 46"/>
          <p:cNvSpPr txBox="1"/>
          <p:nvPr/>
        </p:nvSpPr>
        <p:spPr>
          <a:xfrm>
            <a:off x="700688" y="4803134"/>
            <a:ext cx="938211" cy="338554"/>
          </a:xfrm>
          <a:prstGeom prst="rect">
            <a:avLst/>
          </a:prstGeom>
          <a:noFill/>
          <a:effectLst/>
        </p:spPr>
        <p:txBody>
          <a:bodyPr wrap="square" rtlCol="0">
            <a:spAutoFit/>
          </a:bodyPr>
          <a:lstStyle/>
          <a:p>
            <a:pPr algn="ctr"/>
            <a:r>
              <a:rPr lang="en-US" sz="1600" dirty="0" smtClean="0">
                <a:solidFill>
                  <a:prstClr val="black"/>
                </a:solidFill>
              </a:rPr>
              <a:t>vi.lib  </a:t>
            </a:r>
            <a:endParaRPr lang="en-US" sz="1600" dirty="0">
              <a:solidFill>
                <a:prstClr val="black"/>
              </a:solidFill>
            </a:endParaRPr>
          </a:p>
        </p:txBody>
      </p:sp>
      <p:sp>
        <p:nvSpPr>
          <p:cNvPr id="56" name="Rounded Rectangle 55"/>
          <p:cNvSpPr/>
          <p:nvPr/>
        </p:nvSpPr>
        <p:spPr>
          <a:xfrm>
            <a:off x="838796" y="5392131"/>
            <a:ext cx="1295403" cy="571794"/>
          </a:xfrm>
          <a:prstGeom prst="roundRect">
            <a:avLst>
              <a:gd name="adj" fmla="val 8763"/>
            </a:avLst>
          </a:prstGeom>
          <a:solidFill>
            <a:schemeClr val="tx2">
              <a:lumMod val="20000"/>
              <a:lumOff val="80000"/>
            </a:schemeClr>
          </a:solidFill>
          <a:ln/>
          <a:effectLst/>
        </p:spPr>
        <p:style>
          <a:lnRef idx="2">
            <a:schemeClr val="accent5"/>
          </a:lnRef>
          <a:fillRef idx="1">
            <a:schemeClr val="lt1"/>
          </a:fillRef>
          <a:effectRef idx="0">
            <a:schemeClr val="accent5"/>
          </a:effectRef>
          <a:fontRef idx="minor">
            <a:schemeClr val="dk1"/>
          </a:fontRef>
        </p:style>
        <p:txBody>
          <a:bodyPr rtlCol="0" anchor="ctr"/>
          <a:lstStyle/>
          <a:p>
            <a:pPr algn="ctr"/>
            <a:endParaRPr lang="en-US">
              <a:solidFill>
                <a:prstClr val="black"/>
              </a:solidFill>
            </a:endParaRPr>
          </a:p>
        </p:txBody>
      </p:sp>
      <p:grpSp>
        <p:nvGrpSpPr>
          <p:cNvPr id="91" name="Group 90"/>
          <p:cNvGrpSpPr/>
          <p:nvPr/>
        </p:nvGrpSpPr>
        <p:grpSpPr>
          <a:xfrm>
            <a:off x="1676937" y="5314107"/>
            <a:ext cx="204854" cy="204854"/>
            <a:chOff x="2505074" y="1200150"/>
            <a:chExt cx="609600" cy="609600"/>
          </a:xfrm>
        </p:grpSpPr>
        <p:grpSp>
          <p:nvGrpSpPr>
            <p:cNvPr id="92" name="Group 91"/>
            <p:cNvGrpSpPr/>
            <p:nvPr/>
          </p:nvGrpSpPr>
          <p:grpSpPr>
            <a:xfrm>
              <a:off x="2505074" y="1200150"/>
              <a:ext cx="609600" cy="609600"/>
              <a:chOff x="2286000" y="574476"/>
              <a:chExt cx="609600" cy="609600"/>
            </a:xfrm>
          </p:grpSpPr>
          <p:sp>
            <p:nvSpPr>
              <p:cNvPr id="94" name="Rectangle 93"/>
              <p:cNvSpPr/>
              <p:nvPr/>
            </p:nvSpPr>
            <p:spPr>
              <a:xfrm>
                <a:off x="2286000" y="574476"/>
                <a:ext cx="609600" cy="609600"/>
              </a:xfrm>
              <a:prstGeom prst="rect">
                <a:avLst/>
              </a:prstGeom>
              <a:solidFill>
                <a:schemeClr val="bg1"/>
              </a:solidFill>
              <a:ln>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95" name="Rectangle 94"/>
              <p:cNvSpPr/>
              <p:nvPr/>
            </p:nvSpPr>
            <p:spPr>
              <a:xfrm>
                <a:off x="2286000" y="574476"/>
                <a:ext cx="609600" cy="187524"/>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grpSp>
        <p:pic>
          <p:nvPicPr>
            <p:cNvPr id="93" name="Picture 6" descr="http://www.byteparadigm.com/files/pictures/medium/LabViewIcon.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57474" y="1427333"/>
              <a:ext cx="352426" cy="36008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9" name="Group 48"/>
          <p:cNvGrpSpPr/>
          <p:nvPr/>
        </p:nvGrpSpPr>
        <p:grpSpPr>
          <a:xfrm>
            <a:off x="1096702" y="5314107"/>
            <a:ext cx="204854" cy="204854"/>
            <a:chOff x="2505074" y="1200150"/>
            <a:chExt cx="609600" cy="609600"/>
          </a:xfrm>
        </p:grpSpPr>
        <p:grpSp>
          <p:nvGrpSpPr>
            <p:cNvPr id="50" name="Group 49"/>
            <p:cNvGrpSpPr/>
            <p:nvPr/>
          </p:nvGrpSpPr>
          <p:grpSpPr>
            <a:xfrm>
              <a:off x="2505074" y="1200150"/>
              <a:ext cx="609600" cy="609600"/>
              <a:chOff x="2286000" y="574476"/>
              <a:chExt cx="609600" cy="609600"/>
            </a:xfrm>
          </p:grpSpPr>
          <p:sp>
            <p:nvSpPr>
              <p:cNvPr id="53" name="Rectangle 52"/>
              <p:cNvSpPr/>
              <p:nvPr/>
            </p:nvSpPr>
            <p:spPr>
              <a:xfrm>
                <a:off x="2286000" y="574476"/>
                <a:ext cx="609600" cy="609600"/>
              </a:xfrm>
              <a:prstGeom prst="rect">
                <a:avLst/>
              </a:prstGeom>
              <a:solidFill>
                <a:schemeClr val="bg1"/>
              </a:solidFill>
              <a:ln>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55" name="Rectangle 54"/>
              <p:cNvSpPr/>
              <p:nvPr/>
            </p:nvSpPr>
            <p:spPr>
              <a:xfrm>
                <a:off x="2286000" y="574476"/>
                <a:ext cx="609600" cy="187524"/>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grpSp>
        <p:pic>
          <p:nvPicPr>
            <p:cNvPr id="51" name="Picture 6" descr="http://www.byteparadigm.com/files/pictures/medium/LabViewIcon.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57474" y="1427333"/>
              <a:ext cx="352426" cy="36008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7" name="Group 56"/>
          <p:cNvGrpSpPr/>
          <p:nvPr/>
        </p:nvGrpSpPr>
        <p:grpSpPr>
          <a:xfrm>
            <a:off x="1386819" y="5314107"/>
            <a:ext cx="204854" cy="204854"/>
            <a:chOff x="2505074" y="1200150"/>
            <a:chExt cx="609600" cy="609600"/>
          </a:xfrm>
        </p:grpSpPr>
        <p:grpSp>
          <p:nvGrpSpPr>
            <p:cNvPr id="59" name="Group 58"/>
            <p:cNvGrpSpPr/>
            <p:nvPr/>
          </p:nvGrpSpPr>
          <p:grpSpPr>
            <a:xfrm>
              <a:off x="2505074" y="1200150"/>
              <a:ext cx="609600" cy="609600"/>
              <a:chOff x="2286000" y="574476"/>
              <a:chExt cx="609600" cy="609600"/>
            </a:xfrm>
          </p:grpSpPr>
          <p:sp>
            <p:nvSpPr>
              <p:cNvPr id="77" name="Rectangle 76"/>
              <p:cNvSpPr/>
              <p:nvPr/>
            </p:nvSpPr>
            <p:spPr>
              <a:xfrm>
                <a:off x="2286000" y="574476"/>
                <a:ext cx="609600" cy="609600"/>
              </a:xfrm>
              <a:prstGeom prst="rect">
                <a:avLst/>
              </a:prstGeom>
              <a:solidFill>
                <a:schemeClr val="bg1"/>
              </a:solidFill>
              <a:ln>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83" name="Rectangle 82"/>
              <p:cNvSpPr/>
              <p:nvPr/>
            </p:nvSpPr>
            <p:spPr>
              <a:xfrm>
                <a:off x="2286000" y="574476"/>
                <a:ext cx="609600" cy="187524"/>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grpSp>
        <p:pic>
          <p:nvPicPr>
            <p:cNvPr id="61" name="Picture 6" descr="http://www.byteparadigm.com/files/pictures/medium/LabViewIcon.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57474" y="1427333"/>
              <a:ext cx="352426" cy="36008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00" name="Group 99"/>
          <p:cNvGrpSpPr/>
          <p:nvPr/>
        </p:nvGrpSpPr>
        <p:grpSpPr>
          <a:xfrm>
            <a:off x="926995" y="5659866"/>
            <a:ext cx="204854" cy="204854"/>
            <a:chOff x="2286000" y="574476"/>
            <a:chExt cx="609600" cy="609600"/>
          </a:xfrm>
        </p:grpSpPr>
        <p:sp>
          <p:nvSpPr>
            <p:cNvPr id="102" name="Rectangle 101"/>
            <p:cNvSpPr/>
            <p:nvPr/>
          </p:nvSpPr>
          <p:spPr>
            <a:xfrm>
              <a:off x="2286000" y="574476"/>
              <a:ext cx="609600" cy="609600"/>
            </a:xfrm>
            <a:prstGeom prst="rect">
              <a:avLst/>
            </a:prstGeom>
            <a:solidFill>
              <a:schemeClr val="bg1">
                <a:alpha val="40000"/>
              </a:schemeClr>
            </a:solidFill>
            <a:ln>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103" name="Rectangle 102"/>
            <p:cNvSpPr/>
            <p:nvPr/>
          </p:nvSpPr>
          <p:spPr>
            <a:xfrm>
              <a:off x="2286000" y="574476"/>
              <a:ext cx="609600" cy="187524"/>
            </a:xfrm>
            <a:prstGeom prst="rect">
              <a:avLst/>
            </a:prstGeom>
            <a:solidFill>
              <a:schemeClr val="accent1">
                <a:alpha val="4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grpSp>
      <p:grpSp>
        <p:nvGrpSpPr>
          <p:cNvPr id="113" name="Group 112"/>
          <p:cNvGrpSpPr/>
          <p:nvPr/>
        </p:nvGrpSpPr>
        <p:grpSpPr>
          <a:xfrm>
            <a:off x="1219344" y="5659866"/>
            <a:ext cx="204854" cy="204854"/>
            <a:chOff x="2286000" y="574476"/>
            <a:chExt cx="609600" cy="609600"/>
          </a:xfrm>
        </p:grpSpPr>
        <p:sp>
          <p:nvSpPr>
            <p:cNvPr id="114" name="Rectangle 113"/>
            <p:cNvSpPr/>
            <p:nvPr/>
          </p:nvSpPr>
          <p:spPr>
            <a:xfrm>
              <a:off x="2286000" y="574476"/>
              <a:ext cx="609600" cy="609600"/>
            </a:xfrm>
            <a:prstGeom prst="rect">
              <a:avLst/>
            </a:prstGeom>
            <a:solidFill>
              <a:schemeClr val="bg1">
                <a:alpha val="40000"/>
              </a:schemeClr>
            </a:solidFill>
            <a:ln>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115" name="Rectangle 114"/>
            <p:cNvSpPr/>
            <p:nvPr/>
          </p:nvSpPr>
          <p:spPr>
            <a:xfrm>
              <a:off x="2286000" y="574476"/>
              <a:ext cx="609600" cy="187524"/>
            </a:xfrm>
            <a:prstGeom prst="rect">
              <a:avLst/>
            </a:prstGeom>
            <a:solidFill>
              <a:schemeClr val="accent1">
                <a:alpha val="4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grpSp>
      <p:grpSp>
        <p:nvGrpSpPr>
          <p:cNvPr id="116" name="Group 115"/>
          <p:cNvGrpSpPr/>
          <p:nvPr/>
        </p:nvGrpSpPr>
        <p:grpSpPr>
          <a:xfrm>
            <a:off x="1523297" y="5659124"/>
            <a:ext cx="204854" cy="204854"/>
            <a:chOff x="2286000" y="574476"/>
            <a:chExt cx="609600" cy="609600"/>
          </a:xfrm>
        </p:grpSpPr>
        <p:sp>
          <p:nvSpPr>
            <p:cNvPr id="117" name="Rectangle 116"/>
            <p:cNvSpPr/>
            <p:nvPr/>
          </p:nvSpPr>
          <p:spPr>
            <a:xfrm>
              <a:off x="2286000" y="574476"/>
              <a:ext cx="609600" cy="609600"/>
            </a:xfrm>
            <a:prstGeom prst="rect">
              <a:avLst/>
            </a:prstGeom>
            <a:solidFill>
              <a:schemeClr val="bg1">
                <a:alpha val="40000"/>
              </a:schemeClr>
            </a:solidFill>
            <a:ln>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118" name="Rectangle 117"/>
            <p:cNvSpPr/>
            <p:nvPr/>
          </p:nvSpPr>
          <p:spPr>
            <a:xfrm>
              <a:off x="2286000" y="574476"/>
              <a:ext cx="609600" cy="187524"/>
            </a:xfrm>
            <a:prstGeom prst="rect">
              <a:avLst/>
            </a:prstGeom>
            <a:solidFill>
              <a:schemeClr val="accent1">
                <a:alpha val="4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grpSp>
      <p:grpSp>
        <p:nvGrpSpPr>
          <p:cNvPr id="119" name="Group 118"/>
          <p:cNvGrpSpPr/>
          <p:nvPr/>
        </p:nvGrpSpPr>
        <p:grpSpPr>
          <a:xfrm>
            <a:off x="1815646" y="5659124"/>
            <a:ext cx="204854" cy="204854"/>
            <a:chOff x="2286000" y="574476"/>
            <a:chExt cx="609600" cy="609600"/>
          </a:xfrm>
        </p:grpSpPr>
        <p:sp>
          <p:nvSpPr>
            <p:cNvPr id="120" name="Rectangle 119"/>
            <p:cNvSpPr/>
            <p:nvPr/>
          </p:nvSpPr>
          <p:spPr>
            <a:xfrm>
              <a:off x="2286000" y="574476"/>
              <a:ext cx="609600" cy="609600"/>
            </a:xfrm>
            <a:prstGeom prst="rect">
              <a:avLst/>
            </a:prstGeom>
            <a:solidFill>
              <a:schemeClr val="bg1">
                <a:alpha val="40000"/>
              </a:schemeClr>
            </a:solidFill>
            <a:ln>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121" name="Rectangle 120"/>
            <p:cNvSpPr/>
            <p:nvPr/>
          </p:nvSpPr>
          <p:spPr>
            <a:xfrm>
              <a:off x="2286000" y="574476"/>
              <a:ext cx="609600" cy="187524"/>
            </a:xfrm>
            <a:prstGeom prst="rect">
              <a:avLst/>
            </a:prstGeom>
            <a:solidFill>
              <a:schemeClr val="accent1">
                <a:alpha val="4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grpSp>
      <p:sp>
        <p:nvSpPr>
          <p:cNvPr id="122" name="TextBox 121"/>
          <p:cNvSpPr txBox="1"/>
          <p:nvPr/>
        </p:nvSpPr>
        <p:spPr>
          <a:xfrm>
            <a:off x="838796" y="5963925"/>
            <a:ext cx="1295405" cy="276999"/>
          </a:xfrm>
          <a:prstGeom prst="rect">
            <a:avLst/>
          </a:prstGeom>
          <a:noFill/>
          <a:effectLst/>
        </p:spPr>
        <p:txBody>
          <a:bodyPr wrap="square" rtlCol="0">
            <a:spAutoFit/>
          </a:bodyPr>
          <a:lstStyle/>
          <a:p>
            <a:pPr algn="ctr"/>
            <a:r>
              <a:rPr lang="en-US" sz="1200" dirty="0" smtClean="0">
                <a:solidFill>
                  <a:prstClr val="black"/>
                </a:solidFill>
              </a:rPr>
              <a:t>Library A</a:t>
            </a:r>
            <a:endParaRPr lang="en-US" sz="1200" dirty="0">
              <a:solidFill>
                <a:prstClr val="black"/>
              </a:solidFill>
            </a:endParaRPr>
          </a:p>
        </p:txBody>
      </p:sp>
      <p:sp>
        <p:nvSpPr>
          <p:cNvPr id="124" name="Rounded Rectangle 123"/>
          <p:cNvSpPr/>
          <p:nvPr/>
        </p:nvSpPr>
        <p:spPr>
          <a:xfrm>
            <a:off x="2475620" y="5392131"/>
            <a:ext cx="1295403" cy="571794"/>
          </a:xfrm>
          <a:prstGeom prst="roundRect">
            <a:avLst>
              <a:gd name="adj" fmla="val 8763"/>
            </a:avLst>
          </a:prstGeom>
          <a:solidFill>
            <a:schemeClr val="tx2">
              <a:lumMod val="20000"/>
              <a:lumOff val="80000"/>
            </a:schemeClr>
          </a:solidFill>
          <a:ln/>
          <a:effectLst/>
        </p:spPr>
        <p:style>
          <a:lnRef idx="2">
            <a:schemeClr val="accent5"/>
          </a:lnRef>
          <a:fillRef idx="1">
            <a:schemeClr val="lt1"/>
          </a:fillRef>
          <a:effectRef idx="0">
            <a:schemeClr val="accent5"/>
          </a:effectRef>
          <a:fontRef idx="minor">
            <a:schemeClr val="dk1"/>
          </a:fontRef>
        </p:style>
        <p:txBody>
          <a:bodyPr rtlCol="0" anchor="ctr"/>
          <a:lstStyle/>
          <a:p>
            <a:pPr algn="ctr"/>
            <a:endParaRPr lang="en-US">
              <a:solidFill>
                <a:prstClr val="black"/>
              </a:solidFill>
            </a:endParaRPr>
          </a:p>
        </p:txBody>
      </p:sp>
      <p:grpSp>
        <p:nvGrpSpPr>
          <p:cNvPr id="125" name="Group 124"/>
          <p:cNvGrpSpPr/>
          <p:nvPr/>
        </p:nvGrpSpPr>
        <p:grpSpPr>
          <a:xfrm>
            <a:off x="3313761" y="5314107"/>
            <a:ext cx="204854" cy="204854"/>
            <a:chOff x="2505074" y="1200150"/>
            <a:chExt cx="609600" cy="609600"/>
          </a:xfrm>
        </p:grpSpPr>
        <p:grpSp>
          <p:nvGrpSpPr>
            <p:cNvPr id="149" name="Group 148"/>
            <p:cNvGrpSpPr/>
            <p:nvPr/>
          </p:nvGrpSpPr>
          <p:grpSpPr>
            <a:xfrm>
              <a:off x="2505074" y="1200150"/>
              <a:ext cx="609600" cy="609600"/>
              <a:chOff x="2286000" y="574476"/>
              <a:chExt cx="609600" cy="609600"/>
            </a:xfrm>
          </p:grpSpPr>
          <p:sp>
            <p:nvSpPr>
              <p:cNvPr id="151" name="Rectangle 150"/>
              <p:cNvSpPr/>
              <p:nvPr/>
            </p:nvSpPr>
            <p:spPr>
              <a:xfrm>
                <a:off x="2286000" y="574476"/>
                <a:ext cx="609600" cy="609600"/>
              </a:xfrm>
              <a:prstGeom prst="rect">
                <a:avLst/>
              </a:prstGeom>
              <a:solidFill>
                <a:schemeClr val="bg1"/>
              </a:solidFill>
              <a:ln>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152" name="Rectangle 151"/>
              <p:cNvSpPr/>
              <p:nvPr/>
            </p:nvSpPr>
            <p:spPr>
              <a:xfrm>
                <a:off x="2286000" y="574476"/>
                <a:ext cx="609600" cy="187524"/>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grpSp>
        <p:pic>
          <p:nvPicPr>
            <p:cNvPr id="150" name="Picture 6" descr="http://www.byteparadigm.com/files/pictures/medium/LabViewIcon.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57474" y="1427333"/>
              <a:ext cx="352426" cy="36008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26" name="Group 125"/>
          <p:cNvGrpSpPr/>
          <p:nvPr/>
        </p:nvGrpSpPr>
        <p:grpSpPr>
          <a:xfrm>
            <a:off x="2733526" y="5314107"/>
            <a:ext cx="204854" cy="204854"/>
            <a:chOff x="2505074" y="1200150"/>
            <a:chExt cx="609600" cy="609600"/>
          </a:xfrm>
        </p:grpSpPr>
        <p:grpSp>
          <p:nvGrpSpPr>
            <p:cNvPr id="145" name="Group 144"/>
            <p:cNvGrpSpPr/>
            <p:nvPr/>
          </p:nvGrpSpPr>
          <p:grpSpPr>
            <a:xfrm>
              <a:off x="2505074" y="1200150"/>
              <a:ext cx="609600" cy="609600"/>
              <a:chOff x="2286000" y="574476"/>
              <a:chExt cx="609600" cy="609600"/>
            </a:xfrm>
          </p:grpSpPr>
          <p:sp>
            <p:nvSpPr>
              <p:cNvPr id="147" name="Rectangle 146"/>
              <p:cNvSpPr/>
              <p:nvPr/>
            </p:nvSpPr>
            <p:spPr>
              <a:xfrm>
                <a:off x="2286000" y="574476"/>
                <a:ext cx="609600" cy="609600"/>
              </a:xfrm>
              <a:prstGeom prst="rect">
                <a:avLst/>
              </a:prstGeom>
              <a:solidFill>
                <a:schemeClr val="bg1"/>
              </a:solidFill>
              <a:ln>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148" name="Rectangle 147"/>
              <p:cNvSpPr/>
              <p:nvPr/>
            </p:nvSpPr>
            <p:spPr>
              <a:xfrm>
                <a:off x="2286000" y="574476"/>
                <a:ext cx="609600" cy="187524"/>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grpSp>
        <p:pic>
          <p:nvPicPr>
            <p:cNvPr id="146" name="Picture 6" descr="http://www.byteparadigm.com/files/pictures/medium/LabViewIcon.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57474" y="1427333"/>
              <a:ext cx="352426" cy="36008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27" name="Group 126"/>
          <p:cNvGrpSpPr/>
          <p:nvPr/>
        </p:nvGrpSpPr>
        <p:grpSpPr>
          <a:xfrm>
            <a:off x="3023643" y="5314107"/>
            <a:ext cx="204854" cy="204854"/>
            <a:chOff x="2505074" y="1200150"/>
            <a:chExt cx="609600" cy="609600"/>
          </a:xfrm>
        </p:grpSpPr>
        <p:grpSp>
          <p:nvGrpSpPr>
            <p:cNvPr id="141" name="Group 140"/>
            <p:cNvGrpSpPr/>
            <p:nvPr/>
          </p:nvGrpSpPr>
          <p:grpSpPr>
            <a:xfrm>
              <a:off x="2505074" y="1200150"/>
              <a:ext cx="609600" cy="609600"/>
              <a:chOff x="2286000" y="574476"/>
              <a:chExt cx="609600" cy="609600"/>
            </a:xfrm>
          </p:grpSpPr>
          <p:sp>
            <p:nvSpPr>
              <p:cNvPr id="143" name="Rectangle 142"/>
              <p:cNvSpPr/>
              <p:nvPr/>
            </p:nvSpPr>
            <p:spPr>
              <a:xfrm>
                <a:off x="2286000" y="574476"/>
                <a:ext cx="609600" cy="609600"/>
              </a:xfrm>
              <a:prstGeom prst="rect">
                <a:avLst/>
              </a:prstGeom>
              <a:solidFill>
                <a:schemeClr val="bg1"/>
              </a:solidFill>
              <a:ln>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144" name="Rectangle 143"/>
              <p:cNvSpPr/>
              <p:nvPr/>
            </p:nvSpPr>
            <p:spPr>
              <a:xfrm>
                <a:off x="2286000" y="574476"/>
                <a:ext cx="609600" cy="187524"/>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grpSp>
        <p:pic>
          <p:nvPicPr>
            <p:cNvPr id="142" name="Picture 6" descr="http://www.byteparadigm.com/files/pictures/medium/LabViewIcon.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57474" y="1427333"/>
              <a:ext cx="352426" cy="36008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28" name="Group 127"/>
          <p:cNvGrpSpPr/>
          <p:nvPr/>
        </p:nvGrpSpPr>
        <p:grpSpPr>
          <a:xfrm>
            <a:off x="2563819" y="5659866"/>
            <a:ext cx="204854" cy="204854"/>
            <a:chOff x="2286000" y="574476"/>
            <a:chExt cx="609600" cy="609600"/>
          </a:xfrm>
        </p:grpSpPr>
        <p:sp>
          <p:nvSpPr>
            <p:cNvPr id="139" name="Rectangle 138"/>
            <p:cNvSpPr/>
            <p:nvPr/>
          </p:nvSpPr>
          <p:spPr>
            <a:xfrm>
              <a:off x="2286000" y="574476"/>
              <a:ext cx="609600" cy="609600"/>
            </a:xfrm>
            <a:prstGeom prst="rect">
              <a:avLst/>
            </a:prstGeom>
            <a:solidFill>
              <a:schemeClr val="bg1">
                <a:alpha val="40000"/>
              </a:schemeClr>
            </a:solidFill>
            <a:ln>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140" name="Rectangle 139"/>
            <p:cNvSpPr/>
            <p:nvPr/>
          </p:nvSpPr>
          <p:spPr>
            <a:xfrm>
              <a:off x="2286000" y="574476"/>
              <a:ext cx="609600" cy="187524"/>
            </a:xfrm>
            <a:prstGeom prst="rect">
              <a:avLst/>
            </a:prstGeom>
            <a:solidFill>
              <a:schemeClr val="accent1">
                <a:alpha val="4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grpSp>
      <p:grpSp>
        <p:nvGrpSpPr>
          <p:cNvPr id="129" name="Group 128"/>
          <p:cNvGrpSpPr/>
          <p:nvPr/>
        </p:nvGrpSpPr>
        <p:grpSpPr>
          <a:xfrm>
            <a:off x="2856168" y="5659866"/>
            <a:ext cx="204854" cy="204854"/>
            <a:chOff x="2286000" y="574476"/>
            <a:chExt cx="609600" cy="609600"/>
          </a:xfrm>
        </p:grpSpPr>
        <p:sp>
          <p:nvSpPr>
            <p:cNvPr id="137" name="Rectangle 136"/>
            <p:cNvSpPr/>
            <p:nvPr/>
          </p:nvSpPr>
          <p:spPr>
            <a:xfrm>
              <a:off x="2286000" y="574476"/>
              <a:ext cx="609600" cy="609600"/>
            </a:xfrm>
            <a:prstGeom prst="rect">
              <a:avLst/>
            </a:prstGeom>
            <a:solidFill>
              <a:schemeClr val="bg1">
                <a:alpha val="40000"/>
              </a:schemeClr>
            </a:solidFill>
            <a:ln>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138" name="Rectangle 137"/>
            <p:cNvSpPr/>
            <p:nvPr/>
          </p:nvSpPr>
          <p:spPr>
            <a:xfrm>
              <a:off x="2286000" y="574476"/>
              <a:ext cx="609600" cy="187524"/>
            </a:xfrm>
            <a:prstGeom prst="rect">
              <a:avLst/>
            </a:prstGeom>
            <a:solidFill>
              <a:schemeClr val="accent1">
                <a:alpha val="4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grpSp>
      <p:grpSp>
        <p:nvGrpSpPr>
          <p:cNvPr id="130" name="Group 129"/>
          <p:cNvGrpSpPr/>
          <p:nvPr/>
        </p:nvGrpSpPr>
        <p:grpSpPr>
          <a:xfrm>
            <a:off x="3160121" y="5659124"/>
            <a:ext cx="204854" cy="204854"/>
            <a:chOff x="2286000" y="574476"/>
            <a:chExt cx="609600" cy="609600"/>
          </a:xfrm>
        </p:grpSpPr>
        <p:sp>
          <p:nvSpPr>
            <p:cNvPr id="135" name="Rectangle 134"/>
            <p:cNvSpPr/>
            <p:nvPr/>
          </p:nvSpPr>
          <p:spPr>
            <a:xfrm>
              <a:off x="2286000" y="574476"/>
              <a:ext cx="609600" cy="609600"/>
            </a:xfrm>
            <a:prstGeom prst="rect">
              <a:avLst/>
            </a:prstGeom>
            <a:solidFill>
              <a:schemeClr val="bg1">
                <a:alpha val="40000"/>
              </a:schemeClr>
            </a:solidFill>
            <a:ln>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136" name="Rectangle 135"/>
            <p:cNvSpPr/>
            <p:nvPr/>
          </p:nvSpPr>
          <p:spPr>
            <a:xfrm>
              <a:off x="2286000" y="574476"/>
              <a:ext cx="609600" cy="187524"/>
            </a:xfrm>
            <a:prstGeom prst="rect">
              <a:avLst/>
            </a:prstGeom>
            <a:solidFill>
              <a:schemeClr val="accent1">
                <a:alpha val="4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grpSp>
      <p:grpSp>
        <p:nvGrpSpPr>
          <p:cNvPr id="131" name="Group 130"/>
          <p:cNvGrpSpPr/>
          <p:nvPr/>
        </p:nvGrpSpPr>
        <p:grpSpPr>
          <a:xfrm>
            <a:off x="3452470" y="5659124"/>
            <a:ext cx="204854" cy="204854"/>
            <a:chOff x="2286000" y="574476"/>
            <a:chExt cx="609600" cy="609600"/>
          </a:xfrm>
        </p:grpSpPr>
        <p:sp>
          <p:nvSpPr>
            <p:cNvPr id="133" name="Rectangle 132"/>
            <p:cNvSpPr/>
            <p:nvPr/>
          </p:nvSpPr>
          <p:spPr>
            <a:xfrm>
              <a:off x="2286000" y="574476"/>
              <a:ext cx="609600" cy="609600"/>
            </a:xfrm>
            <a:prstGeom prst="rect">
              <a:avLst/>
            </a:prstGeom>
            <a:solidFill>
              <a:schemeClr val="bg1">
                <a:alpha val="40000"/>
              </a:schemeClr>
            </a:solidFill>
            <a:ln>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134" name="Rectangle 133"/>
            <p:cNvSpPr/>
            <p:nvPr/>
          </p:nvSpPr>
          <p:spPr>
            <a:xfrm>
              <a:off x="2286000" y="574476"/>
              <a:ext cx="609600" cy="187524"/>
            </a:xfrm>
            <a:prstGeom prst="rect">
              <a:avLst/>
            </a:prstGeom>
            <a:solidFill>
              <a:schemeClr val="accent1">
                <a:alpha val="4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grpSp>
      <p:sp>
        <p:nvSpPr>
          <p:cNvPr id="132" name="TextBox 131"/>
          <p:cNvSpPr txBox="1"/>
          <p:nvPr/>
        </p:nvSpPr>
        <p:spPr>
          <a:xfrm>
            <a:off x="2475620" y="5963925"/>
            <a:ext cx="1295405" cy="276999"/>
          </a:xfrm>
          <a:prstGeom prst="rect">
            <a:avLst/>
          </a:prstGeom>
          <a:noFill/>
          <a:effectLst/>
        </p:spPr>
        <p:txBody>
          <a:bodyPr wrap="square" rtlCol="0">
            <a:spAutoFit/>
          </a:bodyPr>
          <a:lstStyle/>
          <a:p>
            <a:pPr algn="ctr"/>
            <a:r>
              <a:rPr lang="en-US" sz="1200" dirty="0" smtClean="0">
                <a:solidFill>
                  <a:prstClr val="black"/>
                </a:solidFill>
              </a:rPr>
              <a:t>Library B</a:t>
            </a:r>
            <a:endParaRPr lang="en-US" sz="1200" dirty="0">
              <a:solidFill>
                <a:prstClr val="black"/>
              </a:solidFill>
            </a:endParaRPr>
          </a:p>
        </p:txBody>
      </p:sp>
      <p:cxnSp>
        <p:nvCxnSpPr>
          <p:cNvPr id="8" name="Static VI Call"/>
          <p:cNvCxnSpPr>
            <a:stCxn id="54" idx="2"/>
            <a:endCxn id="46" idx="0"/>
          </p:cNvCxnSpPr>
          <p:nvPr/>
        </p:nvCxnSpPr>
        <p:spPr>
          <a:xfrm flipH="1">
            <a:off x="2312795" y="3581400"/>
            <a:ext cx="14487" cy="1560288"/>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225" name="TextBox 224"/>
          <p:cNvSpPr txBox="1"/>
          <p:nvPr/>
        </p:nvSpPr>
        <p:spPr>
          <a:xfrm>
            <a:off x="778968" y="3735715"/>
            <a:ext cx="1476874" cy="338554"/>
          </a:xfrm>
          <a:prstGeom prst="rect">
            <a:avLst/>
          </a:prstGeom>
          <a:noFill/>
          <a:effectLst/>
        </p:spPr>
        <p:txBody>
          <a:bodyPr wrap="square" rtlCol="0">
            <a:spAutoFit/>
          </a:bodyPr>
          <a:lstStyle/>
          <a:p>
            <a:pPr algn="r"/>
            <a:r>
              <a:rPr lang="en-US" sz="1600" dirty="0" smtClean="0">
                <a:solidFill>
                  <a:prstClr val="black"/>
                </a:solidFill>
              </a:rPr>
              <a:t>Static VI Calls</a:t>
            </a:r>
            <a:endParaRPr lang="en-US" sz="1600" dirty="0">
              <a:solidFill>
                <a:prstClr val="black"/>
              </a:solidFill>
            </a:endParaRPr>
          </a:p>
        </p:txBody>
      </p:sp>
      <p:grpSp>
        <p:nvGrpSpPr>
          <p:cNvPr id="10" name="Dynamic Library A"/>
          <p:cNvGrpSpPr/>
          <p:nvPr/>
        </p:nvGrpSpPr>
        <p:grpSpPr>
          <a:xfrm>
            <a:off x="5873896" y="3896993"/>
            <a:ext cx="1295405" cy="1006855"/>
            <a:chOff x="5332108" y="1314138"/>
            <a:chExt cx="1295405" cy="1006855"/>
          </a:xfrm>
        </p:grpSpPr>
        <p:sp>
          <p:nvSpPr>
            <p:cNvPr id="232" name="Rounded Rectangle 231"/>
            <p:cNvSpPr/>
            <p:nvPr/>
          </p:nvSpPr>
          <p:spPr>
            <a:xfrm>
              <a:off x="5332108" y="1749199"/>
              <a:ext cx="1295403" cy="571794"/>
            </a:xfrm>
            <a:prstGeom prst="roundRect">
              <a:avLst>
                <a:gd name="adj" fmla="val 8763"/>
              </a:avLst>
            </a:prstGeom>
            <a:solidFill>
              <a:schemeClr val="tx2">
                <a:lumMod val="20000"/>
                <a:lumOff val="80000"/>
              </a:schemeClr>
            </a:solidFill>
            <a:ln/>
            <a:effectLst/>
          </p:spPr>
          <p:style>
            <a:lnRef idx="2">
              <a:schemeClr val="accent5"/>
            </a:lnRef>
            <a:fillRef idx="1">
              <a:schemeClr val="lt1"/>
            </a:fillRef>
            <a:effectRef idx="0">
              <a:schemeClr val="accent5"/>
            </a:effectRef>
            <a:fontRef idx="minor">
              <a:schemeClr val="dk1"/>
            </a:fontRef>
          </p:style>
          <p:txBody>
            <a:bodyPr rtlCol="0" anchor="ctr"/>
            <a:lstStyle/>
            <a:p>
              <a:pPr algn="ctr"/>
              <a:endParaRPr lang="en-US">
                <a:solidFill>
                  <a:prstClr val="black"/>
                </a:solidFill>
              </a:endParaRPr>
            </a:p>
          </p:txBody>
        </p:sp>
        <p:grpSp>
          <p:nvGrpSpPr>
            <p:cNvPr id="233" name="Group 232"/>
            <p:cNvGrpSpPr/>
            <p:nvPr/>
          </p:nvGrpSpPr>
          <p:grpSpPr>
            <a:xfrm>
              <a:off x="6170249" y="1671175"/>
              <a:ext cx="204854" cy="204854"/>
              <a:chOff x="2505074" y="1200150"/>
              <a:chExt cx="609600" cy="609600"/>
            </a:xfrm>
          </p:grpSpPr>
          <p:grpSp>
            <p:nvGrpSpPr>
              <p:cNvPr id="345" name="Group 344"/>
              <p:cNvGrpSpPr/>
              <p:nvPr/>
            </p:nvGrpSpPr>
            <p:grpSpPr>
              <a:xfrm>
                <a:off x="2505074" y="1200150"/>
                <a:ext cx="609600" cy="609600"/>
                <a:chOff x="2286000" y="574476"/>
                <a:chExt cx="609600" cy="609600"/>
              </a:xfrm>
            </p:grpSpPr>
            <p:sp>
              <p:nvSpPr>
                <p:cNvPr id="347" name="Rectangle 346"/>
                <p:cNvSpPr/>
                <p:nvPr/>
              </p:nvSpPr>
              <p:spPr>
                <a:xfrm>
                  <a:off x="2286000" y="574476"/>
                  <a:ext cx="609600" cy="609600"/>
                </a:xfrm>
                <a:prstGeom prst="rect">
                  <a:avLst/>
                </a:prstGeom>
                <a:solidFill>
                  <a:schemeClr val="bg1"/>
                </a:solidFill>
                <a:ln>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348" name="Rectangle 347"/>
                <p:cNvSpPr/>
                <p:nvPr/>
              </p:nvSpPr>
              <p:spPr>
                <a:xfrm>
                  <a:off x="2286000" y="574476"/>
                  <a:ext cx="609600" cy="187524"/>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grpSp>
          <p:pic>
            <p:nvPicPr>
              <p:cNvPr id="346" name="Picture 6" descr="http://www.byteparadigm.com/files/pictures/medium/LabViewIcon.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57474" y="1427333"/>
                <a:ext cx="352426" cy="36008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35" name="Group 234"/>
            <p:cNvGrpSpPr/>
            <p:nvPr/>
          </p:nvGrpSpPr>
          <p:grpSpPr>
            <a:xfrm>
              <a:off x="5590014" y="1671175"/>
              <a:ext cx="204854" cy="204854"/>
              <a:chOff x="2505074" y="1200150"/>
              <a:chExt cx="609600" cy="609600"/>
            </a:xfrm>
          </p:grpSpPr>
          <p:grpSp>
            <p:nvGrpSpPr>
              <p:cNvPr id="341" name="Group 340"/>
              <p:cNvGrpSpPr/>
              <p:nvPr/>
            </p:nvGrpSpPr>
            <p:grpSpPr>
              <a:xfrm>
                <a:off x="2505074" y="1200150"/>
                <a:ext cx="609600" cy="609600"/>
                <a:chOff x="2286000" y="574476"/>
                <a:chExt cx="609600" cy="609600"/>
              </a:xfrm>
            </p:grpSpPr>
            <p:sp>
              <p:nvSpPr>
                <p:cNvPr id="343" name="Rectangle 342"/>
                <p:cNvSpPr/>
                <p:nvPr/>
              </p:nvSpPr>
              <p:spPr>
                <a:xfrm>
                  <a:off x="2286000" y="574476"/>
                  <a:ext cx="609600" cy="609600"/>
                </a:xfrm>
                <a:prstGeom prst="rect">
                  <a:avLst/>
                </a:prstGeom>
                <a:solidFill>
                  <a:schemeClr val="bg1"/>
                </a:solidFill>
                <a:ln>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344" name="Rectangle 343"/>
                <p:cNvSpPr/>
                <p:nvPr/>
              </p:nvSpPr>
              <p:spPr>
                <a:xfrm>
                  <a:off x="2286000" y="574476"/>
                  <a:ext cx="609600" cy="187524"/>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grpSp>
          <p:pic>
            <p:nvPicPr>
              <p:cNvPr id="342" name="Picture 6" descr="http://www.byteparadigm.com/files/pictures/medium/LabViewIcon.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57474" y="1427333"/>
                <a:ext cx="352426" cy="36008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36" name="Group 235"/>
            <p:cNvGrpSpPr/>
            <p:nvPr/>
          </p:nvGrpSpPr>
          <p:grpSpPr>
            <a:xfrm>
              <a:off x="5880131" y="1671175"/>
              <a:ext cx="204854" cy="204854"/>
              <a:chOff x="2505074" y="1200150"/>
              <a:chExt cx="609600" cy="609600"/>
            </a:xfrm>
          </p:grpSpPr>
          <p:grpSp>
            <p:nvGrpSpPr>
              <p:cNvPr id="337" name="Group 336"/>
              <p:cNvGrpSpPr/>
              <p:nvPr/>
            </p:nvGrpSpPr>
            <p:grpSpPr>
              <a:xfrm>
                <a:off x="2505074" y="1200150"/>
                <a:ext cx="609600" cy="609600"/>
                <a:chOff x="2286000" y="574476"/>
                <a:chExt cx="609600" cy="609600"/>
              </a:xfrm>
            </p:grpSpPr>
            <p:sp>
              <p:nvSpPr>
                <p:cNvPr id="339" name="Rectangle 338"/>
                <p:cNvSpPr/>
                <p:nvPr/>
              </p:nvSpPr>
              <p:spPr>
                <a:xfrm>
                  <a:off x="2286000" y="574476"/>
                  <a:ext cx="609600" cy="609600"/>
                </a:xfrm>
                <a:prstGeom prst="rect">
                  <a:avLst/>
                </a:prstGeom>
                <a:solidFill>
                  <a:schemeClr val="bg1"/>
                </a:solidFill>
                <a:ln>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340" name="Rectangle 339"/>
                <p:cNvSpPr/>
                <p:nvPr/>
              </p:nvSpPr>
              <p:spPr>
                <a:xfrm>
                  <a:off x="2286000" y="574476"/>
                  <a:ext cx="609600" cy="187524"/>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grpSp>
          <p:pic>
            <p:nvPicPr>
              <p:cNvPr id="338" name="Picture 6" descr="http://www.byteparadigm.com/files/pictures/medium/LabViewIcon.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57474" y="1427333"/>
                <a:ext cx="352426" cy="36008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37" name="Group 236"/>
            <p:cNvGrpSpPr/>
            <p:nvPr/>
          </p:nvGrpSpPr>
          <p:grpSpPr>
            <a:xfrm>
              <a:off x="5420307" y="2016934"/>
              <a:ext cx="204854" cy="204854"/>
              <a:chOff x="2286000" y="574476"/>
              <a:chExt cx="609600" cy="609600"/>
            </a:xfrm>
          </p:grpSpPr>
          <p:sp>
            <p:nvSpPr>
              <p:cNvPr id="335" name="Rectangle 334"/>
              <p:cNvSpPr/>
              <p:nvPr/>
            </p:nvSpPr>
            <p:spPr>
              <a:xfrm>
                <a:off x="2286000" y="574476"/>
                <a:ext cx="609600" cy="609600"/>
              </a:xfrm>
              <a:prstGeom prst="rect">
                <a:avLst/>
              </a:prstGeom>
              <a:solidFill>
                <a:schemeClr val="bg1">
                  <a:alpha val="40000"/>
                </a:schemeClr>
              </a:solidFill>
              <a:ln>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336" name="Rectangle 335"/>
              <p:cNvSpPr/>
              <p:nvPr/>
            </p:nvSpPr>
            <p:spPr>
              <a:xfrm>
                <a:off x="2286000" y="574476"/>
                <a:ext cx="609600" cy="187524"/>
              </a:xfrm>
              <a:prstGeom prst="rect">
                <a:avLst/>
              </a:prstGeom>
              <a:solidFill>
                <a:schemeClr val="accent1">
                  <a:alpha val="4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grpSp>
        <p:grpSp>
          <p:nvGrpSpPr>
            <p:cNvPr id="238" name="Group 237"/>
            <p:cNvGrpSpPr/>
            <p:nvPr/>
          </p:nvGrpSpPr>
          <p:grpSpPr>
            <a:xfrm>
              <a:off x="5712656" y="2016934"/>
              <a:ext cx="204854" cy="204854"/>
              <a:chOff x="2286000" y="574476"/>
              <a:chExt cx="609600" cy="609600"/>
            </a:xfrm>
          </p:grpSpPr>
          <p:sp>
            <p:nvSpPr>
              <p:cNvPr id="333" name="Rectangle 332"/>
              <p:cNvSpPr/>
              <p:nvPr/>
            </p:nvSpPr>
            <p:spPr>
              <a:xfrm>
                <a:off x="2286000" y="574476"/>
                <a:ext cx="609600" cy="609600"/>
              </a:xfrm>
              <a:prstGeom prst="rect">
                <a:avLst/>
              </a:prstGeom>
              <a:solidFill>
                <a:schemeClr val="bg1">
                  <a:alpha val="40000"/>
                </a:schemeClr>
              </a:solidFill>
              <a:ln>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334" name="Rectangle 333"/>
              <p:cNvSpPr/>
              <p:nvPr/>
            </p:nvSpPr>
            <p:spPr>
              <a:xfrm>
                <a:off x="2286000" y="574476"/>
                <a:ext cx="609600" cy="187524"/>
              </a:xfrm>
              <a:prstGeom prst="rect">
                <a:avLst/>
              </a:prstGeom>
              <a:solidFill>
                <a:schemeClr val="accent1">
                  <a:alpha val="4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grpSp>
        <p:grpSp>
          <p:nvGrpSpPr>
            <p:cNvPr id="239" name="Group 238"/>
            <p:cNvGrpSpPr/>
            <p:nvPr/>
          </p:nvGrpSpPr>
          <p:grpSpPr>
            <a:xfrm>
              <a:off x="6016609" y="2016192"/>
              <a:ext cx="204854" cy="204854"/>
              <a:chOff x="2286000" y="574476"/>
              <a:chExt cx="609600" cy="609600"/>
            </a:xfrm>
          </p:grpSpPr>
          <p:sp>
            <p:nvSpPr>
              <p:cNvPr id="331" name="Rectangle 330"/>
              <p:cNvSpPr/>
              <p:nvPr/>
            </p:nvSpPr>
            <p:spPr>
              <a:xfrm>
                <a:off x="2286000" y="574476"/>
                <a:ext cx="609600" cy="609600"/>
              </a:xfrm>
              <a:prstGeom prst="rect">
                <a:avLst/>
              </a:prstGeom>
              <a:solidFill>
                <a:schemeClr val="bg1">
                  <a:alpha val="40000"/>
                </a:schemeClr>
              </a:solidFill>
              <a:ln>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332" name="Rectangle 331"/>
              <p:cNvSpPr/>
              <p:nvPr/>
            </p:nvSpPr>
            <p:spPr>
              <a:xfrm>
                <a:off x="2286000" y="574476"/>
                <a:ext cx="609600" cy="187524"/>
              </a:xfrm>
              <a:prstGeom prst="rect">
                <a:avLst/>
              </a:prstGeom>
              <a:solidFill>
                <a:schemeClr val="accent1">
                  <a:alpha val="4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grpSp>
        <p:grpSp>
          <p:nvGrpSpPr>
            <p:cNvPr id="240" name="Group 239"/>
            <p:cNvGrpSpPr/>
            <p:nvPr/>
          </p:nvGrpSpPr>
          <p:grpSpPr>
            <a:xfrm>
              <a:off x="6308958" y="2016192"/>
              <a:ext cx="204854" cy="204854"/>
              <a:chOff x="2286000" y="574476"/>
              <a:chExt cx="609600" cy="609600"/>
            </a:xfrm>
          </p:grpSpPr>
          <p:sp>
            <p:nvSpPr>
              <p:cNvPr id="329" name="Rectangle 328"/>
              <p:cNvSpPr/>
              <p:nvPr/>
            </p:nvSpPr>
            <p:spPr>
              <a:xfrm>
                <a:off x="2286000" y="574476"/>
                <a:ext cx="609600" cy="609600"/>
              </a:xfrm>
              <a:prstGeom prst="rect">
                <a:avLst/>
              </a:prstGeom>
              <a:solidFill>
                <a:schemeClr val="bg1">
                  <a:alpha val="40000"/>
                </a:schemeClr>
              </a:solidFill>
              <a:ln>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330" name="Rectangle 329"/>
              <p:cNvSpPr/>
              <p:nvPr/>
            </p:nvSpPr>
            <p:spPr>
              <a:xfrm>
                <a:off x="2286000" y="574476"/>
                <a:ext cx="609600" cy="187524"/>
              </a:xfrm>
              <a:prstGeom prst="rect">
                <a:avLst/>
              </a:prstGeom>
              <a:solidFill>
                <a:schemeClr val="accent1">
                  <a:alpha val="4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grpSp>
        <p:sp>
          <p:nvSpPr>
            <p:cNvPr id="241" name="TextBox 240"/>
            <p:cNvSpPr txBox="1"/>
            <p:nvPr/>
          </p:nvSpPr>
          <p:spPr>
            <a:xfrm>
              <a:off x="5332108" y="1314138"/>
              <a:ext cx="1295405" cy="276999"/>
            </a:xfrm>
            <a:prstGeom prst="rect">
              <a:avLst/>
            </a:prstGeom>
            <a:noFill/>
            <a:effectLst/>
          </p:spPr>
          <p:txBody>
            <a:bodyPr wrap="square" rtlCol="0">
              <a:spAutoFit/>
            </a:bodyPr>
            <a:lstStyle/>
            <a:p>
              <a:pPr algn="ctr"/>
              <a:r>
                <a:rPr lang="en-US" sz="1200" dirty="0" err="1" smtClean="0">
                  <a:solidFill>
                    <a:prstClr val="black"/>
                  </a:solidFill>
                </a:rPr>
                <a:t>Dyn</a:t>
              </a:r>
              <a:r>
                <a:rPr lang="en-US" sz="1200" dirty="0" smtClean="0">
                  <a:solidFill>
                    <a:prstClr val="black"/>
                  </a:solidFill>
                </a:rPr>
                <a:t> Lib A</a:t>
              </a:r>
              <a:endParaRPr lang="en-US" sz="1200" dirty="0">
                <a:solidFill>
                  <a:prstClr val="black"/>
                </a:solidFill>
              </a:endParaRPr>
            </a:p>
          </p:txBody>
        </p:sp>
      </p:grpSp>
      <p:cxnSp>
        <p:nvCxnSpPr>
          <p:cNvPr id="16" name="Curved Connector 15"/>
          <p:cNvCxnSpPr>
            <a:stCxn id="81" idx="2"/>
            <a:endCxn id="232" idx="1"/>
          </p:cNvCxnSpPr>
          <p:nvPr/>
        </p:nvCxnSpPr>
        <p:spPr>
          <a:xfrm rot="16200000" flipH="1">
            <a:off x="3927776" y="2671830"/>
            <a:ext cx="1121857" cy="2770383"/>
          </a:xfrm>
          <a:prstGeom prst="curvedConnector2">
            <a:avLst/>
          </a:prstGeom>
          <a:ln>
            <a:solidFill>
              <a:schemeClr val="tx1">
                <a:lumMod val="50000"/>
                <a:lumOff val="50000"/>
              </a:schemeClr>
            </a:solidFill>
            <a:prstDash val="sysDash"/>
            <a:tailEnd type="arrow"/>
          </a:ln>
        </p:spPr>
        <p:style>
          <a:lnRef idx="2">
            <a:schemeClr val="accent1"/>
          </a:lnRef>
          <a:fillRef idx="0">
            <a:schemeClr val="accent1"/>
          </a:fillRef>
          <a:effectRef idx="1">
            <a:schemeClr val="accent1"/>
          </a:effectRef>
          <a:fontRef idx="minor">
            <a:schemeClr val="tx1"/>
          </a:fontRef>
        </p:style>
      </p:cxnSp>
      <p:cxnSp>
        <p:nvCxnSpPr>
          <p:cNvPr id="19" name="Curved Connector 18"/>
          <p:cNvCxnSpPr>
            <a:stCxn id="232" idx="2"/>
            <a:endCxn id="124" idx="3"/>
          </p:cNvCxnSpPr>
          <p:nvPr/>
        </p:nvCxnSpPr>
        <p:spPr>
          <a:xfrm rot="5400000">
            <a:off x="4759221" y="3915651"/>
            <a:ext cx="774180" cy="2750575"/>
          </a:xfrm>
          <a:prstGeom prst="curvedConnector2">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350" name="TextBox 349"/>
          <p:cNvSpPr txBox="1"/>
          <p:nvPr/>
        </p:nvSpPr>
        <p:spPr>
          <a:xfrm>
            <a:off x="4371652" y="3935215"/>
            <a:ext cx="1476874" cy="584775"/>
          </a:xfrm>
          <a:prstGeom prst="rect">
            <a:avLst/>
          </a:prstGeom>
          <a:noFill/>
          <a:effectLst/>
        </p:spPr>
        <p:txBody>
          <a:bodyPr wrap="square" rtlCol="0">
            <a:spAutoFit/>
          </a:bodyPr>
          <a:lstStyle/>
          <a:p>
            <a:pPr algn="r"/>
            <a:r>
              <a:rPr lang="en-US" sz="1600" dirty="0" smtClean="0">
                <a:solidFill>
                  <a:schemeClr val="tx1">
                    <a:lumMod val="50000"/>
                    <a:lumOff val="50000"/>
                  </a:schemeClr>
                </a:solidFill>
              </a:rPr>
              <a:t>Dynamic </a:t>
            </a:r>
          </a:p>
          <a:p>
            <a:pPr algn="r"/>
            <a:r>
              <a:rPr lang="en-US" sz="1600" dirty="0" smtClean="0">
                <a:solidFill>
                  <a:schemeClr val="tx1">
                    <a:lumMod val="50000"/>
                    <a:lumOff val="50000"/>
                  </a:schemeClr>
                </a:solidFill>
              </a:rPr>
              <a:t>VI Calls</a:t>
            </a:r>
            <a:endParaRPr lang="en-US" sz="1600" dirty="0">
              <a:solidFill>
                <a:schemeClr val="tx1">
                  <a:lumMod val="50000"/>
                  <a:lumOff val="50000"/>
                </a:schemeClr>
              </a:solidFill>
            </a:endParaRPr>
          </a:p>
        </p:txBody>
      </p:sp>
      <p:sp>
        <p:nvSpPr>
          <p:cNvPr id="351" name="TextBox 350"/>
          <p:cNvSpPr txBox="1"/>
          <p:nvPr/>
        </p:nvSpPr>
        <p:spPr>
          <a:xfrm>
            <a:off x="4305695" y="4934186"/>
            <a:ext cx="1028554" cy="584775"/>
          </a:xfrm>
          <a:prstGeom prst="rect">
            <a:avLst/>
          </a:prstGeom>
          <a:noFill/>
          <a:effectLst/>
        </p:spPr>
        <p:txBody>
          <a:bodyPr wrap="square" rtlCol="0">
            <a:spAutoFit/>
          </a:bodyPr>
          <a:lstStyle/>
          <a:p>
            <a:pPr algn="r"/>
            <a:r>
              <a:rPr lang="en-US" sz="1600" dirty="0" smtClean="0">
                <a:solidFill>
                  <a:prstClr val="black"/>
                </a:solidFill>
              </a:rPr>
              <a:t>Static VI Calls</a:t>
            </a:r>
            <a:endParaRPr lang="en-US" sz="1600" dirty="0">
              <a:solidFill>
                <a:prstClr val="black"/>
              </a:solidFill>
            </a:endParaRPr>
          </a:p>
        </p:txBody>
      </p:sp>
      <p:grpSp>
        <p:nvGrpSpPr>
          <p:cNvPr id="352" name="Dynamic Library N"/>
          <p:cNvGrpSpPr/>
          <p:nvPr/>
        </p:nvGrpSpPr>
        <p:grpSpPr>
          <a:xfrm>
            <a:off x="7675284" y="3887449"/>
            <a:ext cx="1295405" cy="1006855"/>
            <a:chOff x="5332108" y="1314138"/>
            <a:chExt cx="1295405" cy="1006855"/>
          </a:xfrm>
        </p:grpSpPr>
        <p:sp>
          <p:nvSpPr>
            <p:cNvPr id="353" name="Rounded Rectangle 352"/>
            <p:cNvSpPr/>
            <p:nvPr/>
          </p:nvSpPr>
          <p:spPr>
            <a:xfrm>
              <a:off x="5332108" y="1749199"/>
              <a:ext cx="1295403" cy="571794"/>
            </a:xfrm>
            <a:prstGeom prst="roundRect">
              <a:avLst>
                <a:gd name="adj" fmla="val 8763"/>
              </a:avLst>
            </a:prstGeom>
            <a:solidFill>
              <a:schemeClr val="tx2">
                <a:lumMod val="20000"/>
                <a:lumOff val="80000"/>
              </a:schemeClr>
            </a:solidFill>
            <a:ln/>
            <a:effectLst/>
          </p:spPr>
          <p:style>
            <a:lnRef idx="2">
              <a:schemeClr val="accent5"/>
            </a:lnRef>
            <a:fillRef idx="1">
              <a:schemeClr val="lt1"/>
            </a:fillRef>
            <a:effectRef idx="0">
              <a:schemeClr val="accent5"/>
            </a:effectRef>
            <a:fontRef idx="minor">
              <a:schemeClr val="dk1"/>
            </a:fontRef>
          </p:style>
          <p:txBody>
            <a:bodyPr rtlCol="0" anchor="ctr"/>
            <a:lstStyle/>
            <a:p>
              <a:pPr algn="ctr"/>
              <a:endParaRPr lang="en-US">
                <a:solidFill>
                  <a:prstClr val="black"/>
                </a:solidFill>
              </a:endParaRPr>
            </a:p>
          </p:txBody>
        </p:sp>
        <p:grpSp>
          <p:nvGrpSpPr>
            <p:cNvPr id="354" name="Group 353"/>
            <p:cNvGrpSpPr/>
            <p:nvPr/>
          </p:nvGrpSpPr>
          <p:grpSpPr>
            <a:xfrm>
              <a:off x="6170249" y="1671175"/>
              <a:ext cx="204854" cy="204854"/>
              <a:chOff x="2505074" y="1200150"/>
              <a:chExt cx="609600" cy="609600"/>
            </a:xfrm>
          </p:grpSpPr>
          <p:grpSp>
            <p:nvGrpSpPr>
              <p:cNvPr id="378" name="Group 377"/>
              <p:cNvGrpSpPr/>
              <p:nvPr/>
            </p:nvGrpSpPr>
            <p:grpSpPr>
              <a:xfrm>
                <a:off x="2505074" y="1200150"/>
                <a:ext cx="609600" cy="609600"/>
                <a:chOff x="2286000" y="574476"/>
                <a:chExt cx="609600" cy="609600"/>
              </a:xfrm>
            </p:grpSpPr>
            <p:sp>
              <p:nvSpPr>
                <p:cNvPr id="380" name="Rectangle 379"/>
                <p:cNvSpPr/>
                <p:nvPr/>
              </p:nvSpPr>
              <p:spPr>
                <a:xfrm>
                  <a:off x="2286000" y="574476"/>
                  <a:ext cx="609600" cy="609600"/>
                </a:xfrm>
                <a:prstGeom prst="rect">
                  <a:avLst/>
                </a:prstGeom>
                <a:solidFill>
                  <a:schemeClr val="bg1"/>
                </a:solidFill>
                <a:ln>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381" name="Rectangle 380"/>
                <p:cNvSpPr/>
                <p:nvPr/>
              </p:nvSpPr>
              <p:spPr>
                <a:xfrm>
                  <a:off x="2286000" y="574476"/>
                  <a:ext cx="609600" cy="187524"/>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grpSp>
          <p:pic>
            <p:nvPicPr>
              <p:cNvPr id="379" name="Picture 6" descr="http://www.byteparadigm.com/files/pictures/medium/LabViewIcon.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57474" y="1427333"/>
                <a:ext cx="352426" cy="36008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55" name="Group 354"/>
            <p:cNvGrpSpPr/>
            <p:nvPr/>
          </p:nvGrpSpPr>
          <p:grpSpPr>
            <a:xfrm>
              <a:off x="5590014" y="1671175"/>
              <a:ext cx="204854" cy="204854"/>
              <a:chOff x="2505074" y="1200150"/>
              <a:chExt cx="609600" cy="609600"/>
            </a:xfrm>
          </p:grpSpPr>
          <p:grpSp>
            <p:nvGrpSpPr>
              <p:cNvPr id="374" name="Group 373"/>
              <p:cNvGrpSpPr/>
              <p:nvPr/>
            </p:nvGrpSpPr>
            <p:grpSpPr>
              <a:xfrm>
                <a:off x="2505074" y="1200150"/>
                <a:ext cx="609600" cy="609600"/>
                <a:chOff x="2286000" y="574476"/>
                <a:chExt cx="609600" cy="609600"/>
              </a:xfrm>
            </p:grpSpPr>
            <p:sp>
              <p:nvSpPr>
                <p:cNvPr id="376" name="Rectangle 375"/>
                <p:cNvSpPr/>
                <p:nvPr/>
              </p:nvSpPr>
              <p:spPr>
                <a:xfrm>
                  <a:off x="2286000" y="574476"/>
                  <a:ext cx="609600" cy="609600"/>
                </a:xfrm>
                <a:prstGeom prst="rect">
                  <a:avLst/>
                </a:prstGeom>
                <a:solidFill>
                  <a:schemeClr val="bg1"/>
                </a:solidFill>
                <a:ln>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377" name="Rectangle 376"/>
                <p:cNvSpPr/>
                <p:nvPr/>
              </p:nvSpPr>
              <p:spPr>
                <a:xfrm>
                  <a:off x="2286000" y="574476"/>
                  <a:ext cx="609600" cy="187524"/>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grpSp>
          <p:pic>
            <p:nvPicPr>
              <p:cNvPr id="375" name="Picture 6" descr="http://www.byteparadigm.com/files/pictures/medium/LabViewIcon.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57474" y="1427333"/>
                <a:ext cx="352426" cy="36008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56" name="Group 355"/>
            <p:cNvGrpSpPr/>
            <p:nvPr/>
          </p:nvGrpSpPr>
          <p:grpSpPr>
            <a:xfrm>
              <a:off x="5880131" y="1671175"/>
              <a:ext cx="204854" cy="204854"/>
              <a:chOff x="2505074" y="1200150"/>
              <a:chExt cx="609600" cy="609600"/>
            </a:xfrm>
          </p:grpSpPr>
          <p:grpSp>
            <p:nvGrpSpPr>
              <p:cNvPr id="370" name="Group 369"/>
              <p:cNvGrpSpPr/>
              <p:nvPr/>
            </p:nvGrpSpPr>
            <p:grpSpPr>
              <a:xfrm>
                <a:off x="2505074" y="1200150"/>
                <a:ext cx="609600" cy="609600"/>
                <a:chOff x="2286000" y="574476"/>
                <a:chExt cx="609600" cy="609600"/>
              </a:xfrm>
            </p:grpSpPr>
            <p:sp>
              <p:nvSpPr>
                <p:cNvPr id="372" name="Rectangle 371"/>
                <p:cNvSpPr/>
                <p:nvPr/>
              </p:nvSpPr>
              <p:spPr>
                <a:xfrm>
                  <a:off x="2286000" y="574476"/>
                  <a:ext cx="609600" cy="609600"/>
                </a:xfrm>
                <a:prstGeom prst="rect">
                  <a:avLst/>
                </a:prstGeom>
                <a:solidFill>
                  <a:schemeClr val="bg1"/>
                </a:solidFill>
                <a:ln>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373" name="Rectangle 372"/>
                <p:cNvSpPr/>
                <p:nvPr/>
              </p:nvSpPr>
              <p:spPr>
                <a:xfrm>
                  <a:off x="2286000" y="574476"/>
                  <a:ext cx="609600" cy="187524"/>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grpSp>
          <p:pic>
            <p:nvPicPr>
              <p:cNvPr id="371" name="Picture 6" descr="http://www.byteparadigm.com/files/pictures/medium/LabViewIcon.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57474" y="1427333"/>
                <a:ext cx="352426" cy="36008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57" name="Group 356"/>
            <p:cNvGrpSpPr/>
            <p:nvPr/>
          </p:nvGrpSpPr>
          <p:grpSpPr>
            <a:xfrm>
              <a:off x="5420307" y="2016934"/>
              <a:ext cx="204854" cy="204854"/>
              <a:chOff x="2286000" y="574476"/>
              <a:chExt cx="609600" cy="609600"/>
            </a:xfrm>
          </p:grpSpPr>
          <p:sp>
            <p:nvSpPr>
              <p:cNvPr id="368" name="Rectangle 367"/>
              <p:cNvSpPr/>
              <p:nvPr/>
            </p:nvSpPr>
            <p:spPr>
              <a:xfrm>
                <a:off x="2286000" y="574476"/>
                <a:ext cx="609600" cy="609600"/>
              </a:xfrm>
              <a:prstGeom prst="rect">
                <a:avLst/>
              </a:prstGeom>
              <a:solidFill>
                <a:schemeClr val="bg1">
                  <a:alpha val="40000"/>
                </a:schemeClr>
              </a:solidFill>
              <a:ln>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369" name="Rectangle 368"/>
              <p:cNvSpPr/>
              <p:nvPr/>
            </p:nvSpPr>
            <p:spPr>
              <a:xfrm>
                <a:off x="2286000" y="574476"/>
                <a:ext cx="609600" cy="187524"/>
              </a:xfrm>
              <a:prstGeom prst="rect">
                <a:avLst/>
              </a:prstGeom>
              <a:solidFill>
                <a:schemeClr val="accent1">
                  <a:alpha val="4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grpSp>
        <p:grpSp>
          <p:nvGrpSpPr>
            <p:cNvPr id="358" name="Group 357"/>
            <p:cNvGrpSpPr/>
            <p:nvPr/>
          </p:nvGrpSpPr>
          <p:grpSpPr>
            <a:xfrm>
              <a:off x="5712656" y="2016934"/>
              <a:ext cx="204854" cy="204854"/>
              <a:chOff x="2286000" y="574476"/>
              <a:chExt cx="609600" cy="609600"/>
            </a:xfrm>
          </p:grpSpPr>
          <p:sp>
            <p:nvSpPr>
              <p:cNvPr id="366" name="Rectangle 365"/>
              <p:cNvSpPr/>
              <p:nvPr/>
            </p:nvSpPr>
            <p:spPr>
              <a:xfrm>
                <a:off x="2286000" y="574476"/>
                <a:ext cx="609600" cy="609600"/>
              </a:xfrm>
              <a:prstGeom prst="rect">
                <a:avLst/>
              </a:prstGeom>
              <a:solidFill>
                <a:schemeClr val="bg1">
                  <a:alpha val="40000"/>
                </a:schemeClr>
              </a:solidFill>
              <a:ln>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367" name="Rectangle 366"/>
              <p:cNvSpPr/>
              <p:nvPr/>
            </p:nvSpPr>
            <p:spPr>
              <a:xfrm>
                <a:off x="2286000" y="574476"/>
                <a:ext cx="609600" cy="187524"/>
              </a:xfrm>
              <a:prstGeom prst="rect">
                <a:avLst/>
              </a:prstGeom>
              <a:solidFill>
                <a:schemeClr val="accent1">
                  <a:alpha val="4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grpSp>
        <p:grpSp>
          <p:nvGrpSpPr>
            <p:cNvPr id="359" name="Group 358"/>
            <p:cNvGrpSpPr/>
            <p:nvPr/>
          </p:nvGrpSpPr>
          <p:grpSpPr>
            <a:xfrm>
              <a:off x="6016609" y="2016192"/>
              <a:ext cx="204854" cy="204854"/>
              <a:chOff x="2286000" y="574476"/>
              <a:chExt cx="609600" cy="609600"/>
            </a:xfrm>
          </p:grpSpPr>
          <p:sp>
            <p:nvSpPr>
              <p:cNvPr id="364" name="Rectangle 363"/>
              <p:cNvSpPr/>
              <p:nvPr/>
            </p:nvSpPr>
            <p:spPr>
              <a:xfrm>
                <a:off x="2286000" y="574476"/>
                <a:ext cx="609600" cy="609600"/>
              </a:xfrm>
              <a:prstGeom prst="rect">
                <a:avLst/>
              </a:prstGeom>
              <a:solidFill>
                <a:schemeClr val="bg1">
                  <a:alpha val="40000"/>
                </a:schemeClr>
              </a:solidFill>
              <a:ln>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365" name="Rectangle 364"/>
              <p:cNvSpPr/>
              <p:nvPr/>
            </p:nvSpPr>
            <p:spPr>
              <a:xfrm>
                <a:off x="2286000" y="574476"/>
                <a:ext cx="609600" cy="187524"/>
              </a:xfrm>
              <a:prstGeom prst="rect">
                <a:avLst/>
              </a:prstGeom>
              <a:solidFill>
                <a:schemeClr val="accent1">
                  <a:alpha val="4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grpSp>
        <p:grpSp>
          <p:nvGrpSpPr>
            <p:cNvPr id="360" name="Group 359"/>
            <p:cNvGrpSpPr/>
            <p:nvPr/>
          </p:nvGrpSpPr>
          <p:grpSpPr>
            <a:xfrm>
              <a:off x="6308958" y="2016192"/>
              <a:ext cx="204854" cy="204854"/>
              <a:chOff x="2286000" y="574476"/>
              <a:chExt cx="609600" cy="609600"/>
            </a:xfrm>
          </p:grpSpPr>
          <p:sp>
            <p:nvSpPr>
              <p:cNvPr id="362" name="Rectangle 361"/>
              <p:cNvSpPr/>
              <p:nvPr/>
            </p:nvSpPr>
            <p:spPr>
              <a:xfrm>
                <a:off x="2286000" y="574476"/>
                <a:ext cx="609600" cy="609600"/>
              </a:xfrm>
              <a:prstGeom prst="rect">
                <a:avLst/>
              </a:prstGeom>
              <a:solidFill>
                <a:schemeClr val="bg1">
                  <a:alpha val="40000"/>
                </a:schemeClr>
              </a:solidFill>
              <a:ln>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363" name="Rectangle 362"/>
              <p:cNvSpPr/>
              <p:nvPr/>
            </p:nvSpPr>
            <p:spPr>
              <a:xfrm>
                <a:off x="2286000" y="574476"/>
                <a:ext cx="609600" cy="187524"/>
              </a:xfrm>
              <a:prstGeom prst="rect">
                <a:avLst/>
              </a:prstGeom>
              <a:solidFill>
                <a:schemeClr val="accent1">
                  <a:alpha val="4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grpSp>
        <p:sp>
          <p:nvSpPr>
            <p:cNvPr id="361" name="TextBox 360"/>
            <p:cNvSpPr txBox="1"/>
            <p:nvPr/>
          </p:nvSpPr>
          <p:spPr>
            <a:xfrm>
              <a:off x="5332108" y="1314138"/>
              <a:ext cx="1295405" cy="276999"/>
            </a:xfrm>
            <a:prstGeom prst="rect">
              <a:avLst/>
            </a:prstGeom>
            <a:noFill/>
            <a:effectLst/>
          </p:spPr>
          <p:txBody>
            <a:bodyPr wrap="square" rtlCol="0">
              <a:spAutoFit/>
            </a:bodyPr>
            <a:lstStyle/>
            <a:p>
              <a:pPr algn="ctr"/>
              <a:r>
                <a:rPr lang="en-US" sz="1200" dirty="0" err="1" smtClean="0">
                  <a:solidFill>
                    <a:prstClr val="black"/>
                  </a:solidFill>
                </a:rPr>
                <a:t>Dyn</a:t>
              </a:r>
              <a:r>
                <a:rPr lang="en-US" sz="1200" dirty="0" smtClean="0">
                  <a:solidFill>
                    <a:prstClr val="black"/>
                  </a:solidFill>
                </a:rPr>
                <a:t> Lib N</a:t>
              </a:r>
              <a:endParaRPr lang="en-US" sz="1200" dirty="0">
                <a:solidFill>
                  <a:prstClr val="black"/>
                </a:solidFill>
              </a:endParaRPr>
            </a:p>
          </p:txBody>
        </p:sp>
      </p:grpSp>
      <p:sp>
        <p:nvSpPr>
          <p:cNvPr id="27" name="TextBox 26"/>
          <p:cNvSpPr txBox="1"/>
          <p:nvPr/>
        </p:nvSpPr>
        <p:spPr>
          <a:xfrm>
            <a:off x="7055600" y="4437087"/>
            <a:ext cx="722111" cy="369332"/>
          </a:xfrm>
          <a:prstGeom prst="rect">
            <a:avLst/>
          </a:prstGeom>
          <a:noFill/>
        </p:spPr>
        <p:txBody>
          <a:bodyPr wrap="square" rtlCol="0">
            <a:spAutoFit/>
          </a:bodyPr>
          <a:lstStyle/>
          <a:p>
            <a:pPr algn="ctr"/>
            <a:r>
              <a:rPr lang="en-US" dirty="0" smtClean="0"/>
              <a:t>…</a:t>
            </a:r>
            <a:endParaRPr lang="en-US" dirty="0"/>
          </a:p>
        </p:txBody>
      </p:sp>
      <p:sp>
        <p:nvSpPr>
          <p:cNvPr id="11" name="Title 10"/>
          <p:cNvSpPr>
            <a:spLocks noGrp="1"/>
          </p:cNvSpPr>
          <p:nvPr>
            <p:ph type="title"/>
          </p:nvPr>
        </p:nvSpPr>
        <p:spPr/>
        <p:txBody>
          <a:bodyPr/>
          <a:lstStyle/>
          <a:p>
            <a:r>
              <a:rPr lang="en-US" dirty="0" smtClean="0"/>
              <a:t>Extending Application Functionality</a:t>
            </a:r>
            <a:endParaRPr lang="en-US" dirty="0"/>
          </a:p>
        </p:txBody>
      </p:sp>
      <p:sp>
        <p:nvSpPr>
          <p:cNvPr id="13" name="TextBox 12"/>
          <p:cNvSpPr txBox="1"/>
          <p:nvPr/>
        </p:nvSpPr>
        <p:spPr>
          <a:xfrm>
            <a:off x="5000273" y="1632224"/>
            <a:ext cx="3725361" cy="1477328"/>
          </a:xfrm>
          <a:prstGeom prst="rect">
            <a:avLst/>
          </a:prstGeom>
          <a:noFill/>
        </p:spPr>
        <p:txBody>
          <a:bodyPr wrap="square" rtlCol="0">
            <a:spAutoFit/>
          </a:bodyPr>
          <a:lstStyle/>
          <a:p>
            <a:r>
              <a:rPr lang="en-US" dirty="0" smtClean="0"/>
              <a:t>Dynamically loaded components allow functionality to be changed and even added without modifying or re-building the calling application</a:t>
            </a:r>
            <a:endParaRPr lang="en-US" dirty="0"/>
          </a:p>
        </p:txBody>
      </p:sp>
    </p:spTree>
    <p:extLst>
      <p:ext uri="{BB962C8B-B14F-4D97-AF65-F5344CB8AC3E}">
        <p14:creationId xmlns:p14="http://schemas.microsoft.com/office/powerpoint/2010/main" val="15302888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6" name="Rounded Rectangle 405"/>
          <p:cNvSpPr/>
          <p:nvPr/>
        </p:nvSpPr>
        <p:spPr>
          <a:xfrm>
            <a:off x="5583252" y="4383248"/>
            <a:ext cx="1579548" cy="2169951"/>
          </a:xfrm>
          <a:prstGeom prst="roundRect">
            <a:avLst>
              <a:gd name="adj" fmla="val 8763"/>
            </a:avLst>
          </a:prstGeom>
          <a:solidFill>
            <a:schemeClr val="tx2">
              <a:lumMod val="20000"/>
              <a:lumOff val="80000"/>
            </a:schemeClr>
          </a:solidFill>
          <a:ln/>
          <a:effectLst/>
        </p:spPr>
        <p:style>
          <a:lnRef idx="2">
            <a:schemeClr val="accent5"/>
          </a:lnRef>
          <a:fillRef idx="1">
            <a:schemeClr val="lt1"/>
          </a:fillRef>
          <a:effectRef idx="0">
            <a:schemeClr val="accent5"/>
          </a:effectRef>
          <a:fontRef idx="minor">
            <a:schemeClr val="dk1"/>
          </a:fontRef>
        </p:style>
        <p:txBody>
          <a:bodyPr rtlCol="0" anchor="ctr"/>
          <a:lstStyle/>
          <a:p>
            <a:pPr algn="ctr"/>
            <a:endParaRPr lang="en-US">
              <a:solidFill>
                <a:prstClr val="black"/>
              </a:solidFill>
            </a:endParaRPr>
          </a:p>
        </p:txBody>
      </p:sp>
      <p:sp>
        <p:nvSpPr>
          <p:cNvPr id="400" name="Rounded Rectangle 399"/>
          <p:cNvSpPr/>
          <p:nvPr/>
        </p:nvSpPr>
        <p:spPr>
          <a:xfrm>
            <a:off x="881698" y="148063"/>
            <a:ext cx="3842701" cy="3585737"/>
          </a:xfrm>
          <a:prstGeom prst="roundRect">
            <a:avLst>
              <a:gd name="adj" fmla="val 8763"/>
            </a:avLst>
          </a:prstGeom>
          <a:solidFill>
            <a:schemeClr val="tx2">
              <a:lumMod val="20000"/>
              <a:lumOff val="80000"/>
            </a:schemeClr>
          </a:solidFill>
          <a:ln/>
          <a:effectLst/>
        </p:spPr>
        <p:style>
          <a:lnRef idx="2">
            <a:schemeClr val="accent5"/>
          </a:lnRef>
          <a:fillRef idx="1">
            <a:schemeClr val="lt1"/>
          </a:fillRef>
          <a:effectRef idx="0">
            <a:schemeClr val="accent5"/>
          </a:effectRef>
          <a:fontRef idx="minor">
            <a:schemeClr val="dk1"/>
          </a:fontRef>
        </p:style>
        <p:txBody>
          <a:bodyPr rtlCol="0" anchor="ctr"/>
          <a:lstStyle/>
          <a:p>
            <a:pPr algn="ctr"/>
            <a:endParaRPr lang="en-US" sz="1050">
              <a:solidFill>
                <a:prstClr val="black"/>
              </a:solidFill>
            </a:endParaRPr>
          </a:p>
        </p:txBody>
      </p:sp>
      <p:sp>
        <p:nvSpPr>
          <p:cNvPr id="54" name="Rounded Rectangle 53"/>
          <p:cNvSpPr/>
          <p:nvPr/>
        </p:nvSpPr>
        <p:spPr>
          <a:xfrm>
            <a:off x="1012016" y="622121"/>
            <a:ext cx="3544932" cy="1613441"/>
          </a:xfrm>
          <a:prstGeom prst="roundRect">
            <a:avLst>
              <a:gd name="adj" fmla="val 8763"/>
            </a:avLst>
          </a:prstGeom>
          <a:solidFill>
            <a:schemeClr val="tx2">
              <a:lumMod val="20000"/>
              <a:lumOff val="80000"/>
            </a:schemeClr>
          </a:solidFill>
          <a:ln/>
          <a:effectLst/>
        </p:spPr>
        <p:style>
          <a:lnRef idx="2">
            <a:schemeClr val="accent5"/>
          </a:lnRef>
          <a:fillRef idx="1">
            <a:schemeClr val="lt1"/>
          </a:fillRef>
          <a:effectRef idx="0">
            <a:schemeClr val="accent5"/>
          </a:effectRef>
          <a:fontRef idx="minor">
            <a:schemeClr val="dk1"/>
          </a:fontRef>
        </p:style>
        <p:txBody>
          <a:bodyPr rtlCol="0" anchor="ctr"/>
          <a:lstStyle/>
          <a:p>
            <a:pPr algn="ctr"/>
            <a:endParaRPr lang="en-US" sz="1050">
              <a:solidFill>
                <a:prstClr val="black"/>
              </a:solidFill>
            </a:endParaRPr>
          </a:p>
        </p:txBody>
      </p:sp>
      <p:sp>
        <p:nvSpPr>
          <p:cNvPr id="37" name="TextBox 36"/>
          <p:cNvSpPr txBox="1"/>
          <p:nvPr/>
        </p:nvSpPr>
        <p:spPr>
          <a:xfrm>
            <a:off x="2298260" y="152400"/>
            <a:ext cx="937959" cy="230832"/>
          </a:xfrm>
          <a:prstGeom prst="rect">
            <a:avLst/>
          </a:prstGeom>
          <a:noFill/>
          <a:effectLst/>
        </p:spPr>
        <p:txBody>
          <a:bodyPr wrap="square" rtlCol="0">
            <a:spAutoFit/>
          </a:bodyPr>
          <a:lstStyle/>
          <a:p>
            <a:pPr algn="ctr"/>
            <a:r>
              <a:rPr lang="en-US" sz="900" dirty="0" smtClean="0">
                <a:solidFill>
                  <a:prstClr val="black"/>
                </a:solidFill>
              </a:rPr>
              <a:t>Startup VI</a:t>
            </a:r>
            <a:endParaRPr lang="en-US" sz="900" dirty="0">
              <a:solidFill>
                <a:prstClr val="black"/>
              </a:solidFill>
            </a:endParaRPr>
          </a:p>
        </p:txBody>
      </p:sp>
      <p:sp>
        <p:nvSpPr>
          <p:cNvPr id="38" name="TextBox 37"/>
          <p:cNvSpPr txBox="1"/>
          <p:nvPr/>
        </p:nvSpPr>
        <p:spPr>
          <a:xfrm>
            <a:off x="1067190" y="669138"/>
            <a:ext cx="1406937" cy="338554"/>
          </a:xfrm>
          <a:prstGeom prst="rect">
            <a:avLst/>
          </a:prstGeom>
          <a:noFill/>
          <a:effectLst/>
        </p:spPr>
        <p:txBody>
          <a:bodyPr wrap="square" rtlCol="0">
            <a:spAutoFit/>
          </a:bodyPr>
          <a:lstStyle/>
          <a:p>
            <a:r>
              <a:rPr lang="en-US" sz="800" dirty="0" smtClean="0">
                <a:solidFill>
                  <a:prstClr val="black"/>
                </a:solidFill>
              </a:rPr>
              <a:t>Application-Specific, Statically Linked Code</a:t>
            </a:r>
            <a:endParaRPr lang="en-US" sz="800" dirty="0">
              <a:solidFill>
                <a:prstClr val="black"/>
              </a:solidFill>
            </a:endParaRPr>
          </a:p>
        </p:txBody>
      </p:sp>
      <p:cxnSp>
        <p:nvCxnSpPr>
          <p:cNvPr id="40" name="Straight Arrow Connector 39"/>
          <p:cNvCxnSpPr>
            <a:stCxn id="24" idx="2"/>
          </p:cNvCxnSpPr>
          <p:nvPr/>
        </p:nvCxnSpPr>
        <p:spPr>
          <a:xfrm flipH="1">
            <a:off x="1498236" y="855840"/>
            <a:ext cx="1269004" cy="611231"/>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42" name="Straight Arrow Connector 41"/>
          <p:cNvCxnSpPr>
            <a:stCxn id="24" idx="2"/>
          </p:cNvCxnSpPr>
          <p:nvPr/>
        </p:nvCxnSpPr>
        <p:spPr>
          <a:xfrm flipH="1">
            <a:off x="2160325" y="855840"/>
            <a:ext cx="606915" cy="611231"/>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45" name="Straight Arrow Connector 44"/>
          <p:cNvCxnSpPr>
            <a:stCxn id="24" idx="2"/>
          </p:cNvCxnSpPr>
          <p:nvPr/>
        </p:nvCxnSpPr>
        <p:spPr>
          <a:xfrm>
            <a:off x="2767240" y="855840"/>
            <a:ext cx="0" cy="611231"/>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48" name="Straight Arrow Connector 47"/>
          <p:cNvCxnSpPr>
            <a:stCxn id="24" idx="2"/>
          </p:cNvCxnSpPr>
          <p:nvPr/>
        </p:nvCxnSpPr>
        <p:spPr>
          <a:xfrm>
            <a:off x="2767240" y="855840"/>
            <a:ext cx="662089" cy="611231"/>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52" name="Straight Arrow Connector 51"/>
          <p:cNvCxnSpPr>
            <a:stCxn id="24" idx="2"/>
          </p:cNvCxnSpPr>
          <p:nvPr/>
        </p:nvCxnSpPr>
        <p:spPr>
          <a:xfrm>
            <a:off x="2767240" y="855840"/>
            <a:ext cx="1269004" cy="611231"/>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grpSp>
        <p:nvGrpSpPr>
          <p:cNvPr id="62" name="Group 61"/>
          <p:cNvGrpSpPr/>
          <p:nvPr/>
        </p:nvGrpSpPr>
        <p:grpSpPr>
          <a:xfrm>
            <a:off x="1277539" y="1467071"/>
            <a:ext cx="441393" cy="467438"/>
            <a:chOff x="2286000" y="574476"/>
            <a:chExt cx="609600" cy="609600"/>
          </a:xfrm>
        </p:grpSpPr>
        <p:sp>
          <p:nvSpPr>
            <p:cNvPr id="63" name="Rectangle 62"/>
            <p:cNvSpPr/>
            <p:nvPr/>
          </p:nvSpPr>
          <p:spPr>
            <a:xfrm>
              <a:off x="2286000" y="574476"/>
              <a:ext cx="609600" cy="609600"/>
            </a:xfrm>
            <a:prstGeom prst="rect">
              <a:avLst/>
            </a:prstGeom>
            <a:solidFill>
              <a:schemeClr val="bg1"/>
            </a:solidFill>
            <a:ln>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dirty="0">
                <a:solidFill>
                  <a:prstClr val="white"/>
                </a:solidFill>
              </a:endParaRPr>
            </a:p>
          </p:txBody>
        </p:sp>
        <p:sp>
          <p:nvSpPr>
            <p:cNvPr id="64" name="Rectangle 63"/>
            <p:cNvSpPr/>
            <p:nvPr/>
          </p:nvSpPr>
          <p:spPr>
            <a:xfrm>
              <a:off x="2286000" y="574476"/>
              <a:ext cx="609600" cy="187524"/>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solidFill>
                  <a:prstClr val="white"/>
                </a:solidFill>
              </a:endParaRPr>
            </a:p>
          </p:txBody>
        </p:sp>
      </p:grpSp>
      <p:grpSp>
        <p:nvGrpSpPr>
          <p:cNvPr id="65" name="Group 64"/>
          <p:cNvGrpSpPr/>
          <p:nvPr/>
        </p:nvGrpSpPr>
        <p:grpSpPr>
          <a:xfrm>
            <a:off x="1939628" y="1467071"/>
            <a:ext cx="441393" cy="467438"/>
            <a:chOff x="2286000" y="574476"/>
            <a:chExt cx="609600" cy="609600"/>
          </a:xfrm>
        </p:grpSpPr>
        <p:sp>
          <p:nvSpPr>
            <p:cNvPr id="66" name="Rectangle 65"/>
            <p:cNvSpPr/>
            <p:nvPr/>
          </p:nvSpPr>
          <p:spPr>
            <a:xfrm>
              <a:off x="2286000" y="574476"/>
              <a:ext cx="609600" cy="609600"/>
            </a:xfrm>
            <a:prstGeom prst="rect">
              <a:avLst/>
            </a:prstGeom>
            <a:solidFill>
              <a:schemeClr val="bg1"/>
            </a:solidFill>
            <a:ln>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dirty="0">
                <a:solidFill>
                  <a:prstClr val="white"/>
                </a:solidFill>
              </a:endParaRPr>
            </a:p>
          </p:txBody>
        </p:sp>
        <p:sp>
          <p:nvSpPr>
            <p:cNvPr id="67" name="Rectangle 66"/>
            <p:cNvSpPr/>
            <p:nvPr/>
          </p:nvSpPr>
          <p:spPr>
            <a:xfrm>
              <a:off x="2286000" y="574476"/>
              <a:ext cx="609600" cy="187524"/>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solidFill>
                  <a:prstClr val="white"/>
                </a:solidFill>
              </a:endParaRPr>
            </a:p>
          </p:txBody>
        </p:sp>
      </p:grpSp>
      <p:grpSp>
        <p:nvGrpSpPr>
          <p:cNvPr id="68" name="Group 67"/>
          <p:cNvGrpSpPr/>
          <p:nvPr/>
        </p:nvGrpSpPr>
        <p:grpSpPr>
          <a:xfrm>
            <a:off x="2546543" y="1467071"/>
            <a:ext cx="441393" cy="467438"/>
            <a:chOff x="2286000" y="574476"/>
            <a:chExt cx="609600" cy="609600"/>
          </a:xfrm>
        </p:grpSpPr>
        <p:sp>
          <p:nvSpPr>
            <p:cNvPr id="69" name="Rectangle 68"/>
            <p:cNvSpPr/>
            <p:nvPr/>
          </p:nvSpPr>
          <p:spPr>
            <a:xfrm>
              <a:off x="2286000" y="574476"/>
              <a:ext cx="609600" cy="609600"/>
            </a:xfrm>
            <a:prstGeom prst="rect">
              <a:avLst/>
            </a:prstGeom>
            <a:solidFill>
              <a:schemeClr val="bg1"/>
            </a:solidFill>
            <a:ln>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dirty="0">
                <a:solidFill>
                  <a:prstClr val="white"/>
                </a:solidFill>
              </a:endParaRPr>
            </a:p>
          </p:txBody>
        </p:sp>
        <p:sp>
          <p:nvSpPr>
            <p:cNvPr id="70" name="Rectangle 69"/>
            <p:cNvSpPr/>
            <p:nvPr/>
          </p:nvSpPr>
          <p:spPr>
            <a:xfrm>
              <a:off x="2286000" y="574476"/>
              <a:ext cx="609600" cy="187524"/>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solidFill>
                  <a:prstClr val="white"/>
                </a:solidFill>
              </a:endParaRPr>
            </a:p>
          </p:txBody>
        </p:sp>
      </p:grpSp>
      <p:grpSp>
        <p:nvGrpSpPr>
          <p:cNvPr id="71" name="Group 70"/>
          <p:cNvGrpSpPr/>
          <p:nvPr/>
        </p:nvGrpSpPr>
        <p:grpSpPr>
          <a:xfrm>
            <a:off x="3208632" y="1467071"/>
            <a:ext cx="441393" cy="467438"/>
            <a:chOff x="2286000" y="574476"/>
            <a:chExt cx="609600" cy="609600"/>
          </a:xfrm>
        </p:grpSpPr>
        <p:sp>
          <p:nvSpPr>
            <p:cNvPr id="72" name="Rectangle 71"/>
            <p:cNvSpPr/>
            <p:nvPr/>
          </p:nvSpPr>
          <p:spPr>
            <a:xfrm>
              <a:off x="2286000" y="574476"/>
              <a:ext cx="609600" cy="609600"/>
            </a:xfrm>
            <a:prstGeom prst="rect">
              <a:avLst/>
            </a:prstGeom>
            <a:solidFill>
              <a:schemeClr val="bg1"/>
            </a:solidFill>
            <a:ln>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dirty="0">
                <a:solidFill>
                  <a:prstClr val="white"/>
                </a:solidFill>
              </a:endParaRPr>
            </a:p>
          </p:txBody>
        </p:sp>
        <p:sp>
          <p:nvSpPr>
            <p:cNvPr id="73" name="Rectangle 72"/>
            <p:cNvSpPr/>
            <p:nvPr/>
          </p:nvSpPr>
          <p:spPr>
            <a:xfrm>
              <a:off x="2286000" y="574476"/>
              <a:ext cx="609600" cy="187524"/>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solidFill>
                  <a:prstClr val="white"/>
                </a:solidFill>
              </a:endParaRPr>
            </a:p>
          </p:txBody>
        </p:sp>
      </p:grpSp>
      <p:grpSp>
        <p:nvGrpSpPr>
          <p:cNvPr id="74" name="Group 73"/>
          <p:cNvGrpSpPr/>
          <p:nvPr/>
        </p:nvGrpSpPr>
        <p:grpSpPr>
          <a:xfrm>
            <a:off x="3815547" y="1467071"/>
            <a:ext cx="441393" cy="467438"/>
            <a:chOff x="2286000" y="574476"/>
            <a:chExt cx="609600" cy="609600"/>
          </a:xfrm>
        </p:grpSpPr>
        <p:sp>
          <p:nvSpPr>
            <p:cNvPr id="75" name="Rectangle 74"/>
            <p:cNvSpPr/>
            <p:nvPr/>
          </p:nvSpPr>
          <p:spPr>
            <a:xfrm>
              <a:off x="2286000" y="574476"/>
              <a:ext cx="609600" cy="609600"/>
            </a:xfrm>
            <a:prstGeom prst="rect">
              <a:avLst/>
            </a:prstGeom>
            <a:solidFill>
              <a:schemeClr val="bg1"/>
            </a:solidFill>
            <a:ln>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dirty="0">
                <a:solidFill>
                  <a:prstClr val="white"/>
                </a:solidFill>
              </a:endParaRPr>
            </a:p>
          </p:txBody>
        </p:sp>
        <p:sp>
          <p:nvSpPr>
            <p:cNvPr id="76" name="Rectangle 75"/>
            <p:cNvSpPr/>
            <p:nvPr/>
          </p:nvSpPr>
          <p:spPr>
            <a:xfrm>
              <a:off x="2286000" y="574476"/>
              <a:ext cx="609600" cy="187524"/>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solidFill>
                  <a:prstClr val="white"/>
                </a:solidFill>
              </a:endParaRPr>
            </a:p>
          </p:txBody>
        </p:sp>
      </p:grpSp>
      <p:sp>
        <p:nvSpPr>
          <p:cNvPr id="78" name="TextBox 77"/>
          <p:cNvSpPr txBox="1"/>
          <p:nvPr/>
        </p:nvSpPr>
        <p:spPr>
          <a:xfrm>
            <a:off x="1205123" y="1934510"/>
            <a:ext cx="586225" cy="230832"/>
          </a:xfrm>
          <a:prstGeom prst="rect">
            <a:avLst/>
          </a:prstGeom>
          <a:noFill/>
          <a:effectLst/>
        </p:spPr>
        <p:txBody>
          <a:bodyPr wrap="square" rtlCol="0">
            <a:spAutoFit/>
          </a:bodyPr>
          <a:lstStyle/>
          <a:p>
            <a:pPr algn="ctr"/>
            <a:r>
              <a:rPr lang="en-US" sz="900" dirty="0" err="1" smtClean="0">
                <a:solidFill>
                  <a:prstClr val="black"/>
                </a:solidFill>
              </a:rPr>
              <a:t>SubVIs</a:t>
            </a:r>
            <a:endParaRPr lang="en-US" sz="900" dirty="0">
              <a:solidFill>
                <a:prstClr val="black"/>
              </a:solidFill>
            </a:endParaRPr>
          </a:p>
        </p:txBody>
      </p:sp>
      <p:sp>
        <p:nvSpPr>
          <p:cNvPr id="79" name="TextBox 78"/>
          <p:cNvSpPr txBox="1"/>
          <p:nvPr/>
        </p:nvSpPr>
        <p:spPr>
          <a:xfrm>
            <a:off x="1839625" y="1934511"/>
            <a:ext cx="586225" cy="230832"/>
          </a:xfrm>
          <a:prstGeom prst="rect">
            <a:avLst/>
          </a:prstGeom>
          <a:noFill/>
          <a:effectLst/>
        </p:spPr>
        <p:txBody>
          <a:bodyPr wrap="square" rtlCol="0">
            <a:spAutoFit/>
          </a:bodyPr>
          <a:lstStyle/>
          <a:p>
            <a:pPr algn="ctr"/>
            <a:r>
              <a:rPr lang="en-US" sz="900" dirty="0" err="1" smtClean="0">
                <a:solidFill>
                  <a:prstClr val="black"/>
                </a:solidFill>
              </a:rPr>
              <a:t>SubVIs</a:t>
            </a:r>
            <a:endParaRPr lang="en-US" sz="900" dirty="0">
              <a:solidFill>
                <a:prstClr val="black"/>
              </a:solidFill>
            </a:endParaRPr>
          </a:p>
        </p:txBody>
      </p:sp>
      <p:sp>
        <p:nvSpPr>
          <p:cNvPr id="80" name="TextBox 79"/>
          <p:cNvSpPr txBox="1"/>
          <p:nvPr/>
        </p:nvSpPr>
        <p:spPr>
          <a:xfrm>
            <a:off x="2474127" y="1934511"/>
            <a:ext cx="586225" cy="230832"/>
          </a:xfrm>
          <a:prstGeom prst="rect">
            <a:avLst/>
          </a:prstGeom>
          <a:noFill/>
          <a:effectLst/>
        </p:spPr>
        <p:txBody>
          <a:bodyPr wrap="square" rtlCol="0">
            <a:spAutoFit/>
          </a:bodyPr>
          <a:lstStyle/>
          <a:p>
            <a:pPr algn="ctr"/>
            <a:r>
              <a:rPr lang="en-US" sz="900" dirty="0" err="1" smtClean="0">
                <a:solidFill>
                  <a:prstClr val="black"/>
                </a:solidFill>
              </a:rPr>
              <a:t>SubVIs</a:t>
            </a:r>
            <a:endParaRPr lang="en-US" sz="900" dirty="0">
              <a:solidFill>
                <a:prstClr val="black"/>
              </a:solidFill>
            </a:endParaRPr>
          </a:p>
        </p:txBody>
      </p:sp>
      <p:sp>
        <p:nvSpPr>
          <p:cNvPr id="81" name="TextBox 80"/>
          <p:cNvSpPr txBox="1"/>
          <p:nvPr/>
        </p:nvSpPr>
        <p:spPr>
          <a:xfrm>
            <a:off x="3136216" y="1934511"/>
            <a:ext cx="586225" cy="230832"/>
          </a:xfrm>
          <a:prstGeom prst="rect">
            <a:avLst/>
          </a:prstGeom>
          <a:noFill/>
          <a:effectLst/>
        </p:spPr>
        <p:txBody>
          <a:bodyPr wrap="square" rtlCol="0">
            <a:spAutoFit/>
          </a:bodyPr>
          <a:lstStyle/>
          <a:p>
            <a:pPr algn="ctr"/>
            <a:r>
              <a:rPr lang="en-US" sz="900" dirty="0" err="1" smtClean="0">
                <a:solidFill>
                  <a:prstClr val="black"/>
                </a:solidFill>
              </a:rPr>
              <a:t>SubVIs</a:t>
            </a:r>
            <a:endParaRPr lang="en-US" sz="900" dirty="0">
              <a:solidFill>
                <a:prstClr val="black"/>
              </a:solidFill>
            </a:endParaRPr>
          </a:p>
        </p:txBody>
      </p:sp>
      <p:sp>
        <p:nvSpPr>
          <p:cNvPr id="82" name="TextBox 81"/>
          <p:cNvSpPr txBox="1"/>
          <p:nvPr/>
        </p:nvSpPr>
        <p:spPr>
          <a:xfrm>
            <a:off x="3743131" y="1934511"/>
            <a:ext cx="586225" cy="230832"/>
          </a:xfrm>
          <a:prstGeom prst="rect">
            <a:avLst/>
          </a:prstGeom>
          <a:noFill/>
          <a:effectLst/>
        </p:spPr>
        <p:txBody>
          <a:bodyPr wrap="square" rtlCol="0">
            <a:spAutoFit/>
          </a:bodyPr>
          <a:lstStyle/>
          <a:p>
            <a:pPr algn="ctr"/>
            <a:r>
              <a:rPr lang="en-US" sz="900" dirty="0" err="1" smtClean="0">
                <a:solidFill>
                  <a:prstClr val="black"/>
                </a:solidFill>
              </a:rPr>
              <a:t>SubVIs</a:t>
            </a:r>
            <a:endParaRPr lang="en-US" sz="900" dirty="0">
              <a:solidFill>
                <a:prstClr val="black"/>
              </a:solidFill>
            </a:endParaRPr>
          </a:p>
        </p:txBody>
      </p:sp>
      <p:grpSp>
        <p:nvGrpSpPr>
          <p:cNvPr id="4101" name="Group 4100"/>
          <p:cNvGrpSpPr/>
          <p:nvPr/>
        </p:nvGrpSpPr>
        <p:grpSpPr>
          <a:xfrm>
            <a:off x="2546543" y="388402"/>
            <a:ext cx="441393" cy="467438"/>
            <a:chOff x="2505074" y="1200150"/>
            <a:chExt cx="609600" cy="609600"/>
          </a:xfrm>
        </p:grpSpPr>
        <p:grpSp>
          <p:nvGrpSpPr>
            <p:cNvPr id="60" name="Group 59"/>
            <p:cNvGrpSpPr/>
            <p:nvPr/>
          </p:nvGrpSpPr>
          <p:grpSpPr>
            <a:xfrm>
              <a:off x="2505074" y="1200150"/>
              <a:ext cx="609600" cy="609600"/>
              <a:chOff x="2286000" y="574476"/>
              <a:chExt cx="609600" cy="609600"/>
            </a:xfrm>
          </p:grpSpPr>
          <p:sp>
            <p:nvSpPr>
              <p:cNvPr id="24" name="Rectangle 23"/>
              <p:cNvSpPr/>
              <p:nvPr/>
            </p:nvSpPr>
            <p:spPr>
              <a:xfrm>
                <a:off x="2286000" y="574476"/>
                <a:ext cx="609600" cy="609600"/>
              </a:xfrm>
              <a:prstGeom prst="rect">
                <a:avLst/>
              </a:prstGeom>
              <a:solidFill>
                <a:schemeClr val="bg1"/>
              </a:solidFill>
              <a:ln>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dirty="0">
                  <a:solidFill>
                    <a:prstClr val="white"/>
                  </a:solidFill>
                </a:endParaRPr>
              </a:p>
            </p:txBody>
          </p:sp>
          <p:sp>
            <p:nvSpPr>
              <p:cNvPr id="58" name="Rectangle 57"/>
              <p:cNvSpPr/>
              <p:nvPr/>
            </p:nvSpPr>
            <p:spPr>
              <a:xfrm>
                <a:off x="2286000" y="574476"/>
                <a:ext cx="609600" cy="187524"/>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solidFill>
                    <a:prstClr val="white"/>
                  </a:solidFill>
                </a:endParaRPr>
              </a:p>
            </p:txBody>
          </p:sp>
        </p:grpSp>
        <p:pic>
          <p:nvPicPr>
            <p:cNvPr id="4102" name="Picture 6" descr="http://www.byteparadigm.com/files/pictures/medium/LabViewIco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57474" y="1427333"/>
              <a:ext cx="352426" cy="360089"/>
            </a:xfrm>
            <a:prstGeom prst="rect">
              <a:avLst/>
            </a:prstGeom>
            <a:noFill/>
            <a:extLst>
              <a:ext uri="{909E8E84-426E-40dd-AFC4-6F175D3DCCD1}">
                <a14:hiddenFill xmlns:a14="http://schemas.microsoft.com/office/drawing/2010/main">
                  <a:solidFill>
                    <a:srgbClr val="FFFFFF"/>
                  </a:solidFill>
                </a14:hiddenFill>
              </a:ext>
            </a:extLst>
          </p:spPr>
        </p:pic>
      </p:grpSp>
      <p:sp>
        <p:nvSpPr>
          <p:cNvPr id="46" name="Rounded Rectangle 45"/>
          <p:cNvSpPr/>
          <p:nvPr/>
        </p:nvSpPr>
        <p:spPr>
          <a:xfrm>
            <a:off x="1637605" y="2642711"/>
            <a:ext cx="2286418" cy="862489"/>
          </a:xfrm>
          <a:prstGeom prst="roundRect">
            <a:avLst>
              <a:gd name="adj" fmla="val 8763"/>
            </a:avLst>
          </a:prstGeom>
          <a:solidFill>
            <a:schemeClr val="tx2">
              <a:lumMod val="20000"/>
              <a:lumOff val="80000"/>
            </a:schemeClr>
          </a:solidFill>
          <a:ln/>
          <a:effectLst/>
        </p:spPr>
        <p:style>
          <a:lnRef idx="2">
            <a:schemeClr val="accent5"/>
          </a:lnRef>
          <a:fillRef idx="1">
            <a:schemeClr val="lt1"/>
          </a:fillRef>
          <a:effectRef idx="0">
            <a:schemeClr val="accent5"/>
          </a:effectRef>
          <a:fontRef idx="minor">
            <a:schemeClr val="dk1"/>
          </a:fontRef>
        </p:style>
        <p:txBody>
          <a:bodyPr rtlCol="0" anchor="ctr"/>
          <a:lstStyle/>
          <a:p>
            <a:pPr algn="ctr"/>
            <a:endParaRPr lang="en-US">
              <a:solidFill>
                <a:prstClr val="black"/>
              </a:solidFill>
            </a:endParaRPr>
          </a:p>
        </p:txBody>
      </p:sp>
      <p:sp>
        <p:nvSpPr>
          <p:cNvPr id="56" name="Rounded Rectangle 55"/>
          <p:cNvSpPr/>
          <p:nvPr/>
        </p:nvSpPr>
        <p:spPr>
          <a:xfrm>
            <a:off x="1735543" y="2820310"/>
            <a:ext cx="918622" cy="405482"/>
          </a:xfrm>
          <a:prstGeom prst="roundRect">
            <a:avLst>
              <a:gd name="adj" fmla="val 8763"/>
            </a:avLst>
          </a:prstGeom>
          <a:solidFill>
            <a:schemeClr val="tx2">
              <a:lumMod val="20000"/>
              <a:lumOff val="80000"/>
            </a:schemeClr>
          </a:solidFill>
          <a:ln/>
          <a:effectLst/>
        </p:spPr>
        <p:style>
          <a:lnRef idx="2">
            <a:schemeClr val="accent5"/>
          </a:lnRef>
          <a:fillRef idx="1">
            <a:schemeClr val="lt1"/>
          </a:fillRef>
          <a:effectRef idx="0">
            <a:schemeClr val="accent5"/>
          </a:effectRef>
          <a:fontRef idx="minor">
            <a:schemeClr val="dk1"/>
          </a:fontRef>
        </p:style>
        <p:txBody>
          <a:bodyPr rtlCol="0" anchor="ctr"/>
          <a:lstStyle/>
          <a:p>
            <a:pPr algn="ctr"/>
            <a:endParaRPr lang="en-US">
              <a:solidFill>
                <a:prstClr val="black"/>
              </a:solidFill>
            </a:endParaRPr>
          </a:p>
        </p:txBody>
      </p:sp>
      <p:grpSp>
        <p:nvGrpSpPr>
          <p:cNvPr id="91" name="Group 90"/>
          <p:cNvGrpSpPr/>
          <p:nvPr/>
        </p:nvGrpSpPr>
        <p:grpSpPr>
          <a:xfrm>
            <a:off x="2329902" y="2764980"/>
            <a:ext cx="145270" cy="145270"/>
            <a:chOff x="2505074" y="1200150"/>
            <a:chExt cx="609600" cy="609600"/>
          </a:xfrm>
        </p:grpSpPr>
        <p:grpSp>
          <p:nvGrpSpPr>
            <p:cNvPr id="92" name="Group 91"/>
            <p:cNvGrpSpPr/>
            <p:nvPr/>
          </p:nvGrpSpPr>
          <p:grpSpPr>
            <a:xfrm>
              <a:off x="2505074" y="1200150"/>
              <a:ext cx="609600" cy="609600"/>
              <a:chOff x="2286000" y="574476"/>
              <a:chExt cx="609600" cy="609600"/>
            </a:xfrm>
          </p:grpSpPr>
          <p:sp>
            <p:nvSpPr>
              <p:cNvPr id="94" name="Rectangle 93"/>
              <p:cNvSpPr/>
              <p:nvPr/>
            </p:nvSpPr>
            <p:spPr>
              <a:xfrm>
                <a:off x="2286000" y="574476"/>
                <a:ext cx="609600" cy="609600"/>
              </a:xfrm>
              <a:prstGeom prst="rect">
                <a:avLst/>
              </a:prstGeom>
              <a:solidFill>
                <a:schemeClr val="bg1"/>
              </a:solidFill>
              <a:ln>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95" name="Rectangle 94"/>
              <p:cNvSpPr/>
              <p:nvPr/>
            </p:nvSpPr>
            <p:spPr>
              <a:xfrm>
                <a:off x="2286000" y="574476"/>
                <a:ext cx="609600" cy="187524"/>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grpSp>
        <p:pic>
          <p:nvPicPr>
            <p:cNvPr id="93" name="Picture 6" descr="http://www.byteparadigm.com/files/pictures/medium/LabViewIcon.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57474" y="1427333"/>
              <a:ext cx="352426" cy="36008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9" name="Group 48"/>
          <p:cNvGrpSpPr/>
          <p:nvPr/>
        </p:nvGrpSpPr>
        <p:grpSpPr>
          <a:xfrm>
            <a:off x="1918434" y="2764980"/>
            <a:ext cx="145270" cy="145270"/>
            <a:chOff x="2505074" y="1200150"/>
            <a:chExt cx="609600" cy="609600"/>
          </a:xfrm>
        </p:grpSpPr>
        <p:grpSp>
          <p:nvGrpSpPr>
            <p:cNvPr id="50" name="Group 49"/>
            <p:cNvGrpSpPr/>
            <p:nvPr/>
          </p:nvGrpSpPr>
          <p:grpSpPr>
            <a:xfrm>
              <a:off x="2505074" y="1200150"/>
              <a:ext cx="609600" cy="609600"/>
              <a:chOff x="2286000" y="574476"/>
              <a:chExt cx="609600" cy="609600"/>
            </a:xfrm>
          </p:grpSpPr>
          <p:sp>
            <p:nvSpPr>
              <p:cNvPr id="53" name="Rectangle 52"/>
              <p:cNvSpPr/>
              <p:nvPr/>
            </p:nvSpPr>
            <p:spPr>
              <a:xfrm>
                <a:off x="2286000" y="574476"/>
                <a:ext cx="609600" cy="609600"/>
              </a:xfrm>
              <a:prstGeom prst="rect">
                <a:avLst/>
              </a:prstGeom>
              <a:solidFill>
                <a:schemeClr val="bg1"/>
              </a:solidFill>
              <a:ln>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55" name="Rectangle 54"/>
              <p:cNvSpPr/>
              <p:nvPr/>
            </p:nvSpPr>
            <p:spPr>
              <a:xfrm>
                <a:off x="2286000" y="574476"/>
                <a:ext cx="609600" cy="187524"/>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grpSp>
        <p:pic>
          <p:nvPicPr>
            <p:cNvPr id="51" name="Picture 6" descr="http://www.byteparadigm.com/files/pictures/medium/LabViewIcon.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57474" y="1427333"/>
              <a:ext cx="352426" cy="36008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7" name="Group 56"/>
          <p:cNvGrpSpPr/>
          <p:nvPr/>
        </p:nvGrpSpPr>
        <p:grpSpPr>
          <a:xfrm>
            <a:off x="2124168" y="2764980"/>
            <a:ext cx="145270" cy="145270"/>
            <a:chOff x="2505074" y="1200150"/>
            <a:chExt cx="609600" cy="609600"/>
          </a:xfrm>
        </p:grpSpPr>
        <p:grpSp>
          <p:nvGrpSpPr>
            <p:cNvPr id="59" name="Group 58"/>
            <p:cNvGrpSpPr/>
            <p:nvPr/>
          </p:nvGrpSpPr>
          <p:grpSpPr>
            <a:xfrm>
              <a:off x="2505074" y="1200150"/>
              <a:ext cx="609600" cy="609600"/>
              <a:chOff x="2286000" y="574476"/>
              <a:chExt cx="609600" cy="609600"/>
            </a:xfrm>
          </p:grpSpPr>
          <p:sp>
            <p:nvSpPr>
              <p:cNvPr id="77" name="Rectangle 76"/>
              <p:cNvSpPr/>
              <p:nvPr/>
            </p:nvSpPr>
            <p:spPr>
              <a:xfrm>
                <a:off x="2286000" y="574476"/>
                <a:ext cx="609600" cy="609600"/>
              </a:xfrm>
              <a:prstGeom prst="rect">
                <a:avLst/>
              </a:prstGeom>
              <a:solidFill>
                <a:schemeClr val="bg1"/>
              </a:solidFill>
              <a:ln>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83" name="Rectangle 82"/>
              <p:cNvSpPr/>
              <p:nvPr/>
            </p:nvSpPr>
            <p:spPr>
              <a:xfrm>
                <a:off x="2286000" y="574476"/>
                <a:ext cx="609600" cy="187524"/>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grpSp>
        <p:pic>
          <p:nvPicPr>
            <p:cNvPr id="61" name="Picture 6" descr="http://www.byteparadigm.com/files/pictures/medium/LabViewIcon.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57474" y="1427333"/>
              <a:ext cx="352426" cy="36008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00" name="Group 99"/>
          <p:cNvGrpSpPr/>
          <p:nvPr/>
        </p:nvGrpSpPr>
        <p:grpSpPr>
          <a:xfrm>
            <a:off x="1798088" y="3010171"/>
            <a:ext cx="145270" cy="145270"/>
            <a:chOff x="2286000" y="574476"/>
            <a:chExt cx="609600" cy="609600"/>
          </a:xfrm>
        </p:grpSpPr>
        <p:sp>
          <p:nvSpPr>
            <p:cNvPr id="102" name="Rectangle 101"/>
            <p:cNvSpPr/>
            <p:nvPr/>
          </p:nvSpPr>
          <p:spPr>
            <a:xfrm>
              <a:off x="2286000" y="574476"/>
              <a:ext cx="609600" cy="609600"/>
            </a:xfrm>
            <a:prstGeom prst="rect">
              <a:avLst/>
            </a:prstGeom>
            <a:solidFill>
              <a:schemeClr val="bg1">
                <a:alpha val="40000"/>
              </a:schemeClr>
            </a:solidFill>
            <a:ln>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103" name="Rectangle 102"/>
            <p:cNvSpPr/>
            <p:nvPr/>
          </p:nvSpPr>
          <p:spPr>
            <a:xfrm>
              <a:off x="2286000" y="574476"/>
              <a:ext cx="609600" cy="187524"/>
            </a:xfrm>
            <a:prstGeom prst="rect">
              <a:avLst/>
            </a:prstGeom>
            <a:solidFill>
              <a:schemeClr val="accent1">
                <a:alpha val="4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grpSp>
      <p:grpSp>
        <p:nvGrpSpPr>
          <p:cNvPr id="113" name="Group 112"/>
          <p:cNvGrpSpPr/>
          <p:nvPr/>
        </p:nvGrpSpPr>
        <p:grpSpPr>
          <a:xfrm>
            <a:off x="2005405" y="3010171"/>
            <a:ext cx="145270" cy="145270"/>
            <a:chOff x="2286000" y="574476"/>
            <a:chExt cx="609600" cy="609600"/>
          </a:xfrm>
        </p:grpSpPr>
        <p:sp>
          <p:nvSpPr>
            <p:cNvPr id="114" name="Rectangle 113"/>
            <p:cNvSpPr/>
            <p:nvPr/>
          </p:nvSpPr>
          <p:spPr>
            <a:xfrm>
              <a:off x="2286000" y="574476"/>
              <a:ext cx="609600" cy="609600"/>
            </a:xfrm>
            <a:prstGeom prst="rect">
              <a:avLst/>
            </a:prstGeom>
            <a:solidFill>
              <a:schemeClr val="bg1">
                <a:alpha val="40000"/>
              </a:schemeClr>
            </a:solidFill>
            <a:ln>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115" name="Rectangle 114"/>
            <p:cNvSpPr/>
            <p:nvPr/>
          </p:nvSpPr>
          <p:spPr>
            <a:xfrm>
              <a:off x="2286000" y="574476"/>
              <a:ext cx="609600" cy="187524"/>
            </a:xfrm>
            <a:prstGeom prst="rect">
              <a:avLst/>
            </a:prstGeom>
            <a:solidFill>
              <a:schemeClr val="accent1">
                <a:alpha val="4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grpSp>
      <p:grpSp>
        <p:nvGrpSpPr>
          <p:cNvPr id="116" name="Group 115"/>
          <p:cNvGrpSpPr/>
          <p:nvPr/>
        </p:nvGrpSpPr>
        <p:grpSpPr>
          <a:xfrm>
            <a:off x="2220950" y="3009645"/>
            <a:ext cx="145270" cy="145270"/>
            <a:chOff x="2286000" y="574476"/>
            <a:chExt cx="609600" cy="609600"/>
          </a:xfrm>
        </p:grpSpPr>
        <p:sp>
          <p:nvSpPr>
            <p:cNvPr id="117" name="Rectangle 116"/>
            <p:cNvSpPr/>
            <p:nvPr/>
          </p:nvSpPr>
          <p:spPr>
            <a:xfrm>
              <a:off x="2286000" y="574476"/>
              <a:ext cx="609600" cy="609600"/>
            </a:xfrm>
            <a:prstGeom prst="rect">
              <a:avLst/>
            </a:prstGeom>
            <a:solidFill>
              <a:schemeClr val="bg1">
                <a:alpha val="40000"/>
              </a:schemeClr>
            </a:solidFill>
            <a:ln>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118" name="Rectangle 117"/>
            <p:cNvSpPr/>
            <p:nvPr/>
          </p:nvSpPr>
          <p:spPr>
            <a:xfrm>
              <a:off x="2286000" y="574476"/>
              <a:ext cx="609600" cy="187524"/>
            </a:xfrm>
            <a:prstGeom prst="rect">
              <a:avLst/>
            </a:prstGeom>
            <a:solidFill>
              <a:schemeClr val="accent1">
                <a:alpha val="4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grpSp>
      <p:grpSp>
        <p:nvGrpSpPr>
          <p:cNvPr id="119" name="Group 118"/>
          <p:cNvGrpSpPr/>
          <p:nvPr/>
        </p:nvGrpSpPr>
        <p:grpSpPr>
          <a:xfrm>
            <a:off x="2428266" y="3009645"/>
            <a:ext cx="145270" cy="145270"/>
            <a:chOff x="2286000" y="574476"/>
            <a:chExt cx="609600" cy="609600"/>
          </a:xfrm>
        </p:grpSpPr>
        <p:sp>
          <p:nvSpPr>
            <p:cNvPr id="120" name="Rectangle 119"/>
            <p:cNvSpPr/>
            <p:nvPr/>
          </p:nvSpPr>
          <p:spPr>
            <a:xfrm>
              <a:off x="2286000" y="574476"/>
              <a:ext cx="609600" cy="609600"/>
            </a:xfrm>
            <a:prstGeom prst="rect">
              <a:avLst/>
            </a:prstGeom>
            <a:solidFill>
              <a:schemeClr val="bg1">
                <a:alpha val="40000"/>
              </a:schemeClr>
            </a:solidFill>
            <a:ln>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121" name="Rectangle 120"/>
            <p:cNvSpPr/>
            <p:nvPr/>
          </p:nvSpPr>
          <p:spPr>
            <a:xfrm>
              <a:off x="2286000" y="574476"/>
              <a:ext cx="609600" cy="187524"/>
            </a:xfrm>
            <a:prstGeom prst="rect">
              <a:avLst/>
            </a:prstGeom>
            <a:solidFill>
              <a:schemeClr val="accent1">
                <a:alpha val="4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grpSp>
      <p:sp>
        <p:nvSpPr>
          <p:cNvPr id="122" name="TextBox 121"/>
          <p:cNvSpPr txBox="1"/>
          <p:nvPr/>
        </p:nvSpPr>
        <p:spPr>
          <a:xfrm>
            <a:off x="1735543" y="3225792"/>
            <a:ext cx="918623" cy="196431"/>
          </a:xfrm>
          <a:prstGeom prst="rect">
            <a:avLst/>
          </a:prstGeom>
          <a:noFill/>
          <a:effectLst/>
        </p:spPr>
        <p:txBody>
          <a:bodyPr wrap="square" rtlCol="0">
            <a:spAutoFit/>
          </a:bodyPr>
          <a:lstStyle/>
          <a:p>
            <a:pPr algn="ctr"/>
            <a:r>
              <a:rPr lang="en-US" sz="1200" dirty="0" smtClean="0">
                <a:solidFill>
                  <a:prstClr val="black"/>
                </a:solidFill>
              </a:rPr>
              <a:t>Library A</a:t>
            </a:r>
            <a:endParaRPr lang="en-US" sz="1200" dirty="0">
              <a:solidFill>
                <a:prstClr val="black"/>
              </a:solidFill>
            </a:endParaRPr>
          </a:p>
        </p:txBody>
      </p:sp>
      <p:sp>
        <p:nvSpPr>
          <p:cNvPr id="124" name="Rounded Rectangle 123"/>
          <p:cNvSpPr/>
          <p:nvPr/>
        </p:nvSpPr>
        <p:spPr>
          <a:xfrm>
            <a:off x="2896280" y="2820310"/>
            <a:ext cx="918622" cy="405482"/>
          </a:xfrm>
          <a:prstGeom prst="roundRect">
            <a:avLst>
              <a:gd name="adj" fmla="val 8763"/>
            </a:avLst>
          </a:prstGeom>
          <a:solidFill>
            <a:schemeClr val="tx2">
              <a:lumMod val="20000"/>
              <a:lumOff val="80000"/>
            </a:schemeClr>
          </a:solidFill>
          <a:ln/>
          <a:effectLst/>
        </p:spPr>
        <p:style>
          <a:lnRef idx="2">
            <a:schemeClr val="accent5"/>
          </a:lnRef>
          <a:fillRef idx="1">
            <a:schemeClr val="lt1"/>
          </a:fillRef>
          <a:effectRef idx="0">
            <a:schemeClr val="accent5"/>
          </a:effectRef>
          <a:fontRef idx="minor">
            <a:schemeClr val="dk1"/>
          </a:fontRef>
        </p:style>
        <p:txBody>
          <a:bodyPr rtlCol="0" anchor="ctr"/>
          <a:lstStyle/>
          <a:p>
            <a:pPr algn="ctr"/>
            <a:endParaRPr lang="en-US">
              <a:solidFill>
                <a:prstClr val="black"/>
              </a:solidFill>
            </a:endParaRPr>
          </a:p>
        </p:txBody>
      </p:sp>
      <p:grpSp>
        <p:nvGrpSpPr>
          <p:cNvPr id="125" name="Group 124"/>
          <p:cNvGrpSpPr/>
          <p:nvPr/>
        </p:nvGrpSpPr>
        <p:grpSpPr>
          <a:xfrm>
            <a:off x="3490639" y="2764980"/>
            <a:ext cx="145270" cy="145270"/>
            <a:chOff x="2505074" y="1200150"/>
            <a:chExt cx="609600" cy="609600"/>
          </a:xfrm>
        </p:grpSpPr>
        <p:grpSp>
          <p:nvGrpSpPr>
            <p:cNvPr id="149" name="Group 148"/>
            <p:cNvGrpSpPr/>
            <p:nvPr/>
          </p:nvGrpSpPr>
          <p:grpSpPr>
            <a:xfrm>
              <a:off x="2505074" y="1200150"/>
              <a:ext cx="609600" cy="609600"/>
              <a:chOff x="2286000" y="574476"/>
              <a:chExt cx="609600" cy="609600"/>
            </a:xfrm>
          </p:grpSpPr>
          <p:sp>
            <p:nvSpPr>
              <p:cNvPr id="151" name="Rectangle 150"/>
              <p:cNvSpPr/>
              <p:nvPr/>
            </p:nvSpPr>
            <p:spPr>
              <a:xfrm>
                <a:off x="2286000" y="574476"/>
                <a:ext cx="609600" cy="609600"/>
              </a:xfrm>
              <a:prstGeom prst="rect">
                <a:avLst/>
              </a:prstGeom>
              <a:solidFill>
                <a:schemeClr val="bg1"/>
              </a:solidFill>
              <a:ln>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152" name="Rectangle 151"/>
              <p:cNvSpPr/>
              <p:nvPr/>
            </p:nvSpPr>
            <p:spPr>
              <a:xfrm>
                <a:off x="2286000" y="574476"/>
                <a:ext cx="609600" cy="187524"/>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grpSp>
        <p:pic>
          <p:nvPicPr>
            <p:cNvPr id="150" name="Picture 6" descr="http://www.byteparadigm.com/files/pictures/medium/LabViewIcon.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57474" y="1427333"/>
              <a:ext cx="352426" cy="36008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26" name="Group 125"/>
          <p:cNvGrpSpPr/>
          <p:nvPr/>
        </p:nvGrpSpPr>
        <p:grpSpPr>
          <a:xfrm>
            <a:off x="3079171" y="2764980"/>
            <a:ext cx="145270" cy="145270"/>
            <a:chOff x="2505074" y="1200150"/>
            <a:chExt cx="609600" cy="609600"/>
          </a:xfrm>
        </p:grpSpPr>
        <p:grpSp>
          <p:nvGrpSpPr>
            <p:cNvPr id="145" name="Group 144"/>
            <p:cNvGrpSpPr/>
            <p:nvPr/>
          </p:nvGrpSpPr>
          <p:grpSpPr>
            <a:xfrm>
              <a:off x="2505074" y="1200150"/>
              <a:ext cx="609600" cy="609600"/>
              <a:chOff x="2286000" y="574476"/>
              <a:chExt cx="609600" cy="609600"/>
            </a:xfrm>
          </p:grpSpPr>
          <p:sp>
            <p:nvSpPr>
              <p:cNvPr id="147" name="Rectangle 146"/>
              <p:cNvSpPr/>
              <p:nvPr/>
            </p:nvSpPr>
            <p:spPr>
              <a:xfrm>
                <a:off x="2286000" y="574476"/>
                <a:ext cx="609600" cy="609600"/>
              </a:xfrm>
              <a:prstGeom prst="rect">
                <a:avLst/>
              </a:prstGeom>
              <a:solidFill>
                <a:schemeClr val="bg1"/>
              </a:solidFill>
              <a:ln>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148" name="Rectangle 147"/>
              <p:cNvSpPr/>
              <p:nvPr/>
            </p:nvSpPr>
            <p:spPr>
              <a:xfrm>
                <a:off x="2286000" y="574476"/>
                <a:ext cx="609600" cy="187524"/>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grpSp>
        <p:pic>
          <p:nvPicPr>
            <p:cNvPr id="146" name="Picture 6" descr="http://www.byteparadigm.com/files/pictures/medium/LabViewIcon.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57474" y="1427333"/>
              <a:ext cx="352426" cy="36008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27" name="Group 126"/>
          <p:cNvGrpSpPr/>
          <p:nvPr/>
        </p:nvGrpSpPr>
        <p:grpSpPr>
          <a:xfrm>
            <a:off x="3284905" y="2764980"/>
            <a:ext cx="145270" cy="145270"/>
            <a:chOff x="2505074" y="1200150"/>
            <a:chExt cx="609600" cy="609600"/>
          </a:xfrm>
        </p:grpSpPr>
        <p:grpSp>
          <p:nvGrpSpPr>
            <p:cNvPr id="141" name="Group 140"/>
            <p:cNvGrpSpPr/>
            <p:nvPr/>
          </p:nvGrpSpPr>
          <p:grpSpPr>
            <a:xfrm>
              <a:off x="2505074" y="1200150"/>
              <a:ext cx="609600" cy="609600"/>
              <a:chOff x="2286000" y="574476"/>
              <a:chExt cx="609600" cy="609600"/>
            </a:xfrm>
          </p:grpSpPr>
          <p:sp>
            <p:nvSpPr>
              <p:cNvPr id="143" name="Rectangle 142"/>
              <p:cNvSpPr/>
              <p:nvPr/>
            </p:nvSpPr>
            <p:spPr>
              <a:xfrm>
                <a:off x="2286000" y="574476"/>
                <a:ext cx="609600" cy="609600"/>
              </a:xfrm>
              <a:prstGeom prst="rect">
                <a:avLst/>
              </a:prstGeom>
              <a:solidFill>
                <a:schemeClr val="bg1"/>
              </a:solidFill>
              <a:ln>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144" name="Rectangle 143"/>
              <p:cNvSpPr/>
              <p:nvPr/>
            </p:nvSpPr>
            <p:spPr>
              <a:xfrm>
                <a:off x="2286000" y="574476"/>
                <a:ext cx="609600" cy="187524"/>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grpSp>
        <p:pic>
          <p:nvPicPr>
            <p:cNvPr id="142" name="Picture 6" descr="http://www.byteparadigm.com/files/pictures/medium/LabViewIcon.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57474" y="1427333"/>
              <a:ext cx="352426" cy="36008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28" name="Group 127"/>
          <p:cNvGrpSpPr/>
          <p:nvPr/>
        </p:nvGrpSpPr>
        <p:grpSpPr>
          <a:xfrm>
            <a:off x="2958825" y="3010171"/>
            <a:ext cx="145270" cy="145270"/>
            <a:chOff x="2286000" y="574476"/>
            <a:chExt cx="609600" cy="609600"/>
          </a:xfrm>
        </p:grpSpPr>
        <p:sp>
          <p:nvSpPr>
            <p:cNvPr id="139" name="Rectangle 138"/>
            <p:cNvSpPr/>
            <p:nvPr/>
          </p:nvSpPr>
          <p:spPr>
            <a:xfrm>
              <a:off x="2286000" y="574476"/>
              <a:ext cx="609600" cy="609600"/>
            </a:xfrm>
            <a:prstGeom prst="rect">
              <a:avLst/>
            </a:prstGeom>
            <a:solidFill>
              <a:schemeClr val="bg1">
                <a:alpha val="40000"/>
              </a:schemeClr>
            </a:solidFill>
            <a:ln>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140" name="Rectangle 139"/>
            <p:cNvSpPr/>
            <p:nvPr/>
          </p:nvSpPr>
          <p:spPr>
            <a:xfrm>
              <a:off x="2286000" y="574476"/>
              <a:ext cx="609600" cy="187524"/>
            </a:xfrm>
            <a:prstGeom prst="rect">
              <a:avLst/>
            </a:prstGeom>
            <a:solidFill>
              <a:schemeClr val="accent1">
                <a:alpha val="4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grpSp>
      <p:grpSp>
        <p:nvGrpSpPr>
          <p:cNvPr id="129" name="Group 128"/>
          <p:cNvGrpSpPr/>
          <p:nvPr/>
        </p:nvGrpSpPr>
        <p:grpSpPr>
          <a:xfrm>
            <a:off x="3166141" y="3010171"/>
            <a:ext cx="145270" cy="145270"/>
            <a:chOff x="2286000" y="574476"/>
            <a:chExt cx="609600" cy="609600"/>
          </a:xfrm>
        </p:grpSpPr>
        <p:sp>
          <p:nvSpPr>
            <p:cNvPr id="137" name="Rectangle 136"/>
            <p:cNvSpPr/>
            <p:nvPr/>
          </p:nvSpPr>
          <p:spPr>
            <a:xfrm>
              <a:off x="2286000" y="574476"/>
              <a:ext cx="609600" cy="609600"/>
            </a:xfrm>
            <a:prstGeom prst="rect">
              <a:avLst/>
            </a:prstGeom>
            <a:solidFill>
              <a:schemeClr val="bg1">
                <a:alpha val="40000"/>
              </a:schemeClr>
            </a:solidFill>
            <a:ln>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138" name="Rectangle 137"/>
            <p:cNvSpPr/>
            <p:nvPr/>
          </p:nvSpPr>
          <p:spPr>
            <a:xfrm>
              <a:off x="2286000" y="574476"/>
              <a:ext cx="609600" cy="187524"/>
            </a:xfrm>
            <a:prstGeom prst="rect">
              <a:avLst/>
            </a:prstGeom>
            <a:solidFill>
              <a:schemeClr val="accent1">
                <a:alpha val="4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grpSp>
      <p:grpSp>
        <p:nvGrpSpPr>
          <p:cNvPr id="130" name="Group 129"/>
          <p:cNvGrpSpPr/>
          <p:nvPr/>
        </p:nvGrpSpPr>
        <p:grpSpPr>
          <a:xfrm>
            <a:off x="3381686" y="3009645"/>
            <a:ext cx="145270" cy="145270"/>
            <a:chOff x="2286000" y="574476"/>
            <a:chExt cx="609600" cy="609600"/>
          </a:xfrm>
        </p:grpSpPr>
        <p:sp>
          <p:nvSpPr>
            <p:cNvPr id="135" name="Rectangle 134"/>
            <p:cNvSpPr/>
            <p:nvPr/>
          </p:nvSpPr>
          <p:spPr>
            <a:xfrm>
              <a:off x="2286000" y="574476"/>
              <a:ext cx="609600" cy="609600"/>
            </a:xfrm>
            <a:prstGeom prst="rect">
              <a:avLst/>
            </a:prstGeom>
            <a:solidFill>
              <a:schemeClr val="bg1">
                <a:alpha val="40000"/>
              </a:schemeClr>
            </a:solidFill>
            <a:ln>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136" name="Rectangle 135"/>
            <p:cNvSpPr/>
            <p:nvPr/>
          </p:nvSpPr>
          <p:spPr>
            <a:xfrm>
              <a:off x="2286000" y="574476"/>
              <a:ext cx="609600" cy="187524"/>
            </a:xfrm>
            <a:prstGeom prst="rect">
              <a:avLst/>
            </a:prstGeom>
            <a:solidFill>
              <a:schemeClr val="accent1">
                <a:alpha val="4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grpSp>
      <p:grpSp>
        <p:nvGrpSpPr>
          <p:cNvPr id="131" name="Group 130"/>
          <p:cNvGrpSpPr/>
          <p:nvPr/>
        </p:nvGrpSpPr>
        <p:grpSpPr>
          <a:xfrm>
            <a:off x="3589003" y="3009645"/>
            <a:ext cx="145270" cy="145270"/>
            <a:chOff x="2286000" y="574476"/>
            <a:chExt cx="609600" cy="609600"/>
          </a:xfrm>
        </p:grpSpPr>
        <p:sp>
          <p:nvSpPr>
            <p:cNvPr id="133" name="Rectangle 132"/>
            <p:cNvSpPr/>
            <p:nvPr/>
          </p:nvSpPr>
          <p:spPr>
            <a:xfrm>
              <a:off x="2286000" y="574476"/>
              <a:ext cx="609600" cy="609600"/>
            </a:xfrm>
            <a:prstGeom prst="rect">
              <a:avLst/>
            </a:prstGeom>
            <a:solidFill>
              <a:schemeClr val="bg1">
                <a:alpha val="40000"/>
              </a:schemeClr>
            </a:solidFill>
            <a:ln>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134" name="Rectangle 133"/>
            <p:cNvSpPr/>
            <p:nvPr/>
          </p:nvSpPr>
          <p:spPr>
            <a:xfrm>
              <a:off x="2286000" y="574476"/>
              <a:ext cx="609600" cy="187524"/>
            </a:xfrm>
            <a:prstGeom prst="rect">
              <a:avLst/>
            </a:prstGeom>
            <a:solidFill>
              <a:schemeClr val="accent1">
                <a:alpha val="4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grpSp>
      <p:sp>
        <p:nvSpPr>
          <p:cNvPr id="132" name="TextBox 131"/>
          <p:cNvSpPr txBox="1"/>
          <p:nvPr/>
        </p:nvSpPr>
        <p:spPr>
          <a:xfrm>
            <a:off x="2896280" y="3225792"/>
            <a:ext cx="918623" cy="196431"/>
          </a:xfrm>
          <a:prstGeom prst="rect">
            <a:avLst/>
          </a:prstGeom>
          <a:noFill/>
          <a:effectLst/>
        </p:spPr>
        <p:txBody>
          <a:bodyPr wrap="square" rtlCol="0">
            <a:spAutoFit/>
          </a:bodyPr>
          <a:lstStyle/>
          <a:p>
            <a:pPr algn="ctr"/>
            <a:r>
              <a:rPr lang="en-US" sz="1200" dirty="0" smtClean="0">
                <a:solidFill>
                  <a:prstClr val="black"/>
                </a:solidFill>
              </a:rPr>
              <a:t>Library B</a:t>
            </a:r>
            <a:endParaRPr lang="en-US" sz="1200" dirty="0">
              <a:solidFill>
                <a:prstClr val="black"/>
              </a:solidFill>
            </a:endParaRPr>
          </a:p>
        </p:txBody>
      </p:sp>
      <p:grpSp>
        <p:nvGrpSpPr>
          <p:cNvPr id="9" name="Static Link"/>
          <p:cNvGrpSpPr/>
          <p:nvPr/>
        </p:nvGrpSpPr>
        <p:grpSpPr>
          <a:xfrm>
            <a:off x="1219200" y="2233625"/>
            <a:ext cx="1544646" cy="433375"/>
            <a:chOff x="778968" y="2560412"/>
            <a:chExt cx="1544646" cy="699448"/>
          </a:xfrm>
        </p:grpSpPr>
        <p:cxnSp>
          <p:nvCxnSpPr>
            <p:cNvPr id="8" name="Static VI Call"/>
            <p:cNvCxnSpPr/>
            <p:nvPr/>
          </p:nvCxnSpPr>
          <p:spPr>
            <a:xfrm>
              <a:off x="2323614" y="2560412"/>
              <a:ext cx="0" cy="699448"/>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225" name="TextBox 224"/>
            <p:cNvSpPr txBox="1"/>
            <p:nvPr/>
          </p:nvSpPr>
          <p:spPr>
            <a:xfrm>
              <a:off x="778968" y="2664179"/>
              <a:ext cx="1476874" cy="338554"/>
            </a:xfrm>
            <a:prstGeom prst="rect">
              <a:avLst/>
            </a:prstGeom>
            <a:noFill/>
            <a:effectLst/>
          </p:spPr>
          <p:txBody>
            <a:bodyPr wrap="square" rtlCol="0">
              <a:spAutoFit/>
            </a:bodyPr>
            <a:lstStyle/>
            <a:p>
              <a:pPr algn="r"/>
              <a:r>
                <a:rPr lang="en-US" sz="1600" dirty="0" smtClean="0">
                  <a:solidFill>
                    <a:prstClr val="black"/>
                  </a:solidFill>
                </a:rPr>
                <a:t>Static VI Calls</a:t>
              </a:r>
              <a:endParaRPr lang="en-US" sz="1600" dirty="0">
                <a:solidFill>
                  <a:prstClr val="black"/>
                </a:solidFill>
              </a:endParaRPr>
            </a:p>
          </p:txBody>
        </p:sp>
      </p:grpSp>
      <p:grpSp>
        <p:nvGrpSpPr>
          <p:cNvPr id="10" name="Dynamic Library A"/>
          <p:cNvGrpSpPr/>
          <p:nvPr/>
        </p:nvGrpSpPr>
        <p:grpSpPr>
          <a:xfrm>
            <a:off x="5693941" y="1431081"/>
            <a:ext cx="1295405" cy="1006855"/>
            <a:chOff x="5332108" y="1314138"/>
            <a:chExt cx="1295405" cy="1006855"/>
          </a:xfrm>
        </p:grpSpPr>
        <p:sp>
          <p:nvSpPr>
            <p:cNvPr id="232" name="Rounded Rectangle 231"/>
            <p:cNvSpPr/>
            <p:nvPr/>
          </p:nvSpPr>
          <p:spPr>
            <a:xfrm>
              <a:off x="5332108" y="1749199"/>
              <a:ext cx="1295403" cy="571794"/>
            </a:xfrm>
            <a:prstGeom prst="roundRect">
              <a:avLst>
                <a:gd name="adj" fmla="val 8763"/>
              </a:avLst>
            </a:prstGeom>
            <a:solidFill>
              <a:schemeClr val="tx2">
                <a:lumMod val="20000"/>
                <a:lumOff val="80000"/>
              </a:schemeClr>
            </a:solidFill>
            <a:ln/>
            <a:effectLst/>
          </p:spPr>
          <p:style>
            <a:lnRef idx="2">
              <a:schemeClr val="accent5"/>
            </a:lnRef>
            <a:fillRef idx="1">
              <a:schemeClr val="lt1"/>
            </a:fillRef>
            <a:effectRef idx="0">
              <a:schemeClr val="accent5"/>
            </a:effectRef>
            <a:fontRef idx="minor">
              <a:schemeClr val="dk1"/>
            </a:fontRef>
          </p:style>
          <p:txBody>
            <a:bodyPr rtlCol="0" anchor="ctr"/>
            <a:lstStyle/>
            <a:p>
              <a:pPr algn="ctr"/>
              <a:endParaRPr lang="en-US">
                <a:solidFill>
                  <a:prstClr val="black"/>
                </a:solidFill>
              </a:endParaRPr>
            </a:p>
          </p:txBody>
        </p:sp>
        <p:grpSp>
          <p:nvGrpSpPr>
            <p:cNvPr id="233" name="Group 232"/>
            <p:cNvGrpSpPr/>
            <p:nvPr/>
          </p:nvGrpSpPr>
          <p:grpSpPr>
            <a:xfrm>
              <a:off x="6170249" y="1671175"/>
              <a:ext cx="204854" cy="204854"/>
              <a:chOff x="2505074" y="1200150"/>
              <a:chExt cx="609600" cy="609600"/>
            </a:xfrm>
          </p:grpSpPr>
          <p:grpSp>
            <p:nvGrpSpPr>
              <p:cNvPr id="345" name="Group 344"/>
              <p:cNvGrpSpPr/>
              <p:nvPr/>
            </p:nvGrpSpPr>
            <p:grpSpPr>
              <a:xfrm>
                <a:off x="2505074" y="1200150"/>
                <a:ext cx="609600" cy="609600"/>
                <a:chOff x="2286000" y="574476"/>
                <a:chExt cx="609600" cy="609600"/>
              </a:xfrm>
            </p:grpSpPr>
            <p:sp>
              <p:nvSpPr>
                <p:cNvPr id="347" name="Rectangle 346"/>
                <p:cNvSpPr/>
                <p:nvPr/>
              </p:nvSpPr>
              <p:spPr>
                <a:xfrm>
                  <a:off x="2286000" y="574476"/>
                  <a:ext cx="609600" cy="609600"/>
                </a:xfrm>
                <a:prstGeom prst="rect">
                  <a:avLst/>
                </a:prstGeom>
                <a:solidFill>
                  <a:schemeClr val="bg1"/>
                </a:solidFill>
                <a:ln>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348" name="Rectangle 347"/>
                <p:cNvSpPr/>
                <p:nvPr/>
              </p:nvSpPr>
              <p:spPr>
                <a:xfrm>
                  <a:off x="2286000" y="574476"/>
                  <a:ext cx="609600" cy="187524"/>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grpSp>
          <p:pic>
            <p:nvPicPr>
              <p:cNvPr id="346" name="Picture 6" descr="http://www.byteparadigm.com/files/pictures/medium/LabViewIcon.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57474" y="1427333"/>
                <a:ext cx="352426" cy="36008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35" name="Group 234"/>
            <p:cNvGrpSpPr/>
            <p:nvPr/>
          </p:nvGrpSpPr>
          <p:grpSpPr>
            <a:xfrm>
              <a:off x="5590014" y="1671175"/>
              <a:ext cx="204854" cy="204854"/>
              <a:chOff x="2505074" y="1200150"/>
              <a:chExt cx="609600" cy="609600"/>
            </a:xfrm>
          </p:grpSpPr>
          <p:grpSp>
            <p:nvGrpSpPr>
              <p:cNvPr id="341" name="Group 340"/>
              <p:cNvGrpSpPr/>
              <p:nvPr/>
            </p:nvGrpSpPr>
            <p:grpSpPr>
              <a:xfrm>
                <a:off x="2505074" y="1200150"/>
                <a:ext cx="609600" cy="609600"/>
                <a:chOff x="2286000" y="574476"/>
                <a:chExt cx="609600" cy="609600"/>
              </a:xfrm>
            </p:grpSpPr>
            <p:sp>
              <p:nvSpPr>
                <p:cNvPr id="343" name="Rectangle 342"/>
                <p:cNvSpPr/>
                <p:nvPr/>
              </p:nvSpPr>
              <p:spPr>
                <a:xfrm>
                  <a:off x="2286000" y="574476"/>
                  <a:ext cx="609600" cy="609600"/>
                </a:xfrm>
                <a:prstGeom prst="rect">
                  <a:avLst/>
                </a:prstGeom>
                <a:solidFill>
                  <a:schemeClr val="bg1"/>
                </a:solidFill>
                <a:ln>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344" name="Rectangle 343"/>
                <p:cNvSpPr/>
                <p:nvPr/>
              </p:nvSpPr>
              <p:spPr>
                <a:xfrm>
                  <a:off x="2286000" y="574476"/>
                  <a:ext cx="609600" cy="187524"/>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grpSp>
          <p:pic>
            <p:nvPicPr>
              <p:cNvPr id="342" name="Picture 6" descr="http://www.byteparadigm.com/files/pictures/medium/LabViewIcon.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57474" y="1427333"/>
                <a:ext cx="352426" cy="36008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36" name="Group 235"/>
            <p:cNvGrpSpPr/>
            <p:nvPr/>
          </p:nvGrpSpPr>
          <p:grpSpPr>
            <a:xfrm>
              <a:off x="5880131" y="1671175"/>
              <a:ext cx="204854" cy="204854"/>
              <a:chOff x="2505074" y="1200150"/>
              <a:chExt cx="609600" cy="609600"/>
            </a:xfrm>
          </p:grpSpPr>
          <p:grpSp>
            <p:nvGrpSpPr>
              <p:cNvPr id="337" name="Group 336"/>
              <p:cNvGrpSpPr/>
              <p:nvPr/>
            </p:nvGrpSpPr>
            <p:grpSpPr>
              <a:xfrm>
                <a:off x="2505074" y="1200150"/>
                <a:ext cx="609600" cy="609600"/>
                <a:chOff x="2286000" y="574476"/>
                <a:chExt cx="609600" cy="609600"/>
              </a:xfrm>
            </p:grpSpPr>
            <p:sp>
              <p:nvSpPr>
                <p:cNvPr id="339" name="Rectangle 338"/>
                <p:cNvSpPr/>
                <p:nvPr/>
              </p:nvSpPr>
              <p:spPr>
                <a:xfrm>
                  <a:off x="2286000" y="574476"/>
                  <a:ext cx="609600" cy="609600"/>
                </a:xfrm>
                <a:prstGeom prst="rect">
                  <a:avLst/>
                </a:prstGeom>
                <a:solidFill>
                  <a:schemeClr val="bg1"/>
                </a:solidFill>
                <a:ln>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340" name="Rectangle 339"/>
                <p:cNvSpPr/>
                <p:nvPr/>
              </p:nvSpPr>
              <p:spPr>
                <a:xfrm>
                  <a:off x="2286000" y="574476"/>
                  <a:ext cx="609600" cy="187524"/>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grpSp>
          <p:pic>
            <p:nvPicPr>
              <p:cNvPr id="338" name="Picture 6" descr="http://www.byteparadigm.com/files/pictures/medium/LabViewIcon.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57474" y="1427333"/>
                <a:ext cx="352426" cy="36008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37" name="Group 236"/>
            <p:cNvGrpSpPr/>
            <p:nvPr/>
          </p:nvGrpSpPr>
          <p:grpSpPr>
            <a:xfrm>
              <a:off x="5420307" y="2016934"/>
              <a:ext cx="204854" cy="204854"/>
              <a:chOff x="2286000" y="574476"/>
              <a:chExt cx="609600" cy="609600"/>
            </a:xfrm>
          </p:grpSpPr>
          <p:sp>
            <p:nvSpPr>
              <p:cNvPr id="335" name="Rectangle 334"/>
              <p:cNvSpPr/>
              <p:nvPr/>
            </p:nvSpPr>
            <p:spPr>
              <a:xfrm>
                <a:off x="2286000" y="574476"/>
                <a:ext cx="609600" cy="609600"/>
              </a:xfrm>
              <a:prstGeom prst="rect">
                <a:avLst/>
              </a:prstGeom>
              <a:solidFill>
                <a:schemeClr val="bg1">
                  <a:alpha val="40000"/>
                </a:schemeClr>
              </a:solidFill>
              <a:ln>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336" name="Rectangle 335"/>
              <p:cNvSpPr/>
              <p:nvPr/>
            </p:nvSpPr>
            <p:spPr>
              <a:xfrm>
                <a:off x="2286000" y="574476"/>
                <a:ext cx="609600" cy="187524"/>
              </a:xfrm>
              <a:prstGeom prst="rect">
                <a:avLst/>
              </a:prstGeom>
              <a:solidFill>
                <a:schemeClr val="accent1">
                  <a:alpha val="4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grpSp>
        <p:grpSp>
          <p:nvGrpSpPr>
            <p:cNvPr id="238" name="Group 237"/>
            <p:cNvGrpSpPr/>
            <p:nvPr/>
          </p:nvGrpSpPr>
          <p:grpSpPr>
            <a:xfrm>
              <a:off x="5712656" y="2016934"/>
              <a:ext cx="204854" cy="204854"/>
              <a:chOff x="2286000" y="574476"/>
              <a:chExt cx="609600" cy="609600"/>
            </a:xfrm>
          </p:grpSpPr>
          <p:sp>
            <p:nvSpPr>
              <p:cNvPr id="333" name="Rectangle 332"/>
              <p:cNvSpPr/>
              <p:nvPr/>
            </p:nvSpPr>
            <p:spPr>
              <a:xfrm>
                <a:off x="2286000" y="574476"/>
                <a:ext cx="609600" cy="609600"/>
              </a:xfrm>
              <a:prstGeom prst="rect">
                <a:avLst/>
              </a:prstGeom>
              <a:solidFill>
                <a:schemeClr val="bg1">
                  <a:alpha val="40000"/>
                </a:schemeClr>
              </a:solidFill>
              <a:ln>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334" name="Rectangle 333"/>
              <p:cNvSpPr/>
              <p:nvPr/>
            </p:nvSpPr>
            <p:spPr>
              <a:xfrm>
                <a:off x="2286000" y="574476"/>
                <a:ext cx="609600" cy="187524"/>
              </a:xfrm>
              <a:prstGeom prst="rect">
                <a:avLst/>
              </a:prstGeom>
              <a:solidFill>
                <a:schemeClr val="accent1">
                  <a:alpha val="4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grpSp>
        <p:grpSp>
          <p:nvGrpSpPr>
            <p:cNvPr id="239" name="Group 238"/>
            <p:cNvGrpSpPr/>
            <p:nvPr/>
          </p:nvGrpSpPr>
          <p:grpSpPr>
            <a:xfrm>
              <a:off x="6016609" y="2016192"/>
              <a:ext cx="204854" cy="204854"/>
              <a:chOff x="2286000" y="574476"/>
              <a:chExt cx="609600" cy="609600"/>
            </a:xfrm>
          </p:grpSpPr>
          <p:sp>
            <p:nvSpPr>
              <p:cNvPr id="331" name="Rectangle 330"/>
              <p:cNvSpPr/>
              <p:nvPr/>
            </p:nvSpPr>
            <p:spPr>
              <a:xfrm>
                <a:off x="2286000" y="574476"/>
                <a:ext cx="609600" cy="609600"/>
              </a:xfrm>
              <a:prstGeom prst="rect">
                <a:avLst/>
              </a:prstGeom>
              <a:solidFill>
                <a:schemeClr val="bg1">
                  <a:alpha val="40000"/>
                </a:schemeClr>
              </a:solidFill>
              <a:ln>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332" name="Rectangle 331"/>
              <p:cNvSpPr/>
              <p:nvPr/>
            </p:nvSpPr>
            <p:spPr>
              <a:xfrm>
                <a:off x="2286000" y="574476"/>
                <a:ext cx="609600" cy="187524"/>
              </a:xfrm>
              <a:prstGeom prst="rect">
                <a:avLst/>
              </a:prstGeom>
              <a:solidFill>
                <a:schemeClr val="accent1">
                  <a:alpha val="4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grpSp>
        <p:grpSp>
          <p:nvGrpSpPr>
            <p:cNvPr id="240" name="Group 239"/>
            <p:cNvGrpSpPr/>
            <p:nvPr/>
          </p:nvGrpSpPr>
          <p:grpSpPr>
            <a:xfrm>
              <a:off x="6308958" y="2016192"/>
              <a:ext cx="204854" cy="204854"/>
              <a:chOff x="2286000" y="574476"/>
              <a:chExt cx="609600" cy="609600"/>
            </a:xfrm>
          </p:grpSpPr>
          <p:sp>
            <p:nvSpPr>
              <p:cNvPr id="329" name="Rectangle 328"/>
              <p:cNvSpPr/>
              <p:nvPr/>
            </p:nvSpPr>
            <p:spPr>
              <a:xfrm>
                <a:off x="2286000" y="574476"/>
                <a:ext cx="609600" cy="609600"/>
              </a:xfrm>
              <a:prstGeom prst="rect">
                <a:avLst/>
              </a:prstGeom>
              <a:solidFill>
                <a:schemeClr val="bg1">
                  <a:alpha val="40000"/>
                </a:schemeClr>
              </a:solidFill>
              <a:ln>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330" name="Rectangle 329"/>
              <p:cNvSpPr/>
              <p:nvPr/>
            </p:nvSpPr>
            <p:spPr>
              <a:xfrm>
                <a:off x="2286000" y="574476"/>
                <a:ext cx="609600" cy="187524"/>
              </a:xfrm>
              <a:prstGeom prst="rect">
                <a:avLst/>
              </a:prstGeom>
              <a:solidFill>
                <a:schemeClr val="accent1">
                  <a:alpha val="4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grpSp>
        <p:sp>
          <p:nvSpPr>
            <p:cNvPr id="241" name="TextBox 240"/>
            <p:cNvSpPr txBox="1"/>
            <p:nvPr/>
          </p:nvSpPr>
          <p:spPr>
            <a:xfrm>
              <a:off x="5332108" y="1314138"/>
              <a:ext cx="1295405" cy="276999"/>
            </a:xfrm>
            <a:prstGeom prst="rect">
              <a:avLst/>
            </a:prstGeom>
            <a:noFill/>
            <a:effectLst/>
          </p:spPr>
          <p:txBody>
            <a:bodyPr wrap="square" rtlCol="0">
              <a:spAutoFit/>
            </a:bodyPr>
            <a:lstStyle/>
            <a:p>
              <a:pPr algn="ctr"/>
              <a:r>
                <a:rPr lang="en-US" sz="1200" dirty="0" err="1" smtClean="0">
                  <a:solidFill>
                    <a:prstClr val="black"/>
                  </a:solidFill>
                </a:rPr>
                <a:t>Dyn</a:t>
              </a:r>
              <a:r>
                <a:rPr lang="en-US" sz="1200" dirty="0" smtClean="0">
                  <a:solidFill>
                    <a:prstClr val="black"/>
                  </a:solidFill>
                </a:rPr>
                <a:t> Lib A</a:t>
              </a:r>
              <a:endParaRPr lang="en-US" sz="1200" dirty="0">
                <a:solidFill>
                  <a:prstClr val="black"/>
                </a:solidFill>
              </a:endParaRPr>
            </a:p>
          </p:txBody>
        </p:sp>
      </p:grpSp>
      <p:cxnSp>
        <p:nvCxnSpPr>
          <p:cNvPr id="16" name="Curved Connector 15"/>
          <p:cNvCxnSpPr>
            <a:stCxn id="54" idx="3"/>
            <a:endCxn id="232" idx="1"/>
          </p:cNvCxnSpPr>
          <p:nvPr/>
        </p:nvCxnSpPr>
        <p:spPr>
          <a:xfrm>
            <a:off x="4556948" y="1428842"/>
            <a:ext cx="1136993" cy="723197"/>
          </a:xfrm>
          <a:prstGeom prst="curvedConnector3">
            <a:avLst>
              <a:gd name="adj1" fmla="val 50000"/>
            </a:avLst>
          </a:prstGeom>
          <a:ln>
            <a:solidFill>
              <a:schemeClr val="tx1">
                <a:lumMod val="50000"/>
                <a:lumOff val="50000"/>
              </a:schemeClr>
            </a:solidFill>
            <a:prstDash val="sysDash"/>
            <a:tailEnd type="arrow"/>
          </a:ln>
        </p:spPr>
        <p:style>
          <a:lnRef idx="2">
            <a:schemeClr val="accent1"/>
          </a:lnRef>
          <a:fillRef idx="0">
            <a:schemeClr val="accent1"/>
          </a:fillRef>
          <a:effectRef idx="1">
            <a:schemeClr val="accent1"/>
          </a:effectRef>
          <a:fontRef idx="minor">
            <a:schemeClr val="tx1"/>
          </a:fontRef>
        </p:style>
      </p:cxnSp>
      <p:sp>
        <p:nvSpPr>
          <p:cNvPr id="231" name="TextBox 230"/>
          <p:cNvSpPr txBox="1"/>
          <p:nvPr/>
        </p:nvSpPr>
        <p:spPr>
          <a:xfrm>
            <a:off x="1951041" y="5116905"/>
            <a:ext cx="1524002" cy="307777"/>
          </a:xfrm>
          <a:prstGeom prst="rect">
            <a:avLst/>
          </a:prstGeom>
          <a:noFill/>
          <a:effectLst/>
        </p:spPr>
        <p:txBody>
          <a:bodyPr wrap="square" rtlCol="0">
            <a:spAutoFit/>
          </a:bodyPr>
          <a:lstStyle/>
          <a:p>
            <a:pPr algn="ctr"/>
            <a:r>
              <a:rPr lang="en-US" sz="1400" dirty="0" smtClean="0"/>
              <a:t>Executable</a:t>
            </a:r>
            <a:endParaRPr lang="en-US" sz="1400" dirty="0"/>
          </a:p>
        </p:txBody>
      </p:sp>
      <p:grpSp>
        <p:nvGrpSpPr>
          <p:cNvPr id="234" name="Group 233"/>
          <p:cNvGrpSpPr/>
          <p:nvPr/>
        </p:nvGrpSpPr>
        <p:grpSpPr>
          <a:xfrm>
            <a:off x="2341551" y="4343400"/>
            <a:ext cx="762000" cy="762000"/>
            <a:chOff x="7162800" y="2319635"/>
            <a:chExt cx="762000" cy="762000"/>
          </a:xfrm>
        </p:grpSpPr>
        <p:sp>
          <p:nvSpPr>
            <p:cNvPr id="242" name="Cube 241"/>
            <p:cNvSpPr/>
            <p:nvPr/>
          </p:nvSpPr>
          <p:spPr>
            <a:xfrm rot="16200000">
              <a:off x="7162800" y="2319635"/>
              <a:ext cx="762000" cy="762000"/>
            </a:xfrm>
            <a:prstGeom prst="cube">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pic>
          <p:nvPicPr>
            <p:cNvPr id="243" name="Picture 4" descr="https://encrypted-tbn2.gstatic.com/images?q=tbn:ANd9GcTRWKyIkrpKamw3KVXgPClWFnzeUurD_1o5ALOzcJp6q7oGE_NnlQ"/>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91400" y="2562225"/>
              <a:ext cx="485775" cy="485775"/>
            </a:xfrm>
            <a:prstGeom prst="rect">
              <a:avLst/>
            </a:prstGeom>
            <a:noFill/>
            <a:extLst>
              <a:ext uri="{909E8E84-426E-40dd-AFC4-6F175D3DCCD1}">
                <a14:hiddenFill xmlns:a14="http://schemas.microsoft.com/office/drawing/2010/main">
                  <a:solidFill>
                    <a:srgbClr val="FFFFFF"/>
                  </a:solidFill>
                </a14:hiddenFill>
              </a:ext>
            </a:extLst>
          </p:spPr>
        </p:pic>
      </p:grpSp>
      <p:sp>
        <p:nvSpPr>
          <p:cNvPr id="244" name="Right Arrow 243"/>
          <p:cNvSpPr/>
          <p:nvPr/>
        </p:nvSpPr>
        <p:spPr>
          <a:xfrm rot="5400000">
            <a:off x="2527042" y="3996944"/>
            <a:ext cx="480390" cy="364923"/>
          </a:xfrm>
          <a:prstGeom prst="rightArrow">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245" name="Straight Connector 244"/>
          <p:cNvCxnSpPr/>
          <p:nvPr/>
        </p:nvCxnSpPr>
        <p:spPr>
          <a:xfrm>
            <a:off x="0" y="3939210"/>
            <a:ext cx="9144000" cy="0"/>
          </a:xfrm>
          <a:prstGeom prst="line">
            <a:avLst/>
          </a:prstGeom>
          <a:ln>
            <a:prstDash val="lgDash"/>
          </a:ln>
        </p:spPr>
        <p:style>
          <a:lnRef idx="2">
            <a:schemeClr val="accent1"/>
          </a:lnRef>
          <a:fillRef idx="0">
            <a:schemeClr val="accent1"/>
          </a:fillRef>
          <a:effectRef idx="1">
            <a:schemeClr val="accent1"/>
          </a:effectRef>
          <a:fontRef idx="minor">
            <a:schemeClr val="tx1"/>
          </a:fontRef>
        </p:style>
      </p:cxnSp>
      <p:grpSp>
        <p:nvGrpSpPr>
          <p:cNvPr id="246" name="Dynamic Library N"/>
          <p:cNvGrpSpPr/>
          <p:nvPr/>
        </p:nvGrpSpPr>
        <p:grpSpPr>
          <a:xfrm>
            <a:off x="5714997" y="4455582"/>
            <a:ext cx="1295403" cy="649818"/>
            <a:chOff x="5332108" y="1671175"/>
            <a:chExt cx="1295403" cy="649818"/>
          </a:xfrm>
        </p:grpSpPr>
        <p:sp>
          <p:nvSpPr>
            <p:cNvPr id="247" name="Rounded Rectangle 246"/>
            <p:cNvSpPr/>
            <p:nvPr/>
          </p:nvSpPr>
          <p:spPr>
            <a:xfrm>
              <a:off x="5332108" y="1749199"/>
              <a:ext cx="1295403" cy="571794"/>
            </a:xfrm>
            <a:prstGeom prst="roundRect">
              <a:avLst>
                <a:gd name="adj" fmla="val 8763"/>
              </a:avLst>
            </a:prstGeom>
            <a:solidFill>
              <a:schemeClr val="tx2">
                <a:lumMod val="20000"/>
                <a:lumOff val="80000"/>
              </a:schemeClr>
            </a:solidFill>
            <a:ln/>
            <a:effectLst/>
          </p:spPr>
          <p:style>
            <a:lnRef idx="2">
              <a:schemeClr val="accent5"/>
            </a:lnRef>
            <a:fillRef idx="1">
              <a:schemeClr val="lt1"/>
            </a:fillRef>
            <a:effectRef idx="0">
              <a:schemeClr val="accent5"/>
            </a:effectRef>
            <a:fontRef idx="minor">
              <a:schemeClr val="dk1"/>
            </a:fontRef>
          </p:style>
          <p:txBody>
            <a:bodyPr rtlCol="0" anchor="ctr"/>
            <a:lstStyle/>
            <a:p>
              <a:pPr algn="ctr"/>
              <a:endParaRPr lang="en-US">
                <a:solidFill>
                  <a:prstClr val="black"/>
                </a:solidFill>
              </a:endParaRPr>
            </a:p>
          </p:txBody>
        </p:sp>
        <p:grpSp>
          <p:nvGrpSpPr>
            <p:cNvPr id="248" name="Group 247"/>
            <p:cNvGrpSpPr/>
            <p:nvPr/>
          </p:nvGrpSpPr>
          <p:grpSpPr>
            <a:xfrm>
              <a:off x="6170249" y="1671175"/>
              <a:ext cx="204854" cy="204854"/>
              <a:chOff x="2505074" y="1200150"/>
              <a:chExt cx="609600" cy="609600"/>
            </a:xfrm>
          </p:grpSpPr>
          <p:grpSp>
            <p:nvGrpSpPr>
              <p:cNvPr id="272" name="Group 271"/>
              <p:cNvGrpSpPr/>
              <p:nvPr/>
            </p:nvGrpSpPr>
            <p:grpSpPr>
              <a:xfrm>
                <a:off x="2505074" y="1200150"/>
                <a:ext cx="609600" cy="609600"/>
                <a:chOff x="2286000" y="574476"/>
                <a:chExt cx="609600" cy="609600"/>
              </a:xfrm>
            </p:grpSpPr>
            <p:sp>
              <p:nvSpPr>
                <p:cNvPr id="274" name="Rectangle 273"/>
                <p:cNvSpPr/>
                <p:nvPr/>
              </p:nvSpPr>
              <p:spPr>
                <a:xfrm>
                  <a:off x="2286000" y="574476"/>
                  <a:ext cx="609600" cy="609600"/>
                </a:xfrm>
                <a:prstGeom prst="rect">
                  <a:avLst/>
                </a:prstGeom>
                <a:solidFill>
                  <a:schemeClr val="bg1"/>
                </a:solidFill>
                <a:ln>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275" name="Rectangle 274"/>
                <p:cNvSpPr/>
                <p:nvPr/>
              </p:nvSpPr>
              <p:spPr>
                <a:xfrm>
                  <a:off x="2286000" y="574476"/>
                  <a:ext cx="609600" cy="187524"/>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grpSp>
          <p:pic>
            <p:nvPicPr>
              <p:cNvPr id="273" name="Picture 6" descr="http://www.byteparadigm.com/files/pictures/medium/LabViewIcon.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57474" y="1427333"/>
                <a:ext cx="352426" cy="36008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49" name="Group 248"/>
            <p:cNvGrpSpPr/>
            <p:nvPr/>
          </p:nvGrpSpPr>
          <p:grpSpPr>
            <a:xfrm>
              <a:off x="5590014" y="1671175"/>
              <a:ext cx="204854" cy="204854"/>
              <a:chOff x="2505074" y="1200150"/>
              <a:chExt cx="609600" cy="609600"/>
            </a:xfrm>
          </p:grpSpPr>
          <p:grpSp>
            <p:nvGrpSpPr>
              <p:cNvPr id="268" name="Group 267"/>
              <p:cNvGrpSpPr/>
              <p:nvPr/>
            </p:nvGrpSpPr>
            <p:grpSpPr>
              <a:xfrm>
                <a:off x="2505074" y="1200150"/>
                <a:ext cx="609600" cy="609600"/>
                <a:chOff x="2286000" y="574476"/>
                <a:chExt cx="609600" cy="609600"/>
              </a:xfrm>
            </p:grpSpPr>
            <p:sp>
              <p:nvSpPr>
                <p:cNvPr id="270" name="Rectangle 269"/>
                <p:cNvSpPr/>
                <p:nvPr/>
              </p:nvSpPr>
              <p:spPr>
                <a:xfrm>
                  <a:off x="2286000" y="574476"/>
                  <a:ext cx="609600" cy="609600"/>
                </a:xfrm>
                <a:prstGeom prst="rect">
                  <a:avLst/>
                </a:prstGeom>
                <a:solidFill>
                  <a:schemeClr val="bg1"/>
                </a:solidFill>
                <a:ln>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271" name="Rectangle 270"/>
                <p:cNvSpPr/>
                <p:nvPr/>
              </p:nvSpPr>
              <p:spPr>
                <a:xfrm>
                  <a:off x="2286000" y="574476"/>
                  <a:ext cx="609600" cy="187524"/>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grpSp>
          <p:pic>
            <p:nvPicPr>
              <p:cNvPr id="269" name="Picture 6" descr="http://www.byteparadigm.com/files/pictures/medium/LabViewIcon.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57474" y="1427333"/>
                <a:ext cx="352426" cy="36008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50" name="Group 249"/>
            <p:cNvGrpSpPr/>
            <p:nvPr/>
          </p:nvGrpSpPr>
          <p:grpSpPr>
            <a:xfrm>
              <a:off x="5880131" y="1671175"/>
              <a:ext cx="204854" cy="204854"/>
              <a:chOff x="2505074" y="1200150"/>
              <a:chExt cx="609600" cy="609600"/>
            </a:xfrm>
          </p:grpSpPr>
          <p:grpSp>
            <p:nvGrpSpPr>
              <p:cNvPr id="264" name="Group 263"/>
              <p:cNvGrpSpPr/>
              <p:nvPr/>
            </p:nvGrpSpPr>
            <p:grpSpPr>
              <a:xfrm>
                <a:off x="2505074" y="1200150"/>
                <a:ext cx="609600" cy="609600"/>
                <a:chOff x="2286000" y="574476"/>
                <a:chExt cx="609600" cy="609600"/>
              </a:xfrm>
            </p:grpSpPr>
            <p:sp>
              <p:nvSpPr>
                <p:cNvPr id="266" name="Rectangle 265"/>
                <p:cNvSpPr/>
                <p:nvPr/>
              </p:nvSpPr>
              <p:spPr>
                <a:xfrm>
                  <a:off x="2286000" y="574476"/>
                  <a:ext cx="609600" cy="609600"/>
                </a:xfrm>
                <a:prstGeom prst="rect">
                  <a:avLst/>
                </a:prstGeom>
                <a:solidFill>
                  <a:schemeClr val="bg1"/>
                </a:solidFill>
                <a:ln>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267" name="Rectangle 266"/>
                <p:cNvSpPr/>
                <p:nvPr/>
              </p:nvSpPr>
              <p:spPr>
                <a:xfrm>
                  <a:off x="2286000" y="574476"/>
                  <a:ext cx="609600" cy="187524"/>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grpSp>
          <p:pic>
            <p:nvPicPr>
              <p:cNvPr id="265" name="Picture 6" descr="http://www.byteparadigm.com/files/pictures/medium/LabViewIcon.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57474" y="1427333"/>
                <a:ext cx="352426" cy="36008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51" name="Group 250"/>
            <p:cNvGrpSpPr/>
            <p:nvPr/>
          </p:nvGrpSpPr>
          <p:grpSpPr>
            <a:xfrm>
              <a:off x="5420307" y="2016934"/>
              <a:ext cx="204854" cy="204854"/>
              <a:chOff x="2286000" y="574476"/>
              <a:chExt cx="609600" cy="609600"/>
            </a:xfrm>
          </p:grpSpPr>
          <p:sp>
            <p:nvSpPr>
              <p:cNvPr id="262" name="Rectangle 261"/>
              <p:cNvSpPr/>
              <p:nvPr/>
            </p:nvSpPr>
            <p:spPr>
              <a:xfrm>
                <a:off x="2286000" y="574476"/>
                <a:ext cx="609600" cy="609600"/>
              </a:xfrm>
              <a:prstGeom prst="rect">
                <a:avLst/>
              </a:prstGeom>
              <a:solidFill>
                <a:schemeClr val="bg1">
                  <a:alpha val="40000"/>
                </a:schemeClr>
              </a:solidFill>
              <a:ln>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263" name="Rectangle 262"/>
              <p:cNvSpPr/>
              <p:nvPr/>
            </p:nvSpPr>
            <p:spPr>
              <a:xfrm>
                <a:off x="2286000" y="574476"/>
                <a:ext cx="609600" cy="187524"/>
              </a:xfrm>
              <a:prstGeom prst="rect">
                <a:avLst/>
              </a:prstGeom>
              <a:solidFill>
                <a:schemeClr val="accent1">
                  <a:alpha val="4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grpSp>
        <p:grpSp>
          <p:nvGrpSpPr>
            <p:cNvPr id="252" name="Group 251"/>
            <p:cNvGrpSpPr/>
            <p:nvPr/>
          </p:nvGrpSpPr>
          <p:grpSpPr>
            <a:xfrm>
              <a:off x="5712656" y="2016934"/>
              <a:ext cx="204854" cy="204854"/>
              <a:chOff x="2286000" y="574476"/>
              <a:chExt cx="609600" cy="609600"/>
            </a:xfrm>
          </p:grpSpPr>
          <p:sp>
            <p:nvSpPr>
              <p:cNvPr id="260" name="Rectangle 259"/>
              <p:cNvSpPr/>
              <p:nvPr/>
            </p:nvSpPr>
            <p:spPr>
              <a:xfrm>
                <a:off x="2286000" y="574476"/>
                <a:ext cx="609600" cy="609600"/>
              </a:xfrm>
              <a:prstGeom prst="rect">
                <a:avLst/>
              </a:prstGeom>
              <a:solidFill>
                <a:schemeClr val="bg1">
                  <a:alpha val="40000"/>
                </a:schemeClr>
              </a:solidFill>
              <a:ln>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261" name="Rectangle 260"/>
              <p:cNvSpPr/>
              <p:nvPr/>
            </p:nvSpPr>
            <p:spPr>
              <a:xfrm>
                <a:off x="2286000" y="574476"/>
                <a:ext cx="609600" cy="187524"/>
              </a:xfrm>
              <a:prstGeom prst="rect">
                <a:avLst/>
              </a:prstGeom>
              <a:solidFill>
                <a:schemeClr val="accent1">
                  <a:alpha val="4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grpSp>
        <p:grpSp>
          <p:nvGrpSpPr>
            <p:cNvPr id="253" name="Group 252"/>
            <p:cNvGrpSpPr/>
            <p:nvPr/>
          </p:nvGrpSpPr>
          <p:grpSpPr>
            <a:xfrm>
              <a:off x="6016609" y="2016192"/>
              <a:ext cx="204854" cy="204854"/>
              <a:chOff x="2286000" y="574476"/>
              <a:chExt cx="609600" cy="609600"/>
            </a:xfrm>
          </p:grpSpPr>
          <p:sp>
            <p:nvSpPr>
              <p:cNvPr id="258" name="Rectangle 257"/>
              <p:cNvSpPr/>
              <p:nvPr/>
            </p:nvSpPr>
            <p:spPr>
              <a:xfrm>
                <a:off x="2286000" y="574476"/>
                <a:ext cx="609600" cy="609600"/>
              </a:xfrm>
              <a:prstGeom prst="rect">
                <a:avLst/>
              </a:prstGeom>
              <a:solidFill>
                <a:schemeClr val="bg1">
                  <a:alpha val="40000"/>
                </a:schemeClr>
              </a:solidFill>
              <a:ln>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259" name="Rectangle 258"/>
              <p:cNvSpPr/>
              <p:nvPr/>
            </p:nvSpPr>
            <p:spPr>
              <a:xfrm>
                <a:off x="2286000" y="574476"/>
                <a:ext cx="609600" cy="187524"/>
              </a:xfrm>
              <a:prstGeom prst="rect">
                <a:avLst/>
              </a:prstGeom>
              <a:solidFill>
                <a:schemeClr val="accent1">
                  <a:alpha val="4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grpSp>
        <p:grpSp>
          <p:nvGrpSpPr>
            <p:cNvPr id="254" name="Group 253"/>
            <p:cNvGrpSpPr/>
            <p:nvPr/>
          </p:nvGrpSpPr>
          <p:grpSpPr>
            <a:xfrm>
              <a:off x="6308958" y="2016192"/>
              <a:ext cx="204854" cy="204854"/>
              <a:chOff x="2286000" y="574476"/>
              <a:chExt cx="609600" cy="609600"/>
            </a:xfrm>
          </p:grpSpPr>
          <p:sp>
            <p:nvSpPr>
              <p:cNvPr id="256" name="Rectangle 255"/>
              <p:cNvSpPr/>
              <p:nvPr/>
            </p:nvSpPr>
            <p:spPr>
              <a:xfrm>
                <a:off x="2286000" y="574476"/>
                <a:ext cx="609600" cy="609600"/>
              </a:xfrm>
              <a:prstGeom prst="rect">
                <a:avLst/>
              </a:prstGeom>
              <a:solidFill>
                <a:schemeClr val="bg1">
                  <a:alpha val="40000"/>
                </a:schemeClr>
              </a:solidFill>
              <a:ln>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257" name="Rectangle 256"/>
              <p:cNvSpPr/>
              <p:nvPr/>
            </p:nvSpPr>
            <p:spPr>
              <a:xfrm>
                <a:off x="2286000" y="574476"/>
                <a:ext cx="609600" cy="187524"/>
              </a:xfrm>
              <a:prstGeom prst="rect">
                <a:avLst/>
              </a:prstGeom>
              <a:solidFill>
                <a:schemeClr val="accent1">
                  <a:alpha val="4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grpSp>
      </p:grpSp>
      <p:cxnSp>
        <p:nvCxnSpPr>
          <p:cNvPr id="20" name="Straight Arrow Connector 19"/>
          <p:cNvCxnSpPr/>
          <p:nvPr/>
        </p:nvCxnSpPr>
        <p:spPr>
          <a:xfrm>
            <a:off x="3103551" y="4642725"/>
            <a:ext cx="2611444" cy="5475"/>
          </a:xfrm>
          <a:prstGeom prst="straightConnector1">
            <a:avLst/>
          </a:prstGeom>
          <a:ln>
            <a:solidFill>
              <a:schemeClr val="tx1">
                <a:lumMod val="50000"/>
                <a:lumOff val="50000"/>
              </a:schemeClr>
            </a:solidFill>
            <a:prstDash val="sysDash"/>
            <a:tailEnd type="arrow"/>
          </a:ln>
        </p:spPr>
        <p:style>
          <a:lnRef idx="2">
            <a:schemeClr val="accent1"/>
          </a:lnRef>
          <a:fillRef idx="0">
            <a:schemeClr val="accent1"/>
          </a:fillRef>
          <a:effectRef idx="1">
            <a:schemeClr val="accent1"/>
          </a:effectRef>
          <a:fontRef idx="minor">
            <a:schemeClr val="tx1"/>
          </a:fontRef>
        </p:style>
      </p:cxnSp>
      <p:sp>
        <p:nvSpPr>
          <p:cNvPr id="276" name="Right Arrow 275"/>
          <p:cNvSpPr/>
          <p:nvPr/>
        </p:nvSpPr>
        <p:spPr>
          <a:xfrm rot="5400000">
            <a:off x="6104194" y="3996944"/>
            <a:ext cx="480391" cy="364923"/>
          </a:xfrm>
          <a:prstGeom prst="rightArrow">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28" name="Curved Connector 27"/>
          <p:cNvCxnSpPr>
            <a:stCxn id="232" idx="2"/>
            <a:endCxn id="46" idx="3"/>
          </p:cNvCxnSpPr>
          <p:nvPr/>
        </p:nvCxnSpPr>
        <p:spPr>
          <a:xfrm rot="5400000">
            <a:off x="4814823" y="1547136"/>
            <a:ext cx="636020" cy="2417620"/>
          </a:xfrm>
          <a:prstGeom prst="curvedConnector2">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80" name="Static VI Call"/>
          <p:cNvCxnSpPr>
            <a:stCxn id="247" idx="1"/>
            <a:endCxn id="242" idx="3"/>
          </p:cNvCxnSpPr>
          <p:nvPr/>
        </p:nvCxnSpPr>
        <p:spPr>
          <a:xfrm flipH="1">
            <a:off x="3103551" y="4819503"/>
            <a:ext cx="2611446" cy="147"/>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284" name="Multiply 283"/>
          <p:cNvSpPr/>
          <p:nvPr/>
        </p:nvSpPr>
        <p:spPr>
          <a:xfrm>
            <a:off x="3345429" y="4649556"/>
            <a:ext cx="351291" cy="351291"/>
          </a:xfrm>
          <a:prstGeom prst="mathMultiply">
            <a:avLst/>
          </a:prstGeom>
          <a:solidFill>
            <a:srgbClr val="FF0000"/>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grpSp>
        <p:nvGrpSpPr>
          <p:cNvPr id="230" name="Group 229"/>
          <p:cNvGrpSpPr/>
          <p:nvPr/>
        </p:nvGrpSpPr>
        <p:grpSpPr>
          <a:xfrm>
            <a:off x="5790991" y="5486400"/>
            <a:ext cx="1143209" cy="962218"/>
            <a:chOff x="5333791" y="5667182"/>
            <a:chExt cx="1143209" cy="962218"/>
          </a:xfrm>
        </p:grpSpPr>
        <p:sp>
          <p:nvSpPr>
            <p:cNvPr id="287" name="Rounded Rectangle 286"/>
            <p:cNvSpPr/>
            <p:nvPr/>
          </p:nvSpPr>
          <p:spPr>
            <a:xfrm>
              <a:off x="5333791" y="5667182"/>
              <a:ext cx="1143209" cy="962218"/>
            </a:xfrm>
            <a:prstGeom prst="roundRect">
              <a:avLst>
                <a:gd name="adj" fmla="val 8763"/>
              </a:avLst>
            </a:prstGeom>
            <a:solidFill>
              <a:schemeClr val="tx2">
                <a:lumMod val="20000"/>
                <a:lumOff val="80000"/>
              </a:schemeClr>
            </a:solidFill>
            <a:ln/>
            <a:effectLst/>
          </p:spPr>
          <p:style>
            <a:lnRef idx="2">
              <a:schemeClr val="accent5"/>
            </a:lnRef>
            <a:fillRef idx="1">
              <a:schemeClr val="lt1"/>
            </a:fillRef>
            <a:effectRef idx="0">
              <a:schemeClr val="accent5"/>
            </a:effectRef>
            <a:fontRef idx="minor">
              <a:schemeClr val="dk1"/>
            </a:fontRef>
          </p:style>
          <p:txBody>
            <a:bodyPr rtlCol="0" anchor="ctr"/>
            <a:lstStyle/>
            <a:p>
              <a:pPr algn="ctr"/>
              <a:endParaRPr lang="en-US">
                <a:solidFill>
                  <a:prstClr val="black"/>
                </a:solidFill>
              </a:endParaRPr>
            </a:p>
          </p:txBody>
        </p:sp>
        <p:sp>
          <p:nvSpPr>
            <p:cNvPr id="288" name="Rounded Rectangle 287"/>
            <p:cNvSpPr/>
            <p:nvPr/>
          </p:nvSpPr>
          <p:spPr>
            <a:xfrm>
              <a:off x="5431729" y="5844781"/>
              <a:ext cx="918622" cy="405482"/>
            </a:xfrm>
            <a:prstGeom prst="roundRect">
              <a:avLst>
                <a:gd name="adj" fmla="val 8763"/>
              </a:avLst>
            </a:prstGeom>
            <a:solidFill>
              <a:schemeClr val="tx2">
                <a:lumMod val="20000"/>
                <a:lumOff val="80000"/>
              </a:schemeClr>
            </a:solidFill>
            <a:ln/>
            <a:effectLst/>
          </p:spPr>
          <p:style>
            <a:lnRef idx="2">
              <a:schemeClr val="accent5"/>
            </a:lnRef>
            <a:fillRef idx="1">
              <a:schemeClr val="lt1"/>
            </a:fillRef>
            <a:effectRef idx="0">
              <a:schemeClr val="accent5"/>
            </a:effectRef>
            <a:fontRef idx="minor">
              <a:schemeClr val="dk1"/>
            </a:fontRef>
          </p:style>
          <p:txBody>
            <a:bodyPr rtlCol="0" anchor="ctr"/>
            <a:lstStyle/>
            <a:p>
              <a:pPr algn="ctr"/>
              <a:endParaRPr lang="en-US">
                <a:solidFill>
                  <a:prstClr val="black"/>
                </a:solidFill>
              </a:endParaRPr>
            </a:p>
          </p:txBody>
        </p:sp>
        <p:grpSp>
          <p:nvGrpSpPr>
            <p:cNvPr id="289" name="Group 288"/>
            <p:cNvGrpSpPr/>
            <p:nvPr/>
          </p:nvGrpSpPr>
          <p:grpSpPr>
            <a:xfrm>
              <a:off x="6026088" y="5789451"/>
              <a:ext cx="145270" cy="145270"/>
              <a:chOff x="2505074" y="1200150"/>
              <a:chExt cx="609600" cy="609600"/>
            </a:xfrm>
          </p:grpSpPr>
          <p:grpSp>
            <p:nvGrpSpPr>
              <p:cNvPr id="290" name="Group 289"/>
              <p:cNvGrpSpPr/>
              <p:nvPr/>
            </p:nvGrpSpPr>
            <p:grpSpPr>
              <a:xfrm>
                <a:off x="2505074" y="1200150"/>
                <a:ext cx="609600" cy="609600"/>
                <a:chOff x="2286000" y="574476"/>
                <a:chExt cx="609600" cy="609600"/>
              </a:xfrm>
            </p:grpSpPr>
            <p:sp>
              <p:nvSpPr>
                <p:cNvPr id="292" name="Rectangle 291"/>
                <p:cNvSpPr/>
                <p:nvPr/>
              </p:nvSpPr>
              <p:spPr>
                <a:xfrm>
                  <a:off x="2286000" y="574476"/>
                  <a:ext cx="609600" cy="609600"/>
                </a:xfrm>
                <a:prstGeom prst="rect">
                  <a:avLst/>
                </a:prstGeom>
                <a:solidFill>
                  <a:schemeClr val="bg1"/>
                </a:solidFill>
                <a:ln>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293" name="Rectangle 292"/>
                <p:cNvSpPr/>
                <p:nvPr/>
              </p:nvSpPr>
              <p:spPr>
                <a:xfrm>
                  <a:off x="2286000" y="574476"/>
                  <a:ext cx="609600" cy="187524"/>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grpSp>
          <p:pic>
            <p:nvPicPr>
              <p:cNvPr id="291" name="Picture 6" descr="http://www.byteparadigm.com/files/pictures/medium/LabViewIcon.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57474" y="1427333"/>
                <a:ext cx="352426" cy="36008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94" name="Group 293"/>
            <p:cNvGrpSpPr/>
            <p:nvPr/>
          </p:nvGrpSpPr>
          <p:grpSpPr>
            <a:xfrm>
              <a:off x="5614620" y="5789451"/>
              <a:ext cx="145270" cy="145270"/>
              <a:chOff x="2505074" y="1200150"/>
              <a:chExt cx="609600" cy="609600"/>
            </a:xfrm>
          </p:grpSpPr>
          <p:grpSp>
            <p:nvGrpSpPr>
              <p:cNvPr id="295" name="Group 294"/>
              <p:cNvGrpSpPr/>
              <p:nvPr/>
            </p:nvGrpSpPr>
            <p:grpSpPr>
              <a:xfrm>
                <a:off x="2505074" y="1200150"/>
                <a:ext cx="609600" cy="609600"/>
                <a:chOff x="2286000" y="574476"/>
                <a:chExt cx="609600" cy="609600"/>
              </a:xfrm>
            </p:grpSpPr>
            <p:sp>
              <p:nvSpPr>
                <p:cNvPr id="297" name="Rectangle 296"/>
                <p:cNvSpPr/>
                <p:nvPr/>
              </p:nvSpPr>
              <p:spPr>
                <a:xfrm>
                  <a:off x="2286000" y="574476"/>
                  <a:ext cx="609600" cy="609600"/>
                </a:xfrm>
                <a:prstGeom prst="rect">
                  <a:avLst/>
                </a:prstGeom>
                <a:solidFill>
                  <a:schemeClr val="bg1"/>
                </a:solidFill>
                <a:ln>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298" name="Rectangle 297"/>
                <p:cNvSpPr/>
                <p:nvPr/>
              </p:nvSpPr>
              <p:spPr>
                <a:xfrm>
                  <a:off x="2286000" y="574476"/>
                  <a:ext cx="609600" cy="187524"/>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grpSp>
          <p:pic>
            <p:nvPicPr>
              <p:cNvPr id="296" name="Picture 6" descr="http://www.byteparadigm.com/files/pictures/medium/LabViewIcon.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57474" y="1427333"/>
                <a:ext cx="352426" cy="36008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99" name="Group 298"/>
            <p:cNvGrpSpPr/>
            <p:nvPr/>
          </p:nvGrpSpPr>
          <p:grpSpPr>
            <a:xfrm>
              <a:off x="5820354" y="5789451"/>
              <a:ext cx="145270" cy="145270"/>
              <a:chOff x="2505074" y="1200150"/>
              <a:chExt cx="609600" cy="609600"/>
            </a:xfrm>
          </p:grpSpPr>
          <p:grpSp>
            <p:nvGrpSpPr>
              <p:cNvPr id="300" name="Group 299"/>
              <p:cNvGrpSpPr/>
              <p:nvPr/>
            </p:nvGrpSpPr>
            <p:grpSpPr>
              <a:xfrm>
                <a:off x="2505074" y="1200150"/>
                <a:ext cx="609600" cy="609600"/>
                <a:chOff x="2286000" y="574476"/>
                <a:chExt cx="609600" cy="609600"/>
              </a:xfrm>
            </p:grpSpPr>
            <p:sp>
              <p:nvSpPr>
                <p:cNvPr id="302" name="Rectangle 301"/>
                <p:cNvSpPr/>
                <p:nvPr/>
              </p:nvSpPr>
              <p:spPr>
                <a:xfrm>
                  <a:off x="2286000" y="574476"/>
                  <a:ext cx="609600" cy="609600"/>
                </a:xfrm>
                <a:prstGeom prst="rect">
                  <a:avLst/>
                </a:prstGeom>
                <a:solidFill>
                  <a:schemeClr val="bg1"/>
                </a:solidFill>
                <a:ln>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303" name="Rectangle 302"/>
                <p:cNvSpPr/>
                <p:nvPr/>
              </p:nvSpPr>
              <p:spPr>
                <a:xfrm>
                  <a:off x="2286000" y="574476"/>
                  <a:ext cx="609600" cy="187524"/>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grpSp>
          <p:pic>
            <p:nvPicPr>
              <p:cNvPr id="301" name="Picture 6" descr="http://www.byteparadigm.com/files/pictures/medium/LabViewIcon.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57474" y="1427333"/>
                <a:ext cx="352426" cy="36008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04" name="Group 303"/>
            <p:cNvGrpSpPr/>
            <p:nvPr/>
          </p:nvGrpSpPr>
          <p:grpSpPr>
            <a:xfrm>
              <a:off x="5494274" y="6034642"/>
              <a:ext cx="145270" cy="145270"/>
              <a:chOff x="2286000" y="574476"/>
              <a:chExt cx="609600" cy="609600"/>
            </a:xfrm>
          </p:grpSpPr>
          <p:sp>
            <p:nvSpPr>
              <p:cNvPr id="305" name="Rectangle 304"/>
              <p:cNvSpPr/>
              <p:nvPr/>
            </p:nvSpPr>
            <p:spPr>
              <a:xfrm>
                <a:off x="2286000" y="574476"/>
                <a:ext cx="609600" cy="609600"/>
              </a:xfrm>
              <a:prstGeom prst="rect">
                <a:avLst/>
              </a:prstGeom>
              <a:solidFill>
                <a:schemeClr val="bg1">
                  <a:alpha val="40000"/>
                </a:schemeClr>
              </a:solidFill>
              <a:ln>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306" name="Rectangle 305"/>
              <p:cNvSpPr/>
              <p:nvPr/>
            </p:nvSpPr>
            <p:spPr>
              <a:xfrm>
                <a:off x="2286000" y="574476"/>
                <a:ext cx="609600" cy="187524"/>
              </a:xfrm>
              <a:prstGeom prst="rect">
                <a:avLst/>
              </a:prstGeom>
              <a:solidFill>
                <a:schemeClr val="accent1">
                  <a:alpha val="4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grpSp>
        <p:grpSp>
          <p:nvGrpSpPr>
            <p:cNvPr id="307" name="Group 306"/>
            <p:cNvGrpSpPr/>
            <p:nvPr/>
          </p:nvGrpSpPr>
          <p:grpSpPr>
            <a:xfrm>
              <a:off x="5701591" y="6034642"/>
              <a:ext cx="145270" cy="145270"/>
              <a:chOff x="2286000" y="574476"/>
              <a:chExt cx="609600" cy="609600"/>
            </a:xfrm>
          </p:grpSpPr>
          <p:sp>
            <p:nvSpPr>
              <p:cNvPr id="308" name="Rectangle 307"/>
              <p:cNvSpPr/>
              <p:nvPr/>
            </p:nvSpPr>
            <p:spPr>
              <a:xfrm>
                <a:off x="2286000" y="574476"/>
                <a:ext cx="609600" cy="609600"/>
              </a:xfrm>
              <a:prstGeom prst="rect">
                <a:avLst/>
              </a:prstGeom>
              <a:solidFill>
                <a:schemeClr val="bg1">
                  <a:alpha val="40000"/>
                </a:schemeClr>
              </a:solidFill>
              <a:ln>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309" name="Rectangle 308"/>
              <p:cNvSpPr/>
              <p:nvPr/>
            </p:nvSpPr>
            <p:spPr>
              <a:xfrm>
                <a:off x="2286000" y="574476"/>
                <a:ext cx="609600" cy="187524"/>
              </a:xfrm>
              <a:prstGeom prst="rect">
                <a:avLst/>
              </a:prstGeom>
              <a:solidFill>
                <a:schemeClr val="accent1">
                  <a:alpha val="4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grpSp>
        <p:grpSp>
          <p:nvGrpSpPr>
            <p:cNvPr id="310" name="Group 309"/>
            <p:cNvGrpSpPr/>
            <p:nvPr/>
          </p:nvGrpSpPr>
          <p:grpSpPr>
            <a:xfrm>
              <a:off x="5917136" y="6034116"/>
              <a:ext cx="145270" cy="145270"/>
              <a:chOff x="2286000" y="574476"/>
              <a:chExt cx="609600" cy="609600"/>
            </a:xfrm>
          </p:grpSpPr>
          <p:sp>
            <p:nvSpPr>
              <p:cNvPr id="311" name="Rectangle 310"/>
              <p:cNvSpPr/>
              <p:nvPr/>
            </p:nvSpPr>
            <p:spPr>
              <a:xfrm>
                <a:off x="2286000" y="574476"/>
                <a:ext cx="609600" cy="609600"/>
              </a:xfrm>
              <a:prstGeom prst="rect">
                <a:avLst/>
              </a:prstGeom>
              <a:solidFill>
                <a:schemeClr val="bg1">
                  <a:alpha val="40000"/>
                </a:schemeClr>
              </a:solidFill>
              <a:ln>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312" name="Rectangle 311"/>
              <p:cNvSpPr/>
              <p:nvPr/>
            </p:nvSpPr>
            <p:spPr>
              <a:xfrm>
                <a:off x="2286000" y="574476"/>
                <a:ext cx="609600" cy="187524"/>
              </a:xfrm>
              <a:prstGeom prst="rect">
                <a:avLst/>
              </a:prstGeom>
              <a:solidFill>
                <a:schemeClr val="accent1">
                  <a:alpha val="4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grpSp>
        <p:grpSp>
          <p:nvGrpSpPr>
            <p:cNvPr id="313" name="Group 312"/>
            <p:cNvGrpSpPr/>
            <p:nvPr/>
          </p:nvGrpSpPr>
          <p:grpSpPr>
            <a:xfrm>
              <a:off x="6124452" y="6034116"/>
              <a:ext cx="145270" cy="145270"/>
              <a:chOff x="2286000" y="574476"/>
              <a:chExt cx="609600" cy="609600"/>
            </a:xfrm>
          </p:grpSpPr>
          <p:sp>
            <p:nvSpPr>
              <p:cNvPr id="314" name="Rectangle 313"/>
              <p:cNvSpPr/>
              <p:nvPr/>
            </p:nvSpPr>
            <p:spPr>
              <a:xfrm>
                <a:off x="2286000" y="574476"/>
                <a:ext cx="609600" cy="609600"/>
              </a:xfrm>
              <a:prstGeom prst="rect">
                <a:avLst/>
              </a:prstGeom>
              <a:solidFill>
                <a:schemeClr val="bg1">
                  <a:alpha val="40000"/>
                </a:schemeClr>
              </a:solidFill>
              <a:ln>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315" name="Rectangle 314"/>
              <p:cNvSpPr/>
              <p:nvPr/>
            </p:nvSpPr>
            <p:spPr>
              <a:xfrm>
                <a:off x="2286000" y="574476"/>
                <a:ext cx="609600" cy="187524"/>
              </a:xfrm>
              <a:prstGeom prst="rect">
                <a:avLst/>
              </a:prstGeom>
              <a:solidFill>
                <a:schemeClr val="accent1">
                  <a:alpha val="4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grpSp>
        <p:sp>
          <p:nvSpPr>
            <p:cNvPr id="316" name="TextBox 315"/>
            <p:cNvSpPr txBox="1"/>
            <p:nvPr/>
          </p:nvSpPr>
          <p:spPr>
            <a:xfrm>
              <a:off x="5431729" y="6250263"/>
              <a:ext cx="918623" cy="276999"/>
            </a:xfrm>
            <a:prstGeom prst="rect">
              <a:avLst/>
            </a:prstGeom>
            <a:noFill/>
            <a:effectLst/>
          </p:spPr>
          <p:txBody>
            <a:bodyPr wrap="square" rtlCol="0">
              <a:spAutoFit/>
            </a:bodyPr>
            <a:lstStyle/>
            <a:p>
              <a:pPr algn="ctr"/>
              <a:r>
                <a:rPr lang="en-US" sz="1200" dirty="0" smtClean="0">
                  <a:solidFill>
                    <a:prstClr val="black"/>
                  </a:solidFill>
                </a:rPr>
                <a:t>Library B</a:t>
              </a:r>
              <a:endParaRPr lang="en-US" sz="1200" dirty="0">
                <a:solidFill>
                  <a:prstClr val="black"/>
                </a:solidFill>
              </a:endParaRPr>
            </a:p>
          </p:txBody>
        </p:sp>
      </p:grpSp>
      <p:cxnSp>
        <p:nvCxnSpPr>
          <p:cNvPr id="399" name="Static VI Call"/>
          <p:cNvCxnSpPr>
            <a:stCxn id="247" idx="2"/>
            <a:endCxn id="287" idx="0"/>
          </p:cNvCxnSpPr>
          <p:nvPr/>
        </p:nvCxnSpPr>
        <p:spPr>
          <a:xfrm flipH="1">
            <a:off x="6362596" y="5105400"/>
            <a:ext cx="103" cy="38100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401" name="TextBox 400"/>
          <p:cNvSpPr txBox="1"/>
          <p:nvPr/>
        </p:nvSpPr>
        <p:spPr>
          <a:xfrm>
            <a:off x="7306513" y="3959423"/>
            <a:ext cx="1796640" cy="307777"/>
          </a:xfrm>
          <a:prstGeom prst="rect">
            <a:avLst/>
          </a:prstGeom>
          <a:noFill/>
          <a:effectLst/>
        </p:spPr>
        <p:txBody>
          <a:bodyPr wrap="square" rtlCol="0">
            <a:spAutoFit/>
          </a:bodyPr>
          <a:lstStyle/>
          <a:p>
            <a:pPr algn="r"/>
            <a:r>
              <a:rPr lang="en-US" sz="1400" dirty="0" smtClean="0">
                <a:solidFill>
                  <a:schemeClr val="bg1">
                    <a:lumMod val="65000"/>
                  </a:schemeClr>
                </a:solidFill>
              </a:rPr>
              <a:t>Run-Time Engine</a:t>
            </a:r>
            <a:endParaRPr lang="en-US" sz="1400" dirty="0">
              <a:solidFill>
                <a:schemeClr val="bg1">
                  <a:lumMod val="65000"/>
                </a:schemeClr>
              </a:solidFill>
            </a:endParaRPr>
          </a:p>
        </p:txBody>
      </p:sp>
      <p:sp>
        <p:nvSpPr>
          <p:cNvPr id="402" name="TextBox 401"/>
          <p:cNvSpPr txBox="1"/>
          <p:nvPr/>
        </p:nvSpPr>
        <p:spPr>
          <a:xfrm>
            <a:off x="6705600" y="3352800"/>
            <a:ext cx="2397553" cy="523220"/>
          </a:xfrm>
          <a:prstGeom prst="rect">
            <a:avLst/>
          </a:prstGeom>
          <a:noFill/>
          <a:effectLst/>
        </p:spPr>
        <p:txBody>
          <a:bodyPr wrap="square" rtlCol="0">
            <a:spAutoFit/>
          </a:bodyPr>
          <a:lstStyle/>
          <a:p>
            <a:pPr algn="r"/>
            <a:r>
              <a:rPr lang="en-US" sz="1400" dirty="0" smtClean="0">
                <a:solidFill>
                  <a:schemeClr val="bg1">
                    <a:lumMod val="65000"/>
                  </a:schemeClr>
                </a:solidFill>
              </a:rPr>
              <a:t>LabVIEW </a:t>
            </a:r>
          </a:p>
          <a:p>
            <a:pPr algn="r"/>
            <a:r>
              <a:rPr lang="en-US" sz="1400" dirty="0" smtClean="0">
                <a:solidFill>
                  <a:schemeClr val="bg1">
                    <a:lumMod val="65000"/>
                  </a:schemeClr>
                </a:solidFill>
              </a:rPr>
              <a:t>Development Environment</a:t>
            </a:r>
            <a:endParaRPr lang="en-US" sz="1400" dirty="0">
              <a:solidFill>
                <a:schemeClr val="bg1">
                  <a:lumMod val="65000"/>
                </a:schemeClr>
              </a:solidFill>
            </a:endParaRPr>
          </a:p>
        </p:txBody>
      </p:sp>
      <p:sp>
        <p:nvSpPr>
          <p:cNvPr id="404" name="TextBox 403"/>
          <p:cNvSpPr txBox="1"/>
          <p:nvPr/>
        </p:nvSpPr>
        <p:spPr>
          <a:xfrm>
            <a:off x="3510954" y="4325769"/>
            <a:ext cx="1796640" cy="307777"/>
          </a:xfrm>
          <a:prstGeom prst="rect">
            <a:avLst/>
          </a:prstGeom>
          <a:noFill/>
          <a:effectLst/>
        </p:spPr>
        <p:txBody>
          <a:bodyPr wrap="square" rtlCol="0">
            <a:spAutoFit/>
          </a:bodyPr>
          <a:lstStyle/>
          <a:p>
            <a:pPr algn="ctr"/>
            <a:r>
              <a:rPr lang="en-US" sz="1400" dirty="0" smtClean="0">
                <a:solidFill>
                  <a:schemeClr val="bg1">
                    <a:lumMod val="65000"/>
                  </a:schemeClr>
                </a:solidFill>
              </a:rPr>
              <a:t>Loaded at run-time</a:t>
            </a:r>
            <a:endParaRPr lang="en-US" sz="1400" dirty="0">
              <a:solidFill>
                <a:schemeClr val="bg1">
                  <a:lumMod val="65000"/>
                </a:schemeClr>
              </a:solidFill>
            </a:endParaRPr>
          </a:p>
        </p:txBody>
      </p:sp>
      <p:sp>
        <p:nvSpPr>
          <p:cNvPr id="405" name="TextBox 404"/>
          <p:cNvSpPr txBox="1"/>
          <p:nvPr/>
        </p:nvSpPr>
        <p:spPr>
          <a:xfrm>
            <a:off x="3581400" y="4850895"/>
            <a:ext cx="2001852" cy="307777"/>
          </a:xfrm>
          <a:prstGeom prst="rect">
            <a:avLst/>
          </a:prstGeom>
          <a:noFill/>
          <a:effectLst/>
        </p:spPr>
        <p:txBody>
          <a:bodyPr wrap="square" rtlCol="0">
            <a:spAutoFit/>
          </a:bodyPr>
          <a:lstStyle/>
          <a:p>
            <a:pPr algn="ctr"/>
            <a:r>
              <a:rPr lang="en-US" sz="1400" dirty="0" smtClean="0"/>
              <a:t>Looking for Library B</a:t>
            </a:r>
            <a:endParaRPr lang="en-US" sz="1400" dirty="0"/>
          </a:p>
        </p:txBody>
      </p:sp>
    </p:spTree>
    <p:extLst>
      <p:ext uri="{BB962C8B-B14F-4D97-AF65-F5344CB8AC3E}">
        <p14:creationId xmlns:p14="http://schemas.microsoft.com/office/powerpoint/2010/main" val="14780498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00"/>
                                        </p:tgtEl>
                                        <p:attrNameLst>
                                          <p:attrName>style.visibility</p:attrName>
                                        </p:attrNameLst>
                                      </p:cBhvr>
                                      <p:to>
                                        <p:strVal val="visible"/>
                                      </p:to>
                                    </p:set>
                                    <p:animEffect transition="in" filter="fade">
                                      <p:cBhvr>
                                        <p:cTn id="7" dur="500"/>
                                        <p:tgtEl>
                                          <p:spTgt spid="400"/>
                                        </p:tgtEl>
                                      </p:cBhvr>
                                    </p:animEffect>
                                  </p:childTnLst>
                                </p:cTn>
                              </p:par>
                              <p:par>
                                <p:cTn id="8" presetID="10" presetClass="exit" presetSubtype="0" fill="hold" grpId="0" nodeType="withEffect">
                                  <p:stCondLst>
                                    <p:cond delay="0"/>
                                  </p:stCondLst>
                                  <p:childTnLst>
                                    <p:animEffect transition="out" filter="fade">
                                      <p:cBhvr>
                                        <p:cTn id="9" dur="500"/>
                                        <p:tgtEl>
                                          <p:spTgt spid="46"/>
                                        </p:tgtEl>
                                      </p:cBhvr>
                                    </p:animEffect>
                                    <p:set>
                                      <p:cBhvr>
                                        <p:cTn id="10" dur="1" fill="hold">
                                          <p:stCondLst>
                                            <p:cond delay="499"/>
                                          </p:stCondLst>
                                        </p:cTn>
                                        <p:tgtEl>
                                          <p:spTgt spid="46"/>
                                        </p:tgtEl>
                                        <p:attrNameLst>
                                          <p:attrName>style.visibility</p:attrName>
                                        </p:attrNameLst>
                                      </p:cBhvr>
                                      <p:to>
                                        <p:strVal val="hidden"/>
                                      </p:to>
                                    </p:set>
                                  </p:childTnLst>
                                </p:cTn>
                              </p:par>
                              <p:par>
                                <p:cTn id="11" presetID="10" presetClass="exit" presetSubtype="0" fill="hold" grpId="0" nodeType="withEffect">
                                  <p:stCondLst>
                                    <p:cond delay="0"/>
                                  </p:stCondLst>
                                  <p:childTnLst>
                                    <p:animEffect transition="out" filter="fade">
                                      <p:cBhvr>
                                        <p:cTn id="12" dur="500"/>
                                        <p:tgtEl>
                                          <p:spTgt spid="54"/>
                                        </p:tgtEl>
                                      </p:cBhvr>
                                    </p:animEffect>
                                    <p:set>
                                      <p:cBhvr>
                                        <p:cTn id="13" dur="1" fill="hold">
                                          <p:stCondLst>
                                            <p:cond delay="499"/>
                                          </p:stCondLst>
                                        </p:cTn>
                                        <p:tgtEl>
                                          <p:spTgt spid="54"/>
                                        </p:tgtEl>
                                        <p:attrNameLst>
                                          <p:attrName>style.visibility</p:attrName>
                                        </p:attrNameLst>
                                      </p:cBhvr>
                                      <p:to>
                                        <p:strVal val="hidden"/>
                                      </p:to>
                                    </p:set>
                                  </p:childTnLst>
                                </p:cTn>
                              </p:par>
                            </p:childTnLst>
                          </p:cTn>
                        </p:par>
                        <p:par>
                          <p:cTn id="14" fill="hold">
                            <p:stCondLst>
                              <p:cond delay="500"/>
                            </p:stCondLst>
                            <p:childTnLst>
                              <p:par>
                                <p:cTn id="15" presetID="10" presetClass="entr" presetSubtype="0" fill="hold" grpId="0" nodeType="afterEffect">
                                  <p:stCondLst>
                                    <p:cond delay="0"/>
                                  </p:stCondLst>
                                  <p:childTnLst>
                                    <p:set>
                                      <p:cBhvr>
                                        <p:cTn id="16" dur="1" fill="hold">
                                          <p:stCondLst>
                                            <p:cond delay="0"/>
                                          </p:stCondLst>
                                        </p:cTn>
                                        <p:tgtEl>
                                          <p:spTgt spid="244"/>
                                        </p:tgtEl>
                                        <p:attrNameLst>
                                          <p:attrName>style.visibility</p:attrName>
                                        </p:attrNameLst>
                                      </p:cBhvr>
                                      <p:to>
                                        <p:strVal val="visible"/>
                                      </p:to>
                                    </p:set>
                                    <p:animEffect transition="in" filter="fade">
                                      <p:cBhvr>
                                        <p:cTn id="17" dur="500"/>
                                        <p:tgtEl>
                                          <p:spTgt spid="244"/>
                                        </p:tgtEl>
                                      </p:cBhvr>
                                    </p:animEffect>
                                  </p:childTnLst>
                                </p:cTn>
                              </p:par>
                              <p:par>
                                <p:cTn id="18" presetID="10" presetClass="entr" presetSubtype="0" fill="hold" nodeType="withEffect">
                                  <p:stCondLst>
                                    <p:cond delay="0"/>
                                  </p:stCondLst>
                                  <p:childTnLst>
                                    <p:set>
                                      <p:cBhvr>
                                        <p:cTn id="19" dur="1" fill="hold">
                                          <p:stCondLst>
                                            <p:cond delay="0"/>
                                          </p:stCondLst>
                                        </p:cTn>
                                        <p:tgtEl>
                                          <p:spTgt spid="234"/>
                                        </p:tgtEl>
                                        <p:attrNameLst>
                                          <p:attrName>style.visibility</p:attrName>
                                        </p:attrNameLst>
                                      </p:cBhvr>
                                      <p:to>
                                        <p:strVal val="visible"/>
                                      </p:to>
                                    </p:set>
                                    <p:animEffect transition="in" filter="fade">
                                      <p:cBhvr>
                                        <p:cTn id="20" dur="500"/>
                                        <p:tgtEl>
                                          <p:spTgt spid="234"/>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31"/>
                                        </p:tgtEl>
                                        <p:attrNameLst>
                                          <p:attrName>style.visibility</p:attrName>
                                        </p:attrNameLst>
                                      </p:cBhvr>
                                      <p:to>
                                        <p:strVal val="visible"/>
                                      </p:to>
                                    </p:set>
                                    <p:animEffect transition="in" filter="fade">
                                      <p:cBhvr>
                                        <p:cTn id="23" dur="500"/>
                                        <p:tgtEl>
                                          <p:spTgt spid="231"/>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276"/>
                                        </p:tgtEl>
                                        <p:attrNameLst>
                                          <p:attrName>style.visibility</p:attrName>
                                        </p:attrNameLst>
                                      </p:cBhvr>
                                      <p:to>
                                        <p:strVal val="visible"/>
                                      </p:to>
                                    </p:set>
                                    <p:animEffect transition="in" filter="fade">
                                      <p:cBhvr>
                                        <p:cTn id="28" dur="500"/>
                                        <p:tgtEl>
                                          <p:spTgt spid="276"/>
                                        </p:tgtEl>
                                      </p:cBhvr>
                                    </p:animEffect>
                                  </p:childTnLst>
                                </p:cTn>
                              </p:par>
                            </p:childTnLst>
                          </p:cTn>
                        </p:par>
                        <p:par>
                          <p:cTn id="29" fill="hold">
                            <p:stCondLst>
                              <p:cond delay="500"/>
                            </p:stCondLst>
                            <p:childTnLst>
                              <p:par>
                                <p:cTn id="30" presetID="10" presetClass="entr" presetSubtype="0" fill="hold" nodeType="afterEffect">
                                  <p:stCondLst>
                                    <p:cond delay="0"/>
                                  </p:stCondLst>
                                  <p:childTnLst>
                                    <p:set>
                                      <p:cBhvr>
                                        <p:cTn id="31" dur="1" fill="hold">
                                          <p:stCondLst>
                                            <p:cond delay="0"/>
                                          </p:stCondLst>
                                        </p:cTn>
                                        <p:tgtEl>
                                          <p:spTgt spid="246"/>
                                        </p:tgtEl>
                                        <p:attrNameLst>
                                          <p:attrName>style.visibility</p:attrName>
                                        </p:attrNameLst>
                                      </p:cBhvr>
                                      <p:to>
                                        <p:strVal val="visible"/>
                                      </p:to>
                                    </p:set>
                                    <p:animEffect transition="in" filter="fade">
                                      <p:cBhvr>
                                        <p:cTn id="32" dur="500"/>
                                        <p:tgtEl>
                                          <p:spTgt spid="246"/>
                                        </p:tgtEl>
                                      </p:cBhvr>
                                    </p:animEffect>
                                  </p:childTnLst>
                                </p:cTn>
                              </p:par>
                            </p:childTnLst>
                          </p:cTn>
                        </p:par>
                        <p:par>
                          <p:cTn id="33" fill="hold">
                            <p:stCondLst>
                              <p:cond delay="1000"/>
                            </p:stCondLst>
                            <p:childTnLst>
                              <p:par>
                                <p:cTn id="34" presetID="10" presetClass="entr" presetSubtype="0" fill="hold" grpId="0" nodeType="afterEffect">
                                  <p:stCondLst>
                                    <p:cond delay="0"/>
                                  </p:stCondLst>
                                  <p:childTnLst>
                                    <p:set>
                                      <p:cBhvr>
                                        <p:cTn id="35" dur="1" fill="hold">
                                          <p:stCondLst>
                                            <p:cond delay="0"/>
                                          </p:stCondLst>
                                        </p:cTn>
                                        <p:tgtEl>
                                          <p:spTgt spid="404"/>
                                        </p:tgtEl>
                                        <p:attrNameLst>
                                          <p:attrName>style.visibility</p:attrName>
                                        </p:attrNameLst>
                                      </p:cBhvr>
                                      <p:to>
                                        <p:strVal val="visible"/>
                                      </p:to>
                                    </p:set>
                                    <p:animEffect transition="in" filter="fade">
                                      <p:cBhvr>
                                        <p:cTn id="36" dur="500"/>
                                        <p:tgtEl>
                                          <p:spTgt spid="404"/>
                                        </p:tgtEl>
                                      </p:cBhvr>
                                    </p:animEffect>
                                  </p:childTnLst>
                                </p:cTn>
                              </p:par>
                              <p:par>
                                <p:cTn id="37" presetID="10" presetClass="entr" presetSubtype="0" fill="hold" nodeType="withEffect">
                                  <p:stCondLst>
                                    <p:cond delay="0"/>
                                  </p:stCondLst>
                                  <p:childTnLst>
                                    <p:set>
                                      <p:cBhvr>
                                        <p:cTn id="38" dur="1" fill="hold">
                                          <p:stCondLst>
                                            <p:cond delay="0"/>
                                          </p:stCondLst>
                                        </p:cTn>
                                        <p:tgtEl>
                                          <p:spTgt spid="20"/>
                                        </p:tgtEl>
                                        <p:attrNameLst>
                                          <p:attrName>style.visibility</p:attrName>
                                        </p:attrNameLst>
                                      </p:cBhvr>
                                      <p:to>
                                        <p:strVal val="visible"/>
                                      </p:to>
                                    </p:set>
                                    <p:animEffect transition="in" filter="fade">
                                      <p:cBhvr>
                                        <p:cTn id="39" dur="500"/>
                                        <p:tgtEl>
                                          <p:spTgt spid="20"/>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280"/>
                                        </p:tgtEl>
                                        <p:attrNameLst>
                                          <p:attrName>style.visibility</p:attrName>
                                        </p:attrNameLst>
                                      </p:cBhvr>
                                      <p:to>
                                        <p:strVal val="visible"/>
                                      </p:to>
                                    </p:set>
                                    <p:animEffect transition="in" filter="fade">
                                      <p:cBhvr>
                                        <p:cTn id="44" dur="500"/>
                                        <p:tgtEl>
                                          <p:spTgt spid="280"/>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405"/>
                                        </p:tgtEl>
                                        <p:attrNameLst>
                                          <p:attrName>style.visibility</p:attrName>
                                        </p:attrNameLst>
                                      </p:cBhvr>
                                      <p:to>
                                        <p:strVal val="visible"/>
                                      </p:to>
                                    </p:set>
                                    <p:animEffect transition="in" filter="fade">
                                      <p:cBhvr>
                                        <p:cTn id="47" dur="500"/>
                                        <p:tgtEl>
                                          <p:spTgt spid="405"/>
                                        </p:tgtEl>
                                      </p:cBhvr>
                                    </p:animEffect>
                                  </p:childTnLst>
                                </p:cTn>
                              </p:par>
                            </p:childTnLst>
                          </p:cTn>
                        </p:par>
                        <p:par>
                          <p:cTn id="48" fill="hold">
                            <p:stCondLst>
                              <p:cond delay="500"/>
                            </p:stCondLst>
                            <p:childTnLst>
                              <p:par>
                                <p:cTn id="49" presetID="1" presetClass="entr" presetSubtype="0" fill="hold" grpId="1" nodeType="afterEffect">
                                  <p:stCondLst>
                                    <p:cond delay="0"/>
                                  </p:stCondLst>
                                  <p:childTnLst>
                                    <p:set>
                                      <p:cBhvr>
                                        <p:cTn id="50" dur="1" fill="hold">
                                          <p:stCondLst>
                                            <p:cond delay="0"/>
                                          </p:stCondLst>
                                        </p:cTn>
                                        <p:tgtEl>
                                          <p:spTgt spid="284"/>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xit" presetSubtype="0" fill="hold" nodeType="clickEffect">
                                  <p:stCondLst>
                                    <p:cond delay="0"/>
                                  </p:stCondLst>
                                  <p:childTnLst>
                                    <p:set>
                                      <p:cBhvr>
                                        <p:cTn id="54" dur="1" fill="hold">
                                          <p:stCondLst>
                                            <p:cond delay="0"/>
                                          </p:stCondLst>
                                        </p:cTn>
                                        <p:tgtEl>
                                          <p:spTgt spid="280"/>
                                        </p:tgtEl>
                                        <p:attrNameLst>
                                          <p:attrName>style.visibility</p:attrName>
                                        </p:attrNameLst>
                                      </p:cBhvr>
                                      <p:to>
                                        <p:strVal val="hidden"/>
                                      </p:to>
                                    </p:set>
                                  </p:childTnLst>
                                </p:cTn>
                              </p:par>
                              <p:par>
                                <p:cTn id="55" presetID="1" presetClass="exit" presetSubtype="0" fill="hold" grpId="1" nodeType="withEffect">
                                  <p:stCondLst>
                                    <p:cond delay="0"/>
                                  </p:stCondLst>
                                  <p:childTnLst>
                                    <p:set>
                                      <p:cBhvr>
                                        <p:cTn id="56" dur="1" fill="hold">
                                          <p:stCondLst>
                                            <p:cond delay="0"/>
                                          </p:stCondLst>
                                        </p:cTn>
                                        <p:tgtEl>
                                          <p:spTgt spid="405"/>
                                        </p:tgtEl>
                                        <p:attrNameLst>
                                          <p:attrName>style.visibility</p:attrName>
                                        </p:attrNameLst>
                                      </p:cBhvr>
                                      <p:to>
                                        <p:strVal val="hidden"/>
                                      </p:to>
                                    </p:set>
                                  </p:childTnLst>
                                </p:cTn>
                              </p:par>
                            </p:childTnLst>
                          </p:cTn>
                        </p:par>
                        <p:par>
                          <p:cTn id="57" fill="hold">
                            <p:stCondLst>
                              <p:cond delay="0"/>
                            </p:stCondLst>
                            <p:childTnLst>
                              <p:par>
                                <p:cTn id="58" presetID="1" presetClass="exit" presetSubtype="0" fill="hold" grpId="2" nodeType="afterEffect">
                                  <p:stCondLst>
                                    <p:cond delay="0"/>
                                  </p:stCondLst>
                                  <p:childTnLst>
                                    <p:set>
                                      <p:cBhvr>
                                        <p:cTn id="59" dur="1" fill="hold">
                                          <p:stCondLst>
                                            <p:cond delay="0"/>
                                          </p:stCondLst>
                                        </p:cTn>
                                        <p:tgtEl>
                                          <p:spTgt spid="284"/>
                                        </p:tgtEl>
                                        <p:attrNameLst>
                                          <p:attrName>style.visibility</p:attrName>
                                        </p:attrNameLst>
                                      </p:cBhvr>
                                      <p:to>
                                        <p:strVal val="hidden"/>
                                      </p:to>
                                    </p:set>
                                  </p:childTnLst>
                                </p:cTn>
                              </p:par>
                            </p:childTnLst>
                          </p:cTn>
                        </p:par>
                        <p:par>
                          <p:cTn id="60" fill="hold">
                            <p:stCondLst>
                              <p:cond delay="0"/>
                            </p:stCondLst>
                            <p:childTnLst>
                              <p:par>
                                <p:cTn id="61" presetID="10" presetClass="entr" presetSubtype="0" fill="hold" nodeType="afterEffect">
                                  <p:stCondLst>
                                    <p:cond delay="0"/>
                                  </p:stCondLst>
                                  <p:childTnLst>
                                    <p:set>
                                      <p:cBhvr>
                                        <p:cTn id="62" dur="1" fill="hold">
                                          <p:stCondLst>
                                            <p:cond delay="0"/>
                                          </p:stCondLst>
                                        </p:cTn>
                                        <p:tgtEl>
                                          <p:spTgt spid="399"/>
                                        </p:tgtEl>
                                        <p:attrNameLst>
                                          <p:attrName>style.visibility</p:attrName>
                                        </p:attrNameLst>
                                      </p:cBhvr>
                                      <p:to>
                                        <p:strVal val="visible"/>
                                      </p:to>
                                    </p:set>
                                    <p:animEffect transition="in" filter="fade">
                                      <p:cBhvr>
                                        <p:cTn id="63" dur="500"/>
                                        <p:tgtEl>
                                          <p:spTgt spid="399"/>
                                        </p:tgtEl>
                                      </p:cBhvr>
                                    </p:animEffect>
                                  </p:childTnLst>
                                </p:cTn>
                              </p:par>
                              <p:par>
                                <p:cTn id="64" presetID="10" presetClass="entr" presetSubtype="0" fill="hold" nodeType="withEffect">
                                  <p:stCondLst>
                                    <p:cond delay="0"/>
                                  </p:stCondLst>
                                  <p:childTnLst>
                                    <p:set>
                                      <p:cBhvr>
                                        <p:cTn id="65" dur="1" fill="hold">
                                          <p:stCondLst>
                                            <p:cond delay="0"/>
                                          </p:stCondLst>
                                        </p:cTn>
                                        <p:tgtEl>
                                          <p:spTgt spid="230"/>
                                        </p:tgtEl>
                                        <p:attrNameLst>
                                          <p:attrName>style.visibility</p:attrName>
                                        </p:attrNameLst>
                                      </p:cBhvr>
                                      <p:to>
                                        <p:strVal val="visible"/>
                                      </p:to>
                                    </p:set>
                                    <p:animEffect transition="in" filter="fade">
                                      <p:cBhvr>
                                        <p:cTn id="66" dur="500"/>
                                        <p:tgtEl>
                                          <p:spTgt spid="230"/>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grpId="0" nodeType="clickEffect">
                                  <p:stCondLst>
                                    <p:cond delay="0"/>
                                  </p:stCondLst>
                                  <p:childTnLst>
                                    <p:set>
                                      <p:cBhvr>
                                        <p:cTn id="70" dur="1" fill="hold">
                                          <p:stCondLst>
                                            <p:cond delay="0"/>
                                          </p:stCondLst>
                                        </p:cTn>
                                        <p:tgtEl>
                                          <p:spTgt spid="406"/>
                                        </p:tgtEl>
                                        <p:attrNameLst>
                                          <p:attrName>style.visibility</p:attrName>
                                        </p:attrNameLst>
                                      </p:cBhvr>
                                      <p:to>
                                        <p:strVal val="visible"/>
                                      </p:to>
                                    </p:set>
                                    <p:animEffect transition="in" filter="fade">
                                      <p:cBhvr>
                                        <p:cTn id="71" dur="500"/>
                                        <p:tgtEl>
                                          <p:spTgt spid="4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6" grpId="0" animBg="1"/>
      <p:bldP spid="400" grpId="0" animBg="1"/>
      <p:bldP spid="54" grpId="0" animBg="1"/>
      <p:bldP spid="46" grpId="0" animBg="1"/>
      <p:bldP spid="231" grpId="0"/>
      <p:bldP spid="244" grpId="0" animBg="1"/>
      <p:bldP spid="276" grpId="0" animBg="1"/>
      <p:bldP spid="284" grpId="1" animBg="1"/>
      <p:bldP spid="284" grpId="2" animBg="1"/>
      <p:bldP spid="404" grpId="0"/>
      <p:bldP spid="405" grpId="0"/>
      <p:bldP spid="405" grpId="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170003" cy="964092"/>
          </a:xfrm>
        </p:spPr>
        <p:txBody>
          <a:bodyPr/>
          <a:lstStyle/>
          <a:p>
            <a:r>
              <a:rPr lang="en-US" dirty="0" smtClean="0"/>
              <a:t>Loading Dependencies in the Run-Time</a:t>
            </a:r>
            <a:endParaRPr lang="en-US" dirty="0"/>
          </a:p>
        </p:txBody>
      </p:sp>
      <p:grpSp>
        <p:nvGrpSpPr>
          <p:cNvPr id="32" name="Group 31"/>
          <p:cNvGrpSpPr/>
          <p:nvPr/>
        </p:nvGrpSpPr>
        <p:grpSpPr>
          <a:xfrm>
            <a:off x="2210853" y="1518282"/>
            <a:ext cx="1047932" cy="1069779"/>
            <a:chOff x="3914684" y="1505235"/>
            <a:chExt cx="1047932" cy="1069779"/>
          </a:xfrm>
        </p:grpSpPr>
        <p:sp>
          <p:nvSpPr>
            <p:cNvPr id="4" name="TextBox 3"/>
            <p:cNvSpPr txBox="1"/>
            <p:nvPr/>
          </p:nvSpPr>
          <p:spPr>
            <a:xfrm>
              <a:off x="3914684" y="1505235"/>
              <a:ext cx="1047932" cy="307777"/>
            </a:xfrm>
            <a:prstGeom prst="rect">
              <a:avLst/>
            </a:prstGeom>
            <a:noFill/>
            <a:effectLst/>
          </p:spPr>
          <p:txBody>
            <a:bodyPr wrap="square" rtlCol="0">
              <a:spAutoFit/>
            </a:bodyPr>
            <a:lstStyle/>
            <a:p>
              <a:pPr algn="ctr"/>
              <a:r>
                <a:rPr lang="en-US" sz="1400" dirty="0" smtClean="0"/>
                <a:t>Executable</a:t>
              </a:r>
              <a:endParaRPr lang="en-US" sz="1400" dirty="0"/>
            </a:p>
          </p:txBody>
        </p:sp>
        <p:grpSp>
          <p:nvGrpSpPr>
            <p:cNvPr id="5" name="Group 4"/>
            <p:cNvGrpSpPr/>
            <p:nvPr/>
          </p:nvGrpSpPr>
          <p:grpSpPr>
            <a:xfrm>
              <a:off x="4057650" y="1813014"/>
              <a:ext cx="762000" cy="762000"/>
              <a:chOff x="7162800" y="2319635"/>
              <a:chExt cx="762000" cy="762000"/>
            </a:xfrm>
          </p:grpSpPr>
          <p:sp>
            <p:nvSpPr>
              <p:cNvPr id="6" name="Cube 5"/>
              <p:cNvSpPr/>
              <p:nvPr/>
            </p:nvSpPr>
            <p:spPr>
              <a:xfrm rot="16200000">
                <a:off x="7162800" y="2319635"/>
                <a:ext cx="762000" cy="762000"/>
              </a:xfrm>
              <a:prstGeom prst="cube">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pic>
            <p:nvPicPr>
              <p:cNvPr id="7" name="Picture 4" descr="https://encrypted-tbn2.gstatic.com/images?q=tbn:ANd9GcTRWKyIkrpKamw3KVXgPClWFnzeUurD_1o5ALOzcJp6q7oGE_NnlQ"/>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91400" y="2562225"/>
                <a:ext cx="485775" cy="485775"/>
              </a:xfrm>
              <a:prstGeom prst="rect">
                <a:avLst/>
              </a:prstGeom>
              <a:noFill/>
              <a:extLst>
                <a:ext uri="{909E8E84-426E-40dd-AFC4-6F175D3DCCD1}">
                  <a14:hiddenFill xmlns:a14="http://schemas.microsoft.com/office/drawing/2010/main">
                    <a:solidFill>
                      <a:srgbClr val="FFFFFF"/>
                    </a:solidFill>
                  </a14:hiddenFill>
                </a:ext>
              </a:extLst>
            </p:spPr>
          </p:pic>
        </p:grpSp>
      </p:grpSp>
      <p:sp>
        <p:nvSpPr>
          <p:cNvPr id="8" name="Rounded Rectangle 7"/>
          <p:cNvSpPr/>
          <p:nvPr/>
        </p:nvSpPr>
        <p:spPr>
          <a:xfrm>
            <a:off x="629235" y="3405181"/>
            <a:ext cx="1943099" cy="646330"/>
          </a:xfrm>
          <a:prstGeom prst="roundRect">
            <a:avLst/>
          </a:prstGeom>
          <a:solidFill>
            <a:schemeClr val="bg1">
              <a:lumMod val="85000"/>
              <a:alpha val="54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dirty="0" smtClean="0"/>
              <a:t>Hardware </a:t>
            </a:r>
            <a:r>
              <a:rPr lang="en-US" dirty="0"/>
              <a:t>Plugins</a:t>
            </a:r>
          </a:p>
        </p:txBody>
      </p:sp>
      <p:sp>
        <p:nvSpPr>
          <p:cNvPr id="10" name="Rounded Rectangle 9"/>
          <p:cNvSpPr/>
          <p:nvPr/>
        </p:nvSpPr>
        <p:spPr>
          <a:xfrm>
            <a:off x="3127140" y="3405181"/>
            <a:ext cx="1943099" cy="646330"/>
          </a:xfrm>
          <a:prstGeom prst="roundRect">
            <a:avLst/>
          </a:prstGeom>
          <a:solidFill>
            <a:schemeClr val="bg1">
              <a:lumMod val="85000"/>
              <a:alpha val="54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dirty="0" smtClean="0"/>
              <a:t>Measurements</a:t>
            </a:r>
            <a:endParaRPr lang="en-US" dirty="0"/>
          </a:p>
        </p:txBody>
      </p:sp>
      <p:cxnSp>
        <p:nvCxnSpPr>
          <p:cNvPr id="12" name="Straight Arrow Connector 11"/>
          <p:cNvCxnSpPr>
            <a:stCxn id="6" idx="2"/>
            <a:endCxn id="8" idx="0"/>
          </p:cNvCxnSpPr>
          <p:nvPr/>
        </p:nvCxnSpPr>
        <p:spPr>
          <a:xfrm flipH="1">
            <a:off x="1600785" y="2588061"/>
            <a:ext cx="1229284" cy="81712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a:stCxn id="6" idx="2"/>
            <a:endCxn id="10" idx="0"/>
          </p:cNvCxnSpPr>
          <p:nvPr/>
        </p:nvCxnSpPr>
        <p:spPr>
          <a:xfrm>
            <a:off x="2830069" y="2588061"/>
            <a:ext cx="1268621" cy="81712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a:stCxn id="8" idx="2"/>
            <a:endCxn id="20" idx="0"/>
          </p:cNvCxnSpPr>
          <p:nvPr/>
        </p:nvCxnSpPr>
        <p:spPr>
          <a:xfrm flipH="1">
            <a:off x="859184" y="4051511"/>
            <a:ext cx="741601" cy="86405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9" name="Rounded Rectangle 18"/>
          <p:cNvSpPr/>
          <p:nvPr/>
        </p:nvSpPr>
        <p:spPr>
          <a:xfrm>
            <a:off x="2940224" y="4915567"/>
            <a:ext cx="1219200" cy="609600"/>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100" dirty="0" smtClean="0">
                <a:latin typeface="+mj-lt"/>
              </a:rPr>
              <a:t>AAL</a:t>
            </a:r>
            <a:endParaRPr lang="en-US" sz="1100" dirty="0">
              <a:latin typeface="+mj-lt"/>
            </a:endParaRPr>
          </a:p>
        </p:txBody>
      </p:sp>
      <p:sp>
        <p:nvSpPr>
          <p:cNvPr id="20" name="Rounded Rectangle 19"/>
          <p:cNvSpPr/>
          <p:nvPr/>
        </p:nvSpPr>
        <p:spPr>
          <a:xfrm>
            <a:off x="249584" y="4915567"/>
            <a:ext cx="1219200" cy="609600"/>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100" dirty="0" smtClean="0">
                <a:latin typeface="+mj-lt"/>
              </a:rPr>
              <a:t>Instr.lib</a:t>
            </a:r>
            <a:endParaRPr lang="en-US" sz="1100" dirty="0">
              <a:latin typeface="+mj-lt"/>
            </a:endParaRPr>
          </a:p>
        </p:txBody>
      </p:sp>
      <p:sp>
        <p:nvSpPr>
          <p:cNvPr id="21" name="Rounded Rectangle 20"/>
          <p:cNvSpPr/>
          <p:nvPr/>
        </p:nvSpPr>
        <p:spPr>
          <a:xfrm>
            <a:off x="1605099" y="4915567"/>
            <a:ext cx="1219200" cy="609600"/>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100" dirty="0" smtClean="0">
                <a:latin typeface="+mj-lt"/>
              </a:rPr>
              <a:t>NI-</a:t>
            </a:r>
            <a:r>
              <a:rPr lang="en-US" sz="1100" dirty="0" err="1" smtClean="0">
                <a:latin typeface="+mj-lt"/>
              </a:rPr>
              <a:t>DAQmx</a:t>
            </a:r>
            <a:endParaRPr lang="en-US" sz="1100" dirty="0">
              <a:latin typeface="+mj-lt"/>
            </a:endParaRPr>
          </a:p>
        </p:txBody>
      </p:sp>
      <p:cxnSp>
        <p:nvCxnSpPr>
          <p:cNvPr id="22" name="Straight Arrow Connector 21"/>
          <p:cNvCxnSpPr>
            <a:stCxn id="8" idx="2"/>
            <a:endCxn id="21" idx="0"/>
          </p:cNvCxnSpPr>
          <p:nvPr/>
        </p:nvCxnSpPr>
        <p:spPr>
          <a:xfrm>
            <a:off x="1600785" y="4051511"/>
            <a:ext cx="613914" cy="86405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a:stCxn id="10" idx="2"/>
            <a:endCxn id="19" idx="0"/>
          </p:cNvCxnSpPr>
          <p:nvPr/>
        </p:nvCxnSpPr>
        <p:spPr>
          <a:xfrm flipH="1">
            <a:off x="3549824" y="4051511"/>
            <a:ext cx="548866" cy="86405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6" name="Rounded Rectangle 35"/>
          <p:cNvSpPr/>
          <p:nvPr/>
        </p:nvSpPr>
        <p:spPr>
          <a:xfrm>
            <a:off x="4265166" y="4915567"/>
            <a:ext cx="1219200" cy="609600"/>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100" dirty="0" smtClean="0">
                <a:latin typeface="+mj-lt"/>
              </a:rPr>
              <a:t>Actor Framework</a:t>
            </a:r>
            <a:endParaRPr lang="en-US" sz="1100" dirty="0">
              <a:latin typeface="+mj-lt"/>
            </a:endParaRPr>
          </a:p>
        </p:txBody>
      </p:sp>
      <p:cxnSp>
        <p:nvCxnSpPr>
          <p:cNvPr id="37" name="Straight Arrow Connector 36"/>
          <p:cNvCxnSpPr>
            <a:stCxn id="10" idx="2"/>
            <a:endCxn id="36" idx="0"/>
          </p:cNvCxnSpPr>
          <p:nvPr/>
        </p:nvCxnSpPr>
        <p:spPr>
          <a:xfrm>
            <a:off x="4098690" y="4051511"/>
            <a:ext cx="776076" cy="86405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4" name="TextBox 43"/>
          <p:cNvSpPr txBox="1"/>
          <p:nvPr/>
        </p:nvSpPr>
        <p:spPr>
          <a:xfrm>
            <a:off x="4874766" y="1826060"/>
            <a:ext cx="4162908" cy="2308324"/>
          </a:xfrm>
          <a:prstGeom prst="rect">
            <a:avLst/>
          </a:prstGeom>
          <a:noFill/>
        </p:spPr>
        <p:txBody>
          <a:bodyPr wrap="square" rtlCol="0">
            <a:spAutoFit/>
          </a:bodyPr>
          <a:lstStyle/>
          <a:p>
            <a:r>
              <a:rPr lang="en-US" dirty="0" smtClean="0"/>
              <a:t>Dynamically loaded components need to be able to find their dependencies in memory in order to run.</a:t>
            </a:r>
          </a:p>
          <a:p>
            <a:endParaRPr lang="en-US" dirty="0"/>
          </a:p>
          <a:p>
            <a:pPr lvl="1"/>
            <a:r>
              <a:rPr lang="en-US" dirty="0" smtClean="0"/>
              <a:t>The run-time engine will look in:</a:t>
            </a:r>
          </a:p>
          <a:p>
            <a:pPr marL="742950" lvl="1" indent="-285750">
              <a:buFontTx/>
              <a:buChar char="-"/>
            </a:pPr>
            <a:r>
              <a:rPr lang="en-US" dirty="0" smtClean="0"/>
              <a:t>The executable</a:t>
            </a:r>
          </a:p>
          <a:p>
            <a:pPr marL="742950" lvl="1" indent="-285750">
              <a:buFontTx/>
              <a:buChar char="-"/>
            </a:pPr>
            <a:r>
              <a:rPr lang="en-US" dirty="0" smtClean="0"/>
              <a:t>Default search paths</a:t>
            </a:r>
          </a:p>
          <a:p>
            <a:pPr marL="742950" lvl="1" indent="-285750">
              <a:buFontTx/>
              <a:buChar char="-"/>
            </a:pPr>
            <a:r>
              <a:rPr lang="en-US" dirty="0" smtClean="0"/>
              <a:t>Custom search paths</a:t>
            </a:r>
          </a:p>
        </p:txBody>
      </p:sp>
    </p:spTree>
    <p:extLst>
      <p:ext uri="{BB962C8B-B14F-4D97-AF65-F5344CB8AC3E}">
        <p14:creationId xmlns:p14="http://schemas.microsoft.com/office/powerpoint/2010/main" val="1529671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You Have Two Options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Transport dependencies with the executable</a:t>
            </a:r>
          </a:p>
          <a:p>
            <a:pPr lvl="1"/>
            <a:r>
              <a:rPr lang="en-US" dirty="0" smtClean="0"/>
              <a:t>Cannot remove unused components (because you don’t know what won’t be used)</a:t>
            </a:r>
          </a:p>
          <a:p>
            <a:pPr lvl="1"/>
            <a:r>
              <a:rPr lang="en-US" dirty="0" smtClean="0"/>
              <a:t>Minimizes size of plugins</a:t>
            </a:r>
          </a:p>
          <a:p>
            <a:pPr lvl="1"/>
            <a:r>
              <a:rPr lang="en-US" dirty="0" smtClean="0"/>
              <a:t>No possibility of duplicate dependencies</a:t>
            </a:r>
          </a:p>
          <a:p>
            <a:pPr lvl="1"/>
            <a:r>
              <a:rPr lang="en-US" dirty="0" smtClean="0"/>
              <a:t>Upgrading dependencies requires rebuilding executable*</a:t>
            </a:r>
          </a:p>
          <a:p>
            <a:endParaRPr lang="en-US" dirty="0" smtClean="0"/>
          </a:p>
          <a:p>
            <a:r>
              <a:rPr lang="en-US" dirty="0" smtClean="0"/>
              <a:t>Transport dependencies with the plugin</a:t>
            </a:r>
          </a:p>
          <a:p>
            <a:pPr lvl="1"/>
            <a:r>
              <a:rPr lang="en-US" dirty="0" smtClean="0"/>
              <a:t>Allows you to remove unused components to minimize disk footprint</a:t>
            </a:r>
          </a:p>
          <a:p>
            <a:pPr lvl="1"/>
            <a:r>
              <a:rPr lang="en-US" dirty="0" smtClean="0"/>
              <a:t>New versions of dependencies can be transported with plugin</a:t>
            </a:r>
          </a:p>
          <a:p>
            <a:pPr lvl="1"/>
            <a:r>
              <a:rPr lang="en-US" dirty="0" smtClean="0"/>
              <a:t>Risk of duplicate dependencies on disk</a:t>
            </a:r>
          </a:p>
          <a:p>
            <a:pPr lvl="1"/>
            <a:r>
              <a:rPr lang="en-US" dirty="0" smtClean="0"/>
              <a:t>Can’t be sure which version will be loaded into memory</a:t>
            </a:r>
          </a:p>
          <a:p>
            <a:pPr marL="456319" lvl="1" indent="0">
              <a:buNone/>
            </a:pPr>
            <a:endParaRPr lang="en-US" dirty="0" smtClean="0"/>
          </a:p>
          <a:p>
            <a:pPr marL="456319" lvl="1" indent="0" algn="r">
              <a:buNone/>
            </a:pPr>
            <a:r>
              <a:rPr lang="en-US" i="1" dirty="0" smtClean="0">
                <a:solidFill>
                  <a:schemeClr val="bg1">
                    <a:lumMod val="50000"/>
                  </a:schemeClr>
                </a:solidFill>
              </a:rPr>
              <a:t>*unless they’re built outside the EXE, such as a DLL or PPL</a:t>
            </a:r>
          </a:p>
        </p:txBody>
      </p:sp>
    </p:spTree>
    <p:extLst>
      <p:ext uri="{BB962C8B-B14F-4D97-AF65-F5344CB8AC3E}">
        <p14:creationId xmlns:p14="http://schemas.microsoft.com/office/powerpoint/2010/main" val="1870441740"/>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1" name="Straight Connector 20"/>
          <p:cNvCxnSpPr/>
          <p:nvPr/>
        </p:nvCxnSpPr>
        <p:spPr>
          <a:xfrm flipH="1">
            <a:off x="761306" y="3212813"/>
            <a:ext cx="6858000" cy="0"/>
          </a:xfrm>
          <a:prstGeom prst="line">
            <a:avLst/>
          </a:prstGeom>
          <a:ln>
            <a:solidFill>
              <a:schemeClr val="bg1">
                <a:lumMod val="95000"/>
              </a:schemeClr>
            </a:solidFill>
          </a:ln>
        </p:spPr>
        <p:style>
          <a:lnRef idx="2">
            <a:schemeClr val="accent1"/>
          </a:lnRef>
          <a:fillRef idx="0">
            <a:schemeClr val="accent1"/>
          </a:fillRef>
          <a:effectRef idx="1">
            <a:schemeClr val="accent1"/>
          </a:effectRef>
          <a:fontRef idx="minor">
            <a:schemeClr val="tx1"/>
          </a:fontRef>
        </p:style>
      </p:cxnSp>
      <p:sp>
        <p:nvSpPr>
          <p:cNvPr id="3" name="Rounded Rectangle 2"/>
          <p:cNvSpPr/>
          <p:nvPr/>
        </p:nvSpPr>
        <p:spPr>
          <a:xfrm>
            <a:off x="4861568" y="2298413"/>
            <a:ext cx="1050310" cy="52127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latin typeface="+mj-lt"/>
              </a:rPr>
              <a:t>Diode I-V</a:t>
            </a:r>
            <a:endParaRPr lang="en-US" sz="1200" dirty="0">
              <a:latin typeface="+mj-lt"/>
            </a:endParaRPr>
          </a:p>
        </p:txBody>
      </p:sp>
      <p:sp>
        <p:nvSpPr>
          <p:cNvPr id="4" name="Rounded Rectangle 3"/>
          <p:cNvSpPr/>
          <p:nvPr/>
        </p:nvSpPr>
        <p:spPr>
          <a:xfrm>
            <a:off x="1976962" y="2298413"/>
            <a:ext cx="1050310" cy="52127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latin typeface="+mj-lt"/>
              </a:rPr>
              <a:t>Strain</a:t>
            </a:r>
            <a:endParaRPr lang="en-US" sz="1200" dirty="0">
              <a:latin typeface="+mj-lt"/>
            </a:endParaRPr>
          </a:p>
        </p:txBody>
      </p:sp>
      <p:sp>
        <p:nvSpPr>
          <p:cNvPr id="5" name="Rounded Rectangle 4"/>
          <p:cNvSpPr/>
          <p:nvPr/>
        </p:nvSpPr>
        <p:spPr>
          <a:xfrm>
            <a:off x="3419265" y="2298413"/>
            <a:ext cx="1050310" cy="52127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latin typeface="+mj-lt"/>
              </a:rPr>
              <a:t>Resistance</a:t>
            </a:r>
            <a:endParaRPr lang="en-US" sz="1200" dirty="0">
              <a:latin typeface="+mj-lt"/>
            </a:endParaRPr>
          </a:p>
        </p:txBody>
      </p:sp>
      <p:sp>
        <p:nvSpPr>
          <p:cNvPr id="6" name="Rounded Rectangle 5"/>
          <p:cNvSpPr/>
          <p:nvPr/>
        </p:nvSpPr>
        <p:spPr>
          <a:xfrm>
            <a:off x="6303872" y="2298413"/>
            <a:ext cx="1050310" cy="52127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latin typeface="+mj-lt"/>
              </a:rPr>
              <a:t>Frequency</a:t>
            </a:r>
            <a:endParaRPr lang="en-US" sz="1200" dirty="0">
              <a:latin typeface="+mj-lt"/>
            </a:endParaRPr>
          </a:p>
        </p:txBody>
      </p:sp>
      <p:grpSp>
        <p:nvGrpSpPr>
          <p:cNvPr id="8" name="Group 7"/>
          <p:cNvGrpSpPr/>
          <p:nvPr/>
        </p:nvGrpSpPr>
        <p:grpSpPr>
          <a:xfrm>
            <a:off x="4111358" y="731442"/>
            <a:ext cx="1047932" cy="1069779"/>
            <a:chOff x="3914684" y="1505235"/>
            <a:chExt cx="1047932" cy="1069779"/>
          </a:xfrm>
        </p:grpSpPr>
        <p:sp>
          <p:nvSpPr>
            <p:cNvPr id="9" name="TextBox 8"/>
            <p:cNvSpPr txBox="1"/>
            <p:nvPr/>
          </p:nvSpPr>
          <p:spPr>
            <a:xfrm>
              <a:off x="3914684" y="1505235"/>
              <a:ext cx="1047932" cy="307777"/>
            </a:xfrm>
            <a:prstGeom prst="rect">
              <a:avLst/>
            </a:prstGeom>
            <a:noFill/>
            <a:effectLst/>
          </p:spPr>
          <p:txBody>
            <a:bodyPr wrap="square" rtlCol="0">
              <a:spAutoFit/>
            </a:bodyPr>
            <a:lstStyle/>
            <a:p>
              <a:pPr algn="ctr"/>
              <a:r>
                <a:rPr lang="en-US" sz="1400" dirty="0" smtClean="0"/>
                <a:t>Executable</a:t>
              </a:r>
              <a:endParaRPr lang="en-US" sz="1400" dirty="0"/>
            </a:p>
          </p:txBody>
        </p:sp>
        <p:grpSp>
          <p:nvGrpSpPr>
            <p:cNvPr id="10" name="Group 9"/>
            <p:cNvGrpSpPr/>
            <p:nvPr/>
          </p:nvGrpSpPr>
          <p:grpSpPr>
            <a:xfrm>
              <a:off x="4057650" y="1813014"/>
              <a:ext cx="762000" cy="762000"/>
              <a:chOff x="7162800" y="2319635"/>
              <a:chExt cx="762000" cy="762000"/>
            </a:xfrm>
          </p:grpSpPr>
          <p:sp>
            <p:nvSpPr>
              <p:cNvPr id="11" name="Cube 10"/>
              <p:cNvSpPr/>
              <p:nvPr/>
            </p:nvSpPr>
            <p:spPr>
              <a:xfrm rot="16200000">
                <a:off x="7162800" y="2319635"/>
                <a:ext cx="762000" cy="762000"/>
              </a:xfrm>
              <a:prstGeom prst="cube">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pic>
            <p:nvPicPr>
              <p:cNvPr id="12" name="Picture 4" descr="https://encrypted-tbn2.gstatic.com/images?q=tbn:ANd9GcTRWKyIkrpKamw3KVXgPClWFnzeUurD_1o5ALOzcJp6q7oGE_NnlQ"/>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91400" y="2562225"/>
                <a:ext cx="485775" cy="485775"/>
              </a:xfrm>
              <a:prstGeom prst="rect">
                <a:avLst/>
              </a:prstGeom>
              <a:noFill/>
              <a:extLst>
                <a:ext uri="{909E8E84-426E-40dd-AFC4-6F175D3DCCD1}">
                  <a14:hiddenFill xmlns:a14="http://schemas.microsoft.com/office/drawing/2010/main">
                    <a:solidFill>
                      <a:srgbClr val="FFFFFF"/>
                    </a:solidFill>
                  </a14:hiddenFill>
                </a:ext>
              </a:extLst>
            </p:spPr>
          </p:pic>
        </p:grpSp>
      </p:grpSp>
      <p:cxnSp>
        <p:nvCxnSpPr>
          <p:cNvPr id="17" name="Straight Connector 16"/>
          <p:cNvCxnSpPr/>
          <p:nvPr/>
        </p:nvCxnSpPr>
        <p:spPr>
          <a:xfrm>
            <a:off x="3240464" y="2298413"/>
            <a:ext cx="0" cy="34290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a:off x="4653900" y="2298413"/>
            <a:ext cx="0" cy="3429000"/>
          </a:xfrm>
          <a:prstGeom prst="line">
            <a:avLst/>
          </a:prstGeom>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095306" y="2298413"/>
            <a:ext cx="0" cy="3429000"/>
          </a:xfrm>
          <a:prstGeom prst="line">
            <a:avLst/>
          </a:prstGeom>
        </p:spPr>
        <p:style>
          <a:lnRef idx="2">
            <a:schemeClr val="accent1"/>
          </a:lnRef>
          <a:fillRef idx="0">
            <a:schemeClr val="accent1"/>
          </a:fillRef>
          <a:effectRef idx="1">
            <a:schemeClr val="accent1"/>
          </a:effectRef>
          <a:fontRef idx="minor">
            <a:schemeClr val="tx1"/>
          </a:fontRef>
        </p:style>
      </p:cxnSp>
      <p:sp>
        <p:nvSpPr>
          <p:cNvPr id="25" name="TextBox 24"/>
          <p:cNvSpPr txBox="1"/>
          <p:nvPr/>
        </p:nvSpPr>
        <p:spPr>
          <a:xfrm>
            <a:off x="757762" y="3289013"/>
            <a:ext cx="1219200" cy="584775"/>
          </a:xfrm>
          <a:prstGeom prst="rect">
            <a:avLst/>
          </a:prstGeom>
          <a:noFill/>
        </p:spPr>
        <p:txBody>
          <a:bodyPr wrap="square" rtlCol="0">
            <a:spAutoFit/>
          </a:bodyPr>
          <a:lstStyle/>
          <a:p>
            <a:pPr algn="r"/>
            <a:r>
              <a:rPr lang="en-US" sz="1600" dirty="0" smtClean="0"/>
              <a:t>Sound and Vibration</a:t>
            </a:r>
            <a:endParaRPr lang="en-US" sz="1600" dirty="0"/>
          </a:p>
        </p:txBody>
      </p:sp>
      <p:sp>
        <p:nvSpPr>
          <p:cNvPr id="27" name="TextBox 26"/>
          <p:cNvSpPr txBox="1"/>
          <p:nvPr/>
        </p:nvSpPr>
        <p:spPr>
          <a:xfrm>
            <a:off x="772300" y="4012913"/>
            <a:ext cx="1219200" cy="584775"/>
          </a:xfrm>
          <a:prstGeom prst="rect">
            <a:avLst/>
          </a:prstGeom>
          <a:noFill/>
        </p:spPr>
        <p:txBody>
          <a:bodyPr wrap="square" rtlCol="0">
            <a:spAutoFit/>
          </a:bodyPr>
          <a:lstStyle/>
          <a:p>
            <a:pPr algn="r"/>
            <a:r>
              <a:rPr lang="en-US" sz="1600" dirty="0" err="1" smtClean="0"/>
              <a:t>OpenG</a:t>
            </a:r>
            <a:r>
              <a:rPr lang="en-US" sz="1600" dirty="0" smtClean="0"/>
              <a:t> Libraries</a:t>
            </a:r>
            <a:endParaRPr lang="en-US" sz="1600" dirty="0"/>
          </a:p>
        </p:txBody>
      </p:sp>
      <p:sp>
        <p:nvSpPr>
          <p:cNvPr id="28" name="TextBox 27"/>
          <p:cNvSpPr txBox="1"/>
          <p:nvPr/>
        </p:nvSpPr>
        <p:spPr>
          <a:xfrm>
            <a:off x="775844" y="4736813"/>
            <a:ext cx="1219200" cy="584775"/>
          </a:xfrm>
          <a:prstGeom prst="rect">
            <a:avLst/>
          </a:prstGeom>
          <a:noFill/>
        </p:spPr>
        <p:txBody>
          <a:bodyPr wrap="square" rtlCol="0">
            <a:spAutoFit/>
          </a:bodyPr>
          <a:lstStyle/>
          <a:p>
            <a:pPr algn="r"/>
            <a:r>
              <a:rPr lang="en-US" sz="1600" dirty="0" smtClean="0"/>
              <a:t>Advanced Analysis</a:t>
            </a:r>
            <a:endParaRPr lang="en-US" sz="1600" dirty="0"/>
          </a:p>
        </p:txBody>
      </p:sp>
      <p:sp>
        <p:nvSpPr>
          <p:cNvPr id="29" name="TextBox 28"/>
          <p:cNvSpPr txBox="1"/>
          <p:nvPr/>
        </p:nvSpPr>
        <p:spPr>
          <a:xfrm>
            <a:off x="775844" y="5435025"/>
            <a:ext cx="1219200" cy="584775"/>
          </a:xfrm>
          <a:prstGeom prst="rect">
            <a:avLst/>
          </a:prstGeom>
          <a:noFill/>
        </p:spPr>
        <p:txBody>
          <a:bodyPr wrap="square" rtlCol="0">
            <a:spAutoFit/>
          </a:bodyPr>
          <a:lstStyle/>
          <a:p>
            <a:pPr algn="r"/>
            <a:r>
              <a:rPr lang="en-US" sz="1600" dirty="0" smtClean="0"/>
              <a:t>Actor Framework</a:t>
            </a:r>
            <a:endParaRPr lang="en-US" sz="1600" dirty="0"/>
          </a:p>
        </p:txBody>
      </p:sp>
      <p:sp>
        <p:nvSpPr>
          <p:cNvPr id="26" name="Oval 25"/>
          <p:cNvSpPr/>
          <p:nvPr/>
        </p:nvSpPr>
        <p:spPr>
          <a:xfrm>
            <a:off x="2359885" y="5575012"/>
            <a:ext cx="304800" cy="304800"/>
          </a:xfrm>
          <a:prstGeom prst="ellipse">
            <a:avLst/>
          </a:prstGeom>
          <a:solidFill>
            <a:schemeClr val="accent1"/>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Pie 33"/>
          <p:cNvSpPr/>
          <p:nvPr/>
        </p:nvSpPr>
        <p:spPr>
          <a:xfrm>
            <a:off x="2359885" y="4872430"/>
            <a:ext cx="313540" cy="313540"/>
          </a:xfrm>
          <a:prstGeom prst="pie">
            <a:avLst>
              <a:gd name="adj1" fmla="val 0"/>
              <a:gd name="adj2" fmla="val 10862779"/>
            </a:avLst>
          </a:prstGeom>
          <a:solidFill>
            <a:schemeClr val="accent1"/>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35" name="Pie 34"/>
          <p:cNvSpPr/>
          <p:nvPr/>
        </p:nvSpPr>
        <p:spPr>
          <a:xfrm>
            <a:off x="5244491" y="4872430"/>
            <a:ext cx="313540" cy="313540"/>
          </a:xfrm>
          <a:prstGeom prst="pie">
            <a:avLst>
              <a:gd name="adj1" fmla="val 0"/>
              <a:gd name="adj2" fmla="val 10862779"/>
            </a:avLst>
          </a:prstGeom>
          <a:solidFill>
            <a:schemeClr val="accent1"/>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36" name="Pie 35"/>
          <p:cNvSpPr/>
          <p:nvPr/>
        </p:nvSpPr>
        <p:spPr>
          <a:xfrm>
            <a:off x="3809306" y="4148530"/>
            <a:ext cx="313540" cy="313540"/>
          </a:xfrm>
          <a:prstGeom prst="pie">
            <a:avLst>
              <a:gd name="adj1" fmla="val 0"/>
              <a:gd name="adj2" fmla="val 10862779"/>
            </a:avLst>
          </a:prstGeom>
          <a:solidFill>
            <a:schemeClr val="accent1"/>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37" name="Pie 36"/>
          <p:cNvSpPr/>
          <p:nvPr/>
        </p:nvSpPr>
        <p:spPr>
          <a:xfrm>
            <a:off x="5244491" y="4148530"/>
            <a:ext cx="313540" cy="313540"/>
          </a:xfrm>
          <a:prstGeom prst="pie">
            <a:avLst>
              <a:gd name="adj1" fmla="val 0"/>
              <a:gd name="adj2" fmla="val 10862779"/>
            </a:avLst>
          </a:prstGeom>
          <a:solidFill>
            <a:schemeClr val="accent1"/>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38" name="Pie 37"/>
          <p:cNvSpPr/>
          <p:nvPr/>
        </p:nvSpPr>
        <p:spPr>
          <a:xfrm>
            <a:off x="6686795" y="3424630"/>
            <a:ext cx="313540" cy="313540"/>
          </a:xfrm>
          <a:prstGeom prst="pie">
            <a:avLst>
              <a:gd name="adj1" fmla="val 0"/>
              <a:gd name="adj2" fmla="val 10862779"/>
            </a:avLst>
          </a:prstGeom>
          <a:solidFill>
            <a:schemeClr val="accent1"/>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39" name="Oval 38"/>
          <p:cNvSpPr/>
          <p:nvPr/>
        </p:nvSpPr>
        <p:spPr>
          <a:xfrm>
            <a:off x="3806558" y="5575013"/>
            <a:ext cx="304800" cy="304800"/>
          </a:xfrm>
          <a:prstGeom prst="ellipse">
            <a:avLst/>
          </a:prstGeom>
          <a:solidFill>
            <a:schemeClr val="accent1"/>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 name="Oval 39"/>
          <p:cNvSpPr/>
          <p:nvPr/>
        </p:nvSpPr>
        <p:spPr>
          <a:xfrm>
            <a:off x="5244491" y="5575013"/>
            <a:ext cx="304800" cy="304800"/>
          </a:xfrm>
          <a:prstGeom prst="ellipse">
            <a:avLst/>
          </a:prstGeom>
          <a:solidFill>
            <a:schemeClr val="accent1"/>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 name="Oval 40"/>
          <p:cNvSpPr/>
          <p:nvPr/>
        </p:nvSpPr>
        <p:spPr>
          <a:xfrm>
            <a:off x="6675006" y="5575013"/>
            <a:ext cx="304800" cy="304800"/>
          </a:xfrm>
          <a:prstGeom prst="ellipse">
            <a:avLst/>
          </a:prstGeom>
          <a:solidFill>
            <a:schemeClr val="accent1"/>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2" name="Straight Connector 41"/>
          <p:cNvCxnSpPr/>
          <p:nvPr/>
        </p:nvCxnSpPr>
        <p:spPr>
          <a:xfrm flipH="1">
            <a:off x="734755" y="3949115"/>
            <a:ext cx="6858000" cy="0"/>
          </a:xfrm>
          <a:prstGeom prst="line">
            <a:avLst/>
          </a:prstGeom>
          <a:ln>
            <a:solidFill>
              <a:schemeClr val="bg1">
                <a:lumMod val="95000"/>
              </a:schemeClr>
            </a:solidFill>
          </a:ln>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p:nvCxnSpPr>
        <p:spPr>
          <a:xfrm flipH="1">
            <a:off x="722501" y="4685417"/>
            <a:ext cx="6858000" cy="0"/>
          </a:xfrm>
          <a:prstGeom prst="line">
            <a:avLst/>
          </a:prstGeom>
          <a:ln>
            <a:solidFill>
              <a:schemeClr val="bg1">
                <a:lumMod val="95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flipH="1">
            <a:off x="693846" y="5421719"/>
            <a:ext cx="6858000" cy="0"/>
          </a:xfrm>
          <a:prstGeom prst="line">
            <a:avLst/>
          </a:prstGeom>
          <a:ln>
            <a:solidFill>
              <a:schemeClr val="bg1">
                <a:lumMod val="95000"/>
              </a:schemeClr>
            </a:solidFill>
          </a:ln>
        </p:spPr>
        <p:style>
          <a:lnRef idx="2">
            <a:schemeClr val="accent1"/>
          </a:lnRef>
          <a:fillRef idx="0">
            <a:schemeClr val="accent1"/>
          </a:fillRef>
          <a:effectRef idx="1">
            <a:schemeClr val="accent1"/>
          </a:effectRef>
          <a:fontRef idx="minor">
            <a:schemeClr val="tx1"/>
          </a:fontRef>
        </p:style>
      </p:cxnSp>
      <p:sp>
        <p:nvSpPr>
          <p:cNvPr id="2049" name="Up Arrow 2048"/>
          <p:cNvSpPr/>
          <p:nvPr/>
        </p:nvSpPr>
        <p:spPr>
          <a:xfrm rot="10800000">
            <a:off x="2301546" y="2819683"/>
            <a:ext cx="378945" cy="270083"/>
          </a:xfrm>
          <a:prstGeom prst="upArrow">
            <a:avLst/>
          </a:prstGeom>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46" name="Up Arrow 45"/>
          <p:cNvSpPr/>
          <p:nvPr/>
        </p:nvSpPr>
        <p:spPr>
          <a:xfrm rot="10800000">
            <a:off x="3754947" y="2819683"/>
            <a:ext cx="378945" cy="270083"/>
          </a:xfrm>
          <a:prstGeom prst="upArrow">
            <a:avLst/>
          </a:prstGeom>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47" name="Up Arrow 46"/>
          <p:cNvSpPr/>
          <p:nvPr/>
        </p:nvSpPr>
        <p:spPr>
          <a:xfrm rot="10800000">
            <a:off x="5197250" y="2819683"/>
            <a:ext cx="378945" cy="270083"/>
          </a:xfrm>
          <a:prstGeom prst="upArrow">
            <a:avLst/>
          </a:prstGeom>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48" name="Up Arrow 47"/>
          <p:cNvSpPr/>
          <p:nvPr/>
        </p:nvSpPr>
        <p:spPr>
          <a:xfrm rot="10800000">
            <a:off x="6654092" y="2819684"/>
            <a:ext cx="378945" cy="270083"/>
          </a:xfrm>
          <a:prstGeom prst="upArrow">
            <a:avLst/>
          </a:prstGeom>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cxnSp>
        <p:nvCxnSpPr>
          <p:cNvPr id="2052" name="Straight Arrow Connector 2051"/>
          <p:cNvCxnSpPr>
            <a:stCxn id="11" idx="2"/>
            <a:endCxn id="4" idx="0"/>
          </p:cNvCxnSpPr>
          <p:nvPr/>
        </p:nvCxnSpPr>
        <p:spPr>
          <a:xfrm flipH="1">
            <a:off x="2502117" y="1801221"/>
            <a:ext cx="2228457" cy="49719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1" name="Straight Arrow Connector 50"/>
          <p:cNvCxnSpPr>
            <a:stCxn id="11" idx="2"/>
            <a:endCxn id="5" idx="0"/>
          </p:cNvCxnSpPr>
          <p:nvPr/>
        </p:nvCxnSpPr>
        <p:spPr>
          <a:xfrm flipH="1">
            <a:off x="3944420" y="1801221"/>
            <a:ext cx="786154" cy="49719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4" name="Straight Arrow Connector 53"/>
          <p:cNvCxnSpPr>
            <a:stCxn id="11" idx="2"/>
            <a:endCxn id="3" idx="0"/>
          </p:cNvCxnSpPr>
          <p:nvPr/>
        </p:nvCxnSpPr>
        <p:spPr>
          <a:xfrm>
            <a:off x="4730574" y="1801221"/>
            <a:ext cx="656149" cy="49719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7" name="Straight Arrow Connector 56"/>
          <p:cNvCxnSpPr>
            <a:stCxn id="11" idx="2"/>
            <a:endCxn id="6" idx="0"/>
          </p:cNvCxnSpPr>
          <p:nvPr/>
        </p:nvCxnSpPr>
        <p:spPr>
          <a:xfrm>
            <a:off x="4730574" y="1801221"/>
            <a:ext cx="2098453" cy="49719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473935" y="142829"/>
            <a:ext cx="8170003" cy="742501"/>
          </a:xfrm>
        </p:spPr>
        <p:txBody>
          <a:bodyPr/>
          <a:lstStyle/>
          <a:p>
            <a:r>
              <a:rPr lang="en-US" dirty="0" smtClean="0"/>
              <a:t>Identifying Components Outside the EXE</a:t>
            </a:r>
            <a:endParaRPr lang="en-US" dirty="0"/>
          </a:p>
        </p:txBody>
      </p:sp>
    </p:spTree>
    <p:extLst>
      <p:ext uri="{BB962C8B-B14F-4D97-AF65-F5344CB8AC3E}">
        <p14:creationId xmlns:p14="http://schemas.microsoft.com/office/powerpoint/2010/main" val="16244371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Secondary Goals</a:t>
            </a:r>
            <a:endParaRPr lang="en-US" dirty="0"/>
          </a:p>
        </p:txBody>
      </p:sp>
      <p:sp>
        <p:nvSpPr>
          <p:cNvPr id="3" name="Content Placeholder 2"/>
          <p:cNvSpPr>
            <a:spLocks noGrp="1"/>
          </p:cNvSpPr>
          <p:nvPr>
            <p:ph idx="1"/>
          </p:nvPr>
        </p:nvSpPr>
        <p:spPr/>
        <p:txBody>
          <a:bodyPr/>
          <a:lstStyle/>
          <a:p>
            <a:pPr marL="457200" indent="-457200">
              <a:buFont typeface="+mj-lt"/>
              <a:buAutoNum type="arabicPeriod"/>
            </a:pPr>
            <a:r>
              <a:rPr lang="en-US" dirty="0"/>
              <a:t>Understand how to compartmentalize code for the sake of enabling large teams of developers</a:t>
            </a:r>
          </a:p>
          <a:p>
            <a:pPr marL="457200" indent="-457200">
              <a:buFont typeface="+mj-lt"/>
              <a:buAutoNum type="arabicPeriod"/>
            </a:pPr>
            <a:r>
              <a:rPr lang="en-US" dirty="0"/>
              <a:t>Explore the mechanisms for managing communication amongst multiple dynamically-spawned, free-running processes</a:t>
            </a:r>
          </a:p>
          <a:p>
            <a:pPr marL="457200" indent="-457200">
              <a:buFont typeface="+mj-lt"/>
              <a:buAutoNum type="arabicPeriod"/>
            </a:pPr>
            <a:r>
              <a:rPr lang="en-US" dirty="0"/>
              <a:t>Package and distribute source code for the sake of reuse</a:t>
            </a:r>
          </a:p>
          <a:p>
            <a:pPr marL="457200" indent="-457200">
              <a:buFont typeface="+mj-lt"/>
              <a:buAutoNum type="arabicPeriod"/>
            </a:pPr>
            <a:r>
              <a:rPr lang="en-US" dirty="0"/>
              <a:t>Enable the plugins to be installed (or even uninstalled) separately from the deployed copy of the framework</a:t>
            </a:r>
          </a:p>
        </p:txBody>
      </p:sp>
    </p:spTree>
    <p:extLst>
      <p:ext uri="{BB962C8B-B14F-4D97-AF65-F5344CB8AC3E}">
        <p14:creationId xmlns:p14="http://schemas.microsoft.com/office/powerpoint/2010/main" val="1788701767"/>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Destination for ‘Plugins’</a:t>
            </a:r>
            <a:endParaRPr lang="en-US" dirty="0"/>
          </a:p>
        </p:txBody>
      </p:sp>
      <p:pic>
        <p:nvPicPr>
          <p:cNvPr id="4" name="Picture 3"/>
          <p:cNvPicPr>
            <a:picLocks noChangeAspect="1"/>
          </p:cNvPicPr>
          <p:nvPr/>
        </p:nvPicPr>
        <p:blipFill rotWithShape="1">
          <a:blip r:embed="rId2"/>
          <a:srcRect r="13589" b="17355"/>
          <a:stretch/>
        </p:blipFill>
        <p:spPr>
          <a:xfrm>
            <a:off x="533400" y="1066800"/>
            <a:ext cx="7779910" cy="4975039"/>
          </a:xfrm>
          <a:prstGeom prst="rect">
            <a:avLst/>
          </a:prstGeom>
        </p:spPr>
      </p:pic>
    </p:spTree>
    <p:extLst>
      <p:ext uri="{BB962C8B-B14F-4D97-AF65-F5344CB8AC3E}">
        <p14:creationId xmlns:p14="http://schemas.microsoft.com/office/powerpoint/2010/main" val="1690732700"/>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pPr algn="l"/>
            <a:r>
              <a:rPr lang="en-US" dirty="0" smtClean="0"/>
              <a:t>Demonstration</a:t>
            </a:r>
            <a:endParaRPr lang="en-US" dirty="0"/>
          </a:p>
        </p:txBody>
      </p:sp>
      <p:sp>
        <p:nvSpPr>
          <p:cNvPr id="5" name="Subtitle 4"/>
          <p:cNvSpPr>
            <a:spLocks noGrp="1"/>
          </p:cNvSpPr>
          <p:nvPr>
            <p:ph type="subTitle" idx="1"/>
          </p:nvPr>
        </p:nvSpPr>
        <p:spPr/>
        <p:txBody>
          <a:bodyPr/>
          <a:lstStyle/>
          <a:p>
            <a:pPr algn="l"/>
            <a:r>
              <a:rPr lang="en-US" dirty="0" smtClean="0"/>
              <a:t>Installing a Plugin</a:t>
            </a:r>
            <a:endParaRPr lang="en-US" dirty="0"/>
          </a:p>
        </p:txBody>
      </p:sp>
    </p:spTree>
    <p:extLst>
      <p:ext uri="{BB962C8B-B14F-4D97-AF65-F5344CB8AC3E}">
        <p14:creationId xmlns:p14="http://schemas.microsoft.com/office/powerpoint/2010/main" val="3439108573"/>
      </p:ext>
    </p:extLst>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Rounded Rectangle 93"/>
          <p:cNvSpPr/>
          <p:nvPr/>
        </p:nvSpPr>
        <p:spPr>
          <a:xfrm>
            <a:off x="5257800" y="2741585"/>
            <a:ext cx="3228034" cy="1409172"/>
          </a:xfrm>
          <a:prstGeom prst="round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86" name="Rounded Rectangle 85"/>
          <p:cNvSpPr/>
          <p:nvPr/>
        </p:nvSpPr>
        <p:spPr bwMode="auto">
          <a:xfrm>
            <a:off x="609600" y="1588532"/>
            <a:ext cx="3505200" cy="3124200"/>
          </a:xfrm>
          <a:prstGeom prst="roundRect">
            <a:avLst>
              <a:gd name="adj" fmla="val 6340"/>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2400">
              <a:solidFill>
                <a:srgbClr val="000000"/>
              </a:solidFill>
            </a:endParaRPr>
          </a:p>
        </p:txBody>
      </p:sp>
      <p:grpSp>
        <p:nvGrpSpPr>
          <p:cNvPr id="81" name="Group 80"/>
          <p:cNvGrpSpPr/>
          <p:nvPr/>
        </p:nvGrpSpPr>
        <p:grpSpPr>
          <a:xfrm>
            <a:off x="762000" y="1817132"/>
            <a:ext cx="3282401" cy="2667000"/>
            <a:chOff x="304800" y="1143000"/>
            <a:chExt cx="3850355" cy="3048000"/>
          </a:xfrm>
        </p:grpSpPr>
        <p:sp>
          <p:nvSpPr>
            <p:cNvPr id="3" name="Cube 2"/>
            <p:cNvSpPr/>
            <p:nvPr/>
          </p:nvSpPr>
          <p:spPr>
            <a:xfrm>
              <a:off x="381000" y="2971800"/>
              <a:ext cx="381000" cy="381000"/>
            </a:xfrm>
            <a:prstGeom prst="cube">
              <a:avLst/>
            </a:prstGeom>
            <a:solidFill>
              <a:srgbClr val="FFC000"/>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b="1" dirty="0">
                  <a:solidFill>
                    <a:srgbClr val="000000"/>
                  </a:solidFill>
                </a:rPr>
                <a:t>VI</a:t>
              </a:r>
            </a:p>
          </p:txBody>
        </p:sp>
        <p:sp>
          <p:nvSpPr>
            <p:cNvPr id="4" name="Cube 3"/>
            <p:cNvSpPr/>
            <p:nvPr/>
          </p:nvSpPr>
          <p:spPr>
            <a:xfrm>
              <a:off x="304800" y="3810000"/>
              <a:ext cx="381000" cy="381000"/>
            </a:xfrm>
            <a:prstGeom prst="cube">
              <a:avLst/>
            </a:prstGeom>
            <a:solidFill>
              <a:srgbClr val="00B0F0"/>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solidFill>
                  <a:srgbClr val="FFFFFF"/>
                </a:solidFill>
              </a:endParaRPr>
            </a:p>
          </p:txBody>
        </p:sp>
        <p:sp>
          <p:nvSpPr>
            <p:cNvPr id="5" name="Cube 4"/>
            <p:cNvSpPr/>
            <p:nvPr/>
          </p:nvSpPr>
          <p:spPr>
            <a:xfrm>
              <a:off x="738554" y="3810000"/>
              <a:ext cx="381000" cy="381000"/>
            </a:xfrm>
            <a:prstGeom prst="cube">
              <a:avLst/>
            </a:prstGeom>
            <a:solidFill>
              <a:srgbClr val="00B0F0"/>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solidFill>
                  <a:srgbClr val="FFFFFF"/>
                </a:solidFill>
              </a:endParaRPr>
            </a:p>
          </p:txBody>
        </p:sp>
        <p:sp>
          <p:nvSpPr>
            <p:cNvPr id="6" name="Cube 5"/>
            <p:cNvSpPr/>
            <p:nvPr/>
          </p:nvSpPr>
          <p:spPr>
            <a:xfrm>
              <a:off x="1219200" y="3810000"/>
              <a:ext cx="381000" cy="381000"/>
            </a:xfrm>
            <a:prstGeom prst="cube">
              <a:avLst/>
            </a:prstGeom>
            <a:solidFill>
              <a:srgbClr val="00B0F0"/>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solidFill>
                  <a:srgbClr val="FFFFFF"/>
                </a:solidFill>
              </a:endParaRPr>
            </a:p>
          </p:txBody>
        </p:sp>
        <p:sp>
          <p:nvSpPr>
            <p:cNvPr id="7" name="Cube 6"/>
            <p:cNvSpPr/>
            <p:nvPr/>
          </p:nvSpPr>
          <p:spPr>
            <a:xfrm>
              <a:off x="1699846" y="3810000"/>
              <a:ext cx="381000" cy="381000"/>
            </a:xfrm>
            <a:prstGeom prst="cube">
              <a:avLst/>
            </a:prstGeom>
            <a:solidFill>
              <a:srgbClr val="00B0F0"/>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solidFill>
                  <a:srgbClr val="FFFFFF"/>
                </a:solidFill>
              </a:endParaRPr>
            </a:p>
          </p:txBody>
        </p:sp>
        <p:sp>
          <p:nvSpPr>
            <p:cNvPr id="8" name="Cube 7"/>
            <p:cNvSpPr/>
            <p:nvPr/>
          </p:nvSpPr>
          <p:spPr>
            <a:xfrm>
              <a:off x="2180492" y="3810000"/>
              <a:ext cx="381000" cy="381000"/>
            </a:xfrm>
            <a:prstGeom prst="cube">
              <a:avLst/>
            </a:prstGeom>
            <a:solidFill>
              <a:srgbClr val="00B0F0"/>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solidFill>
                  <a:srgbClr val="FFFFFF"/>
                </a:solidFill>
              </a:endParaRPr>
            </a:p>
          </p:txBody>
        </p:sp>
        <p:sp>
          <p:nvSpPr>
            <p:cNvPr id="9" name="Cube 8"/>
            <p:cNvSpPr/>
            <p:nvPr/>
          </p:nvSpPr>
          <p:spPr>
            <a:xfrm>
              <a:off x="838200" y="2971800"/>
              <a:ext cx="381000" cy="381000"/>
            </a:xfrm>
            <a:prstGeom prst="cube">
              <a:avLst/>
            </a:prstGeom>
            <a:solidFill>
              <a:srgbClr val="FFC000"/>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b="1" dirty="0">
                  <a:solidFill>
                    <a:srgbClr val="000000"/>
                  </a:solidFill>
                </a:rPr>
                <a:t>VI</a:t>
              </a:r>
            </a:p>
          </p:txBody>
        </p:sp>
        <p:sp>
          <p:nvSpPr>
            <p:cNvPr id="10" name="Cube 9"/>
            <p:cNvSpPr/>
            <p:nvPr/>
          </p:nvSpPr>
          <p:spPr>
            <a:xfrm>
              <a:off x="1295400" y="2971800"/>
              <a:ext cx="381000" cy="381000"/>
            </a:xfrm>
            <a:prstGeom prst="cube">
              <a:avLst/>
            </a:prstGeom>
            <a:solidFill>
              <a:srgbClr val="FFC000"/>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b="1" dirty="0">
                  <a:solidFill>
                    <a:srgbClr val="000000"/>
                  </a:solidFill>
                </a:rPr>
                <a:t>VI</a:t>
              </a:r>
            </a:p>
          </p:txBody>
        </p:sp>
        <p:sp>
          <p:nvSpPr>
            <p:cNvPr id="11" name="Cube 10"/>
            <p:cNvSpPr/>
            <p:nvPr/>
          </p:nvSpPr>
          <p:spPr>
            <a:xfrm>
              <a:off x="1752600" y="2971800"/>
              <a:ext cx="381000" cy="381000"/>
            </a:xfrm>
            <a:prstGeom prst="cube">
              <a:avLst/>
            </a:prstGeom>
            <a:solidFill>
              <a:srgbClr val="FFC000"/>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b="1" dirty="0">
                  <a:solidFill>
                    <a:srgbClr val="000000"/>
                  </a:solidFill>
                </a:rPr>
                <a:t>VI</a:t>
              </a:r>
            </a:p>
          </p:txBody>
        </p:sp>
        <p:sp>
          <p:nvSpPr>
            <p:cNvPr id="12" name="Cube 11"/>
            <p:cNvSpPr/>
            <p:nvPr/>
          </p:nvSpPr>
          <p:spPr>
            <a:xfrm>
              <a:off x="533400" y="1981200"/>
              <a:ext cx="838200" cy="533400"/>
            </a:xfrm>
            <a:prstGeom prst="cube">
              <a:avLst/>
            </a:prstGeom>
            <a:solidFill>
              <a:schemeClr val="bg1">
                <a:lumMod val="8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err="1">
                  <a:solidFill>
                    <a:srgbClr val="000000"/>
                  </a:solidFill>
                </a:rPr>
                <a:t>lvlib</a:t>
              </a:r>
              <a:endParaRPr lang="en-US" sz="1100" b="1" dirty="0">
                <a:solidFill>
                  <a:srgbClr val="000000"/>
                </a:solidFill>
              </a:endParaRPr>
            </a:p>
          </p:txBody>
        </p:sp>
        <p:cxnSp>
          <p:nvCxnSpPr>
            <p:cNvPr id="13" name="Straight Arrow Connector 12"/>
            <p:cNvCxnSpPr>
              <a:stCxn id="3" idx="0"/>
              <a:endCxn id="12" idx="3"/>
            </p:cNvCxnSpPr>
            <p:nvPr/>
          </p:nvCxnSpPr>
          <p:spPr bwMode="auto">
            <a:xfrm rot="5400000" flipH="1" flipV="1">
              <a:off x="523875" y="2609850"/>
              <a:ext cx="457200" cy="266700"/>
            </a:xfrm>
            <a:prstGeom prst="straightConnector1">
              <a:avLst/>
            </a:prstGeom>
            <a:solidFill>
              <a:schemeClr val="accent1"/>
            </a:solidFill>
            <a:ln w="9525" cap="flat" cmpd="sng" algn="ctr">
              <a:solidFill>
                <a:schemeClr val="tx1"/>
              </a:solidFill>
              <a:prstDash val="solid"/>
              <a:round/>
              <a:headEnd type="arrow"/>
              <a:tailEnd type="arrow"/>
            </a:ln>
            <a:effectLst/>
          </p:spPr>
        </p:cxnSp>
        <p:cxnSp>
          <p:nvCxnSpPr>
            <p:cNvPr id="14" name="Straight Arrow Connector 13"/>
            <p:cNvCxnSpPr>
              <a:stCxn id="9" idx="0"/>
              <a:endCxn id="12" idx="3"/>
            </p:cNvCxnSpPr>
            <p:nvPr/>
          </p:nvCxnSpPr>
          <p:spPr bwMode="auto">
            <a:xfrm rot="16200000" flipV="1">
              <a:off x="752475" y="2647950"/>
              <a:ext cx="457200" cy="190500"/>
            </a:xfrm>
            <a:prstGeom prst="straightConnector1">
              <a:avLst/>
            </a:prstGeom>
            <a:solidFill>
              <a:schemeClr val="accent1"/>
            </a:solidFill>
            <a:ln w="9525" cap="flat" cmpd="sng" algn="ctr">
              <a:solidFill>
                <a:schemeClr val="tx1"/>
              </a:solidFill>
              <a:prstDash val="solid"/>
              <a:round/>
              <a:headEnd type="arrow"/>
              <a:tailEnd type="arrow"/>
            </a:ln>
            <a:effectLst/>
          </p:spPr>
        </p:cxnSp>
        <p:cxnSp>
          <p:nvCxnSpPr>
            <p:cNvPr id="15" name="Straight Arrow Connector 14"/>
            <p:cNvCxnSpPr>
              <a:stCxn id="10" idx="0"/>
              <a:endCxn id="12" idx="3"/>
            </p:cNvCxnSpPr>
            <p:nvPr/>
          </p:nvCxnSpPr>
          <p:spPr bwMode="auto">
            <a:xfrm rot="16200000" flipV="1">
              <a:off x="981075" y="2419350"/>
              <a:ext cx="457200" cy="647700"/>
            </a:xfrm>
            <a:prstGeom prst="straightConnector1">
              <a:avLst/>
            </a:prstGeom>
            <a:solidFill>
              <a:schemeClr val="accent1"/>
            </a:solidFill>
            <a:ln w="9525" cap="flat" cmpd="sng" algn="ctr">
              <a:solidFill>
                <a:schemeClr val="tx1"/>
              </a:solidFill>
              <a:prstDash val="solid"/>
              <a:round/>
              <a:headEnd type="arrow"/>
              <a:tailEnd type="arrow"/>
            </a:ln>
            <a:effectLst/>
          </p:spPr>
        </p:cxnSp>
        <p:cxnSp>
          <p:nvCxnSpPr>
            <p:cNvPr id="16" name="Straight Arrow Connector 15"/>
            <p:cNvCxnSpPr>
              <a:stCxn id="11" idx="0"/>
              <a:endCxn id="12" idx="3"/>
            </p:cNvCxnSpPr>
            <p:nvPr/>
          </p:nvCxnSpPr>
          <p:spPr bwMode="auto">
            <a:xfrm rot="16200000" flipV="1">
              <a:off x="1209675" y="2190750"/>
              <a:ext cx="457200" cy="1104900"/>
            </a:xfrm>
            <a:prstGeom prst="straightConnector1">
              <a:avLst/>
            </a:prstGeom>
            <a:solidFill>
              <a:schemeClr val="accent1"/>
            </a:solidFill>
            <a:ln w="9525" cap="flat" cmpd="sng" algn="ctr">
              <a:solidFill>
                <a:schemeClr val="tx1"/>
              </a:solidFill>
              <a:prstDash val="solid"/>
              <a:round/>
              <a:headEnd type="arrow"/>
              <a:tailEnd type="arrow"/>
            </a:ln>
            <a:effectLst/>
          </p:spPr>
        </p:cxnSp>
        <p:sp>
          <p:nvSpPr>
            <p:cNvPr id="17" name="Right Brace 16"/>
            <p:cNvSpPr/>
            <p:nvPr/>
          </p:nvSpPr>
          <p:spPr bwMode="auto">
            <a:xfrm>
              <a:off x="2362200" y="2971800"/>
              <a:ext cx="228600" cy="304800"/>
            </a:xfrm>
            <a:prstGeom prst="rightBrac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1400">
                <a:solidFill>
                  <a:srgbClr val="000000"/>
                </a:solidFill>
              </a:endParaRPr>
            </a:p>
          </p:txBody>
        </p:sp>
        <p:cxnSp>
          <p:nvCxnSpPr>
            <p:cNvPr id="18" name="Straight Arrow Connector 17"/>
            <p:cNvCxnSpPr/>
            <p:nvPr/>
          </p:nvCxnSpPr>
          <p:spPr bwMode="auto">
            <a:xfrm rot="5400000" flipH="1" flipV="1">
              <a:off x="476250" y="3371850"/>
              <a:ext cx="457200" cy="419100"/>
            </a:xfrm>
            <a:prstGeom prst="straightConnector1">
              <a:avLst/>
            </a:prstGeom>
            <a:solidFill>
              <a:schemeClr val="accent1"/>
            </a:solidFill>
            <a:ln w="9525" cap="flat" cmpd="sng" algn="ctr">
              <a:solidFill>
                <a:schemeClr val="tx1"/>
              </a:solidFill>
              <a:prstDash val="solid"/>
              <a:round/>
              <a:headEnd type="arrow"/>
              <a:tailEnd type="arrow"/>
            </a:ln>
            <a:effectLst/>
          </p:spPr>
        </p:cxnSp>
        <p:cxnSp>
          <p:nvCxnSpPr>
            <p:cNvPr id="19" name="Straight Arrow Connector 18"/>
            <p:cNvCxnSpPr/>
            <p:nvPr/>
          </p:nvCxnSpPr>
          <p:spPr bwMode="auto">
            <a:xfrm rot="16200000" flipV="1">
              <a:off x="704850" y="3562350"/>
              <a:ext cx="457200" cy="38100"/>
            </a:xfrm>
            <a:prstGeom prst="straightConnector1">
              <a:avLst/>
            </a:prstGeom>
            <a:solidFill>
              <a:schemeClr val="accent1"/>
            </a:solidFill>
            <a:ln w="9525" cap="flat" cmpd="sng" algn="ctr">
              <a:solidFill>
                <a:schemeClr val="tx1"/>
              </a:solidFill>
              <a:prstDash val="solid"/>
              <a:round/>
              <a:headEnd type="arrow"/>
              <a:tailEnd type="arrow"/>
            </a:ln>
            <a:effectLst/>
          </p:spPr>
        </p:cxnSp>
        <p:cxnSp>
          <p:nvCxnSpPr>
            <p:cNvPr id="20" name="Straight Arrow Connector 19"/>
            <p:cNvCxnSpPr/>
            <p:nvPr/>
          </p:nvCxnSpPr>
          <p:spPr bwMode="auto">
            <a:xfrm rot="16200000" flipV="1">
              <a:off x="933450" y="3333750"/>
              <a:ext cx="457200" cy="495300"/>
            </a:xfrm>
            <a:prstGeom prst="straightConnector1">
              <a:avLst/>
            </a:prstGeom>
            <a:solidFill>
              <a:schemeClr val="accent1"/>
            </a:solidFill>
            <a:ln w="9525" cap="flat" cmpd="sng" algn="ctr">
              <a:solidFill>
                <a:schemeClr val="tx1"/>
              </a:solidFill>
              <a:prstDash val="solid"/>
              <a:round/>
              <a:headEnd type="arrow"/>
              <a:tailEnd type="arrow"/>
            </a:ln>
            <a:effectLst/>
          </p:spPr>
        </p:cxnSp>
        <p:cxnSp>
          <p:nvCxnSpPr>
            <p:cNvPr id="21" name="Straight Arrow Connector 20"/>
            <p:cNvCxnSpPr/>
            <p:nvPr/>
          </p:nvCxnSpPr>
          <p:spPr bwMode="auto">
            <a:xfrm rot="16200000" flipV="1">
              <a:off x="1162050" y="3105150"/>
              <a:ext cx="457200" cy="952500"/>
            </a:xfrm>
            <a:prstGeom prst="straightConnector1">
              <a:avLst/>
            </a:prstGeom>
            <a:solidFill>
              <a:schemeClr val="accent1"/>
            </a:solidFill>
            <a:ln w="9525" cap="flat" cmpd="sng" algn="ctr">
              <a:solidFill>
                <a:schemeClr val="tx1"/>
              </a:solidFill>
              <a:prstDash val="solid"/>
              <a:round/>
              <a:headEnd type="arrow"/>
              <a:tailEnd type="arrow"/>
            </a:ln>
            <a:effectLst/>
          </p:spPr>
        </p:cxnSp>
        <p:cxnSp>
          <p:nvCxnSpPr>
            <p:cNvPr id="22" name="Straight Arrow Connector 21"/>
            <p:cNvCxnSpPr/>
            <p:nvPr/>
          </p:nvCxnSpPr>
          <p:spPr bwMode="auto">
            <a:xfrm rot="5400000" flipH="1" flipV="1">
              <a:off x="933450" y="3371850"/>
              <a:ext cx="457200" cy="419100"/>
            </a:xfrm>
            <a:prstGeom prst="straightConnector1">
              <a:avLst/>
            </a:prstGeom>
            <a:solidFill>
              <a:schemeClr val="accent1"/>
            </a:solidFill>
            <a:ln w="9525" cap="flat" cmpd="sng" algn="ctr">
              <a:solidFill>
                <a:schemeClr val="tx1"/>
              </a:solidFill>
              <a:prstDash val="solid"/>
              <a:round/>
              <a:headEnd type="arrow"/>
              <a:tailEnd type="arrow"/>
            </a:ln>
            <a:effectLst/>
          </p:spPr>
        </p:cxnSp>
        <p:cxnSp>
          <p:nvCxnSpPr>
            <p:cNvPr id="23" name="Straight Arrow Connector 22"/>
            <p:cNvCxnSpPr/>
            <p:nvPr/>
          </p:nvCxnSpPr>
          <p:spPr bwMode="auto">
            <a:xfrm rot="16200000" flipV="1">
              <a:off x="1162050" y="3562350"/>
              <a:ext cx="457200" cy="38100"/>
            </a:xfrm>
            <a:prstGeom prst="straightConnector1">
              <a:avLst/>
            </a:prstGeom>
            <a:solidFill>
              <a:schemeClr val="accent1"/>
            </a:solidFill>
            <a:ln w="9525" cap="flat" cmpd="sng" algn="ctr">
              <a:solidFill>
                <a:schemeClr val="tx1"/>
              </a:solidFill>
              <a:prstDash val="solid"/>
              <a:round/>
              <a:headEnd type="arrow"/>
              <a:tailEnd type="arrow"/>
            </a:ln>
            <a:effectLst/>
          </p:spPr>
        </p:cxnSp>
        <p:cxnSp>
          <p:nvCxnSpPr>
            <p:cNvPr id="24" name="Straight Arrow Connector 23"/>
            <p:cNvCxnSpPr/>
            <p:nvPr/>
          </p:nvCxnSpPr>
          <p:spPr bwMode="auto">
            <a:xfrm rot="16200000" flipV="1">
              <a:off x="1390650" y="3333750"/>
              <a:ext cx="457200" cy="495300"/>
            </a:xfrm>
            <a:prstGeom prst="straightConnector1">
              <a:avLst/>
            </a:prstGeom>
            <a:solidFill>
              <a:schemeClr val="accent1"/>
            </a:solidFill>
            <a:ln w="9525" cap="flat" cmpd="sng" algn="ctr">
              <a:solidFill>
                <a:schemeClr val="tx1"/>
              </a:solidFill>
              <a:prstDash val="solid"/>
              <a:round/>
              <a:headEnd type="arrow"/>
              <a:tailEnd type="arrow"/>
            </a:ln>
            <a:effectLst/>
          </p:spPr>
        </p:cxnSp>
        <p:cxnSp>
          <p:nvCxnSpPr>
            <p:cNvPr id="25" name="Straight Arrow Connector 24"/>
            <p:cNvCxnSpPr/>
            <p:nvPr/>
          </p:nvCxnSpPr>
          <p:spPr bwMode="auto">
            <a:xfrm rot="16200000" flipV="1">
              <a:off x="1619250" y="3105150"/>
              <a:ext cx="457200" cy="952500"/>
            </a:xfrm>
            <a:prstGeom prst="straightConnector1">
              <a:avLst/>
            </a:prstGeom>
            <a:solidFill>
              <a:schemeClr val="accent1"/>
            </a:solidFill>
            <a:ln w="9525" cap="flat" cmpd="sng" algn="ctr">
              <a:solidFill>
                <a:schemeClr val="tx1"/>
              </a:solidFill>
              <a:prstDash val="solid"/>
              <a:round/>
              <a:headEnd type="arrow"/>
              <a:tailEnd type="arrow"/>
            </a:ln>
            <a:effectLst/>
          </p:spPr>
        </p:cxnSp>
        <p:cxnSp>
          <p:nvCxnSpPr>
            <p:cNvPr id="26" name="Straight Arrow Connector 25"/>
            <p:cNvCxnSpPr/>
            <p:nvPr/>
          </p:nvCxnSpPr>
          <p:spPr bwMode="auto">
            <a:xfrm rot="5400000" flipH="1" flipV="1">
              <a:off x="1390650" y="3371850"/>
              <a:ext cx="457200" cy="419100"/>
            </a:xfrm>
            <a:prstGeom prst="straightConnector1">
              <a:avLst/>
            </a:prstGeom>
            <a:solidFill>
              <a:schemeClr val="accent1"/>
            </a:solidFill>
            <a:ln w="9525" cap="flat" cmpd="sng" algn="ctr">
              <a:solidFill>
                <a:schemeClr val="tx1"/>
              </a:solidFill>
              <a:prstDash val="solid"/>
              <a:round/>
              <a:headEnd type="arrow"/>
              <a:tailEnd type="arrow"/>
            </a:ln>
            <a:effectLst/>
          </p:spPr>
        </p:cxnSp>
        <p:cxnSp>
          <p:nvCxnSpPr>
            <p:cNvPr id="27" name="Straight Arrow Connector 26"/>
            <p:cNvCxnSpPr/>
            <p:nvPr/>
          </p:nvCxnSpPr>
          <p:spPr bwMode="auto">
            <a:xfrm rot="16200000" flipV="1">
              <a:off x="1619250" y="3562350"/>
              <a:ext cx="457200" cy="38100"/>
            </a:xfrm>
            <a:prstGeom prst="straightConnector1">
              <a:avLst/>
            </a:prstGeom>
            <a:solidFill>
              <a:schemeClr val="accent1"/>
            </a:solidFill>
            <a:ln w="9525" cap="flat" cmpd="sng" algn="ctr">
              <a:solidFill>
                <a:schemeClr val="tx1"/>
              </a:solidFill>
              <a:prstDash val="solid"/>
              <a:round/>
              <a:headEnd type="arrow"/>
              <a:tailEnd type="arrow"/>
            </a:ln>
            <a:effectLst/>
          </p:spPr>
        </p:cxnSp>
        <p:cxnSp>
          <p:nvCxnSpPr>
            <p:cNvPr id="28" name="Straight Arrow Connector 27"/>
            <p:cNvCxnSpPr/>
            <p:nvPr/>
          </p:nvCxnSpPr>
          <p:spPr bwMode="auto">
            <a:xfrm rot="16200000" flipV="1">
              <a:off x="1847850" y="3333750"/>
              <a:ext cx="457200" cy="495300"/>
            </a:xfrm>
            <a:prstGeom prst="straightConnector1">
              <a:avLst/>
            </a:prstGeom>
            <a:solidFill>
              <a:schemeClr val="accent1"/>
            </a:solidFill>
            <a:ln w="9525" cap="flat" cmpd="sng" algn="ctr">
              <a:solidFill>
                <a:schemeClr val="tx1"/>
              </a:solidFill>
              <a:prstDash val="solid"/>
              <a:round/>
              <a:headEnd type="arrow"/>
              <a:tailEnd type="arrow"/>
            </a:ln>
            <a:effectLst/>
          </p:spPr>
        </p:cxnSp>
        <p:cxnSp>
          <p:nvCxnSpPr>
            <p:cNvPr id="29" name="Straight Arrow Connector 28"/>
            <p:cNvCxnSpPr/>
            <p:nvPr/>
          </p:nvCxnSpPr>
          <p:spPr bwMode="auto">
            <a:xfrm rot="16200000" flipV="1">
              <a:off x="247650" y="3562350"/>
              <a:ext cx="457200" cy="38100"/>
            </a:xfrm>
            <a:prstGeom prst="straightConnector1">
              <a:avLst/>
            </a:prstGeom>
            <a:solidFill>
              <a:schemeClr val="accent1"/>
            </a:solidFill>
            <a:ln w="9525" cap="flat" cmpd="sng" algn="ctr">
              <a:solidFill>
                <a:schemeClr val="tx1"/>
              </a:solidFill>
              <a:prstDash val="solid"/>
              <a:round/>
              <a:headEnd type="arrow"/>
              <a:tailEnd type="arrow"/>
            </a:ln>
            <a:effectLst/>
          </p:spPr>
        </p:cxnSp>
        <p:cxnSp>
          <p:nvCxnSpPr>
            <p:cNvPr id="30" name="Straight Arrow Connector 29"/>
            <p:cNvCxnSpPr/>
            <p:nvPr/>
          </p:nvCxnSpPr>
          <p:spPr bwMode="auto">
            <a:xfrm rot="16200000" flipV="1">
              <a:off x="476250" y="3333750"/>
              <a:ext cx="457200" cy="495300"/>
            </a:xfrm>
            <a:prstGeom prst="straightConnector1">
              <a:avLst/>
            </a:prstGeom>
            <a:solidFill>
              <a:schemeClr val="accent1"/>
            </a:solidFill>
            <a:ln w="9525" cap="flat" cmpd="sng" algn="ctr">
              <a:solidFill>
                <a:schemeClr val="tx1"/>
              </a:solidFill>
              <a:prstDash val="solid"/>
              <a:round/>
              <a:headEnd type="arrow"/>
              <a:tailEnd type="arrow"/>
            </a:ln>
            <a:effectLst/>
          </p:spPr>
        </p:cxnSp>
        <p:cxnSp>
          <p:nvCxnSpPr>
            <p:cNvPr id="31" name="Straight Arrow Connector 30"/>
            <p:cNvCxnSpPr/>
            <p:nvPr/>
          </p:nvCxnSpPr>
          <p:spPr bwMode="auto">
            <a:xfrm rot="16200000" flipV="1">
              <a:off x="704850" y="3105150"/>
              <a:ext cx="457200" cy="952500"/>
            </a:xfrm>
            <a:prstGeom prst="straightConnector1">
              <a:avLst/>
            </a:prstGeom>
            <a:solidFill>
              <a:schemeClr val="accent1"/>
            </a:solidFill>
            <a:ln w="9525" cap="flat" cmpd="sng" algn="ctr">
              <a:solidFill>
                <a:schemeClr val="tx1"/>
              </a:solidFill>
              <a:prstDash val="solid"/>
              <a:round/>
              <a:headEnd type="arrow"/>
              <a:tailEnd type="arrow"/>
            </a:ln>
            <a:effectLst/>
          </p:spPr>
        </p:cxnSp>
        <p:sp>
          <p:nvSpPr>
            <p:cNvPr id="32" name="TextBox 31"/>
            <p:cNvSpPr txBox="1"/>
            <p:nvPr/>
          </p:nvSpPr>
          <p:spPr>
            <a:xfrm>
              <a:off x="1752598" y="2023646"/>
              <a:ext cx="1554991" cy="351745"/>
            </a:xfrm>
            <a:prstGeom prst="rect">
              <a:avLst/>
            </a:prstGeom>
            <a:noFill/>
          </p:spPr>
          <p:txBody>
            <a:bodyPr wrap="none" rtlCol="0">
              <a:spAutoFit/>
            </a:bodyPr>
            <a:lstStyle/>
            <a:p>
              <a:r>
                <a:rPr lang="en-US" sz="1400" b="1" i="1" dirty="0">
                  <a:solidFill>
                    <a:srgbClr val="000000"/>
                  </a:solidFill>
                </a:rPr>
                <a:t>Project Library</a:t>
              </a:r>
            </a:p>
          </p:txBody>
        </p:sp>
        <p:sp>
          <p:nvSpPr>
            <p:cNvPr id="33" name="TextBox 32"/>
            <p:cNvSpPr txBox="1"/>
            <p:nvPr/>
          </p:nvSpPr>
          <p:spPr>
            <a:xfrm>
              <a:off x="2590800" y="2971800"/>
              <a:ext cx="1153194" cy="351745"/>
            </a:xfrm>
            <a:prstGeom prst="rect">
              <a:avLst/>
            </a:prstGeom>
            <a:noFill/>
          </p:spPr>
          <p:txBody>
            <a:bodyPr wrap="none" rtlCol="0">
              <a:spAutoFit/>
            </a:bodyPr>
            <a:lstStyle/>
            <a:p>
              <a:r>
                <a:rPr lang="en-US" sz="1400" dirty="0">
                  <a:solidFill>
                    <a:srgbClr val="000000"/>
                  </a:solidFill>
                </a:rPr>
                <a:t>Public API</a:t>
              </a:r>
            </a:p>
          </p:txBody>
        </p:sp>
        <p:sp>
          <p:nvSpPr>
            <p:cNvPr id="34" name="TextBox 33"/>
            <p:cNvSpPr txBox="1"/>
            <p:nvPr/>
          </p:nvSpPr>
          <p:spPr>
            <a:xfrm>
              <a:off x="2971800" y="3810000"/>
              <a:ext cx="1183355" cy="351745"/>
            </a:xfrm>
            <a:prstGeom prst="rect">
              <a:avLst/>
            </a:prstGeom>
            <a:noFill/>
          </p:spPr>
          <p:txBody>
            <a:bodyPr wrap="none" rtlCol="0">
              <a:spAutoFit/>
            </a:bodyPr>
            <a:lstStyle/>
            <a:p>
              <a:r>
                <a:rPr lang="en-US" sz="1400" dirty="0">
                  <a:solidFill>
                    <a:srgbClr val="000000"/>
                  </a:solidFill>
                </a:rPr>
                <a:t>Private VIs</a:t>
              </a:r>
            </a:p>
          </p:txBody>
        </p:sp>
        <p:sp>
          <p:nvSpPr>
            <p:cNvPr id="35" name="Cube 34"/>
            <p:cNvSpPr/>
            <p:nvPr/>
          </p:nvSpPr>
          <p:spPr>
            <a:xfrm>
              <a:off x="827231" y="1143000"/>
              <a:ext cx="381000" cy="381000"/>
            </a:xfrm>
            <a:prstGeom prst="cub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b="1" dirty="0">
                  <a:solidFill>
                    <a:srgbClr val="000000"/>
                  </a:solidFill>
                </a:rPr>
                <a:t>VI</a:t>
              </a:r>
            </a:p>
          </p:txBody>
        </p:sp>
        <p:sp>
          <p:nvSpPr>
            <p:cNvPr id="36" name="Cube 35"/>
            <p:cNvSpPr/>
            <p:nvPr/>
          </p:nvSpPr>
          <p:spPr>
            <a:xfrm>
              <a:off x="1284431" y="1143000"/>
              <a:ext cx="381000" cy="381000"/>
            </a:xfrm>
            <a:prstGeom prst="cub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b="1" dirty="0">
                  <a:solidFill>
                    <a:srgbClr val="000000"/>
                  </a:solidFill>
                </a:rPr>
                <a:t>VI</a:t>
              </a:r>
            </a:p>
          </p:txBody>
        </p:sp>
        <p:sp>
          <p:nvSpPr>
            <p:cNvPr id="37" name="TextBox 36"/>
            <p:cNvSpPr txBox="1"/>
            <p:nvPr/>
          </p:nvSpPr>
          <p:spPr>
            <a:xfrm>
              <a:off x="2057400" y="1185446"/>
              <a:ext cx="848650" cy="351745"/>
            </a:xfrm>
            <a:prstGeom prst="rect">
              <a:avLst/>
            </a:prstGeom>
            <a:noFill/>
          </p:spPr>
          <p:txBody>
            <a:bodyPr wrap="none" rtlCol="0">
              <a:spAutoFit/>
            </a:bodyPr>
            <a:lstStyle/>
            <a:p>
              <a:r>
                <a:rPr lang="en-US" sz="1400" dirty="0">
                  <a:solidFill>
                    <a:srgbClr val="000000"/>
                  </a:solidFill>
                </a:rPr>
                <a:t>Callers</a:t>
              </a:r>
            </a:p>
          </p:txBody>
        </p:sp>
        <p:cxnSp>
          <p:nvCxnSpPr>
            <p:cNvPr id="38" name="Straight Arrow Connector 37"/>
            <p:cNvCxnSpPr>
              <a:stCxn id="12" idx="0"/>
              <a:endCxn id="35" idx="3"/>
            </p:cNvCxnSpPr>
            <p:nvPr/>
          </p:nvCxnSpPr>
          <p:spPr bwMode="auto">
            <a:xfrm rot="16200000" flipV="1">
              <a:off x="766041" y="1728065"/>
              <a:ext cx="457200" cy="49069"/>
            </a:xfrm>
            <a:prstGeom prst="straightConnector1">
              <a:avLst/>
            </a:prstGeom>
            <a:solidFill>
              <a:schemeClr val="accent1"/>
            </a:solidFill>
            <a:ln w="9525" cap="flat" cmpd="sng" algn="ctr">
              <a:solidFill>
                <a:schemeClr val="tx1"/>
              </a:solidFill>
              <a:prstDash val="solid"/>
              <a:round/>
              <a:headEnd type="arrow"/>
              <a:tailEnd type="arrow"/>
            </a:ln>
            <a:effectLst/>
          </p:spPr>
        </p:cxnSp>
        <p:cxnSp>
          <p:nvCxnSpPr>
            <p:cNvPr id="39" name="Straight Arrow Connector 38"/>
            <p:cNvCxnSpPr>
              <a:stCxn id="12" idx="0"/>
              <a:endCxn id="36" idx="3"/>
            </p:cNvCxnSpPr>
            <p:nvPr/>
          </p:nvCxnSpPr>
          <p:spPr bwMode="auto">
            <a:xfrm rot="5400000" flipH="1" flipV="1">
              <a:off x="994640" y="1548535"/>
              <a:ext cx="457200" cy="408131"/>
            </a:xfrm>
            <a:prstGeom prst="straightConnector1">
              <a:avLst/>
            </a:prstGeom>
            <a:solidFill>
              <a:schemeClr val="accent1"/>
            </a:solidFill>
            <a:ln w="9525" cap="flat" cmpd="sng" algn="ctr">
              <a:solidFill>
                <a:schemeClr val="tx1"/>
              </a:solidFill>
              <a:prstDash val="solid"/>
              <a:round/>
              <a:headEnd type="arrow"/>
              <a:tailEnd type="arrow"/>
            </a:ln>
            <a:effectLst/>
          </p:spPr>
        </p:cxnSp>
        <p:sp>
          <p:nvSpPr>
            <p:cNvPr id="40" name="Cube 39"/>
            <p:cNvSpPr/>
            <p:nvPr/>
          </p:nvSpPr>
          <p:spPr>
            <a:xfrm>
              <a:off x="381000" y="1143000"/>
              <a:ext cx="381000" cy="381000"/>
            </a:xfrm>
            <a:prstGeom prst="cub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b="1" dirty="0">
                  <a:solidFill>
                    <a:srgbClr val="000000"/>
                  </a:solidFill>
                </a:rPr>
                <a:t>VI</a:t>
              </a:r>
            </a:p>
          </p:txBody>
        </p:sp>
        <p:cxnSp>
          <p:nvCxnSpPr>
            <p:cNvPr id="41" name="Straight Arrow Connector 40"/>
            <p:cNvCxnSpPr>
              <a:stCxn id="12" idx="0"/>
              <a:endCxn id="40" idx="3"/>
            </p:cNvCxnSpPr>
            <p:nvPr/>
          </p:nvCxnSpPr>
          <p:spPr bwMode="auto">
            <a:xfrm rot="16200000" flipV="1">
              <a:off x="542925" y="1504950"/>
              <a:ext cx="457200" cy="495300"/>
            </a:xfrm>
            <a:prstGeom prst="straightConnector1">
              <a:avLst/>
            </a:prstGeom>
            <a:solidFill>
              <a:schemeClr val="accent1"/>
            </a:solidFill>
            <a:ln w="9525" cap="flat" cmpd="sng" algn="ctr">
              <a:solidFill>
                <a:schemeClr val="tx1"/>
              </a:solidFill>
              <a:prstDash val="solid"/>
              <a:round/>
              <a:headEnd type="arrow"/>
              <a:tailEnd type="arrow"/>
            </a:ln>
            <a:effectLst/>
          </p:spPr>
        </p:cxnSp>
        <p:sp>
          <p:nvSpPr>
            <p:cNvPr id="42" name="Right Brace 41"/>
            <p:cNvSpPr/>
            <p:nvPr/>
          </p:nvSpPr>
          <p:spPr bwMode="auto">
            <a:xfrm>
              <a:off x="2743200" y="3810000"/>
              <a:ext cx="228600" cy="304800"/>
            </a:xfrm>
            <a:prstGeom prst="rightBrac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1400">
                <a:solidFill>
                  <a:srgbClr val="000000"/>
                </a:solidFill>
              </a:endParaRPr>
            </a:p>
          </p:txBody>
        </p:sp>
        <p:sp>
          <p:nvSpPr>
            <p:cNvPr id="43" name="Right Brace 42"/>
            <p:cNvSpPr/>
            <p:nvPr/>
          </p:nvSpPr>
          <p:spPr bwMode="auto">
            <a:xfrm>
              <a:off x="1524000" y="2057400"/>
              <a:ext cx="228600" cy="304800"/>
            </a:xfrm>
            <a:prstGeom prst="rightBrac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1400">
                <a:solidFill>
                  <a:srgbClr val="000000"/>
                </a:solidFill>
              </a:endParaRPr>
            </a:p>
          </p:txBody>
        </p:sp>
        <p:sp>
          <p:nvSpPr>
            <p:cNvPr id="44" name="Right Brace 43"/>
            <p:cNvSpPr/>
            <p:nvPr/>
          </p:nvSpPr>
          <p:spPr bwMode="auto">
            <a:xfrm>
              <a:off x="1828800" y="1143000"/>
              <a:ext cx="228600" cy="304800"/>
            </a:xfrm>
            <a:prstGeom prst="rightBrac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1400">
                <a:solidFill>
                  <a:srgbClr val="000000"/>
                </a:solidFill>
              </a:endParaRPr>
            </a:p>
          </p:txBody>
        </p:sp>
      </p:grpSp>
      <p:sp>
        <p:nvSpPr>
          <p:cNvPr id="45" name="Cube 44"/>
          <p:cNvSpPr/>
          <p:nvPr/>
        </p:nvSpPr>
        <p:spPr>
          <a:xfrm>
            <a:off x="5447880" y="2883932"/>
            <a:ext cx="326571" cy="326571"/>
          </a:xfrm>
          <a:prstGeom prst="cube">
            <a:avLst/>
          </a:prstGeom>
          <a:solidFill>
            <a:srgbClr val="FFC000"/>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b="1" dirty="0">
                <a:solidFill>
                  <a:srgbClr val="000000"/>
                </a:solidFill>
              </a:rPr>
              <a:t>VI</a:t>
            </a:r>
          </a:p>
        </p:txBody>
      </p:sp>
      <p:sp>
        <p:nvSpPr>
          <p:cNvPr id="46" name="Cube 45"/>
          <p:cNvSpPr/>
          <p:nvPr/>
        </p:nvSpPr>
        <p:spPr>
          <a:xfrm>
            <a:off x="5382566" y="3602389"/>
            <a:ext cx="326571" cy="326571"/>
          </a:xfrm>
          <a:prstGeom prst="cube">
            <a:avLst/>
          </a:prstGeom>
          <a:solidFill>
            <a:schemeClr val="accent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solidFill>
                <a:srgbClr val="FFFFFF"/>
              </a:solidFill>
            </a:endParaRPr>
          </a:p>
        </p:txBody>
      </p:sp>
      <p:sp>
        <p:nvSpPr>
          <p:cNvPr id="47" name="Cube 46"/>
          <p:cNvSpPr/>
          <p:nvPr/>
        </p:nvSpPr>
        <p:spPr>
          <a:xfrm>
            <a:off x="5754355" y="3602389"/>
            <a:ext cx="326571" cy="326571"/>
          </a:xfrm>
          <a:prstGeom prst="cube">
            <a:avLst/>
          </a:prstGeom>
          <a:solidFill>
            <a:schemeClr val="accent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solidFill>
                <a:srgbClr val="FFFFFF"/>
              </a:solidFill>
            </a:endParaRPr>
          </a:p>
        </p:txBody>
      </p:sp>
      <p:sp>
        <p:nvSpPr>
          <p:cNvPr id="48" name="Cube 47"/>
          <p:cNvSpPr/>
          <p:nvPr/>
        </p:nvSpPr>
        <p:spPr>
          <a:xfrm>
            <a:off x="6166337" y="3602389"/>
            <a:ext cx="326571" cy="326571"/>
          </a:xfrm>
          <a:prstGeom prst="cube">
            <a:avLst/>
          </a:prstGeom>
          <a:solidFill>
            <a:schemeClr val="accent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solidFill>
                <a:srgbClr val="FFFFFF"/>
              </a:solidFill>
            </a:endParaRPr>
          </a:p>
        </p:txBody>
      </p:sp>
      <p:sp>
        <p:nvSpPr>
          <p:cNvPr id="49" name="Cube 48"/>
          <p:cNvSpPr/>
          <p:nvPr/>
        </p:nvSpPr>
        <p:spPr>
          <a:xfrm>
            <a:off x="6578319" y="3602389"/>
            <a:ext cx="326571" cy="326571"/>
          </a:xfrm>
          <a:prstGeom prst="cube">
            <a:avLst/>
          </a:prstGeom>
          <a:solidFill>
            <a:schemeClr val="accent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solidFill>
                <a:srgbClr val="FFFFFF"/>
              </a:solidFill>
            </a:endParaRPr>
          </a:p>
        </p:txBody>
      </p:sp>
      <p:sp>
        <p:nvSpPr>
          <p:cNvPr id="50" name="Cube 49"/>
          <p:cNvSpPr/>
          <p:nvPr/>
        </p:nvSpPr>
        <p:spPr>
          <a:xfrm>
            <a:off x="6990301" y="3602389"/>
            <a:ext cx="326571" cy="326571"/>
          </a:xfrm>
          <a:prstGeom prst="cube">
            <a:avLst/>
          </a:prstGeom>
          <a:solidFill>
            <a:schemeClr val="accent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solidFill>
                <a:srgbClr val="FFFFFF"/>
              </a:solidFill>
            </a:endParaRPr>
          </a:p>
        </p:txBody>
      </p:sp>
      <p:sp>
        <p:nvSpPr>
          <p:cNvPr id="51" name="Cube 50"/>
          <p:cNvSpPr/>
          <p:nvPr/>
        </p:nvSpPr>
        <p:spPr>
          <a:xfrm>
            <a:off x="5839766" y="2883932"/>
            <a:ext cx="326571" cy="326571"/>
          </a:xfrm>
          <a:prstGeom prst="cube">
            <a:avLst/>
          </a:prstGeom>
          <a:solidFill>
            <a:srgbClr val="FFC000"/>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b="1" dirty="0">
                <a:solidFill>
                  <a:srgbClr val="000000"/>
                </a:solidFill>
              </a:rPr>
              <a:t>VI</a:t>
            </a:r>
          </a:p>
        </p:txBody>
      </p:sp>
      <p:sp>
        <p:nvSpPr>
          <p:cNvPr id="52" name="Cube 51"/>
          <p:cNvSpPr/>
          <p:nvPr/>
        </p:nvSpPr>
        <p:spPr>
          <a:xfrm>
            <a:off x="6231651" y="2883932"/>
            <a:ext cx="326571" cy="326571"/>
          </a:xfrm>
          <a:prstGeom prst="cube">
            <a:avLst/>
          </a:prstGeom>
          <a:solidFill>
            <a:srgbClr val="FFC000"/>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b="1" dirty="0">
                <a:solidFill>
                  <a:srgbClr val="000000"/>
                </a:solidFill>
              </a:rPr>
              <a:t>VI</a:t>
            </a:r>
          </a:p>
        </p:txBody>
      </p:sp>
      <p:sp>
        <p:nvSpPr>
          <p:cNvPr id="53" name="Cube 52"/>
          <p:cNvSpPr/>
          <p:nvPr/>
        </p:nvSpPr>
        <p:spPr>
          <a:xfrm>
            <a:off x="6623537" y="2883932"/>
            <a:ext cx="326571" cy="326571"/>
          </a:xfrm>
          <a:prstGeom prst="cube">
            <a:avLst/>
          </a:prstGeom>
          <a:solidFill>
            <a:srgbClr val="FFC000"/>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b="1" dirty="0">
                <a:solidFill>
                  <a:srgbClr val="000000"/>
                </a:solidFill>
              </a:rPr>
              <a:t>VI</a:t>
            </a:r>
          </a:p>
        </p:txBody>
      </p:sp>
      <p:sp>
        <p:nvSpPr>
          <p:cNvPr id="54" name="Right Brace 53"/>
          <p:cNvSpPr/>
          <p:nvPr/>
        </p:nvSpPr>
        <p:spPr bwMode="auto">
          <a:xfrm>
            <a:off x="7075714" y="2883932"/>
            <a:ext cx="195943" cy="261257"/>
          </a:xfrm>
          <a:prstGeom prst="rightBrac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1400">
              <a:solidFill>
                <a:srgbClr val="000000"/>
              </a:solidFill>
            </a:endParaRPr>
          </a:p>
        </p:txBody>
      </p:sp>
      <p:cxnSp>
        <p:nvCxnSpPr>
          <p:cNvPr id="55" name="Straight Arrow Connector 54"/>
          <p:cNvCxnSpPr/>
          <p:nvPr/>
        </p:nvCxnSpPr>
        <p:spPr bwMode="auto">
          <a:xfrm rot="5400000" flipH="1" flipV="1">
            <a:off x="5529523" y="3226832"/>
            <a:ext cx="391886" cy="359228"/>
          </a:xfrm>
          <a:prstGeom prst="straightConnector1">
            <a:avLst/>
          </a:prstGeom>
          <a:solidFill>
            <a:schemeClr val="accent1"/>
          </a:solidFill>
          <a:ln w="9525" cap="flat" cmpd="sng" algn="ctr">
            <a:solidFill>
              <a:schemeClr val="tx1"/>
            </a:solidFill>
            <a:prstDash val="solid"/>
            <a:round/>
            <a:headEnd type="arrow"/>
            <a:tailEnd type="arrow"/>
          </a:ln>
          <a:effectLst/>
        </p:spPr>
      </p:cxnSp>
      <p:cxnSp>
        <p:nvCxnSpPr>
          <p:cNvPr id="56" name="Straight Arrow Connector 55"/>
          <p:cNvCxnSpPr/>
          <p:nvPr/>
        </p:nvCxnSpPr>
        <p:spPr bwMode="auto">
          <a:xfrm rot="16200000" flipV="1">
            <a:off x="5725466" y="3390118"/>
            <a:ext cx="391886" cy="32657"/>
          </a:xfrm>
          <a:prstGeom prst="straightConnector1">
            <a:avLst/>
          </a:prstGeom>
          <a:solidFill>
            <a:schemeClr val="accent1"/>
          </a:solidFill>
          <a:ln w="9525" cap="flat" cmpd="sng" algn="ctr">
            <a:solidFill>
              <a:schemeClr val="tx1"/>
            </a:solidFill>
            <a:prstDash val="solid"/>
            <a:round/>
            <a:headEnd type="arrow"/>
            <a:tailEnd type="arrow"/>
          </a:ln>
          <a:effectLst/>
        </p:spPr>
      </p:cxnSp>
      <p:cxnSp>
        <p:nvCxnSpPr>
          <p:cNvPr id="57" name="Straight Arrow Connector 56"/>
          <p:cNvCxnSpPr/>
          <p:nvPr/>
        </p:nvCxnSpPr>
        <p:spPr bwMode="auto">
          <a:xfrm rot="16200000" flipV="1">
            <a:off x="5921408" y="3194175"/>
            <a:ext cx="391886" cy="424543"/>
          </a:xfrm>
          <a:prstGeom prst="straightConnector1">
            <a:avLst/>
          </a:prstGeom>
          <a:solidFill>
            <a:schemeClr val="accent1"/>
          </a:solidFill>
          <a:ln w="9525" cap="flat" cmpd="sng" algn="ctr">
            <a:solidFill>
              <a:schemeClr val="tx1"/>
            </a:solidFill>
            <a:prstDash val="solid"/>
            <a:round/>
            <a:headEnd type="arrow"/>
            <a:tailEnd type="arrow"/>
          </a:ln>
          <a:effectLst/>
        </p:spPr>
      </p:cxnSp>
      <p:cxnSp>
        <p:nvCxnSpPr>
          <p:cNvPr id="58" name="Straight Arrow Connector 57"/>
          <p:cNvCxnSpPr/>
          <p:nvPr/>
        </p:nvCxnSpPr>
        <p:spPr bwMode="auto">
          <a:xfrm rot="16200000" flipV="1">
            <a:off x="6117351" y="2998232"/>
            <a:ext cx="391886" cy="816428"/>
          </a:xfrm>
          <a:prstGeom prst="straightConnector1">
            <a:avLst/>
          </a:prstGeom>
          <a:solidFill>
            <a:schemeClr val="accent1"/>
          </a:solidFill>
          <a:ln w="9525" cap="flat" cmpd="sng" algn="ctr">
            <a:solidFill>
              <a:schemeClr val="tx1"/>
            </a:solidFill>
            <a:prstDash val="solid"/>
            <a:round/>
            <a:headEnd type="arrow"/>
            <a:tailEnd type="arrow"/>
          </a:ln>
          <a:effectLst/>
        </p:spPr>
      </p:cxnSp>
      <p:cxnSp>
        <p:nvCxnSpPr>
          <p:cNvPr id="59" name="Straight Arrow Connector 58"/>
          <p:cNvCxnSpPr/>
          <p:nvPr/>
        </p:nvCxnSpPr>
        <p:spPr bwMode="auto">
          <a:xfrm rot="5400000" flipH="1" flipV="1">
            <a:off x="5921408" y="3226832"/>
            <a:ext cx="391886" cy="359228"/>
          </a:xfrm>
          <a:prstGeom prst="straightConnector1">
            <a:avLst/>
          </a:prstGeom>
          <a:solidFill>
            <a:schemeClr val="accent1"/>
          </a:solidFill>
          <a:ln w="9525" cap="flat" cmpd="sng" algn="ctr">
            <a:solidFill>
              <a:schemeClr val="tx1"/>
            </a:solidFill>
            <a:prstDash val="solid"/>
            <a:round/>
            <a:headEnd type="arrow"/>
            <a:tailEnd type="arrow"/>
          </a:ln>
          <a:effectLst/>
        </p:spPr>
      </p:cxnSp>
      <p:cxnSp>
        <p:nvCxnSpPr>
          <p:cNvPr id="60" name="Straight Arrow Connector 59"/>
          <p:cNvCxnSpPr/>
          <p:nvPr/>
        </p:nvCxnSpPr>
        <p:spPr bwMode="auto">
          <a:xfrm rot="16200000" flipV="1">
            <a:off x="6117351" y="3390118"/>
            <a:ext cx="391886" cy="32657"/>
          </a:xfrm>
          <a:prstGeom prst="straightConnector1">
            <a:avLst/>
          </a:prstGeom>
          <a:solidFill>
            <a:schemeClr val="accent1"/>
          </a:solidFill>
          <a:ln w="9525" cap="flat" cmpd="sng" algn="ctr">
            <a:solidFill>
              <a:schemeClr val="tx1"/>
            </a:solidFill>
            <a:prstDash val="solid"/>
            <a:round/>
            <a:headEnd type="arrow"/>
            <a:tailEnd type="arrow"/>
          </a:ln>
          <a:effectLst/>
        </p:spPr>
      </p:cxnSp>
      <p:cxnSp>
        <p:nvCxnSpPr>
          <p:cNvPr id="61" name="Straight Arrow Connector 60"/>
          <p:cNvCxnSpPr/>
          <p:nvPr/>
        </p:nvCxnSpPr>
        <p:spPr bwMode="auto">
          <a:xfrm rot="16200000" flipV="1">
            <a:off x="6313294" y="3194175"/>
            <a:ext cx="391886" cy="424543"/>
          </a:xfrm>
          <a:prstGeom prst="straightConnector1">
            <a:avLst/>
          </a:prstGeom>
          <a:solidFill>
            <a:schemeClr val="accent1"/>
          </a:solidFill>
          <a:ln w="9525" cap="flat" cmpd="sng" algn="ctr">
            <a:solidFill>
              <a:schemeClr val="tx1"/>
            </a:solidFill>
            <a:prstDash val="solid"/>
            <a:round/>
            <a:headEnd type="arrow"/>
            <a:tailEnd type="arrow"/>
          </a:ln>
          <a:effectLst/>
        </p:spPr>
      </p:cxnSp>
      <p:cxnSp>
        <p:nvCxnSpPr>
          <p:cNvPr id="62" name="Straight Arrow Connector 61"/>
          <p:cNvCxnSpPr/>
          <p:nvPr/>
        </p:nvCxnSpPr>
        <p:spPr bwMode="auto">
          <a:xfrm rot="16200000" flipV="1">
            <a:off x="6509237" y="2998232"/>
            <a:ext cx="391886" cy="816428"/>
          </a:xfrm>
          <a:prstGeom prst="straightConnector1">
            <a:avLst/>
          </a:prstGeom>
          <a:solidFill>
            <a:schemeClr val="accent1"/>
          </a:solidFill>
          <a:ln w="9525" cap="flat" cmpd="sng" algn="ctr">
            <a:solidFill>
              <a:schemeClr val="tx1"/>
            </a:solidFill>
            <a:prstDash val="solid"/>
            <a:round/>
            <a:headEnd type="arrow"/>
            <a:tailEnd type="arrow"/>
          </a:ln>
          <a:effectLst/>
        </p:spPr>
      </p:cxnSp>
      <p:cxnSp>
        <p:nvCxnSpPr>
          <p:cNvPr id="63" name="Straight Arrow Connector 62"/>
          <p:cNvCxnSpPr/>
          <p:nvPr/>
        </p:nvCxnSpPr>
        <p:spPr bwMode="auto">
          <a:xfrm rot="5400000" flipH="1" flipV="1">
            <a:off x="6313294" y="3226832"/>
            <a:ext cx="391886" cy="359228"/>
          </a:xfrm>
          <a:prstGeom prst="straightConnector1">
            <a:avLst/>
          </a:prstGeom>
          <a:solidFill>
            <a:schemeClr val="accent1"/>
          </a:solidFill>
          <a:ln w="9525" cap="flat" cmpd="sng" algn="ctr">
            <a:solidFill>
              <a:schemeClr val="tx1"/>
            </a:solidFill>
            <a:prstDash val="solid"/>
            <a:round/>
            <a:headEnd type="arrow"/>
            <a:tailEnd type="arrow"/>
          </a:ln>
          <a:effectLst/>
        </p:spPr>
      </p:cxnSp>
      <p:cxnSp>
        <p:nvCxnSpPr>
          <p:cNvPr id="64" name="Straight Arrow Connector 63"/>
          <p:cNvCxnSpPr/>
          <p:nvPr/>
        </p:nvCxnSpPr>
        <p:spPr bwMode="auto">
          <a:xfrm rot="16200000" flipV="1">
            <a:off x="6509237" y="3390118"/>
            <a:ext cx="391886" cy="32657"/>
          </a:xfrm>
          <a:prstGeom prst="straightConnector1">
            <a:avLst/>
          </a:prstGeom>
          <a:solidFill>
            <a:schemeClr val="accent1"/>
          </a:solidFill>
          <a:ln w="9525" cap="flat" cmpd="sng" algn="ctr">
            <a:solidFill>
              <a:schemeClr val="tx1"/>
            </a:solidFill>
            <a:prstDash val="solid"/>
            <a:round/>
            <a:headEnd type="arrow"/>
            <a:tailEnd type="arrow"/>
          </a:ln>
          <a:effectLst/>
        </p:spPr>
      </p:cxnSp>
      <p:cxnSp>
        <p:nvCxnSpPr>
          <p:cNvPr id="65" name="Straight Arrow Connector 64"/>
          <p:cNvCxnSpPr/>
          <p:nvPr/>
        </p:nvCxnSpPr>
        <p:spPr bwMode="auto">
          <a:xfrm rot="16200000" flipV="1">
            <a:off x="6705180" y="3194175"/>
            <a:ext cx="391886" cy="424543"/>
          </a:xfrm>
          <a:prstGeom prst="straightConnector1">
            <a:avLst/>
          </a:prstGeom>
          <a:solidFill>
            <a:schemeClr val="accent1"/>
          </a:solidFill>
          <a:ln w="9525" cap="flat" cmpd="sng" algn="ctr">
            <a:solidFill>
              <a:schemeClr val="tx1"/>
            </a:solidFill>
            <a:prstDash val="solid"/>
            <a:round/>
            <a:headEnd type="arrow"/>
            <a:tailEnd type="arrow"/>
          </a:ln>
          <a:effectLst/>
        </p:spPr>
      </p:cxnSp>
      <p:cxnSp>
        <p:nvCxnSpPr>
          <p:cNvPr id="66" name="Straight Arrow Connector 65"/>
          <p:cNvCxnSpPr/>
          <p:nvPr/>
        </p:nvCxnSpPr>
        <p:spPr bwMode="auto">
          <a:xfrm rot="16200000" flipV="1">
            <a:off x="5333580" y="3390118"/>
            <a:ext cx="391886" cy="32657"/>
          </a:xfrm>
          <a:prstGeom prst="straightConnector1">
            <a:avLst/>
          </a:prstGeom>
          <a:solidFill>
            <a:schemeClr val="accent1"/>
          </a:solidFill>
          <a:ln w="9525" cap="flat" cmpd="sng" algn="ctr">
            <a:solidFill>
              <a:schemeClr val="tx1"/>
            </a:solidFill>
            <a:prstDash val="solid"/>
            <a:round/>
            <a:headEnd type="arrow"/>
            <a:tailEnd type="arrow"/>
          </a:ln>
          <a:effectLst/>
        </p:spPr>
      </p:cxnSp>
      <p:cxnSp>
        <p:nvCxnSpPr>
          <p:cNvPr id="67" name="Straight Arrow Connector 66"/>
          <p:cNvCxnSpPr/>
          <p:nvPr/>
        </p:nvCxnSpPr>
        <p:spPr bwMode="auto">
          <a:xfrm rot="16200000" flipV="1">
            <a:off x="5529523" y="3194175"/>
            <a:ext cx="391886" cy="424543"/>
          </a:xfrm>
          <a:prstGeom prst="straightConnector1">
            <a:avLst/>
          </a:prstGeom>
          <a:solidFill>
            <a:schemeClr val="accent1"/>
          </a:solidFill>
          <a:ln w="9525" cap="flat" cmpd="sng" algn="ctr">
            <a:solidFill>
              <a:schemeClr val="tx1"/>
            </a:solidFill>
            <a:prstDash val="solid"/>
            <a:round/>
            <a:headEnd type="arrow"/>
            <a:tailEnd type="arrow"/>
          </a:ln>
          <a:effectLst/>
        </p:spPr>
      </p:cxnSp>
      <p:cxnSp>
        <p:nvCxnSpPr>
          <p:cNvPr id="68" name="Straight Arrow Connector 67"/>
          <p:cNvCxnSpPr/>
          <p:nvPr/>
        </p:nvCxnSpPr>
        <p:spPr bwMode="auto">
          <a:xfrm rot="16200000" flipV="1">
            <a:off x="5725466" y="2998232"/>
            <a:ext cx="391886" cy="816428"/>
          </a:xfrm>
          <a:prstGeom prst="straightConnector1">
            <a:avLst/>
          </a:prstGeom>
          <a:solidFill>
            <a:schemeClr val="accent1"/>
          </a:solidFill>
          <a:ln w="9525" cap="flat" cmpd="sng" algn="ctr">
            <a:solidFill>
              <a:schemeClr val="tx1"/>
            </a:solidFill>
            <a:prstDash val="solid"/>
            <a:round/>
            <a:headEnd type="arrow"/>
            <a:tailEnd type="arrow"/>
          </a:ln>
          <a:effectLst/>
        </p:spPr>
      </p:cxnSp>
      <p:sp>
        <p:nvSpPr>
          <p:cNvPr id="69" name="TextBox 68"/>
          <p:cNvSpPr txBox="1"/>
          <p:nvPr/>
        </p:nvSpPr>
        <p:spPr>
          <a:xfrm>
            <a:off x="7271657" y="2883932"/>
            <a:ext cx="983090" cy="307777"/>
          </a:xfrm>
          <a:prstGeom prst="rect">
            <a:avLst/>
          </a:prstGeom>
          <a:noFill/>
        </p:spPr>
        <p:txBody>
          <a:bodyPr wrap="none" rtlCol="0">
            <a:spAutoFit/>
          </a:bodyPr>
          <a:lstStyle/>
          <a:p>
            <a:r>
              <a:rPr lang="en-US" sz="1400" dirty="0">
                <a:solidFill>
                  <a:srgbClr val="000000"/>
                </a:solidFill>
              </a:rPr>
              <a:t>Public API</a:t>
            </a:r>
          </a:p>
        </p:txBody>
      </p:sp>
      <p:sp>
        <p:nvSpPr>
          <p:cNvPr id="70" name="TextBox 69"/>
          <p:cNvSpPr txBox="1"/>
          <p:nvPr/>
        </p:nvSpPr>
        <p:spPr>
          <a:xfrm>
            <a:off x="7543799" y="3493532"/>
            <a:ext cx="992579" cy="523220"/>
          </a:xfrm>
          <a:prstGeom prst="rect">
            <a:avLst/>
          </a:prstGeom>
          <a:noFill/>
        </p:spPr>
        <p:txBody>
          <a:bodyPr wrap="none" rtlCol="0">
            <a:spAutoFit/>
          </a:bodyPr>
          <a:lstStyle/>
          <a:p>
            <a:r>
              <a:rPr lang="en-US" sz="1400" dirty="0">
                <a:solidFill>
                  <a:srgbClr val="000000"/>
                </a:solidFill>
              </a:rPr>
              <a:t>Compiled </a:t>
            </a:r>
          </a:p>
          <a:p>
            <a:r>
              <a:rPr lang="en-US" sz="1400" dirty="0">
                <a:solidFill>
                  <a:srgbClr val="000000"/>
                </a:solidFill>
              </a:rPr>
              <a:t>code</a:t>
            </a:r>
          </a:p>
        </p:txBody>
      </p:sp>
      <p:sp>
        <p:nvSpPr>
          <p:cNvPr id="71" name="Cube 70"/>
          <p:cNvSpPr/>
          <p:nvPr/>
        </p:nvSpPr>
        <p:spPr>
          <a:xfrm>
            <a:off x="6161314" y="1969532"/>
            <a:ext cx="326571" cy="326571"/>
          </a:xfrm>
          <a:prstGeom prst="cub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b="1" dirty="0">
                <a:solidFill>
                  <a:srgbClr val="000000"/>
                </a:solidFill>
              </a:rPr>
              <a:t>VI</a:t>
            </a:r>
          </a:p>
        </p:txBody>
      </p:sp>
      <p:sp>
        <p:nvSpPr>
          <p:cNvPr id="72" name="Cube 71"/>
          <p:cNvSpPr/>
          <p:nvPr/>
        </p:nvSpPr>
        <p:spPr>
          <a:xfrm>
            <a:off x="6553200" y="1969532"/>
            <a:ext cx="326571" cy="326571"/>
          </a:xfrm>
          <a:prstGeom prst="cub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b="1" dirty="0">
                <a:solidFill>
                  <a:srgbClr val="000000"/>
                </a:solidFill>
              </a:rPr>
              <a:t>VI</a:t>
            </a:r>
          </a:p>
        </p:txBody>
      </p:sp>
      <p:sp>
        <p:nvSpPr>
          <p:cNvPr id="73" name="TextBox 72"/>
          <p:cNvSpPr txBox="1"/>
          <p:nvPr/>
        </p:nvSpPr>
        <p:spPr>
          <a:xfrm>
            <a:off x="7141028" y="1969532"/>
            <a:ext cx="723468" cy="307777"/>
          </a:xfrm>
          <a:prstGeom prst="rect">
            <a:avLst/>
          </a:prstGeom>
          <a:noFill/>
        </p:spPr>
        <p:txBody>
          <a:bodyPr wrap="none" rtlCol="0">
            <a:spAutoFit/>
          </a:bodyPr>
          <a:lstStyle/>
          <a:p>
            <a:r>
              <a:rPr lang="en-US" sz="1400" dirty="0">
                <a:solidFill>
                  <a:srgbClr val="000000"/>
                </a:solidFill>
              </a:rPr>
              <a:t>Callers</a:t>
            </a:r>
          </a:p>
        </p:txBody>
      </p:sp>
      <p:cxnSp>
        <p:nvCxnSpPr>
          <p:cNvPr id="74" name="Straight Arrow Connector 73"/>
          <p:cNvCxnSpPr>
            <a:stCxn id="51" idx="0"/>
            <a:endCxn id="71" idx="3"/>
          </p:cNvCxnSpPr>
          <p:nvPr/>
        </p:nvCxnSpPr>
        <p:spPr bwMode="auto">
          <a:xfrm rot="5400000" flipH="1" flipV="1">
            <a:off x="5869911" y="2470065"/>
            <a:ext cx="587829" cy="239906"/>
          </a:xfrm>
          <a:prstGeom prst="straightConnector1">
            <a:avLst/>
          </a:prstGeom>
          <a:solidFill>
            <a:schemeClr val="accent1"/>
          </a:solidFill>
          <a:ln w="9525" cap="flat" cmpd="sng" algn="ctr">
            <a:solidFill>
              <a:schemeClr val="tx1"/>
            </a:solidFill>
            <a:prstDash val="solid"/>
            <a:round/>
            <a:headEnd type="arrow"/>
            <a:tailEnd type="arrow"/>
          </a:ln>
          <a:effectLst/>
        </p:spPr>
      </p:cxnSp>
      <p:cxnSp>
        <p:nvCxnSpPr>
          <p:cNvPr id="75" name="Straight Arrow Connector 74"/>
          <p:cNvCxnSpPr>
            <a:stCxn id="52" idx="0"/>
            <a:endCxn id="72" idx="3"/>
          </p:cNvCxnSpPr>
          <p:nvPr/>
        </p:nvCxnSpPr>
        <p:spPr bwMode="auto">
          <a:xfrm rot="5400000" flipH="1" flipV="1">
            <a:off x="6261797" y="2470065"/>
            <a:ext cx="587829" cy="239906"/>
          </a:xfrm>
          <a:prstGeom prst="straightConnector1">
            <a:avLst/>
          </a:prstGeom>
          <a:solidFill>
            <a:schemeClr val="accent1"/>
          </a:solidFill>
          <a:ln w="9525" cap="flat" cmpd="sng" algn="ctr">
            <a:solidFill>
              <a:schemeClr val="tx1"/>
            </a:solidFill>
            <a:prstDash val="solid"/>
            <a:round/>
            <a:headEnd type="arrow"/>
            <a:tailEnd type="arrow"/>
          </a:ln>
          <a:effectLst/>
        </p:spPr>
      </p:cxnSp>
      <p:sp>
        <p:nvSpPr>
          <p:cNvPr id="76" name="Cube 75"/>
          <p:cNvSpPr/>
          <p:nvPr/>
        </p:nvSpPr>
        <p:spPr>
          <a:xfrm>
            <a:off x="5778830" y="1969532"/>
            <a:ext cx="326571" cy="326571"/>
          </a:xfrm>
          <a:prstGeom prst="cub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b="1" dirty="0">
                <a:solidFill>
                  <a:srgbClr val="000000"/>
                </a:solidFill>
              </a:rPr>
              <a:t>VI</a:t>
            </a:r>
          </a:p>
        </p:txBody>
      </p:sp>
      <p:cxnSp>
        <p:nvCxnSpPr>
          <p:cNvPr id="77" name="Straight Arrow Connector 76"/>
          <p:cNvCxnSpPr>
            <a:stCxn id="45" idx="0"/>
            <a:endCxn id="76" idx="3"/>
          </p:cNvCxnSpPr>
          <p:nvPr/>
        </p:nvCxnSpPr>
        <p:spPr bwMode="auto">
          <a:xfrm rot="5400000" flipH="1" flipV="1">
            <a:off x="5482726" y="2465364"/>
            <a:ext cx="587829" cy="249308"/>
          </a:xfrm>
          <a:prstGeom prst="straightConnector1">
            <a:avLst/>
          </a:prstGeom>
          <a:solidFill>
            <a:schemeClr val="accent1"/>
          </a:solidFill>
          <a:ln w="9525" cap="flat" cmpd="sng" algn="ctr">
            <a:solidFill>
              <a:schemeClr val="tx1"/>
            </a:solidFill>
            <a:prstDash val="solid"/>
            <a:round/>
            <a:headEnd type="arrow"/>
            <a:tailEnd type="arrow"/>
          </a:ln>
          <a:effectLst/>
        </p:spPr>
      </p:cxnSp>
      <p:sp>
        <p:nvSpPr>
          <p:cNvPr id="78" name="Right Brace 77"/>
          <p:cNvSpPr/>
          <p:nvPr/>
        </p:nvSpPr>
        <p:spPr bwMode="auto">
          <a:xfrm>
            <a:off x="7402285" y="3602389"/>
            <a:ext cx="195943" cy="261257"/>
          </a:xfrm>
          <a:prstGeom prst="rightBrac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1400">
              <a:solidFill>
                <a:srgbClr val="000000"/>
              </a:solidFill>
            </a:endParaRPr>
          </a:p>
        </p:txBody>
      </p:sp>
      <p:sp>
        <p:nvSpPr>
          <p:cNvPr id="79" name="Right Brace 78"/>
          <p:cNvSpPr/>
          <p:nvPr/>
        </p:nvSpPr>
        <p:spPr bwMode="auto">
          <a:xfrm>
            <a:off x="6945085" y="1969532"/>
            <a:ext cx="195943" cy="261257"/>
          </a:xfrm>
          <a:prstGeom prst="rightBrac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1400">
              <a:solidFill>
                <a:srgbClr val="000000"/>
              </a:solidFill>
            </a:endParaRPr>
          </a:p>
        </p:txBody>
      </p:sp>
      <p:sp>
        <p:nvSpPr>
          <p:cNvPr id="80" name="TextBox 79"/>
          <p:cNvSpPr txBox="1"/>
          <p:nvPr/>
        </p:nvSpPr>
        <p:spPr>
          <a:xfrm>
            <a:off x="6629400" y="2463114"/>
            <a:ext cx="1945020" cy="307777"/>
          </a:xfrm>
          <a:prstGeom prst="rect">
            <a:avLst/>
          </a:prstGeom>
          <a:noFill/>
        </p:spPr>
        <p:txBody>
          <a:bodyPr wrap="none" rtlCol="0">
            <a:spAutoFit/>
          </a:bodyPr>
          <a:lstStyle/>
          <a:p>
            <a:r>
              <a:rPr lang="en-US" sz="1400" b="1" i="1" dirty="0">
                <a:solidFill>
                  <a:srgbClr val="000000"/>
                </a:solidFill>
              </a:rPr>
              <a:t>Packed Project Library</a:t>
            </a:r>
          </a:p>
        </p:txBody>
      </p:sp>
      <p:sp>
        <p:nvSpPr>
          <p:cNvPr id="85" name="Right Arrow 84"/>
          <p:cNvSpPr/>
          <p:nvPr/>
        </p:nvSpPr>
        <p:spPr bwMode="auto">
          <a:xfrm>
            <a:off x="4191000" y="2807732"/>
            <a:ext cx="838200" cy="685800"/>
          </a:xfrm>
          <a:prstGeom prst="rightArrow">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headEnd type="none" w="med" len="med"/>
            <a:tailEnd type="none" w="med" len="med"/>
          </a:ln>
          <a:effectLst>
            <a:outerShdw blurRad="40000" dist="20000" dir="5400000" rotWithShape="0">
              <a:srgbClr val="000000">
                <a:alpha val="38000"/>
              </a:srgbClr>
            </a:outerShdw>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defRPr/>
            </a:pPr>
            <a:endParaRPr lang="en-US" sz="2400" kern="0">
              <a:solidFill>
                <a:sysClr val="windowText" lastClr="000000"/>
              </a:solidFill>
            </a:endParaRPr>
          </a:p>
        </p:txBody>
      </p:sp>
      <p:sp>
        <p:nvSpPr>
          <p:cNvPr id="87" name="Rounded Rectangle 86"/>
          <p:cNvSpPr/>
          <p:nvPr/>
        </p:nvSpPr>
        <p:spPr bwMode="auto">
          <a:xfrm>
            <a:off x="5105400" y="1588532"/>
            <a:ext cx="3505200" cy="3124200"/>
          </a:xfrm>
          <a:prstGeom prst="roundRect">
            <a:avLst>
              <a:gd name="adj" fmla="val 6340"/>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2400">
              <a:solidFill>
                <a:srgbClr val="000000"/>
              </a:solidFill>
            </a:endParaRPr>
          </a:p>
        </p:txBody>
      </p:sp>
      <p:sp>
        <p:nvSpPr>
          <p:cNvPr id="88" name="TextBox 87"/>
          <p:cNvSpPr txBox="1"/>
          <p:nvPr/>
        </p:nvSpPr>
        <p:spPr>
          <a:xfrm>
            <a:off x="5867400" y="1219200"/>
            <a:ext cx="1986057" cy="369332"/>
          </a:xfrm>
          <a:prstGeom prst="rect">
            <a:avLst/>
          </a:prstGeom>
          <a:noFill/>
        </p:spPr>
        <p:txBody>
          <a:bodyPr wrap="none" rtlCol="0">
            <a:spAutoFit/>
          </a:bodyPr>
          <a:lstStyle/>
          <a:p>
            <a:r>
              <a:rPr lang="en-US" b="1" dirty="0">
                <a:solidFill>
                  <a:srgbClr val="000000"/>
                </a:solidFill>
              </a:rPr>
              <a:t>Deployed System</a:t>
            </a:r>
          </a:p>
        </p:txBody>
      </p:sp>
      <p:sp>
        <p:nvSpPr>
          <p:cNvPr id="89" name="TextBox 88"/>
          <p:cNvSpPr txBox="1"/>
          <p:nvPr/>
        </p:nvSpPr>
        <p:spPr>
          <a:xfrm>
            <a:off x="1066800" y="1219200"/>
            <a:ext cx="2927981" cy="369332"/>
          </a:xfrm>
          <a:prstGeom prst="rect">
            <a:avLst/>
          </a:prstGeom>
          <a:noFill/>
        </p:spPr>
        <p:txBody>
          <a:bodyPr wrap="none" rtlCol="0">
            <a:spAutoFit/>
          </a:bodyPr>
          <a:lstStyle/>
          <a:p>
            <a:r>
              <a:rPr lang="en-US" b="1" dirty="0">
                <a:solidFill>
                  <a:srgbClr val="000000"/>
                </a:solidFill>
              </a:rPr>
              <a:t>Development Environment</a:t>
            </a:r>
          </a:p>
        </p:txBody>
      </p:sp>
      <p:sp>
        <p:nvSpPr>
          <p:cNvPr id="91" name="Rectangle 90"/>
          <p:cNvSpPr/>
          <p:nvPr/>
        </p:nvSpPr>
        <p:spPr>
          <a:xfrm>
            <a:off x="533400" y="4876800"/>
            <a:ext cx="7162800" cy="1348061"/>
          </a:xfrm>
          <a:prstGeom prst="rect">
            <a:avLst/>
          </a:prstGeom>
        </p:spPr>
        <p:txBody>
          <a:bodyPr wrap="square">
            <a:spAutoFit/>
          </a:bodyPr>
          <a:lstStyle/>
          <a:p>
            <a:pPr marL="233363" lvl="1" indent="-233363">
              <a:spcBef>
                <a:spcPct val="20000"/>
              </a:spcBef>
              <a:buFont typeface="Arial" pitchFamily="34" charset="0"/>
              <a:buChar char="•"/>
            </a:pPr>
            <a:r>
              <a:rPr lang="en-US" sz="2400" dirty="0">
                <a:solidFill>
                  <a:sysClr val="windowText" lastClr="000000"/>
                </a:solidFill>
                <a:latin typeface="Calibri" pitchFamily="34" charset="0"/>
                <a:cs typeface="Calibri" pitchFamily="34" charset="0"/>
              </a:rPr>
              <a:t>Decrease build times</a:t>
            </a:r>
          </a:p>
          <a:p>
            <a:pPr marL="233363" lvl="1" indent="-233363">
              <a:spcBef>
                <a:spcPct val="20000"/>
              </a:spcBef>
              <a:buFont typeface="Arial" pitchFamily="34" charset="0"/>
              <a:buChar char="•"/>
            </a:pPr>
            <a:r>
              <a:rPr lang="en-US" sz="2400" dirty="0">
                <a:solidFill>
                  <a:sysClr val="windowText" lastClr="000000"/>
                </a:solidFill>
                <a:latin typeface="Calibri" pitchFamily="34" charset="0"/>
                <a:cs typeface="Calibri" pitchFamily="34" charset="0"/>
              </a:rPr>
              <a:t>Deploy the VI hierarchy with a single file</a:t>
            </a:r>
          </a:p>
          <a:p>
            <a:pPr marL="233363" lvl="1" indent="-233363">
              <a:spcBef>
                <a:spcPct val="20000"/>
              </a:spcBef>
              <a:buFont typeface="Arial" pitchFamily="34" charset="0"/>
              <a:buChar char="•"/>
            </a:pPr>
            <a:r>
              <a:rPr lang="en-US" sz="2400" dirty="0">
                <a:solidFill>
                  <a:sysClr val="windowText" lastClr="000000"/>
                </a:solidFill>
                <a:latin typeface="Calibri" pitchFamily="34" charset="0"/>
                <a:cs typeface="Calibri" pitchFamily="34" charset="0"/>
              </a:rPr>
              <a:t>Simplified code deployment</a:t>
            </a:r>
          </a:p>
        </p:txBody>
      </p:sp>
      <p:sp>
        <p:nvSpPr>
          <p:cNvPr id="92" name="Title 91"/>
          <p:cNvSpPr>
            <a:spLocks noGrp="1"/>
          </p:cNvSpPr>
          <p:nvPr>
            <p:ph type="title"/>
          </p:nvPr>
        </p:nvSpPr>
        <p:spPr/>
        <p:txBody>
          <a:bodyPr>
            <a:normAutofit fontScale="90000"/>
          </a:bodyPr>
          <a:lstStyle/>
          <a:p>
            <a:r>
              <a:rPr lang="en-US" dirty="0" smtClean="0"/>
              <a:t>Next Steps: Packed </a:t>
            </a:r>
            <a:r>
              <a:rPr lang="en-US" dirty="0"/>
              <a:t>Project Libraries </a:t>
            </a:r>
            <a:r>
              <a:rPr lang="en-US" dirty="0" smtClean="0"/>
              <a:t/>
            </a:r>
            <a:br>
              <a:rPr lang="en-US" dirty="0" smtClean="0"/>
            </a:br>
            <a:r>
              <a:rPr lang="en-US" sz="2700" dirty="0" smtClean="0"/>
              <a:t>Distribute </a:t>
            </a:r>
            <a:r>
              <a:rPr lang="en-US" sz="2700" dirty="0"/>
              <a:t>and Deploy LabVIEW Libraries as a Single </a:t>
            </a:r>
            <a:r>
              <a:rPr lang="en-US" sz="2700" dirty="0" smtClean="0"/>
              <a:t>File</a:t>
            </a:r>
            <a:endParaRPr lang="en-US" dirty="0"/>
          </a:p>
        </p:txBody>
      </p:sp>
    </p:spTree>
    <p:extLst>
      <p:ext uri="{BB962C8B-B14F-4D97-AF65-F5344CB8AC3E}">
        <p14:creationId xmlns:p14="http://schemas.microsoft.com/office/powerpoint/2010/main" val="1434505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p:cNvSpPr>
            <a:spLocks noGrp="1"/>
          </p:cNvSpPr>
          <p:nvPr>
            <p:ph type="title"/>
          </p:nvPr>
        </p:nvSpPr>
        <p:spPr/>
        <p:txBody>
          <a:bodyPr>
            <a:noAutofit/>
          </a:bodyPr>
          <a:lstStyle/>
          <a:p>
            <a:r>
              <a:rPr lang="en-US" dirty="0" smtClean="0"/>
              <a:t>Next Step: Deploy and Distribute</a:t>
            </a:r>
            <a:br>
              <a:rPr lang="en-US" dirty="0" smtClean="0"/>
            </a:br>
            <a:r>
              <a:rPr lang="en-US" sz="2000" dirty="0" smtClean="0"/>
              <a:t>Setup Authoring &amp; Application Distribution Add-On for </a:t>
            </a:r>
            <a:r>
              <a:rPr lang="en-US" sz="2000" dirty="0" err="1" smtClean="0"/>
              <a:t>LabVIEW</a:t>
            </a:r>
            <a:endParaRPr lang="en-US" sz="2800" dirty="0"/>
          </a:p>
        </p:txBody>
      </p:sp>
      <p:pic>
        <p:nvPicPr>
          <p:cNvPr id="11" name="Content Placeholder 10"/>
          <p:cNvPicPr>
            <a:picLocks noGrp="1" noChangeAspect="1"/>
          </p:cNvPicPr>
          <p:nvPr>
            <p:ph sz="half" idx="4294967295"/>
          </p:nvPr>
        </p:nvPicPr>
        <p:blipFill rotWithShape="1">
          <a:blip r:embed="rId3" cstate="print">
            <a:clrChange>
              <a:clrFrom>
                <a:srgbClr val="F2F2F2"/>
              </a:clrFrom>
              <a:clrTo>
                <a:srgbClr val="F2F2F2">
                  <a:alpha val="0"/>
                </a:srgbClr>
              </a:clrTo>
            </a:clrChange>
          </a:blip>
          <a:srcRect l="-190" r="43"/>
          <a:stretch/>
        </p:blipFill>
        <p:spPr>
          <a:xfrm>
            <a:off x="474664" y="1197996"/>
            <a:ext cx="8169275" cy="2673350"/>
          </a:xfrm>
        </p:spPr>
      </p:pic>
      <p:sp>
        <p:nvSpPr>
          <p:cNvPr id="15" name="Rectangle 14"/>
          <p:cNvSpPr/>
          <p:nvPr/>
        </p:nvSpPr>
        <p:spPr>
          <a:xfrm>
            <a:off x="449233" y="3977909"/>
            <a:ext cx="8194706" cy="1785104"/>
          </a:xfrm>
          <a:prstGeom prst="rect">
            <a:avLst/>
          </a:prstGeom>
        </p:spPr>
        <p:txBody>
          <a:bodyPr wrap="square">
            <a:spAutoFit/>
          </a:bodyPr>
          <a:lstStyle/>
          <a:p>
            <a:r>
              <a:rPr lang="en-US" sz="2000" dirty="0" smtClean="0"/>
              <a:t>Automate time-consuming tasks to deliver professional software:</a:t>
            </a:r>
          </a:p>
          <a:p>
            <a:pPr marL="285750" indent="-285750">
              <a:buFont typeface="Arial"/>
              <a:buChar char="•"/>
            </a:pPr>
            <a:r>
              <a:rPr lang="en-US" dirty="0" smtClean="0"/>
              <a:t>Inclusion of third-party drivers and run-time engines</a:t>
            </a:r>
          </a:p>
          <a:p>
            <a:pPr marL="285750" indent="-285750">
              <a:buFont typeface="Arial"/>
              <a:buChar char="•"/>
            </a:pPr>
            <a:r>
              <a:rPr lang="en-US" dirty="0" smtClean="0"/>
              <a:t>Includes Amazon Cloud hosting services*</a:t>
            </a:r>
          </a:p>
          <a:p>
            <a:pPr marL="285750" indent="-285750">
              <a:buFont typeface="Arial"/>
              <a:buChar char="•"/>
            </a:pPr>
            <a:r>
              <a:rPr lang="en-US" dirty="0" smtClean="0"/>
              <a:t>Minimize download footprint by silently downloading dependencies </a:t>
            </a:r>
          </a:p>
          <a:p>
            <a:pPr marL="285750" indent="-285750">
              <a:buFont typeface="Arial"/>
              <a:buChar char="•"/>
            </a:pPr>
            <a:r>
              <a:rPr lang="en-US" dirty="0" smtClean="0"/>
              <a:t>Single click install for customers</a:t>
            </a:r>
          </a:p>
          <a:p>
            <a:pPr marL="285750" indent="-285750">
              <a:buFont typeface="Arial"/>
              <a:buChar char="•"/>
            </a:pPr>
            <a:r>
              <a:rPr lang="en-US" dirty="0" smtClean="0"/>
              <a:t>In product update notifications</a:t>
            </a:r>
          </a:p>
        </p:txBody>
      </p:sp>
      <p:sp>
        <p:nvSpPr>
          <p:cNvPr id="17" name="TextBox 16"/>
          <p:cNvSpPr txBox="1"/>
          <p:nvPr/>
        </p:nvSpPr>
        <p:spPr>
          <a:xfrm>
            <a:off x="1800934" y="5871156"/>
            <a:ext cx="5468164" cy="307777"/>
          </a:xfrm>
          <a:prstGeom prst="rect">
            <a:avLst/>
          </a:prstGeom>
          <a:noFill/>
        </p:spPr>
        <p:txBody>
          <a:bodyPr wrap="none" rtlCol="0">
            <a:spAutoFit/>
          </a:bodyPr>
          <a:lstStyle/>
          <a:p>
            <a:pPr algn="ctr"/>
            <a:r>
              <a:rPr lang="en-US" sz="1400" dirty="0" smtClean="0"/>
              <a:t>*Deploy can use other services, including local and private servers</a:t>
            </a:r>
            <a:endParaRPr lang="en-US" sz="1400" dirty="0"/>
          </a:p>
        </p:txBody>
      </p:sp>
    </p:spTree>
    <p:extLst>
      <p:ext uri="{BB962C8B-B14F-4D97-AF65-F5344CB8AC3E}">
        <p14:creationId xmlns:p14="http://schemas.microsoft.com/office/powerpoint/2010/main" val="2866126347"/>
      </p:ext>
    </p:extLst>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r>
              <a:rPr lang="en-US" dirty="0" smtClean="0"/>
              <a:t>Highly-extensible architectures necessitate the use of object-oriented programming</a:t>
            </a:r>
          </a:p>
          <a:p>
            <a:endParaRPr lang="en-US" dirty="0"/>
          </a:p>
          <a:p>
            <a:r>
              <a:rPr lang="en-US" dirty="0" smtClean="0"/>
              <a:t>Plugin based approaches require significant investment in architecture and planning</a:t>
            </a:r>
          </a:p>
          <a:p>
            <a:endParaRPr lang="en-US" dirty="0"/>
          </a:p>
          <a:p>
            <a:r>
              <a:rPr lang="en-US" dirty="0" smtClean="0"/>
              <a:t>VI Package Manager can be used to distribute common components, templates and APIs</a:t>
            </a:r>
          </a:p>
          <a:p>
            <a:endParaRPr lang="en-US" dirty="0"/>
          </a:p>
          <a:p>
            <a:endParaRPr lang="en-US" dirty="0"/>
          </a:p>
        </p:txBody>
      </p:sp>
    </p:spTree>
    <p:extLst>
      <p:ext uri="{BB962C8B-B14F-4D97-AF65-F5344CB8AC3E}">
        <p14:creationId xmlns:p14="http://schemas.microsoft.com/office/powerpoint/2010/main" val="2861982332"/>
      </p:ext>
    </p:extLst>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smtClean="0"/>
              <a:t>Thank You</a:t>
            </a:r>
            <a:endParaRPr lang="en-US" dirty="0"/>
          </a:p>
        </p:txBody>
      </p:sp>
      <p:sp>
        <p:nvSpPr>
          <p:cNvPr id="4" name="Subtitle 3"/>
          <p:cNvSpPr>
            <a:spLocks noGrp="1"/>
          </p:cNvSpPr>
          <p:nvPr>
            <p:ph type="subTitle" idx="1"/>
          </p:nvPr>
        </p:nvSpPr>
        <p:spPr/>
        <p:txBody>
          <a:bodyPr/>
          <a:lstStyle/>
          <a:p>
            <a:r>
              <a:rPr lang="en-US" sz="4800" dirty="0" err="1"/>
              <a:t>b</a:t>
            </a:r>
            <a:r>
              <a:rPr lang="en-US" sz="4800" dirty="0" err="1" smtClean="0"/>
              <a:t>it.ly</a:t>
            </a:r>
            <a:r>
              <a:rPr lang="en-US" sz="4800" dirty="0" smtClean="0"/>
              <a:t>/</a:t>
            </a:r>
            <a:r>
              <a:rPr lang="en-US" sz="4800" dirty="0" err="1" smtClean="0"/>
              <a:t>lv_oomal</a:t>
            </a:r>
            <a:endParaRPr lang="en-US" sz="4800" dirty="0" smtClean="0"/>
          </a:p>
          <a:p>
            <a:r>
              <a:rPr lang="en-US" sz="4800" dirty="0" err="1"/>
              <a:t>e</a:t>
            </a:r>
            <a:r>
              <a:rPr lang="en-US" sz="4800" dirty="0" err="1" smtClean="0"/>
              <a:t>kerry.wordpress.com</a:t>
            </a:r>
            <a:endParaRPr lang="en-US" sz="4800" dirty="0"/>
          </a:p>
        </p:txBody>
      </p:sp>
    </p:spTree>
    <p:extLst>
      <p:ext uri="{BB962C8B-B14F-4D97-AF65-F5344CB8AC3E}">
        <p14:creationId xmlns:p14="http://schemas.microsoft.com/office/powerpoint/2010/main" val="273379470"/>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smtClean="0"/>
              <a:t>Framework for Large, Multi-Process Systems</a:t>
            </a:r>
            <a:endParaRPr lang="en-US" sz="3600" dirty="0"/>
          </a:p>
        </p:txBody>
      </p:sp>
      <p:pic>
        <p:nvPicPr>
          <p:cNvPr id="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36270" y="1213008"/>
            <a:ext cx="3257004" cy="274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6"/>
          <p:cNvSpPr/>
          <p:nvPr/>
        </p:nvSpPr>
        <p:spPr>
          <a:xfrm>
            <a:off x="425669" y="4526340"/>
            <a:ext cx="5439103" cy="1569660"/>
          </a:xfrm>
          <a:prstGeom prst="rect">
            <a:avLst/>
          </a:prstGeom>
        </p:spPr>
        <p:txBody>
          <a:bodyPr wrap="square">
            <a:spAutoFit/>
          </a:bodyPr>
          <a:lstStyle/>
          <a:p>
            <a:r>
              <a:rPr lang="en-US" sz="2400" dirty="0" smtClean="0">
                <a:solidFill>
                  <a:prstClr val="black"/>
                </a:solidFill>
              </a:rPr>
              <a:t>Makes heavy use of object-oriented programming in order to eliminate duplication of code and improve system scalability</a:t>
            </a:r>
            <a:endParaRPr lang="en-US" sz="2400" dirty="0">
              <a:solidFill>
                <a:prstClr val="black"/>
              </a:solidFill>
            </a:endParaRPr>
          </a:p>
        </p:txBody>
      </p:sp>
      <p:pic>
        <p:nvPicPr>
          <p:cNvPr id="3074" name="Picture 2" descr="C:\Users\ekerry\AppData\Local\Temp\SNAGHTML10f6a5d8.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62409" y="1764491"/>
            <a:ext cx="3000592" cy="4027639"/>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425669" y="1213008"/>
            <a:ext cx="3612931" cy="2031325"/>
          </a:xfrm>
          <a:prstGeom prst="rect">
            <a:avLst/>
          </a:prstGeom>
        </p:spPr>
        <p:txBody>
          <a:bodyPr wrap="square">
            <a:spAutoFit/>
          </a:bodyPr>
          <a:lstStyle/>
          <a:p>
            <a:r>
              <a:rPr lang="en-US" dirty="0">
                <a:solidFill>
                  <a:prstClr val="black"/>
                </a:solidFill>
              </a:rPr>
              <a:t>The</a:t>
            </a:r>
            <a:r>
              <a:rPr lang="en-US" b="1" dirty="0">
                <a:solidFill>
                  <a:prstClr val="black"/>
                </a:solidFill>
              </a:rPr>
              <a:t> Actor Framework </a:t>
            </a:r>
            <a:r>
              <a:rPr lang="en-US" dirty="0" smtClean="0">
                <a:solidFill>
                  <a:prstClr val="black"/>
                </a:solidFill>
              </a:rPr>
              <a:t>is designed </a:t>
            </a:r>
            <a:r>
              <a:rPr lang="en-US" dirty="0">
                <a:solidFill>
                  <a:prstClr val="black"/>
                </a:solidFill>
              </a:rPr>
              <a:t>for large multi-process applications</a:t>
            </a:r>
          </a:p>
          <a:p>
            <a:endParaRPr lang="en-US" dirty="0">
              <a:solidFill>
                <a:prstClr val="black"/>
              </a:solidFill>
            </a:endParaRPr>
          </a:p>
          <a:p>
            <a:r>
              <a:rPr lang="en-US" dirty="0">
                <a:solidFill>
                  <a:prstClr val="black"/>
                </a:solidFill>
              </a:rPr>
              <a:t>Includes utility for generating messages and invoking actor methods</a:t>
            </a:r>
          </a:p>
        </p:txBody>
      </p:sp>
      <p:sp>
        <p:nvSpPr>
          <p:cNvPr id="10" name="Rounded Rectangle 9"/>
          <p:cNvSpPr/>
          <p:nvPr/>
        </p:nvSpPr>
        <p:spPr>
          <a:xfrm>
            <a:off x="730468" y="3505200"/>
            <a:ext cx="3003331" cy="762000"/>
          </a:xfrm>
          <a:prstGeom prst="roundRect">
            <a:avLst/>
          </a:prstGeom>
          <a:ln/>
          <a:effectLst>
            <a:innerShdw blurRad="114300">
              <a:prstClr val="black"/>
            </a:innerShdw>
          </a:effectLst>
        </p:spPr>
        <p:style>
          <a:lnRef idx="2">
            <a:schemeClr val="accent5"/>
          </a:lnRef>
          <a:fillRef idx="1">
            <a:schemeClr val="lt1"/>
          </a:fillRef>
          <a:effectRef idx="0">
            <a:schemeClr val="accent5"/>
          </a:effectRef>
          <a:fontRef idx="minor">
            <a:schemeClr val="dk1"/>
          </a:fontRef>
        </p:style>
        <p:txBody>
          <a:bodyPr rtlCol="0" anchor="ctr"/>
          <a:lstStyle/>
          <a:p>
            <a:pPr algn="ctr"/>
            <a:r>
              <a:rPr lang="en-US" dirty="0">
                <a:solidFill>
                  <a:prstClr val="black"/>
                </a:solidFill>
              </a:rPr>
              <a:t>For more information:</a:t>
            </a:r>
          </a:p>
          <a:p>
            <a:pPr algn="ctr"/>
            <a:r>
              <a:rPr lang="en-US" b="1" dirty="0" smtClean="0">
                <a:solidFill>
                  <a:prstClr val="black"/>
                </a:solidFill>
              </a:rPr>
              <a:t>ni.com/</a:t>
            </a:r>
            <a:r>
              <a:rPr lang="en-US" b="1" dirty="0" err="1" smtClean="0">
                <a:solidFill>
                  <a:prstClr val="black"/>
                </a:solidFill>
              </a:rPr>
              <a:t>actorframework</a:t>
            </a:r>
            <a:endParaRPr lang="en-US" b="1" dirty="0">
              <a:solidFill>
                <a:prstClr val="black"/>
              </a:solidFill>
            </a:endParaRPr>
          </a:p>
        </p:txBody>
      </p:sp>
    </p:spTree>
    <p:extLst>
      <p:ext uri="{BB962C8B-B14F-4D97-AF65-F5344CB8AC3E}">
        <p14:creationId xmlns:p14="http://schemas.microsoft.com/office/powerpoint/2010/main" val="31881630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31"/>
          <p:cNvSpPr/>
          <p:nvPr/>
        </p:nvSpPr>
        <p:spPr>
          <a:xfrm>
            <a:off x="5562600" y="3962400"/>
            <a:ext cx="2743200" cy="1971675"/>
          </a:xfrm>
          <a:prstGeom prst="roundRect">
            <a:avLst>
              <a:gd name="adj" fmla="val 5307"/>
            </a:avLst>
          </a:prstGeom>
          <a:gradFill>
            <a:gsLst>
              <a:gs pos="19000">
                <a:sysClr val="window" lastClr="FFFFFF">
                  <a:lumMod val="65000"/>
                </a:sysClr>
              </a:gs>
              <a:gs pos="19000">
                <a:sysClr val="window" lastClr="FFFFFF">
                  <a:lumMod val="65000"/>
                </a:sysClr>
              </a:gs>
              <a:gs pos="20000">
                <a:sysClr val="window" lastClr="FFFFFF"/>
              </a:gs>
            </a:gsLst>
            <a:lin ang="5400000" scaled="0"/>
          </a:gradFill>
          <a:ln w="25400" cap="flat" cmpd="sng" algn="ctr">
            <a:solidFill>
              <a:sysClr val="window" lastClr="FFFFFF">
                <a:lumMod val="50000"/>
              </a:sysClr>
            </a:solidFill>
            <a:prstDash val="solid"/>
          </a:ln>
          <a:effectLst/>
        </p:spPr>
        <p:txBody>
          <a:bodyPr rtlCol="0" anchor="t"/>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smtClean="0">
                <a:ln>
                  <a:noFill/>
                </a:ln>
                <a:solidFill>
                  <a:sysClr val="window" lastClr="FFFFFF"/>
                </a:solidFill>
                <a:effectLst/>
                <a:uLnTx/>
                <a:uFillTx/>
                <a:latin typeface="Arial Narrow" pitchFamily="34" charset="0"/>
                <a:ea typeface="+mn-ea"/>
                <a:cs typeface="+mn-cs"/>
              </a:rPr>
              <a:t>DAQ Application</a:t>
            </a:r>
          </a:p>
        </p:txBody>
      </p:sp>
      <p:sp>
        <p:nvSpPr>
          <p:cNvPr id="19" name="Up Arrow 18"/>
          <p:cNvSpPr/>
          <p:nvPr/>
        </p:nvSpPr>
        <p:spPr bwMode="auto">
          <a:xfrm rot="10800000" flipH="1">
            <a:off x="6553200" y="2743200"/>
            <a:ext cx="771525" cy="1165176"/>
          </a:xfrm>
          <a:prstGeom prst="upArrow">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headEnd type="none" w="med" len="med"/>
            <a:tailEnd type="none" w="med" len="med"/>
          </a:ln>
          <a:effectLst>
            <a:outerShdw blurRad="40000" dist="20000" dir="5400000" rotWithShape="0">
              <a:srgbClr val="000000">
                <a:alpha val="38000"/>
              </a:srgbClr>
            </a:outerShdw>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smtClean="0">
              <a:ln>
                <a:noFill/>
              </a:ln>
              <a:solidFill>
                <a:sysClr val="windowText" lastClr="000000"/>
              </a:solidFill>
              <a:effectLst/>
              <a:uLnTx/>
              <a:uFillTx/>
              <a:latin typeface="Arial Narrow" pitchFamily="34" charset="0"/>
              <a:ea typeface="+mn-ea"/>
              <a:cs typeface="+mn-cs"/>
            </a:endParaRPr>
          </a:p>
        </p:txBody>
      </p:sp>
      <p:grpSp>
        <p:nvGrpSpPr>
          <p:cNvPr id="2" name="Group 1"/>
          <p:cNvGrpSpPr/>
          <p:nvPr/>
        </p:nvGrpSpPr>
        <p:grpSpPr>
          <a:xfrm>
            <a:off x="5562600" y="1295400"/>
            <a:ext cx="2743200" cy="1971675"/>
            <a:chOff x="5562600" y="1295400"/>
            <a:chExt cx="2743200" cy="1971675"/>
          </a:xfrm>
        </p:grpSpPr>
        <p:sp>
          <p:nvSpPr>
            <p:cNvPr id="42" name="Rounded Rectangle 41"/>
            <p:cNvSpPr/>
            <p:nvPr/>
          </p:nvSpPr>
          <p:spPr>
            <a:xfrm>
              <a:off x="5562600" y="1295400"/>
              <a:ext cx="2743200" cy="1971675"/>
            </a:xfrm>
            <a:prstGeom prst="roundRect">
              <a:avLst>
                <a:gd name="adj" fmla="val 5307"/>
              </a:avLst>
            </a:prstGeom>
            <a:gradFill>
              <a:gsLst>
                <a:gs pos="19000">
                  <a:sysClr val="window" lastClr="FFFFFF">
                    <a:lumMod val="65000"/>
                  </a:sysClr>
                </a:gs>
                <a:gs pos="19000">
                  <a:sysClr val="window" lastClr="FFFFFF">
                    <a:lumMod val="65000"/>
                  </a:sysClr>
                </a:gs>
                <a:gs pos="20000">
                  <a:sysClr val="window" lastClr="FFFFFF"/>
                </a:gs>
              </a:gsLst>
              <a:lin ang="5400000" scaled="0"/>
            </a:gradFill>
            <a:ln w="25400" cap="flat" cmpd="sng" algn="ctr">
              <a:solidFill>
                <a:sysClr val="window" lastClr="FFFFFF">
                  <a:lumMod val="50000"/>
                </a:sysClr>
              </a:solidFill>
              <a:prstDash val="solid"/>
            </a:ln>
            <a:effectLst/>
          </p:spPr>
          <p:txBody>
            <a:bodyPr rtlCol="0" anchor="t"/>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smtClean="0">
                  <a:ln>
                    <a:noFill/>
                  </a:ln>
                  <a:solidFill>
                    <a:sysClr val="window" lastClr="FFFFFF"/>
                  </a:solidFill>
                  <a:effectLst/>
                  <a:uLnTx/>
                  <a:uFillTx/>
                  <a:latin typeface="Arial Narrow" pitchFamily="34" charset="0"/>
                  <a:ea typeface="+mn-ea"/>
                  <a:cs typeface="+mn-cs"/>
                </a:rPr>
                <a:t>Event-Driven Loop</a:t>
              </a:r>
            </a:p>
          </p:txBody>
        </p:sp>
        <p:sp>
          <p:nvSpPr>
            <p:cNvPr id="20" name="Rectangle 19"/>
            <p:cNvSpPr/>
            <p:nvPr/>
          </p:nvSpPr>
          <p:spPr bwMode="auto">
            <a:xfrm>
              <a:off x="5786846" y="1828801"/>
              <a:ext cx="2309404" cy="1219200"/>
            </a:xfrm>
            <a:prstGeom prst="rect">
              <a:avLst/>
            </a:prstGeom>
            <a:noFill/>
            <a:ln w="57150" cap="flat" cmpd="sng" algn="ctr">
              <a:solidFill>
                <a:srgbClr val="FFC000"/>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Narrow" pitchFamily="34" charset="0"/>
              </a:endParaRPr>
            </a:p>
          </p:txBody>
        </p:sp>
      </p:grpSp>
      <p:sp>
        <p:nvSpPr>
          <p:cNvPr id="24" name="Title 23"/>
          <p:cNvSpPr>
            <a:spLocks noGrp="1"/>
          </p:cNvSpPr>
          <p:nvPr>
            <p:ph type="title"/>
          </p:nvPr>
        </p:nvSpPr>
        <p:spPr>
          <a:xfrm>
            <a:off x="457200" y="274638"/>
            <a:ext cx="8229600" cy="715962"/>
          </a:xfrm>
        </p:spPr>
        <p:txBody>
          <a:bodyPr>
            <a:normAutofit/>
          </a:bodyPr>
          <a:lstStyle/>
          <a:p>
            <a:r>
              <a:rPr lang="en-US" dirty="0" smtClean="0"/>
              <a:t>Creating a Multi-Process System</a:t>
            </a:r>
            <a:endParaRPr lang="en-US" dirty="0"/>
          </a:p>
        </p:txBody>
      </p:sp>
      <p:sp>
        <p:nvSpPr>
          <p:cNvPr id="22" name="Content Placeholder 21"/>
          <p:cNvSpPr>
            <a:spLocks noGrp="1"/>
          </p:cNvSpPr>
          <p:nvPr>
            <p:ph idx="1"/>
          </p:nvPr>
        </p:nvSpPr>
        <p:spPr>
          <a:xfrm>
            <a:off x="457200" y="1295400"/>
            <a:ext cx="4876800" cy="4525963"/>
          </a:xfrm>
        </p:spPr>
        <p:txBody>
          <a:bodyPr>
            <a:normAutofit fontScale="92500" lnSpcReduction="20000"/>
          </a:bodyPr>
          <a:lstStyle/>
          <a:p>
            <a:pPr marL="457200" indent="-457200">
              <a:buNone/>
            </a:pPr>
            <a:r>
              <a:rPr lang="en-US" sz="2400" b="1" dirty="0" smtClean="0"/>
              <a:t>Best Practices</a:t>
            </a:r>
          </a:p>
          <a:p>
            <a:pPr marL="457200" indent="-457200">
              <a:buFont typeface="+mj-lt"/>
              <a:buAutoNum type="arabicPeriod"/>
            </a:pPr>
            <a:r>
              <a:rPr lang="en-US" sz="2400" dirty="0" smtClean="0"/>
              <a:t>Identify data scope</a:t>
            </a:r>
          </a:p>
          <a:p>
            <a:pPr marL="457200" indent="-457200">
              <a:buFont typeface="+mj-lt"/>
              <a:buAutoNum type="arabicPeriod"/>
            </a:pPr>
            <a:r>
              <a:rPr lang="en-US" sz="2400" dirty="0" smtClean="0"/>
              <a:t>Delegate actions to appropriate process</a:t>
            </a:r>
          </a:p>
          <a:p>
            <a:pPr marL="457200" indent="-457200">
              <a:buFont typeface="+mj-lt"/>
              <a:buAutoNum type="arabicPeriod"/>
            </a:pPr>
            <a:r>
              <a:rPr lang="en-US" sz="2400" dirty="0" smtClean="0"/>
              <a:t>Do not poll or use timeouts*</a:t>
            </a:r>
            <a:endParaRPr lang="en-US" sz="2400" dirty="0"/>
          </a:p>
          <a:p>
            <a:pPr marL="0" indent="0">
              <a:buNone/>
            </a:pPr>
            <a:r>
              <a:rPr lang="en-US" sz="1700" i="1" dirty="0" smtClean="0"/>
              <a:t>*except for code that communicates </a:t>
            </a:r>
            <a:r>
              <a:rPr lang="en-US" sz="1700" i="1" dirty="0"/>
              <a:t>with </a:t>
            </a:r>
            <a:r>
              <a:rPr lang="en-US" sz="1700" i="1" dirty="0" smtClean="0"/>
              <a:t>hardware</a:t>
            </a:r>
            <a:endParaRPr lang="en-US" sz="2200" i="1" dirty="0"/>
          </a:p>
          <a:p>
            <a:pPr marL="0" indent="0">
              <a:buNone/>
            </a:pPr>
            <a:endParaRPr lang="en-US" sz="2400" dirty="0" smtClean="0"/>
          </a:p>
          <a:p>
            <a:pPr marL="457200" indent="-457200">
              <a:buNone/>
            </a:pPr>
            <a:r>
              <a:rPr lang="en-US" sz="2400" b="1" dirty="0" smtClean="0"/>
              <a:t>Considerations</a:t>
            </a:r>
          </a:p>
          <a:p>
            <a:pPr marL="514350" indent="-514350">
              <a:buFont typeface="+mj-lt"/>
              <a:buAutoNum type="arabicPeriod"/>
            </a:pPr>
            <a:r>
              <a:rPr lang="en-US" sz="2400" dirty="0" smtClean="0"/>
              <a:t>How do you send commands?</a:t>
            </a:r>
          </a:p>
          <a:p>
            <a:pPr marL="514350" indent="-514350">
              <a:buFont typeface="+mj-lt"/>
              <a:buAutoNum type="arabicPeriod"/>
            </a:pPr>
            <a:r>
              <a:rPr lang="en-US" sz="2400" dirty="0" smtClean="0"/>
              <a:t>How do you send data?</a:t>
            </a:r>
          </a:p>
          <a:p>
            <a:pPr marL="514350" indent="-514350">
              <a:buFont typeface="+mj-lt"/>
              <a:buAutoNum type="arabicPeriod"/>
            </a:pPr>
            <a:r>
              <a:rPr lang="en-US" sz="2400" dirty="0" smtClean="0"/>
              <a:t>Which processes can communicate with each other?</a:t>
            </a:r>
          </a:p>
          <a:p>
            <a:pPr marL="514350" indent="-514350">
              <a:buFont typeface="+mj-lt"/>
              <a:buAutoNum type="arabicPeriod"/>
            </a:pPr>
            <a:r>
              <a:rPr lang="en-US" sz="2400" dirty="0" smtClean="0"/>
              <a:t>How do you update the UI?</a:t>
            </a:r>
          </a:p>
        </p:txBody>
      </p:sp>
    </p:spTree>
    <p:extLst>
      <p:ext uri="{BB962C8B-B14F-4D97-AF65-F5344CB8AC3E}">
        <p14:creationId xmlns:p14="http://schemas.microsoft.com/office/powerpoint/2010/main" val="11407091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6" name="Group 75"/>
          <p:cNvGrpSpPr/>
          <p:nvPr/>
        </p:nvGrpSpPr>
        <p:grpSpPr>
          <a:xfrm>
            <a:off x="1648958" y="1472455"/>
            <a:ext cx="1167886" cy="898702"/>
            <a:chOff x="391886" y="2362200"/>
            <a:chExt cx="2365318" cy="1820143"/>
          </a:xfrm>
        </p:grpSpPr>
        <p:grpSp>
          <p:nvGrpSpPr>
            <p:cNvPr id="77" name="Group 76"/>
            <p:cNvGrpSpPr/>
            <p:nvPr/>
          </p:nvGrpSpPr>
          <p:grpSpPr>
            <a:xfrm>
              <a:off x="391886" y="2362200"/>
              <a:ext cx="2365317" cy="1820143"/>
              <a:chOff x="391886" y="2362200"/>
              <a:chExt cx="2365317" cy="1820143"/>
            </a:xfrm>
          </p:grpSpPr>
          <p:grpSp>
            <p:nvGrpSpPr>
              <p:cNvPr id="82" name="Group 81"/>
              <p:cNvGrpSpPr/>
              <p:nvPr/>
            </p:nvGrpSpPr>
            <p:grpSpPr>
              <a:xfrm>
                <a:off x="391886" y="2362200"/>
                <a:ext cx="2365317" cy="1820143"/>
                <a:chOff x="381000" y="1676400"/>
                <a:chExt cx="2365317" cy="1820143"/>
              </a:xfrm>
            </p:grpSpPr>
            <p:sp>
              <p:nvSpPr>
                <p:cNvPr id="86" name="Rounded Rectangle 85"/>
                <p:cNvSpPr/>
                <p:nvPr/>
              </p:nvSpPr>
              <p:spPr bwMode="auto">
                <a:xfrm>
                  <a:off x="381000" y="1676400"/>
                  <a:ext cx="2365317" cy="1820143"/>
                </a:xfrm>
                <a:prstGeom prst="roundRect">
                  <a:avLst>
                    <a:gd name="adj" fmla="val 4725"/>
                  </a:avLst>
                </a:prstGeom>
                <a:noFill/>
                <a:ln w="38100" cap="flat" cmpd="sng" algn="ctr">
                  <a:solidFill>
                    <a:srgbClr val="FFFFFF">
                      <a:lumMod val="65000"/>
                    </a:srgb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defRPr/>
                  </a:pPr>
                  <a:endParaRPr lang="en-US" sz="2000" kern="0" dirty="0" smtClean="0">
                    <a:solidFill>
                      <a:srgbClr val="000000"/>
                    </a:solidFill>
                    <a:latin typeface="Times" pitchFamily="18" charset="0"/>
                    <a:cs typeface="Arial" charset="0"/>
                  </a:endParaRPr>
                </a:p>
              </p:txBody>
            </p:sp>
            <p:cxnSp>
              <p:nvCxnSpPr>
                <p:cNvPr id="87" name="Straight Arrow Connector 86"/>
                <p:cNvCxnSpPr/>
                <p:nvPr/>
              </p:nvCxnSpPr>
              <p:spPr>
                <a:xfrm>
                  <a:off x="2286000" y="3496543"/>
                  <a:ext cx="307917" cy="0"/>
                </a:xfrm>
                <a:prstGeom prst="straightConnector1">
                  <a:avLst/>
                </a:prstGeom>
                <a:ln>
                  <a:solidFill>
                    <a:schemeClr val="bg1">
                      <a:lumMod val="65000"/>
                    </a:schemeClr>
                  </a:solidFill>
                  <a:tailEnd type="arrow"/>
                </a:ln>
                <a:effectLst/>
              </p:spPr>
              <p:style>
                <a:lnRef idx="2">
                  <a:schemeClr val="dk1"/>
                </a:lnRef>
                <a:fillRef idx="0">
                  <a:schemeClr val="dk1"/>
                </a:fillRef>
                <a:effectRef idx="1">
                  <a:schemeClr val="dk1"/>
                </a:effectRef>
                <a:fontRef idx="minor">
                  <a:schemeClr val="tx1"/>
                </a:fontRef>
              </p:style>
            </p:cxnSp>
          </p:grpSp>
          <p:sp>
            <p:nvSpPr>
              <p:cNvPr id="83" name="Rectangle 82"/>
              <p:cNvSpPr/>
              <p:nvPr/>
            </p:nvSpPr>
            <p:spPr>
              <a:xfrm>
                <a:off x="990600" y="2514600"/>
                <a:ext cx="1515452" cy="1367269"/>
              </a:xfrm>
              <a:prstGeom prst="rect">
                <a:avLst/>
              </a:prstGeom>
              <a:noFill/>
              <a:ln>
                <a:solidFill>
                  <a:srgbClr val="FFC000"/>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latin typeface="Univers Com 45 Light"/>
                </a:endParaRPr>
              </a:p>
            </p:txBody>
          </p:sp>
          <p:sp>
            <p:nvSpPr>
              <p:cNvPr id="84" name="Rectangle 83"/>
              <p:cNvSpPr/>
              <p:nvPr/>
            </p:nvSpPr>
            <p:spPr>
              <a:xfrm>
                <a:off x="533400" y="3505200"/>
                <a:ext cx="304800" cy="304800"/>
              </a:xfrm>
              <a:prstGeom prst="rect">
                <a:avLst/>
              </a:prstGeom>
              <a:solidFill>
                <a:schemeClr val="accent4">
                  <a:lumMod val="20000"/>
                  <a:lumOff val="80000"/>
                </a:schemeClr>
              </a:solid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latin typeface="Univers Com 45 Light"/>
                </a:endParaRPr>
              </a:p>
            </p:txBody>
          </p:sp>
          <p:sp>
            <p:nvSpPr>
              <p:cNvPr id="85" name="Rectangle 84"/>
              <p:cNvSpPr/>
              <p:nvPr/>
            </p:nvSpPr>
            <p:spPr>
              <a:xfrm>
                <a:off x="1595926" y="2971800"/>
                <a:ext cx="304800" cy="304800"/>
              </a:xfrm>
              <a:prstGeom prst="rect">
                <a:avLst/>
              </a:prstGeom>
              <a:solidFill>
                <a:schemeClr val="bg1"/>
              </a:solid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 dirty="0">
                  <a:solidFill>
                    <a:prstClr val="black"/>
                  </a:solidFill>
                  <a:latin typeface="Univers Com 45 Light"/>
                </a:endParaRPr>
              </a:p>
            </p:txBody>
          </p:sp>
        </p:grpSp>
        <p:cxnSp>
          <p:nvCxnSpPr>
            <p:cNvPr id="78" name="Elbow Connector 77"/>
            <p:cNvCxnSpPr>
              <a:endCxn id="85" idx="1"/>
            </p:cNvCxnSpPr>
            <p:nvPr/>
          </p:nvCxnSpPr>
          <p:spPr>
            <a:xfrm>
              <a:off x="391886" y="2656112"/>
              <a:ext cx="1204040" cy="468088"/>
            </a:xfrm>
            <a:prstGeom prst="bentConnector3">
              <a:avLst>
                <a:gd name="adj1" fmla="val 70794"/>
              </a:avLst>
            </a:prstGeom>
            <a:ln>
              <a:solidFill>
                <a:schemeClr val="accent2">
                  <a:lumMod val="20000"/>
                  <a:lumOff val="80000"/>
                </a:schemeClr>
              </a:solidFill>
            </a:ln>
          </p:spPr>
          <p:style>
            <a:lnRef idx="2">
              <a:schemeClr val="accent1"/>
            </a:lnRef>
            <a:fillRef idx="0">
              <a:schemeClr val="accent1"/>
            </a:fillRef>
            <a:effectRef idx="1">
              <a:schemeClr val="accent1"/>
            </a:effectRef>
            <a:fontRef idx="minor">
              <a:schemeClr val="tx1"/>
            </a:fontRef>
          </p:style>
        </p:cxnSp>
        <p:cxnSp>
          <p:nvCxnSpPr>
            <p:cNvPr id="79" name="Elbow Connector 78"/>
            <p:cNvCxnSpPr/>
            <p:nvPr/>
          </p:nvCxnSpPr>
          <p:spPr>
            <a:xfrm rot="10800000" flipV="1">
              <a:off x="1900727" y="2662669"/>
              <a:ext cx="856477" cy="468088"/>
            </a:xfrm>
            <a:prstGeom prst="bentConnector3">
              <a:avLst>
                <a:gd name="adj1" fmla="val 50000"/>
              </a:avLst>
            </a:prstGeom>
            <a:ln>
              <a:solidFill>
                <a:schemeClr val="accent2">
                  <a:lumMod val="20000"/>
                  <a:lumOff val="80000"/>
                </a:schemeClr>
              </a:solidFill>
            </a:ln>
          </p:spPr>
          <p:style>
            <a:lnRef idx="2">
              <a:schemeClr val="accent1"/>
            </a:lnRef>
            <a:fillRef idx="0">
              <a:schemeClr val="accent1"/>
            </a:fillRef>
            <a:effectRef idx="1">
              <a:schemeClr val="accent1"/>
            </a:effectRef>
            <a:fontRef idx="minor">
              <a:schemeClr val="tx1"/>
            </a:fontRef>
          </p:style>
        </p:cxnSp>
        <p:sp>
          <p:nvSpPr>
            <p:cNvPr id="80" name="Round Single Corner Rectangle 79"/>
            <p:cNvSpPr/>
            <p:nvPr/>
          </p:nvSpPr>
          <p:spPr>
            <a:xfrm>
              <a:off x="1595926" y="2971800"/>
              <a:ext cx="304800" cy="78365"/>
            </a:xfrm>
            <a:prstGeom prst="round1Rect">
              <a:avLst/>
            </a:prstGeom>
            <a:solidFill>
              <a:schemeClr val="accent1"/>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latin typeface="Univers Com 45 Light"/>
              </a:endParaRPr>
            </a:p>
          </p:txBody>
        </p:sp>
        <p:cxnSp>
          <p:nvCxnSpPr>
            <p:cNvPr id="81" name="Straight Connector 80"/>
            <p:cNvCxnSpPr>
              <a:stCxn id="84" idx="3"/>
            </p:cNvCxnSpPr>
            <p:nvPr/>
          </p:nvCxnSpPr>
          <p:spPr>
            <a:xfrm>
              <a:off x="838200" y="3657600"/>
              <a:ext cx="155706" cy="0"/>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124" name="Group 123"/>
          <p:cNvGrpSpPr/>
          <p:nvPr/>
        </p:nvGrpSpPr>
        <p:grpSpPr>
          <a:xfrm>
            <a:off x="1244377" y="2819400"/>
            <a:ext cx="1167886" cy="898702"/>
            <a:chOff x="391886" y="2362200"/>
            <a:chExt cx="2365318" cy="1820143"/>
          </a:xfrm>
        </p:grpSpPr>
        <p:grpSp>
          <p:nvGrpSpPr>
            <p:cNvPr id="125" name="Group 124"/>
            <p:cNvGrpSpPr/>
            <p:nvPr/>
          </p:nvGrpSpPr>
          <p:grpSpPr>
            <a:xfrm>
              <a:off x="391886" y="2362200"/>
              <a:ext cx="2365317" cy="1820143"/>
              <a:chOff x="391886" y="2362200"/>
              <a:chExt cx="2365317" cy="1820143"/>
            </a:xfrm>
          </p:grpSpPr>
          <p:grpSp>
            <p:nvGrpSpPr>
              <p:cNvPr id="130" name="Group 129"/>
              <p:cNvGrpSpPr/>
              <p:nvPr/>
            </p:nvGrpSpPr>
            <p:grpSpPr>
              <a:xfrm>
                <a:off x="391886" y="2362200"/>
                <a:ext cx="2365317" cy="1820143"/>
                <a:chOff x="381000" y="1676400"/>
                <a:chExt cx="2365317" cy="1820143"/>
              </a:xfrm>
            </p:grpSpPr>
            <p:sp>
              <p:nvSpPr>
                <p:cNvPr id="134" name="Rounded Rectangle 133"/>
                <p:cNvSpPr/>
                <p:nvPr/>
              </p:nvSpPr>
              <p:spPr bwMode="auto">
                <a:xfrm>
                  <a:off x="381000" y="1676400"/>
                  <a:ext cx="2365317" cy="1820143"/>
                </a:xfrm>
                <a:prstGeom prst="roundRect">
                  <a:avLst>
                    <a:gd name="adj" fmla="val 4725"/>
                  </a:avLst>
                </a:prstGeom>
                <a:noFill/>
                <a:ln w="38100" cap="flat" cmpd="sng" algn="ctr">
                  <a:solidFill>
                    <a:srgbClr val="FFFFFF">
                      <a:lumMod val="65000"/>
                    </a:srgb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defRPr/>
                  </a:pPr>
                  <a:endParaRPr lang="en-US" sz="2000" kern="0" dirty="0" smtClean="0">
                    <a:solidFill>
                      <a:srgbClr val="000000"/>
                    </a:solidFill>
                    <a:latin typeface="Times" pitchFamily="18" charset="0"/>
                    <a:cs typeface="Arial" charset="0"/>
                  </a:endParaRPr>
                </a:p>
              </p:txBody>
            </p:sp>
            <p:cxnSp>
              <p:nvCxnSpPr>
                <p:cNvPr id="135" name="Straight Arrow Connector 134"/>
                <p:cNvCxnSpPr/>
                <p:nvPr/>
              </p:nvCxnSpPr>
              <p:spPr>
                <a:xfrm>
                  <a:off x="2286000" y="3496543"/>
                  <a:ext cx="307917" cy="0"/>
                </a:xfrm>
                <a:prstGeom prst="straightConnector1">
                  <a:avLst/>
                </a:prstGeom>
                <a:ln>
                  <a:solidFill>
                    <a:schemeClr val="bg1">
                      <a:lumMod val="65000"/>
                    </a:schemeClr>
                  </a:solidFill>
                  <a:tailEnd type="arrow"/>
                </a:ln>
                <a:effectLst/>
              </p:spPr>
              <p:style>
                <a:lnRef idx="2">
                  <a:schemeClr val="dk1"/>
                </a:lnRef>
                <a:fillRef idx="0">
                  <a:schemeClr val="dk1"/>
                </a:fillRef>
                <a:effectRef idx="1">
                  <a:schemeClr val="dk1"/>
                </a:effectRef>
                <a:fontRef idx="minor">
                  <a:schemeClr val="tx1"/>
                </a:fontRef>
              </p:style>
            </p:cxnSp>
          </p:grpSp>
          <p:sp>
            <p:nvSpPr>
              <p:cNvPr id="131" name="Rectangle 130"/>
              <p:cNvSpPr/>
              <p:nvPr/>
            </p:nvSpPr>
            <p:spPr>
              <a:xfrm>
                <a:off x="990600" y="2514600"/>
                <a:ext cx="1515452" cy="1367269"/>
              </a:xfrm>
              <a:prstGeom prst="rect">
                <a:avLst/>
              </a:prstGeom>
              <a:noFill/>
              <a:ln>
                <a:solidFill>
                  <a:srgbClr val="FFC000"/>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latin typeface="Univers Com 45 Light"/>
                </a:endParaRPr>
              </a:p>
            </p:txBody>
          </p:sp>
          <p:sp>
            <p:nvSpPr>
              <p:cNvPr id="132" name="Rectangle 131"/>
              <p:cNvSpPr/>
              <p:nvPr/>
            </p:nvSpPr>
            <p:spPr>
              <a:xfrm>
                <a:off x="533400" y="3505200"/>
                <a:ext cx="304800" cy="304800"/>
              </a:xfrm>
              <a:prstGeom prst="rect">
                <a:avLst/>
              </a:prstGeom>
              <a:solidFill>
                <a:schemeClr val="accent4">
                  <a:lumMod val="20000"/>
                  <a:lumOff val="80000"/>
                </a:schemeClr>
              </a:solid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latin typeface="Univers Com 45 Light"/>
                </a:endParaRPr>
              </a:p>
            </p:txBody>
          </p:sp>
          <p:sp>
            <p:nvSpPr>
              <p:cNvPr id="133" name="Rectangle 132"/>
              <p:cNvSpPr/>
              <p:nvPr/>
            </p:nvSpPr>
            <p:spPr>
              <a:xfrm>
                <a:off x="1595926" y="2971800"/>
                <a:ext cx="304800" cy="304800"/>
              </a:xfrm>
              <a:prstGeom prst="rect">
                <a:avLst/>
              </a:prstGeom>
              <a:solidFill>
                <a:schemeClr val="bg1"/>
              </a:solid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 dirty="0">
                  <a:solidFill>
                    <a:prstClr val="black"/>
                  </a:solidFill>
                  <a:latin typeface="Univers Com 45 Light"/>
                </a:endParaRPr>
              </a:p>
            </p:txBody>
          </p:sp>
        </p:grpSp>
        <p:cxnSp>
          <p:nvCxnSpPr>
            <p:cNvPr id="126" name="Elbow Connector 125"/>
            <p:cNvCxnSpPr>
              <a:endCxn id="133" idx="1"/>
            </p:cNvCxnSpPr>
            <p:nvPr/>
          </p:nvCxnSpPr>
          <p:spPr>
            <a:xfrm>
              <a:off x="391886" y="2656112"/>
              <a:ext cx="1204040" cy="468088"/>
            </a:xfrm>
            <a:prstGeom prst="bentConnector3">
              <a:avLst>
                <a:gd name="adj1" fmla="val 70794"/>
              </a:avLst>
            </a:prstGeom>
            <a:ln>
              <a:solidFill>
                <a:schemeClr val="accent2">
                  <a:lumMod val="20000"/>
                  <a:lumOff val="80000"/>
                </a:schemeClr>
              </a:solidFill>
            </a:ln>
          </p:spPr>
          <p:style>
            <a:lnRef idx="2">
              <a:schemeClr val="accent1"/>
            </a:lnRef>
            <a:fillRef idx="0">
              <a:schemeClr val="accent1"/>
            </a:fillRef>
            <a:effectRef idx="1">
              <a:schemeClr val="accent1"/>
            </a:effectRef>
            <a:fontRef idx="minor">
              <a:schemeClr val="tx1"/>
            </a:fontRef>
          </p:style>
        </p:cxnSp>
        <p:cxnSp>
          <p:nvCxnSpPr>
            <p:cNvPr id="127" name="Elbow Connector 126"/>
            <p:cNvCxnSpPr/>
            <p:nvPr/>
          </p:nvCxnSpPr>
          <p:spPr>
            <a:xfrm rot="10800000" flipV="1">
              <a:off x="1900727" y="2662669"/>
              <a:ext cx="856477" cy="468088"/>
            </a:xfrm>
            <a:prstGeom prst="bentConnector3">
              <a:avLst>
                <a:gd name="adj1" fmla="val 50000"/>
              </a:avLst>
            </a:prstGeom>
            <a:ln>
              <a:solidFill>
                <a:schemeClr val="accent2">
                  <a:lumMod val="20000"/>
                  <a:lumOff val="80000"/>
                </a:schemeClr>
              </a:solidFill>
            </a:ln>
          </p:spPr>
          <p:style>
            <a:lnRef idx="2">
              <a:schemeClr val="accent1"/>
            </a:lnRef>
            <a:fillRef idx="0">
              <a:schemeClr val="accent1"/>
            </a:fillRef>
            <a:effectRef idx="1">
              <a:schemeClr val="accent1"/>
            </a:effectRef>
            <a:fontRef idx="minor">
              <a:schemeClr val="tx1"/>
            </a:fontRef>
          </p:style>
        </p:cxnSp>
        <p:sp>
          <p:nvSpPr>
            <p:cNvPr id="128" name="Round Single Corner Rectangle 127"/>
            <p:cNvSpPr/>
            <p:nvPr/>
          </p:nvSpPr>
          <p:spPr>
            <a:xfrm>
              <a:off x="1595926" y="2971800"/>
              <a:ext cx="304800" cy="78365"/>
            </a:xfrm>
            <a:prstGeom prst="round1Rect">
              <a:avLst/>
            </a:prstGeom>
            <a:solidFill>
              <a:schemeClr val="accent1"/>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latin typeface="Univers Com 45 Light"/>
              </a:endParaRPr>
            </a:p>
          </p:txBody>
        </p:sp>
        <p:cxnSp>
          <p:nvCxnSpPr>
            <p:cNvPr id="129" name="Straight Connector 128"/>
            <p:cNvCxnSpPr>
              <a:stCxn id="132" idx="3"/>
            </p:cNvCxnSpPr>
            <p:nvPr/>
          </p:nvCxnSpPr>
          <p:spPr>
            <a:xfrm>
              <a:off x="838200" y="3657600"/>
              <a:ext cx="155706" cy="0"/>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136" name="Group 135"/>
          <p:cNvGrpSpPr/>
          <p:nvPr/>
        </p:nvGrpSpPr>
        <p:grpSpPr>
          <a:xfrm>
            <a:off x="2800070" y="4062960"/>
            <a:ext cx="1167886" cy="898702"/>
            <a:chOff x="391886" y="2362200"/>
            <a:chExt cx="2365318" cy="1820143"/>
          </a:xfrm>
        </p:grpSpPr>
        <p:grpSp>
          <p:nvGrpSpPr>
            <p:cNvPr id="137" name="Group 136"/>
            <p:cNvGrpSpPr/>
            <p:nvPr/>
          </p:nvGrpSpPr>
          <p:grpSpPr>
            <a:xfrm>
              <a:off x="391886" y="2362200"/>
              <a:ext cx="2365317" cy="1820143"/>
              <a:chOff x="391886" y="2362200"/>
              <a:chExt cx="2365317" cy="1820143"/>
            </a:xfrm>
          </p:grpSpPr>
          <p:grpSp>
            <p:nvGrpSpPr>
              <p:cNvPr id="142" name="Group 141"/>
              <p:cNvGrpSpPr/>
              <p:nvPr/>
            </p:nvGrpSpPr>
            <p:grpSpPr>
              <a:xfrm>
                <a:off x="391886" y="2362200"/>
                <a:ext cx="2365317" cy="1820143"/>
                <a:chOff x="381000" y="1676400"/>
                <a:chExt cx="2365317" cy="1820143"/>
              </a:xfrm>
            </p:grpSpPr>
            <p:sp>
              <p:nvSpPr>
                <p:cNvPr id="146" name="Rounded Rectangle 145"/>
                <p:cNvSpPr/>
                <p:nvPr/>
              </p:nvSpPr>
              <p:spPr bwMode="auto">
                <a:xfrm>
                  <a:off x="381000" y="1676400"/>
                  <a:ext cx="2365317" cy="1820143"/>
                </a:xfrm>
                <a:prstGeom prst="roundRect">
                  <a:avLst>
                    <a:gd name="adj" fmla="val 4725"/>
                  </a:avLst>
                </a:prstGeom>
                <a:noFill/>
                <a:ln w="38100" cap="flat" cmpd="sng" algn="ctr">
                  <a:solidFill>
                    <a:srgbClr val="FFFFFF">
                      <a:lumMod val="65000"/>
                    </a:srgb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defRPr/>
                  </a:pPr>
                  <a:endParaRPr lang="en-US" sz="2000" kern="0" dirty="0" smtClean="0">
                    <a:solidFill>
                      <a:srgbClr val="000000"/>
                    </a:solidFill>
                    <a:latin typeface="Times" pitchFamily="18" charset="0"/>
                    <a:cs typeface="Arial" charset="0"/>
                  </a:endParaRPr>
                </a:p>
              </p:txBody>
            </p:sp>
            <p:cxnSp>
              <p:nvCxnSpPr>
                <p:cNvPr id="147" name="Straight Arrow Connector 146"/>
                <p:cNvCxnSpPr/>
                <p:nvPr/>
              </p:nvCxnSpPr>
              <p:spPr>
                <a:xfrm>
                  <a:off x="2286000" y="3496543"/>
                  <a:ext cx="307917" cy="0"/>
                </a:xfrm>
                <a:prstGeom prst="straightConnector1">
                  <a:avLst/>
                </a:prstGeom>
                <a:ln>
                  <a:solidFill>
                    <a:schemeClr val="bg1">
                      <a:lumMod val="65000"/>
                    </a:schemeClr>
                  </a:solidFill>
                  <a:tailEnd type="arrow"/>
                </a:ln>
                <a:effectLst/>
              </p:spPr>
              <p:style>
                <a:lnRef idx="2">
                  <a:schemeClr val="dk1"/>
                </a:lnRef>
                <a:fillRef idx="0">
                  <a:schemeClr val="dk1"/>
                </a:fillRef>
                <a:effectRef idx="1">
                  <a:schemeClr val="dk1"/>
                </a:effectRef>
                <a:fontRef idx="minor">
                  <a:schemeClr val="tx1"/>
                </a:fontRef>
              </p:style>
            </p:cxnSp>
          </p:grpSp>
          <p:sp>
            <p:nvSpPr>
              <p:cNvPr id="143" name="Rectangle 142"/>
              <p:cNvSpPr/>
              <p:nvPr/>
            </p:nvSpPr>
            <p:spPr>
              <a:xfrm>
                <a:off x="990600" y="2514600"/>
                <a:ext cx="1515452" cy="1367269"/>
              </a:xfrm>
              <a:prstGeom prst="rect">
                <a:avLst/>
              </a:prstGeom>
              <a:noFill/>
              <a:ln>
                <a:solidFill>
                  <a:srgbClr val="FFC000"/>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latin typeface="Univers Com 45 Light"/>
                </a:endParaRPr>
              </a:p>
            </p:txBody>
          </p:sp>
          <p:sp>
            <p:nvSpPr>
              <p:cNvPr id="144" name="Rectangle 143"/>
              <p:cNvSpPr/>
              <p:nvPr/>
            </p:nvSpPr>
            <p:spPr>
              <a:xfrm>
                <a:off x="533400" y="3505200"/>
                <a:ext cx="304800" cy="304800"/>
              </a:xfrm>
              <a:prstGeom prst="rect">
                <a:avLst/>
              </a:prstGeom>
              <a:solidFill>
                <a:schemeClr val="accent4">
                  <a:lumMod val="20000"/>
                  <a:lumOff val="80000"/>
                </a:schemeClr>
              </a:solid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latin typeface="Univers Com 45 Light"/>
                </a:endParaRPr>
              </a:p>
            </p:txBody>
          </p:sp>
          <p:sp>
            <p:nvSpPr>
              <p:cNvPr id="145" name="Rectangle 144"/>
              <p:cNvSpPr/>
              <p:nvPr/>
            </p:nvSpPr>
            <p:spPr>
              <a:xfrm>
                <a:off x="1595926" y="2971800"/>
                <a:ext cx="304800" cy="304800"/>
              </a:xfrm>
              <a:prstGeom prst="rect">
                <a:avLst/>
              </a:prstGeom>
              <a:solidFill>
                <a:schemeClr val="bg1"/>
              </a:solid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 dirty="0">
                  <a:solidFill>
                    <a:prstClr val="black"/>
                  </a:solidFill>
                  <a:latin typeface="Univers Com 45 Light"/>
                </a:endParaRPr>
              </a:p>
            </p:txBody>
          </p:sp>
        </p:grpSp>
        <p:cxnSp>
          <p:nvCxnSpPr>
            <p:cNvPr id="138" name="Elbow Connector 137"/>
            <p:cNvCxnSpPr>
              <a:endCxn id="145" idx="1"/>
            </p:cNvCxnSpPr>
            <p:nvPr/>
          </p:nvCxnSpPr>
          <p:spPr>
            <a:xfrm>
              <a:off x="391886" y="2656112"/>
              <a:ext cx="1204040" cy="468088"/>
            </a:xfrm>
            <a:prstGeom prst="bentConnector3">
              <a:avLst>
                <a:gd name="adj1" fmla="val 70794"/>
              </a:avLst>
            </a:prstGeom>
            <a:ln>
              <a:solidFill>
                <a:schemeClr val="accent2">
                  <a:lumMod val="20000"/>
                  <a:lumOff val="80000"/>
                </a:schemeClr>
              </a:solidFill>
            </a:ln>
          </p:spPr>
          <p:style>
            <a:lnRef idx="2">
              <a:schemeClr val="accent1"/>
            </a:lnRef>
            <a:fillRef idx="0">
              <a:schemeClr val="accent1"/>
            </a:fillRef>
            <a:effectRef idx="1">
              <a:schemeClr val="accent1"/>
            </a:effectRef>
            <a:fontRef idx="minor">
              <a:schemeClr val="tx1"/>
            </a:fontRef>
          </p:style>
        </p:cxnSp>
        <p:cxnSp>
          <p:nvCxnSpPr>
            <p:cNvPr id="139" name="Elbow Connector 138"/>
            <p:cNvCxnSpPr/>
            <p:nvPr/>
          </p:nvCxnSpPr>
          <p:spPr>
            <a:xfrm rot="10800000" flipV="1">
              <a:off x="1900727" y="2662669"/>
              <a:ext cx="856477" cy="468088"/>
            </a:xfrm>
            <a:prstGeom prst="bentConnector3">
              <a:avLst>
                <a:gd name="adj1" fmla="val 50000"/>
              </a:avLst>
            </a:prstGeom>
            <a:ln>
              <a:solidFill>
                <a:schemeClr val="accent2">
                  <a:lumMod val="20000"/>
                  <a:lumOff val="80000"/>
                </a:schemeClr>
              </a:solidFill>
            </a:ln>
          </p:spPr>
          <p:style>
            <a:lnRef idx="2">
              <a:schemeClr val="accent1"/>
            </a:lnRef>
            <a:fillRef idx="0">
              <a:schemeClr val="accent1"/>
            </a:fillRef>
            <a:effectRef idx="1">
              <a:schemeClr val="accent1"/>
            </a:effectRef>
            <a:fontRef idx="minor">
              <a:schemeClr val="tx1"/>
            </a:fontRef>
          </p:style>
        </p:cxnSp>
        <p:sp>
          <p:nvSpPr>
            <p:cNvPr id="140" name="Round Single Corner Rectangle 139"/>
            <p:cNvSpPr/>
            <p:nvPr/>
          </p:nvSpPr>
          <p:spPr>
            <a:xfrm>
              <a:off x="1595926" y="2971800"/>
              <a:ext cx="304800" cy="78365"/>
            </a:xfrm>
            <a:prstGeom prst="round1Rect">
              <a:avLst/>
            </a:prstGeom>
            <a:solidFill>
              <a:schemeClr val="accent1"/>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latin typeface="Univers Com 45 Light"/>
              </a:endParaRPr>
            </a:p>
          </p:txBody>
        </p:sp>
        <p:cxnSp>
          <p:nvCxnSpPr>
            <p:cNvPr id="141" name="Straight Connector 140"/>
            <p:cNvCxnSpPr>
              <a:stCxn id="144" idx="3"/>
            </p:cNvCxnSpPr>
            <p:nvPr/>
          </p:nvCxnSpPr>
          <p:spPr>
            <a:xfrm>
              <a:off x="838200" y="3657600"/>
              <a:ext cx="155706" cy="0"/>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148" name="Group 147"/>
          <p:cNvGrpSpPr/>
          <p:nvPr/>
        </p:nvGrpSpPr>
        <p:grpSpPr>
          <a:xfrm>
            <a:off x="5052950" y="4062960"/>
            <a:ext cx="1167886" cy="898702"/>
            <a:chOff x="391886" y="2362200"/>
            <a:chExt cx="2365318" cy="1820143"/>
          </a:xfrm>
        </p:grpSpPr>
        <p:grpSp>
          <p:nvGrpSpPr>
            <p:cNvPr id="149" name="Group 148"/>
            <p:cNvGrpSpPr/>
            <p:nvPr/>
          </p:nvGrpSpPr>
          <p:grpSpPr>
            <a:xfrm>
              <a:off x="391886" y="2362200"/>
              <a:ext cx="2365317" cy="1820143"/>
              <a:chOff x="391886" y="2362200"/>
              <a:chExt cx="2365317" cy="1820143"/>
            </a:xfrm>
          </p:grpSpPr>
          <p:grpSp>
            <p:nvGrpSpPr>
              <p:cNvPr id="154" name="Group 153"/>
              <p:cNvGrpSpPr/>
              <p:nvPr/>
            </p:nvGrpSpPr>
            <p:grpSpPr>
              <a:xfrm>
                <a:off x="391886" y="2362200"/>
                <a:ext cx="2365317" cy="1820143"/>
                <a:chOff x="381000" y="1676400"/>
                <a:chExt cx="2365317" cy="1820143"/>
              </a:xfrm>
            </p:grpSpPr>
            <p:sp>
              <p:nvSpPr>
                <p:cNvPr id="158" name="Rounded Rectangle 157"/>
                <p:cNvSpPr/>
                <p:nvPr/>
              </p:nvSpPr>
              <p:spPr bwMode="auto">
                <a:xfrm>
                  <a:off x="381000" y="1676400"/>
                  <a:ext cx="2365317" cy="1820143"/>
                </a:xfrm>
                <a:prstGeom prst="roundRect">
                  <a:avLst>
                    <a:gd name="adj" fmla="val 4725"/>
                  </a:avLst>
                </a:prstGeom>
                <a:noFill/>
                <a:ln w="38100" cap="flat" cmpd="sng" algn="ctr">
                  <a:solidFill>
                    <a:srgbClr val="FFFFFF">
                      <a:lumMod val="65000"/>
                    </a:srgb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defRPr/>
                  </a:pPr>
                  <a:endParaRPr lang="en-US" sz="2000" kern="0" dirty="0" smtClean="0">
                    <a:solidFill>
                      <a:srgbClr val="000000"/>
                    </a:solidFill>
                    <a:latin typeface="Times" pitchFamily="18" charset="0"/>
                    <a:cs typeface="Arial" charset="0"/>
                  </a:endParaRPr>
                </a:p>
              </p:txBody>
            </p:sp>
            <p:cxnSp>
              <p:nvCxnSpPr>
                <p:cNvPr id="159" name="Straight Arrow Connector 158"/>
                <p:cNvCxnSpPr/>
                <p:nvPr/>
              </p:nvCxnSpPr>
              <p:spPr>
                <a:xfrm>
                  <a:off x="2286000" y="3496543"/>
                  <a:ext cx="307917" cy="0"/>
                </a:xfrm>
                <a:prstGeom prst="straightConnector1">
                  <a:avLst/>
                </a:prstGeom>
                <a:ln>
                  <a:solidFill>
                    <a:schemeClr val="bg1">
                      <a:lumMod val="65000"/>
                    </a:schemeClr>
                  </a:solidFill>
                  <a:tailEnd type="arrow"/>
                </a:ln>
                <a:effectLst/>
              </p:spPr>
              <p:style>
                <a:lnRef idx="2">
                  <a:schemeClr val="dk1"/>
                </a:lnRef>
                <a:fillRef idx="0">
                  <a:schemeClr val="dk1"/>
                </a:fillRef>
                <a:effectRef idx="1">
                  <a:schemeClr val="dk1"/>
                </a:effectRef>
                <a:fontRef idx="minor">
                  <a:schemeClr val="tx1"/>
                </a:fontRef>
              </p:style>
            </p:cxnSp>
          </p:grpSp>
          <p:sp>
            <p:nvSpPr>
              <p:cNvPr id="155" name="Rectangle 154"/>
              <p:cNvSpPr/>
              <p:nvPr/>
            </p:nvSpPr>
            <p:spPr>
              <a:xfrm>
                <a:off x="990600" y="2514600"/>
                <a:ext cx="1515452" cy="1367269"/>
              </a:xfrm>
              <a:prstGeom prst="rect">
                <a:avLst/>
              </a:prstGeom>
              <a:noFill/>
              <a:ln>
                <a:solidFill>
                  <a:srgbClr val="FFC000"/>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latin typeface="Univers Com 45 Light"/>
                </a:endParaRPr>
              </a:p>
            </p:txBody>
          </p:sp>
          <p:sp>
            <p:nvSpPr>
              <p:cNvPr id="156" name="Rectangle 155"/>
              <p:cNvSpPr/>
              <p:nvPr/>
            </p:nvSpPr>
            <p:spPr>
              <a:xfrm>
                <a:off x="533400" y="3505200"/>
                <a:ext cx="304800" cy="304800"/>
              </a:xfrm>
              <a:prstGeom prst="rect">
                <a:avLst/>
              </a:prstGeom>
              <a:solidFill>
                <a:schemeClr val="accent4">
                  <a:lumMod val="20000"/>
                  <a:lumOff val="80000"/>
                </a:schemeClr>
              </a:solid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latin typeface="Univers Com 45 Light"/>
                </a:endParaRPr>
              </a:p>
            </p:txBody>
          </p:sp>
          <p:sp>
            <p:nvSpPr>
              <p:cNvPr id="157" name="Rectangle 156"/>
              <p:cNvSpPr/>
              <p:nvPr/>
            </p:nvSpPr>
            <p:spPr>
              <a:xfrm>
                <a:off x="1595926" y="2971800"/>
                <a:ext cx="304800" cy="304800"/>
              </a:xfrm>
              <a:prstGeom prst="rect">
                <a:avLst/>
              </a:prstGeom>
              <a:solidFill>
                <a:schemeClr val="bg1"/>
              </a:solid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 dirty="0">
                  <a:solidFill>
                    <a:prstClr val="black"/>
                  </a:solidFill>
                  <a:latin typeface="Univers Com 45 Light"/>
                </a:endParaRPr>
              </a:p>
            </p:txBody>
          </p:sp>
        </p:grpSp>
        <p:cxnSp>
          <p:nvCxnSpPr>
            <p:cNvPr id="150" name="Elbow Connector 149"/>
            <p:cNvCxnSpPr>
              <a:endCxn id="157" idx="1"/>
            </p:cNvCxnSpPr>
            <p:nvPr/>
          </p:nvCxnSpPr>
          <p:spPr>
            <a:xfrm>
              <a:off x="391886" y="2656112"/>
              <a:ext cx="1204040" cy="468088"/>
            </a:xfrm>
            <a:prstGeom prst="bentConnector3">
              <a:avLst>
                <a:gd name="adj1" fmla="val 70794"/>
              </a:avLst>
            </a:prstGeom>
            <a:ln>
              <a:solidFill>
                <a:schemeClr val="accent2">
                  <a:lumMod val="20000"/>
                  <a:lumOff val="80000"/>
                </a:schemeClr>
              </a:solidFill>
            </a:ln>
          </p:spPr>
          <p:style>
            <a:lnRef idx="2">
              <a:schemeClr val="accent1"/>
            </a:lnRef>
            <a:fillRef idx="0">
              <a:schemeClr val="accent1"/>
            </a:fillRef>
            <a:effectRef idx="1">
              <a:schemeClr val="accent1"/>
            </a:effectRef>
            <a:fontRef idx="minor">
              <a:schemeClr val="tx1"/>
            </a:fontRef>
          </p:style>
        </p:cxnSp>
        <p:cxnSp>
          <p:nvCxnSpPr>
            <p:cNvPr id="151" name="Elbow Connector 150"/>
            <p:cNvCxnSpPr/>
            <p:nvPr/>
          </p:nvCxnSpPr>
          <p:spPr>
            <a:xfrm rot="10800000" flipV="1">
              <a:off x="1900727" y="2662669"/>
              <a:ext cx="856477" cy="468088"/>
            </a:xfrm>
            <a:prstGeom prst="bentConnector3">
              <a:avLst>
                <a:gd name="adj1" fmla="val 50000"/>
              </a:avLst>
            </a:prstGeom>
            <a:ln>
              <a:solidFill>
                <a:schemeClr val="accent2">
                  <a:lumMod val="20000"/>
                  <a:lumOff val="80000"/>
                </a:schemeClr>
              </a:solidFill>
            </a:ln>
          </p:spPr>
          <p:style>
            <a:lnRef idx="2">
              <a:schemeClr val="accent1"/>
            </a:lnRef>
            <a:fillRef idx="0">
              <a:schemeClr val="accent1"/>
            </a:fillRef>
            <a:effectRef idx="1">
              <a:schemeClr val="accent1"/>
            </a:effectRef>
            <a:fontRef idx="minor">
              <a:schemeClr val="tx1"/>
            </a:fontRef>
          </p:style>
        </p:cxnSp>
        <p:sp>
          <p:nvSpPr>
            <p:cNvPr id="152" name="Round Single Corner Rectangle 151"/>
            <p:cNvSpPr/>
            <p:nvPr/>
          </p:nvSpPr>
          <p:spPr>
            <a:xfrm>
              <a:off x="1595926" y="2971800"/>
              <a:ext cx="304800" cy="78365"/>
            </a:xfrm>
            <a:prstGeom prst="round1Rect">
              <a:avLst/>
            </a:prstGeom>
            <a:solidFill>
              <a:schemeClr val="accent1"/>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latin typeface="Univers Com 45 Light"/>
              </a:endParaRPr>
            </a:p>
          </p:txBody>
        </p:sp>
        <p:cxnSp>
          <p:nvCxnSpPr>
            <p:cNvPr id="153" name="Straight Connector 152"/>
            <p:cNvCxnSpPr>
              <a:stCxn id="156" idx="3"/>
            </p:cNvCxnSpPr>
            <p:nvPr/>
          </p:nvCxnSpPr>
          <p:spPr>
            <a:xfrm>
              <a:off x="838200" y="3657600"/>
              <a:ext cx="155706" cy="0"/>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160" name="Group 159"/>
          <p:cNvGrpSpPr/>
          <p:nvPr/>
        </p:nvGrpSpPr>
        <p:grpSpPr>
          <a:xfrm>
            <a:off x="6857839" y="2819400"/>
            <a:ext cx="1167886" cy="898702"/>
            <a:chOff x="391886" y="2362200"/>
            <a:chExt cx="2365318" cy="1820143"/>
          </a:xfrm>
        </p:grpSpPr>
        <p:grpSp>
          <p:nvGrpSpPr>
            <p:cNvPr id="161" name="Group 160"/>
            <p:cNvGrpSpPr/>
            <p:nvPr/>
          </p:nvGrpSpPr>
          <p:grpSpPr>
            <a:xfrm>
              <a:off x="391886" y="2362200"/>
              <a:ext cx="2365317" cy="1820143"/>
              <a:chOff x="391886" y="2362200"/>
              <a:chExt cx="2365317" cy="1820143"/>
            </a:xfrm>
          </p:grpSpPr>
          <p:grpSp>
            <p:nvGrpSpPr>
              <p:cNvPr id="166" name="Group 165"/>
              <p:cNvGrpSpPr/>
              <p:nvPr/>
            </p:nvGrpSpPr>
            <p:grpSpPr>
              <a:xfrm>
                <a:off x="391886" y="2362200"/>
                <a:ext cx="2365317" cy="1820143"/>
                <a:chOff x="381000" y="1676400"/>
                <a:chExt cx="2365317" cy="1820143"/>
              </a:xfrm>
            </p:grpSpPr>
            <p:sp>
              <p:nvSpPr>
                <p:cNvPr id="170" name="Rounded Rectangle 169"/>
                <p:cNvSpPr/>
                <p:nvPr/>
              </p:nvSpPr>
              <p:spPr bwMode="auto">
                <a:xfrm>
                  <a:off x="381000" y="1676400"/>
                  <a:ext cx="2365317" cy="1820143"/>
                </a:xfrm>
                <a:prstGeom prst="roundRect">
                  <a:avLst>
                    <a:gd name="adj" fmla="val 4725"/>
                  </a:avLst>
                </a:prstGeom>
                <a:noFill/>
                <a:ln w="38100" cap="flat" cmpd="sng" algn="ctr">
                  <a:solidFill>
                    <a:srgbClr val="FFFFFF">
                      <a:lumMod val="65000"/>
                    </a:srgb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defRPr/>
                  </a:pPr>
                  <a:endParaRPr lang="en-US" sz="2000" kern="0" dirty="0" smtClean="0">
                    <a:solidFill>
                      <a:srgbClr val="000000"/>
                    </a:solidFill>
                    <a:latin typeface="Times" pitchFamily="18" charset="0"/>
                    <a:cs typeface="Arial" charset="0"/>
                  </a:endParaRPr>
                </a:p>
              </p:txBody>
            </p:sp>
            <p:cxnSp>
              <p:nvCxnSpPr>
                <p:cNvPr id="171" name="Straight Arrow Connector 170"/>
                <p:cNvCxnSpPr/>
                <p:nvPr/>
              </p:nvCxnSpPr>
              <p:spPr>
                <a:xfrm>
                  <a:off x="2286000" y="3496543"/>
                  <a:ext cx="307917" cy="0"/>
                </a:xfrm>
                <a:prstGeom prst="straightConnector1">
                  <a:avLst/>
                </a:prstGeom>
                <a:ln>
                  <a:solidFill>
                    <a:schemeClr val="bg1">
                      <a:lumMod val="65000"/>
                    </a:schemeClr>
                  </a:solidFill>
                  <a:tailEnd type="arrow"/>
                </a:ln>
                <a:effectLst/>
              </p:spPr>
              <p:style>
                <a:lnRef idx="2">
                  <a:schemeClr val="dk1"/>
                </a:lnRef>
                <a:fillRef idx="0">
                  <a:schemeClr val="dk1"/>
                </a:fillRef>
                <a:effectRef idx="1">
                  <a:schemeClr val="dk1"/>
                </a:effectRef>
                <a:fontRef idx="minor">
                  <a:schemeClr val="tx1"/>
                </a:fontRef>
              </p:style>
            </p:cxnSp>
          </p:grpSp>
          <p:sp>
            <p:nvSpPr>
              <p:cNvPr id="167" name="Rectangle 166"/>
              <p:cNvSpPr/>
              <p:nvPr/>
            </p:nvSpPr>
            <p:spPr>
              <a:xfrm>
                <a:off x="990600" y="2514600"/>
                <a:ext cx="1515452" cy="1367269"/>
              </a:xfrm>
              <a:prstGeom prst="rect">
                <a:avLst/>
              </a:prstGeom>
              <a:noFill/>
              <a:ln>
                <a:solidFill>
                  <a:srgbClr val="FFC000"/>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latin typeface="Univers Com 45 Light"/>
                </a:endParaRPr>
              </a:p>
            </p:txBody>
          </p:sp>
          <p:sp>
            <p:nvSpPr>
              <p:cNvPr id="168" name="Rectangle 167"/>
              <p:cNvSpPr/>
              <p:nvPr/>
            </p:nvSpPr>
            <p:spPr>
              <a:xfrm>
                <a:off x="533400" y="3505200"/>
                <a:ext cx="304800" cy="304800"/>
              </a:xfrm>
              <a:prstGeom prst="rect">
                <a:avLst/>
              </a:prstGeom>
              <a:solidFill>
                <a:schemeClr val="accent4">
                  <a:lumMod val="20000"/>
                  <a:lumOff val="80000"/>
                </a:schemeClr>
              </a:solid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latin typeface="Univers Com 45 Light"/>
                </a:endParaRPr>
              </a:p>
            </p:txBody>
          </p:sp>
          <p:sp>
            <p:nvSpPr>
              <p:cNvPr id="169" name="Rectangle 168"/>
              <p:cNvSpPr/>
              <p:nvPr/>
            </p:nvSpPr>
            <p:spPr>
              <a:xfrm>
                <a:off x="1595926" y="2971800"/>
                <a:ext cx="304800" cy="304800"/>
              </a:xfrm>
              <a:prstGeom prst="rect">
                <a:avLst/>
              </a:prstGeom>
              <a:solidFill>
                <a:schemeClr val="bg1"/>
              </a:solid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 dirty="0">
                  <a:solidFill>
                    <a:prstClr val="black"/>
                  </a:solidFill>
                  <a:latin typeface="Univers Com 45 Light"/>
                </a:endParaRPr>
              </a:p>
            </p:txBody>
          </p:sp>
        </p:grpSp>
        <p:cxnSp>
          <p:nvCxnSpPr>
            <p:cNvPr id="162" name="Elbow Connector 161"/>
            <p:cNvCxnSpPr>
              <a:endCxn id="169" idx="1"/>
            </p:cNvCxnSpPr>
            <p:nvPr/>
          </p:nvCxnSpPr>
          <p:spPr>
            <a:xfrm>
              <a:off x="391886" y="2656112"/>
              <a:ext cx="1204040" cy="468088"/>
            </a:xfrm>
            <a:prstGeom prst="bentConnector3">
              <a:avLst>
                <a:gd name="adj1" fmla="val 70794"/>
              </a:avLst>
            </a:prstGeom>
            <a:ln>
              <a:solidFill>
                <a:schemeClr val="accent2">
                  <a:lumMod val="20000"/>
                  <a:lumOff val="80000"/>
                </a:schemeClr>
              </a:solidFill>
            </a:ln>
          </p:spPr>
          <p:style>
            <a:lnRef idx="2">
              <a:schemeClr val="accent1"/>
            </a:lnRef>
            <a:fillRef idx="0">
              <a:schemeClr val="accent1"/>
            </a:fillRef>
            <a:effectRef idx="1">
              <a:schemeClr val="accent1"/>
            </a:effectRef>
            <a:fontRef idx="minor">
              <a:schemeClr val="tx1"/>
            </a:fontRef>
          </p:style>
        </p:cxnSp>
        <p:cxnSp>
          <p:nvCxnSpPr>
            <p:cNvPr id="163" name="Elbow Connector 162"/>
            <p:cNvCxnSpPr/>
            <p:nvPr/>
          </p:nvCxnSpPr>
          <p:spPr>
            <a:xfrm rot="10800000" flipV="1">
              <a:off x="1900727" y="2662669"/>
              <a:ext cx="856477" cy="468088"/>
            </a:xfrm>
            <a:prstGeom prst="bentConnector3">
              <a:avLst>
                <a:gd name="adj1" fmla="val 50000"/>
              </a:avLst>
            </a:prstGeom>
            <a:ln>
              <a:solidFill>
                <a:schemeClr val="accent2">
                  <a:lumMod val="20000"/>
                  <a:lumOff val="80000"/>
                </a:schemeClr>
              </a:solidFill>
            </a:ln>
          </p:spPr>
          <p:style>
            <a:lnRef idx="2">
              <a:schemeClr val="accent1"/>
            </a:lnRef>
            <a:fillRef idx="0">
              <a:schemeClr val="accent1"/>
            </a:fillRef>
            <a:effectRef idx="1">
              <a:schemeClr val="accent1"/>
            </a:effectRef>
            <a:fontRef idx="minor">
              <a:schemeClr val="tx1"/>
            </a:fontRef>
          </p:style>
        </p:cxnSp>
        <p:sp>
          <p:nvSpPr>
            <p:cNvPr id="164" name="Round Single Corner Rectangle 163"/>
            <p:cNvSpPr/>
            <p:nvPr/>
          </p:nvSpPr>
          <p:spPr>
            <a:xfrm>
              <a:off x="1595926" y="2971800"/>
              <a:ext cx="304800" cy="78365"/>
            </a:xfrm>
            <a:prstGeom prst="round1Rect">
              <a:avLst/>
            </a:prstGeom>
            <a:solidFill>
              <a:schemeClr val="accent1"/>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latin typeface="Univers Com 45 Light"/>
              </a:endParaRPr>
            </a:p>
          </p:txBody>
        </p:sp>
        <p:cxnSp>
          <p:nvCxnSpPr>
            <p:cNvPr id="165" name="Straight Connector 164"/>
            <p:cNvCxnSpPr>
              <a:stCxn id="168" idx="3"/>
            </p:cNvCxnSpPr>
            <p:nvPr/>
          </p:nvCxnSpPr>
          <p:spPr>
            <a:xfrm>
              <a:off x="838200" y="3657600"/>
              <a:ext cx="155706" cy="0"/>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172" name="Group 171"/>
          <p:cNvGrpSpPr/>
          <p:nvPr/>
        </p:nvGrpSpPr>
        <p:grpSpPr>
          <a:xfrm>
            <a:off x="6109583" y="1447800"/>
            <a:ext cx="1167886" cy="898702"/>
            <a:chOff x="391886" y="2362200"/>
            <a:chExt cx="2365318" cy="1820143"/>
          </a:xfrm>
        </p:grpSpPr>
        <p:grpSp>
          <p:nvGrpSpPr>
            <p:cNvPr id="173" name="Group 172"/>
            <p:cNvGrpSpPr/>
            <p:nvPr/>
          </p:nvGrpSpPr>
          <p:grpSpPr>
            <a:xfrm>
              <a:off x="391886" y="2362200"/>
              <a:ext cx="2365317" cy="1820143"/>
              <a:chOff x="391886" y="2362200"/>
              <a:chExt cx="2365317" cy="1820143"/>
            </a:xfrm>
          </p:grpSpPr>
          <p:grpSp>
            <p:nvGrpSpPr>
              <p:cNvPr id="178" name="Group 177"/>
              <p:cNvGrpSpPr/>
              <p:nvPr/>
            </p:nvGrpSpPr>
            <p:grpSpPr>
              <a:xfrm>
                <a:off x="391886" y="2362200"/>
                <a:ext cx="2365317" cy="1820143"/>
                <a:chOff x="381000" y="1676400"/>
                <a:chExt cx="2365317" cy="1820143"/>
              </a:xfrm>
            </p:grpSpPr>
            <p:sp>
              <p:nvSpPr>
                <p:cNvPr id="182" name="Rounded Rectangle 181"/>
                <p:cNvSpPr/>
                <p:nvPr/>
              </p:nvSpPr>
              <p:spPr bwMode="auto">
                <a:xfrm>
                  <a:off x="381000" y="1676400"/>
                  <a:ext cx="2365317" cy="1820143"/>
                </a:xfrm>
                <a:prstGeom prst="roundRect">
                  <a:avLst>
                    <a:gd name="adj" fmla="val 4725"/>
                  </a:avLst>
                </a:prstGeom>
                <a:noFill/>
                <a:ln w="38100" cap="flat" cmpd="sng" algn="ctr">
                  <a:solidFill>
                    <a:srgbClr val="FFFFFF">
                      <a:lumMod val="65000"/>
                    </a:srgb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defRPr/>
                  </a:pPr>
                  <a:endParaRPr lang="en-US" sz="2000" kern="0" dirty="0" smtClean="0">
                    <a:solidFill>
                      <a:srgbClr val="000000"/>
                    </a:solidFill>
                    <a:latin typeface="Times" pitchFamily="18" charset="0"/>
                    <a:cs typeface="Arial" charset="0"/>
                  </a:endParaRPr>
                </a:p>
              </p:txBody>
            </p:sp>
            <p:cxnSp>
              <p:nvCxnSpPr>
                <p:cNvPr id="183" name="Straight Arrow Connector 182"/>
                <p:cNvCxnSpPr/>
                <p:nvPr/>
              </p:nvCxnSpPr>
              <p:spPr>
                <a:xfrm>
                  <a:off x="2286000" y="3496543"/>
                  <a:ext cx="307917" cy="0"/>
                </a:xfrm>
                <a:prstGeom prst="straightConnector1">
                  <a:avLst/>
                </a:prstGeom>
                <a:ln>
                  <a:solidFill>
                    <a:schemeClr val="bg1">
                      <a:lumMod val="65000"/>
                    </a:schemeClr>
                  </a:solidFill>
                  <a:tailEnd type="arrow"/>
                </a:ln>
                <a:effectLst/>
              </p:spPr>
              <p:style>
                <a:lnRef idx="2">
                  <a:schemeClr val="dk1"/>
                </a:lnRef>
                <a:fillRef idx="0">
                  <a:schemeClr val="dk1"/>
                </a:fillRef>
                <a:effectRef idx="1">
                  <a:schemeClr val="dk1"/>
                </a:effectRef>
                <a:fontRef idx="minor">
                  <a:schemeClr val="tx1"/>
                </a:fontRef>
              </p:style>
            </p:cxnSp>
          </p:grpSp>
          <p:sp>
            <p:nvSpPr>
              <p:cNvPr id="179" name="Rectangle 178"/>
              <p:cNvSpPr/>
              <p:nvPr/>
            </p:nvSpPr>
            <p:spPr>
              <a:xfrm>
                <a:off x="990600" y="2514600"/>
                <a:ext cx="1515452" cy="1367269"/>
              </a:xfrm>
              <a:prstGeom prst="rect">
                <a:avLst/>
              </a:prstGeom>
              <a:noFill/>
              <a:ln>
                <a:solidFill>
                  <a:srgbClr val="FFC000"/>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latin typeface="Univers Com 45 Light"/>
                </a:endParaRPr>
              </a:p>
            </p:txBody>
          </p:sp>
          <p:sp>
            <p:nvSpPr>
              <p:cNvPr id="180" name="Rectangle 179"/>
              <p:cNvSpPr/>
              <p:nvPr/>
            </p:nvSpPr>
            <p:spPr>
              <a:xfrm>
                <a:off x="533400" y="3505200"/>
                <a:ext cx="304800" cy="304800"/>
              </a:xfrm>
              <a:prstGeom prst="rect">
                <a:avLst/>
              </a:prstGeom>
              <a:solidFill>
                <a:schemeClr val="accent4">
                  <a:lumMod val="20000"/>
                  <a:lumOff val="80000"/>
                </a:schemeClr>
              </a:solid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latin typeface="Univers Com 45 Light"/>
                </a:endParaRPr>
              </a:p>
            </p:txBody>
          </p:sp>
          <p:sp>
            <p:nvSpPr>
              <p:cNvPr id="181" name="Rectangle 180"/>
              <p:cNvSpPr/>
              <p:nvPr/>
            </p:nvSpPr>
            <p:spPr>
              <a:xfrm>
                <a:off x="1595926" y="2971800"/>
                <a:ext cx="304800" cy="304800"/>
              </a:xfrm>
              <a:prstGeom prst="rect">
                <a:avLst/>
              </a:prstGeom>
              <a:solidFill>
                <a:schemeClr val="bg1"/>
              </a:solid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 dirty="0">
                  <a:solidFill>
                    <a:prstClr val="black"/>
                  </a:solidFill>
                  <a:latin typeface="Univers Com 45 Light"/>
                </a:endParaRPr>
              </a:p>
            </p:txBody>
          </p:sp>
        </p:grpSp>
        <p:cxnSp>
          <p:nvCxnSpPr>
            <p:cNvPr id="174" name="Elbow Connector 173"/>
            <p:cNvCxnSpPr>
              <a:endCxn id="181" idx="1"/>
            </p:cNvCxnSpPr>
            <p:nvPr/>
          </p:nvCxnSpPr>
          <p:spPr>
            <a:xfrm>
              <a:off x="391886" y="2656112"/>
              <a:ext cx="1204040" cy="468088"/>
            </a:xfrm>
            <a:prstGeom prst="bentConnector3">
              <a:avLst>
                <a:gd name="adj1" fmla="val 70794"/>
              </a:avLst>
            </a:prstGeom>
            <a:ln>
              <a:solidFill>
                <a:schemeClr val="accent2">
                  <a:lumMod val="20000"/>
                  <a:lumOff val="80000"/>
                </a:schemeClr>
              </a:solidFill>
            </a:ln>
          </p:spPr>
          <p:style>
            <a:lnRef idx="2">
              <a:schemeClr val="accent1"/>
            </a:lnRef>
            <a:fillRef idx="0">
              <a:schemeClr val="accent1"/>
            </a:fillRef>
            <a:effectRef idx="1">
              <a:schemeClr val="accent1"/>
            </a:effectRef>
            <a:fontRef idx="minor">
              <a:schemeClr val="tx1"/>
            </a:fontRef>
          </p:style>
        </p:cxnSp>
        <p:cxnSp>
          <p:nvCxnSpPr>
            <p:cNvPr id="175" name="Elbow Connector 174"/>
            <p:cNvCxnSpPr/>
            <p:nvPr/>
          </p:nvCxnSpPr>
          <p:spPr>
            <a:xfrm rot="10800000" flipV="1">
              <a:off x="1900727" y="2662669"/>
              <a:ext cx="856477" cy="468088"/>
            </a:xfrm>
            <a:prstGeom prst="bentConnector3">
              <a:avLst>
                <a:gd name="adj1" fmla="val 50000"/>
              </a:avLst>
            </a:prstGeom>
            <a:ln>
              <a:solidFill>
                <a:schemeClr val="accent2">
                  <a:lumMod val="20000"/>
                  <a:lumOff val="80000"/>
                </a:schemeClr>
              </a:solidFill>
            </a:ln>
          </p:spPr>
          <p:style>
            <a:lnRef idx="2">
              <a:schemeClr val="accent1"/>
            </a:lnRef>
            <a:fillRef idx="0">
              <a:schemeClr val="accent1"/>
            </a:fillRef>
            <a:effectRef idx="1">
              <a:schemeClr val="accent1"/>
            </a:effectRef>
            <a:fontRef idx="minor">
              <a:schemeClr val="tx1"/>
            </a:fontRef>
          </p:style>
        </p:cxnSp>
        <p:sp>
          <p:nvSpPr>
            <p:cNvPr id="176" name="Round Single Corner Rectangle 175"/>
            <p:cNvSpPr/>
            <p:nvPr/>
          </p:nvSpPr>
          <p:spPr>
            <a:xfrm>
              <a:off x="1595926" y="2971800"/>
              <a:ext cx="304800" cy="78365"/>
            </a:xfrm>
            <a:prstGeom prst="round1Rect">
              <a:avLst/>
            </a:prstGeom>
            <a:solidFill>
              <a:schemeClr val="accent1"/>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latin typeface="Univers Com 45 Light"/>
              </a:endParaRPr>
            </a:p>
          </p:txBody>
        </p:sp>
        <p:cxnSp>
          <p:nvCxnSpPr>
            <p:cNvPr id="177" name="Straight Connector 176"/>
            <p:cNvCxnSpPr>
              <a:stCxn id="180" idx="3"/>
            </p:cNvCxnSpPr>
            <p:nvPr/>
          </p:nvCxnSpPr>
          <p:spPr>
            <a:xfrm>
              <a:off x="838200" y="3657600"/>
              <a:ext cx="155706" cy="0"/>
            </a:xfrm>
            <a:prstGeom prst="line">
              <a:avLst/>
            </a:prstGeom>
          </p:spPr>
          <p:style>
            <a:lnRef idx="2">
              <a:schemeClr val="accent1"/>
            </a:lnRef>
            <a:fillRef idx="0">
              <a:schemeClr val="accent1"/>
            </a:fillRef>
            <a:effectRef idx="1">
              <a:schemeClr val="accent1"/>
            </a:effectRef>
            <a:fontRef idx="minor">
              <a:schemeClr val="tx1"/>
            </a:fontRef>
          </p:style>
        </p:cxnSp>
      </p:grpSp>
      <p:sp>
        <p:nvSpPr>
          <p:cNvPr id="304" name="Right Arrow 303"/>
          <p:cNvSpPr/>
          <p:nvPr/>
        </p:nvSpPr>
        <p:spPr>
          <a:xfrm>
            <a:off x="6397030" y="3342122"/>
            <a:ext cx="280528" cy="233772"/>
          </a:xfrm>
          <a:prstGeom prst="rightArrow">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solidFill>
                <a:prstClr val="white"/>
              </a:solidFill>
              <a:latin typeface="Univers Com 45 Light"/>
            </a:endParaRPr>
          </a:p>
        </p:txBody>
      </p:sp>
      <p:sp>
        <p:nvSpPr>
          <p:cNvPr id="305" name="Right Arrow 304"/>
          <p:cNvSpPr/>
          <p:nvPr/>
        </p:nvSpPr>
        <p:spPr>
          <a:xfrm>
            <a:off x="5614679" y="1975936"/>
            <a:ext cx="280528" cy="233772"/>
          </a:xfrm>
          <a:prstGeom prst="rightArrow">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solidFill>
                <a:prstClr val="white"/>
              </a:solidFill>
              <a:latin typeface="Univers Com 45 Light"/>
            </a:endParaRPr>
          </a:p>
        </p:txBody>
      </p:sp>
      <p:sp>
        <p:nvSpPr>
          <p:cNvPr id="306" name="Right Arrow 305"/>
          <p:cNvSpPr/>
          <p:nvPr/>
        </p:nvSpPr>
        <p:spPr>
          <a:xfrm>
            <a:off x="4613250" y="4627320"/>
            <a:ext cx="280528" cy="233772"/>
          </a:xfrm>
          <a:prstGeom prst="rightArrow">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solidFill>
                <a:prstClr val="white"/>
              </a:solidFill>
              <a:latin typeface="Univers Com 45 Light"/>
            </a:endParaRPr>
          </a:p>
        </p:txBody>
      </p:sp>
      <p:sp>
        <p:nvSpPr>
          <p:cNvPr id="307" name="Right Arrow 306"/>
          <p:cNvSpPr/>
          <p:nvPr/>
        </p:nvSpPr>
        <p:spPr>
          <a:xfrm>
            <a:off x="6359477" y="3368037"/>
            <a:ext cx="280528" cy="233772"/>
          </a:xfrm>
          <a:prstGeom prst="rightArrow">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solidFill>
                <a:prstClr val="white"/>
              </a:solidFill>
              <a:latin typeface="Univers Com 45 Light"/>
            </a:endParaRPr>
          </a:p>
        </p:txBody>
      </p:sp>
      <p:sp>
        <p:nvSpPr>
          <p:cNvPr id="308" name="Right Arrow 307"/>
          <p:cNvSpPr/>
          <p:nvPr/>
        </p:nvSpPr>
        <p:spPr>
          <a:xfrm>
            <a:off x="741085" y="3342122"/>
            <a:ext cx="280528" cy="233772"/>
          </a:xfrm>
          <a:prstGeom prst="rightArrow">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solidFill>
                <a:prstClr val="white"/>
              </a:solidFill>
              <a:latin typeface="Univers Com 45 Light"/>
            </a:endParaRPr>
          </a:p>
        </p:txBody>
      </p:sp>
      <p:sp>
        <p:nvSpPr>
          <p:cNvPr id="309" name="Right Arrow 308"/>
          <p:cNvSpPr/>
          <p:nvPr/>
        </p:nvSpPr>
        <p:spPr>
          <a:xfrm>
            <a:off x="2315773" y="4579530"/>
            <a:ext cx="280528" cy="233772"/>
          </a:xfrm>
          <a:prstGeom prst="rightArrow">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solidFill>
                <a:prstClr val="white"/>
              </a:solidFill>
              <a:latin typeface="Univers Com 45 Light"/>
            </a:endParaRPr>
          </a:p>
        </p:txBody>
      </p:sp>
      <p:sp>
        <p:nvSpPr>
          <p:cNvPr id="310" name="Right Arrow 309"/>
          <p:cNvSpPr/>
          <p:nvPr/>
        </p:nvSpPr>
        <p:spPr>
          <a:xfrm>
            <a:off x="763133" y="3335970"/>
            <a:ext cx="280528" cy="233772"/>
          </a:xfrm>
          <a:prstGeom prst="rightArrow">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solidFill>
                <a:prstClr val="white"/>
              </a:solidFill>
              <a:latin typeface="Univers Com 45 Light"/>
            </a:endParaRPr>
          </a:p>
        </p:txBody>
      </p:sp>
      <p:sp>
        <p:nvSpPr>
          <p:cNvPr id="311" name="Right Arrow 310"/>
          <p:cNvSpPr/>
          <p:nvPr/>
        </p:nvSpPr>
        <p:spPr>
          <a:xfrm>
            <a:off x="1115116" y="1970522"/>
            <a:ext cx="280528" cy="233772"/>
          </a:xfrm>
          <a:prstGeom prst="rightArrow">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solidFill>
                <a:prstClr val="white"/>
              </a:solidFill>
              <a:latin typeface="Univers Com 45 Light"/>
            </a:endParaRPr>
          </a:p>
        </p:txBody>
      </p:sp>
      <p:sp>
        <p:nvSpPr>
          <p:cNvPr id="312" name="Right Arrow 311"/>
          <p:cNvSpPr/>
          <p:nvPr/>
        </p:nvSpPr>
        <p:spPr>
          <a:xfrm>
            <a:off x="2286000" y="4583545"/>
            <a:ext cx="280528" cy="233772"/>
          </a:xfrm>
          <a:prstGeom prst="rightArrow">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solidFill>
                <a:prstClr val="white"/>
              </a:solidFill>
              <a:latin typeface="Univers Com 45 Light"/>
            </a:endParaRPr>
          </a:p>
        </p:txBody>
      </p:sp>
      <p:sp>
        <p:nvSpPr>
          <p:cNvPr id="313" name="Right Arrow 312"/>
          <p:cNvSpPr/>
          <p:nvPr/>
        </p:nvSpPr>
        <p:spPr>
          <a:xfrm>
            <a:off x="741085" y="3335970"/>
            <a:ext cx="280528" cy="233772"/>
          </a:xfrm>
          <a:prstGeom prst="rightArrow">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solidFill>
                <a:prstClr val="white"/>
              </a:solidFill>
              <a:latin typeface="Univers Com 45 Light"/>
            </a:endParaRPr>
          </a:p>
        </p:txBody>
      </p:sp>
      <p:sp>
        <p:nvSpPr>
          <p:cNvPr id="314" name="Right Arrow 313"/>
          <p:cNvSpPr/>
          <p:nvPr/>
        </p:nvSpPr>
        <p:spPr>
          <a:xfrm>
            <a:off x="1115116" y="1978232"/>
            <a:ext cx="280528" cy="233772"/>
          </a:xfrm>
          <a:prstGeom prst="rightArrow">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solidFill>
                <a:prstClr val="white"/>
              </a:solidFill>
              <a:latin typeface="Univers Com 45 Light"/>
            </a:endParaRPr>
          </a:p>
        </p:txBody>
      </p:sp>
      <p:sp>
        <p:nvSpPr>
          <p:cNvPr id="315" name="Cloud 314"/>
          <p:cNvSpPr/>
          <p:nvPr/>
        </p:nvSpPr>
        <p:spPr>
          <a:xfrm>
            <a:off x="2865747" y="1860595"/>
            <a:ext cx="2998119" cy="2096442"/>
          </a:xfrm>
          <a:prstGeom prst="cloud">
            <a:avLst/>
          </a:prstGeom>
          <a:ln/>
        </p:spPr>
        <p:style>
          <a:lnRef idx="2">
            <a:schemeClr val="accent5"/>
          </a:lnRef>
          <a:fillRef idx="1">
            <a:schemeClr val="lt1"/>
          </a:fillRef>
          <a:effectRef idx="0">
            <a:schemeClr val="accent5"/>
          </a:effectRef>
          <a:fontRef idx="minor">
            <a:schemeClr val="dk1"/>
          </a:fontRef>
        </p:style>
        <p:txBody>
          <a:bodyPr rtlCol="0" anchor="ctr"/>
          <a:lstStyle/>
          <a:p>
            <a:pPr algn="ctr"/>
            <a:r>
              <a:rPr lang="en-US" dirty="0" smtClean="0">
                <a:solidFill>
                  <a:prstClr val="black"/>
                </a:solidFill>
                <a:latin typeface="Univers Com 45 Light"/>
              </a:rPr>
              <a:t>Queue References</a:t>
            </a:r>
            <a:endParaRPr lang="en-US" dirty="0">
              <a:solidFill>
                <a:prstClr val="black"/>
              </a:solidFill>
              <a:latin typeface="Univers Com 45 Light"/>
            </a:endParaRPr>
          </a:p>
        </p:txBody>
      </p:sp>
      <p:sp>
        <p:nvSpPr>
          <p:cNvPr id="316" name="Title 315"/>
          <p:cNvSpPr>
            <a:spLocks noGrp="1"/>
          </p:cNvSpPr>
          <p:nvPr>
            <p:ph type="title"/>
          </p:nvPr>
        </p:nvSpPr>
        <p:spPr/>
        <p:txBody>
          <a:bodyPr>
            <a:normAutofit/>
          </a:bodyPr>
          <a:lstStyle/>
          <a:p>
            <a:r>
              <a:rPr lang="en-US" sz="3200" dirty="0" smtClean="0"/>
              <a:t>Use Case for the Actor Framework</a:t>
            </a:r>
            <a:endParaRPr lang="en-US" sz="3200" dirty="0"/>
          </a:p>
        </p:txBody>
      </p:sp>
      <p:sp>
        <p:nvSpPr>
          <p:cNvPr id="319" name="Content Placeholder 32"/>
          <p:cNvSpPr txBox="1">
            <a:spLocks/>
          </p:cNvSpPr>
          <p:nvPr/>
        </p:nvSpPr>
        <p:spPr bwMode="auto">
          <a:xfrm>
            <a:off x="143644" y="5486400"/>
            <a:ext cx="8771756" cy="762000"/>
          </a:xfrm>
          <a:prstGeom prst="rect">
            <a:avLst/>
          </a:prstGeom>
          <a:noFill/>
          <a:ln w="9525">
            <a:noFill/>
            <a:miter lim="800000"/>
            <a:headEnd/>
            <a:tailEnd/>
          </a:ln>
        </p:spPr>
        <p:txBody>
          <a:bodyPr vert="horz" wrap="square" lIns="91435" tIns="45717" rIns="91435" bIns="45717" numCol="1" anchor="t" anchorCtr="0" compatLnSpc="1">
            <a:prstTxWarp prst="textNoShape">
              <a:avLst/>
            </a:prstTxWarp>
          </a:bodyPr>
          <a:lstStyle>
            <a:lvl1pPr marL="342900" indent="-342900" algn="l" defTabSz="455613" rtl="0" eaLnBrk="1" fontAlgn="base" hangingPunct="1">
              <a:spcBef>
                <a:spcPts val="575"/>
              </a:spcBef>
              <a:spcAft>
                <a:spcPct val="0"/>
              </a:spcAft>
              <a:buClr>
                <a:srgbClr val="7F7F7F"/>
              </a:buClr>
              <a:buSzPct val="70000"/>
              <a:buFont typeface="Arial" pitchFamily="34" charset="0"/>
              <a:defRPr sz="2400" kern="1200">
                <a:solidFill>
                  <a:schemeClr val="tx1"/>
                </a:solidFill>
                <a:latin typeface="+mn-lt"/>
                <a:ea typeface="MS PGothic" pitchFamily="34" charset="-128"/>
                <a:cs typeface="Arial"/>
              </a:defRPr>
            </a:lvl1pPr>
            <a:lvl2pPr marL="641350" indent="-185738" algn="l" defTabSz="455613" rtl="0" eaLnBrk="1" fontAlgn="base" hangingPunct="1">
              <a:spcBef>
                <a:spcPct val="20000"/>
              </a:spcBef>
              <a:spcAft>
                <a:spcPct val="0"/>
              </a:spcAft>
              <a:buClr>
                <a:srgbClr val="7F7F7F"/>
              </a:buClr>
              <a:buSzPct val="70000"/>
              <a:buFont typeface="Arial" pitchFamily="34" charset="0"/>
              <a:buChar char="•"/>
              <a:defRPr sz="2000" kern="1200">
                <a:solidFill>
                  <a:schemeClr val="tx1"/>
                </a:solidFill>
                <a:latin typeface="+mn-lt"/>
                <a:ea typeface="MS PGothic" pitchFamily="34" charset="-128"/>
                <a:cs typeface="Arial"/>
              </a:defRPr>
            </a:lvl2pPr>
            <a:lvl3pPr marL="1081088" indent="-166688" algn="l" defTabSz="455613" rtl="0" eaLnBrk="1" fontAlgn="base" hangingPunct="1">
              <a:spcBef>
                <a:spcPct val="20000"/>
              </a:spcBef>
              <a:spcAft>
                <a:spcPct val="0"/>
              </a:spcAft>
              <a:buClr>
                <a:srgbClr val="7F7F7F"/>
              </a:buClr>
              <a:buSzPct val="70000"/>
              <a:buFont typeface="Courier New" pitchFamily="49" charset="0"/>
              <a:buChar char="o"/>
              <a:defRPr kern="1200">
                <a:solidFill>
                  <a:schemeClr val="tx1"/>
                </a:solidFill>
                <a:latin typeface="+mn-lt"/>
                <a:ea typeface="MS PGothic" pitchFamily="34" charset="-128"/>
                <a:cs typeface="Arial"/>
              </a:defRPr>
            </a:lvl3pPr>
            <a:lvl4pPr marL="1598613" indent="-227013" algn="l" defTabSz="455613" rtl="0" eaLnBrk="1" fontAlgn="base" hangingPunct="1">
              <a:spcBef>
                <a:spcPct val="20000"/>
              </a:spcBef>
              <a:spcAft>
                <a:spcPct val="0"/>
              </a:spcAft>
              <a:buClr>
                <a:srgbClr val="7F7F7F"/>
              </a:buClr>
              <a:buSzPct val="70000"/>
              <a:buFont typeface="Arial" pitchFamily="34" charset="0"/>
              <a:buChar char="–"/>
              <a:defRPr sz="1400" kern="1200">
                <a:solidFill>
                  <a:schemeClr val="tx1"/>
                </a:solidFill>
                <a:latin typeface="+mn-lt"/>
                <a:ea typeface="MS PGothic" pitchFamily="34" charset="-128"/>
                <a:cs typeface="Arial"/>
              </a:defRPr>
            </a:lvl4pPr>
            <a:lvl5pPr marL="1827213" indent="1588" algn="l" defTabSz="455613" rtl="0" eaLnBrk="1" fontAlgn="base" hangingPunct="1">
              <a:spcBef>
                <a:spcPct val="20000"/>
              </a:spcBef>
              <a:spcAft>
                <a:spcPct val="0"/>
              </a:spcAft>
              <a:buClr>
                <a:srgbClr val="7F7F7F"/>
              </a:buClr>
              <a:buSzPct val="70000"/>
              <a:buFont typeface="Arial" pitchFamily="34" charset="0"/>
              <a:defRPr sz="1400" kern="1200">
                <a:solidFill>
                  <a:schemeClr val="tx1"/>
                </a:solidFill>
                <a:latin typeface="+mn-lt"/>
                <a:ea typeface="MS PGothic" pitchFamily="34" charset="-128"/>
                <a:cs typeface="Arial"/>
              </a:defRPr>
            </a:lvl5pPr>
            <a:lvl6pPr marL="2514459" indent="-228587" algn="l" defTabSz="457174" rtl="0" eaLnBrk="1" latinLnBrk="0" hangingPunct="1">
              <a:spcBef>
                <a:spcPct val="20000"/>
              </a:spcBef>
              <a:buFont typeface="Arial"/>
              <a:buChar char="•"/>
              <a:defRPr sz="2000" kern="1200">
                <a:solidFill>
                  <a:schemeClr val="tx1"/>
                </a:solidFill>
                <a:latin typeface="+mn-lt"/>
                <a:ea typeface="+mn-ea"/>
                <a:cs typeface="+mn-cs"/>
              </a:defRPr>
            </a:lvl6pPr>
            <a:lvl7pPr marL="2971633" indent="-228587" algn="l" defTabSz="457174" rtl="0" eaLnBrk="1" latinLnBrk="0" hangingPunct="1">
              <a:spcBef>
                <a:spcPct val="20000"/>
              </a:spcBef>
              <a:buFont typeface="Arial"/>
              <a:buChar char="•"/>
              <a:defRPr sz="2000" kern="1200">
                <a:solidFill>
                  <a:schemeClr val="tx1"/>
                </a:solidFill>
                <a:latin typeface="+mn-lt"/>
                <a:ea typeface="+mn-ea"/>
                <a:cs typeface="+mn-cs"/>
              </a:defRPr>
            </a:lvl7pPr>
            <a:lvl8pPr marL="3428807" indent="-228587" algn="l" defTabSz="457174" rtl="0" eaLnBrk="1" latinLnBrk="0" hangingPunct="1">
              <a:spcBef>
                <a:spcPct val="20000"/>
              </a:spcBef>
              <a:buFont typeface="Arial"/>
              <a:buChar char="•"/>
              <a:defRPr sz="2000" kern="1200">
                <a:solidFill>
                  <a:schemeClr val="tx1"/>
                </a:solidFill>
                <a:latin typeface="+mn-lt"/>
                <a:ea typeface="+mn-ea"/>
                <a:cs typeface="+mn-cs"/>
              </a:defRPr>
            </a:lvl8pPr>
            <a:lvl9pPr marL="3885981" indent="-228587" algn="l" defTabSz="457174" rtl="0" eaLnBrk="1" latinLnBrk="0" hangingPunct="1">
              <a:spcBef>
                <a:spcPct val="20000"/>
              </a:spcBef>
              <a:buFont typeface="Arial"/>
              <a:buChar char="•"/>
              <a:defRPr sz="2000" kern="1200">
                <a:solidFill>
                  <a:schemeClr val="tx1"/>
                </a:solidFill>
                <a:latin typeface="+mn-lt"/>
                <a:ea typeface="+mn-ea"/>
                <a:cs typeface="+mn-cs"/>
              </a:defRPr>
            </a:lvl9pPr>
          </a:lstStyle>
          <a:p>
            <a:pPr algn="ctr"/>
            <a:r>
              <a:rPr lang="en-US" sz="1800" dirty="0" smtClean="0"/>
              <a:t>Use the Actor Framework to scale numerous different, but similar consumer loops</a:t>
            </a:r>
            <a:endParaRPr lang="en-US" sz="1800" b="1" dirty="0" smtClean="0">
              <a:solidFill>
                <a:prstClr val="black"/>
              </a:solidFill>
              <a:latin typeface="Univers Com 45 Light"/>
            </a:endParaRPr>
          </a:p>
          <a:p>
            <a:pPr algn="ctr"/>
            <a:r>
              <a:rPr lang="en-US" b="1" dirty="0" smtClean="0">
                <a:solidFill>
                  <a:prstClr val="black"/>
                </a:solidFill>
                <a:latin typeface="Univers Com 45 Light"/>
              </a:rPr>
              <a:t>Traditional Solution</a:t>
            </a:r>
            <a:r>
              <a:rPr lang="en-US" dirty="0" smtClean="0">
                <a:solidFill>
                  <a:prstClr val="black"/>
                </a:solidFill>
                <a:latin typeface="Univers Com 45 Light"/>
              </a:rPr>
              <a:t>: Dynamically load VI or duplicate code</a:t>
            </a:r>
            <a:endParaRPr lang="en-US" dirty="0">
              <a:solidFill>
                <a:prstClr val="black"/>
              </a:solidFill>
              <a:latin typeface="Univers Com 45 Light"/>
            </a:endParaRPr>
          </a:p>
        </p:txBody>
      </p:sp>
    </p:spTree>
    <p:extLst>
      <p:ext uri="{BB962C8B-B14F-4D97-AF65-F5344CB8AC3E}">
        <p14:creationId xmlns:p14="http://schemas.microsoft.com/office/powerpoint/2010/main" val="1499672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304"/>
                                        </p:tgtEl>
                                        <p:attrNameLst>
                                          <p:attrName>style.visibility</p:attrName>
                                        </p:attrNameLst>
                                      </p:cBhvr>
                                      <p:to>
                                        <p:strVal val="visible"/>
                                      </p:to>
                                    </p:set>
                                  </p:childTnLst>
                                </p:cTn>
                              </p:par>
                            </p:childTnLst>
                          </p:cTn>
                        </p:par>
                        <p:par>
                          <p:cTn id="7" fill="hold">
                            <p:stCondLst>
                              <p:cond delay="0"/>
                            </p:stCondLst>
                            <p:childTnLst>
                              <p:par>
                                <p:cTn id="8" presetID="63" presetClass="path" presetSubtype="0" accel="50000" decel="50000" fill="hold" grpId="1" nodeType="afterEffect">
                                  <p:stCondLst>
                                    <p:cond delay="0"/>
                                  </p:stCondLst>
                                  <p:childTnLst>
                                    <p:animMotion origin="layout" path="M 2.22222E-6 0 L 0.06805 -0.00069 " pathEditMode="relative" rAng="0" ptsTypes="AA">
                                      <p:cBhvr>
                                        <p:cTn id="9" dur="500" fill="hold"/>
                                        <p:tgtEl>
                                          <p:spTgt spid="304"/>
                                        </p:tgtEl>
                                        <p:attrNameLst>
                                          <p:attrName>ppt_x</p:attrName>
                                          <p:attrName>ppt_y</p:attrName>
                                        </p:attrNameLst>
                                      </p:cBhvr>
                                      <p:rCtr x="3403" y="-46"/>
                                    </p:animMotion>
                                  </p:childTnLst>
                                </p:cTn>
                              </p:par>
                            </p:childTnLst>
                          </p:cTn>
                        </p:par>
                        <p:par>
                          <p:cTn id="10" fill="hold">
                            <p:stCondLst>
                              <p:cond delay="500"/>
                            </p:stCondLst>
                            <p:childTnLst>
                              <p:par>
                                <p:cTn id="11" presetID="1" presetClass="exit" presetSubtype="0" fill="hold" grpId="2" nodeType="afterEffect">
                                  <p:stCondLst>
                                    <p:cond delay="0"/>
                                  </p:stCondLst>
                                  <p:childTnLst>
                                    <p:set>
                                      <p:cBhvr>
                                        <p:cTn id="12" dur="1" fill="hold">
                                          <p:stCondLst>
                                            <p:cond delay="0"/>
                                          </p:stCondLst>
                                        </p:cTn>
                                        <p:tgtEl>
                                          <p:spTgt spid="304"/>
                                        </p:tgtEl>
                                        <p:attrNameLst>
                                          <p:attrName>style.visibility</p:attrName>
                                        </p:attrNameLst>
                                      </p:cBhvr>
                                      <p:to>
                                        <p:strVal val="hidden"/>
                                      </p:to>
                                    </p:set>
                                  </p:childTnLst>
                                </p:cTn>
                              </p:par>
                            </p:childTnLst>
                          </p:cTn>
                        </p:par>
                        <p:par>
                          <p:cTn id="13" fill="hold">
                            <p:stCondLst>
                              <p:cond delay="500"/>
                            </p:stCondLst>
                            <p:childTnLst>
                              <p:par>
                                <p:cTn id="14" presetID="1" presetClass="entr" presetSubtype="0" fill="hold" grpId="0" nodeType="afterEffect">
                                  <p:stCondLst>
                                    <p:cond delay="0"/>
                                  </p:stCondLst>
                                  <p:childTnLst>
                                    <p:set>
                                      <p:cBhvr>
                                        <p:cTn id="15" dur="1" fill="hold">
                                          <p:stCondLst>
                                            <p:cond delay="0"/>
                                          </p:stCondLst>
                                        </p:cTn>
                                        <p:tgtEl>
                                          <p:spTgt spid="305"/>
                                        </p:tgtEl>
                                        <p:attrNameLst>
                                          <p:attrName>style.visibility</p:attrName>
                                        </p:attrNameLst>
                                      </p:cBhvr>
                                      <p:to>
                                        <p:strVal val="visible"/>
                                      </p:to>
                                    </p:set>
                                  </p:childTnLst>
                                </p:cTn>
                              </p:par>
                            </p:childTnLst>
                          </p:cTn>
                        </p:par>
                        <p:par>
                          <p:cTn id="16" fill="hold">
                            <p:stCondLst>
                              <p:cond delay="500"/>
                            </p:stCondLst>
                            <p:childTnLst>
                              <p:par>
                                <p:cTn id="17" presetID="63" presetClass="path" presetSubtype="0" accel="50000" decel="50000" fill="hold" grpId="1" nodeType="afterEffect">
                                  <p:stCondLst>
                                    <p:cond delay="0"/>
                                  </p:stCondLst>
                                  <p:childTnLst>
                                    <p:animMotion origin="layout" path="M 2.22222E-6 0 L 0.06805 -0.00069 " pathEditMode="relative" rAng="0" ptsTypes="AA">
                                      <p:cBhvr>
                                        <p:cTn id="18" dur="500" fill="hold"/>
                                        <p:tgtEl>
                                          <p:spTgt spid="305"/>
                                        </p:tgtEl>
                                        <p:attrNameLst>
                                          <p:attrName>ppt_x</p:attrName>
                                          <p:attrName>ppt_y</p:attrName>
                                        </p:attrNameLst>
                                      </p:cBhvr>
                                      <p:rCtr x="3403" y="-46"/>
                                    </p:animMotion>
                                  </p:childTnLst>
                                </p:cTn>
                              </p:par>
                            </p:childTnLst>
                          </p:cTn>
                        </p:par>
                        <p:par>
                          <p:cTn id="19" fill="hold">
                            <p:stCondLst>
                              <p:cond delay="1000"/>
                            </p:stCondLst>
                            <p:childTnLst>
                              <p:par>
                                <p:cTn id="20" presetID="1" presetClass="exit" presetSubtype="0" fill="hold" grpId="2" nodeType="afterEffect">
                                  <p:stCondLst>
                                    <p:cond delay="0"/>
                                  </p:stCondLst>
                                  <p:childTnLst>
                                    <p:set>
                                      <p:cBhvr>
                                        <p:cTn id="21" dur="1" fill="hold">
                                          <p:stCondLst>
                                            <p:cond delay="0"/>
                                          </p:stCondLst>
                                        </p:cTn>
                                        <p:tgtEl>
                                          <p:spTgt spid="305"/>
                                        </p:tgtEl>
                                        <p:attrNameLst>
                                          <p:attrName>style.visibility</p:attrName>
                                        </p:attrNameLst>
                                      </p:cBhvr>
                                      <p:to>
                                        <p:strVal val="hidden"/>
                                      </p:to>
                                    </p:set>
                                  </p:childTnLst>
                                </p:cTn>
                              </p:par>
                            </p:childTnLst>
                          </p:cTn>
                        </p:par>
                        <p:par>
                          <p:cTn id="22" fill="hold">
                            <p:stCondLst>
                              <p:cond delay="1000"/>
                            </p:stCondLst>
                            <p:childTnLst>
                              <p:par>
                                <p:cTn id="23" presetID="1" presetClass="entr" presetSubtype="0" fill="hold" grpId="0" nodeType="afterEffect">
                                  <p:stCondLst>
                                    <p:cond delay="0"/>
                                  </p:stCondLst>
                                  <p:childTnLst>
                                    <p:set>
                                      <p:cBhvr>
                                        <p:cTn id="24" dur="1" fill="hold">
                                          <p:stCondLst>
                                            <p:cond delay="0"/>
                                          </p:stCondLst>
                                        </p:cTn>
                                        <p:tgtEl>
                                          <p:spTgt spid="306"/>
                                        </p:tgtEl>
                                        <p:attrNameLst>
                                          <p:attrName>style.visibility</p:attrName>
                                        </p:attrNameLst>
                                      </p:cBhvr>
                                      <p:to>
                                        <p:strVal val="visible"/>
                                      </p:to>
                                    </p:set>
                                  </p:childTnLst>
                                </p:cTn>
                              </p:par>
                            </p:childTnLst>
                          </p:cTn>
                        </p:par>
                        <p:par>
                          <p:cTn id="25" fill="hold">
                            <p:stCondLst>
                              <p:cond delay="1000"/>
                            </p:stCondLst>
                            <p:childTnLst>
                              <p:par>
                                <p:cTn id="26" presetID="63" presetClass="path" presetSubtype="0" accel="50000" decel="50000" fill="hold" grpId="1" nodeType="afterEffect">
                                  <p:stCondLst>
                                    <p:cond delay="0"/>
                                  </p:stCondLst>
                                  <p:childTnLst>
                                    <p:animMotion origin="layout" path="M 2.22222E-6 0 L 0.06805 -0.00069 " pathEditMode="relative" rAng="0" ptsTypes="AA">
                                      <p:cBhvr>
                                        <p:cTn id="27" dur="500" fill="hold"/>
                                        <p:tgtEl>
                                          <p:spTgt spid="306"/>
                                        </p:tgtEl>
                                        <p:attrNameLst>
                                          <p:attrName>ppt_x</p:attrName>
                                          <p:attrName>ppt_y</p:attrName>
                                        </p:attrNameLst>
                                      </p:cBhvr>
                                      <p:rCtr x="3403" y="-46"/>
                                    </p:animMotion>
                                  </p:childTnLst>
                                </p:cTn>
                              </p:par>
                            </p:childTnLst>
                          </p:cTn>
                        </p:par>
                        <p:par>
                          <p:cTn id="28" fill="hold">
                            <p:stCondLst>
                              <p:cond delay="1500"/>
                            </p:stCondLst>
                            <p:childTnLst>
                              <p:par>
                                <p:cTn id="29" presetID="1" presetClass="exit" presetSubtype="0" fill="hold" grpId="2" nodeType="afterEffect">
                                  <p:stCondLst>
                                    <p:cond delay="0"/>
                                  </p:stCondLst>
                                  <p:childTnLst>
                                    <p:set>
                                      <p:cBhvr>
                                        <p:cTn id="30" dur="1" fill="hold">
                                          <p:stCondLst>
                                            <p:cond delay="0"/>
                                          </p:stCondLst>
                                        </p:cTn>
                                        <p:tgtEl>
                                          <p:spTgt spid="306"/>
                                        </p:tgtEl>
                                        <p:attrNameLst>
                                          <p:attrName>style.visibility</p:attrName>
                                        </p:attrNameLst>
                                      </p:cBhvr>
                                      <p:to>
                                        <p:strVal val="hidden"/>
                                      </p:to>
                                    </p:set>
                                  </p:childTnLst>
                                </p:cTn>
                              </p:par>
                            </p:childTnLst>
                          </p:cTn>
                        </p:par>
                        <p:par>
                          <p:cTn id="31" fill="hold">
                            <p:stCondLst>
                              <p:cond delay="1500"/>
                            </p:stCondLst>
                            <p:childTnLst>
                              <p:par>
                                <p:cTn id="32" presetID="1" presetClass="entr" presetSubtype="0" fill="hold" grpId="0" nodeType="afterEffect">
                                  <p:stCondLst>
                                    <p:cond delay="0"/>
                                  </p:stCondLst>
                                  <p:childTnLst>
                                    <p:set>
                                      <p:cBhvr>
                                        <p:cTn id="33" dur="1" fill="hold">
                                          <p:stCondLst>
                                            <p:cond delay="0"/>
                                          </p:stCondLst>
                                        </p:cTn>
                                        <p:tgtEl>
                                          <p:spTgt spid="307"/>
                                        </p:tgtEl>
                                        <p:attrNameLst>
                                          <p:attrName>style.visibility</p:attrName>
                                        </p:attrNameLst>
                                      </p:cBhvr>
                                      <p:to>
                                        <p:strVal val="visible"/>
                                      </p:to>
                                    </p:set>
                                  </p:childTnLst>
                                </p:cTn>
                              </p:par>
                            </p:childTnLst>
                          </p:cTn>
                        </p:par>
                        <p:par>
                          <p:cTn id="34" fill="hold">
                            <p:stCondLst>
                              <p:cond delay="1500"/>
                            </p:stCondLst>
                            <p:childTnLst>
                              <p:par>
                                <p:cTn id="35" presetID="63" presetClass="path" presetSubtype="0" accel="50000" decel="50000" fill="hold" grpId="1" nodeType="afterEffect">
                                  <p:stCondLst>
                                    <p:cond delay="0"/>
                                  </p:stCondLst>
                                  <p:childTnLst>
                                    <p:animMotion origin="layout" path="M 2.22222E-6 0 L 0.06805 -0.00069 " pathEditMode="relative" rAng="0" ptsTypes="AA">
                                      <p:cBhvr>
                                        <p:cTn id="36" dur="500" fill="hold"/>
                                        <p:tgtEl>
                                          <p:spTgt spid="307"/>
                                        </p:tgtEl>
                                        <p:attrNameLst>
                                          <p:attrName>ppt_x</p:attrName>
                                          <p:attrName>ppt_y</p:attrName>
                                        </p:attrNameLst>
                                      </p:cBhvr>
                                      <p:rCtr x="3403" y="-46"/>
                                    </p:animMotion>
                                  </p:childTnLst>
                                </p:cTn>
                              </p:par>
                            </p:childTnLst>
                          </p:cTn>
                        </p:par>
                        <p:par>
                          <p:cTn id="37" fill="hold">
                            <p:stCondLst>
                              <p:cond delay="2000"/>
                            </p:stCondLst>
                            <p:childTnLst>
                              <p:par>
                                <p:cTn id="38" presetID="1" presetClass="exit" presetSubtype="0" fill="hold" grpId="2" nodeType="afterEffect">
                                  <p:stCondLst>
                                    <p:cond delay="0"/>
                                  </p:stCondLst>
                                  <p:childTnLst>
                                    <p:set>
                                      <p:cBhvr>
                                        <p:cTn id="39" dur="1" fill="hold">
                                          <p:stCondLst>
                                            <p:cond delay="0"/>
                                          </p:stCondLst>
                                        </p:cTn>
                                        <p:tgtEl>
                                          <p:spTgt spid="307"/>
                                        </p:tgtEl>
                                        <p:attrNameLst>
                                          <p:attrName>style.visibility</p:attrName>
                                        </p:attrNameLst>
                                      </p:cBhvr>
                                      <p:to>
                                        <p:strVal val="hidden"/>
                                      </p:to>
                                    </p:set>
                                  </p:childTnLst>
                                </p:cTn>
                              </p:par>
                            </p:childTnLst>
                          </p:cTn>
                        </p:par>
                        <p:par>
                          <p:cTn id="40" fill="hold">
                            <p:stCondLst>
                              <p:cond delay="2000"/>
                            </p:stCondLst>
                            <p:childTnLst>
                              <p:par>
                                <p:cTn id="41" presetID="1" presetClass="entr" presetSubtype="0" fill="hold" grpId="0" nodeType="afterEffect">
                                  <p:stCondLst>
                                    <p:cond delay="0"/>
                                  </p:stCondLst>
                                  <p:childTnLst>
                                    <p:set>
                                      <p:cBhvr>
                                        <p:cTn id="42" dur="1" fill="hold">
                                          <p:stCondLst>
                                            <p:cond delay="0"/>
                                          </p:stCondLst>
                                        </p:cTn>
                                        <p:tgtEl>
                                          <p:spTgt spid="308"/>
                                        </p:tgtEl>
                                        <p:attrNameLst>
                                          <p:attrName>style.visibility</p:attrName>
                                        </p:attrNameLst>
                                      </p:cBhvr>
                                      <p:to>
                                        <p:strVal val="visible"/>
                                      </p:to>
                                    </p:set>
                                  </p:childTnLst>
                                </p:cTn>
                              </p:par>
                            </p:childTnLst>
                          </p:cTn>
                        </p:par>
                        <p:par>
                          <p:cTn id="43" fill="hold">
                            <p:stCondLst>
                              <p:cond delay="2000"/>
                            </p:stCondLst>
                            <p:childTnLst>
                              <p:par>
                                <p:cTn id="44" presetID="63" presetClass="path" presetSubtype="0" accel="50000" decel="50000" fill="hold" grpId="1" nodeType="afterEffect">
                                  <p:stCondLst>
                                    <p:cond delay="0"/>
                                  </p:stCondLst>
                                  <p:childTnLst>
                                    <p:animMotion origin="layout" path="M 2.22222E-6 0 L 0.06805 -0.00069 " pathEditMode="relative" rAng="0" ptsTypes="AA">
                                      <p:cBhvr>
                                        <p:cTn id="45" dur="500" fill="hold"/>
                                        <p:tgtEl>
                                          <p:spTgt spid="308"/>
                                        </p:tgtEl>
                                        <p:attrNameLst>
                                          <p:attrName>ppt_x</p:attrName>
                                          <p:attrName>ppt_y</p:attrName>
                                        </p:attrNameLst>
                                      </p:cBhvr>
                                      <p:rCtr x="3403" y="-46"/>
                                    </p:animMotion>
                                  </p:childTnLst>
                                </p:cTn>
                              </p:par>
                            </p:childTnLst>
                          </p:cTn>
                        </p:par>
                        <p:par>
                          <p:cTn id="46" fill="hold">
                            <p:stCondLst>
                              <p:cond delay="2500"/>
                            </p:stCondLst>
                            <p:childTnLst>
                              <p:par>
                                <p:cTn id="47" presetID="1" presetClass="exit" presetSubtype="0" fill="hold" grpId="2" nodeType="afterEffect">
                                  <p:stCondLst>
                                    <p:cond delay="0"/>
                                  </p:stCondLst>
                                  <p:childTnLst>
                                    <p:set>
                                      <p:cBhvr>
                                        <p:cTn id="48" dur="1" fill="hold">
                                          <p:stCondLst>
                                            <p:cond delay="0"/>
                                          </p:stCondLst>
                                        </p:cTn>
                                        <p:tgtEl>
                                          <p:spTgt spid="308"/>
                                        </p:tgtEl>
                                        <p:attrNameLst>
                                          <p:attrName>style.visibility</p:attrName>
                                        </p:attrNameLst>
                                      </p:cBhvr>
                                      <p:to>
                                        <p:strVal val="hidden"/>
                                      </p:to>
                                    </p:set>
                                  </p:childTnLst>
                                </p:cTn>
                              </p:par>
                            </p:childTnLst>
                          </p:cTn>
                        </p:par>
                        <p:par>
                          <p:cTn id="49" fill="hold">
                            <p:stCondLst>
                              <p:cond delay="2500"/>
                            </p:stCondLst>
                            <p:childTnLst>
                              <p:par>
                                <p:cTn id="50" presetID="1" presetClass="entr" presetSubtype="0" fill="hold" grpId="0" nodeType="afterEffect">
                                  <p:stCondLst>
                                    <p:cond delay="0"/>
                                  </p:stCondLst>
                                  <p:childTnLst>
                                    <p:set>
                                      <p:cBhvr>
                                        <p:cTn id="51" dur="1" fill="hold">
                                          <p:stCondLst>
                                            <p:cond delay="0"/>
                                          </p:stCondLst>
                                        </p:cTn>
                                        <p:tgtEl>
                                          <p:spTgt spid="309"/>
                                        </p:tgtEl>
                                        <p:attrNameLst>
                                          <p:attrName>style.visibility</p:attrName>
                                        </p:attrNameLst>
                                      </p:cBhvr>
                                      <p:to>
                                        <p:strVal val="visible"/>
                                      </p:to>
                                    </p:set>
                                  </p:childTnLst>
                                </p:cTn>
                              </p:par>
                            </p:childTnLst>
                          </p:cTn>
                        </p:par>
                        <p:par>
                          <p:cTn id="52" fill="hold">
                            <p:stCondLst>
                              <p:cond delay="2500"/>
                            </p:stCondLst>
                            <p:childTnLst>
                              <p:par>
                                <p:cTn id="53" presetID="63" presetClass="path" presetSubtype="0" accel="50000" decel="50000" fill="hold" grpId="1" nodeType="afterEffect">
                                  <p:stCondLst>
                                    <p:cond delay="0"/>
                                  </p:stCondLst>
                                  <p:childTnLst>
                                    <p:animMotion origin="layout" path="M 2.22222E-6 0 L 0.06805 -0.00069 " pathEditMode="relative" rAng="0" ptsTypes="AA">
                                      <p:cBhvr>
                                        <p:cTn id="54" dur="500" fill="hold"/>
                                        <p:tgtEl>
                                          <p:spTgt spid="309"/>
                                        </p:tgtEl>
                                        <p:attrNameLst>
                                          <p:attrName>ppt_x</p:attrName>
                                          <p:attrName>ppt_y</p:attrName>
                                        </p:attrNameLst>
                                      </p:cBhvr>
                                      <p:rCtr x="3403" y="-46"/>
                                    </p:animMotion>
                                  </p:childTnLst>
                                </p:cTn>
                              </p:par>
                            </p:childTnLst>
                          </p:cTn>
                        </p:par>
                        <p:par>
                          <p:cTn id="55" fill="hold">
                            <p:stCondLst>
                              <p:cond delay="3000"/>
                            </p:stCondLst>
                            <p:childTnLst>
                              <p:par>
                                <p:cTn id="56" presetID="1" presetClass="exit" presetSubtype="0" fill="hold" grpId="2" nodeType="afterEffect">
                                  <p:stCondLst>
                                    <p:cond delay="0"/>
                                  </p:stCondLst>
                                  <p:childTnLst>
                                    <p:set>
                                      <p:cBhvr>
                                        <p:cTn id="57" dur="1" fill="hold">
                                          <p:stCondLst>
                                            <p:cond delay="0"/>
                                          </p:stCondLst>
                                        </p:cTn>
                                        <p:tgtEl>
                                          <p:spTgt spid="309"/>
                                        </p:tgtEl>
                                        <p:attrNameLst>
                                          <p:attrName>style.visibility</p:attrName>
                                        </p:attrNameLst>
                                      </p:cBhvr>
                                      <p:to>
                                        <p:strVal val="hidden"/>
                                      </p:to>
                                    </p:set>
                                  </p:childTnLst>
                                </p:cTn>
                              </p:par>
                            </p:childTnLst>
                          </p:cTn>
                        </p:par>
                        <p:par>
                          <p:cTn id="58" fill="hold">
                            <p:stCondLst>
                              <p:cond delay="3000"/>
                            </p:stCondLst>
                            <p:childTnLst>
                              <p:par>
                                <p:cTn id="59" presetID="1" presetClass="entr" presetSubtype="0" fill="hold" grpId="0" nodeType="afterEffect">
                                  <p:stCondLst>
                                    <p:cond delay="0"/>
                                  </p:stCondLst>
                                  <p:childTnLst>
                                    <p:set>
                                      <p:cBhvr>
                                        <p:cTn id="60" dur="1" fill="hold">
                                          <p:stCondLst>
                                            <p:cond delay="0"/>
                                          </p:stCondLst>
                                        </p:cTn>
                                        <p:tgtEl>
                                          <p:spTgt spid="310"/>
                                        </p:tgtEl>
                                        <p:attrNameLst>
                                          <p:attrName>style.visibility</p:attrName>
                                        </p:attrNameLst>
                                      </p:cBhvr>
                                      <p:to>
                                        <p:strVal val="visible"/>
                                      </p:to>
                                    </p:set>
                                  </p:childTnLst>
                                </p:cTn>
                              </p:par>
                            </p:childTnLst>
                          </p:cTn>
                        </p:par>
                        <p:par>
                          <p:cTn id="61" fill="hold">
                            <p:stCondLst>
                              <p:cond delay="3000"/>
                            </p:stCondLst>
                            <p:childTnLst>
                              <p:par>
                                <p:cTn id="62" presetID="63" presetClass="path" presetSubtype="0" accel="50000" decel="50000" fill="hold" grpId="1" nodeType="afterEffect">
                                  <p:stCondLst>
                                    <p:cond delay="0"/>
                                  </p:stCondLst>
                                  <p:childTnLst>
                                    <p:animMotion origin="layout" path="M 2.22222E-6 0 L 0.06805 -0.00069 " pathEditMode="relative" rAng="0" ptsTypes="AA">
                                      <p:cBhvr>
                                        <p:cTn id="63" dur="500" fill="hold"/>
                                        <p:tgtEl>
                                          <p:spTgt spid="310"/>
                                        </p:tgtEl>
                                        <p:attrNameLst>
                                          <p:attrName>ppt_x</p:attrName>
                                          <p:attrName>ppt_y</p:attrName>
                                        </p:attrNameLst>
                                      </p:cBhvr>
                                      <p:rCtr x="3403" y="-46"/>
                                    </p:animMotion>
                                  </p:childTnLst>
                                </p:cTn>
                              </p:par>
                            </p:childTnLst>
                          </p:cTn>
                        </p:par>
                        <p:par>
                          <p:cTn id="64" fill="hold">
                            <p:stCondLst>
                              <p:cond delay="3500"/>
                            </p:stCondLst>
                            <p:childTnLst>
                              <p:par>
                                <p:cTn id="65" presetID="1" presetClass="exit" presetSubtype="0" fill="hold" grpId="2" nodeType="afterEffect">
                                  <p:stCondLst>
                                    <p:cond delay="0"/>
                                  </p:stCondLst>
                                  <p:childTnLst>
                                    <p:set>
                                      <p:cBhvr>
                                        <p:cTn id="66" dur="1" fill="hold">
                                          <p:stCondLst>
                                            <p:cond delay="0"/>
                                          </p:stCondLst>
                                        </p:cTn>
                                        <p:tgtEl>
                                          <p:spTgt spid="310"/>
                                        </p:tgtEl>
                                        <p:attrNameLst>
                                          <p:attrName>style.visibility</p:attrName>
                                        </p:attrNameLst>
                                      </p:cBhvr>
                                      <p:to>
                                        <p:strVal val="hidden"/>
                                      </p:to>
                                    </p:set>
                                  </p:childTnLst>
                                </p:cTn>
                              </p:par>
                            </p:childTnLst>
                          </p:cTn>
                        </p:par>
                        <p:par>
                          <p:cTn id="67" fill="hold">
                            <p:stCondLst>
                              <p:cond delay="3500"/>
                            </p:stCondLst>
                            <p:childTnLst>
                              <p:par>
                                <p:cTn id="68" presetID="1" presetClass="entr" presetSubtype="0" fill="hold" grpId="0" nodeType="afterEffect">
                                  <p:stCondLst>
                                    <p:cond delay="0"/>
                                  </p:stCondLst>
                                  <p:childTnLst>
                                    <p:set>
                                      <p:cBhvr>
                                        <p:cTn id="69" dur="1" fill="hold">
                                          <p:stCondLst>
                                            <p:cond delay="0"/>
                                          </p:stCondLst>
                                        </p:cTn>
                                        <p:tgtEl>
                                          <p:spTgt spid="311"/>
                                        </p:tgtEl>
                                        <p:attrNameLst>
                                          <p:attrName>style.visibility</p:attrName>
                                        </p:attrNameLst>
                                      </p:cBhvr>
                                      <p:to>
                                        <p:strVal val="visible"/>
                                      </p:to>
                                    </p:set>
                                  </p:childTnLst>
                                </p:cTn>
                              </p:par>
                            </p:childTnLst>
                          </p:cTn>
                        </p:par>
                        <p:par>
                          <p:cTn id="70" fill="hold">
                            <p:stCondLst>
                              <p:cond delay="3500"/>
                            </p:stCondLst>
                            <p:childTnLst>
                              <p:par>
                                <p:cTn id="71" presetID="63" presetClass="path" presetSubtype="0" accel="50000" decel="50000" fill="hold" grpId="1" nodeType="afterEffect">
                                  <p:stCondLst>
                                    <p:cond delay="0"/>
                                  </p:stCondLst>
                                  <p:childTnLst>
                                    <p:animMotion origin="layout" path="M 2.22222E-6 0 L 0.06805 -0.00069 " pathEditMode="relative" rAng="0" ptsTypes="AA">
                                      <p:cBhvr>
                                        <p:cTn id="72" dur="500" fill="hold"/>
                                        <p:tgtEl>
                                          <p:spTgt spid="311"/>
                                        </p:tgtEl>
                                        <p:attrNameLst>
                                          <p:attrName>ppt_x</p:attrName>
                                          <p:attrName>ppt_y</p:attrName>
                                        </p:attrNameLst>
                                      </p:cBhvr>
                                      <p:rCtr x="3403" y="-46"/>
                                    </p:animMotion>
                                  </p:childTnLst>
                                </p:cTn>
                              </p:par>
                            </p:childTnLst>
                          </p:cTn>
                        </p:par>
                        <p:par>
                          <p:cTn id="73" fill="hold">
                            <p:stCondLst>
                              <p:cond delay="4000"/>
                            </p:stCondLst>
                            <p:childTnLst>
                              <p:par>
                                <p:cTn id="74" presetID="1" presetClass="exit" presetSubtype="0" fill="hold" grpId="2" nodeType="afterEffect">
                                  <p:stCondLst>
                                    <p:cond delay="0"/>
                                  </p:stCondLst>
                                  <p:childTnLst>
                                    <p:set>
                                      <p:cBhvr>
                                        <p:cTn id="75" dur="1" fill="hold">
                                          <p:stCondLst>
                                            <p:cond delay="0"/>
                                          </p:stCondLst>
                                        </p:cTn>
                                        <p:tgtEl>
                                          <p:spTgt spid="311"/>
                                        </p:tgtEl>
                                        <p:attrNameLst>
                                          <p:attrName>style.visibility</p:attrName>
                                        </p:attrNameLst>
                                      </p:cBhvr>
                                      <p:to>
                                        <p:strVal val="hidden"/>
                                      </p:to>
                                    </p:set>
                                  </p:childTnLst>
                                </p:cTn>
                              </p:par>
                            </p:childTnLst>
                          </p:cTn>
                        </p:par>
                        <p:par>
                          <p:cTn id="76" fill="hold">
                            <p:stCondLst>
                              <p:cond delay="4000"/>
                            </p:stCondLst>
                            <p:childTnLst>
                              <p:par>
                                <p:cTn id="77" presetID="1" presetClass="entr" presetSubtype="0" fill="hold" grpId="0" nodeType="afterEffect">
                                  <p:stCondLst>
                                    <p:cond delay="0"/>
                                  </p:stCondLst>
                                  <p:childTnLst>
                                    <p:set>
                                      <p:cBhvr>
                                        <p:cTn id="78" dur="1" fill="hold">
                                          <p:stCondLst>
                                            <p:cond delay="0"/>
                                          </p:stCondLst>
                                        </p:cTn>
                                        <p:tgtEl>
                                          <p:spTgt spid="312"/>
                                        </p:tgtEl>
                                        <p:attrNameLst>
                                          <p:attrName>style.visibility</p:attrName>
                                        </p:attrNameLst>
                                      </p:cBhvr>
                                      <p:to>
                                        <p:strVal val="visible"/>
                                      </p:to>
                                    </p:set>
                                  </p:childTnLst>
                                </p:cTn>
                              </p:par>
                            </p:childTnLst>
                          </p:cTn>
                        </p:par>
                        <p:par>
                          <p:cTn id="79" fill="hold">
                            <p:stCondLst>
                              <p:cond delay="4000"/>
                            </p:stCondLst>
                            <p:childTnLst>
                              <p:par>
                                <p:cTn id="80" presetID="63" presetClass="path" presetSubtype="0" accel="50000" decel="50000" fill="hold" grpId="1" nodeType="afterEffect">
                                  <p:stCondLst>
                                    <p:cond delay="0"/>
                                  </p:stCondLst>
                                  <p:childTnLst>
                                    <p:animMotion origin="layout" path="M 2.22222E-6 0 L 0.06805 -0.00069 " pathEditMode="relative" rAng="0" ptsTypes="AA">
                                      <p:cBhvr>
                                        <p:cTn id="81" dur="500" fill="hold"/>
                                        <p:tgtEl>
                                          <p:spTgt spid="312"/>
                                        </p:tgtEl>
                                        <p:attrNameLst>
                                          <p:attrName>ppt_x</p:attrName>
                                          <p:attrName>ppt_y</p:attrName>
                                        </p:attrNameLst>
                                      </p:cBhvr>
                                      <p:rCtr x="3403" y="-46"/>
                                    </p:animMotion>
                                  </p:childTnLst>
                                </p:cTn>
                              </p:par>
                            </p:childTnLst>
                          </p:cTn>
                        </p:par>
                        <p:par>
                          <p:cTn id="82" fill="hold">
                            <p:stCondLst>
                              <p:cond delay="4500"/>
                            </p:stCondLst>
                            <p:childTnLst>
                              <p:par>
                                <p:cTn id="83" presetID="1" presetClass="exit" presetSubtype="0" fill="hold" grpId="2" nodeType="afterEffect">
                                  <p:stCondLst>
                                    <p:cond delay="0"/>
                                  </p:stCondLst>
                                  <p:childTnLst>
                                    <p:set>
                                      <p:cBhvr>
                                        <p:cTn id="84" dur="1" fill="hold">
                                          <p:stCondLst>
                                            <p:cond delay="0"/>
                                          </p:stCondLst>
                                        </p:cTn>
                                        <p:tgtEl>
                                          <p:spTgt spid="312"/>
                                        </p:tgtEl>
                                        <p:attrNameLst>
                                          <p:attrName>style.visibility</p:attrName>
                                        </p:attrNameLst>
                                      </p:cBhvr>
                                      <p:to>
                                        <p:strVal val="hidden"/>
                                      </p:to>
                                    </p:set>
                                  </p:childTnLst>
                                </p:cTn>
                              </p:par>
                            </p:childTnLst>
                          </p:cTn>
                        </p:par>
                        <p:par>
                          <p:cTn id="85" fill="hold">
                            <p:stCondLst>
                              <p:cond delay="4500"/>
                            </p:stCondLst>
                            <p:childTnLst>
                              <p:par>
                                <p:cTn id="86" presetID="1" presetClass="entr" presetSubtype="0" fill="hold" grpId="0" nodeType="afterEffect">
                                  <p:stCondLst>
                                    <p:cond delay="0"/>
                                  </p:stCondLst>
                                  <p:childTnLst>
                                    <p:set>
                                      <p:cBhvr>
                                        <p:cTn id="87" dur="1" fill="hold">
                                          <p:stCondLst>
                                            <p:cond delay="0"/>
                                          </p:stCondLst>
                                        </p:cTn>
                                        <p:tgtEl>
                                          <p:spTgt spid="313"/>
                                        </p:tgtEl>
                                        <p:attrNameLst>
                                          <p:attrName>style.visibility</p:attrName>
                                        </p:attrNameLst>
                                      </p:cBhvr>
                                      <p:to>
                                        <p:strVal val="visible"/>
                                      </p:to>
                                    </p:set>
                                  </p:childTnLst>
                                </p:cTn>
                              </p:par>
                            </p:childTnLst>
                          </p:cTn>
                        </p:par>
                        <p:par>
                          <p:cTn id="88" fill="hold">
                            <p:stCondLst>
                              <p:cond delay="4500"/>
                            </p:stCondLst>
                            <p:childTnLst>
                              <p:par>
                                <p:cTn id="89" presetID="63" presetClass="path" presetSubtype="0" accel="50000" decel="50000" fill="hold" grpId="1" nodeType="afterEffect">
                                  <p:stCondLst>
                                    <p:cond delay="0"/>
                                  </p:stCondLst>
                                  <p:childTnLst>
                                    <p:animMotion origin="layout" path="M 2.22222E-6 0 L 0.06805 -0.00069 " pathEditMode="relative" rAng="0" ptsTypes="AA">
                                      <p:cBhvr>
                                        <p:cTn id="90" dur="500" fill="hold"/>
                                        <p:tgtEl>
                                          <p:spTgt spid="313"/>
                                        </p:tgtEl>
                                        <p:attrNameLst>
                                          <p:attrName>ppt_x</p:attrName>
                                          <p:attrName>ppt_y</p:attrName>
                                        </p:attrNameLst>
                                      </p:cBhvr>
                                      <p:rCtr x="3403" y="-46"/>
                                    </p:animMotion>
                                  </p:childTnLst>
                                </p:cTn>
                              </p:par>
                            </p:childTnLst>
                          </p:cTn>
                        </p:par>
                        <p:par>
                          <p:cTn id="91" fill="hold">
                            <p:stCondLst>
                              <p:cond delay="5000"/>
                            </p:stCondLst>
                            <p:childTnLst>
                              <p:par>
                                <p:cTn id="92" presetID="1" presetClass="exit" presetSubtype="0" fill="hold" grpId="2" nodeType="afterEffect">
                                  <p:stCondLst>
                                    <p:cond delay="0"/>
                                  </p:stCondLst>
                                  <p:childTnLst>
                                    <p:set>
                                      <p:cBhvr>
                                        <p:cTn id="93" dur="1" fill="hold">
                                          <p:stCondLst>
                                            <p:cond delay="0"/>
                                          </p:stCondLst>
                                        </p:cTn>
                                        <p:tgtEl>
                                          <p:spTgt spid="313"/>
                                        </p:tgtEl>
                                        <p:attrNameLst>
                                          <p:attrName>style.visibility</p:attrName>
                                        </p:attrNameLst>
                                      </p:cBhvr>
                                      <p:to>
                                        <p:strVal val="hidden"/>
                                      </p:to>
                                    </p:set>
                                  </p:childTnLst>
                                </p:cTn>
                              </p:par>
                            </p:childTnLst>
                          </p:cTn>
                        </p:par>
                        <p:par>
                          <p:cTn id="94" fill="hold">
                            <p:stCondLst>
                              <p:cond delay="5000"/>
                            </p:stCondLst>
                            <p:childTnLst>
                              <p:par>
                                <p:cTn id="95" presetID="1" presetClass="entr" presetSubtype="0" fill="hold" grpId="0" nodeType="afterEffect">
                                  <p:stCondLst>
                                    <p:cond delay="0"/>
                                  </p:stCondLst>
                                  <p:childTnLst>
                                    <p:set>
                                      <p:cBhvr>
                                        <p:cTn id="96" dur="1" fill="hold">
                                          <p:stCondLst>
                                            <p:cond delay="0"/>
                                          </p:stCondLst>
                                        </p:cTn>
                                        <p:tgtEl>
                                          <p:spTgt spid="314"/>
                                        </p:tgtEl>
                                        <p:attrNameLst>
                                          <p:attrName>style.visibility</p:attrName>
                                        </p:attrNameLst>
                                      </p:cBhvr>
                                      <p:to>
                                        <p:strVal val="visible"/>
                                      </p:to>
                                    </p:set>
                                  </p:childTnLst>
                                </p:cTn>
                              </p:par>
                            </p:childTnLst>
                          </p:cTn>
                        </p:par>
                        <p:par>
                          <p:cTn id="97" fill="hold">
                            <p:stCondLst>
                              <p:cond delay="5000"/>
                            </p:stCondLst>
                            <p:childTnLst>
                              <p:par>
                                <p:cTn id="98" presetID="63" presetClass="path" presetSubtype="0" accel="50000" decel="50000" fill="hold" grpId="1" nodeType="afterEffect">
                                  <p:stCondLst>
                                    <p:cond delay="0"/>
                                  </p:stCondLst>
                                  <p:childTnLst>
                                    <p:animMotion origin="layout" path="M 2.22222E-6 0 L 0.06805 -0.00069 " pathEditMode="relative" rAng="0" ptsTypes="AA">
                                      <p:cBhvr>
                                        <p:cTn id="99" dur="500" fill="hold"/>
                                        <p:tgtEl>
                                          <p:spTgt spid="314"/>
                                        </p:tgtEl>
                                        <p:attrNameLst>
                                          <p:attrName>ppt_x</p:attrName>
                                          <p:attrName>ppt_y</p:attrName>
                                        </p:attrNameLst>
                                      </p:cBhvr>
                                      <p:rCtr x="3403" y="-46"/>
                                    </p:animMotion>
                                  </p:childTnLst>
                                </p:cTn>
                              </p:par>
                            </p:childTnLst>
                          </p:cTn>
                        </p:par>
                        <p:par>
                          <p:cTn id="100" fill="hold">
                            <p:stCondLst>
                              <p:cond delay="5500"/>
                            </p:stCondLst>
                            <p:childTnLst>
                              <p:par>
                                <p:cTn id="101" presetID="1" presetClass="exit" presetSubtype="0" fill="hold" grpId="2" nodeType="afterEffect">
                                  <p:stCondLst>
                                    <p:cond delay="0"/>
                                  </p:stCondLst>
                                  <p:childTnLst>
                                    <p:set>
                                      <p:cBhvr>
                                        <p:cTn id="102" dur="1" fill="hold">
                                          <p:stCondLst>
                                            <p:cond delay="0"/>
                                          </p:stCondLst>
                                        </p:cTn>
                                        <p:tgtEl>
                                          <p:spTgt spid="3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4" grpId="0" animBg="1"/>
      <p:bldP spid="304" grpId="1" animBg="1"/>
      <p:bldP spid="304" grpId="2" animBg="1"/>
      <p:bldP spid="305" grpId="0" animBg="1"/>
      <p:bldP spid="305" grpId="1" animBg="1"/>
      <p:bldP spid="305" grpId="2" animBg="1"/>
      <p:bldP spid="306" grpId="0" animBg="1"/>
      <p:bldP spid="306" grpId="1" animBg="1"/>
      <p:bldP spid="306" grpId="2" animBg="1"/>
      <p:bldP spid="307" grpId="0" animBg="1"/>
      <p:bldP spid="307" grpId="1" animBg="1"/>
      <p:bldP spid="307" grpId="2" animBg="1"/>
      <p:bldP spid="308" grpId="0" animBg="1"/>
      <p:bldP spid="308" grpId="1" animBg="1"/>
      <p:bldP spid="308" grpId="2" animBg="1"/>
      <p:bldP spid="309" grpId="0" animBg="1"/>
      <p:bldP spid="309" grpId="1" animBg="1"/>
      <p:bldP spid="309" grpId="2" animBg="1"/>
      <p:bldP spid="310" grpId="0" animBg="1"/>
      <p:bldP spid="310" grpId="1" animBg="1"/>
      <p:bldP spid="310" grpId="2" animBg="1"/>
      <p:bldP spid="311" grpId="0" animBg="1"/>
      <p:bldP spid="311" grpId="1" animBg="1"/>
      <p:bldP spid="311" grpId="2" animBg="1"/>
      <p:bldP spid="312" grpId="0" animBg="1"/>
      <p:bldP spid="312" grpId="1" animBg="1"/>
      <p:bldP spid="312" grpId="2" animBg="1"/>
      <p:bldP spid="313" grpId="0" animBg="1"/>
      <p:bldP spid="313" grpId="1" animBg="1"/>
      <p:bldP spid="313" grpId="2" animBg="1"/>
      <p:bldP spid="314" grpId="0" animBg="1"/>
      <p:bldP spid="314" grpId="1" animBg="1"/>
      <p:bldP spid="314" grpId="2"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9504"/>
            <a:ext cx="8229600" cy="944562"/>
          </a:xfrm>
        </p:spPr>
        <p:txBody>
          <a:bodyPr>
            <a:normAutofit fontScale="90000"/>
          </a:bodyPr>
          <a:lstStyle/>
          <a:p>
            <a:r>
              <a:rPr lang="en-US" dirty="0" smtClean="0"/>
              <a:t>Methods of an Actor are run when a message is received</a:t>
            </a:r>
            <a:endParaRPr lang="en-US" dirty="0"/>
          </a:p>
        </p:txBody>
      </p:sp>
      <p:sp>
        <p:nvSpPr>
          <p:cNvPr id="5" name="Rectangle 4"/>
          <p:cNvSpPr/>
          <p:nvPr/>
        </p:nvSpPr>
        <p:spPr bwMode="auto">
          <a:xfrm>
            <a:off x="4038600" y="1125814"/>
            <a:ext cx="2971800" cy="2070473"/>
          </a:xfrm>
          <a:prstGeom prst="rect">
            <a:avLst/>
          </a:prstGeom>
          <a:ln w="38100">
            <a:solidFill>
              <a:schemeClr val="bg1">
                <a:lumMod val="50000"/>
              </a:schemeClr>
            </a:solidFill>
            <a:prstDash val="solid"/>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1100" smtClean="0">
              <a:solidFill>
                <a:prstClr val="black"/>
              </a:solidFill>
              <a:latin typeface="Arial Narrow" pitchFamily="34" charset="0"/>
            </a:endParaRPr>
          </a:p>
        </p:txBody>
      </p:sp>
      <p:sp>
        <p:nvSpPr>
          <p:cNvPr id="6" name="Rectangle 5"/>
          <p:cNvSpPr/>
          <p:nvPr/>
        </p:nvSpPr>
        <p:spPr bwMode="auto">
          <a:xfrm>
            <a:off x="4674576" y="983904"/>
            <a:ext cx="1650024" cy="281764"/>
          </a:xfrm>
          <a:prstGeom prst="rect">
            <a:avLst/>
          </a:prstGeom>
          <a:solidFill>
            <a:srgbClr val="FFFFFF"/>
          </a:solidFill>
          <a:ln w="5715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eaLnBrk="0" fontAlgn="base" hangingPunct="0">
              <a:spcBef>
                <a:spcPct val="0"/>
              </a:spcBef>
              <a:spcAft>
                <a:spcPct val="0"/>
              </a:spcAft>
              <a:defRPr/>
            </a:pPr>
            <a:r>
              <a:rPr lang="en-US" sz="1200" b="1" kern="0" dirty="0" smtClean="0">
                <a:solidFill>
                  <a:srgbClr val="000000"/>
                </a:solidFill>
                <a:latin typeface="Univers Com 45 Light"/>
                <a:cs typeface="Arial" charset="0"/>
              </a:rPr>
              <a:t>Log Status Update</a:t>
            </a:r>
          </a:p>
        </p:txBody>
      </p:sp>
      <p:sp>
        <p:nvSpPr>
          <p:cNvPr id="7" name="Rectangle 6"/>
          <p:cNvSpPr/>
          <p:nvPr/>
        </p:nvSpPr>
        <p:spPr bwMode="auto">
          <a:xfrm>
            <a:off x="4267200" y="1354414"/>
            <a:ext cx="2971800" cy="2070473"/>
          </a:xfrm>
          <a:prstGeom prst="rect">
            <a:avLst/>
          </a:prstGeom>
          <a:ln w="38100">
            <a:solidFill>
              <a:schemeClr val="bg1">
                <a:lumMod val="50000"/>
              </a:schemeClr>
            </a:solidFill>
            <a:prstDash val="solid"/>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1100" smtClean="0">
              <a:solidFill>
                <a:prstClr val="black"/>
              </a:solidFill>
              <a:latin typeface="Arial Narrow" pitchFamily="34" charset="0"/>
            </a:endParaRPr>
          </a:p>
        </p:txBody>
      </p:sp>
      <p:sp>
        <p:nvSpPr>
          <p:cNvPr id="8" name="Rectangle 7"/>
          <p:cNvSpPr/>
          <p:nvPr/>
        </p:nvSpPr>
        <p:spPr bwMode="auto">
          <a:xfrm>
            <a:off x="5118588" y="1189468"/>
            <a:ext cx="1219200" cy="327836"/>
          </a:xfrm>
          <a:prstGeom prst="rect">
            <a:avLst/>
          </a:prstGeom>
          <a:solidFill>
            <a:srgbClr val="FFFFFF"/>
          </a:solidFill>
          <a:ln w="5715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eaLnBrk="0" fontAlgn="base" hangingPunct="0">
              <a:spcBef>
                <a:spcPct val="0"/>
              </a:spcBef>
              <a:spcAft>
                <a:spcPct val="0"/>
              </a:spcAft>
              <a:defRPr/>
            </a:pPr>
            <a:r>
              <a:rPr lang="en-US" sz="1200" b="1" kern="0" dirty="0" smtClean="0">
                <a:solidFill>
                  <a:srgbClr val="000000"/>
                </a:solidFill>
                <a:latin typeface="Univers Com 45 Light"/>
                <a:cs typeface="Arial" charset="0"/>
              </a:rPr>
              <a:t>Update Data</a:t>
            </a:r>
          </a:p>
        </p:txBody>
      </p:sp>
      <p:sp>
        <p:nvSpPr>
          <p:cNvPr id="9" name="Rectangle 8"/>
          <p:cNvSpPr/>
          <p:nvPr/>
        </p:nvSpPr>
        <p:spPr bwMode="auto">
          <a:xfrm>
            <a:off x="4495800" y="1583014"/>
            <a:ext cx="2971800" cy="2070473"/>
          </a:xfrm>
          <a:prstGeom prst="rect">
            <a:avLst/>
          </a:prstGeom>
          <a:ln w="38100">
            <a:solidFill>
              <a:schemeClr val="bg1">
                <a:lumMod val="50000"/>
              </a:schemeClr>
            </a:solidFill>
            <a:prstDash val="solid"/>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1100" smtClean="0">
              <a:solidFill>
                <a:prstClr val="black"/>
              </a:solidFill>
              <a:latin typeface="Arial Narrow" pitchFamily="34" charset="0"/>
            </a:endParaRPr>
          </a:p>
        </p:txBody>
      </p:sp>
      <p:sp>
        <p:nvSpPr>
          <p:cNvPr id="10" name="Rectangle 9"/>
          <p:cNvSpPr/>
          <p:nvPr/>
        </p:nvSpPr>
        <p:spPr bwMode="auto">
          <a:xfrm>
            <a:off x="5131776" y="1418068"/>
            <a:ext cx="1650024" cy="327836"/>
          </a:xfrm>
          <a:prstGeom prst="rect">
            <a:avLst/>
          </a:prstGeom>
          <a:solidFill>
            <a:srgbClr val="FFFFFF"/>
          </a:solidFill>
          <a:ln w="5715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eaLnBrk="0" fontAlgn="base" hangingPunct="0">
              <a:spcBef>
                <a:spcPct val="0"/>
              </a:spcBef>
              <a:spcAft>
                <a:spcPct val="0"/>
              </a:spcAft>
              <a:defRPr/>
            </a:pPr>
            <a:r>
              <a:rPr lang="en-US" sz="1200" b="1" kern="0" dirty="0" smtClean="0">
                <a:solidFill>
                  <a:srgbClr val="000000"/>
                </a:solidFill>
                <a:latin typeface="Univers Com 45 Light"/>
                <a:cs typeface="Arial" charset="0"/>
              </a:rPr>
              <a:t>Launch Results UI</a:t>
            </a:r>
          </a:p>
        </p:txBody>
      </p:sp>
      <p:sp>
        <p:nvSpPr>
          <p:cNvPr id="11" name="Rectangle 10"/>
          <p:cNvSpPr/>
          <p:nvPr/>
        </p:nvSpPr>
        <p:spPr bwMode="auto">
          <a:xfrm>
            <a:off x="4724400" y="1811614"/>
            <a:ext cx="2971800" cy="2070473"/>
          </a:xfrm>
          <a:prstGeom prst="rect">
            <a:avLst/>
          </a:prstGeom>
          <a:ln w="38100">
            <a:solidFill>
              <a:schemeClr val="bg1">
                <a:lumMod val="50000"/>
              </a:schemeClr>
            </a:solidFill>
            <a:prstDash val="solid"/>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1100" smtClean="0">
              <a:solidFill>
                <a:prstClr val="black"/>
              </a:solidFill>
              <a:latin typeface="Arial Narrow" pitchFamily="34" charset="0"/>
            </a:endParaRPr>
          </a:p>
        </p:txBody>
      </p:sp>
      <p:sp>
        <p:nvSpPr>
          <p:cNvPr id="12" name="Rectangle 11"/>
          <p:cNvSpPr/>
          <p:nvPr/>
        </p:nvSpPr>
        <p:spPr bwMode="auto">
          <a:xfrm>
            <a:off x="5665176" y="1646668"/>
            <a:ext cx="1040424" cy="327836"/>
          </a:xfrm>
          <a:prstGeom prst="rect">
            <a:avLst/>
          </a:prstGeom>
          <a:solidFill>
            <a:srgbClr val="FFFFFF"/>
          </a:solidFill>
          <a:ln w="5715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eaLnBrk="0" fontAlgn="base" hangingPunct="0">
              <a:spcBef>
                <a:spcPct val="0"/>
              </a:spcBef>
              <a:spcAft>
                <a:spcPct val="0"/>
              </a:spcAft>
              <a:defRPr/>
            </a:pPr>
            <a:r>
              <a:rPr lang="en-US" sz="1200" b="1" kern="0" dirty="0" smtClean="0">
                <a:solidFill>
                  <a:srgbClr val="000000"/>
                </a:solidFill>
                <a:latin typeface="Univers Com 45 Light"/>
                <a:cs typeface="Arial" charset="0"/>
              </a:rPr>
              <a:t>Initialize</a:t>
            </a:r>
          </a:p>
        </p:txBody>
      </p:sp>
      <p:sp>
        <p:nvSpPr>
          <p:cNvPr id="13" name="TextBox 12"/>
          <p:cNvSpPr txBox="1"/>
          <p:nvPr/>
        </p:nvSpPr>
        <p:spPr>
          <a:xfrm>
            <a:off x="132082" y="5421868"/>
            <a:ext cx="8935718" cy="369332"/>
          </a:xfrm>
          <a:prstGeom prst="rect">
            <a:avLst/>
          </a:prstGeom>
          <a:noFill/>
        </p:spPr>
        <p:txBody>
          <a:bodyPr wrap="square" rtlCol="0">
            <a:spAutoFit/>
          </a:bodyPr>
          <a:lstStyle/>
          <a:p>
            <a:pPr algn="ctr"/>
            <a:r>
              <a:rPr lang="en-US" dirty="0" smtClean="0">
                <a:solidFill>
                  <a:prstClr val="black"/>
                </a:solidFill>
                <a:latin typeface="Univers Com 45 Light"/>
              </a:rPr>
              <a:t>Methods of an Actor define the messages it can consume</a:t>
            </a:r>
            <a:endParaRPr lang="en-US" dirty="0">
              <a:solidFill>
                <a:prstClr val="black"/>
              </a:solidFill>
              <a:latin typeface="Univers Com 45 Light"/>
            </a:endParaRPr>
          </a:p>
        </p:txBody>
      </p:sp>
      <p:sp>
        <p:nvSpPr>
          <p:cNvPr id="14" name="TextBox 13"/>
          <p:cNvSpPr txBox="1"/>
          <p:nvPr/>
        </p:nvSpPr>
        <p:spPr>
          <a:xfrm>
            <a:off x="3196463" y="2319955"/>
            <a:ext cx="465192" cy="769441"/>
          </a:xfrm>
          <a:prstGeom prst="rect">
            <a:avLst/>
          </a:prstGeom>
          <a:noFill/>
        </p:spPr>
        <p:txBody>
          <a:bodyPr wrap="none" rtlCol="0">
            <a:spAutoFit/>
          </a:bodyPr>
          <a:lstStyle/>
          <a:p>
            <a:r>
              <a:rPr lang="en-US" sz="6600" baseline="-25000" dirty="0" smtClean="0">
                <a:solidFill>
                  <a:prstClr val="black"/>
                </a:solidFill>
                <a:latin typeface="Univers Com 45 Light"/>
              </a:rPr>
              <a:t>=</a:t>
            </a:r>
            <a:endParaRPr lang="en-US" sz="6600" baseline="-25000" dirty="0">
              <a:solidFill>
                <a:prstClr val="black"/>
              </a:solidFill>
              <a:latin typeface="Univers Com 45 Light"/>
            </a:endParaRPr>
          </a:p>
        </p:txBody>
      </p:sp>
      <p:sp>
        <p:nvSpPr>
          <p:cNvPr id="3" name="Left Brace 2"/>
          <p:cNvSpPr/>
          <p:nvPr/>
        </p:nvSpPr>
        <p:spPr>
          <a:xfrm flipH="1">
            <a:off x="2663063" y="2149940"/>
            <a:ext cx="533400" cy="1633055"/>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solidFill>
                <a:prstClr val="black"/>
              </a:solidFill>
              <a:latin typeface="Univers Com 45 Light"/>
            </a:endParaRPr>
          </a:p>
        </p:txBody>
      </p:sp>
      <p:sp>
        <p:nvSpPr>
          <p:cNvPr id="18" name="Rectangle 17"/>
          <p:cNvSpPr/>
          <p:nvPr/>
        </p:nvSpPr>
        <p:spPr bwMode="auto">
          <a:xfrm>
            <a:off x="4953000" y="2063251"/>
            <a:ext cx="2971800" cy="2070473"/>
          </a:xfrm>
          <a:prstGeom prst="rect">
            <a:avLst/>
          </a:prstGeom>
          <a:ln w="38100">
            <a:solidFill>
              <a:schemeClr val="bg1">
                <a:lumMod val="50000"/>
              </a:schemeClr>
            </a:solidFill>
            <a:prstDash val="solid"/>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1100" smtClean="0">
              <a:solidFill>
                <a:prstClr val="black"/>
              </a:solidFill>
              <a:latin typeface="Arial Narrow" pitchFamily="34" charset="0"/>
            </a:endParaRPr>
          </a:p>
        </p:txBody>
      </p:sp>
      <p:sp>
        <p:nvSpPr>
          <p:cNvPr id="19" name="Rectangle 18"/>
          <p:cNvSpPr/>
          <p:nvPr/>
        </p:nvSpPr>
        <p:spPr bwMode="auto">
          <a:xfrm>
            <a:off x="5728188" y="1898304"/>
            <a:ext cx="1497624" cy="327836"/>
          </a:xfrm>
          <a:prstGeom prst="rect">
            <a:avLst/>
          </a:prstGeom>
          <a:solidFill>
            <a:srgbClr val="FFFFFF"/>
          </a:solidFill>
          <a:ln w="5715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eaLnBrk="0" fontAlgn="base" hangingPunct="0">
              <a:spcBef>
                <a:spcPct val="0"/>
              </a:spcBef>
              <a:spcAft>
                <a:spcPct val="0"/>
              </a:spcAft>
              <a:defRPr/>
            </a:pPr>
            <a:r>
              <a:rPr lang="en-US" sz="1200" b="1" kern="0" dirty="0" smtClean="0">
                <a:solidFill>
                  <a:srgbClr val="000000"/>
                </a:solidFill>
                <a:latin typeface="Univers Com 45 Light"/>
                <a:cs typeface="Arial" charset="0"/>
              </a:rPr>
              <a:t>Hardware Scan</a:t>
            </a:r>
          </a:p>
        </p:txBody>
      </p:sp>
      <p:sp>
        <p:nvSpPr>
          <p:cNvPr id="20" name="Rectangle 19"/>
          <p:cNvSpPr/>
          <p:nvPr/>
        </p:nvSpPr>
        <p:spPr bwMode="auto">
          <a:xfrm>
            <a:off x="5181600" y="2291851"/>
            <a:ext cx="2971800" cy="2070473"/>
          </a:xfrm>
          <a:prstGeom prst="rect">
            <a:avLst/>
          </a:prstGeom>
          <a:ln w="38100">
            <a:solidFill>
              <a:schemeClr val="bg1">
                <a:lumMod val="50000"/>
              </a:schemeClr>
            </a:solidFill>
            <a:prstDash val="solid"/>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1100" smtClean="0">
              <a:solidFill>
                <a:prstClr val="black"/>
              </a:solidFill>
              <a:latin typeface="Arial Narrow" pitchFamily="34" charset="0"/>
            </a:endParaRPr>
          </a:p>
        </p:txBody>
      </p:sp>
      <p:sp>
        <p:nvSpPr>
          <p:cNvPr id="21" name="Rectangle 20"/>
          <p:cNvSpPr/>
          <p:nvPr/>
        </p:nvSpPr>
        <p:spPr bwMode="auto">
          <a:xfrm>
            <a:off x="5486400" y="2128604"/>
            <a:ext cx="2438400" cy="324436"/>
          </a:xfrm>
          <a:prstGeom prst="rect">
            <a:avLst/>
          </a:prstGeom>
          <a:solidFill>
            <a:srgbClr val="FFFFFF"/>
          </a:solidFill>
          <a:ln w="5715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eaLnBrk="0" fontAlgn="base" hangingPunct="0">
              <a:spcBef>
                <a:spcPct val="0"/>
              </a:spcBef>
              <a:spcAft>
                <a:spcPct val="0"/>
              </a:spcAft>
              <a:defRPr/>
            </a:pPr>
            <a:r>
              <a:rPr lang="en-US" sz="1200" b="1" kern="0" dirty="0" smtClean="0">
                <a:solidFill>
                  <a:srgbClr val="000000"/>
                </a:solidFill>
                <a:latin typeface="Univers Com 45 Light"/>
                <a:cs typeface="Arial" charset="0"/>
              </a:rPr>
              <a:t>Measurement Done</a:t>
            </a:r>
          </a:p>
        </p:txBody>
      </p:sp>
      <p:sp>
        <p:nvSpPr>
          <p:cNvPr id="22" name="Rectangle 21"/>
          <p:cNvSpPr/>
          <p:nvPr/>
        </p:nvSpPr>
        <p:spPr bwMode="auto">
          <a:xfrm>
            <a:off x="5410200" y="2520451"/>
            <a:ext cx="2971800" cy="2070473"/>
          </a:xfrm>
          <a:prstGeom prst="rect">
            <a:avLst/>
          </a:prstGeom>
          <a:ln w="38100">
            <a:solidFill>
              <a:schemeClr val="bg1">
                <a:lumMod val="50000"/>
              </a:schemeClr>
            </a:solidFill>
            <a:prstDash val="solid"/>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1100" smtClean="0">
              <a:solidFill>
                <a:prstClr val="black"/>
              </a:solidFill>
              <a:latin typeface="Arial Narrow" pitchFamily="34" charset="0"/>
            </a:endParaRPr>
          </a:p>
        </p:txBody>
      </p:sp>
      <p:sp>
        <p:nvSpPr>
          <p:cNvPr id="23" name="Rectangle 22"/>
          <p:cNvSpPr/>
          <p:nvPr/>
        </p:nvSpPr>
        <p:spPr bwMode="auto">
          <a:xfrm>
            <a:off x="6172200" y="2408668"/>
            <a:ext cx="1524000" cy="327836"/>
          </a:xfrm>
          <a:prstGeom prst="rect">
            <a:avLst/>
          </a:prstGeom>
          <a:solidFill>
            <a:srgbClr val="FFFFFF"/>
          </a:solidFill>
          <a:ln w="5715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eaLnBrk="0" fontAlgn="base" hangingPunct="0">
              <a:spcBef>
                <a:spcPct val="0"/>
              </a:spcBef>
              <a:spcAft>
                <a:spcPct val="0"/>
              </a:spcAft>
              <a:defRPr/>
            </a:pPr>
            <a:r>
              <a:rPr lang="en-US" sz="1200" b="1" kern="0" dirty="0" smtClean="0">
                <a:solidFill>
                  <a:srgbClr val="000000"/>
                </a:solidFill>
                <a:latin typeface="Univers Com 45 Light"/>
                <a:cs typeface="Arial" charset="0"/>
              </a:rPr>
              <a:t>Measurement Scan</a:t>
            </a:r>
          </a:p>
        </p:txBody>
      </p:sp>
      <p:sp>
        <p:nvSpPr>
          <p:cNvPr id="24" name="Rectangle 23"/>
          <p:cNvSpPr/>
          <p:nvPr/>
        </p:nvSpPr>
        <p:spPr bwMode="auto">
          <a:xfrm>
            <a:off x="5638800" y="2736504"/>
            <a:ext cx="2971800" cy="2070473"/>
          </a:xfrm>
          <a:prstGeom prst="rect">
            <a:avLst/>
          </a:prstGeom>
          <a:ln w="38100">
            <a:solidFill>
              <a:schemeClr val="bg1">
                <a:lumMod val="50000"/>
              </a:schemeClr>
            </a:solidFill>
            <a:prstDash val="solid"/>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1100" smtClean="0">
              <a:solidFill>
                <a:prstClr val="black"/>
              </a:solidFill>
              <a:latin typeface="Arial Narrow" pitchFamily="34" charset="0"/>
            </a:endParaRPr>
          </a:p>
        </p:txBody>
      </p:sp>
      <p:sp>
        <p:nvSpPr>
          <p:cNvPr id="25" name="Rectangle 24"/>
          <p:cNvSpPr/>
          <p:nvPr/>
        </p:nvSpPr>
        <p:spPr bwMode="auto">
          <a:xfrm>
            <a:off x="6400800" y="2635905"/>
            <a:ext cx="1524000" cy="330562"/>
          </a:xfrm>
          <a:prstGeom prst="rect">
            <a:avLst/>
          </a:prstGeom>
          <a:solidFill>
            <a:srgbClr val="FFFFFF"/>
          </a:solidFill>
          <a:ln w="5715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eaLnBrk="0" fontAlgn="base" hangingPunct="0">
              <a:spcBef>
                <a:spcPct val="0"/>
              </a:spcBef>
              <a:spcAft>
                <a:spcPct val="0"/>
              </a:spcAft>
              <a:defRPr/>
            </a:pPr>
            <a:r>
              <a:rPr lang="en-US" sz="1200" b="1" kern="0" dirty="0" smtClean="0">
                <a:solidFill>
                  <a:srgbClr val="000000"/>
                </a:solidFill>
                <a:latin typeface="Univers Com 45 Light"/>
                <a:cs typeface="Arial" charset="0"/>
              </a:rPr>
              <a:t>Start Measurement</a:t>
            </a: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126" y="1397569"/>
            <a:ext cx="2194212" cy="23878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Rectangle 26"/>
          <p:cNvSpPr/>
          <p:nvPr/>
        </p:nvSpPr>
        <p:spPr bwMode="auto">
          <a:xfrm>
            <a:off x="5867400" y="2952031"/>
            <a:ext cx="2971800" cy="2070473"/>
          </a:xfrm>
          <a:prstGeom prst="rect">
            <a:avLst/>
          </a:prstGeom>
          <a:ln w="38100">
            <a:solidFill>
              <a:schemeClr val="bg1">
                <a:lumMod val="50000"/>
              </a:schemeClr>
            </a:solidFill>
            <a:prstDash val="solid"/>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1100" smtClean="0">
              <a:solidFill>
                <a:prstClr val="black"/>
              </a:solidFill>
              <a:latin typeface="Arial Narrow" pitchFamily="34" charset="0"/>
            </a:endParaRPr>
          </a:p>
        </p:txBody>
      </p:sp>
      <p:sp>
        <p:nvSpPr>
          <p:cNvPr id="28" name="Rectangle 27"/>
          <p:cNvSpPr/>
          <p:nvPr/>
        </p:nvSpPr>
        <p:spPr bwMode="auto">
          <a:xfrm>
            <a:off x="6400800" y="2887347"/>
            <a:ext cx="1905000" cy="308940"/>
          </a:xfrm>
          <a:prstGeom prst="rect">
            <a:avLst/>
          </a:prstGeom>
          <a:solidFill>
            <a:srgbClr val="FFFFFF"/>
          </a:solidFill>
          <a:ln w="5715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eaLnBrk="0" fontAlgn="base" hangingPunct="0">
              <a:spcBef>
                <a:spcPct val="0"/>
              </a:spcBef>
              <a:spcAft>
                <a:spcPct val="0"/>
              </a:spcAft>
              <a:defRPr/>
            </a:pPr>
            <a:r>
              <a:rPr lang="en-US" sz="1200" b="1" kern="0" dirty="0" smtClean="0">
                <a:solidFill>
                  <a:srgbClr val="000000"/>
                </a:solidFill>
                <a:latin typeface="Univers Com 45 Light"/>
                <a:cs typeface="Arial" charset="0"/>
              </a:rPr>
              <a:t>Receive Results Object</a:t>
            </a:r>
          </a:p>
        </p:txBody>
      </p:sp>
    </p:spTree>
    <p:extLst>
      <p:ext uri="{BB962C8B-B14F-4D97-AF65-F5344CB8AC3E}">
        <p14:creationId xmlns:p14="http://schemas.microsoft.com/office/powerpoint/2010/main" val="2895195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l="5989"/>
          <a:stretch/>
        </p:blipFill>
        <p:spPr bwMode="auto">
          <a:xfrm>
            <a:off x="471126" y="4154386"/>
            <a:ext cx="3606860" cy="1341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bwMode="auto">
          <a:xfrm>
            <a:off x="4038600" y="1132510"/>
            <a:ext cx="2971800" cy="2070473"/>
          </a:xfrm>
          <a:prstGeom prst="rect">
            <a:avLst/>
          </a:prstGeom>
          <a:ln w="38100">
            <a:solidFill>
              <a:schemeClr val="bg1">
                <a:lumMod val="50000"/>
              </a:schemeClr>
            </a:solidFill>
            <a:prstDash val="solid"/>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1100" smtClean="0">
              <a:solidFill>
                <a:prstClr val="black"/>
              </a:solidFill>
              <a:latin typeface="Arial Narrow" pitchFamily="34" charset="0"/>
            </a:endParaRPr>
          </a:p>
        </p:txBody>
      </p:sp>
      <p:sp>
        <p:nvSpPr>
          <p:cNvPr id="6" name="Rectangle 5"/>
          <p:cNvSpPr/>
          <p:nvPr/>
        </p:nvSpPr>
        <p:spPr bwMode="auto">
          <a:xfrm>
            <a:off x="4674576" y="990600"/>
            <a:ext cx="1650024" cy="281764"/>
          </a:xfrm>
          <a:prstGeom prst="rect">
            <a:avLst/>
          </a:prstGeom>
          <a:solidFill>
            <a:srgbClr val="FFFFFF"/>
          </a:solidFill>
          <a:ln w="5715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eaLnBrk="0" fontAlgn="base" hangingPunct="0">
              <a:spcBef>
                <a:spcPct val="0"/>
              </a:spcBef>
              <a:spcAft>
                <a:spcPct val="0"/>
              </a:spcAft>
              <a:defRPr/>
            </a:pPr>
            <a:r>
              <a:rPr lang="en-US" sz="1200" b="1" kern="0" dirty="0" smtClean="0">
                <a:solidFill>
                  <a:srgbClr val="000000"/>
                </a:solidFill>
                <a:latin typeface="Univers Com 45 Light"/>
                <a:cs typeface="Arial" charset="0"/>
              </a:rPr>
              <a:t>Log Status Update</a:t>
            </a:r>
          </a:p>
        </p:txBody>
      </p:sp>
      <p:sp>
        <p:nvSpPr>
          <p:cNvPr id="7" name="Rectangle 6"/>
          <p:cNvSpPr/>
          <p:nvPr/>
        </p:nvSpPr>
        <p:spPr bwMode="auto">
          <a:xfrm>
            <a:off x="4267200" y="1361110"/>
            <a:ext cx="2971800" cy="2070473"/>
          </a:xfrm>
          <a:prstGeom prst="rect">
            <a:avLst/>
          </a:prstGeom>
          <a:ln w="38100">
            <a:solidFill>
              <a:schemeClr val="bg1">
                <a:lumMod val="50000"/>
              </a:schemeClr>
            </a:solidFill>
            <a:prstDash val="solid"/>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1100" smtClean="0">
              <a:solidFill>
                <a:prstClr val="black"/>
              </a:solidFill>
              <a:latin typeface="Arial Narrow" pitchFamily="34" charset="0"/>
            </a:endParaRPr>
          </a:p>
        </p:txBody>
      </p:sp>
      <p:sp>
        <p:nvSpPr>
          <p:cNvPr id="8" name="Rectangle 7"/>
          <p:cNvSpPr/>
          <p:nvPr/>
        </p:nvSpPr>
        <p:spPr bwMode="auto">
          <a:xfrm>
            <a:off x="5118588" y="1196164"/>
            <a:ext cx="1219200" cy="327836"/>
          </a:xfrm>
          <a:prstGeom prst="rect">
            <a:avLst/>
          </a:prstGeom>
          <a:solidFill>
            <a:srgbClr val="FFFFFF"/>
          </a:solidFill>
          <a:ln w="5715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eaLnBrk="0" fontAlgn="base" hangingPunct="0">
              <a:spcBef>
                <a:spcPct val="0"/>
              </a:spcBef>
              <a:spcAft>
                <a:spcPct val="0"/>
              </a:spcAft>
              <a:defRPr/>
            </a:pPr>
            <a:r>
              <a:rPr lang="en-US" sz="1200" b="1" kern="0" dirty="0" smtClean="0">
                <a:solidFill>
                  <a:srgbClr val="000000"/>
                </a:solidFill>
                <a:latin typeface="Univers Com 45 Light"/>
                <a:cs typeface="Arial" charset="0"/>
              </a:rPr>
              <a:t>Update Data</a:t>
            </a:r>
          </a:p>
        </p:txBody>
      </p:sp>
      <p:sp>
        <p:nvSpPr>
          <p:cNvPr id="9" name="Rectangle 8"/>
          <p:cNvSpPr/>
          <p:nvPr/>
        </p:nvSpPr>
        <p:spPr bwMode="auto">
          <a:xfrm>
            <a:off x="4495800" y="1589710"/>
            <a:ext cx="2971800" cy="2070473"/>
          </a:xfrm>
          <a:prstGeom prst="rect">
            <a:avLst/>
          </a:prstGeom>
          <a:ln w="38100">
            <a:solidFill>
              <a:schemeClr val="bg1">
                <a:lumMod val="50000"/>
              </a:schemeClr>
            </a:solidFill>
            <a:prstDash val="solid"/>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1100" smtClean="0">
              <a:solidFill>
                <a:prstClr val="black"/>
              </a:solidFill>
              <a:latin typeface="Arial Narrow" pitchFamily="34" charset="0"/>
            </a:endParaRPr>
          </a:p>
        </p:txBody>
      </p:sp>
      <p:sp>
        <p:nvSpPr>
          <p:cNvPr id="10" name="Rectangle 9"/>
          <p:cNvSpPr/>
          <p:nvPr/>
        </p:nvSpPr>
        <p:spPr bwMode="auto">
          <a:xfrm>
            <a:off x="5131776" y="1424764"/>
            <a:ext cx="1650024" cy="327836"/>
          </a:xfrm>
          <a:prstGeom prst="rect">
            <a:avLst/>
          </a:prstGeom>
          <a:solidFill>
            <a:srgbClr val="FFFFFF"/>
          </a:solidFill>
          <a:ln w="5715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eaLnBrk="0" fontAlgn="base" hangingPunct="0">
              <a:spcBef>
                <a:spcPct val="0"/>
              </a:spcBef>
              <a:spcAft>
                <a:spcPct val="0"/>
              </a:spcAft>
              <a:defRPr/>
            </a:pPr>
            <a:r>
              <a:rPr lang="en-US" sz="1200" b="1" kern="0" dirty="0" smtClean="0">
                <a:solidFill>
                  <a:srgbClr val="000000"/>
                </a:solidFill>
                <a:latin typeface="Univers Com 45 Light"/>
                <a:cs typeface="Arial" charset="0"/>
              </a:rPr>
              <a:t>Launch Results UI</a:t>
            </a:r>
          </a:p>
        </p:txBody>
      </p:sp>
      <p:sp>
        <p:nvSpPr>
          <p:cNvPr id="11" name="Rectangle 10"/>
          <p:cNvSpPr/>
          <p:nvPr/>
        </p:nvSpPr>
        <p:spPr bwMode="auto">
          <a:xfrm>
            <a:off x="4724400" y="1818310"/>
            <a:ext cx="2971800" cy="2070473"/>
          </a:xfrm>
          <a:prstGeom prst="rect">
            <a:avLst/>
          </a:prstGeom>
          <a:ln w="38100">
            <a:solidFill>
              <a:schemeClr val="bg1">
                <a:lumMod val="50000"/>
              </a:schemeClr>
            </a:solidFill>
            <a:prstDash val="solid"/>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1100" smtClean="0">
              <a:solidFill>
                <a:prstClr val="black"/>
              </a:solidFill>
              <a:latin typeface="Arial Narrow" pitchFamily="34" charset="0"/>
            </a:endParaRPr>
          </a:p>
        </p:txBody>
      </p:sp>
      <p:sp>
        <p:nvSpPr>
          <p:cNvPr id="12" name="Rectangle 11"/>
          <p:cNvSpPr/>
          <p:nvPr/>
        </p:nvSpPr>
        <p:spPr bwMode="auto">
          <a:xfrm>
            <a:off x="5665176" y="1653364"/>
            <a:ext cx="1040424" cy="327836"/>
          </a:xfrm>
          <a:prstGeom prst="rect">
            <a:avLst/>
          </a:prstGeom>
          <a:solidFill>
            <a:srgbClr val="FFFFFF"/>
          </a:solidFill>
          <a:ln w="5715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eaLnBrk="0" fontAlgn="base" hangingPunct="0">
              <a:spcBef>
                <a:spcPct val="0"/>
              </a:spcBef>
              <a:spcAft>
                <a:spcPct val="0"/>
              </a:spcAft>
              <a:defRPr/>
            </a:pPr>
            <a:r>
              <a:rPr lang="en-US" sz="1200" b="1" kern="0" dirty="0" smtClean="0">
                <a:solidFill>
                  <a:srgbClr val="000000"/>
                </a:solidFill>
                <a:latin typeface="Univers Com 45 Light"/>
                <a:cs typeface="Arial" charset="0"/>
              </a:rPr>
              <a:t>Initialize</a:t>
            </a:r>
          </a:p>
        </p:txBody>
      </p:sp>
      <p:sp>
        <p:nvSpPr>
          <p:cNvPr id="14" name="TextBox 13"/>
          <p:cNvSpPr txBox="1"/>
          <p:nvPr/>
        </p:nvSpPr>
        <p:spPr>
          <a:xfrm>
            <a:off x="3196463" y="2326651"/>
            <a:ext cx="465192" cy="769441"/>
          </a:xfrm>
          <a:prstGeom prst="rect">
            <a:avLst/>
          </a:prstGeom>
          <a:noFill/>
        </p:spPr>
        <p:txBody>
          <a:bodyPr wrap="none" rtlCol="0">
            <a:spAutoFit/>
          </a:bodyPr>
          <a:lstStyle/>
          <a:p>
            <a:r>
              <a:rPr lang="en-US" sz="6600" baseline="-25000" dirty="0" smtClean="0">
                <a:solidFill>
                  <a:prstClr val="black"/>
                </a:solidFill>
                <a:latin typeface="Univers Com 45 Light"/>
              </a:rPr>
              <a:t>=</a:t>
            </a:r>
            <a:endParaRPr lang="en-US" sz="6600" baseline="-25000" dirty="0">
              <a:solidFill>
                <a:prstClr val="black"/>
              </a:solidFill>
              <a:latin typeface="Univers Com 45 Light"/>
            </a:endParaRPr>
          </a:p>
        </p:txBody>
      </p:sp>
      <p:sp>
        <p:nvSpPr>
          <p:cNvPr id="3" name="Left Brace 2"/>
          <p:cNvSpPr/>
          <p:nvPr/>
        </p:nvSpPr>
        <p:spPr>
          <a:xfrm flipH="1">
            <a:off x="2663063" y="2156636"/>
            <a:ext cx="533400" cy="1633055"/>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solidFill>
                <a:prstClr val="black"/>
              </a:solidFill>
              <a:latin typeface="Univers Com 45 Light"/>
            </a:endParaRPr>
          </a:p>
        </p:txBody>
      </p:sp>
      <p:sp>
        <p:nvSpPr>
          <p:cNvPr id="18" name="Rectangle 17"/>
          <p:cNvSpPr/>
          <p:nvPr/>
        </p:nvSpPr>
        <p:spPr bwMode="auto">
          <a:xfrm>
            <a:off x="4953000" y="2069947"/>
            <a:ext cx="2971800" cy="2070473"/>
          </a:xfrm>
          <a:prstGeom prst="rect">
            <a:avLst/>
          </a:prstGeom>
          <a:ln w="38100">
            <a:solidFill>
              <a:schemeClr val="bg1">
                <a:lumMod val="50000"/>
              </a:schemeClr>
            </a:solidFill>
            <a:prstDash val="solid"/>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1100" smtClean="0">
              <a:solidFill>
                <a:prstClr val="black"/>
              </a:solidFill>
              <a:latin typeface="Arial Narrow" pitchFamily="34" charset="0"/>
            </a:endParaRPr>
          </a:p>
        </p:txBody>
      </p:sp>
      <p:sp>
        <p:nvSpPr>
          <p:cNvPr id="19" name="Rectangle 18"/>
          <p:cNvSpPr/>
          <p:nvPr/>
        </p:nvSpPr>
        <p:spPr bwMode="auto">
          <a:xfrm>
            <a:off x="5728188" y="1905000"/>
            <a:ext cx="1497624" cy="327836"/>
          </a:xfrm>
          <a:prstGeom prst="rect">
            <a:avLst/>
          </a:prstGeom>
          <a:solidFill>
            <a:srgbClr val="FFFFFF"/>
          </a:solidFill>
          <a:ln w="5715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eaLnBrk="0" fontAlgn="base" hangingPunct="0">
              <a:spcBef>
                <a:spcPct val="0"/>
              </a:spcBef>
              <a:spcAft>
                <a:spcPct val="0"/>
              </a:spcAft>
              <a:defRPr/>
            </a:pPr>
            <a:r>
              <a:rPr lang="en-US" sz="1200" b="1" kern="0" dirty="0" smtClean="0">
                <a:solidFill>
                  <a:srgbClr val="000000"/>
                </a:solidFill>
                <a:latin typeface="Univers Com 45 Light"/>
                <a:cs typeface="Arial" charset="0"/>
              </a:rPr>
              <a:t>Hardware Scan</a:t>
            </a:r>
          </a:p>
        </p:txBody>
      </p:sp>
      <p:sp>
        <p:nvSpPr>
          <p:cNvPr id="20" name="Rectangle 19"/>
          <p:cNvSpPr/>
          <p:nvPr/>
        </p:nvSpPr>
        <p:spPr bwMode="auto">
          <a:xfrm>
            <a:off x="5181600" y="2298547"/>
            <a:ext cx="2971800" cy="2070473"/>
          </a:xfrm>
          <a:prstGeom prst="rect">
            <a:avLst/>
          </a:prstGeom>
          <a:ln w="38100">
            <a:solidFill>
              <a:schemeClr val="bg1">
                <a:lumMod val="50000"/>
              </a:schemeClr>
            </a:solidFill>
            <a:prstDash val="solid"/>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1100" smtClean="0">
              <a:solidFill>
                <a:prstClr val="black"/>
              </a:solidFill>
              <a:latin typeface="Arial Narrow" pitchFamily="34" charset="0"/>
            </a:endParaRPr>
          </a:p>
        </p:txBody>
      </p:sp>
      <p:sp>
        <p:nvSpPr>
          <p:cNvPr id="21" name="Rectangle 20"/>
          <p:cNvSpPr/>
          <p:nvPr/>
        </p:nvSpPr>
        <p:spPr bwMode="auto">
          <a:xfrm>
            <a:off x="5943600" y="2167125"/>
            <a:ext cx="1524000" cy="347475"/>
          </a:xfrm>
          <a:prstGeom prst="rect">
            <a:avLst/>
          </a:prstGeom>
          <a:solidFill>
            <a:srgbClr val="FFFFFF"/>
          </a:solidFill>
          <a:ln w="5715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eaLnBrk="0" fontAlgn="base" hangingPunct="0">
              <a:spcBef>
                <a:spcPct val="0"/>
              </a:spcBef>
              <a:spcAft>
                <a:spcPct val="0"/>
              </a:spcAft>
              <a:defRPr/>
            </a:pPr>
            <a:r>
              <a:rPr lang="en-US" sz="1200" b="1" kern="0" dirty="0" smtClean="0">
                <a:solidFill>
                  <a:srgbClr val="000000"/>
                </a:solidFill>
                <a:latin typeface="Univers Com 45 Light"/>
                <a:cs typeface="Arial" charset="0"/>
              </a:rPr>
              <a:t>Measurement Done</a:t>
            </a:r>
          </a:p>
        </p:txBody>
      </p:sp>
      <p:sp>
        <p:nvSpPr>
          <p:cNvPr id="22" name="Rectangle 21"/>
          <p:cNvSpPr/>
          <p:nvPr/>
        </p:nvSpPr>
        <p:spPr bwMode="auto">
          <a:xfrm>
            <a:off x="5410200" y="2527147"/>
            <a:ext cx="2971800" cy="2070473"/>
          </a:xfrm>
          <a:prstGeom prst="rect">
            <a:avLst/>
          </a:prstGeom>
          <a:ln w="38100">
            <a:solidFill>
              <a:schemeClr val="bg1">
                <a:lumMod val="50000"/>
              </a:schemeClr>
            </a:solidFill>
            <a:prstDash val="solid"/>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1100" smtClean="0">
              <a:solidFill>
                <a:prstClr val="black"/>
              </a:solidFill>
              <a:latin typeface="Arial Narrow" pitchFamily="34" charset="0"/>
            </a:endParaRPr>
          </a:p>
        </p:txBody>
      </p:sp>
      <p:sp>
        <p:nvSpPr>
          <p:cNvPr id="23" name="Rectangle 22"/>
          <p:cNvSpPr/>
          <p:nvPr/>
        </p:nvSpPr>
        <p:spPr bwMode="auto">
          <a:xfrm>
            <a:off x="6172200" y="2415364"/>
            <a:ext cx="1524000" cy="327836"/>
          </a:xfrm>
          <a:prstGeom prst="rect">
            <a:avLst/>
          </a:prstGeom>
          <a:solidFill>
            <a:srgbClr val="FFFFFF"/>
          </a:solidFill>
          <a:ln w="5715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eaLnBrk="0" fontAlgn="base" hangingPunct="0">
              <a:spcBef>
                <a:spcPct val="0"/>
              </a:spcBef>
              <a:spcAft>
                <a:spcPct val="0"/>
              </a:spcAft>
              <a:defRPr/>
            </a:pPr>
            <a:r>
              <a:rPr lang="en-US" sz="1200" b="1" kern="0" dirty="0" smtClean="0">
                <a:solidFill>
                  <a:srgbClr val="000000"/>
                </a:solidFill>
                <a:latin typeface="Univers Com 45 Light"/>
                <a:cs typeface="Arial" charset="0"/>
              </a:rPr>
              <a:t>Measurement Scan</a:t>
            </a:r>
          </a:p>
        </p:txBody>
      </p:sp>
      <p:sp>
        <p:nvSpPr>
          <p:cNvPr id="24" name="Rectangle 23"/>
          <p:cNvSpPr/>
          <p:nvPr/>
        </p:nvSpPr>
        <p:spPr bwMode="auto">
          <a:xfrm>
            <a:off x="5638800" y="2743200"/>
            <a:ext cx="2971800" cy="2070473"/>
          </a:xfrm>
          <a:prstGeom prst="rect">
            <a:avLst/>
          </a:prstGeom>
          <a:ln w="38100">
            <a:solidFill>
              <a:schemeClr val="bg1">
                <a:lumMod val="50000"/>
              </a:schemeClr>
            </a:solidFill>
            <a:prstDash val="solid"/>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1100" smtClean="0">
              <a:solidFill>
                <a:prstClr val="black"/>
              </a:solidFill>
              <a:latin typeface="Arial Narrow" pitchFamily="34" charset="0"/>
            </a:endParaRPr>
          </a:p>
        </p:txBody>
      </p:sp>
      <p:sp>
        <p:nvSpPr>
          <p:cNvPr id="25" name="Rectangle 24"/>
          <p:cNvSpPr/>
          <p:nvPr/>
        </p:nvSpPr>
        <p:spPr bwMode="auto">
          <a:xfrm>
            <a:off x="6400800" y="2642601"/>
            <a:ext cx="1524000" cy="330562"/>
          </a:xfrm>
          <a:prstGeom prst="rect">
            <a:avLst/>
          </a:prstGeom>
          <a:solidFill>
            <a:srgbClr val="FFFFFF"/>
          </a:solidFill>
          <a:ln w="5715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eaLnBrk="0" fontAlgn="base" hangingPunct="0">
              <a:spcBef>
                <a:spcPct val="0"/>
              </a:spcBef>
              <a:spcAft>
                <a:spcPct val="0"/>
              </a:spcAft>
              <a:defRPr/>
            </a:pPr>
            <a:r>
              <a:rPr lang="en-US" sz="1200" b="1" kern="0" dirty="0" smtClean="0">
                <a:solidFill>
                  <a:srgbClr val="000000"/>
                </a:solidFill>
                <a:latin typeface="Univers Com 45 Light"/>
                <a:cs typeface="Arial" charset="0"/>
              </a:rPr>
              <a:t>Start Measurement</a:t>
            </a:r>
          </a:p>
        </p:txBody>
      </p:sp>
      <p:pic>
        <p:nvPicPr>
          <p:cNvPr id="5122"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1126" y="1404265"/>
            <a:ext cx="2194212" cy="23878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6" name="Up Arrow 25"/>
          <p:cNvSpPr/>
          <p:nvPr/>
        </p:nvSpPr>
        <p:spPr>
          <a:xfrm>
            <a:off x="1383863" y="3778436"/>
            <a:ext cx="368738" cy="375950"/>
          </a:xfrm>
          <a:prstGeom prst="upArrow">
            <a:avLst>
              <a:gd name="adj1" fmla="val 0"/>
              <a:gd name="adj2" fmla="val 50000"/>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latin typeface="Univers Com 45 Light"/>
            </a:endParaRPr>
          </a:p>
        </p:txBody>
      </p:sp>
      <p:sp>
        <p:nvSpPr>
          <p:cNvPr id="27" name="Rectangle 26"/>
          <p:cNvSpPr/>
          <p:nvPr/>
        </p:nvSpPr>
        <p:spPr bwMode="auto">
          <a:xfrm>
            <a:off x="5867400" y="2958727"/>
            <a:ext cx="2971800" cy="2070473"/>
          </a:xfrm>
          <a:prstGeom prst="rect">
            <a:avLst/>
          </a:prstGeom>
          <a:ln w="38100">
            <a:solidFill>
              <a:schemeClr val="bg1">
                <a:lumMod val="50000"/>
              </a:schemeClr>
            </a:solidFill>
            <a:prstDash val="solid"/>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1100" smtClean="0">
              <a:solidFill>
                <a:prstClr val="black"/>
              </a:solidFill>
              <a:latin typeface="Arial Narrow" pitchFamily="34" charset="0"/>
            </a:endParaRPr>
          </a:p>
        </p:txBody>
      </p:sp>
      <p:sp>
        <p:nvSpPr>
          <p:cNvPr id="28" name="Rectangle 27"/>
          <p:cNvSpPr/>
          <p:nvPr/>
        </p:nvSpPr>
        <p:spPr bwMode="auto">
          <a:xfrm>
            <a:off x="6400800" y="2894043"/>
            <a:ext cx="1905000" cy="308940"/>
          </a:xfrm>
          <a:prstGeom prst="rect">
            <a:avLst/>
          </a:prstGeom>
          <a:solidFill>
            <a:srgbClr val="FFFFFF"/>
          </a:solidFill>
          <a:ln w="5715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eaLnBrk="0" fontAlgn="base" hangingPunct="0">
              <a:spcBef>
                <a:spcPct val="0"/>
              </a:spcBef>
              <a:spcAft>
                <a:spcPct val="0"/>
              </a:spcAft>
              <a:defRPr/>
            </a:pPr>
            <a:r>
              <a:rPr lang="en-US" sz="1200" b="1" kern="0" dirty="0" smtClean="0">
                <a:solidFill>
                  <a:srgbClr val="000000"/>
                </a:solidFill>
                <a:latin typeface="Univers Com 45 Light"/>
                <a:cs typeface="Arial" charset="0"/>
              </a:rPr>
              <a:t>Receive Results Object</a:t>
            </a:r>
          </a:p>
        </p:txBody>
      </p:sp>
      <p:sp>
        <p:nvSpPr>
          <p:cNvPr id="29" name="Rectangle 28"/>
          <p:cNvSpPr/>
          <p:nvPr/>
        </p:nvSpPr>
        <p:spPr bwMode="auto">
          <a:xfrm>
            <a:off x="5868537" y="2958727"/>
            <a:ext cx="2971800" cy="2070473"/>
          </a:xfrm>
          <a:prstGeom prst="rect">
            <a:avLst/>
          </a:prstGeom>
          <a:ln w="38100">
            <a:solidFill>
              <a:srgbClr val="FF0000"/>
            </a:solidFill>
            <a:prstDash val="solid"/>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US" sz="2400" dirty="0" smtClean="0">
                <a:solidFill>
                  <a:srgbClr val="FF0000"/>
                </a:solidFill>
                <a:latin typeface="Arial Narrow" pitchFamily="34" charset="0"/>
              </a:rPr>
              <a:t>Overridden</a:t>
            </a:r>
          </a:p>
        </p:txBody>
      </p:sp>
      <p:sp>
        <p:nvSpPr>
          <p:cNvPr id="30" name="Rectangle 29"/>
          <p:cNvSpPr/>
          <p:nvPr/>
        </p:nvSpPr>
        <p:spPr bwMode="auto">
          <a:xfrm>
            <a:off x="6401937" y="2894043"/>
            <a:ext cx="1905000" cy="308940"/>
          </a:xfrm>
          <a:prstGeom prst="rect">
            <a:avLst/>
          </a:prstGeom>
          <a:solidFill>
            <a:srgbClr val="FFFFFF"/>
          </a:solidFill>
          <a:ln w="5715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eaLnBrk="0" fontAlgn="base" hangingPunct="0">
              <a:spcBef>
                <a:spcPct val="0"/>
              </a:spcBef>
              <a:spcAft>
                <a:spcPct val="0"/>
              </a:spcAft>
              <a:defRPr/>
            </a:pPr>
            <a:r>
              <a:rPr lang="en-US" sz="1200" b="1" kern="0" dirty="0" smtClean="0">
                <a:solidFill>
                  <a:srgbClr val="FF0000"/>
                </a:solidFill>
                <a:latin typeface="Univers Com 45 Light"/>
                <a:cs typeface="Arial" charset="0"/>
              </a:rPr>
              <a:t>Receive Results Object</a:t>
            </a:r>
          </a:p>
        </p:txBody>
      </p:sp>
      <p:sp>
        <p:nvSpPr>
          <p:cNvPr id="31" name="Rectangle 30"/>
          <p:cNvSpPr/>
          <p:nvPr/>
        </p:nvSpPr>
        <p:spPr bwMode="auto">
          <a:xfrm>
            <a:off x="6096000" y="3224799"/>
            <a:ext cx="2971800" cy="2070473"/>
          </a:xfrm>
          <a:prstGeom prst="rect">
            <a:avLst/>
          </a:prstGeom>
          <a:ln w="38100">
            <a:solidFill>
              <a:schemeClr val="bg1">
                <a:lumMod val="50000"/>
              </a:schemeClr>
            </a:solidFill>
            <a:prstDash val="solid"/>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1100" smtClean="0">
              <a:solidFill>
                <a:prstClr val="black"/>
              </a:solidFill>
              <a:latin typeface="Arial Narrow" pitchFamily="34" charset="0"/>
            </a:endParaRPr>
          </a:p>
        </p:txBody>
      </p:sp>
      <p:sp>
        <p:nvSpPr>
          <p:cNvPr id="32" name="Rectangle 31"/>
          <p:cNvSpPr/>
          <p:nvPr/>
        </p:nvSpPr>
        <p:spPr bwMode="auto">
          <a:xfrm>
            <a:off x="6858000" y="3124200"/>
            <a:ext cx="1524000" cy="330562"/>
          </a:xfrm>
          <a:prstGeom prst="rect">
            <a:avLst/>
          </a:prstGeom>
          <a:solidFill>
            <a:srgbClr val="FFFFFF"/>
          </a:solidFill>
          <a:ln w="5715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eaLnBrk="0" fontAlgn="base" hangingPunct="0">
              <a:spcBef>
                <a:spcPct val="0"/>
              </a:spcBef>
              <a:spcAft>
                <a:spcPct val="0"/>
              </a:spcAft>
              <a:defRPr/>
            </a:pPr>
            <a:r>
              <a:rPr lang="en-US" sz="1200" b="1" kern="0" dirty="0" smtClean="0">
                <a:solidFill>
                  <a:srgbClr val="000000"/>
                </a:solidFill>
                <a:latin typeface="Univers Com 45 Light"/>
                <a:cs typeface="Arial" charset="0"/>
              </a:rPr>
              <a:t>Receive Request for Compatible Hardware Types</a:t>
            </a:r>
          </a:p>
        </p:txBody>
      </p:sp>
      <p:sp>
        <p:nvSpPr>
          <p:cNvPr id="33" name="Rectangle 32"/>
          <p:cNvSpPr/>
          <p:nvPr/>
        </p:nvSpPr>
        <p:spPr bwMode="auto">
          <a:xfrm>
            <a:off x="6324600" y="3492127"/>
            <a:ext cx="2971800" cy="2070473"/>
          </a:xfrm>
          <a:prstGeom prst="rect">
            <a:avLst/>
          </a:prstGeom>
          <a:ln w="38100">
            <a:solidFill>
              <a:schemeClr val="bg1">
                <a:lumMod val="50000"/>
              </a:schemeClr>
            </a:solidFill>
            <a:prstDash val="solid"/>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1100" smtClean="0">
              <a:solidFill>
                <a:prstClr val="black"/>
              </a:solidFill>
              <a:latin typeface="Arial Narrow" pitchFamily="34" charset="0"/>
            </a:endParaRPr>
          </a:p>
        </p:txBody>
      </p:sp>
      <p:sp>
        <p:nvSpPr>
          <p:cNvPr id="34" name="Rectangle 33"/>
          <p:cNvSpPr/>
          <p:nvPr/>
        </p:nvSpPr>
        <p:spPr bwMode="auto">
          <a:xfrm>
            <a:off x="6896100" y="3391528"/>
            <a:ext cx="1905000" cy="330562"/>
          </a:xfrm>
          <a:prstGeom prst="rect">
            <a:avLst/>
          </a:prstGeom>
          <a:solidFill>
            <a:srgbClr val="FFFFFF"/>
          </a:solidFill>
          <a:ln w="5715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eaLnBrk="0" fontAlgn="base" hangingPunct="0">
              <a:spcBef>
                <a:spcPct val="0"/>
              </a:spcBef>
              <a:spcAft>
                <a:spcPct val="0"/>
              </a:spcAft>
              <a:defRPr/>
            </a:pPr>
            <a:r>
              <a:rPr lang="en-US" sz="1200" b="1" kern="0" dirty="0" smtClean="0">
                <a:solidFill>
                  <a:srgbClr val="000000"/>
                </a:solidFill>
                <a:latin typeface="Univers Com 45 Light"/>
                <a:cs typeface="Arial" charset="0"/>
              </a:rPr>
              <a:t>Receive Request for Hardware Device Names</a:t>
            </a:r>
          </a:p>
        </p:txBody>
      </p:sp>
      <p:sp>
        <p:nvSpPr>
          <p:cNvPr id="35" name="Rectangle 34"/>
          <p:cNvSpPr/>
          <p:nvPr/>
        </p:nvSpPr>
        <p:spPr bwMode="auto">
          <a:xfrm>
            <a:off x="6553200" y="3733800"/>
            <a:ext cx="2971800" cy="2070473"/>
          </a:xfrm>
          <a:prstGeom prst="rect">
            <a:avLst/>
          </a:prstGeom>
          <a:ln w="38100">
            <a:solidFill>
              <a:schemeClr val="bg1">
                <a:lumMod val="50000"/>
              </a:schemeClr>
            </a:solidFill>
            <a:prstDash val="solid"/>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1100" smtClean="0">
              <a:solidFill>
                <a:prstClr val="black"/>
              </a:solidFill>
              <a:latin typeface="Arial Narrow" pitchFamily="34" charset="0"/>
            </a:endParaRPr>
          </a:p>
        </p:txBody>
      </p:sp>
      <p:sp>
        <p:nvSpPr>
          <p:cNvPr id="36" name="Rectangle 35"/>
          <p:cNvSpPr/>
          <p:nvPr/>
        </p:nvSpPr>
        <p:spPr bwMode="auto">
          <a:xfrm>
            <a:off x="7010400" y="3651799"/>
            <a:ext cx="2209800" cy="342164"/>
          </a:xfrm>
          <a:prstGeom prst="rect">
            <a:avLst/>
          </a:prstGeom>
          <a:solidFill>
            <a:srgbClr val="FFFFFF"/>
          </a:solidFill>
          <a:ln w="5715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eaLnBrk="0" fontAlgn="base" hangingPunct="0">
              <a:spcBef>
                <a:spcPct val="0"/>
              </a:spcBef>
              <a:spcAft>
                <a:spcPct val="0"/>
              </a:spcAft>
              <a:defRPr/>
            </a:pPr>
            <a:r>
              <a:rPr lang="en-US" sz="1200" b="1" kern="0" dirty="0" smtClean="0">
                <a:solidFill>
                  <a:srgbClr val="000000"/>
                </a:solidFill>
                <a:latin typeface="Univers Com 45 Light"/>
                <a:cs typeface="Arial" charset="0"/>
              </a:rPr>
              <a:t>Receive Request to Load New Measurement from Disk</a:t>
            </a:r>
          </a:p>
        </p:txBody>
      </p:sp>
      <p:sp>
        <p:nvSpPr>
          <p:cNvPr id="37" name="Rectangle 36"/>
          <p:cNvSpPr/>
          <p:nvPr/>
        </p:nvSpPr>
        <p:spPr>
          <a:xfrm>
            <a:off x="762000" y="5295272"/>
            <a:ext cx="1752600" cy="183089"/>
          </a:xfrm>
          <a:prstGeom prst="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latin typeface="Univers Com 45 Light"/>
            </a:endParaRPr>
          </a:p>
        </p:txBody>
      </p:sp>
      <p:sp>
        <p:nvSpPr>
          <p:cNvPr id="38" name="Title 1"/>
          <p:cNvSpPr>
            <a:spLocks noGrp="1"/>
          </p:cNvSpPr>
          <p:nvPr>
            <p:ph type="title"/>
          </p:nvPr>
        </p:nvSpPr>
        <p:spPr>
          <a:xfrm>
            <a:off x="457200" y="69504"/>
            <a:ext cx="8229600" cy="944562"/>
          </a:xfrm>
        </p:spPr>
        <p:txBody>
          <a:bodyPr>
            <a:normAutofit fontScale="90000"/>
          </a:bodyPr>
          <a:lstStyle/>
          <a:p>
            <a:r>
              <a:rPr lang="en-US" dirty="0" smtClean="0"/>
              <a:t>Methods of an Actor are run when a message is received</a:t>
            </a:r>
            <a:endParaRPr lang="en-US" dirty="0"/>
          </a:p>
        </p:txBody>
      </p:sp>
    </p:spTree>
    <p:extLst>
      <p:ext uri="{BB962C8B-B14F-4D97-AF65-F5344CB8AC3E}">
        <p14:creationId xmlns:p14="http://schemas.microsoft.com/office/powerpoint/2010/main" val="7973571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0" grpId="0" animBg="1"/>
      <p:bldP spid="31" grpId="0" animBg="1"/>
      <p:bldP spid="32" grpId="0" animBg="1"/>
      <p:bldP spid="33" grpId="0" animBg="1"/>
      <p:bldP spid="34" grpId="0" animBg="1"/>
      <p:bldP spid="35" grpId="0" animBg="1"/>
      <p:bldP spid="36" grpId="0" animBg="1"/>
      <p:bldP spid="37" grpId="0" animBg="1"/>
    </p:bldLst>
  </p:timing>
</p:sld>
</file>

<file path=ppt/theme/theme1.xml><?xml version="1.0" encoding="utf-8"?>
<a:theme xmlns:a="http://schemas.openxmlformats.org/drawingml/2006/main" name="3_NI Confidential Template_lr03">
  <a:themeElements>
    <a:clrScheme name="National Instruments">
      <a:dk1>
        <a:sysClr val="windowText" lastClr="000000"/>
      </a:dk1>
      <a:lt1>
        <a:sysClr val="window" lastClr="FFFFFF"/>
      </a:lt1>
      <a:dk2>
        <a:srgbClr val="0A60A3"/>
      </a:dk2>
      <a:lt2>
        <a:srgbClr val="F5F5F5"/>
      </a:lt2>
      <a:accent1>
        <a:srgbClr val="0A60A3"/>
      </a:accent1>
      <a:accent2>
        <a:srgbClr val="93191A"/>
      </a:accent2>
      <a:accent3>
        <a:srgbClr val="79B04E"/>
      </a:accent3>
      <a:accent4>
        <a:srgbClr val="EDB72E"/>
      </a:accent4>
      <a:accent5>
        <a:srgbClr val="73AED9"/>
      </a:accent5>
      <a:accent6>
        <a:srgbClr val="DE8C2D"/>
      </a:accent6>
      <a:hlink>
        <a:srgbClr val="0A60A3"/>
      </a:hlink>
      <a:folHlink>
        <a:srgbClr val="73AED9"/>
      </a:folHlink>
    </a:clrScheme>
    <a:fontScheme name="NationalInstruments">
      <a:majorFont>
        <a:latin typeface="Univers Com 55"/>
        <a:ea typeface=""/>
        <a:cs typeface=""/>
      </a:majorFont>
      <a:minorFont>
        <a:latin typeface="Univers Com 45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outerShdw blurRad="50800" dist="38100" dir="2700000" algn="tl" rotWithShape="0">
            <a:prstClr val="black">
              <a:alpha val="40000"/>
            </a:prstClr>
          </a:outerShdw>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8_NI Corporate Template 2007 External">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NI Corporate Template_2007">
      <a:majorFont>
        <a:latin typeface="Arial Narrow"/>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Narrow"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Narrow" pitchFamily="34" charset="0"/>
          </a:defRPr>
        </a:defPPr>
      </a:lstStyle>
    </a:lnDef>
  </a:objectDefaults>
  <a:extraClrSchemeLst>
    <a:extraClrScheme>
      <a:clrScheme name="NI Corporate Template_2007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NI Corporate Template_2007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NI Corporate Template_2007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NI Corporate Template_2007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NI Corporate Template_2007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NI Corporate Template_2007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NI Corporate Template_2007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NI Corporate Template_2007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NI Corporate Template_2007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NI Corporate Template_2007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NI Corporate Template_2007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NI Corporate Template_2007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NI Corporate 2012">
  <a:themeElements>
    <a:clrScheme name="National Instruments">
      <a:dk1>
        <a:sysClr val="windowText" lastClr="000000"/>
      </a:dk1>
      <a:lt1>
        <a:sysClr val="window" lastClr="FFFFFF"/>
      </a:lt1>
      <a:dk2>
        <a:srgbClr val="0A60A3"/>
      </a:dk2>
      <a:lt2>
        <a:srgbClr val="F5F5F5"/>
      </a:lt2>
      <a:accent1>
        <a:srgbClr val="0A60A3"/>
      </a:accent1>
      <a:accent2>
        <a:srgbClr val="93191A"/>
      </a:accent2>
      <a:accent3>
        <a:srgbClr val="79B04E"/>
      </a:accent3>
      <a:accent4>
        <a:srgbClr val="EDB72E"/>
      </a:accent4>
      <a:accent5>
        <a:srgbClr val="73AED9"/>
      </a:accent5>
      <a:accent6>
        <a:srgbClr val="DE8C2D"/>
      </a:accent6>
      <a:hlink>
        <a:srgbClr val="0A60A3"/>
      </a:hlink>
      <a:folHlink>
        <a:srgbClr val="73AED9"/>
      </a:folHlink>
    </a:clrScheme>
    <a:fontScheme name="NationalInstruments">
      <a:majorFont>
        <a:latin typeface="Univers Com 55"/>
        <a:ea typeface=""/>
        <a:cs typeface=""/>
      </a:majorFont>
      <a:minorFont>
        <a:latin typeface="Univers Com 45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outerShdw blurRad="50800" dist="38100" dir="2700000" algn="tl" rotWithShape="0">
            <a:prstClr val="black">
              <a:alpha val="40000"/>
            </a:prstClr>
          </a:outerShdw>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NI Confidential">
  <a:themeElements>
    <a:clrScheme name="National Instruments">
      <a:dk1>
        <a:sysClr val="windowText" lastClr="000000"/>
      </a:dk1>
      <a:lt1>
        <a:sysClr val="window" lastClr="FFFFFF"/>
      </a:lt1>
      <a:dk2>
        <a:srgbClr val="0A60A3"/>
      </a:dk2>
      <a:lt2>
        <a:srgbClr val="F5F5F5"/>
      </a:lt2>
      <a:accent1>
        <a:srgbClr val="0A60A3"/>
      </a:accent1>
      <a:accent2>
        <a:srgbClr val="93191A"/>
      </a:accent2>
      <a:accent3>
        <a:srgbClr val="79B04E"/>
      </a:accent3>
      <a:accent4>
        <a:srgbClr val="EDB72E"/>
      </a:accent4>
      <a:accent5>
        <a:srgbClr val="73AED9"/>
      </a:accent5>
      <a:accent6>
        <a:srgbClr val="DE8C2D"/>
      </a:accent6>
      <a:hlink>
        <a:srgbClr val="0A60A3"/>
      </a:hlink>
      <a:folHlink>
        <a:srgbClr val="73AED9"/>
      </a:folHlink>
    </a:clrScheme>
    <a:fontScheme name="NationalInstruments">
      <a:majorFont>
        <a:latin typeface="Univers Com 55"/>
        <a:ea typeface=""/>
        <a:cs typeface=""/>
      </a:majorFont>
      <a:minorFont>
        <a:latin typeface="Univers Com 45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outerShdw blurRad="50800" dist="38100" dir="2700000" algn="tl" rotWithShape="0">
            <a:prstClr val="black">
              <a:alpha val="40000"/>
            </a:prstClr>
          </a:outerShdw>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Customer Confidential">
  <a:themeElements>
    <a:clrScheme name="National Instruments">
      <a:dk1>
        <a:sysClr val="windowText" lastClr="000000"/>
      </a:dk1>
      <a:lt1>
        <a:sysClr val="window" lastClr="FFFFFF"/>
      </a:lt1>
      <a:dk2>
        <a:srgbClr val="0A60A3"/>
      </a:dk2>
      <a:lt2>
        <a:srgbClr val="F5F5F5"/>
      </a:lt2>
      <a:accent1>
        <a:srgbClr val="0A60A3"/>
      </a:accent1>
      <a:accent2>
        <a:srgbClr val="93191A"/>
      </a:accent2>
      <a:accent3>
        <a:srgbClr val="79B04E"/>
      </a:accent3>
      <a:accent4>
        <a:srgbClr val="EDB72E"/>
      </a:accent4>
      <a:accent5>
        <a:srgbClr val="73AED9"/>
      </a:accent5>
      <a:accent6>
        <a:srgbClr val="DE8C2D"/>
      </a:accent6>
      <a:hlink>
        <a:srgbClr val="0A60A3"/>
      </a:hlink>
      <a:folHlink>
        <a:srgbClr val="73AED9"/>
      </a:folHlink>
    </a:clrScheme>
    <a:fontScheme name="NationalInstruments">
      <a:majorFont>
        <a:latin typeface="Univers Com 55"/>
        <a:ea typeface=""/>
        <a:cs typeface=""/>
      </a:majorFont>
      <a:minorFont>
        <a:latin typeface="Univers Com 45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outerShdw blurRad="50800" dist="38100" dir="2700000" algn="tl" rotWithShape="0">
            <a:prstClr val="black">
              <a:alpha val="40000"/>
            </a:prstClr>
          </a:outerShdw>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6.xml><?xml version="1.0" encoding="utf-8"?>
<a:theme xmlns:a="http://schemas.openxmlformats.org/drawingml/2006/main" name="NI Confidential Template_lr03">
  <a:themeElements>
    <a:clrScheme name="National Instruments">
      <a:dk1>
        <a:sysClr val="windowText" lastClr="000000"/>
      </a:dk1>
      <a:lt1>
        <a:sysClr val="window" lastClr="FFFFFF"/>
      </a:lt1>
      <a:dk2>
        <a:srgbClr val="0A60A3"/>
      </a:dk2>
      <a:lt2>
        <a:srgbClr val="F5F5F5"/>
      </a:lt2>
      <a:accent1>
        <a:srgbClr val="0A60A3"/>
      </a:accent1>
      <a:accent2>
        <a:srgbClr val="93191A"/>
      </a:accent2>
      <a:accent3>
        <a:srgbClr val="79B04E"/>
      </a:accent3>
      <a:accent4>
        <a:srgbClr val="EDB72E"/>
      </a:accent4>
      <a:accent5>
        <a:srgbClr val="73AED9"/>
      </a:accent5>
      <a:accent6>
        <a:srgbClr val="DE8C2D"/>
      </a:accent6>
      <a:hlink>
        <a:srgbClr val="0A60A3"/>
      </a:hlink>
      <a:folHlink>
        <a:srgbClr val="73AED9"/>
      </a:folHlink>
    </a:clrScheme>
    <a:fontScheme name="NationalInstruments">
      <a:majorFont>
        <a:latin typeface="Univers Com 55"/>
        <a:ea typeface=""/>
        <a:cs typeface=""/>
      </a:majorFont>
      <a:minorFont>
        <a:latin typeface="Univers Com 45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outerShdw blurRad="50800" dist="38100" dir="2700000" algn="tl" rotWithShape="0">
            <a:prstClr val="black">
              <a:alpha val="40000"/>
            </a:prstClr>
          </a:outerShdw>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National Instruments">
    <a:dk1>
      <a:sysClr val="windowText" lastClr="000000"/>
    </a:dk1>
    <a:lt1>
      <a:sysClr val="window" lastClr="FFFFFF"/>
    </a:lt1>
    <a:dk2>
      <a:srgbClr val="0A60A3"/>
    </a:dk2>
    <a:lt2>
      <a:srgbClr val="F5F5F5"/>
    </a:lt2>
    <a:accent1>
      <a:srgbClr val="0A60A3"/>
    </a:accent1>
    <a:accent2>
      <a:srgbClr val="93191A"/>
    </a:accent2>
    <a:accent3>
      <a:srgbClr val="79B04E"/>
    </a:accent3>
    <a:accent4>
      <a:srgbClr val="EDB72E"/>
    </a:accent4>
    <a:accent5>
      <a:srgbClr val="73AED9"/>
    </a:accent5>
    <a:accent6>
      <a:srgbClr val="DE8C2D"/>
    </a:accent6>
    <a:hlink>
      <a:srgbClr val="0A60A3"/>
    </a:hlink>
    <a:folHlink>
      <a:srgbClr val="73AED9"/>
    </a:folHlink>
  </a:clrScheme>
</a:themeOverride>
</file>

<file path=ppt/theme/themeOverride2.xml><?xml version="1.0" encoding="utf-8"?>
<a:themeOverride xmlns:a="http://schemas.openxmlformats.org/drawingml/2006/main">
  <a:clrScheme name="National Instruments">
    <a:dk1>
      <a:sysClr val="windowText" lastClr="000000"/>
    </a:dk1>
    <a:lt1>
      <a:sysClr val="window" lastClr="FFFFFF"/>
    </a:lt1>
    <a:dk2>
      <a:srgbClr val="0A60A3"/>
    </a:dk2>
    <a:lt2>
      <a:srgbClr val="F5F5F5"/>
    </a:lt2>
    <a:accent1>
      <a:srgbClr val="0A60A3"/>
    </a:accent1>
    <a:accent2>
      <a:srgbClr val="93191A"/>
    </a:accent2>
    <a:accent3>
      <a:srgbClr val="79B04E"/>
    </a:accent3>
    <a:accent4>
      <a:srgbClr val="EDB72E"/>
    </a:accent4>
    <a:accent5>
      <a:srgbClr val="73AED9"/>
    </a:accent5>
    <a:accent6>
      <a:srgbClr val="DE8C2D"/>
    </a:accent6>
    <a:hlink>
      <a:srgbClr val="0A60A3"/>
    </a:hlink>
    <a:folHlink>
      <a:srgbClr val="73AED9"/>
    </a:folHlink>
  </a:clrScheme>
</a:themeOverride>
</file>

<file path=docProps/app.xml><?xml version="1.0" encoding="utf-8"?>
<Properties xmlns="http://schemas.openxmlformats.org/officeDocument/2006/extended-properties" xmlns:vt="http://schemas.openxmlformats.org/officeDocument/2006/docPropsVTypes">
  <Template/>
  <TotalTime>52086</TotalTime>
  <Words>3691</Words>
  <Application>Microsoft Macintosh PowerPoint</Application>
  <PresentationFormat>On-screen Show (4:3)</PresentationFormat>
  <Paragraphs>618</Paragraphs>
  <Slides>45</Slides>
  <Notes>30</Notes>
  <HiddenSlides>0</HiddenSlides>
  <MMClips>0</MMClips>
  <ScaleCrop>false</ScaleCrop>
  <HeadingPairs>
    <vt:vector size="4" baseType="variant">
      <vt:variant>
        <vt:lpstr>Theme</vt:lpstr>
      </vt:variant>
      <vt:variant>
        <vt:i4>6</vt:i4>
      </vt:variant>
      <vt:variant>
        <vt:lpstr>Slide Titles</vt:lpstr>
      </vt:variant>
      <vt:variant>
        <vt:i4>45</vt:i4>
      </vt:variant>
    </vt:vector>
  </HeadingPairs>
  <TitlesOfParts>
    <vt:vector size="51" baseType="lpstr">
      <vt:lpstr>3_NI Confidential Template_lr03</vt:lpstr>
      <vt:lpstr>8_NI Corporate Template 2007 External</vt:lpstr>
      <vt:lpstr>NI Corporate 2012</vt:lpstr>
      <vt:lpstr>NI Confidential</vt:lpstr>
      <vt:lpstr>Customer Confidential</vt:lpstr>
      <vt:lpstr>NI Confidential Template_lr03</vt:lpstr>
      <vt:lpstr>PowerPoint Presentation</vt:lpstr>
      <vt:lpstr>Does this sound familiar?</vt:lpstr>
      <vt:lpstr>Primary Goals</vt:lpstr>
      <vt:lpstr>Secondary Goals</vt:lpstr>
      <vt:lpstr>Framework for Large, Multi-Process Systems</vt:lpstr>
      <vt:lpstr>Creating a Multi-Process System</vt:lpstr>
      <vt:lpstr>Use Case for the Actor Framework</vt:lpstr>
      <vt:lpstr>Methods of an Actor are run when a message is received</vt:lpstr>
      <vt:lpstr>Methods of an Actor are run when a message is received</vt:lpstr>
      <vt:lpstr>Measurement System Class Hierarchy</vt:lpstr>
      <vt:lpstr>Test Step Task Tree</vt:lpstr>
      <vt:lpstr>PowerPoint Presentation</vt:lpstr>
      <vt:lpstr>PowerPoint Presentation</vt:lpstr>
      <vt:lpstr>PowerPoint Presentation</vt:lpstr>
      <vt:lpstr>Demonstration</vt:lpstr>
      <vt:lpstr>Measurement System Class Hierarchy</vt:lpstr>
      <vt:lpstr>Measurement System Class Hierarchy</vt:lpstr>
      <vt:lpstr>Measurement System Class Hierarchy</vt:lpstr>
      <vt:lpstr>The Basics of an Object Factory</vt:lpstr>
      <vt:lpstr>Demonstration</vt:lpstr>
      <vt:lpstr>Overriding User Interfaces with AF</vt:lpstr>
      <vt:lpstr>Measurement System Class Hierarchy</vt:lpstr>
      <vt:lpstr>Abstracting Hardware</vt:lpstr>
      <vt:lpstr>PowerPoint Presentation</vt:lpstr>
      <vt:lpstr>Hardware Class Hierarchy</vt:lpstr>
      <vt:lpstr>Demonstration</vt:lpstr>
      <vt:lpstr>Developing Components Independently</vt:lpstr>
      <vt:lpstr>Template Dialog</vt:lpstr>
      <vt:lpstr>MetaData for Templates</vt:lpstr>
      <vt:lpstr>Creating a Template with VIPM</vt:lpstr>
      <vt:lpstr>Distribution of Templates</vt:lpstr>
      <vt:lpstr>Giving Users Building Blocks</vt:lpstr>
      <vt:lpstr>Demonstration</vt:lpstr>
      <vt:lpstr>Building an Executable</vt:lpstr>
      <vt:lpstr>Extending Application Functionality</vt:lpstr>
      <vt:lpstr>PowerPoint Presentation</vt:lpstr>
      <vt:lpstr>Loading Dependencies in the Run-Time</vt:lpstr>
      <vt:lpstr>You Have Two Options</vt:lpstr>
      <vt:lpstr>Identifying Components Outside the EXE</vt:lpstr>
      <vt:lpstr>Destination for ‘Plugins’</vt:lpstr>
      <vt:lpstr>Demonstration</vt:lpstr>
      <vt:lpstr>Next Steps: Packed Project Libraries  Distribute and Deploy LabVIEW Libraries as a Single File</vt:lpstr>
      <vt:lpstr>Next Step: Deploy and Distribute Setup Authoring &amp; Application Distribution Add-On for LabVIEW</vt:lpstr>
      <vt:lpstr>Summary</vt:lpstr>
      <vt:lpstr>Thank You</vt:lpstr>
    </vt:vector>
  </TitlesOfParts>
  <Company>National Instruments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Risks Associated with Source Distributions</dc:title>
  <dc:creator>Elijah Kerry</dc:creator>
  <cp:lastModifiedBy>Elijah Kerry</cp:lastModifiedBy>
  <cp:revision>274</cp:revision>
  <dcterms:created xsi:type="dcterms:W3CDTF">2012-12-26T16:59:47Z</dcterms:created>
  <dcterms:modified xsi:type="dcterms:W3CDTF">2013-10-21T03:22:05Z</dcterms:modified>
</cp:coreProperties>
</file>