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2.xml" ContentType="application/vnd.openxmlformats-officedocument.themeOverride+xml"/>
  <Override PartName="/ppt/notesSlides/notesSlide14.xml" ContentType="application/vnd.openxmlformats-officedocument.presentationml.notesSlide+xml"/>
  <Override PartName="/ppt/theme/themeOverride3.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8" r:id="rId3"/>
  </p:sldMasterIdLst>
  <p:notesMasterIdLst>
    <p:notesMasterId r:id="rId48"/>
  </p:notesMasterIdLst>
  <p:sldIdLst>
    <p:sldId id="258" r:id="rId4"/>
    <p:sldId id="260" r:id="rId5"/>
    <p:sldId id="257" r:id="rId6"/>
    <p:sldId id="289" r:id="rId7"/>
    <p:sldId id="292" r:id="rId8"/>
    <p:sldId id="284" r:id="rId9"/>
    <p:sldId id="285" r:id="rId10"/>
    <p:sldId id="286" r:id="rId11"/>
    <p:sldId id="287" r:id="rId12"/>
    <p:sldId id="278" r:id="rId13"/>
    <p:sldId id="288" r:id="rId14"/>
    <p:sldId id="290" r:id="rId15"/>
    <p:sldId id="281" r:id="rId16"/>
    <p:sldId id="298" r:id="rId17"/>
    <p:sldId id="308" r:id="rId18"/>
    <p:sldId id="309" r:id="rId19"/>
    <p:sldId id="310" r:id="rId20"/>
    <p:sldId id="311" r:id="rId21"/>
    <p:sldId id="312" r:id="rId22"/>
    <p:sldId id="313" r:id="rId23"/>
    <p:sldId id="262" r:id="rId24"/>
    <p:sldId id="263" r:id="rId25"/>
    <p:sldId id="277" r:id="rId26"/>
    <p:sldId id="297" r:id="rId27"/>
    <p:sldId id="296" r:id="rId28"/>
    <p:sldId id="291" r:id="rId29"/>
    <p:sldId id="269" r:id="rId30"/>
    <p:sldId id="274" r:id="rId31"/>
    <p:sldId id="294" r:id="rId32"/>
    <p:sldId id="276" r:id="rId33"/>
    <p:sldId id="307" r:id="rId34"/>
    <p:sldId id="295" r:id="rId35"/>
    <p:sldId id="302" r:id="rId36"/>
    <p:sldId id="301" r:id="rId37"/>
    <p:sldId id="303" r:id="rId38"/>
    <p:sldId id="314" r:id="rId39"/>
    <p:sldId id="316" r:id="rId40"/>
    <p:sldId id="317" r:id="rId41"/>
    <p:sldId id="266" r:id="rId42"/>
    <p:sldId id="319" r:id="rId43"/>
    <p:sldId id="299" r:id="rId44"/>
    <p:sldId id="306" r:id="rId45"/>
    <p:sldId id="267" r:id="rId46"/>
    <p:sldId id="318"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37" autoAdjust="0"/>
  </p:normalViewPr>
  <p:slideViewPr>
    <p:cSldViewPr>
      <p:cViewPr>
        <p:scale>
          <a:sx n="70" d="100"/>
          <a:sy n="70" d="100"/>
        </p:scale>
        <p:origin x="-1968" y="-438"/>
      </p:cViewPr>
      <p:guideLst>
        <p:guide orient="horz" pos="2160"/>
        <p:guide pos="2880"/>
      </p:guideLst>
    </p:cSldViewPr>
  </p:slideViewPr>
  <p:notesTextViewPr>
    <p:cViewPr>
      <p:scale>
        <a:sx n="1" d="1"/>
        <a:sy n="1" d="1"/>
      </p:scale>
      <p:origin x="0" y="0"/>
    </p:cViewPr>
  </p:notesTextViewPr>
  <p:sorterViewPr>
    <p:cViewPr>
      <p:scale>
        <a:sx n="80" d="100"/>
        <a:sy n="80" d="100"/>
      </p:scale>
      <p:origin x="0" y="24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001E73-EB87-4380-B8E4-1DC3B357C22D}" type="datetimeFigureOut">
              <a:rPr lang="en-US" smtClean="0"/>
              <a:t>8/7/2012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1F05CC-E72C-4A56-BAC4-50A3556AC084}" type="slidenum">
              <a:rPr lang="en-US" smtClean="0"/>
              <a:t>‹#›</a:t>
            </a:fld>
            <a:endParaRPr lang="en-US"/>
          </a:p>
        </p:txBody>
      </p:sp>
    </p:spTree>
    <p:extLst>
      <p:ext uri="{BB962C8B-B14F-4D97-AF65-F5344CB8AC3E}">
        <p14:creationId xmlns:p14="http://schemas.microsoft.com/office/powerpoint/2010/main" val="4123790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decibel.ni.com/content/docs/DOC-13724"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Today we’re going to be focusing on one of the more advanced templates in 2012, and more importantly – how we can actually extend the capabilities of the create project dialog</a:t>
            </a:r>
          </a:p>
        </p:txBody>
      </p:sp>
      <p:sp>
        <p:nvSpPr>
          <p:cNvPr id="4" name="Slide Number Placeholder 3"/>
          <p:cNvSpPr>
            <a:spLocks noGrp="1"/>
          </p:cNvSpPr>
          <p:nvPr>
            <p:ph type="sldNum" sz="quarter" idx="10"/>
          </p:nvPr>
        </p:nvSpPr>
        <p:spPr/>
        <p:txBody>
          <a:bodyPr/>
          <a:lstStyle/>
          <a:p>
            <a:fld id="{D1FF450F-FF89-4D6E-8199-3E97047488A3}"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751948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 become class</a:t>
            </a:r>
            <a:r>
              <a:rPr lang="en-US" baseline="0" dirty="0" smtClean="0"/>
              <a:t> and method.  We have now decoupled the state machine from the details of how the internal data are manipulated in each state.  The internal data is now an external instance of a class.</a:t>
            </a:r>
          </a:p>
          <a:p>
            <a:endParaRPr lang="en-US" baseline="0" dirty="0" smtClean="0"/>
          </a:p>
          <a:p>
            <a:r>
              <a:rPr lang="en-US" baseline="0" dirty="0" smtClean="0"/>
              <a:t>So why is this cool?  We now have the option of writing child classes for our state machine, allowing us to change the behavior in each state, without changing the state machine itself.  We can even chose to change child classes at run time.</a:t>
            </a:r>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solidFill>
                  <a:prstClr val="black"/>
                </a:solidFill>
              </a:rPr>
              <a:pPr>
                <a:defRPr/>
              </a:pPr>
              <a:t>17</a:t>
            </a:fld>
            <a:endParaRPr 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baseline="0" dirty="0" smtClean="0"/>
              <a:t>We can even chose to change child classes at run time.</a:t>
            </a:r>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solidFill>
                  <a:prstClr val="black"/>
                </a:solidFill>
              </a:rPr>
              <a:pPr>
                <a:defRPr/>
              </a:pPr>
              <a:t>18</a:t>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baseline="0" dirty="0" smtClean="0"/>
              <a:t>While we’re thinking about that, let me take a moment to point out another weakness in the original design.  Take a look at the structure of our messages (an identifier and a block of data).  It is trivially easy for the sender to send either a) an incorrect identifier (an ill formed string or the wrong enumerated type) or b) the wrong data for the identifier.</a:t>
            </a:r>
          </a:p>
          <a:p>
            <a:endParaRPr lang="en-US" baseline="0" dirty="0" smtClean="0"/>
          </a:p>
          <a:p>
            <a:r>
              <a:rPr lang="en-US" baseline="0" dirty="0" smtClean="0"/>
              <a:t>Object-Oriented techniques give us an answer to both of these challenges.</a:t>
            </a:r>
          </a:p>
          <a:p>
            <a:endParaRPr lang="en-US" baseline="0" dirty="0" smtClean="0"/>
          </a:p>
          <a:p>
            <a:r>
              <a:rPr lang="en-US" baseline="0" dirty="0" smtClean="0"/>
              <a:t>Our guidelines for going from straight </a:t>
            </a:r>
            <a:r>
              <a:rPr lang="en-US" baseline="0" dirty="0" err="1" smtClean="0"/>
              <a:t>LabVIEW</a:t>
            </a:r>
            <a:r>
              <a:rPr lang="en-US" baseline="0" dirty="0" smtClean="0"/>
              <a:t> to </a:t>
            </a:r>
            <a:r>
              <a:rPr lang="en-US" baseline="0" dirty="0" err="1" smtClean="0"/>
              <a:t>LabVIEW</a:t>
            </a:r>
            <a:r>
              <a:rPr lang="en-US" baseline="0" dirty="0" smtClean="0"/>
              <a:t> OO say that a cluster and a case structure…</a:t>
            </a:r>
            <a:endParaRPr lang="en-US" dirty="0"/>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solidFill>
                  <a:prstClr val="black"/>
                </a:solidFill>
              </a:rPr>
              <a:pPr>
                <a:defRPr/>
              </a:pPr>
              <a:t>19</a:t>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 become a class with dynamic dispatch </a:t>
            </a:r>
            <a:r>
              <a:rPr lang="en-US" dirty="0" err="1" smtClean="0"/>
              <a:t>VIs.</a:t>
            </a:r>
            <a:r>
              <a:rPr lang="en-US" baseline="0" dirty="0" smtClean="0"/>
              <a:t>  </a:t>
            </a:r>
          </a:p>
          <a:p>
            <a:endParaRPr lang="en-US" baseline="0" dirty="0" smtClean="0"/>
          </a:p>
          <a:p>
            <a:r>
              <a:rPr lang="en-US" baseline="0" dirty="0" smtClean="0"/>
              <a:t>This does three great things for us.  </a:t>
            </a:r>
          </a:p>
          <a:p>
            <a:endParaRPr lang="en-US" baseline="0" dirty="0" smtClean="0"/>
          </a:p>
          <a:p>
            <a:r>
              <a:rPr lang="en-US" baseline="0" dirty="0" smtClean="0"/>
              <a:t>First, our message data is strongly typed, and there is no possibility of sending the wrong data with a command.  </a:t>
            </a:r>
          </a:p>
          <a:p>
            <a:endParaRPr lang="en-US" baseline="0" dirty="0" smtClean="0"/>
          </a:p>
          <a:p>
            <a:r>
              <a:rPr lang="en-US" baseline="0" dirty="0" smtClean="0"/>
              <a:t>Second, we have saved us the work of translating (possibly incorrectly) variants or flattened strings.</a:t>
            </a:r>
          </a:p>
          <a:p>
            <a:endParaRPr lang="en-US" baseline="0" dirty="0" smtClean="0"/>
          </a:p>
          <a:p>
            <a:r>
              <a:rPr lang="en-US" baseline="0" dirty="0" smtClean="0"/>
              <a:t>Third, we don’t have to change the state machine to add a new operation.  We just write a new method for the target class and a corresponding message class to access it.  And, provided that the message operates on a parent object, it can be used with any state machine acting on a target object from the same family.</a:t>
            </a:r>
          </a:p>
          <a:p>
            <a:endParaRPr lang="en-US" baseline="0" dirty="0" smtClean="0"/>
          </a:p>
          <a:p>
            <a:r>
              <a:rPr lang="en-US" baseline="0" dirty="0" smtClean="0"/>
              <a:t>That’s pretty cool.</a:t>
            </a:r>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solidFill>
                  <a:prstClr val="black"/>
                </a:solidFill>
              </a:rPr>
              <a:pPr>
                <a:defRPr/>
              </a:pPr>
              <a:t>20</a:t>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 mistake on this slide, as stop </a:t>
            </a:r>
            <a:r>
              <a:rPr lang="en-US" dirty="0" err="1" smtClean="0"/>
              <a:t>msg.lvclass</a:t>
            </a:r>
            <a:r>
              <a:rPr lang="en-US" dirty="0" smtClean="0"/>
              <a:t> does not belong to ‘Project Actor.’  It actually</a:t>
            </a:r>
            <a:r>
              <a:rPr lang="en-US" baseline="0" dirty="0" smtClean="0"/>
              <a:t> belongs to the parent Actor class.  Until it’s fixed, use it as a question for the audience</a:t>
            </a:r>
            <a:endParaRPr lang="en-US" dirty="0"/>
          </a:p>
        </p:txBody>
      </p:sp>
      <p:sp>
        <p:nvSpPr>
          <p:cNvPr id="4" name="Slide Number Placeholder 3"/>
          <p:cNvSpPr>
            <a:spLocks noGrp="1"/>
          </p:cNvSpPr>
          <p:nvPr>
            <p:ph type="sldNum" sz="quarter" idx="10"/>
          </p:nvPr>
        </p:nvSpPr>
        <p:spPr/>
        <p:txBody>
          <a:bodyPr/>
          <a:lstStyle/>
          <a:p>
            <a:fld id="{CB1F05CC-E72C-4A56-BAC4-50A3556AC084}" type="slidenum">
              <a:rPr lang="en-US" smtClean="0"/>
              <a:t>29</a:t>
            </a:fld>
            <a:endParaRPr lang="en-US"/>
          </a:p>
        </p:txBody>
      </p:sp>
    </p:spTree>
    <p:extLst>
      <p:ext uri="{BB962C8B-B14F-4D97-AF65-F5344CB8AC3E}">
        <p14:creationId xmlns:p14="http://schemas.microsoft.com/office/powerpoint/2010/main" val="2468502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block diagram of the user interface you just saw.  This is typically the only time we need to override the behavior of actor core.</a:t>
            </a:r>
            <a:endParaRPr lang="en-US" dirty="0"/>
          </a:p>
        </p:txBody>
      </p:sp>
      <p:sp>
        <p:nvSpPr>
          <p:cNvPr id="4" name="Slide Number Placeholder 3"/>
          <p:cNvSpPr>
            <a:spLocks noGrp="1"/>
          </p:cNvSpPr>
          <p:nvPr>
            <p:ph type="sldNum" sz="quarter" idx="10"/>
          </p:nvPr>
        </p:nvSpPr>
        <p:spPr/>
        <p:txBody>
          <a:bodyPr/>
          <a:lstStyle/>
          <a:p>
            <a:fld id="{E98C3019-036D-47D4-80EF-C25F223C95A1}"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4210164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we’ve established that these processes should be separated, which relies on the fact that they’re able to communicate through  a controller, but how do you setup and manage that communication?  Many people would use queues, which is a perfectly good solution, but it can be challenging as you add additional functionality or even replace certain components.</a:t>
            </a:r>
          </a:p>
          <a:p>
            <a:endParaRPr lang="en-US" baseline="0" dirty="0" smtClean="0"/>
          </a:p>
          <a:p>
            <a:r>
              <a:rPr lang="en-US" baseline="0" dirty="0" smtClean="0"/>
              <a:t>In a moment we’ll be introducing the Actor Framework and how it works.  One of the challenges it helps to address is the communication between these components, and simplifying some of the challenges associated with adding or changing functionality overtime.  This makes the actor framework a very valuable tool if you’re concerned with developing highly scalable applications.</a:t>
            </a:r>
          </a:p>
          <a:p>
            <a:endParaRPr lang="en-US" dirty="0" smtClean="0"/>
          </a:p>
          <a:p>
            <a:r>
              <a:rPr lang="en-US" dirty="0" smtClean="0"/>
              <a:t>Note:</a:t>
            </a:r>
            <a:r>
              <a:rPr lang="en-US" baseline="0" dirty="0" smtClean="0"/>
              <a:t> from this point forward, instead of referring to these items as separate processes, they shall be called ‘</a:t>
            </a:r>
            <a:r>
              <a:rPr lang="en-US" baseline="0" smtClean="0"/>
              <a:t>Actors.'</a:t>
            </a:r>
            <a:endParaRPr lang="en-US" dirty="0"/>
          </a:p>
        </p:txBody>
      </p:sp>
      <p:sp>
        <p:nvSpPr>
          <p:cNvPr id="4" name="Slide Number Placeholder 3"/>
          <p:cNvSpPr>
            <a:spLocks noGrp="1"/>
          </p:cNvSpPr>
          <p:nvPr>
            <p:ph type="sldNum" sz="quarter" idx="10"/>
          </p:nvPr>
        </p:nvSpPr>
        <p:spPr/>
        <p:txBody>
          <a:bodyPr/>
          <a:lstStyle/>
          <a:p>
            <a:fld id="{1FD008B5-7556-44CF-A33C-E17A9DA65B34}" type="slidenum">
              <a:rPr lang="en-US" smtClean="0"/>
              <a:pPr/>
              <a:t>34</a:t>
            </a:fld>
            <a:endParaRPr lang="en-US" dirty="0"/>
          </a:p>
        </p:txBody>
      </p:sp>
    </p:spTree>
    <p:extLst>
      <p:ext uri="{BB962C8B-B14F-4D97-AF65-F5344CB8AC3E}">
        <p14:creationId xmlns:p14="http://schemas.microsoft.com/office/powerpoint/2010/main" val="1006938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Factory pattern is very important</a:t>
            </a:r>
            <a:r>
              <a:rPr lang="en-US" baseline="0" dirty="0" smtClean="0"/>
              <a:t> and it’s from the gang-of-four.  Read up on it here: </a:t>
            </a:r>
            <a:r>
              <a:rPr lang="en-US" dirty="0" smtClean="0">
                <a:hlinkClick r:id="rId3"/>
              </a:rPr>
              <a:t>http://decibel.ni.com/content/docs/DOC-13724</a:t>
            </a:r>
            <a:endParaRPr lang="en-US" dirty="0"/>
          </a:p>
        </p:txBody>
      </p:sp>
      <p:sp>
        <p:nvSpPr>
          <p:cNvPr id="4" name="Slide Number Placeholder 3"/>
          <p:cNvSpPr>
            <a:spLocks noGrp="1"/>
          </p:cNvSpPr>
          <p:nvPr>
            <p:ph type="sldNum" sz="quarter" idx="10"/>
          </p:nvPr>
        </p:nvSpPr>
        <p:spPr/>
        <p:txBody>
          <a:bodyPr/>
          <a:lstStyle/>
          <a:p>
            <a:fld id="{1FD008B5-7556-44CF-A33C-E17A9DA65B34}" type="slidenum">
              <a:rPr lang="en-US" smtClean="0"/>
              <a:pPr/>
              <a:t>43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In</a:t>
            </a:r>
            <a:r>
              <a:rPr lang="en-US" b="0" baseline="0" dirty="0" smtClean="0"/>
              <a:t> order to ensure we’re</a:t>
            </a:r>
            <a:endParaRPr lang="en-US" b="0" dirty="0"/>
          </a:p>
        </p:txBody>
      </p:sp>
      <p:sp>
        <p:nvSpPr>
          <p:cNvPr id="4" name="Slide Number Placeholder 3"/>
          <p:cNvSpPr>
            <a:spLocks noGrp="1"/>
          </p:cNvSpPr>
          <p:nvPr>
            <p:ph type="sldNum" sz="quarter" idx="10"/>
          </p:nvPr>
        </p:nvSpPr>
        <p:spPr/>
        <p:txBody>
          <a:bodyPr/>
          <a:lstStyle/>
          <a:p>
            <a:fld id="{D1FF450F-FF89-4D6E-8199-3E97047488A3}" type="slidenum">
              <a:rPr lang="en-US" smtClean="0"/>
              <a:t>3</a:t>
            </a:fld>
            <a:endParaRPr lang="en-US"/>
          </a:p>
        </p:txBody>
      </p:sp>
    </p:spTree>
    <p:extLst>
      <p:ext uri="{BB962C8B-B14F-4D97-AF65-F5344CB8AC3E}">
        <p14:creationId xmlns:p14="http://schemas.microsoft.com/office/powerpoint/2010/main" val="1146527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Audience: </a:t>
            </a:r>
            <a:r>
              <a:rPr lang="en-US" b="0" dirty="0" smtClean="0"/>
              <a:t>Advanced users</a:t>
            </a:r>
          </a:p>
          <a:p>
            <a:endParaRPr lang="en-US" b="0" dirty="0" smtClean="0"/>
          </a:p>
          <a:p>
            <a:r>
              <a:rPr lang="en-US" b="1" dirty="0" smtClean="0"/>
              <a:t>Main Message: </a:t>
            </a:r>
            <a:r>
              <a:rPr lang="en-US" dirty="0" smtClean="0"/>
              <a:t>The actor framework has been a</a:t>
            </a:r>
            <a:r>
              <a:rPr lang="en-US" baseline="0" dirty="0" smtClean="0"/>
              <a:t> publically available framework for the last few years.  It was designed and validated through use in the community as an object-oriented approach for developing multi-process systems that expands upon a combination of the queued message handler and command pattern approach.  </a:t>
            </a:r>
          </a:p>
          <a:p>
            <a:endParaRPr lang="en-US" baseline="0" dirty="0" smtClean="0"/>
          </a:p>
          <a:p>
            <a:r>
              <a:rPr lang="en-US" baseline="0" dirty="0" smtClean="0"/>
              <a:t>LabVIEW 2012 officially includes the Actor Framework in vi.lib, which means that this is now a productized and supported framework.  LabVIEW 2012 includes both a template and a sample project illustrating how to use this new framework. There is also a utility that scripts the creation of message classes, as </a:t>
            </a:r>
          </a:p>
          <a:p>
            <a:endParaRPr lang="en-US" baseline="0" dirty="0" smtClean="0"/>
          </a:p>
          <a:p>
            <a:r>
              <a:rPr lang="en-US" b="1" baseline="0" dirty="0" smtClean="0"/>
              <a:t>Transition: </a:t>
            </a:r>
            <a:r>
              <a:rPr lang="en-US" baseline="0" dirty="0" smtClean="0"/>
              <a:t>The Actor Framework provides two root classes, one for Actors and the other for Messages.</a:t>
            </a:r>
            <a:endParaRPr lang="en-US" dirty="0"/>
          </a:p>
        </p:txBody>
      </p:sp>
      <p:sp>
        <p:nvSpPr>
          <p:cNvPr id="4" name="Slide Number Placeholder 3"/>
          <p:cNvSpPr>
            <a:spLocks noGrp="1"/>
          </p:cNvSpPr>
          <p:nvPr>
            <p:ph type="sldNum" sz="quarter" idx="10"/>
          </p:nvPr>
        </p:nvSpPr>
        <p:spPr/>
        <p:txBody>
          <a:bodyPr/>
          <a:lstStyle/>
          <a:p>
            <a:fld id="{D1FF450F-FF89-4D6E-8199-3E97047488A3}"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968515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now that we understand the value of decoupled, highly cohesive processes, this</a:t>
            </a:r>
            <a:r>
              <a:rPr lang="en-US" baseline="0" dirty="0" smtClean="0"/>
              <a:t> brings up a very important and often challenging question: how exactly do we go about communication between and managing all of these processes?</a:t>
            </a:r>
          </a:p>
          <a:p>
            <a:endParaRPr lang="en-US" baseline="0" dirty="0" smtClean="0"/>
          </a:p>
          <a:p>
            <a:r>
              <a:rPr lang="en-US" baseline="0" dirty="0" smtClean="0"/>
              <a:t>For starters, we use the data scope that we just talked about as a mechanism to identify who gets send a command or owns certain responsibilities.  If another process needs to invoke a function belonging to another process, it immediately delegates that action to the appropriate recipient.</a:t>
            </a:r>
          </a:p>
          <a:p>
            <a:endParaRPr lang="en-US" baseline="0" dirty="0" smtClean="0"/>
          </a:p>
          <a:p>
            <a:r>
              <a:rPr lang="en-US" baseline="0" dirty="0" smtClean="0"/>
              <a:t>A key example of this is the loop that captures user interaction with the front panel, which absolutely should use an event structure.  The event structure only captures user input, so you should d</a:t>
            </a:r>
            <a:r>
              <a:rPr lang="en-US" dirty="0" smtClean="0"/>
              <a:t>o the</a:t>
            </a:r>
            <a:r>
              <a:rPr lang="en-US" baseline="0" dirty="0" smtClean="0"/>
              <a:t> absolute minimum required in the event-driven loop to ensure that it’s always ready to respond… all of the heavy lifting should be done by separate threads that can be delegated to by the event loop.  In all likelihood, the process with an event structure will delegate by sending a message to a consumer, which is what we’re about to explore.</a:t>
            </a:r>
          </a:p>
          <a:p>
            <a:endParaRPr lang="en-US" baseline="0" dirty="0" smtClean="0"/>
          </a:p>
          <a:p>
            <a:r>
              <a:rPr lang="en-US" baseline="0" dirty="0" smtClean="0"/>
              <a:t>So how do we communicate between these separate processes, and how do we structure the application?  Well lets start with the familiar concept of producers and consumers…</a:t>
            </a:r>
            <a:endParaRPr lang="en-US" dirty="0"/>
          </a:p>
        </p:txBody>
      </p:sp>
      <p:sp>
        <p:nvSpPr>
          <p:cNvPr id="4" name="Slide Number Placeholder 3"/>
          <p:cNvSpPr>
            <a:spLocks noGrp="1"/>
          </p:cNvSpPr>
          <p:nvPr>
            <p:ph type="sldNum" sz="quarter" idx="10"/>
          </p:nvPr>
        </p:nvSpPr>
        <p:spPr/>
        <p:txBody>
          <a:bodyPr/>
          <a:lstStyle/>
          <a:p>
            <a:fld id="{1FD008B5-7556-44CF-A33C-E17A9DA65B34}"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we refer to a ‘message’ we’re using referring to</a:t>
            </a:r>
            <a:r>
              <a:rPr lang="en-US" baseline="0" dirty="0" smtClean="0"/>
              <a:t> something that is comprised of a command and data.  As an example, if the command is ‘get me a soda’ the data might be the type of soda you want someone to get.</a:t>
            </a:r>
          </a:p>
          <a:p>
            <a:endParaRPr lang="en-US" baseline="0" dirty="0" smtClean="0"/>
          </a:p>
          <a:p>
            <a:r>
              <a:rPr lang="en-US" baseline="0" dirty="0" smtClean="0"/>
              <a:t>So typically in </a:t>
            </a:r>
            <a:r>
              <a:rPr lang="en-US" baseline="0" dirty="0" err="1" smtClean="0"/>
              <a:t>LabVIEW</a:t>
            </a:r>
            <a:r>
              <a:rPr lang="en-US" baseline="0" dirty="0" smtClean="0"/>
              <a:t> we have to pair the command with the associated data.  This is typically done one of two ways:</a:t>
            </a:r>
          </a:p>
          <a:p>
            <a:pPr marL="228600" indent="-228600">
              <a:buAutoNum type="arabicParenR"/>
            </a:pPr>
            <a:r>
              <a:rPr lang="en-US" baseline="0" dirty="0" smtClean="0"/>
              <a:t>Everything is flattened to a string and then un-flattened in the receiving case structure</a:t>
            </a:r>
          </a:p>
          <a:p>
            <a:pPr marL="228600" indent="-228600">
              <a:buAutoNum type="arabicParenR"/>
            </a:pPr>
            <a:r>
              <a:rPr lang="en-US" baseline="0" dirty="0" smtClean="0"/>
              <a:t>A cluster containing an </a:t>
            </a:r>
            <a:r>
              <a:rPr lang="en-US" baseline="0" dirty="0" err="1" smtClean="0"/>
              <a:t>enum</a:t>
            </a:r>
            <a:r>
              <a:rPr lang="en-US" baseline="0" dirty="0" smtClean="0"/>
              <a:t> and a variant is used, where the </a:t>
            </a:r>
            <a:r>
              <a:rPr lang="en-US" baseline="0" dirty="0" err="1" smtClean="0"/>
              <a:t>enum</a:t>
            </a:r>
            <a:r>
              <a:rPr lang="en-US" baseline="0" dirty="0" smtClean="0"/>
              <a:t> is the command and the variant is the data type</a:t>
            </a:r>
          </a:p>
          <a:p>
            <a:pPr marL="228600" indent="-228600">
              <a:buAutoNum type="arabicParenR"/>
            </a:pPr>
            <a:endParaRPr lang="en-US" baseline="0" dirty="0" smtClean="0"/>
          </a:p>
          <a:p>
            <a:pPr marL="0" indent="0">
              <a:buNone/>
            </a:pPr>
            <a:r>
              <a:rPr lang="en-US" baseline="0" dirty="0" smtClean="0"/>
              <a:t>These are both effective mechanisms, but they have some drawbacks we’ll see in a second.</a:t>
            </a:r>
            <a:endParaRPr lang="en-US" dirty="0"/>
          </a:p>
        </p:txBody>
      </p:sp>
      <p:sp>
        <p:nvSpPr>
          <p:cNvPr id="4" name="Slide Number Placeholder 3"/>
          <p:cNvSpPr>
            <a:spLocks noGrp="1"/>
          </p:cNvSpPr>
          <p:nvPr>
            <p:ph type="sldNum" sz="quarter" idx="10"/>
          </p:nvPr>
        </p:nvSpPr>
        <p:spPr/>
        <p:txBody>
          <a:bodyPr/>
          <a:lstStyle/>
          <a:p>
            <a:fld id="{1FD008B5-7556-44CF-A33C-E17A9DA65B34}" type="slidenum">
              <a:rPr lang="en-US" smtClean="0">
                <a:solidFill>
                  <a:prstClr val="black"/>
                </a:solidFill>
              </a:rPr>
              <a:pPr/>
              <a:t>6</a:t>
            </a:fld>
            <a:endParaRPr 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are more realistic</a:t>
            </a:r>
            <a:r>
              <a:rPr lang="en-US" baseline="0" dirty="0" smtClean="0"/>
              <a:t> examples of commands that are actually being used in the example we looked at.  Note the number of different types of data and information we need to combine with each message.  When done using a non-</a:t>
            </a:r>
            <a:r>
              <a:rPr lang="en-US" baseline="0" dirty="0" err="1" smtClean="0"/>
              <a:t>oo</a:t>
            </a:r>
            <a:r>
              <a:rPr lang="en-US" baseline="0" dirty="0" smtClean="0"/>
              <a:t> approach, the most effective method is almost always the one shown here: a variant and an </a:t>
            </a:r>
            <a:r>
              <a:rPr lang="en-US" baseline="0" dirty="0" err="1" smtClean="0"/>
              <a:t>enum</a:t>
            </a:r>
            <a:r>
              <a:rPr lang="en-US" baseline="0" dirty="0" smtClean="0"/>
              <a:t>.  This works well for many programmers, but poses some challenges we’ll look at shortly.</a:t>
            </a:r>
            <a:endParaRPr lang="en-US" dirty="0"/>
          </a:p>
        </p:txBody>
      </p:sp>
      <p:sp>
        <p:nvSpPr>
          <p:cNvPr id="4" name="Slide Number Placeholder 3"/>
          <p:cNvSpPr>
            <a:spLocks noGrp="1"/>
          </p:cNvSpPr>
          <p:nvPr>
            <p:ph type="sldNum" sz="quarter" idx="10"/>
          </p:nvPr>
        </p:nvSpPr>
        <p:spPr/>
        <p:txBody>
          <a:bodyPr/>
          <a:lstStyle/>
          <a:p>
            <a:fld id="{1FD008B5-7556-44CF-A33C-E17A9DA65B34}"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 we do this using a variant to data </a:t>
            </a:r>
            <a:r>
              <a:rPr lang="en-US" dirty="0" err="1" smtClean="0"/>
              <a:t>primative</a:t>
            </a:r>
            <a:r>
              <a:rPr lang="en-US" dirty="0" smtClean="0"/>
              <a:t>.</a:t>
            </a:r>
            <a:r>
              <a:rPr lang="en-US" baseline="0" dirty="0" smtClean="0"/>
              <a:t>  However, as we just saw, this can introduce problems at run-time because we can’t enforce that commands send the correct data</a:t>
            </a:r>
            <a:endParaRPr lang="en-US" dirty="0"/>
          </a:p>
        </p:txBody>
      </p:sp>
      <p:sp>
        <p:nvSpPr>
          <p:cNvPr id="4" name="Slide Number Placeholder 3"/>
          <p:cNvSpPr>
            <a:spLocks noGrp="1"/>
          </p:cNvSpPr>
          <p:nvPr>
            <p:ph type="sldNum" sz="quarter" idx="10"/>
          </p:nvPr>
        </p:nvSpPr>
        <p:spPr/>
        <p:txBody>
          <a:bodyPr/>
          <a:lstStyle/>
          <a:p>
            <a:fld id="{1FD008B5-7556-44CF-A33C-E17A9DA65B34}" type="slidenum">
              <a:rPr lang="en-US" smtClean="0">
                <a:solidFill>
                  <a:prstClr val="black"/>
                </a:solidFill>
              </a:rPr>
              <a:pPr/>
              <a:t>8</a:t>
            </a:fld>
            <a:endParaRPr lang="en-US"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A601DA96-B2D9-429E-BA38-96C8D026EA58}" type="slidenum">
              <a:rPr lang="en-US" smtClean="0">
                <a:solidFill>
                  <a:prstClr val="black"/>
                </a:solidFill>
              </a:rPr>
              <a:pPr/>
              <a:t>15</a:t>
            </a:fld>
            <a:endParaRPr lang="en-US" dirty="0" smtClean="0">
              <a:solidFill>
                <a:prstClr val="black"/>
              </a:solidFill>
            </a:endParaRPr>
          </a:p>
        </p:txBody>
      </p:sp>
      <p:sp>
        <p:nvSpPr>
          <p:cNvPr id="9219" name="Rectangle 2"/>
          <p:cNvSpPr>
            <a:spLocks noGrp="1" noRot="1" noChangeAspect="1" noChangeArrowheads="1" noTextEdit="1"/>
          </p:cNvSpPr>
          <p:nvPr>
            <p:ph type="sldImg"/>
          </p:nvPr>
        </p:nvSpPr>
        <p:spPr>
          <a:xfrm>
            <a:off x="1143000" y="685800"/>
            <a:ext cx="4572000" cy="3429000"/>
          </a:xfrm>
          <a:ln/>
        </p:spPr>
      </p:sp>
      <p:sp>
        <p:nvSpPr>
          <p:cNvPr id="9220" name="Rectangle 3"/>
          <p:cNvSpPr>
            <a:spLocks noGrp="1" noChangeArrowheads="1"/>
          </p:cNvSpPr>
          <p:nvPr>
            <p:ph type="body" idx="1"/>
          </p:nvPr>
        </p:nvSpPr>
        <p:spPr>
          <a:noFill/>
          <a:ln/>
        </p:spPr>
        <p:txBody>
          <a:bodyPr/>
          <a:lstStyle/>
          <a:p>
            <a:pPr eaLnBrk="1" hangingPunct="1"/>
            <a:r>
              <a:rPr lang="en-US" dirty="0" smtClean="0"/>
              <a:t>This is the queue-driven state machine. I am going</a:t>
            </a:r>
            <a:r>
              <a:rPr lang="en-US" baseline="0" dirty="0" smtClean="0"/>
              <a:t> to assume that everyone in this room is familiar with this VI pattern.  </a:t>
            </a:r>
            <a:r>
              <a:rPr lang="en-US" dirty="0" smtClean="0"/>
              <a:t>It’s cool,</a:t>
            </a:r>
            <a:r>
              <a:rPr lang="en-US" baseline="0" dirty="0" smtClean="0"/>
              <a:t> it is the answer to the CLD exam, and we all love it, or something that looks very much like it.</a:t>
            </a:r>
          </a:p>
          <a:p>
            <a:pPr eaLnBrk="1" hangingPunct="1"/>
            <a:endParaRPr lang="en-US" baseline="0" dirty="0" smtClean="0"/>
          </a:p>
          <a:p>
            <a:pPr eaLnBrk="1" hangingPunct="1"/>
            <a:r>
              <a:rPr lang="en-US" baseline="0" dirty="0" smtClean="0"/>
              <a:t>It is powerful and flexible.  You can extend it by adding to the internal data cluster or adding new cases, often without changing any existing cases.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Let’s start by looking at the internal data of the state machine.  That’s a simple cluster; we perform operations on the data in that cluster in each state machine case.</a:t>
            </a:r>
            <a:r>
              <a:rPr lang="en-US" baseline="0" dirty="0" smtClean="0"/>
              <a:t>  A basic guideline for translating standard </a:t>
            </a:r>
            <a:r>
              <a:rPr lang="en-US" baseline="0" dirty="0" err="1" smtClean="0"/>
              <a:t>LabVIEW</a:t>
            </a:r>
            <a:r>
              <a:rPr lang="en-US" baseline="0" dirty="0" smtClean="0"/>
              <a:t> into classes is that the cluster and node…</a:t>
            </a:r>
            <a:endParaRPr lang="en-US" dirty="0"/>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solidFill>
                  <a:prstClr val="black"/>
                </a:solidFill>
              </a:rPr>
              <a:pPr>
                <a:defRPr/>
              </a:pPr>
              <a:t>16</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00E343-59F3-46CB-9E9B-569213568A14}" type="datetimeFigureOut">
              <a:rPr lang="en-US" smtClean="0">
                <a:solidFill>
                  <a:prstClr val="black">
                    <a:tint val="75000"/>
                  </a:prstClr>
                </a:solidFill>
              </a:rPr>
              <a:pPr/>
              <a:t>8/7/2012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DD6DF53-259C-4D0C-A26B-7B822BCF0A1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83286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00E343-59F3-46CB-9E9B-569213568A14}" type="datetimeFigureOut">
              <a:rPr lang="en-US" smtClean="0">
                <a:solidFill>
                  <a:prstClr val="black">
                    <a:tint val="75000"/>
                  </a:prstClr>
                </a:solidFill>
              </a:rPr>
              <a:pPr/>
              <a:t>8/7/2012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DD6DF53-259C-4D0C-A26B-7B822BCF0A1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1127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00E343-59F3-46CB-9E9B-569213568A14}" type="datetimeFigureOut">
              <a:rPr lang="en-US" smtClean="0">
                <a:solidFill>
                  <a:prstClr val="black">
                    <a:tint val="75000"/>
                  </a:prstClr>
                </a:solidFill>
              </a:rPr>
              <a:pPr/>
              <a:t>8/7/2012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DD6DF53-259C-4D0C-A26B-7B822BCF0A1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29327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pic>
        <p:nvPicPr>
          <p:cNvPr id="2" name="Picture 9"/>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3023305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4" name="Picture 9"/>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TextBox 11"/>
          <p:cNvSpPr txBox="1">
            <a:spLocks noChangeArrowheads="1"/>
          </p:cNvSpPr>
          <p:nvPr/>
        </p:nvSpPr>
        <p:spPr bwMode="auto">
          <a:xfrm>
            <a:off x="852488" y="6330950"/>
            <a:ext cx="16383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z="1200" smtClean="0">
                <a:solidFill>
                  <a:prstClr val="black"/>
                </a:solidFill>
              </a:rPr>
              <a:t>|  </a:t>
            </a:r>
            <a:r>
              <a:rPr lang="en-US" sz="1200" smtClean="0">
                <a:solidFill>
                  <a:prstClr val="black"/>
                </a:solidFill>
                <a:latin typeface="Univers Com 45 Light" charset="0"/>
              </a:rPr>
              <a:t>NI CONFIDENTIAL</a:t>
            </a:r>
          </a:p>
        </p:txBody>
      </p:sp>
      <p:sp>
        <p:nvSpPr>
          <p:cNvPr id="2" name="Title 1"/>
          <p:cNvSpPr>
            <a:spLocks noGrp="1"/>
          </p:cNvSpPr>
          <p:nvPr>
            <p:ph type="ctrTitle"/>
          </p:nvPr>
        </p:nvSpPr>
        <p:spPr>
          <a:xfrm>
            <a:off x="590550" y="921220"/>
            <a:ext cx="8053387" cy="2498255"/>
          </a:xfrm>
        </p:spPr>
        <p:txBody>
          <a:bodyPr anchor="b"/>
          <a:lstStyle>
            <a:lvl1pPr algn="ctr">
              <a:lnSpc>
                <a:spcPts val="4498"/>
              </a:lnSpc>
              <a:defRPr sz="4500" spc="-150">
                <a:solidFill>
                  <a:schemeClr val="tx2"/>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590550" y="3634650"/>
            <a:ext cx="8053388"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656641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00763434"/>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Section Header">
    <p:spTree>
      <p:nvGrpSpPr>
        <p:cNvPr id="1" name=""/>
        <p:cNvGrpSpPr/>
        <p:nvPr/>
      </p:nvGrpSpPr>
      <p:grpSpPr>
        <a:xfrm>
          <a:off x="0" y="0"/>
          <a:ext cx="0" cy="0"/>
          <a:chOff x="0" y="0"/>
          <a:chExt cx="0" cy="0"/>
        </a:xfrm>
      </p:grpSpPr>
      <p:pic>
        <p:nvPicPr>
          <p:cNvPr id="3" name="Picture 9"/>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 name="TextBox 11"/>
          <p:cNvSpPr txBox="1">
            <a:spLocks noChangeArrowheads="1"/>
          </p:cNvSpPr>
          <p:nvPr/>
        </p:nvSpPr>
        <p:spPr bwMode="auto">
          <a:xfrm>
            <a:off x="852488" y="6330950"/>
            <a:ext cx="16383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z="1200" smtClean="0">
                <a:solidFill>
                  <a:prstClr val="black"/>
                </a:solidFill>
              </a:rPr>
              <a:t>|  </a:t>
            </a:r>
            <a:r>
              <a:rPr lang="en-US" sz="1200" smtClean="0">
                <a:solidFill>
                  <a:prstClr val="black"/>
                </a:solidFill>
                <a:latin typeface="Univers Com 45 Light" charset="0"/>
              </a:rPr>
              <a:t>NI CONFIDENTIAL</a:t>
            </a:r>
          </a:p>
        </p:txBody>
      </p:sp>
      <p:sp>
        <p:nvSpPr>
          <p:cNvPr id="7" name="Title 1"/>
          <p:cNvSpPr>
            <a:spLocks noGrp="1"/>
          </p:cNvSpPr>
          <p:nvPr>
            <p:ph type="ctrTitle"/>
          </p:nvPr>
        </p:nvSpPr>
        <p:spPr>
          <a:xfrm>
            <a:off x="557774" y="921220"/>
            <a:ext cx="8053387" cy="2498255"/>
          </a:xfrm>
        </p:spPr>
        <p:txBody>
          <a:bodyPr anchor="b"/>
          <a:lstStyle>
            <a:lvl1pPr algn="ctr">
              <a:lnSpc>
                <a:spcPts val="4498"/>
              </a:lnSpc>
              <a:defRPr sz="4500" spc="-150">
                <a:solidFill>
                  <a:schemeClr val="tx2"/>
                </a:solidFill>
                <a:latin typeface="+mn-lt"/>
              </a:defRPr>
            </a:lvl1pPr>
          </a:lstStyle>
          <a:p>
            <a:r>
              <a:rPr lang="en-US" smtClean="0"/>
              <a:t>Click to edit Master title style</a:t>
            </a:r>
            <a:endParaRPr lang="en-US" dirty="0"/>
          </a:p>
        </p:txBody>
      </p:sp>
    </p:spTree>
    <p:extLst>
      <p:ext uri="{BB962C8B-B14F-4D97-AF65-F5344CB8AC3E}">
        <p14:creationId xmlns:p14="http://schemas.microsoft.com/office/powerpoint/2010/main" val="3508045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Customer Confidential">
    <p:spTree>
      <p:nvGrpSpPr>
        <p:cNvPr id="1" name=""/>
        <p:cNvGrpSpPr/>
        <p:nvPr/>
      </p:nvGrpSpPr>
      <p:grpSpPr>
        <a:xfrm>
          <a:off x="0" y="0"/>
          <a:ext cx="0" cy="0"/>
          <a:chOff x="0" y="0"/>
          <a:chExt cx="0" cy="0"/>
        </a:xfrm>
      </p:grpSpPr>
      <p:pic>
        <p:nvPicPr>
          <p:cNvPr id="4" name="Picture 9"/>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TextBox 4"/>
          <p:cNvSpPr txBox="1"/>
          <p:nvPr/>
        </p:nvSpPr>
        <p:spPr>
          <a:xfrm>
            <a:off x="4394200" y="6343650"/>
            <a:ext cx="355600" cy="277813"/>
          </a:xfrm>
          <a:prstGeom prst="rect">
            <a:avLst/>
          </a:prstGeom>
        </p:spPr>
        <p:txBody>
          <a:bodyPr lIns="91435" tIns="45717" rIns="91435" bIns="45717" anchor="ctr"/>
          <a:lstStyle/>
          <a:p>
            <a:pPr algn="ctr"/>
            <a:fld id="{4AABBAEB-6DF2-449E-A10F-EE40C0A7B039}" type="slidenum">
              <a:rPr lang="en-US" sz="1100">
                <a:solidFill>
                  <a:srgbClr val="898989"/>
                </a:solidFill>
                <a:latin typeface="Univers LT Std 45 Light" charset="0"/>
              </a:rPr>
              <a:pPr algn="ctr"/>
              <a:t>‹#›</a:t>
            </a:fld>
            <a:endParaRPr lang="en-US" sz="1100">
              <a:solidFill>
                <a:srgbClr val="898989"/>
              </a:solidFill>
              <a:latin typeface="Univers LT Std 45 Light" charset="0"/>
            </a:endParaRPr>
          </a:p>
        </p:txBody>
      </p:sp>
      <p:sp>
        <p:nvSpPr>
          <p:cNvPr id="6" name="TextBox 13"/>
          <p:cNvSpPr txBox="1">
            <a:spLocks noChangeArrowheads="1"/>
          </p:cNvSpPr>
          <p:nvPr/>
        </p:nvSpPr>
        <p:spPr bwMode="auto">
          <a:xfrm>
            <a:off x="852488" y="6330950"/>
            <a:ext cx="23399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z="1200" smtClean="0">
                <a:solidFill>
                  <a:prstClr val="black"/>
                </a:solidFill>
              </a:rPr>
              <a:t>|  </a:t>
            </a:r>
            <a:r>
              <a:rPr lang="en-US" sz="1200" b="1" smtClean="0">
                <a:solidFill>
                  <a:srgbClr val="93191A"/>
                </a:solidFill>
                <a:latin typeface="Univers Com 45 Light" charset="0"/>
              </a:rPr>
              <a:t>CUSTOMER CONFIDENTIAL</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738846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NI Corporate">
    <p:spTree>
      <p:nvGrpSpPr>
        <p:cNvPr id="1" name=""/>
        <p:cNvGrpSpPr/>
        <p:nvPr/>
      </p:nvGrpSpPr>
      <p:grpSpPr>
        <a:xfrm>
          <a:off x="0" y="0"/>
          <a:ext cx="0" cy="0"/>
          <a:chOff x="0" y="0"/>
          <a:chExt cx="0" cy="0"/>
        </a:xfrm>
      </p:grpSpPr>
      <p:pic>
        <p:nvPicPr>
          <p:cNvPr id="4" name="Picture 9"/>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TextBox 4"/>
          <p:cNvSpPr txBox="1"/>
          <p:nvPr/>
        </p:nvSpPr>
        <p:spPr>
          <a:xfrm>
            <a:off x="4394200" y="6343650"/>
            <a:ext cx="355600" cy="277813"/>
          </a:xfrm>
          <a:prstGeom prst="rect">
            <a:avLst/>
          </a:prstGeom>
        </p:spPr>
        <p:txBody>
          <a:bodyPr lIns="91435" tIns="45717" rIns="91435" bIns="45717" anchor="ctr"/>
          <a:lstStyle/>
          <a:p>
            <a:pPr algn="ctr"/>
            <a:fld id="{14DE59DE-2E31-4F25-864E-3288C3156E13}" type="slidenum">
              <a:rPr lang="en-US" sz="1100">
                <a:solidFill>
                  <a:srgbClr val="898989"/>
                </a:solidFill>
                <a:latin typeface="Univers LT Std 45 Light" charset="0"/>
              </a:rPr>
              <a:pPr algn="ctr"/>
              <a:t>‹#›</a:t>
            </a:fld>
            <a:endParaRPr lang="en-US" sz="1100">
              <a:solidFill>
                <a:srgbClr val="898989"/>
              </a:solidFill>
              <a:latin typeface="Univers LT Std 45 Light" charset="0"/>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554550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73935" y="142829"/>
            <a:ext cx="8223978" cy="96409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67911"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43274822"/>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69696" y="1121384"/>
            <a:ext cx="8174242" cy="4949008"/>
          </a:xfrm>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val="814101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00E343-59F3-46CB-9E9B-569213568A14}" type="datetimeFigureOut">
              <a:rPr lang="en-US" smtClean="0">
                <a:solidFill>
                  <a:prstClr val="black">
                    <a:tint val="75000"/>
                  </a:prstClr>
                </a:solidFill>
              </a:rPr>
              <a:pPr/>
              <a:t>8/7/2012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DD6DF53-259C-4D0C-A26B-7B822BCF0A1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844679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Content Placeholder 2"/>
          <p:cNvSpPr>
            <a:spLocks noGrp="1"/>
          </p:cNvSpPr>
          <p:nvPr>
            <p:ph idx="1"/>
          </p:nvPr>
        </p:nvSpPr>
        <p:spPr>
          <a:xfrm>
            <a:off x="469695" y="448733"/>
            <a:ext cx="8228217" cy="5621659"/>
          </a:xfrm>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val="35125654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587480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3383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1422695"/>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8E4A7B85-36F9-4210-A946-458E6329CC7B}" type="datetimeFigureOut">
              <a:rPr lang="en-US">
                <a:solidFill>
                  <a:prstClr val="black"/>
                </a:solidFill>
              </a:rPr>
              <a:pPr/>
              <a:t>8/7/2012</a:t>
            </a:fld>
            <a:endParaRPr lang="en-US">
              <a:solidFill>
                <a:prstClr val="black"/>
              </a:solidFill>
            </a:endParaRPr>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solidFill>
                <a:prstClr val="black"/>
              </a:solidFill>
            </a:endParaRPr>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DC195DBA-8D5E-4411-BA77-14C1C86016AC}"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4174047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External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val="38667529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NI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val="106027343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auto">
          <a:xfrm>
            <a:off x="0" y="0"/>
            <a:ext cx="9144000" cy="685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25" tIns="45713" rIns="91425" bIns="45713" numCol="1" rtlCol="0" anchor="t" anchorCtr="0" compatLnSpc="1">
            <a:prstTxWarp prst="textNoShape">
              <a:avLst/>
            </a:prstTxWarp>
          </a:bodyPr>
          <a:lstStyle/>
          <a:p>
            <a:pPr defTabSz="914259" eaLnBrk="0" fontAlgn="base" hangingPunct="0">
              <a:spcBef>
                <a:spcPct val="0"/>
              </a:spcBef>
              <a:spcAft>
                <a:spcPct val="0"/>
              </a:spcAft>
            </a:pPr>
            <a:endParaRPr lang="en-US" sz="2400" dirty="0" smtClean="0">
              <a:solidFill>
                <a:prstClr val="black"/>
              </a:solidFill>
            </a:endParaRPr>
          </a:p>
        </p:txBody>
      </p:sp>
      <p:pic>
        <p:nvPicPr>
          <p:cNvPr id="5" name="Picture 4" descr="NI logo w text small.png"/>
          <p:cNvPicPr>
            <a:picLocks noChangeAspect="1"/>
          </p:cNvPicPr>
          <p:nvPr/>
        </p:nvPicPr>
        <p:blipFill>
          <a:blip r:embed="rId2" cstate="print"/>
          <a:stretch>
            <a:fillRect/>
          </a:stretch>
        </p:blipFill>
        <p:spPr>
          <a:xfrm>
            <a:off x="7620000" y="6400800"/>
            <a:ext cx="1453930" cy="398912"/>
          </a:xfrm>
          <a:prstGeom prst="rect">
            <a:avLst/>
          </a:prstGeom>
        </p:spPr>
      </p:pic>
      <p:sp>
        <p:nvSpPr>
          <p:cNvPr id="4102" name="Rectangle 6"/>
          <p:cNvSpPr>
            <a:spLocks noGrp="1" noChangeArrowheads="1"/>
          </p:cNvSpPr>
          <p:nvPr>
            <p:ph type="ctrTitle" sz="quarter"/>
          </p:nvPr>
        </p:nvSpPr>
        <p:spPr>
          <a:xfrm>
            <a:off x="685800" y="2286000"/>
            <a:ext cx="7772400" cy="1143000"/>
          </a:xfrm>
        </p:spPr>
        <p:txBody>
          <a:bodyPr/>
          <a:lstStyle>
            <a:lvl1pPr algn="ctr">
              <a:defRPr/>
            </a:lvl1pPr>
          </a:lstStyle>
          <a:p>
            <a:r>
              <a:rPr lang="en-US" smtClean="0"/>
              <a:t>Click to edit Master title style</a:t>
            </a:r>
            <a:endParaRPr lang="en-US"/>
          </a:p>
        </p:txBody>
      </p:sp>
      <p:sp>
        <p:nvSpPr>
          <p:cNvPr id="4103" name="Rectangle 7"/>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en-US" smtClean="0"/>
              <a:t>Click to edit Master subtitle style</a:t>
            </a:r>
            <a:endParaRPr lang="en-US"/>
          </a:p>
        </p:txBody>
      </p:sp>
    </p:spTree>
    <p:extLst>
      <p:ext uri="{BB962C8B-B14F-4D97-AF65-F5344CB8AC3E}">
        <p14:creationId xmlns:p14="http://schemas.microsoft.com/office/powerpoint/2010/main" val="31411559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bwMode="auto">
          <a:xfrm>
            <a:off x="0" y="0"/>
            <a:ext cx="9144000" cy="685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25" tIns="45713" rIns="91425" bIns="45713" numCol="1" rtlCol="0" anchor="t" anchorCtr="0" compatLnSpc="1">
            <a:prstTxWarp prst="textNoShape">
              <a:avLst/>
            </a:prstTxWarp>
          </a:bodyPr>
          <a:lstStyle/>
          <a:p>
            <a:pPr defTabSz="914259" eaLnBrk="0" fontAlgn="base" hangingPunct="0">
              <a:spcBef>
                <a:spcPct val="0"/>
              </a:spcBef>
              <a:spcAft>
                <a:spcPct val="0"/>
              </a:spcAft>
            </a:pPr>
            <a:endParaRPr lang="en-US" sz="2400" dirty="0" smtClean="0">
              <a:solidFill>
                <a:prstClr val="black"/>
              </a:solidFill>
            </a:endParaRPr>
          </a:p>
        </p:txBody>
      </p:sp>
      <p:pic>
        <p:nvPicPr>
          <p:cNvPr id="5" name="Picture 4" descr="NI logo w text small.png"/>
          <p:cNvPicPr>
            <a:picLocks noChangeAspect="1"/>
          </p:cNvPicPr>
          <p:nvPr/>
        </p:nvPicPr>
        <p:blipFill>
          <a:blip r:embed="rId2" cstate="print"/>
          <a:stretch>
            <a:fillRect/>
          </a:stretch>
        </p:blipFill>
        <p:spPr>
          <a:xfrm>
            <a:off x="7620000" y="6400800"/>
            <a:ext cx="1453930" cy="398912"/>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075452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lvl1pPr>
            <a:lvl2pPr marL="457130" indent="0">
              <a:buNone/>
              <a:defRPr sz="1800"/>
            </a:lvl2pPr>
            <a:lvl3pPr marL="914259" indent="0">
              <a:buNone/>
              <a:defRPr sz="1600"/>
            </a:lvl3pPr>
            <a:lvl4pPr marL="1371390" indent="0">
              <a:buNone/>
              <a:defRPr sz="1400"/>
            </a:lvl4pPr>
            <a:lvl5pPr marL="1828519" indent="0">
              <a:buNone/>
              <a:defRPr sz="1400"/>
            </a:lvl5pPr>
            <a:lvl6pPr marL="2285649" indent="0">
              <a:buNone/>
              <a:defRPr sz="1400"/>
            </a:lvl6pPr>
            <a:lvl7pPr marL="2742780" indent="0">
              <a:buNone/>
              <a:defRPr sz="1400"/>
            </a:lvl7pPr>
            <a:lvl8pPr marL="3199908" indent="0">
              <a:buNone/>
              <a:defRPr sz="1400"/>
            </a:lvl8pPr>
            <a:lvl9pPr marL="3657039" indent="0">
              <a:buNone/>
              <a:defRPr sz="1400"/>
            </a:lvl9pPr>
          </a:lstStyle>
          <a:p>
            <a:pPr lvl="0"/>
            <a:r>
              <a:rPr lang="en-US" smtClean="0"/>
              <a:t>Click to edit Master text styles</a:t>
            </a:r>
          </a:p>
        </p:txBody>
      </p:sp>
    </p:spTree>
    <p:extLst>
      <p:ext uri="{BB962C8B-B14F-4D97-AF65-F5344CB8AC3E}">
        <p14:creationId xmlns:p14="http://schemas.microsoft.com/office/powerpoint/2010/main" val="1127118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00E343-59F3-46CB-9E9B-569213568A14}" type="datetimeFigureOut">
              <a:rPr lang="en-US" smtClean="0">
                <a:solidFill>
                  <a:prstClr val="black">
                    <a:tint val="75000"/>
                  </a:prstClr>
                </a:solidFill>
              </a:rPr>
              <a:pPr/>
              <a:t>8/7/2012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DD6DF53-259C-4D0C-A26B-7B822BCF0A1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492156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522535"/>
            <a:ext cx="4114800" cy="44805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4114800" cy="44805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685255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4801" y="228600"/>
            <a:ext cx="8534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04800" y="1535113"/>
            <a:ext cx="4114800" cy="639762"/>
          </a:xfrm>
        </p:spPr>
        <p:txBody>
          <a:bodyPr anchor="b"/>
          <a:lstStyle>
            <a:lvl1pPr marL="0" indent="0">
              <a:buNone/>
              <a:defRPr sz="2400" b="1"/>
            </a:lvl1pPr>
            <a:lvl2pPr marL="457130" indent="0">
              <a:buNone/>
              <a:defRPr sz="2000" b="1"/>
            </a:lvl2pPr>
            <a:lvl3pPr marL="914259" indent="0">
              <a:buNone/>
              <a:defRPr sz="1800" b="1"/>
            </a:lvl3pPr>
            <a:lvl4pPr marL="1371390" indent="0">
              <a:buNone/>
              <a:defRPr sz="1600" b="1"/>
            </a:lvl4pPr>
            <a:lvl5pPr marL="1828519" indent="0">
              <a:buNone/>
              <a:defRPr sz="1600" b="1"/>
            </a:lvl5pPr>
            <a:lvl6pPr marL="2285649" indent="0">
              <a:buNone/>
              <a:defRPr sz="1600" b="1"/>
            </a:lvl6pPr>
            <a:lvl7pPr marL="2742780" indent="0">
              <a:buNone/>
              <a:defRPr sz="1600" b="1"/>
            </a:lvl7pPr>
            <a:lvl8pPr marL="3199908" indent="0">
              <a:buNone/>
              <a:defRPr sz="1600" b="1"/>
            </a:lvl8pPr>
            <a:lvl9pPr marL="365703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4800" y="2174875"/>
            <a:ext cx="4114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114800" cy="639762"/>
          </a:xfrm>
        </p:spPr>
        <p:txBody>
          <a:bodyPr anchor="b"/>
          <a:lstStyle>
            <a:lvl1pPr marL="0" indent="0">
              <a:buNone/>
              <a:defRPr sz="2400" b="1"/>
            </a:lvl1pPr>
            <a:lvl2pPr marL="457130" indent="0">
              <a:buNone/>
              <a:defRPr sz="2000" b="1"/>
            </a:lvl2pPr>
            <a:lvl3pPr marL="914259" indent="0">
              <a:buNone/>
              <a:defRPr sz="1800" b="1"/>
            </a:lvl3pPr>
            <a:lvl4pPr marL="1371390" indent="0">
              <a:buNone/>
              <a:defRPr sz="1600" b="1"/>
            </a:lvl4pPr>
            <a:lvl5pPr marL="1828519" indent="0">
              <a:buNone/>
              <a:defRPr sz="1600" b="1"/>
            </a:lvl5pPr>
            <a:lvl6pPr marL="2285649" indent="0">
              <a:buNone/>
              <a:defRPr sz="1600" b="1"/>
            </a:lvl6pPr>
            <a:lvl7pPr marL="2742780" indent="0">
              <a:buNone/>
              <a:defRPr sz="1600" b="1"/>
            </a:lvl7pPr>
            <a:lvl8pPr marL="3199908" indent="0">
              <a:buNone/>
              <a:defRPr sz="1600" b="1"/>
            </a:lvl8pPr>
            <a:lvl9pPr marL="365703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114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21102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035599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34392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130" indent="0">
              <a:buNone/>
              <a:defRPr sz="1200"/>
            </a:lvl2pPr>
            <a:lvl3pPr marL="914259" indent="0">
              <a:buNone/>
              <a:defRPr sz="1000"/>
            </a:lvl3pPr>
            <a:lvl4pPr marL="1371390" indent="0">
              <a:buNone/>
              <a:defRPr sz="900"/>
            </a:lvl4pPr>
            <a:lvl5pPr marL="1828519" indent="0">
              <a:buNone/>
              <a:defRPr sz="900"/>
            </a:lvl5pPr>
            <a:lvl6pPr marL="2285649" indent="0">
              <a:buNone/>
              <a:defRPr sz="900"/>
            </a:lvl6pPr>
            <a:lvl7pPr marL="2742780" indent="0">
              <a:buNone/>
              <a:defRPr sz="900"/>
            </a:lvl7pPr>
            <a:lvl8pPr marL="3199908" indent="0">
              <a:buNone/>
              <a:defRPr sz="900"/>
            </a:lvl8pPr>
            <a:lvl9pPr marL="3657039" indent="0">
              <a:buNone/>
              <a:defRPr sz="900"/>
            </a:lvl9pPr>
          </a:lstStyle>
          <a:p>
            <a:pPr lvl="0"/>
            <a:r>
              <a:rPr lang="en-US" smtClean="0"/>
              <a:t>Click to edit Master text styles</a:t>
            </a:r>
          </a:p>
        </p:txBody>
      </p:sp>
    </p:spTree>
    <p:extLst>
      <p:ext uri="{BB962C8B-B14F-4D97-AF65-F5344CB8AC3E}">
        <p14:creationId xmlns:p14="http://schemas.microsoft.com/office/powerpoint/2010/main" val="30023690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30" indent="0">
              <a:buNone/>
              <a:defRPr sz="2800"/>
            </a:lvl2pPr>
            <a:lvl3pPr marL="914259" indent="0">
              <a:buNone/>
              <a:defRPr sz="2400"/>
            </a:lvl3pPr>
            <a:lvl4pPr marL="1371390" indent="0">
              <a:buNone/>
              <a:defRPr sz="2000"/>
            </a:lvl4pPr>
            <a:lvl5pPr marL="1828519" indent="0">
              <a:buNone/>
              <a:defRPr sz="2000"/>
            </a:lvl5pPr>
            <a:lvl6pPr marL="2285649" indent="0">
              <a:buNone/>
              <a:defRPr sz="2000"/>
            </a:lvl6pPr>
            <a:lvl7pPr marL="2742780" indent="0">
              <a:buNone/>
              <a:defRPr sz="2000"/>
            </a:lvl7pPr>
            <a:lvl8pPr marL="3199908" indent="0">
              <a:buNone/>
              <a:defRPr sz="2000"/>
            </a:lvl8pPr>
            <a:lvl9pPr marL="3657039"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30" indent="0">
              <a:buNone/>
              <a:defRPr sz="1200"/>
            </a:lvl2pPr>
            <a:lvl3pPr marL="914259" indent="0">
              <a:buNone/>
              <a:defRPr sz="1000"/>
            </a:lvl3pPr>
            <a:lvl4pPr marL="1371390" indent="0">
              <a:buNone/>
              <a:defRPr sz="900"/>
            </a:lvl4pPr>
            <a:lvl5pPr marL="1828519" indent="0">
              <a:buNone/>
              <a:defRPr sz="900"/>
            </a:lvl5pPr>
            <a:lvl6pPr marL="2285649" indent="0">
              <a:buNone/>
              <a:defRPr sz="900"/>
            </a:lvl6pPr>
            <a:lvl7pPr marL="2742780" indent="0">
              <a:buNone/>
              <a:defRPr sz="900"/>
            </a:lvl7pPr>
            <a:lvl8pPr marL="3199908" indent="0">
              <a:buNone/>
              <a:defRPr sz="900"/>
            </a:lvl8pPr>
            <a:lvl9pPr marL="3657039" indent="0">
              <a:buNone/>
              <a:defRPr sz="900"/>
            </a:lvl9pPr>
          </a:lstStyle>
          <a:p>
            <a:pPr lvl="0"/>
            <a:r>
              <a:rPr lang="en-US" smtClean="0"/>
              <a:t>Click to edit Master text styles</a:t>
            </a:r>
          </a:p>
        </p:txBody>
      </p:sp>
    </p:spTree>
    <p:extLst>
      <p:ext uri="{BB962C8B-B14F-4D97-AF65-F5344CB8AC3E}">
        <p14:creationId xmlns:p14="http://schemas.microsoft.com/office/powerpoint/2010/main" val="3632607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483309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029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939044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1"/>
            <a:ext cx="85344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295401"/>
            <a:ext cx="41910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24400" y="1295400"/>
            <a:ext cx="41910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24400" y="3505200"/>
            <a:ext cx="41910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125682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1"/>
            <a:ext cx="85344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295401"/>
            <a:ext cx="41910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295401"/>
            <a:ext cx="41910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3"/>
          <p:cNvSpPr>
            <a:spLocks noGrp="1"/>
          </p:cNvSpPr>
          <p:nvPr>
            <p:ph type="sldNum" sz="quarter" idx="4"/>
          </p:nvPr>
        </p:nvSpPr>
        <p:spPr>
          <a:xfrm>
            <a:off x="4876801" y="6340478"/>
            <a:ext cx="2133600" cy="365125"/>
          </a:xfrm>
          <a:prstGeom prst="rect">
            <a:avLst/>
          </a:prstGeom>
        </p:spPr>
        <p:txBody>
          <a:bodyPr vert="horz" lIns="91425" tIns="45713" rIns="91425" bIns="45713" rtlCol="0" anchor="ctr"/>
          <a:lstStyle>
            <a:lvl1pPr algn="r">
              <a:defRPr sz="1200">
                <a:solidFill>
                  <a:schemeClr val="bg1"/>
                </a:solidFill>
              </a:defRPr>
            </a:lvl1pPr>
          </a:lstStyle>
          <a:p>
            <a:pPr defTabSz="914259"/>
            <a:fld id="{940778A0-436F-4CBB-95B9-7834F4A97BC2}" type="slidenum">
              <a:rPr lang="en-US" smtClean="0">
                <a:solidFill>
                  <a:prstClr val="white"/>
                </a:solidFill>
              </a:rPr>
              <a:pPr defTabSz="914259"/>
              <a:t>‹#›</a:t>
            </a:fld>
            <a:endParaRPr lang="en-US" dirty="0">
              <a:solidFill>
                <a:prstClr val="white"/>
              </a:solidFill>
            </a:endParaRPr>
          </a:p>
        </p:txBody>
      </p:sp>
    </p:spTree>
    <p:extLst>
      <p:ext uri="{BB962C8B-B14F-4D97-AF65-F5344CB8AC3E}">
        <p14:creationId xmlns:p14="http://schemas.microsoft.com/office/powerpoint/2010/main" val="2436308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00E343-59F3-46CB-9E9B-569213568A14}" type="datetimeFigureOut">
              <a:rPr lang="en-US" smtClean="0">
                <a:solidFill>
                  <a:prstClr val="black">
                    <a:tint val="75000"/>
                  </a:prstClr>
                </a:solidFill>
              </a:rPr>
              <a:pPr/>
              <a:t>8/7/2012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DD6DF53-259C-4D0C-A26B-7B822BCF0A1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88594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00E343-59F3-46CB-9E9B-569213568A14}" type="datetimeFigureOut">
              <a:rPr lang="en-US" smtClean="0">
                <a:solidFill>
                  <a:prstClr val="black">
                    <a:tint val="75000"/>
                  </a:prstClr>
                </a:solidFill>
              </a:rPr>
              <a:pPr/>
              <a:t>8/7/2012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DD6DF53-259C-4D0C-A26B-7B822BCF0A1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81942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00E343-59F3-46CB-9E9B-569213568A14}" type="datetimeFigureOut">
              <a:rPr lang="en-US" smtClean="0">
                <a:solidFill>
                  <a:prstClr val="black">
                    <a:tint val="75000"/>
                  </a:prstClr>
                </a:solidFill>
              </a:rPr>
              <a:pPr/>
              <a:t>8/7/2012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DD6DF53-259C-4D0C-A26B-7B822BCF0A1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13138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00E343-59F3-46CB-9E9B-569213568A14}" type="datetimeFigureOut">
              <a:rPr lang="en-US" smtClean="0">
                <a:solidFill>
                  <a:prstClr val="black">
                    <a:tint val="75000"/>
                  </a:prstClr>
                </a:solidFill>
              </a:rPr>
              <a:pPr/>
              <a:t>8/7/2012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DD6DF53-259C-4D0C-A26B-7B822BCF0A1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81401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00E343-59F3-46CB-9E9B-569213568A14}" type="datetimeFigureOut">
              <a:rPr lang="en-US" smtClean="0">
                <a:solidFill>
                  <a:prstClr val="black">
                    <a:tint val="75000"/>
                  </a:prstClr>
                </a:solidFill>
              </a:rPr>
              <a:pPr/>
              <a:t>8/7/2012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DD6DF53-259C-4D0C-A26B-7B822BCF0A1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82836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00E343-59F3-46CB-9E9B-569213568A14}" type="datetimeFigureOut">
              <a:rPr lang="en-US" smtClean="0">
                <a:solidFill>
                  <a:prstClr val="black">
                    <a:tint val="75000"/>
                  </a:prstClr>
                </a:solidFill>
              </a:rPr>
              <a:pPr/>
              <a:t>8/7/2012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DD6DF53-259C-4D0C-A26B-7B822BCF0A1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63517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1.jpeg"/><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6" Type="http://schemas.openxmlformats.org/officeDocument/2006/relationships/image" Target="../media/image5.pn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4.jpe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00E343-59F3-46CB-9E9B-569213568A14}" type="datetimeFigureOut">
              <a:rPr lang="en-US" smtClean="0">
                <a:solidFill>
                  <a:prstClr val="black">
                    <a:tint val="75000"/>
                  </a:prstClr>
                </a:solidFill>
              </a:rPr>
              <a:pPr/>
              <a:t>8/7/2012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D6DF53-259C-4D0C-A26B-7B822BCF0A1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376533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5"/>
          <p:cNvPicPr>
            <a:picLocks noChangeAspect="1"/>
          </p:cNvPicPr>
          <p:nvPr/>
        </p:nvPicPr>
        <p:blipFill>
          <a:blip r:embed="rId17" cstate="print"/>
          <a:srcRect/>
          <a:stretch>
            <a:fillRect/>
          </a:stretch>
        </p:blipFill>
        <p:spPr bwMode="auto">
          <a:xfrm>
            <a:off x="0" y="0"/>
            <a:ext cx="9144000" cy="6858000"/>
          </a:xfrm>
          <a:prstGeom prst="rect">
            <a:avLst/>
          </a:prstGeom>
          <a:noFill/>
          <a:ln w="9525">
            <a:noFill/>
            <a:miter lim="800000"/>
            <a:headEnd/>
            <a:tailEnd/>
          </a:ln>
        </p:spPr>
      </p:pic>
      <p:sp>
        <p:nvSpPr>
          <p:cNvPr id="2" name="Title Placeholder 1"/>
          <p:cNvSpPr>
            <a:spLocks noGrp="1"/>
          </p:cNvSpPr>
          <p:nvPr>
            <p:ph type="title"/>
          </p:nvPr>
        </p:nvSpPr>
        <p:spPr>
          <a:xfrm>
            <a:off x="474663" y="142875"/>
            <a:ext cx="8169275" cy="963613"/>
          </a:xfrm>
          <a:prstGeom prst="rect">
            <a:avLst/>
          </a:prstGeom>
        </p:spPr>
        <p:txBody>
          <a:bodyPr vert="horz" lIns="91435" tIns="45717" rIns="91435" bIns="45717" rtlCol="0" anchor="ctr">
            <a:normAutofit/>
          </a:bodyPr>
          <a:lstStyle/>
          <a:p>
            <a:r>
              <a:rPr lang="en-US" dirty="0" smtClean="0"/>
              <a:t>NI confidential master title style</a:t>
            </a:r>
            <a:endParaRPr lang="en-US" dirty="0"/>
          </a:p>
        </p:txBody>
      </p:sp>
      <p:sp>
        <p:nvSpPr>
          <p:cNvPr id="1028" name="Text Placeholder 2"/>
          <p:cNvSpPr>
            <a:spLocks noGrp="1"/>
          </p:cNvSpPr>
          <p:nvPr>
            <p:ph type="body" idx="1"/>
          </p:nvPr>
        </p:nvSpPr>
        <p:spPr bwMode="auto">
          <a:xfrm>
            <a:off x="469900" y="1120775"/>
            <a:ext cx="8174038" cy="4949825"/>
          </a:xfrm>
          <a:prstGeom prst="rect">
            <a:avLst/>
          </a:prstGeom>
          <a:noFill/>
          <a:ln w="9525">
            <a:noFill/>
            <a:miter lim="800000"/>
            <a:headEnd/>
            <a:tailEnd/>
          </a:ln>
        </p:spPr>
        <p:txBody>
          <a:bodyPr vert="horz" wrap="square" lIns="91435" tIns="45717" rIns="91435" bIns="45717" numCol="1" anchor="t" anchorCtr="0" compatLnSpc="1">
            <a:prstTxWarp prst="textNoShape">
              <a:avLst/>
            </a:prstTxWarp>
          </a:bodyPr>
          <a:lstStyle/>
          <a:p>
            <a:pPr lvl="0"/>
            <a:r>
              <a:rPr lang="en-US" smtClean="0"/>
              <a:t>Master text styles</a:t>
            </a:r>
          </a:p>
          <a:p>
            <a:pPr lvl="1"/>
            <a:r>
              <a:rPr lang="en-US" smtClean="0"/>
              <a:t>Second level</a:t>
            </a:r>
          </a:p>
          <a:p>
            <a:pPr lvl="2"/>
            <a:r>
              <a:rPr lang="en-US" smtClean="0"/>
              <a:t>Third level</a:t>
            </a:r>
          </a:p>
          <a:p>
            <a:pPr lvl="3"/>
            <a:r>
              <a:rPr lang="en-US" smtClean="0"/>
              <a:t>Fourth level</a:t>
            </a:r>
          </a:p>
        </p:txBody>
      </p:sp>
      <p:sp>
        <p:nvSpPr>
          <p:cNvPr id="21509" name="TextBox 4"/>
          <p:cNvSpPr txBox="1">
            <a:spLocks noChangeArrowheads="1"/>
          </p:cNvSpPr>
          <p:nvPr/>
        </p:nvSpPr>
        <p:spPr bwMode="auto">
          <a:xfrm>
            <a:off x="8978900" y="5105400"/>
            <a:ext cx="1301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4264" tIns="32132" rIns="64264" bIns="32132">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endParaRPr lang="en-US" smtClean="0">
              <a:solidFill>
                <a:prstClr val="black"/>
              </a:solidFill>
            </a:endParaRPr>
          </a:p>
        </p:txBody>
      </p:sp>
      <p:sp>
        <p:nvSpPr>
          <p:cNvPr id="21510" name="TextBox 7"/>
          <p:cNvSpPr txBox="1">
            <a:spLocks noChangeArrowheads="1"/>
          </p:cNvSpPr>
          <p:nvPr/>
        </p:nvSpPr>
        <p:spPr bwMode="auto">
          <a:xfrm>
            <a:off x="9469438" y="7159625"/>
            <a:ext cx="1301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4264" tIns="32132" rIns="64264" bIns="32132">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endParaRPr lang="en-US" smtClean="0">
              <a:solidFill>
                <a:prstClr val="black"/>
              </a:solidFill>
            </a:endParaRPr>
          </a:p>
        </p:txBody>
      </p:sp>
      <p:sp>
        <p:nvSpPr>
          <p:cNvPr id="21511" name="TextBox 10"/>
          <p:cNvSpPr txBox="1">
            <a:spLocks noChangeArrowheads="1"/>
          </p:cNvSpPr>
          <p:nvPr/>
        </p:nvSpPr>
        <p:spPr bwMode="auto">
          <a:xfrm>
            <a:off x="9747250" y="2035175"/>
            <a:ext cx="1285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4264" tIns="32132" rIns="64264" bIns="32132">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endParaRPr lang="en-US" smtClean="0">
              <a:solidFill>
                <a:prstClr val="black"/>
              </a:solidFill>
            </a:endParaRPr>
          </a:p>
        </p:txBody>
      </p:sp>
      <p:sp>
        <p:nvSpPr>
          <p:cNvPr id="21512" name="TextBox 12"/>
          <p:cNvSpPr txBox="1">
            <a:spLocks noChangeArrowheads="1"/>
          </p:cNvSpPr>
          <p:nvPr/>
        </p:nvSpPr>
        <p:spPr bwMode="auto">
          <a:xfrm>
            <a:off x="-160338" y="4070350"/>
            <a:ext cx="1301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4264" tIns="32132" rIns="64264" bIns="32132">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endParaRPr lang="en-US" smtClean="0">
              <a:solidFill>
                <a:prstClr val="black"/>
              </a:solidFill>
            </a:endParaRPr>
          </a:p>
        </p:txBody>
      </p:sp>
    </p:spTree>
    <p:extLst>
      <p:ext uri="{BB962C8B-B14F-4D97-AF65-F5344CB8AC3E}">
        <p14:creationId xmlns:p14="http://schemas.microsoft.com/office/powerpoint/2010/main" val="25620810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Lst>
  <p:transition>
    <p:fade/>
  </p:transition>
  <p:timing>
    <p:tnLst>
      <p:par>
        <p:cTn id="1" dur="indefinite" restart="never" nodeType="tmRoot"/>
      </p:par>
    </p:tnLst>
  </p:timing>
  <p:txStyles>
    <p:titleStyle>
      <a:lvl1pPr algn="l" defTabSz="455613" rtl="0" eaLnBrk="1" fontAlgn="base" hangingPunct="1">
        <a:spcBef>
          <a:spcPct val="0"/>
        </a:spcBef>
        <a:spcAft>
          <a:spcPct val="0"/>
        </a:spcAft>
        <a:defRPr sz="2800" kern="1200" spc="-100">
          <a:solidFill>
            <a:schemeClr val="accent1"/>
          </a:solidFill>
          <a:latin typeface="+mn-lt"/>
          <a:ea typeface="MS PGothic" pitchFamily="34" charset="-128"/>
          <a:cs typeface="Arial"/>
        </a:defRPr>
      </a:lvl1pPr>
      <a:lvl2pPr algn="l" defTabSz="455613" rtl="0" eaLnBrk="1" fontAlgn="base" hangingPunct="1">
        <a:spcBef>
          <a:spcPct val="0"/>
        </a:spcBef>
        <a:spcAft>
          <a:spcPct val="0"/>
        </a:spcAft>
        <a:defRPr sz="2800">
          <a:solidFill>
            <a:schemeClr val="accent1"/>
          </a:solidFill>
          <a:latin typeface="Univers Com 45 Light" charset="0"/>
          <a:ea typeface="MS PGothic" pitchFamily="34" charset="-128"/>
        </a:defRPr>
      </a:lvl2pPr>
      <a:lvl3pPr algn="l" defTabSz="455613" rtl="0" eaLnBrk="1" fontAlgn="base" hangingPunct="1">
        <a:spcBef>
          <a:spcPct val="0"/>
        </a:spcBef>
        <a:spcAft>
          <a:spcPct val="0"/>
        </a:spcAft>
        <a:defRPr sz="2800">
          <a:solidFill>
            <a:schemeClr val="accent1"/>
          </a:solidFill>
          <a:latin typeface="Univers Com 45 Light" charset="0"/>
          <a:ea typeface="MS PGothic" pitchFamily="34" charset="-128"/>
        </a:defRPr>
      </a:lvl3pPr>
      <a:lvl4pPr algn="l" defTabSz="455613" rtl="0" eaLnBrk="1" fontAlgn="base" hangingPunct="1">
        <a:spcBef>
          <a:spcPct val="0"/>
        </a:spcBef>
        <a:spcAft>
          <a:spcPct val="0"/>
        </a:spcAft>
        <a:defRPr sz="2800">
          <a:solidFill>
            <a:schemeClr val="accent1"/>
          </a:solidFill>
          <a:latin typeface="Univers Com 45 Light" charset="0"/>
          <a:ea typeface="MS PGothic" pitchFamily="34" charset="-128"/>
        </a:defRPr>
      </a:lvl4pPr>
      <a:lvl5pPr algn="l" defTabSz="455613" rtl="0" eaLnBrk="1" fontAlgn="base" hangingPunct="1">
        <a:spcBef>
          <a:spcPct val="0"/>
        </a:spcBef>
        <a:spcAft>
          <a:spcPct val="0"/>
        </a:spcAft>
        <a:defRPr sz="2800">
          <a:solidFill>
            <a:schemeClr val="accent1"/>
          </a:solidFill>
          <a:latin typeface="Univers Com 45 Light" charset="0"/>
          <a:ea typeface="MS PGothic" pitchFamily="34" charset="-128"/>
        </a:defRPr>
      </a:lvl5pPr>
      <a:lvl6pPr marL="457200" algn="l" defTabSz="455613" rtl="0" eaLnBrk="1" fontAlgn="base" hangingPunct="1">
        <a:spcBef>
          <a:spcPct val="0"/>
        </a:spcBef>
        <a:spcAft>
          <a:spcPct val="0"/>
        </a:spcAft>
        <a:defRPr sz="2800">
          <a:solidFill>
            <a:schemeClr val="accent1"/>
          </a:solidFill>
          <a:latin typeface="Univers Com 45 Light" charset="0"/>
          <a:ea typeface="ＭＳ Ｐゴシック" charset="0"/>
        </a:defRPr>
      </a:lvl6pPr>
      <a:lvl7pPr marL="914400" algn="l" defTabSz="455613" rtl="0" eaLnBrk="1" fontAlgn="base" hangingPunct="1">
        <a:spcBef>
          <a:spcPct val="0"/>
        </a:spcBef>
        <a:spcAft>
          <a:spcPct val="0"/>
        </a:spcAft>
        <a:defRPr sz="2800">
          <a:solidFill>
            <a:schemeClr val="accent1"/>
          </a:solidFill>
          <a:latin typeface="Univers Com 45 Light" charset="0"/>
          <a:ea typeface="ＭＳ Ｐゴシック" charset="0"/>
        </a:defRPr>
      </a:lvl7pPr>
      <a:lvl8pPr marL="1371600" algn="l" defTabSz="455613" rtl="0" eaLnBrk="1" fontAlgn="base" hangingPunct="1">
        <a:spcBef>
          <a:spcPct val="0"/>
        </a:spcBef>
        <a:spcAft>
          <a:spcPct val="0"/>
        </a:spcAft>
        <a:defRPr sz="2800">
          <a:solidFill>
            <a:schemeClr val="accent1"/>
          </a:solidFill>
          <a:latin typeface="Univers Com 45 Light" charset="0"/>
          <a:ea typeface="ＭＳ Ｐゴシック" charset="0"/>
        </a:defRPr>
      </a:lvl8pPr>
      <a:lvl9pPr marL="1828800" algn="l" defTabSz="455613" rtl="0" eaLnBrk="1" fontAlgn="base" hangingPunct="1">
        <a:spcBef>
          <a:spcPct val="0"/>
        </a:spcBef>
        <a:spcAft>
          <a:spcPct val="0"/>
        </a:spcAft>
        <a:defRPr sz="2800">
          <a:solidFill>
            <a:schemeClr val="accent1"/>
          </a:solidFill>
          <a:latin typeface="Univers Com 45 Light" charset="0"/>
          <a:ea typeface="ＭＳ Ｐゴシック" charset="0"/>
        </a:defRPr>
      </a:lvl9pPr>
    </p:titleStyle>
    <p:bodyStyle>
      <a:lvl1pPr marL="342900" indent="-342900" algn="l" defTabSz="455613" rtl="0" eaLnBrk="1" fontAlgn="base" hangingPunct="1">
        <a:spcBef>
          <a:spcPts val="575"/>
        </a:spcBef>
        <a:spcAft>
          <a:spcPct val="0"/>
        </a:spcAft>
        <a:buClr>
          <a:srgbClr val="7F7F7F"/>
        </a:buClr>
        <a:buSzPct val="70000"/>
        <a:buFont typeface="Arial" pitchFamily="34" charset="0"/>
        <a:defRPr sz="2400" kern="1200">
          <a:solidFill>
            <a:schemeClr val="tx1"/>
          </a:solidFill>
          <a:latin typeface="+mn-lt"/>
          <a:ea typeface="MS PGothic" pitchFamily="34" charset="-128"/>
          <a:cs typeface="Arial"/>
        </a:defRPr>
      </a:lvl1pPr>
      <a:lvl2pPr marL="641350" indent="-185738" algn="l" defTabSz="455613" rtl="0" eaLnBrk="1" fontAlgn="base" hangingPunct="1">
        <a:spcBef>
          <a:spcPct val="20000"/>
        </a:spcBef>
        <a:spcAft>
          <a:spcPct val="0"/>
        </a:spcAft>
        <a:buClr>
          <a:srgbClr val="7F7F7F"/>
        </a:buClr>
        <a:buSzPct val="70000"/>
        <a:buFont typeface="Arial" pitchFamily="34" charset="0"/>
        <a:buChar char="•"/>
        <a:defRPr sz="2000" kern="1200">
          <a:solidFill>
            <a:schemeClr val="tx1"/>
          </a:solidFill>
          <a:latin typeface="+mn-lt"/>
          <a:ea typeface="MS PGothic" pitchFamily="34" charset="-128"/>
          <a:cs typeface="Arial"/>
        </a:defRPr>
      </a:lvl2pPr>
      <a:lvl3pPr marL="1081088" indent="-166688" algn="l" defTabSz="455613" rtl="0" eaLnBrk="1" fontAlgn="base" hangingPunct="1">
        <a:spcBef>
          <a:spcPct val="20000"/>
        </a:spcBef>
        <a:spcAft>
          <a:spcPct val="0"/>
        </a:spcAft>
        <a:buClr>
          <a:srgbClr val="7F7F7F"/>
        </a:buClr>
        <a:buSzPct val="70000"/>
        <a:buFont typeface="Courier New" pitchFamily="49" charset="0"/>
        <a:buChar char="o"/>
        <a:defRPr kern="1200">
          <a:solidFill>
            <a:schemeClr val="tx1"/>
          </a:solidFill>
          <a:latin typeface="+mn-lt"/>
          <a:ea typeface="MS PGothic" pitchFamily="34" charset="-128"/>
          <a:cs typeface="Arial"/>
        </a:defRPr>
      </a:lvl3pPr>
      <a:lvl4pPr marL="1598613" indent="-227013" algn="l" defTabSz="455613" rtl="0" eaLnBrk="1" fontAlgn="base" hangingPunct="1">
        <a:spcBef>
          <a:spcPct val="20000"/>
        </a:spcBef>
        <a:spcAft>
          <a:spcPct val="0"/>
        </a:spcAft>
        <a:buClr>
          <a:srgbClr val="7F7F7F"/>
        </a:buClr>
        <a:buSzPct val="70000"/>
        <a:buFont typeface="Arial" pitchFamily="34" charset="0"/>
        <a:buChar char="–"/>
        <a:defRPr sz="1400" kern="1200">
          <a:solidFill>
            <a:schemeClr val="tx1"/>
          </a:solidFill>
          <a:latin typeface="+mn-lt"/>
          <a:ea typeface="MS PGothic" pitchFamily="34" charset="-128"/>
          <a:cs typeface="Arial"/>
        </a:defRPr>
      </a:lvl4pPr>
      <a:lvl5pPr marL="1827213" indent="1588" algn="l" defTabSz="455613" rtl="0" eaLnBrk="1" fontAlgn="base" hangingPunct="1">
        <a:spcBef>
          <a:spcPct val="20000"/>
        </a:spcBef>
        <a:spcAft>
          <a:spcPct val="0"/>
        </a:spcAft>
        <a:buClr>
          <a:srgbClr val="7F7F7F"/>
        </a:buClr>
        <a:buSzPct val="70000"/>
        <a:buFont typeface="Arial" pitchFamily="34" charset="0"/>
        <a:defRPr sz="2000" kern="1200">
          <a:solidFill>
            <a:schemeClr val="tx1"/>
          </a:solidFill>
          <a:latin typeface="Arial"/>
          <a:ea typeface="MS PGothic" pitchFamily="34" charset="-128"/>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email"/>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bwMode="auto">
          <a:xfrm>
            <a:off x="0" y="0"/>
            <a:ext cx="9144000" cy="685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25" tIns="45713" rIns="91425" bIns="45713" numCol="1" rtlCol="0" anchor="t" anchorCtr="0" compatLnSpc="1">
            <a:prstTxWarp prst="textNoShape">
              <a:avLst/>
            </a:prstTxWarp>
          </a:bodyPr>
          <a:lstStyle/>
          <a:p>
            <a:pPr defTabSz="914259" eaLnBrk="0" fontAlgn="base" hangingPunct="0">
              <a:spcBef>
                <a:spcPct val="0"/>
              </a:spcBef>
              <a:spcAft>
                <a:spcPct val="0"/>
              </a:spcAft>
            </a:pPr>
            <a:endParaRPr lang="en-US" sz="2400" dirty="0" smtClean="0">
              <a:solidFill>
                <a:prstClr val="black"/>
              </a:solidFill>
            </a:endParaRPr>
          </a:p>
        </p:txBody>
      </p:sp>
      <p:pic>
        <p:nvPicPr>
          <p:cNvPr id="7" name="Picture 6" descr="NI logo w text small.png"/>
          <p:cNvPicPr>
            <a:picLocks noChangeAspect="1"/>
          </p:cNvPicPr>
          <p:nvPr/>
        </p:nvPicPr>
        <p:blipFill>
          <a:blip r:embed="rId16" cstate="print"/>
          <a:stretch>
            <a:fillRect/>
          </a:stretch>
        </p:blipFill>
        <p:spPr>
          <a:xfrm>
            <a:off x="7620000" y="6400800"/>
            <a:ext cx="1453930" cy="398912"/>
          </a:xfrm>
          <a:prstGeom prst="rect">
            <a:avLst/>
          </a:prstGeom>
        </p:spPr>
      </p:pic>
      <p:sp>
        <p:nvSpPr>
          <p:cNvPr id="2050" name="Rectangle 2"/>
          <p:cNvSpPr>
            <a:spLocks noGrp="1" noChangeArrowheads="1"/>
          </p:cNvSpPr>
          <p:nvPr>
            <p:ph type="title"/>
          </p:nvPr>
        </p:nvSpPr>
        <p:spPr bwMode="auto">
          <a:xfrm>
            <a:off x="304800" y="381000"/>
            <a:ext cx="8458200" cy="685800"/>
          </a:xfrm>
          <a:prstGeom prst="rect">
            <a:avLst/>
          </a:prstGeom>
          <a:noFill/>
          <a:ln w="9525">
            <a:noFill/>
            <a:miter lim="800000"/>
            <a:headEnd/>
            <a:tailEnd/>
          </a:ln>
        </p:spPr>
        <p:txBody>
          <a:bodyPr vert="horz" wrap="square" lIns="91425" tIns="45713" rIns="91425" bIns="45713"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304800" y="1219201"/>
            <a:ext cx="8458200" cy="4648200"/>
          </a:xfrm>
          <a:prstGeom prst="rect">
            <a:avLst/>
          </a:prstGeom>
          <a:noFill/>
          <a:ln w="9525">
            <a:noFill/>
            <a:miter lim="800000"/>
            <a:headEnd/>
            <a:tailEnd/>
          </a:ln>
        </p:spPr>
        <p:txBody>
          <a:bodyPr vert="horz" wrap="square" lIns="91425" tIns="45713" rIns="91425" bIns="4571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7" name="Rectangle 5"/>
          <p:cNvSpPr>
            <a:spLocks noChangeArrowheads="1"/>
          </p:cNvSpPr>
          <p:nvPr/>
        </p:nvSpPr>
        <p:spPr bwMode="auto">
          <a:xfrm>
            <a:off x="5638800" y="6553200"/>
            <a:ext cx="990600" cy="228600"/>
          </a:xfrm>
          <a:prstGeom prst="rect">
            <a:avLst/>
          </a:prstGeom>
          <a:noFill/>
          <a:ln w="9525">
            <a:noFill/>
            <a:miter lim="800000"/>
            <a:headEnd/>
            <a:tailEnd/>
          </a:ln>
          <a:effectLst/>
        </p:spPr>
        <p:txBody>
          <a:bodyPr lIns="91425" tIns="45713" rIns="91425" bIns="45713"/>
          <a:lstStyle/>
          <a:p>
            <a:pPr algn="r" defTabSz="914259">
              <a:defRPr/>
            </a:pPr>
            <a:fld id="{21A28EE8-9C19-4659-A8D0-E414940E312F}" type="slidenum">
              <a:rPr lang="en-US" sz="800">
                <a:solidFill>
                  <a:srgbClr val="E3E3E3"/>
                </a:solidFill>
                <a:latin typeface="Arial" charset="0"/>
              </a:rPr>
              <a:pPr algn="r" defTabSz="914259">
                <a:defRPr/>
              </a:pPr>
              <a:t>‹#›</a:t>
            </a:fld>
            <a:endParaRPr lang="en-US" sz="800" dirty="0">
              <a:solidFill>
                <a:srgbClr val="E3E3E3"/>
              </a:solidFill>
              <a:latin typeface="Arial" charset="0"/>
            </a:endParaRPr>
          </a:p>
        </p:txBody>
      </p:sp>
      <p:sp>
        <p:nvSpPr>
          <p:cNvPr id="3079" name="Rectangle 7"/>
          <p:cNvSpPr>
            <a:spLocks noChangeArrowheads="1"/>
          </p:cNvSpPr>
          <p:nvPr/>
        </p:nvSpPr>
        <p:spPr bwMode="auto">
          <a:xfrm>
            <a:off x="3127377" y="-241298"/>
            <a:ext cx="184709" cy="373659"/>
          </a:xfrm>
          <a:prstGeom prst="rect">
            <a:avLst/>
          </a:prstGeom>
          <a:noFill/>
          <a:ln w="9525">
            <a:noFill/>
            <a:miter lim="800000"/>
            <a:headEnd/>
            <a:tailEnd/>
          </a:ln>
          <a:effectLst/>
        </p:spPr>
        <p:txBody>
          <a:bodyPr wrap="none" lIns="91425" tIns="45713" rIns="91425" bIns="45713">
            <a:spAutoFit/>
          </a:bodyPr>
          <a:lstStyle/>
          <a:p>
            <a:pPr defTabSz="914259">
              <a:defRPr/>
            </a:pPr>
            <a:endParaRPr lang="en-US">
              <a:solidFill>
                <a:prstClr val="black"/>
              </a:solidFill>
              <a:latin typeface="Times" pitchFamily="18" charset="0"/>
            </a:endParaRPr>
          </a:p>
        </p:txBody>
      </p:sp>
    </p:spTree>
    <p:extLst>
      <p:ext uri="{BB962C8B-B14F-4D97-AF65-F5344CB8AC3E}">
        <p14:creationId xmlns:p14="http://schemas.microsoft.com/office/powerpoint/2010/main" val="2506542242"/>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txStyles>
    <p:titleStyle>
      <a:lvl1pPr algn="l" rtl="0" eaLnBrk="1" fontAlgn="base" hangingPunct="1">
        <a:spcBef>
          <a:spcPct val="0"/>
        </a:spcBef>
        <a:spcAft>
          <a:spcPct val="0"/>
        </a:spcAft>
        <a:defRPr sz="4000" b="1">
          <a:solidFill>
            <a:srgbClr val="065FA8"/>
          </a:solidFill>
          <a:latin typeface="+mj-lt"/>
          <a:ea typeface="+mj-ea"/>
          <a:cs typeface="+mj-cs"/>
        </a:defRPr>
      </a:lvl1pPr>
      <a:lvl2pPr algn="l" rtl="0" eaLnBrk="1" fontAlgn="base" hangingPunct="1">
        <a:spcBef>
          <a:spcPct val="0"/>
        </a:spcBef>
        <a:spcAft>
          <a:spcPct val="0"/>
        </a:spcAft>
        <a:defRPr sz="4000" b="1">
          <a:solidFill>
            <a:srgbClr val="065FA8"/>
          </a:solidFill>
          <a:latin typeface="Arial Narrow" pitchFamily="34" charset="0"/>
        </a:defRPr>
      </a:lvl2pPr>
      <a:lvl3pPr algn="l" rtl="0" eaLnBrk="1" fontAlgn="base" hangingPunct="1">
        <a:spcBef>
          <a:spcPct val="0"/>
        </a:spcBef>
        <a:spcAft>
          <a:spcPct val="0"/>
        </a:spcAft>
        <a:defRPr sz="4000" b="1">
          <a:solidFill>
            <a:srgbClr val="065FA8"/>
          </a:solidFill>
          <a:latin typeface="Arial Narrow" pitchFamily="34" charset="0"/>
        </a:defRPr>
      </a:lvl3pPr>
      <a:lvl4pPr algn="l" rtl="0" eaLnBrk="1" fontAlgn="base" hangingPunct="1">
        <a:spcBef>
          <a:spcPct val="0"/>
        </a:spcBef>
        <a:spcAft>
          <a:spcPct val="0"/>
        </a:spcAft>
        <a:defRPr sz="4000" b="1">
          <a:solidFill>
            <a:srgbClr val="065FA8"/>
          </a:solidFill>
          <a:latin typeface="Arial Narrow" pitchFamily="34" charset="0"/>
        </a:defRPr>
      </a:lvl4pPr>
      <a:lvl5pPr algn="l" rtl="0" eaLnBrk="1" fontAlgn="base" hangingPunct="1">
        <a:spcBef>
          <a:spcPct val="0"/>
        </a:spcBef>
        <a:spcAft>
          <a:spcPct val="0"/>
        </a:spcAft>
        <a:defRPr sz="4000" b="1">
          <a:solidFill>
            <a:srgbClr val="065FA8"/>
          </a:solidFill>
          <a:latin typeface="Arial Narrow" pitchFamily="34" charset="0"/>
        </a:defRPr>
      </a:lvl5pPr>
      <a:lvl6pPr marL="457130" algn="l" rtl="0" eaLnBrk="1" fontAlgn="base" hangingPunct="1">
        <a:spcBef>
          <a:spcPct val="0"/>
        </a:spcBef>
        <a:spcAft>
          <a:spcPct val="0"/>
        </a:spcAft>
        <a:defRPr sz="4000" b="1">
          <a:solidFill>
            <a:srgbClr val="006699"/>
          </a:solidFill>
          <a:latin typeface="Arial Narrow" pitchFamily="34" charset="0"/>
        </a:defRPr>
      </a:lvl6pPr>
      <a:lvl7pPr marL="914259" algn="l" rtl="0" eaLnBrk="1" fontAlgn="base" hangingPunct="1">
        <a:spcBef>
          <a:spcPct val="0"/>
        </a:spcBef>
        <a:spcAft>
          <a:spcPct val="0"/>
        </a:spcAft>
        <a:defRPr sz="4000" b="1">
          <a:solidFill>
            <a:srgbClr val="006699"/>
          </a:solidFill>
          <a:latin typeface="Arial Narrow" pitchFamily="34" charset="0"/>
        </a:defRPr>
      </a:lvl7pPr>
      <a:lvl8pPr marL="1371390" algn="l" rtl="0" eaLnBrk="1" fontAlgn="base" hangingPunct="1">
        <a:spcBef>
          <a:spcPct val="0"/>
        </a:spcBef>
        <a:spcAft>
          <a:spcPct val="0"/>
        </a:spcAft>
        <a:defRPr sz="4000" b="1">
          <a:solidFill>
            <a:srgbClr val="006699"/>
          </a:solidFill>
          <a:latin typeface="Arial Narrow" pitchFamily="34" charset="0"/>
        </a:defRPr>
      </a:lvl8pPr>
      <a:lvl9pPr marL="1828519" algn="l" rtl="0" eaLnBrk="1" fontAlgn="base" hangingPunct="1">
        <a:spcBef>
          <a:spcPct val="0"/>
        </a:spcBef>
        <a:spcAft>
          <a:spcPct val="0"/>
        </a:spcAft>
        <a:defRPr sz="4000" b="1">
          <a:solidFill>
            <a:srgbClr val="006699"/>
          </a:solidFill>
          <a:latin typeface="Arial Narrow" pitchFamily="34" charset="0"/>
        </a:defRPr>
      </a:lvl9pPr>
    </p:titleStyle>
    <p:bodyStyle>
      <a:lvl1pPr marL="342848" indent="-342848" algn="l" rtl="0" eaLnBrk="1" fontAlgn="base" hangingPunct="1">
        <a:spcBef>
          <a:spcPct val="20000"/>
        </a:spcBef>
        <a:spcAft>
          <a:spcPct val="0"/>
        </a:spcAft>
        <a:buChar char="•"/>
        <a:defRPr sz="3200">
          <a:solidFill>
            <a:schemeClr val="tx1"/>
          </a:solidFill>
          <a:latin typeface="+mn-lt"/>
          <a:ea typeface="+mn-ea"/>
          <a:cs typeface="+mn-cs"/>
        </a:defRPr>
      </a:lvl1pPr>
      <a:lvl2pPr marL="742836" indent="-285707" algn="l" rtl="0" eaLnBrk="1" fontAlgn="base" hangingPunct="1">
        <a:spcBef>
          <a:spcPct val="20000"/>
        </a:spcBef>
        <a:spcAft>
          <a:spcPct val="0"/>
        </a:spcAft>
        <a:buSzPct val="80000"/>
        <a:buFont typeface="Wingdings" pitchFamily="2" charset="2"/>
        <a:buChar char="§"/>
        <a:defRPr sz="2800">
          <a:solidFill>
            <a:schemeClr val="tx1"/>
          </a:solidFill>
          <a:latin typeface="+mn-lt"/>
        </a:defRPr>
      </a:lvl2pPr>
      <a:lvl3pPr marL="1142824" indent="-228564" algn="l" rtl="0" eaLnBrk="1" fontAlgn="base" hangingPunct="1">
        <a:spcBef>
          <a:spcPct val="20000"/>
        </a:spcBef>
        <a:spcAft>
          <a:spcPct val="0"/>
        </a:spcAft>
        <a:buChar char="•"/>
        <a:defRPr sz="2400">
          <a:solidFill>
            <a:schemeClr val="tx1"/>
          </a:solidFill>
          <a:latin typeface="+mn-lt"/>
        </a:defRPr>
      </a:lvl3pPr>
      <a:lvl4pPr marL="1599954" indent="-228564" algn="l" rtl="0" eaLnBrk="1" fontAlgn="base" hangingPunct="1">
        <a:spcBef>
          <a:spcPct val="20000"/>
        </a:spcBef>
        <a:spcAft>
          <a:spcPct val="0"/>
        </a:spcAft>
        <a:buFont typeface="Wingdings" pitchFamily="2" charset="2"/>
        <a:buChar char="§"/>
        <a:defRPr sz="2000">
          <a:solidFill>
            <a:schemeClr val="tx1"/>
          </a:solidFill>
          <a:latin typeface="+mn-lt"/>
        </a:defRPr>
      </a:lvl4pPr>
      <a:lvl5pPr marL="2057085" indent="-228564" algn="l" rtl="0" eaLnBrk="1" fontAlgn="base" hangingPunct="1">
        <a:spcBef>
          <a:spcPct val="20000"/>
        </a:spcBef>
        <a:spcAft>
          <a:spcPct val="0"/>
        </a:spcAft>
        <a:buChar char="»"/>
        <a:defRPr sz="2000">
          <a:solidFill>
            <a:schemeClr val="tx1"/>
          </a:solidFill>
          <a:latin typeface="+mn-lt"/>
        </a:defRPr>
      </a:lvl5pPr>
      <a:lvl6pPr marL="2514215" indent="-228564" algn="l" rtl="0" eaLnBrk="1" fontAlgn="base" hangingPunct="1">
        <a:spcBef>
          <a:spcPct val="20000"/>
        </a:spcBef>
        <a:spcAft>
          <a:spcPct val="0"/>
        </a:spcAft>
        <a:buChar char="»"/>
        <a:defRPr sz="2000">
          <a:solidFill>
            <a:schemeClr val="tx1"/>
          </a:solidFill>
          <a:latin typeface="+mn-lt"/>
        </a:defRPr>
      </a:lvl6pPr>
      <a:lvl7pPr marL="2971344" indent="-228564" algn="l" rtl="0" eaLnBrk="1" fontAlgn="base" hangingPunct="1">
        <a:spcBef>
          <a:spcPct val="20000"/>
        </a:spcBef>
        <a:spcAft>
          <a:spcPct val="0"/>
        </a:spcAft>
        <a:buChar char="»"/>
        <a:defRPr sz="2000">
          <a:solidFill>
            <a:schemeClr val="tx1"/>
          </a:solidFill>
          <a:latin typeface="+mn-lt"/>
        </a:defRPr>
      </a:lvl7pPr>
      <a:lvl8pPr marL="3428475" indent="-228564" algn="l" rtl="0" eaLnBrk="1" fontAlgn="base" hangingPunct="1">
        <a:spcBef>
          <a:spcPct val="20000"/>
        </a:spcBef>
        <a:spcAft>
          <a:spcPct val="0"/>
        </a:spcAft>
        <a:buChar char="»"/>
        <a:defRPr sz="2000">
          <a:solidFill>
            <a:schemeClr val="tx1"/>
          </a:solidFill>
          <a:latin typeface="+mn-lt"/>
        </a:defRPr>
      </a:lvl8pPr>
      <a:lvl9pPr marL="3885603" indent="-228564"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30"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90" algn="l" defTabSz="914259" rtl="0" eaLnBrk="1" latinLnBrk="0" hangingPunct="1">
        <a:defRPr sz="1800" kern="1200">
          <a:solidFill>
            <a:schemeClr val="tx1"/>
          </a:solidFill>
          <a:latin typeface="+mn-lt"/>
          <a:ea typeface="+mn-ea"/>
          <a:cs typeface="+mn-cs"/>
        </a:defRPr>
      </a:lvl4pPr>
      <a:lvl5pPr marL="1828519" algn="l" defTabSz="914259" rtl="0" eaLnBrk="1" latinLnBrk="0" hangingPunct="1">
        <a:defRPr sz="1800" kern="1200">
          <a:solidFill>
            <a:schemeClr val="tx1"/>
          </a:solidFill>
          <a:latin typeface="+mn-lt"/>
          <a:ea typeface="+mn-ea"/>
          <a:cs typeface="+mn-cs"/>
        </a:defRPr>
      </a:lvl5pPr>
      <a:lvl6pPr marL="2285649" algn="l" defTabSz="914259" rtl="0" eaLnBrk="1" latinLnBrk="0" hangingPunct="1">
        <a:defRPr sz="1800" kern="1200">
          <a:solidFill>
            <a:schemeClr val="tx1"/>
          </a:solidFill>
          <a:latin typeface="+mn-lt"/>
          <a:ea typeface="+mn-ea"/>
          <a:cs typeface="+mn-cs"/>
        </a:defRPr>
      </a:lvl6pPr>
      <a:lvl7pPr marL="2742780" algn="l" defTabSz="914259" rtl="0" eaLnBrk="1" latinLnBrk="0" hangingPunct="1">
        <a:defRPr sz="1800" kern="1200">
          <a:solidFill>
            <a:schemeClr val="tx1"/>
          </a:solidFill>
          <a:latin typeface="+mn-lt"/>
          <a:ea typeface="+mn-ea"/>
          <a:cs typeface="+mn-cs"/>
        </a:defRPr>
      </a:lvl7pPr>
      <a:lvl8pPr marL="3199908" algn="l" defTabSz="914259" rtl="0" eaLnBrk="1" latinLnBrk="0" hangingPunct="1">
        <a:defRPr sz="1800" kern="1200">
          <a:solidFill>
            <a:schemeClr val="tx1"/>
          </a:solidFill>
          <a:latin typeface="+mn-lt"/>
          <a:ea typeface="+mn-ea"/>
          <a:cs typeface="+mn-cs"/>
        </a:defRPr>
      </a:lvl8pPr>
      <a:lvl9pPr marL="3657039" algn="l" defTabSz="91425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4.xml"/><Relationship Id="rId1" Type="http://schemas.openxmlformats.org/officeDocument/2006/relationships/themeOverride" Target="../theme/themeOverride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hemeOverride" Target="../theme/themeOverride1.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1.xml"/><Relationship Id="rId1" Type="http://schemas.openxmlformats.org/officeDocument/2006/relationships/themeOverride" Target="../theme/themeOverride3.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hyperlink" Target="http://www.ni.com/white-paper/14045/en" TargetMode="Externa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4.xml"/><Relationship Id="rId5" Type="http://schemas.openxmlformats.org/officeDocument/2006/relationships/image" Target="../media/image29.png"/><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ekerry\Work\Content\LabVIEW Launch Materials\2012\resources\LabVIEW 2012 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158220"/>
            <a:ext cx="7372350" cy="96598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8"/>
          <p:cNvSpPr>
            <a:spLocks noGrp="1"/>
          </p:cNvSpPr>
          <p:nvPr>
            <p:ph type="subTitle" sz="quarter" idx="1"/>
          </p:nvPr>
        </p:nvSpPr>
        <p:spPr>
          <a:xfrm>
            <a:off x="914400" y="3733800"/>
            <a:ext cx="6553200" cy="786825"/>
          </a:xfrm>
        </p:spPr>
        <p:txBody>
          <a:bodyPr>
            <a:noAutofit/>
          </a:bodyPr>
          <a:lstStyle/>
          <a:p>
            <a:pPr algn="l"/>
            <a:r>
              <a:rPr lang="en-US" sz="1800" i="1" dirty="0" smtClean="0">
                <a:solidFill>
                  <a:schemeClr val="bg1">
                    <a:lumMod val="50000"/>
                  </a:schemeClr>
                </a:solidFill>
                <a:latin typeface="Univers Com 45 Light" pitchFamily="34" charset="0"/>
                <a:cs typeface="Calibri" pitchFamily="34" charset="0"/>
              </a:rPr>
              <a:t>Elijah Kerry, Certified LabVIEW Architect (CLA)</a:t>
            </a:r>
          </a:p>
          <a:p>
            <a:pPr algn="l"/>
            <a:r>
              <a:rPr lang="en-US" sz="1800" i="1" dirty="0" smtClean="0">
                <a:solidFill>
                  <a:schemeClr val="bg1">
                    <a:lumMod val="50000"/>
                  </a:schemeClr>
                </a:solidFill>
                <a:latin typeface="Univers Com 45 Light" pitchFamily="34" charset="0"/>
                <a:cs typeface="Calibri" pitchFamily="34" charset="0"/>
              </a:rPr>
              <a:t>Senior Product Manager for LabVIEW, National Instruments</a:t>
            </a:r>
          </a:p>
        </p:txBody>
      </p:sp>
      <p:sp>
        <p:nvSpPr>
          <p:cNvPr id="3" name="Rectangle 2"/>
          <p:cNvSpPr/>
          <p:nvPr/>
        </p:nvSpPr>
        <p:spPr>
          <a:xfrm>
            <a:off x="914400" y="3200400"/>
            <a:ext cx="7372350" cy="461665"/>
          </a:xfrm>
          <a:prstGeom prst="rect">
            <a:avLst/>
          </a:prstGeom>
        </p:spPr>
        <p:txBody>
          <a:bodyPr wrap="square">
            <a:spAutoFit/>
          </a:bodyPr>
          <a:lstStyle/>
          <a:p>
            <a:pPr>
              <a:spcBef>
                <a:spcPct val="20000"/>
              </a:spcBef>
            </a:pPr>
            <a:r>
              <a:rPr lang="en-US" sz="2400" dirty="0" smtClean="0">
                <a:solidFill>
                  <a:prstClr val="white">
                    <a:lumMod val="50000"/>
                  </a:prstClr>
                </a:solidFill>
                <a:latin typeface="Univers Com 45 Light" pitchFamily="34" charset="0"/>
                <a:cs typeface="Calibri" pitchFamily="34" charset="0"/>
              </a:rPr>
              <a:t>Advanced Design Templates and Sample Projects</a:t>
            </a:r>
            <a:endParaRPr lang="en-US" sz="2400" dirty="0">
              <a:solidFill>
                <a:prstClr val="white">
                  <a:lumMod val="50000"/>
                </a:prstClr>
              </a:solidFill>
              <a:latin typeface="Univers Com 45 Light" pitchFamily="34" charset="0"/>
              <a:cs typeface="Calibri" pitchFamily="34" charset="0"/>
            </a:endParaRPr>
          </a:p>
        </p:txBody>
      </p:sp>
    </p:spTree>
    <p:extLst>
      <p:ext uri="{BB962C8B-B14F-4D97-AF65-F5344CB8AC3E}">
        <p14:creationId xmlns:p14="http://schemas.microsoft.com/office/powerpoint/2010/main" val="98326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Group 75"/>
          <p:cNvGrpSpPr/>
          <p:nvPr/>
        </p:nvGrpSpPr>
        <p:grpSpPr>
          <a:xfrm>
            <a:off x="1648958" y="1701055"/>
            <a:ext cx="1167886" cy="898702"/>
            <a:chOff x="391886" y="2362200"/>
            <a:chExt cx="2365318" cy="1820143"/>
          </a:xfrm>
        </p:grpSpPr>
        <p:grpSp>
          <p:nvGrpSpPr>
            <p:cNvPr id="77" name="Group 76"/>
            <p:cNvGrpSpPr/>
            <p:nvPr/>
          </p:nvGrpSpPr>
          <p:grpSpPr>
            <a:xfrm>
              <a:off x="391886" y="2362200"/>
              <a:ext cx="2365317" cy="1820143"/>
              <a:chOff x="391886" y="2362200"/>
              <a:chExt cx="2365317" cy="1820143"/>
            </a:xfrm>
          </p:grpSpPr>
          <p:grpSp>
            <p:nvGrpSpPr>
              <p:cNvPr id="82" name="Group 81"/>
              <p:cNvGrpSpPr/>
              <p:nvPr/>
            </p:nvGrpSpPr>
            <p:grpSpPr>
              <a:xfrm>
                <a:off x="391886" y="2362200"/>
                <a:ext cx="2365317" cy="1820143"/>
                <a:chOff x="381000" y="1676400"/>
                <a:chExt cx="2365317" cy="1820143"/>
              </a:xfrm>
            </p:grpSpPr>
            <p:sp>
              <p:nvSpPr>
                <p:cNvPr id="86" name="Rounded Rectangle 85"/>
                <p:cNvSpPr/>
                <p:nvPr/>
              </p:nvSpPr>
              <p:spPr bwMode="auto">
                <a:xfrm>
                  <a:off x="381000" y="1676400"/>
                  <a:ext cx="2365317" cy="1820143"/>
                </a:xfrm>
                <a:prstGeom prst="roundRect">
                  <a:avLst>
                    <a:gd name="adj" fmla="val 4725"/>
                  </a:avLst>
                </a:prstGeom>
                <a:noFill/>
                <a:ln w="38100" cap="flat" cmpd="sng" algn="ctr">
                  <a:solidFill>
                    <a:srgbClr val="FFFFFF">
                      <a:lumMod val="6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solidFill>
                      <a:srgbClr val="000000"/>
                    </a:solidFill>
                    <a:effectLst/>
                    <a:uLnTx/>
                    <a:uFillTx/>
                    <a:latin typeface="Times" pitchFamily="18" charset="0"/>
                    <a:cs typeface="Arial" charset="0"/>
                  </a:endParaRPr>
                </a:p>
              </p:txBody>
            </p:sp>
            <p:cxnSp>
              <p:nvCxnSpPr>
                <p:cNvPr id="87" name="Straight Arrow Connector 86"/>
                <p:cNvCxnSpPr/>
                <p:nvPr/>
              </p:nvCxnSpPr>
              <p:spPr>
                <a:xfrm>
                  <a:off x="2286000" y="3496543"/>
                  <a:ext cx="307917" cy="0"/>
                </a:xfrm>
                <a:prstGeom prst="straightConnector1">
                  <a:avLst/>
                </a:prstGeom>
                <a:ln>
                  <a:solidFill>
                    <a:schemeClr val="bg1">
                      <a:lumMod val="65000"/>
                    </a:schemeClr>
                  </a:solidFill>
                  <a:tailEnd type="arrow"/>
                </a:ln>
                <a:effectLst/>
              </p:spPr>
              <p:style>
                <a:lnRef idx="2">
                  <a:schemeClr val="dk1"/>
                </a:lnRef>
                <a:fillRef idx="0">
                  <a:schemeClr val="dk1"/>
                </a:fillRef>
                <a:effectRef idx="1">
                  <a:schemeClr val="dk1"/>
                </a:effectRef>
                <a:fontRef idx="minor">
                  <a:schemeClr val="tx1"/>
                </a:fontRef>
              </p:style>
            </p:cxnSp>
          </p:grpSp>
          <p:sp>
            <p:nvSpPr>
              <p:cNvPr id="83" name="Rectangle 82"/>
              <p:cNvSpPr/>
              <p:nvPr/>
            </p:nvSpPr>
            <p:spPr>
              <a:xfrm>
                <a:off x="990600" y="2514600"/>
                <a:ext cx="1515452" cy="1367269"/>
              </a:xfrm>
              <a:prstGeom prst="rect">
                <a:avLst/>
              </a:prstGeom>
              <a:noFill/>
              <a:ln>
                <a:solidFill>
                  <a:srgbClr val="FFC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83"/>
              <p:cNvSpPr/>
              <p:nvPr/>
            </p:nvSpPr>
            <p:spPr>
              <a:xfrm>
                <a:off x="533400" y="3505200"/>
                <a:ext cx="304800" cy="304800"/>
              </a:xfrm>
              <a:prstGeom prst="rect">
                <a:avLst/>
              </a:prstGeom>
              <a:solidFill>
                <a:schemeClr val="accent4">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1595926" y="2971800"/>
                <a:ext cx="304800" cy="3048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 dirty="0">
                  <a:solidFill>
                    <a:schemeClr val="tx1"/>
                  </a:solidFill>
                </a:endParaRPr>
              </a:p>
            </p:txBody>
          </p:sp>
        </p:grpSp>
        <p:cxnSp>
          <p:nvCxnSpPr>
            <p:cNvPr id="78" name="Elbow Connector 77"/>
            <p:cNvCxnSpPr>
              <a:endCxn id="85" idx="1"/>
            </p:cNvCxnSpPr>
            <p:nvPr/>
          </p:nvCxnSpPr>
          <p:spPr>
            <a:xfrm>
              <a:off x="391886" y="2656112"/>
              <a:ext cx="1204040" cy="468088"/>
            </a:xfrm>
            <a:prstGeom prst="bentConnector3">
              <a:avLst>
                <a:gd name="adj1" fmla="val 70794"/>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cxnSp>
          <p:nvCxnSpPr>
            <p:cNvPr id="79" name="Elbow Connector 78"/>
            <p:cNvCxnSpPr/>
            <p:nvPr/>
          </p:nvCxnSpPr>
          <p:spPr>
            <a:xfrm rot="10800000" flipV="1">
              <a:off x="1900727" y="2662669"/>
              <a:ext cx="856477" cy="468088"/>
            </a:xfrm>
            <a:prstGeom prst="bentConnector3">
              <a:avLst>
                <a:gd name="adj1" fmla="val 50000"/>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sp>
          <p:nvSpPr>
            <p:cNvPr id="80" name="Round Single Corner Rectangle 79"/>
            <p:cNvSpPr/>
            <p:nvPr/>
          </p:nvSpPr>
          <p:spPr>
            <a:xfrm>
              <a:off x="1595926" y="2971800"/>
              <a:ext cx="304800" cy="78365"/>
            </a:xfrm>
            <a:prstGeom prst="round1Rect">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1" name="Straight Connector 80"/>
            <p:cNvCxnSpPr>
              <a:stCxn id="84" idx="3"/>
            </p:cNvCxnSpPr>
            <p:nvPr/>
          </p:nvCxnSpPr>
          <p:spPr>
            <a:xfrm>
              <a:off x="838200" y="3657600"/>
              <a:ext cx="155706"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24" name="Group 123"/>
          <p:cNvGrpSpPr/>
          <p:nvPr/>
        </p:nvGrpSpPr>
        <p:grpSpPr>
          <a:xfrm>
            <a:off x="1244377" y="3048000"/>
            <a:ext cx="1167886" cy="898702"/>
            <a:chOff x="391886" y="2362200"/>
            <a:chExt cx="2365318" cy="1820143"/>
          </a:xfrm>
        </p:grpSpPr>
        <p:grpSp>
          <p:nvGrpSpPr>
            <p:cNvPr id="125" name="Group 124"/>
            <p:cNvGrpSpPr/>
            <p:nvPr/>
          </p:nvGrpSpPr>
          <p:grpSpPr>
            <a:xfrm>
              <a:off x="391886" y="2362200"/>
              <a:ext cx="2365317" cy="1820143"/>
              <a:chOff x="391886" y="2362200"/>
              <a:chExt cx="2365317" cy="1820143"/>
            </a:xfrm>
          </p:grpSpPr>
          <p:grpSp>
            <p:nvGrpSpPr>
              <p:cNvPr id="130" name="Group 129"/>
              <p:cNvGrpSpPr/>
              <p:nvPr/>
            </p:nvGrpSpPr>
            <p:grpSpPr>
              <a:xfrm>
                <a:off x="391886" y="2362200"/>
                <a:ext cx="2365317" cy="1820143"/>
                <a:chOff x="381000" y="1676400"/>
                <a:chExt cx="2365317" cy="1820143"/>
              </a:xfrm>
            </p:grpSpPr>
            <p:sp>
              <p:nvSpPr>
                <p:cNvPr id="134" name="Rounded Rectangle 133"/>
                <p:cNvSpPr/>
                <p:nvPr/>
              </p:nvSpPr>
              <p:spPr bwMode="auto">
                <a:xfrm>
                  <a:off x="381000" y="1676400"/>
                  <a:ext cx="2365317" cy="1820143"/>
                </a:xfrm>
                <a:prstGeom prst="roundRect">
                  <a:avLst>
                    <a:gd name="adj" fmla="val 4725"/>
                  </a:avLst>
                </a:prstGeom>
                <a:noFill/>
                <a:ln w="38100" cap="flat" cmpd="sng" algn="ctr">
                  <a:solidFill>
                    <a:srgbClr val="FFFFFF">
                      <a:lumMod val="6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solidFill>
                      <a:srgbClr val="000000"/>
                    </a:solidFill>
                    <a:effectLst/>
                    <a:uLnTx/>
                    <a:uFillTx/>
                    <a:latin typeface="Times" pitchFamily="18" charset="0"/>
                    <a:cs typeface="Arial" charset="0"/>
                  </a:endParaRPr>
                </a:p>
              </p:txBody>
            </p:sp>
            <p:cxnSp>
              <p:nvCxnSpPr>
                <p:cNvPr id="135" name="Straight Arrow Connector 134"/>
                <p:cNvCxnSpPr/>
                <p:nvPr/>
              </p:nvCxnSpPr>
              <p:spPr>
                <a:xfrm>
                  <a:off x="2286000" y="3496543"/>
                  <a:ext cx="307917" cy="0"/>
                </a:xfrm>
                <a:prstGeom prst="straightConnector1">
                  <a:avLst/>
                </a:prstGeom>
                <a:ln>
                  <a:solidFill>
                    <a:schemeClr val="bg1">
                      <a:lumMod val="65000"/>
                    </a:schemeClr>
                  </a:solidFill>
                  <a:tailEnd type="arrow"/>
                </a:ln>
                <a:effectLst/>
              </p:spPr>
              <p:style>
                <a:lnRef idx="2">
                  <a:schemeClr val="dk1"/>
                </a:lnRef>
                <a:fillRef idx="0">
                  <a:schemeClr val="dk1"/>
                </a:fillRef>
                <a:effectRef idx="1">
                  <a:schemeClr val="dk1"/>
                </a:effectRef>
                <a:fontRef idx="minor">
                  <a:schemeClr val="tx1"/>
                </a:fontRef>
              </p:style>
            </p:cxnSp>
          </p:grpSp>
          <p:sp>
            <p:nvSpPr>
              <p:cNvPr id="131" name="Rectangle 130"/>
              <p:cNvSpPr/>
              <p:nvPr/>
            </p:nvSpPr>
            <p:spPr>
              <a:xfrm>
                <a:off x="990600" y="2514600"/>
                <a:ext cx="1515452" cy="1367269"/>
              </a:xfrm>
              <a:prstGeom prst="rect">
                <a:avLst/>
              </a:prstGeom>
              <a:noFill/>
              <a:ln>
                <a:solidFill>
                  <a:srgbClr val="FFC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Rectangle 131"/>
              <p:cNvSpPr/>
              <p:nvPr/>
            </p:nvSpPr>
            <p:spPr>
              <a:xfrm>
                <a:off x="533400" y="3505200"/>
                <a:ext cx="304800" cy="304800"/>
              </a:xfrm>
              <a:prstGeom prst="rect">
                <a:avLst/>
              </a:prstGeom>
              <a:solidFill>
                <a:schemeClr val="accent4">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ectangle 132"/>
              <p:cNvSpPr/>
              <p:nvPr/>
            </p:nvSpPr>
            <p:spPr>
              <a:xfrm>
                <a:off x="1595926" y="2971800"/>
                <a:ext cx="304800" cy="3048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 dirty="0">
                  <a:solidFill>
                    <a:schemeClr val="tx1"/>
                  </a:solidFill>
                </a:endParaRPr>
              </a:p>
            </p:txBody>
          </p:sp>
        </p:grpSp>
        <p:cxnSp>
          <p:nvCxnSpPr>
            <p:cNvPr id="126" name="Elbow Connector 125"/>
            <p:cNvCxnSpPr>
              <a:endCxn id="133" idx="1"/>
            </p:cNvCxnSpPr>
            <p:nvPr/>
          </p:nvCxnSpPr>
          <p:spPr>
            <a:xfrm>
              <a:off x="391886" y="2656112"/>
              <a:ext cx="1204040" cy="468088"/>
            </a:xfrm>
            <a:prstGeom prst="bentConnector3">
              <a:avLst>
                <a:gd name="adj1" fmla="val 70794"/>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cxnSp>
          <p:nvCxnSpPr>
            <p:cNvPr id="127" name="Elbow Connector 126"/>
            <p:cNvCxnSpPr/>
            <p:nvPr/>
          </p:nvCxnSpPr>
          <p:spPr>
            <a:xfrm rot="10800000" flipV="1">
              <a:off x="1900727" y="2662669"/>
              <a:ext cx="856477" cy="468088"/>
            </a:xfrm>
            <a:prstGeom prst="bentConnector3">
              <a:avLst>
                <a:gd name="adj1" fmla="val 50000"/>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sp>
          <p:nvSpPr>
            <p:cNvPr id="128" name="Round Single Corner Rectangle 127"/>
            <p:cNvSpPr/>
            <p:nvPr/>
          </p:nvSpPr>
          <p:spPr>
            <a:xfrm>
              <a:off x="1595926" y="2971800"/>
              <a:ext cx="304800" cy="78365"/>
            </a:xfrm>
            <a:prstGeom prst="round1Rect">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9" name="Straight Connector 128"/>
            <p:cNvCxnSpPr>
              <a:stCxn id="132" idx="3"/>
            </p:cNvCxnSpPr>
            <p:nvPr/>
          </p:nvCxnSpPr>
          <p:spPr>
            <a:xfrm>
              <a:off x="838200" y="3657600"/>
              <a:ext cx="155706"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2800070" y="4291560"/>
            <a:ext cx="1167886" cy="898702"/>
            <a:chOff x="391886" y="2362200"/>
            <a:chExt cx="2365318" cy="1820143"/>
          </a:xfrm>
        </p:grpSpPr>
        <p:grpSp>
          <p:nvGrpSpPr>
            <p:cNvPr id="137" name="Group 136"/>
            <p:cNvGrpSpPr/>
            <p:nvPr/>
          </p:nvGrpSpPr>
          <p:grpSpPr>
            <a:xfrm>
              <a:off x="391886" y="2362200"/>
              <a:ext cx="2365317" cy="1820143"/>
              <a:chOff x="391886" y="2362200"/>
              <a:chExt cx="2365317" cy="1820143"/>
            </a:xfrm>
          </p:grpSpPr>
          <p:grpSp>
            <p:nvGrpSpPr>
              <p:cNvPr id="142" name="Group 141"/>
              <p:cNvGrpSpPr/>
              <p:nvPr/>
            </p:nvGrpSpPr>
            <p:grpSpPr>
              <a:xfrm>
                <a:off x="391886" y="2362200"/>
                <a:ext cx="2365317" cy="1820143"/>
                <a:chOff x="381000" y="1676400"/>
                <a:chExt cx="2365317" cy="1820143"/>
              </a:xfrm>
            </p:grpSpPr>
            <p:sp>
              <p:nvSpPr>
                <p:cNvPr id="146" name="Rounded Rectangle 145"/>
                <p:cNvSpPr/>
                <p:nvPr/>
              </p:nvSpPr>
              <p:spPr bwMode="auto">
                <a:xfrm>
                  <a:off x="381000" y="1676400"/>
                  <a:ext cx="2365317" cy="1820143"/>
                </a:xfrm>
                <a:prstGeom prst="roundRect">
                  <a:avLst>
                    <a:gd name="adj" fmla="val 4725"/>
                  </a:avLst>
                </a:prstGeom>
                <a:noFill/>
                <a:ln w="38100" cap="flat" cmpd="sng" algn="ctr">
                  <a:solidFill>
                    <a:srgbClr val="FFFFFF">
                      <a:lumMod val="6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solidFill>
                      <a:srgbClr val="000000"/>
                    </a:solidFill>
                    <a:effectLst/>
                    <a:uLnTx/>
                    <a:uFillTx/>
                    <a:latin typeface="Times" pitchFamily="18" charset="0"/>
                    <a:cs typeface="Arial" charset="0"/>
                  </a:endParaRPr>
                </a:p>
              </p:txBody>
            </p:sp>
            <p:cxnSp>
              <p:nvCxnSpPr>
                <p:cNvPr id="147" name="Straight Arrow Connector 146"/>
                <p:cNvCxnSpPr/>
                <p:nvPr/>
              </p:nvCxnSpPr>
              <p:spPr>
                <a:xfrm>
                  <a:off x="2286000" y="3496543"/>
                  <a:ext cx="307917" cy="0"/>
                </a:xfrm>
                <a:prstGeom prst="straightConnector1">
                  <a:avLst/>
                </a:prstGeom>
                <a:ln>
                  <a:solidFill>
                    <a:schemeClr val="bg1">
                      <a:lumMod val="65000"/>
                    </a:schemeClr>
                  </a:solidFill>
                  <a:tailEnd type="arrow"/>
                </a:ln>
                <a:effectLst/>
              </p:spPr>
              <p:style>
                <a:lnRef idx="2">
                  <a:schemeClr val="dk1"/>
                </a:lnRef>
                <a:fillRef idx="0">
                  <a:schemeClr val="dk1"/>
                </a:fillRef>
                <a:effectRef idx="1">
                  <a:schemeClr val="dk1"/>
                </a:effectRef>
                <a:fontRef idx="minor">
                  <a:schemeClr val="tx1"/>
                </a:fontRef>
              </p:style>
            </p:cxnSp>
          </p:grpSp>
          <p:sp>
            <p:nvSpPr>
              <p:cNvPr id="143" name="Rectangle 142"/>
              <p:cNvSpPr/>
              <p:nvPr/>
            </p:nvSpPr>
            <p:spPr>
              <a:xfrm>
                <a:off x="990600" y="2514600"/>
                <a:ext cx="1515452" cy="1367269"/>
              </a:xfrm>
              <a:prstGeom prst="rect">
                <a:avLst/>
              </a:prstGeom>
              <a:noFill/>
              <a:ln>
                <a:solidFill>
                  <a:srgbClr val="FFC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Rectangle 143"/>
              <p:cNvSpPr/>
              <p:nvPr/>
            </p:nvSpPr>
            <p:spPr>
              <a:xfrm>
                <a:off x="533400" y="3505200"/>
                <a:ext cx="304800" cy="304800"/>
              </a:xfrm>
              <a:prstGeom prst="rect">
                <a:avLst/>
              </a:prstGeom>
              <a:solidFill>
                <a:schemeClr val="accent4">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Rectangle 144"/>
              <p:cNvSpPr/>
              <p:nvPr/>
            </p:nvSpPr>
            <p:spPr>
              <a:xfrm>
                <a:off x="1595926" y="2971800"/>
                <a:ext cx="304800" cy="3048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 dirty="0">
                  <a:solidFill>
                    <a:schemeClr val="tx1"/>
                  </a:solidFill>
                </a:endParaRPr>
              </a:p>
            </p:txBody>
          </p:sp>
        </p:grpSp>
        <p:cxnSp>
          <p:nvCxnSpPr>
            <p:cNvPr id="138" name="Elbow Connector 137"/>
            <p:cNvCxnSpPr>
              <a:endCxn id="145" idx="1"/>
            </p:cNvCxnSpPr>
            <p:nvPr/>
          </p:nvCxnSpPr>
          <p:spPr>
            <a:xfrm>
              <a:off x="391886" y="2656112"/>
              <a:ext cx="1204040" cy="468088"/>
            </a:xfrm>
            <a:prstGeom prst="bentConnector3">
              <a:avLst>
                <a:gd name="adj1" fmla="val 70794"/>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cxnSp>
          <p:nvCxnSpPr>
            <p:cNvPr id="139" name="Elbow Connector 138"/>
            <p:cNvCxnSpPr/>
            <p:nvPr/>
          </p:nvCxnSpPr>
          <p:spPr>
            <a:xfrm rot="10800000" flipV="1">
              <a:off x="1900727" y="2662669"/>
              <a:ext cx="856477" cy="468088"/>
            </a:xfrm>
            <a:prstGeom prst="bentConnector3">
              <a:avLst>
                <a:gd name="adj1" fmla="val 50000"/>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sp>
          <p:nvSpPr>
            <p:cNvPr id="140" name="Round Single Corner Rectangle 139"/>
            <p:cNvSpPr/>
            <p:nvPr/>
          </p:nvSpPr>
          <p:spPr>
            <a:xfrm>
              <a:off x="1595926" y="2971800"/>
              <a:ext cx="304800" cy="78365"/>
            </a:xfrm>
            <a:prstGeom prst="round1Rect">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Connector 140"/>
            <p:cNvCxnSpPr>
              <a:stCxn id="144" idx="3"/>
            </p:cNvCxnSpPr>
            <p:nvPr/>
          </p:nvCxnSpPr>
          <p:spPr>
            <a:xfrm>
              <a:off x="838200" y="3657600"/>
              <a:ext cx="155706"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48" name="Group 147"/>
          <p:cNvGrpSpPr/>
          <p:nvPr/>
        </p:nvGrpSpPr>
        <p:grpSpPr>
          <a:xfrm>
            <a:off x="5052950" y="4291560"/>
            <a:ext cx="1167886" cy="898702"/>
            <a:chOff x="391886" y="2362200"/>
            <a:chExt cx="2365318" cy="1820143"/>
          </a:xfrm>
        </p:grpSpPr>
        <p:grpSp>
          <p:nvGrpSpPr>
            <p:cNvPr id="149" name="Group 148"/>
            <p:cNvGrpSpPr/>
            <p:nvPr/>
          </p:nvGrpSpPr>
          <p:grpSpPr>
            <a:xfrm>
              <a:off x="391886" y="2362200"/>
              <a:ext cx="2365317" cy="1820143"/>
              <a:chOff x="391886" y="2362200"/>
              <a:chExt cx="2365317" cy="1820143"/>
            </a:xfrm>
          </p:grpSpPr>
          <p:grpSp>
            <p:nvGrpSpPr>
              <p:cNvPr id="154" name="Group 153"/>
              <p:cNvGrpSpPr/>
              <p:nvPr/>
            </p:nvGrpSpPr>
            <p:grpSpPr>
              <a:xfrm>
                <a:off x="391886" y="2362200"/>
                <a:ext cx="2365317" cy="1820143"/>
                <a:chOff x="381000" y="1676400"/>
                <a:chExt cx="2365317" cy="1820143"/>
              </a:xfrm>
            </p:grpSpPr>
            <p:sp>
              <p:nvSpPr>
                <p:cNvPr id="158" name="Rounded Rectangle 157"/>
                <p:cNvSpPr/>
                <p:nvPr/>
              </p:nvSpPr>
              <p:spPr bwMode="auto">
                <a:xfrm>
                  <a:off x="381000" y="1676400"/>
                  <a:ext cx="2365317" cy="1820143"/>
                </a:xfrm>
                <a:prstGeom prst="roundRect">
                  <a:avLst>
                    <a:gd name="adj" fmla="val 4725"/>
                  </a:avLst>
                </a:prstGeom>
                <a:noFill/>
                <a:ln w="38100" cap="flat" cmpd="sng" algn="ctr">
                  <a:solidFill>
                    <a:srgbClr val="FFFFFF">
                      <a:lumMod val="6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solidFill>
                      <a:srgbClr val="000000"/>
                    </a:solidFill>
                    <a:effectLst/>
                    <a:uLnTx/>
                    <a:uFillTx/>
                    <a:latin typeface="Times" pitchFamily="18" charset="0"/>
                    <a:cs typeface="Arial" charset="0"/>
                  </a:endParaRPr>
                </a:p>
              </p:txBody>
            </p:sp>
            <p:cxnSp>
              <p:nvCxnSpPr>
                <p:cNvPr id="159" name="Straight Arrow Connector 158"/>
                <p:cNvCxnSpPr/>
                <p:nvPr/>
              </p:nvCxnSpPr>
              <p:spPr>
                <a:xfrm>
                  <a:off x="2286000" y="3496543"/>
                  <a:ext cx="307917" cy="0"/>
                </a:xfrm>
                <a:prstGeom prst="straightConnector1">
                  <a:avLst/>
                </a:prstGeom>
                <a:ln>
                  <a:solidFill>
                    <a:schemeClr val="bg1">
                      <a:lumMod val="65000"/>
                    </a:schemeClr>
                  </a:solidFill>
                  <a:tailEnd type="arrow"/>
                </a:ln>
                <a:effectLst/>
              </p:spPr>
              <p:style>
                <a:lnRef idx="2">
                  <a:schemeClr val="dk1"/>
                </a:lnRef>
                <a:fillRef idx="0">
                  <a:schemeClr val="dk1"/>
                </a:fillRef>
                <a:effectRef idx="1">
                  <a:schemeClr val="dk1"/>
                </a:effectRef>
                <a:fontRef idx="minor">
                  <a:schemeClr val="tx1"/>
                </a:fontRef>
              </p:style>
            </p:cxnSp>
          </p:grpSp>
          <p:sp>
            <p:nvSpPr>
              <p:cNvPr id="155" name="Rectangle 154"/>
              <p:cNvSpPr/>
              <p:nvPr/>
            </p:nvSpPr>
            <p:spPr>
              <a:xfrm>
                <a:off x="990600" y="2514600"/>
                <a:ext cx="1515452" cy="1367269"/>
              </a:xfrm>
              <a:prstGeom prst="rect">
                <a:avLst/>
              </a:prstGeom>
              <a:noFill/>
              <a:ln>
                <a:solidFill>
                  <a:srgbClr val="FFC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Rectangle 155"/>
              <p:cNvSpPr/>
              <p:nvPr/>
            </p:nvSpPr>
            <p:spPr>
              <a:xfrm>
                <a:off x="533400" y="3505200"/>
                <a:ext cx="304800" cy="304800"/>
              </a:xfrm>
              <a:prstGeom prst="rect">
                <a:avLst/>
              </a:prstGeom>
              <a:solidFill>
                <a:schemeClr val="accent4">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Rectangle 156"/>
              <p:cNvSpPr/>
              <p:nvPr/>
            </p:nvSpPr>
            <p:spPr>
              <a:xfrm>
                <a:off x="1595926" y="2971800"/>
                <a:ext cx="304800" cy="3048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 dirty="0">
                  <a:solidFill>
                    <a:schemeClr val="tx1"/>
                  </a:solidFill>
                </a:endParaRPr>
              </a:p>
            </p:txBody>
          </p:sp>
        </p:grpSp>
        <p:cxnSp>
          <p:nvCxnSpPr>
            <p:cNvPr id="150" name="Elbow Connector 149"/>
            <p:cNvCxnSpPr>
              <a:endCxn id="157" idx="1"/>
            </p:cNvCxnSpPr>
            <p:nvPr/>
          </p:nvCxnSpPr>
          <p:spPr>
            <a:xfrm>
              <a:off x="391886" y="2656112"/>
              <a:ext cx="1204040" cy="468088"/>
            </a:xfrm>
            <a:prstGeom prst="bentConnector3">
              <a:avLst>
                <a:gd name="adj1" fmla="val 70794"/>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cxnSp>
          <p:nvCxnSpPr>
            <p:cNvPr id="151" name="Elbow Connector 150"/>
            <p:cNvCxnSpPr/>
            <p:nvPr/>
          </p:nvCxnSpPr>
          <p:spPr>
            <a:xfrm rot="10800000" flipV="1">
              <a:off x="1900727" y="2662669"/>
              <a:ext cx="856477" cy="468088"/>
            </a:xfrm>
            <a:prstGeom prst="bentConnector3">
              <a:avLst>
                <a:gd name="adj1" fmla="val 50000"/>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sp>
          <p:nvSpPr>
            <p:cNvPr id="152" name="Round Single Corner Rectangle 151"/>
            <p:cNvSpPr/>
            <p:nvPr/>
          </p:nvSpPr>
          <p:spPr>
            <a:xfrm>
              <a:off x="1595926" y="2971800"/>
              <a:ext cx="304800" cy="78365"/>
            </a:xfrm>
            <a:prstGeom prst="round1Rect">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3" name="Straight Connector 152"/>
            <p:cNvCxnSpPr>
              <a:stCxn id="156" idx="3"/>
            </p:cNvCxnSpPr>
            <p:nvPr/>
          </p:nvCxnSpPr>
          <p:spPr>
            <a:xfrm>
              <a:off x="838200" y="3657600"/>
              <a:ext cx="155706"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60" name="Group 159"/>
          <p:cNvGrpSpPr/>
          <p:nvPr/>
        </p:nvGrpSpPr>
        <p:grpSpPr>
          <a:xfrm>
            <a:off x="6857839" y="3048000"/>
            <a:ext cx="1167886" cy="898702"/>
            <a:chOff x="391886" y="2362200"/>
            <a:chExt cx="2365318" cy="1820143"/>
          </a:xfrm>
        </p:grpSpPr>
        <p:grpSp>
          <p:nvGrpSpPr>
            <p:cNvPr id="161" name="Group 160"/>
            <p:cNvGrpSpPr/>
            <p:nvPr/>
          </p:nvGrpSpPr>
          <p:grpSpPr>
            <a:xfrm>
              <a:off x="391886" y="2362200"/>
              <a:ext cx="2365317" cy="1820143"/>
              <a:chOff x="391886" y="2362200"/>
              <a:chExt cx="2365317" cy="1820143"/>
            </a:xfrm>
          </p:grpSpPr>
          <p:grpSp>
            <p:nvGrpSpPr>
              <p:cNvPr id="166" name="Group 165"/>
              <p:cNvGrpSpPr/>
              <p:nvPr/>
            </p:nvGrpSpPr>
            <p:grpSpPr>
              <a:xfrm>
                <a:off x="391886" y="2362200"/>
                <a:ext cx="2365317" cy="1820143"/>
                <a:chOff x="381000" y="1676400"/>
                <a:chExt cx="2365317" cy="1820143"/>
              </a:xfrm>
            </p:grpSpPr>
            <p:sp>
              <p:nvSpPr>
                <p:cNvPr id="170" name="Rounded Rectangle 169"/>
                <p:cNvSpPr/>
                <p:nvPr/>
              </p:nvSpPr>
              <p:spPr bwMode="auto">
                <a:xfrm>
                  <a:off x="381000" y="1676400"/>
                  <a:ext cx="2365317" cy="1820143"/>
                </a:xfrm>
                <a:prstGeom prst="roundRect">
                  <a:avLst>
                    <a:gd name="adj" fmla="val 4725"/>
                  </a:avLst>
                </a:prstGeom>
                <a:noFill/>
                <a:ln w="38100" cap="flat" cmpd="sng" algn="ctr">
                  <a:solidFill>
                    <a:srgbClr val="FFFFFF">
                      <a:lumMod val="6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solidFill>
                      <a:srgbClr val="000000"/>
                    </a:solidFill>
                    <a:effectLst/>
                    <a:uLnTx/>
                    <a:uFillTx/>
                    <a:latin typeface="Times" pitchFamily="18" charset="0"/>
                    <a:cs typeface="Arial" charset="0"/>
                  </a:endParaRPr>
                </a:p>
              </p:txBody>
            </p:sp>
            <p:cxnSp>
              <p:nvCxnSpPr>
                <p:cNvPr id="171" name="Straight Arrow Connector 170"/>
                <p:cNvCxnSpPr/>
                <p:nvPr/>
              </p:nvCxnSpPr>
              <p:spPr>
                <a:xfrm>
                  <a:off x="2286000" y="3496543"/>
                  <a:ext cx="307917" cy="0"/>
                </a:xfrm>
                <a:prstGeom prst="straightConnector1">
                  <a:avLst/>
                </a:prstGeom>
                <a:ln>
                  <a:solidFill>
                    <a:schemeClr val="bg1">
                      <a:lumMod val="65000"/>
                    </a:schemeClr>
                  </a:solidFill>
                  <a:tailEnd type="arrow"/>
                </a:ln>
                <a:effectLst/>
              </p:spPr>
              <p:style>
                <a:lnRef idx="2">
                  <a:schemeClr val="dk1"/>
                </a:lnRef>
                <a:fillRef idx="0">
                  <a:schemeClr val="dk1"/>
                </a:fillRef>
                <a:effectRef idx="1">
                  <a:schemeClr val="dk1"/>
                </a:effectRef>
                <a:fontRef idx="minor">
                  <a:schemeClr val="tx1"/>
                </a:fontRef>
              </p:style>
            </p:cxnSp>
          </p:grpSp>
          <p:sp>
            <p:nvSpPr>
              <p:cNvPr id="167" name="Rectangle 166"/>
              <p:cNvSpPr/>
              <p:nvPr/>
            </p:nvSpPr>
            <p:spPr>
              <a:xfrm>
                <a:off x="990600" y="2514600"/>
                <a:ext cx="1515452" cy="1367269"/>
              </a:xfrm>
              <a:prstGeom prst="rect">
                <a:avLst/>
              </a:prstGeom>
              <a:noFill/>
              <a:ln>
                <a:solidFill>
                  <a:srgbClr val="FFC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Rectangle 167"/>
              <p:cNvSpPr/>
              <p:nvPr/>
            </p:nvSpPr>
            <p:spPr>
              <a:xfrm>
                <a:off x="533400" y="3505200"/>
                <a:ext cx="304800" cy="304800"/>
              </a:xfrm>
              <a:prstGeom prst="rect">
                <a:avLst/>
              </a:prstGeom>
              <a:solidFill>
                <a:schemeClr val="accent4">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9" name="Rectangle 168"/>
              <p:cNvSpPr/>
              <p:nvPr/>
            </p:nvSpPr>
            <p:spPr>
              <a:xfrm>
                <a:off x="1595926" y="2971800"/>
                <a:ext cx="304800" cy="3048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 dirty="0">
                  <a:solidFill>
                    <a:schemeClr val="tx1"/>
                  </a:solidFill>
                </a:endParaRPr>
              </a:p>
            </p:txBody>
          </p:sp>
        </p:grpSp>
        <p:cxnSp>
          <p:nvCxnSpPr>
            <p:cNvPr id="162" name="Elbow Connector 161"/>
            <p:cNvCxnSpPr>
              <a:endCxn id="169" idx="1"/>
            </p:cNvCxnSpPr>
            <p:nvPr/>
          </p:nvCxnSpPr>
          <p:spPr>
            <a:xfrm>
              <a:off x="391886" y="2656112"/>
              <a:ext cx="1204040" cy="468088"/>
            </a:xfrm>
            <a:prstGeom prst="bentConnector3">
              <a:avLst>
                <a:gd name="adj1" fmla="val 70794"/>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cxnSp>
          <p:nvCxnSpPr>
            <p:cNvPr id="163" name="Elbow Connector 162"/>
            <p:cNvCxnSpPr/>
            <p:nvPr/>
          </p:nvCxnSpPr>
          <p:spPr>
            <a:xfrm rot="10800000" flipV="1">
              <a:off x="1900727" y="2662669"/>
              <a:ext cx="856477" cy="468088"/>
            </a:xfrm>
            <a:prstGeom prst="bentConnector3">
              <a:avLst>
                <a:gd name="adj1" fmla="val 50000"/>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sp>
          <p:nvSpPr>
            <p:cNvPr id="164" name="Round Single Corner Rectangle 163"/>
            <p:cNvSpPr/>
            <p:nvPr/>
          </p:nvSpPr>
          <p:spPr>
            <a:xfrm>
              <a:off x="1595926" y="2971800"/>
              <a:ext cx="304800" cy="78365"/>
            </a:xfrm>
            <a:prstGeom prst="round1Rect">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5" name="Straight Connector 164"/>
            <p:cNvCxnSpPr>
              <a:stCxn id="168" idx="3"/>
            </p:cNvCxnSpPr>
            <p:nvPr/>
          </p:nvCxnSpPr>
          <p:spPr>
            <a:xfrm>
              <a:off x="838200" y="3657600"/>
              <a:ext cx="155706"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6109583" y="1676400"/>
            <a:ext cx="1167886" cy="898702"/>
            <a:chOff x="391886" y="2362200"/>
            <a:chExt cx="2365318" cy="1820143"/>
          </a:xfrm>
        </p:grpSpPr>
        <p:grpSp>
          <p:nvGrpSpPr>
            <p:cNvPr id="173" name="Group 172"/>
            <p:cNvGrpSpPr/>
            <p:nvPr/>
          </p:nvGrpSpPr>
          <p:grpSpPr>
            <a:xfrm>
              <a:off x="391886" y="2362200"/>
              <a:ext cx="2365317" cy="1820143"/>
              <a:chOff x="391886" y="2362200"/>
              <a:chExt cx="2365317" cy="1820143"/>
            </a:xfrm>
          </p:grpSpPr>
          <p:grpSp>
            <p:nvGrpSpPr>
              <p:cNvPr id="178" name="Group 177"/>
              <p:cNvGrpSpPr/>
              <p:nvPr/>
            </p:nvGrpSpPr>
            <p:grpSpPr>
              <a:xfrm>
                <a:off x="391886" y="2362200"/>
                <a:ext cx="2365317" cy="1820143"/>
                <a:chOff x="381000" y="1676400"/>
                <a:chExt cx="2365317" cy="1820143"/>
              </a:xfrm>
            </p:grpSpPr>
            <p:sp>
              <p:nvSpPr>
                <p:cNvPr id="182" name="Rounded Rectangle 181"/>
                <p:cNvSpPr/>
                <p:nvPr/>
              </p:nvSpPr>
              <p:spPr bwMode="auto">
                <a:xfrm>
                  <a:off x="381000" y="1676400"/>
                  <a:ext cx="2365317" cy="1820143"/>
                </a:xfrm>
                <a:prstGeom prst="roundRect">
                  <a:avLst>
                    <a:gd name="adj" fmla="val 4725"/>
                  </a:avLst>
                </a:prstGeom>
                <a:noFill/>
                <a:ln w="38100" cap="flat" cmpd="sng" algn="ctr">
                  <a:solidFill>
                    <a:srgbClr val="FFFFFF">
                      <a:lumMod val="6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solidFill>
                      <a:srgbClr val="000000"/>
                    </a:solidFill>
                    <a:effectLst/>
                    <a:uLnTx/>
                    <a:uFillTx/>
                    <a:latin typeface="Times" pitchFamily="18" charset="0"/>
                    <a:cs typeface="Arial" charset="0"/>
                  </a:endParaRPr>
                </a:p>
              </p:txBody>
            </p:sp>
            <p:cxnSp>
              <p:nvCxnSpPr>
                <p:cNvPr id="183" name="Straight Arrow Connector 182"/>
                <p:cNvCxnSpPr/>
                <p:nvPr/>
              </p:nvCxnSpPr>
              <p:spPr>
                <a:xfrm>
                  <a:off x="2286000" y="3496543"/>
                  <a:ext cx="307917" cy="0"/>
                </a:xfrm>
                <a:prstGeom prst="straightConnector1">
                  <a:avLst/>
                </a:prstGeom>
                <a:ln>
                  <a:solidFill>
                    <a:schemeClr val="bg1">
                      <a:lumMod val="65000"/>
                    </a:schemeClr>
                  </a:solidFill>
                  <a:tailEnd type="arrow"/>
                </a:ln>
                <a:effectLst/>
              </p:spPr>
              <p:style>
                <a:lnRef idx="2">
                  <a:schemeClr val="dk1"/>
                </a:lnRef>
                <a:fillRef idx="0">
                  <a:schemeClr val="dk1"/>
                </a:fillRef>
                <a:effectRef idx="1">
                  <a:schemeClr val="dk1"/>
                </a:effectRef>
                <a:fontRef idx="minor">
                  <a:schemeClr val="tx1"/>
                </a:fontRef>
              </p:style>
            </p:cxnSp>
          </p:grpSp>
          <p:sp>
            <p:nvSpPr>
              <p:cNvPr id="179" name="Rectangle 178"/>
              <p:cNvSpPr/>
              <p:nvPr/>
            </p:nvSpPr>
            <p:spPr>
              <a:xfrm>
                <a:off x="990600" y="2514600"/>
                <a:ext cx="1515452" cy="1367269"/>
              </a:xfrm>
              <a:prstGeom prst="rect">
                <a:avLst/>
              </a:prstGeom>
              <a:noFill/>
              <a:ln>
                <a:solidFill>
                  <a:srgbClr val="FFC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0" name="Rectangle 179"/>
              <p:cNvSpPr/>
              <p:nvPr/>
            </p:nvSpPr>
            <p:spPr>
              <a:xfrm>
                <a:off x="533400" y="3505200"/>
                <a:ext cx="304800" cy="304800"/>
              </a:xfrm>
              <a:prstGeom prst="rect">
                <a:avLst/>
              </a:prstGeom>
              <a:solidFill>
                <a:schemeClr val="accent4">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1" name="Rectangle 180"/>
              <p:cNvSpPr/>
              <p:nvPr/>
            </p:nvSpPr>
            <p:spPr>
              <a:xfrm>
                <a:off x="1595926" y="2971800"/>
                <a:ext cx="304800" cy="3048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 dirty="0">
                  <a:solidFill>
                    <a:schemeClr val="tx1"/>
                  </a:solidFill>
                </a:endParaRPr>
              </a:p>
            </p:txBody>
          </p:sp>
        </p:grpSp>
        <p:cxnSp>
          <p:nvCxnSpPr>
            <p:cNvPr id="174" name="Elbow Connector 173"/>
            <p:cNvCxnSpPr>
              <a:endCxn id="181" idx="1"/>
            </p:cNvCxnSpPr>
            <p:nvPr/>
          </p:nvCxnSpPr>
          <p:spPr>
            <a:xfrm>
              <a:off x="391886" y="2656112"/>
              <a:ext cx="1204040" cy="468088"/>
            </a:xfrm>
            <a:prstGeom prst="bentConnector3">
              <a:avLst>
                <a:gd name="adj1" fmla="val 70794"/>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cxnSp>
          <p:nvCxnSpPr>
            <p:cNvPr id="175" name="Elbow Connector 174"/>
            <p:cNvCxnSpPr/>
            <p:nvPr/>
          </p:nvCxnSpPr>
          <p:spPr>
            <a:xfrm rot="10800000" flipV="1">
              <a:off x="1900727" y="2662669"/>
              <a:ext cx="856477" cy="468088"/>
            </a:xfrm>
            <a:prstGeom prst="bentConnector3">
              <a:avLst>
                <a:gd name="adj1" fmla="val 50000"/>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sp>
          <p:nvSpPr>
            <p:cNvPr id="176" name="Round Single Corner Rectangle 175"/>
            <p:cNvSpPr/>
            <p:nvPr/>
          </p:nvSpPr>
          <p:spPr>
            <a:xfrm>
              <a:off x="1595926" y="2971800"/>
              <a:ext cx="304800" cy="78365"/>
            </a:xfrm>
            <a:prstGeom prst="round1Rect">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7" name="Straight Connector 176"/>
            <p:cNvCxnSpPr>
              <a:stCxn id="180" idx="3"/>
            </p:cNvCxnSpPr>
            <p:nvPr/>
          </p:nvCxnSpPr>
          <p:spPr>
            <a:xfrm>
              <a:off x="838200" y="3657600"/>
              <a:ext cx="155706"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304" name="Right Arrow 303"/>
          <p:cNvSpPr/>
          <p:nvPr/>
        </p:nvSpPr>
        <p:spPr>
          <a:xfrm>
            <a:off x="6397030" y="3570722"/>
            <a:ext cx="280528" cy="233772"/>
          </a:xfrm>
          <a:prstGeom prst="right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05" name="Right Arrow 304"/>
          <p:cNvSpPr/>
          <p:nvPr/>
        </p:nvSpPr>
        <p:spPr>
          <a:xfrm>
            <a:off x="5614679" y="2204536"/>
            <a:ext cx="280528" cy="233772"/>
          </a:xfrm>
          <a:prstGeom prst="right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06" name="Right Arrow 305"/>
          <p:cNvSpPr/>
          <p:nvPr/>
        </p:nvSpPr>
        <p:spPr>
          <a:xfrm>
            <a:off x="4613250" y="4855920"/>
            <a:ext cx="280528" cy="233772"/>
          </a:xfrm>
          <a:prstGeom prst="right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07" name="Right Arrow 306"/>
          <p:cNvSpPr/>
          <p:nvPr/>
        </p:nvSpPr>
        <p:spPr>
          <a:xfrm>
            <a:off x="6359477" y="3596637"/>
            <a:ext cx="280528" cy="233772"/>
          </a:xfrm>
          <a:prstGeom prst="right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08" name="Right Arrow 307"/>
          <p:cNvSpPr/>
          <p:nvPr/>
        </p:nvSpPr>
        <p:spPr>
          <a:xfrm>
            <a:off x="741085" y="3570722"/>
            <a:ext cx="280528" cy="233772"/>
          </a:xfrm>
          <a:prstGeom prst="right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09" name="Right Arrow 308"/>
          <p:cNvSpPr/>
          <p:nvPr/>
        </p:nvSpPr>
        <p:spPr>
          <a:xfrm>
            <a:off x="2315773" y="4808130"/>
            <a:ext cx="280528" cy="233772"/>
          </a:xfrm>
          <a:prstGeom prst="right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10" name="Right Arrow 309"/>
          <p:cNvSpPr/>
          <p:nvPr/>
        </p:nvSpPr>
        <p:spPr>
          <a:xfrm>
            <a:off x="763133" y="3564570"/>
            <a:ext cx="280528" cy="233772"/>
          </a:xfrm>
          <a:prstGeom prst="right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11" name="Right Arrow 310"/>
          <p:cNvSpPr/>
          <p:nvPr/>
        </p:nvSpPr>
        <p:spPr>
          <a:xfrm>
            <a:off x="1115116" y="2199122"/>
            <a:ext cx="280528" cy="233772"/>
          </a:xfrm>
          <a:prstGeom prst="right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12" name="Right Arrow 311"/>
          <p:cNvSpPr/>
          <p:nvPr/>
        </p:nvSpPr>
        <p:spPr>
          <a:xfrm>
            <a:off x="2286000" y="4812145"/>
            <a:ext cx="280528" cy="233772"/>
          </a:xfrm>
          <a:prstGeom prst="right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13" name="Right Arrow 312"/>
          <p:cNvSpPr/>
          <p:nvPr/>
        </p:nvSpPr>
        <p:spPr>
          <a:xfrm>
            <a:off x="741085" y="3564570"/>
            <a:ext cx="280528" cy="233772"/>
          </a:xfrm>
          <a:prstGeom prst="right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14" name="Right Arrow 313"/>
          <p:cNvSpPr/>
          <p:nvPr/>
        </p:nvSpPr>
        <p:spPr>
          <a:xfrm>
            <a:off x="1115116" y="2206832"/>
            <a:ext cx="280528" cy="233772"/>
          </a:xfrm>
          <a:prstGeom prst="right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15" name="Cloud 314"/>
          <p:cNvSpPr/>
          <p:nvPr/>
        </p:nvSpPr>
        <p:spPr>
          <a:xfrm>
            <a:off x="2865747" y="2089195"/>
            <a:ext cx="2998119" cy="2096442"/>
          </a:xfrm>
          <a:prstGeom prst="cloud">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Queue References</a:t>
            </a:r>
            <a:endParaRPr lang="en-US" dirty="0"/>
          </a:p>
        </p:txBody>
      </p:sp>
      <p:sp>
        <p:nvSpPr>
          <p:cNvPr id="316" name="Title 315"/>
          <p:cNvSpPr>
            <a:spLocks noGrp="1"/>
          </p:cNvSpPr>
          <p:nvPr>
            <p:ph type="title"/>
          </p:nvPr>
        </p:nvSpPr>
        <p:spPr/>
        <p:txBody>
          <a:bodyPr/>
          <a:lstStyle/>
          <a:p>
            <a:r>
              <a:rPr lang="en-US" dirty="0"/>
              <a:t>Scaling Multiple Consumer </a:t>
            </a:r>
            <a:r>
              <a:rPr lang="en-US" dirty="0" smtClean="0"/>
              <a:t>Systems</a:t>
            </a:r>
            <a:endParaRPr lang="en-US" dirty="0"/>
          </a:p>
        </p:txBody>
      </p:sp>
      <p:sp>
        <p:nvSpPr>
          <p:cNvPr id="318" name="Content Placeholder 32"/>
          <p:cNvSpPr>
            <a:spLocks noGrp="1"/>
          </p:cNvSpPr>
          <p:nvPr>
            <p:ph idx="1"/>
          </p:nvPr>
        </p:nvSpPr>
        <p:spPr>
          <a:xfrm>
            <a:off x="469696" y="990600"/>
            <a:ext cx="8174242" cy="536970"/>
          </a:xfrm>
        </p:spPr>
        <p:txBody>
          <a:bodyPr/>
          <a:lstStyle/>
          <a:p>
            <a:r>
              <a:rPr lang="en-US" b="1" dirty="0" smtClean="0"/>
              <a:t>Scenario Two</a:t>
            </a:r>
            <a:r>
              <a:rPr lang="en-US" dirty="0" smtClean="0"/>
              <a:t>: Multiple Instances of Same Process</a:t>
            </a:r>
            <a:endParaRPr lang="en-US" dirty="0"/>
          </a:p>
        </p:txBody>
      </p:sp>
      <p:sp>
        <p:nvSpPr>
          <p:cNvPr id="319" name="Content Placeholder 32"/>
          <p:cNvSpPr txBox="1">
            <a:spLocks/>
          </p:cNvSpPr>
          <p:nvPr/>
        </p:nvSpPr>
        <p:spPr bwMode="auto">
          <a:xfrm>
            <a:off x="143644" y="5486400"/>
            <a:ext cx="8771756" cy="762000"/>
          </a:xfrm>
          <a:prstGeom prst="rect">
            <a:avLst/>
          </a:prstGeom>
          <a:noFill/>
          <a:ln w="9525">
            <a:noFill/>
            <a:miter lim="800000"/>
            <a:headEnd/>
            <a:tailEnd/>
          </a:ln>
        </p:spPr>
        <p:txBody>
          <a:bodyPr vert="horz" wrap="square" lIns="91435" tIns="45717" rIns="91435" bIns="45717" numCol="1" anchor="t" anchorCtr="0" compatLnSpc="1">
            <a:prstTxWarp prst="textNoShape">
              <a:avLst/>
            </a:prstTxWarp>
          </a:bodyPr>
          <a:lstStyle>
            <a:lvl1pPr marL="342900" indent="-342900" algn="l" defTabSz="455613" rtl="0" eaLnBrk="1" fontAlgn="base" hangingPunct="1">
              <a:spcBef>
                <a:spcPts val="575"/>
              </a:spcBef>
              <a:spcAft>
                <a:spcPct val="0"/>
              </a:spcAft>
              <a:buClr>
                <a:srgbClr val="7F7F7F"/>
              </a:buClr>
              <a:buSzPct val="70000"/>
              <a:buFont typeface="Arial" pitchFamily="34" charset="0"/>
              <a:defRPr sz="2400" kern="1200">
                <a:solidFill>
                  <a:schemeClr val="tx1"/>
                </a:solidFill>
                <a:latin typeface="+mn-lt"/>
                <a:ea typeface="MS PGothic" pitchFamily="34" charset="-128"/>
                <a:cs typeface="Arial"/>
              </a:defRPr>
            </a:lvl1pPr>
            <a:lvl2pPr marL="641350" indent="-185738" algn="l" defTabSz="455613" rtl="0" eaLnBrk="1" fontAlgn="base" hangingPunct="1">
              <a:spcBef>
                <a:spcPct val="20000"/>
              </a:spcBef>
              <a:spcAft>
                <a:spcPct val="0"/>
              </a:spcAft>
              <a:buClr>
                <a:srgbClr val="7F7F7F"/>
              </a:buClr>
              <a:buSzPct val="70000"/>
              <a:buFont typeface="Arial" pitchFamily="34" charset="0"/>
              <a:buChar char="•"/>
              <a:defRPr sz="2000" kern="1200">
                <a:solidFill>
                  <a:schemeClr val="tx1"/>
                </a:solidFill>
                <a:latin typeface="+mn-lt"/>
                <a:ea typeface="MS PGothic" pitchFamily="34" charset="-128"/>
                <a:cs typeface="Arial"/>
              </a:defRPr>
            </a:lvl2pPr>
            <a:lvl3pPr marL="1081088" indent="-166688" algn="l" defTabSz="455613" rtl="0" eaLnBrk="1" fontAlgn="base" hangingPunct="1">
              <a:spcBef>
                <a:spcPct val="20000"/>
              </a:spcBef>
              <a:spcAft>
                <a:spcPct val="0"/>
              </a:spcAft>
              <a:buClr>
                <a:srgbClr val="7F7F7F"/>
              </a:buClr>
              <a:buSzPct val="70000"/>
              <a:buFont typeface="Courier New" pitchFamily="49" charset="0"/>
              <a:buChar char="o"/>
              <a:defRPr kern="1200">
                <a:solidFill>
                  <a:schemeClr val="tx1"/>
                </a:solidFill>
                <a:latin typeface="+mn-lt"/>
                <a:ea typeface="MS PGothic" pitchFamily="34" charset="-128"/>
                <a:cs typeface="Arial"/>
              </a:defRPr>
            </a:lvl3pPr>
            <a:lvl4pPr marL="1598613" indent="-227013" algn="l" defTabSz="455613" rtl="0" eaLnBrk="1" fontAlgn="base" hangingPunct="1">
              <a:spcBef>
                <a:spcPct val="20000"/>
              </a:spcBef>
              <a:spcAft>
                <a:spcPct val="0"/>
              </a:spcAft>
              <a:buClr>
                <a:srgbClr val="7F7F7F"/>
              </a:buClr>
              <a:buSzPct val="70000"/>
              <a:buFont typeface="Arial" pitchFamily="34" charset="0"/>
              <a:buChar char="–"/>
              <a:defRPr sz="1400" kern="1200">
                <a:solidFill>
                  <a:schemeClr val="tx1"/>
                </a:solidFill>
                <a:latin typeface="+mn-lt"/>
                <a:ea typeface="MS PGothic" pitchFamily="34" charset="-128"/>
                <a:cs typeface="Arial"/>
              </a:defRPr>
            </a:lvl4pPr>
            <a:lvl5pPr marL="1827213" indent="1588" algn="l" defTabSz="455613" rtl="0" eaLnBrk="1" fontAlgn="base" hangingPunct="1">
              <a:spcBef>
                <a:spcPct val="20000"/>
              </a:spcBef>
              <a:spcAft>
                <a:spcPct val="0"/>
              </a:spcAft>
              <a:buClr>
                <a:srgbClr val="7F7F7F"/>
              </a:buClr>
              <a:buSzPct val="70000"/>
              <a:buFont typeface="Arial" pitchFamily="34" charset="0"/>
              <a:defRPr sz="1400" kern="1200">
                <a:solidFill>
                  <a:schemeClr val="tx1"/>
                </a:solidFill>
                <a:latin typeface="+mn-lt"/>
                <a:ea typeface="MS PGothic" pitchFamily="34" charset="-128"/>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b="1" dirty="0" smtClean="0"/>
              <a:t>Traditional Solution</a:t>
            </a:r>
            <a:r>
              <a:rPr lang="en-US" dirty="0" smtClean="0"/>
              <a:t>: Dynamically load VI or duplicate code</a:t>
            </a:r>
            <a:endParaRPr lang="en-US" dirty="0"/>
          </a:p>
        </p:txBody>
      </p:sp>
    </p:spTree>
    <p:extLst>
      <p:ext uri="{BB962C8B-B14F-4D97-AF65-F5344CB8AC3E}">
        <p14:creationId xmlns:p14="http://schemas.microsoft.com/office/powerpoint/2010/main" val="2961718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04"/>
                                        </p:tgtEl>
                                        <p:attrNameLst>
                                          <p:attrName>style.visibility</p:attrName>
                                        </p:attrNameLst>
                                      </p:cBhvr>
                                      <p:to>
                                        <p:strVal val="visible"/>
                                      </p:to>
                                    </p:set>
                                  </p:childTnLst>
                                </p:cTn>
                              </p:par>
                            </p:childTnLst>
                          </p:cTn>
                        </p:par>
                        <p:par>
                          <p:cTn id="7" fill="hold">
                            <p:stCondLst>
                              <p:cond delay="0"/>
                            </p:stCondLst>
                            <p:childTnLst>
                              <p:par>
                                <p:cTn id="8" presetID="63" presetClass="path" presetSubtype="0" accel="50000" decel="50000" fill="hold" grpId="1" nodeType="afterEffect">
                                  <p:stCondLst>
                                    <p:cond delay="0"/>
                                  </p:stCondLst>
                                  <p:childTnLst>
                                    <p:animMotion origin="layout" path="M 2.22222E-6 0 L 0.06805 -0.00069 " pathEditMode="relative" rAng="0" ptsTypes="AA">
                                      <p:cBhvr>
                                        <p:cTn id="9" dur="500" fill="hold"/>
                                        <p:tgtEl>
                                          <p:spTgt spid="304"/>
                                        </p:tgtEl>
                                        <p:attrNameLst>
                                          <p:attrName>ppt_x</p:attrName>
                                          <p:attrName>ppt_y</p:attrName>
                                        </p:attrNameLst>
                                      </p:cBhvr>
                                      <p:rCtr x="3403" y="-46"/>
                                    </p:animMotion>
                                  </p:childTnLst>
                                </p:cTn>
                              </p:par>
                            </p:childTnLst>
                          </p:cTn>
                        </p:par>
                        <p:par>
                          <p:cTn id="10" fill="hold">
                            <p:stCondLst>
                              <p:cond delay="500"/>
                            </p:stCondLst>
                            <p:childTnLst>
                              <p:par>
                                <p:cTn id="11" presetID="1" presetClass="exit" presetSubtype="0" fill="hold" grpId="2" nodeType="afterEffect">
                                  <p:stCondLst>
                                    <p:cond delay="0"/>
                                  </p:stCondLst>
                                  <p:childTnLst>
                                    <p:set>
                                      <p:cBhvr>
                                        <p:cTn id="12" dur="1" fill="hold">
                                          <p:stCondLst>
                                            <p:cond delay="0"/>
                                          </p:stCondLst>
                                        </p:cTn>
                                        <p:tgtEl>
                                          <p:spTgt spid="304"/>
                                        </p:tgtEl>
                                        <p:attrNameLst>
                                          <p:attrName>style.visibility</p:attrName>
                                        </p:attrNameLst>
                                      </p:cBhvr>
                                      <p:to>
                                        <p:strVal val="hidden"/>
                                      </p:to>
                                    </p:se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305"/>
                                        </p:tgtEl>
                                        <p:attrNameLst>
                                          <p:attrName>style.visibility</p:attrName>
                                        </p:attrNameLst>
                                      </p:cBhvr>
                                      <p:to>
                                        <p:strVal val="visible"/>
                                      </p:to>
                                    </p:set>
                                  </p:childTnLst>
                                </p:cTn>
                              </p:par>
                            </p:childTnLst>
                          </p:cTn>
                        </p:par>
                        <p:par>
                          <p:cTn id="16" fill="hold">
                            <p:stCondLst>
                              <p:cond delay="500"/>
                            </p:stCondLst>
                            <p:childTnLst>
                              <p:par>
                                <p:cTn id="17" presetID="63" presetClass="path" presetSubtype="0" accel="50000" decel="50000" fill="hold" grpId="1" nodeType="afterEffect">
                                  <p:stCondLst>
                                    <p:cond delay="0"/>
                                  </p:stCondLst>
                                  <p:childTnLst>
                                    <p:animMotion origin="layout" path="M 2.22222E-6 0 L 0.06805 -0.00069 " pathEditMode="relative" rAng="0" ptsTypes="AA">
                                      <p:cBhvr>
                                        <p:cTn id="18" dur="500" fill="hold"/>
                                        <p:tgtEl>
                                          <p:spTgt spid="305"/>
                                        </p:tgtEl>
                                        <p:attrNameLst>
                                          <p:attrName>ppt_x</p:attrName>
                                          <p:attrName>ppt_y</p:attrName>
                                        </p:attrNameLst>
                                      </p:cBhvr>
                                      <p:rCtr x="3403" y="-46"/>
                                    </p:animMotion>
                                  </p:childTnLst>
                                </p:cTn>
                              </p:par>
                            </p:childTnLst>
                          </p:cTn>
                        </p:par>
                        <p:par>
                          <p:cTn id="19" fill="hold">
                            <p:stCondLst>
                              <p:cond delay="1000"/>
                            </p:stCondLst>
                            <p:childTnLst>
                              <p:par>
                                <p:cTn id="20" presetID="1" presetClass="exit" presetSubtype="0" fill="hold" grpId="2" nodeType="afterEffect">
                                  <p:stCondLst>
                                    <p:cond delay="0"/>
                                  </p:stCondLst>
                                  <p:childTnLst>
                                    <p:set>
                                      <p:cBhvr>
                                        <p:cTn id="21" dur="1" fill="hold">
                                          <p:stCondLst>
                                            <p:cond delay="0"/>
                                          </p:stCondLst>
                                        </p:cTn>
                                        <p:tgtEl>
                                          <p:spTgt spid="305"/>
                                        </p:tgtEl>
                                        <p:attrNameLst>
                                          <p:attrName>style.visibility</p:attrName>
                                        </p:attrNameLst>
                                      </p:cBhvr>
                                      <p:to>
                                        <p:strVal val="hidden"/>
                                      </p:to>
                                    </p:se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306"/>
                                        </p:tgtEl>
                                        <p:attrNameLst>
                                          <p:attrName>style.visibility</p:attrName>
                                        </p:attrNameLst>
                                      </p:cBhvr>
                                      <p:to>
                                        <p:strVal val="visible"/>
                                      </p:to>
                                    </p:set>
                                  </p:childTnLst>
                                </p:cTn>
                              </p:par>
                            </p:childTnLst>
                          </p:cTn>
                        </p:par>
                        <p:par>
                          <p:cTn id="25" fill="hold">
                            <p:stCondLst>
                              <p:cond delay="1000"/>
                            </p:stCondLst>
                            <p:childTnLst>
                              <p:par>
                                <p:cTn id="26" presetID="63" presetClass="path" presetSubtype="0" accel="50000" decel="50000" fill="hold" grpId="1" nodeType="afterEffect">
                                  <p:stCondLst>
                                    <p:cond delay="0"/>
                                  </p:stCondLst>
                                  <p:childTnLst>
                                    <p:animMotion origin="layout" path="M 2.22222E-6 0 L 0.06805 -0.00069 " pathEditMode="relative" rAng="0" ptsTypes="AA">
                                      <p:cBhvr>
                                        <p:cTn id="27" dur="500" fill="hold"/>
                                        <p:tgtEl>
                                          <p:spTgt spid="306"/>
                                        </p:tgtEl>
                                        <p:attrNameLst>
                                          <p:attrName>ppt_x</p:attrName>
                                          <p:attrName>ppt_y</p:attrName>
                                        </p:attrNameLst>
                                      </p:cBhvr>
                                      <p:rCtr x="3403" y="-46"/>
                                    </p:animMotion>
                                  </p:childTnLst>
                                </p:cTn>
                              </p:par>
                            </p:childTnLst>
                          </p:cTn>
                        </p:par>
                        <p:par>
                          <p:cTn id="28" fill="hold">
                            <p:stCondLst>
                              <p:cond delay="1500"/>
                            </p:stCondLst>
                            <p:childTnLst>
                              <p:par>
                                <p:cTn id="29" presetID="1" presetClass="exit" presetSubtype="0" fill="hold" grpId="2" nodeType="afterEffect">
                                  <p:stCondLst>
                                    <p:cond delay="0"/>
                                  </p:stCondLst>
                                  <p:childTnLst>
                                    <p:set>
                                      <p:cBhvr>
                                        <p:cTn id="30" dur="1" fill="hold">
                                          <p:stCondLst>
                                            <p:cond delay="0"/>
                                          </p:stCondLst>
                                        </p:cTn>
                                        <p:tgtEl>
                                          <p:spTgt spid="306"/>
                                        </p:tgtEl>
                                        <p:attrNameLst>
                                          <p:attrName>style.visibility</p:attrName>
                                        </p:attrNameLst>
                                      </p:cBhvr>
                                      <p:to>
                                        <p:strVal val="hidden"/>
                                      </p:to>
                                    </p:set>
                                  </p:childTnLst>
                                </p:cTn>
                              </p:par>
                            </p:childTnLst>
                          </p:cTn>
                        </p:par>
                        <p:par>
                          <p:cTn id="31" fill="hold">
                            <p:stCondLst>
                              <p:cond delay="1500"/>
                            </p:stCondLst>
                            <p:childTnLst>
                              <p:par>
                                <p:cTn id="32" presetID="1" presetClass="entr" presetSubtype="0" fill="hold" grpId="0" nodeType="afterEffect">
                                  <p:stCondLst>
                                    <p:cond delay="0"/>
                                  </p:stCondLst>
                                  <p:childTnLst>
                                    <p:set>
                                      <p:cBhvr>
                                        <p:cTn id="33" dur="1" fill="hold">
                                          <p:stCondLst>
                                            <p:cond delay="0"/>
                                          </p:stCondLst>
                                        </p:cTn>
                                        <p:tgtEl>
                                          <p:spTgt spid="307"/>
                                        </p:tgtEl>
                                        <p:attrNameLst>
                                          <p:attrName>style.visibility</p:attrName>
                                        </p:attrNameLst>
                                      </p:cBhvr>
                                      <p:to>
                                        <p:strVal val="visible"/>
                                      </p:to>
                                    </p:set>
                                  </p:childTnLst>
                                </p:cTn>
                              </p:par>
                            </p:childTnLst>
                          </p:cTn>
                        </p:par>
                        <p:par>
                          <p:cTn id="34" fill="hold">
                            <p:stCondLst>
                              <p:cond delay="1500"/>
                            </p:stCondLst>
                            <p:childTnLst>
                              <p:par>
                                <p:cTn id="35" presetID="63" presetClass="path" presetSubtype="0" accel="50000" decel="50000" fill="hold" grpId="1" nodeType="afterEffect">
                                  <p:stCondLst>
                                    <p:cond delay="0"/>
                                  </p:stCondLst>
                                  <p:childTnLst>
                                    <p:animMotion origin="layout" path="M 2.22222E-6 0 L 0.06805 -0.00069 " pathEditMode="relative" rAng="0" ptsTypes="AA">
                                      <p:cBhvr>
                                        <p:cTn id="36" dur="500" fill="hold"/>
                                        <p:tgtEl>
                                          <p:spTgt spid="307"/>
                                        </p:tgtEl>
                                        <p:attrNameLst>
                                          <p:attrName>ppt_x</p:attrName>
                                          <p:attrName>ppt_y</p:attrName>
                                        </p:attrNameLst>
                                      </p:cBhvr>
                                      <p:rCtr x="3403" y="-46"/>
                                    </p:animMotion>
                                  </p:childTnLst>
                                </p:cTn>
                              </p:par>
                            </p:childTnLst>
                          </p:cTn>
                        </p:par>
                        <p:par>
                          <p:cTn id="37" fill="hold">
                            <p:stCondLst>
                              <p:cond delay="2000"/>
                            </p:stCondLst>
                            <p:childTnLst>
                              <p:par>
                                <p:cTn id="38" presetID="1" presetClass="exit" presetSubtype="0" fill="hold" grpId="2" nodeType="afterEffect">
                                  <p:stCondLst>
                                    <p:cond delay="0"/>
                                  </p:stCondLst>
                                  <p:childTnLst>
                                    <p:set>
                                      <p:cBhvr>
                                        <p:cTn id="39" dur="1" fill="hold">
                                          <p:stCondLst>
                                            <p:cond delay="0"/>
                                          </p:stCondLst>
                                        </p:cTn>
                                        <p:tgtEl>
                                          <p:spTgt spid="307"/>
                                        </p:tgtEl>
                                        <p:attrNameLst>
                                          <p:attrName>style.visibility</p:attrName>
                                        </p:attrNameLst>
                                      </p:cBhvr>
                                      <p:to>
                                        <p:strVal val="hidden"/>
                                      </p:to>
                                    </p:set>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0"/>
                                          </p:stCondLst>
                                        </p:cTn>
                                        <p:tgtEl>
                                          <p:spTgt spid="308"/>
                                        </p:tgtEl>
                                        <p:attrNameLst>
                                          <p:attrName>style.visibility</p:attrName>
                                        </p:attrNameLst>
                                      </p:cBhvr>
                                      <p:to>
                                        <p:strVal val="visible"/>
                                      </p:to>
                                    </p:set>
                                  </p:childTnLst>
                                </p:cTn>
                              </p:par>
                            </p:childTnLst>
                          </p:cTn>
                        </p:par>
                        <p:par>
                          <p:cTn id="43" fill="hold">
                            <p:stCondLst>
                              <p:cond delay="2000"/>
                            </p:stCondLst>
                            <p:childTnLst>
                              <p:par>
                                <p:cTn id="44" presetID="63" presetClass="path" presetSubtype="0" accel="50000" decel="50000" fill="hold" grpId="1" nodeType="afterEffect">
                                  <p:stCondLst>
                                    <p:cond delay="0"/>
                                  </p:stCondLst>
                                  <p:childTnLst>
                                    <p:animMotion origin="layout" path="M 2.22222E-6 0 L 0.06805 -0.00069 " pathEditMode="relative" rAng="0" ptsTypes="AA">
                                      <p:cBhvr>
                                        <p:cTn id="45" dur="500" fill="hold"/>
                                        <p:tgtEl>
                                          <p:spTgt spid="308"/>
                                        </p:tgtEl>
                                        <p:attrNameLst>
                                          <p:attrName>ppt_x</p:attrName>
                                          <p:attrName>ppt_y</p:attrName>
                                        </p:attrNameLst>
                                      </p:cBhvr>
                                      <p:rCtr x="3403" y="-46"/>
                                    </p:animMotion>
                                  </p:childTnLst>
                                </p:cTn>
                              </p:par>
                            </p:childTnLst>
                          </p:cTn>
                        </p:par>
                        <p:par>
                          <p:cTn id="46" fill="hold">
                            <p:stCondLst>
                              <p:cond delay="2500"/>
                            </p:stCondLst>
                            <p:childTnLst>
                              <p:par>
                                <p:cTn id="47" presetID="1" presetClass="exit" presetSubtype="0" fill="hold" grpId="2" nodeType="afterEffect">
                                  <p:stCondLst>
                                    <p:cond delay="0"/>
                                  </p:stCondLst>
                                  <p:childTnLst>
                                    <p:set>
                                      <p:cBhvr>
                                        <p:cTn id="48" dur="1" fill="hold">
                                          <p:stCondLst>
                                            <p:cond delay="0"/>
                                          </p:stCondLst>
                                        </p:cTn>
                                        <p:tgtEl>
                                          <p:spTgt spid="308"/>
                                        </p:tgtEl>
                                        <p:attrNameLst>
                                          <p:attrName>style.visibility</p:attrName>
                                        </p:attrNameLst>
                                      </p:cBhvr>
                                      <p:to>
                                        <p:strVal val="hidden"/>
                                      </p:to>
                                    </p:set>
                                  </p:childTnLst>
                                </p:cTn>
                              </p:par>
                            </p:childTnLst>
                          </p:cTn>
                        </p:par>
                        <p:par>
                          <p:cTn id="49" fill="hold">
                            <p:stCondLst>
                              <p:cond delay="2500"/>
                            </p:stCondLst>
                            <p:childTnLst>
                              <p:par>
                                <p:cTn id="50" presetID="1" presetClass="entr" presetSubtype="0" fill="hold" grpId="0" nodeType="afterEffect">
                                  <p:stCondLst>
                                    <p:cond delay="0"/>
                                  </p:stCondLst>
                                  <p:childTnLst>
                                    <p:set>
                                      <p:cBhvr>
                                        <p:cTn id="51" dur="1" fill="hold">
                                          <p:stCondLst>
                                            <p:cond delay="0"/>
                                          </p:stCondLst>
                                        </p:cTn>
                                        <p:tgtEl>
                                          <p:spTgt spid="309"/>
                                        </p:tgtEl>
                                        <p:attrNameLst>
                                          <p:attrName>style.visibility</p:attrName>
                                        </p:attrNameLst>
                                      </p:cBhvr>
                                      <p:to>
                                        <p:strVal val="visible"/>
                                      </p:to>
                                    </p:set>
                                  </p:childTnLst>
                                </p:cTn>
                              </p:par>
                            </p:childTnLst>
                          </p:cTn>
                        </p:par>
                        <p:par>
                          <p:cTn id="52" fill="hold">
                            <p:stCondLst>
                              <p:cond delay="2500"/>
                            </p:stCondLst>
                            <p:childTnLst>
                              <p:par>
                                <p:cTn id="53" presetID="63" presetClass="path" presetSubtype="0" accel="50000" decel="50000" fill="hold" grpId="1" nodeType="afterEffect">
                                  <p:stCondLst>
                                    <p:cond delay="0"/>
                                  </p:stCondLst>
                                  <p:childTnLst>
                                    <p:animMotion origin="layout" path="M 2.22222E-6 0 L 0.06805 -0.00069 " pathEditMode="relative" rAng="0" ptsTypes="AA">
                                      <p:cBhvr>
                                        <p:cTn id="54" dur="500" fill="hold"/>
                                        <p:tgtEl>
                                          <p:spTgt spid="309"/>
                                        </p:tgtEl>
                                        <p:attrNameLst>
                                          <p:attrName>ppt_x</p:attrName>
                                          <p:attrName>ppt_y</p:attrName>
                                        </p:attrNameLst>
                                      </p:cBhvr>
                                      <p:rCtr x="3403" y="-46"/>
                                    </p:animMotion>
                                  </p:childTnLst>
                                </p:cTn>
                              </p:par>
                            </p:childTnLst>
                          </p:cTn>
                        </p:par>
                        <p:par>
                          <p:cTn id="55" fill="hold">
                            <p:stCondLst>
                              <p:cond delay="3000"/>
                            </p:stCondLst>
                            <p:childTnLst>
                              <p:par>
                                <p:cTn id="56" presetID="1" presetClass="exit" presetSubtype="0" fill="hold" grpId="2" nodeType="afterEffect">
                                  <p:stCondLst>
                                    <p:cond delay="0"/>
                                  </p:stCondLst>
                                  <p:childTnLst>
                                    <p:set>
                                      <p:cBhvr>
                                        <p:cTn id="57" dur="1" fill="hold">
                                          <p:stCondLst>
                                            <p:cond delay="0"/>
                                          </p:stCondLst>
                                        </p:cTn>
                                        <p:tgtEl>
                                          <p:spTgt spid="309"/>
                                        </p:tgtEl>
                                        <p:attrNameLst>
                                          <p:attrName>style.visibility</p:attrName>
                                        </p:attrNameLst>
                                      </p:cBhvr>
                                      <p:to>
                                        <p:strVal val="hidden"/>
                                      </p:to>
                                    </p:set>
                                  </p:childTnLst>
                                </p:cTn>
                              </p:par>
                            </p:childTnLst>
                          </p:cTn>
                        </p:par>
                        <p:par>
                          <p:cTn id="58" fill="hold">
                            <p:stCondLst>
                              <p:cond delay="3000"/>
                            </p:stCondLst>
                            <p:childTnLst>
                              <p:par>
                                <p:cTn id="59" presetID="1" presetClass="entr" presetSubtype="0" fill="hold" grpId="0" nodeType="afterEffect">
                                  <p:stCondLst>
                                    <p:cond delay="0"/>
                                  </p:stCondLst>
                                  <p:childTnLst>
                                    <p:set>
                                      <p:cBhvr>
                                        <p:cTn id="60" dur="1" fill="hold">
                                          <p:stCondLst>
                                            <p:cond delay="0"/>
                                          </p:stCondLst>
                                        </p:cTn>
                                        <p:tgtEl>
                                          <p:spTgt spid="310"/>
                                        </p:tgtEl>
                                        <p:attrNameLst>
                                          <p:attrName>style.visibility</p:attrName>
                                        </p:attrNameLst>
                                      </p:cBhvr>
                                      <p:to>
                                        <p:strVal val="visible"/>
                                      </p:to>
                                    </p:set>
                                  </p:childTnLst>
                                </p:cTn>
                              </p:par>
                            </p:childTnLst>
                          </p:cTn>
                        </p:par>
                        <p:par>
                          <p:cTn id="61" fill="hold">
                            <p:stCondLst>
                              <p:cond delay="3000"/>
                            </p:stCondLst>
                            <p:childTnLst>
                              <p:par>
                                <p:cTn id="62" presetID="63" presetClass="path" presetSubtype="0" accel="50000" decel="50000" fill="hold" grpId="1" nodeType="afterEffect">
                                  <p:stCondLst>
                                    <p:cond delay="0"/>
                                  </p:stCondLst>
                                  <p:childTnLst>
                                    <p:animMotion origin="layout" path="M 2.22222E-6 0 L 0.06805 -0.00069 " pathEditMode="relative" rAng="0" ptsTypes="AA">
                                      <p:cBhvr>
                                        <p:cTn id="63" dur="500" fill="hold"/>
                                        <p:tgtEl>
                                          <p:spTgt spid="310"/>
                                        </p:tgtEl>
                                        <p:attrNameLst>
                                          <p:attrName>ppt_x</p:attrName>
                                          <p:attrName>ppt_y</p:attrName>
                                        </p:attrNameLst>
                                      </p:cBhvr>
                                      <p:rCtr x="3403" y="-46"/>
                                    </p:animMotion>
                                  </p:childTnLst>
                                </p:cTn>
                              </p:par>
                            </p:childTnLst>
                          </p:cTn>
                        </p:par>
                        <p:par>
                          <p:cTn id="64" fill="hold">
                            <p:stCondLst>
                              <p:cond delay="3500"/>
                            </p:stCondLst>
                            <p:childTnLst>
                              <p:par>
                                <p:cTn id="65" presetID="1" presetClass="exit" presetSubtype="0" fill="hold" grpId="2" nodeType="afterEffect">
                                  <p:stCondLst>
                                    <p:cond delay="0"/>
                                  </p:stCondLst>
                                  <p:childTnLst>
                                    <p:set>
                                      <p:cBhvr>
                                        <p:cTn id="66" dur="1" fill="hold">
                                          <p:stCondLst>
                                            <p:cond delay="0"/>
                                          </p:stCondLst>
                                        </p:cTn>
                                        <p:tgtEl>
                                          <p:spTgt spid="310"/>
                                        </p:tgtEl>
                                        <p:attrNameLst>
                                          <p:attrName>style.visibility</p:attrName>
                                        </p:attrNameLst>
                                      </p:cBhvr>
                                      <p:to>
                                        <p:strVal val="hidden"/>
                                      </p:to>
                                    </p:set>
                                  </p:childTnLst>
                                </p:cTn>
                              </p:par>
                            </p:childTnLst>
                          </p:cTn>
                        </p:par>
                        <p:par>
                          <p:cTn id="67" fill="hold">
                            <p:stCondLst>
                              <p:cond delay="3500"/>
                            </p:stCondLst>
                            <p:childTnLst>
                              <p:par>
                                <p:cTn id="68" presetID="1" presetClass="entr" presetSubtype="0" fill="hold" grpId="0" nodeType="afterEffect">
                                  <p:stCondLst>
                                    <p:cond delay="0"/>
                                  </p:stCondLst>
                                  <p:childTnLst>
                                    <p:set>
                                      <p:cBhvr>
                                        <p:cTn id="69" dur="1" fill="hold">
                                          <p:stCondLst>
                                            <p:cond delay="0"/>
                                          </p:stCondLst>
                                        </p:cTn>
                                        <p:tgtEl>
                                          <p:spTgt spid="311"/>
                                        </p:tgtEl>
                                        <p:attrNameLst>
                                          <p:attrName>style.visibility</p:attrName>
                                        </p:attrNameLst>
                                      </p:cBhvr>
                                      <p:to>
                                        <p:strVal val="visible"/>
                                      </p:to>
                                    </p:set>
                                  </p:childTnLst>
                                </p:cTn>
                              </p:par>
                            </p:childTnLst>
                          </p:cTn>
                        </p:par>
                        <p:par>
                          <p:cTn id="70" fill="hold">
                            <p:stCondLst>
                              <p:cond delay="3500"/>
                            </p:stCondLst>
                            <p:childTnLst>
                              <p:par>
                                <p:cTn id="71" presetID="63" presetClass="path" presetSubtype="0" accel="50000" decel="50000" fill="hold" grpId="1" nodeType="afterEffect">
                                  <p:stCondLst>
                                    <p:cond delay="0"/>
                                  </p:stCondLst>
                                  <p:childTnLst>
                                    <p:animMotion origin="layout" path="M 2.22222E-6 0 L 0.06805 -0.00069 " pathEditMode="relative" rAng="0" ptsTypes="AA">
                                      <p:cBhvr>
                                        <p:cTn id="72" dur="500" fill="hold"/>
                                        <p:tgtEl>
                                          <p:spTgt spid="311"/>
                                        </p:tgtEl>
                                        <p:attrNameLst>
                                          <p:attrName>ppt_x</p:attrName>
                                          <p:attrName>ppt_y</p:attrName>
                                        </p:attrNameLst>
                                      </p:cBhvr>
                                      <p:rCtr x="3403" y="-46"/>
                                    </p:animMotion>
                                  </p:childTnLst>
                                </p:cTn>
                              </p:par>
                            </p:childTnLst>
                          </p:cTn>
                        </p:par>
                        <p:par>
                          <p:cTn id="73" fill="hold">
                            <p:stCondLst>
                              <p:cond delay="4000"/>
                            </p:stCondLst>
                            <p:childTnLst>
                              <p:par>
                                <p:cTn id="74" presetID="1" presetClass="exit" presetSubtype="0" fill="hold" grpId="2" nodeType="afterEffect">
                                  <p:stCondLst>
                                    <p:cond delay="0"/>
                                  </p:stCondLst>
                                  <p:childTnLst>
                                    <p:set>
                                      <p:cBhvr>
                                        <p:cTn id="75" dur="1" fill="hold">
                                          <p:stCondLst>
                                            <p:cond delay="0"/>
                                          </p:stCondLst>
                                        </p:cTn>
                                        <p:tgtEl>
                                          <p:spTgt spid="311"/>
                                        </p:tgtEl>
                                        <p:attrNameLst>
                                          <p:attrName>style.visibility</p:attrName>
                                        </p:attrNameLst>
                                      </p:cBhvr>
                                      <p:to>
                                        <p:strVal val="hidden"/>
                                      </p:to>
                                    </p:set>
                                  </p:childTnLst>
                                </p:cTn>
                              </p:par>
                            </p:childTnLst>
                          </p:cTn>
                        </p:par>
                        <p:par>
                          <p:cTn id="76" fill="hold">
                            <p:stCondLst>
                              <p:cond delay="4000"/>
                            </p:stCondLst>
                            <p:childTnLst>
                              <p:par>
                                <p:cTn id="77" presetID="1" presetClass="entr" presetSubtype="0" fill="hold" grpId="0" nodeType="afterEffect">
                                  <p:stCondLst>
                                    <p:cond delay="0"/>
                                  </p:stCondLst>
                                  <p:childTnLst>
                                    <p:set>
                                      <p:cBhvr>
                                        <p:cTn id="78" dur="1" fill="hold">
                                          <p:stCondLst>
                                            <p:cond delay="0"/>
                                          </p:stCondLst>
                                        </p:cTn>
                                        <p:tgtEl>
                                          <p:spTgt spid="312"/>
                                        </p:tgtEl>
                                        <p:attrNameLst>
                                          <p:attrName>style.visibility</p:attrName>
                                        </p:attrNameLst>
                                      </p:cBhvr>
                                      <p:to>
                                        <p:strVal val="visible"/>
                                      </p:to>
                                    </p:set>
                                  </p:childTnLst>
                                </p:cTn>
                              </p:par>
                            </p:childTnLst>
                          </p:cTn>
                        </p:par>
                        <p:par>
                          <p:cTn id="79" fill="hold">
                            <p:stCondLst>
                              <p:cond delay="4000"/>
                            </p:stCondLst>
                            <p:childTnLst>
                              <p:par>
                                <p:cTn id="80" presetID="63" presetClass="path" presetSubtype="0" accel="50000" decel="50000" fill="hold" grpId="1" nodeType="afterEffect">
                                  <p:stCondLst>
                                    <p:cond delay="0"/>
                                  </p:stCondLst>
                                  <p:childTnLst>
                                    <p:animMotion origin="layout" path="M 2.22222E-6 0 L 0.06805 -0.00069 " pathEditMode="relative" rAng="0" ptsTypes="AA">
                                      <p:cBhvr>
                                        <p:cTn id="81" dur="500" fill="hold"/>
                                        <p:tgtEl>
                                          <p:spTgt spid="312"/>
                                        </p:tgtEl>
                                        <p:attrNameLst>
                                          <p:attrName>ppt_x</p:attrName>
                                          <p:attrName>ppt_y</p:attrName>
                                        </p:attrNameLst>
                                      </p:cBhvr>
                                      <p:rCtr x="3403" y="-46"/>
                                    </p:animMotion>
                                  </p:childTnLst>
                                </p:cTn>
                              </p:par>
                            </p:childTnLst>
                          </p:cTn>
                        </p:par>
                        <p:par>
                          <p:cTn id="82" fill="hold">
                            <p:stCondLst>
                              <p:cond delay="4500"/>
                            </p:stCondLst>
                            <p:childTnLst>
                              <p:par>
                                <p:cTn id="83" presetID="1" presetClass="exit" presetSubtype="0" fill="hold" grpId="2" nodeType="afterEffect">
                                  <p:stCondLst>
                                    <p:cond delay="0"/>
                                  </p:stCondLst>
                                  <p:childTnLst>
                                    <p:set>
                                      <p:cBhvr>
                                        <p:cTn id="84" dur="1" fill="hold">
                                          <p:stCondLst>
                                            <p:cond delay="0"/>
                                          </p:stCondLst>
                                        </p:cTn>
                                        <p:tgtEl>
                                          <p:spTgt spid="312"/>
                                        </p:tgtEl>
                                        <p:attrNameLst>
                                          <p:attrName>style.visibility</p:attrName>
                                        </p:attrNameLst>
                                      </p:cBhvr>
                                      <p:to>
                                        <p:strVal val="hidden"/>
                                      </p:to>
                                    </p:set>
                                  </p:childTnLst>
                                </p:cTn>
                              </p:par>
                            </p:childTnLst>
                          </p:cTn>
                        </p:par>
                        <p:par>
                          <p:cTn id="85" fill="hold">
                            <p:stCondLst>
                              <p:cond delay="4500"/>
                            </p:stCondLst>
                            <p:childTnLst>
                              <p:par>
                                <p:cTn id="86" presetID="1" presetClass="entr" presetSubtype="0" fill="hold" grpId="0" nodeType="afterEffect">
                                  <p:stCondLst>
                                    <p:cond delay="0"/>
                                  </p:stCondLst>
                                  <p:childTnLst>
                                    <p:set>
                                      <p:cBhvr>
                                        <p:cTn id="87" dur="1" fill="hold">
                                          <p:stCondLst>
                                            <p:cond delay="0"/>
                                          </p:stCondLst>
                                        </p:cTn>
                                        <p:tgtEl>
                                          <p:spTgt spid="313"/>
                                        </p:tgtEl>
                                        <p:attrNameLst>
                                          <p:attrName>style.visibility</p:attrName>
                                        </p:attrNameLst>
                                      </p:cBhvr>
                                      <p:to>
                                        <p:strVal val="visible"/>
                                      </p:to>
                                    </p:set>
                                  </p:childTnLst>
                                </p:cTn>
                              </p:par>
                            </p:childTnLst>
                          </p:cTn>
                        </p:par>
                        <p:par>
                          <p:cTn id="88" fill="hold">
                            <p:stCondLst>
                              <p:cond delay="4500"/>
                            </p:stCondLst>
                            <p:childTnLst>
                              <p:par>
                                <p:cTn id="89" presetID="63" presetClass="path" presetSubtype="0" accel="50000" decel="50000" fill="hold" grpId="1" nodeType="afterEffect">
                                  <p:stCondLst>
                                    <p:cond delay="0"/>
                                  </p:stCondLst>
                                  <p:childTnLst>
                                    <p:animMotion origin="layout" path="M 2.22222E-6 0 L 0.06805 -0.00069 " pathEditMode="relative" rAng="0" ptsTypes="AA">
                                      <p:cBhvr>
                                        <p:cTn id="90" dur="500" fill="hold"/>
                                        <p:tgtEl>
                                          <p:spTgt spid="313"/>
                                        </p:tgtEl>
                                        <p:attrNameLst>
                                          <p:attrName>ppt_x</p:attrName>
                                          <p:attrName>ppt_y</p:attrName>
                                        </p:attrNameLst>
                                      </p:cBhvr>
                                      <p:rCtr x="3403" y="-46"/>
                                    </p:animMotion>
                                  </p:childTnLst>
                                </p:cTn>
                              </p:par>
                            </p:childTnLst>
                          </p:cTn>
                        </p:par>
                        <p:par>
                          <p:cTn id="91" fill="hold">
                            <p:stCondLst>
                              <p:cond delay="5000"/>
                            </p:stCondLst>
                            <p:childTnLst>
                              <p:par>
                                <p:cTn id="92" presetID="1" presetClass="exit" presetSubtype="0" fill="hold" grpId="2" nodeType="afterEffect">
                                  <p:stCondLst>
                                    <p:cond delay="0"/>
                                  </p:stCondLst>
                                  <p:childTnLst>
                                    <p:set>
                                      <p:cBhvr>
                                        <p:cTn id="93" dur="1" fill="hold">
                                          <p:stCondLst>
                                            <p:cond delay="0"/>
                                          </p:stCondLst>
                                        </p:cTn>
                                        <p:tgtEl>
                                          <p:spTgt spid="313"/>
                                        </p:tgtEl>
                                        <p:attrNameLst>
                                          <p:attrName>style.visibility</p:attrName>
                                        </p:attrNameLst>
                                      </p:cBhvr>
                                      <p:to>
                                        <p:strVal val="hidden"/>
                                      </p:to>
                                    </p:set>
                                  </p:childTnLst>
                                </p:cTn>
                              </p:par>
                            </p:childTnLst>
                          </p:cTn>
                        </p:par>
                        <p:par>
                          <p:cTn id="94" fill="hold">
                            <p:stCondLst>
                              <p:cond delay="5000"/>
                            </p:stCondLst>
                            <p:childTnLst>
                              <p:par>
                                <p:cTn id="95" presetID="1" presetClass="entr" presetSubtype="0" fill="hold" grpId="0" nodeType="afterEffect">
                                  <p:stCondLst>
                                    <p:cond delay="0"/>
                                  </p:stCondLst>
                                  <p:childTnLst>
                                    <p:set>
                                      <p:cBhvr>
                                        <p:cTn id="96" dur="1" fill="hold">
                                          <p:stCondLst>
                                            <p:cond delay="0"/>
                                          </p:stCondLst>
                                        </p:cTn>
                                        <p:tgtEl>
                                          <p:spTgt spid="314"/>
                                        </p:tgtEl>
                                        <p:attrNameLst>
                                          <p:attrName>style.visibility</p:attrName>
                                        </p:attrNameLst>
                                      </p:cBhvr>
                                      <p:to>
                                        <p:strVal val="visible"/>
                                      </p:to>
                                    </p:set>
                                  </p:childTnLst>
                                </p:cTn>
                              </p:par>
                            </p:childTnLst>
                          </p:cTn>
                        </p:par>
                        <p:par>
                          <p:cTn id="97" fill="hold">
                            <p:stCondLst>
                              <p:cond delay="5000"/>
                            </p:stCondLst>
                            <p:childTnLst>
                              <p:par>
                                <p:cTn id="98" presetID="63" presetClass="path" presetSubtype="0" accel="50000" decel="50000" fill="hold" grpId="1" nodeType="afterEffect">
                                  <p:stCondLst>
                                    <p:cond delay="0"/>
                                  </p:stCondLst>
                                  <p:childTnLst>
                                    <p:animMotion origin="layout" path="M 2.22222E-6 0 L 0.06805 -0.00069 " pathEditMode="relative" rAng="0" ptsTypes="AA">
                                      <p:cBhvr>
                                        <p:cTn id="99" dur="500" fill="hold"/>
                                        <p:tgtEl>
                                          <p:spTgt spid="314"/>
                                        </p:tgtEl>
                                        <p:attrNameLst>
                                          <p:attrName>ppt_x</p:attrName>
                                          <p:attrName>ppt_y</p:attrName>
                                        </p:attrNameLst>
                                      </p:cBhvr>
                                      <p:rCtr x="3403" y="-46"/>
                                    </p:animMotion>
                                  </p:childTnLst>
                                </p:cTn>
                              </p:par>
                            </p:childTnLst>
                          </p:cTn>
                        </p:par>
                        <p:par>
                          <p:cTn id="100" fill="hold">
                            <p:stCondLst>
                              <p:cond delay="5500"/>
                            </p:stCondLst>
                            <p:childTnLst>
                              <p:par>
                                <p:cTn id="101" presetID="1" presetClass="exit" presetSubtype="0" fill="hold" grpId="2" nodeType="afterEffect">
                                  <p:stCondLst>
                                    <p:cond delay="0"/>
                                  </p:stCondLst>
                                  <p:childTnLst>
                                    <p:set>
                                      <p:cBhvr>
                                        <p:cTn id="102" dur="1" fill="hold">
                                          <p:stCondLst>
                                            <p:cond delay="0"/>
                                          </p:stCondLst>
                                        </p:cTn>
                                        <p:tgtEl>
                                          <p:spTgt spid="3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 grpId="0" animBg="1"/>
      <p:bldP spid="304" grpId="1" animBg="1"/>
      <p:bldP spid="304" grpId="2" animBg="1"/>
      <p:bldP spid="305" grpId="0" animBg="1"/>
      <p:bldP spid="305" grpId="1" animBg="1"/>
      <p:bldP spid="305" grpId="2" animBg="1"/>
      <p:bldP spid="306" grpId="0" animBg="1"/>
      <p:bldP spid="306" grpId="1" animBg="1"/>
      <p:bldP spid="306" grpId="2" animBg="1"/>
      <p:bldP spid="307" grpId="0" animBg="1"/>
      <p:bldP spid="307" grpId="1" animBg="1"/>
      <p:bldP spid="307" grpId="2" animBg="1"/>
      <p:bldP spid="308" grpId="0" animBg="1"/>
      <p:bldP spid="308" grpId="1" animBg="1"/>
      <p:bldP spid="308" grpId="2" animBg="1"/>
      <p:bldP spid="309" grpId="0" animBg="1"/>
      <p:bldP spid="309" grpId="1" animBg="1"/>
      <p:bldP spid="309" grpId="2" animBg="1"/>
      <p:bldP spid="310" grpId="0" animBg="1"/>
      <p:bldP spid="310" grpId="1" animBg="1"/>
      <p:bldP spid="310" grpId="2" animBg="1"/>
      <p:bldP spid="311" grpId="0" animBg="1"/>
      <p:bldP spid="311" grpId="1" animBg="1"/>
      <p:bldP spid="311" grpId="2" animBg="1"/>
      <p:bldP spid="312" grpId="0" animBg="1"/>
      <p:bldP spid="312" grpId="1" animBg="1"/>
      <p:bldP spid="312" grpId="2" animBg="1"/>
      <p:bldP spid="313" grpId="0" animBg="1"/>
      <p:bldP spid="313" grpId="1" animBg="1"/>
      <p:bldP spid="313" grpId="2" animBg="1"/>
      <p:bldP spid="314" grpId="0" animBg="1"/>
      <p:bldP spid="314" grpId="1" animBg="1"/>
      <p:bldP spid="314"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64"/>
          <p:cNvSpPr txBox="1"/>
          <p:nvPr/>
        </p:nvSpPr>
        <p:spPr>
          <a:xfrm>
            <a:off x="5881048" y="3655874"/>
            <a:ext cx="2362200" cy="1754326"/>
          </a:xfrm>
          <a:prstGeom prst="rect">
            <a:avLst/>
          </a:prstGeom>
          <a:noFill/>
        </p:spPr>
        <p:txBody>
          <a:bodyPr wrap="square" rtlCol="0">
            <a:spAutoFit/>
          </a:bodyPr>
          <a:lstStyle/>
          <a:p>
            <a:r>
              <a:rPr lang="en-US" dirty="0" smtClean="0"/>
              <a:t>Messages</a:t>
            </a:r>
          </a:p>
          <a:p>
            <a:pPr marL="285750" indent="-285750">
              <a:buFont typeface="Arial" pitchFamily="34" charset="0"/>
              <a:buChar char="•"/>
            </a:pPr>
            <a:r>
              <a:rPr lang="en-US" dirty="0" smtClean="0"/>
              <a:t>Configure</a:t>
            </a:r>
          </a:p>
          <a:p>
            <a:pPr marL="285750" indent="-285750">
              <a:buFont typeface="Arial" pitchFamily="34" charset="0"/>
              <a:buChar char="•"/>
            </a:pPr>
            <a:r>
              <a:rPr lang="en-US" dirty="0" smtClean="0"/>
              <a:t>Acquire</a:t>
            </a:r>
          </a:p>
          <a:p>
            <a:pPr marL="285750" indent="-285750">
              <a:buFont typeface="Arial" pitchFamily="34" charset="0"/>
              <a:buChar char="•"/>
            </a:pPr>
            <a:r>
              <a:rPr lang="en-US" b="1" dirty="0" smtClean="0">
                <a:solidFill>
                  <a:srgbClr val="FF0000"/>
                </a:solidFill>
              </a:rPr>
              <a:t>Measure</a:t>
            </a:r>
          </a:p>
          <a:p>
            <a:pPr marL="285750" indent="-285750">
              <a:buFont typeface="Arial" pitchFamily="34" charset="0"/>
              <a:buChar char="•"/>
            </a:pPr>
            <a:r>
              <a:rPr lang="en-US" dirty="0" smtClean="0"/>
              <a:t>Close</a:t>
            </a:r>
          </a:p>
          <a:p>
            <a:pPr marL="285750" indent="-285750">
              <a:buFont typeface="Arial" pitchFamily="34" charset="0"/>
              <a:buChar char="•"/>
            </a:pPr>
            <a:r>
              <a:rPr lang="en-US" dirty="0" smtClean="0"/>
              <a:t>Exit</a:t>
            </a:r>
            <a:endParaRPr lang="en-US" dirty="0"/>
          </a:p>
        </p:txBody>
      </p:sp>
      <p:sp>
        <p:nvSpPr>
          <p:cNvPr id="2" name="Title 1"/>
          <p:cNvSpPr>
            <a:spLocks noGrp="1"/>
          </p:cNvSpPr>
          <p:nvPr>
            <p:ph type="title"/>
          </p:nvPr>
        </p:nvSpPr>
        <p:spPr/>
        <p:txBody>
          <a:bodyPr/>
          <a:lstStyle/>
          <a:p>
            <a:r>
              <a:rPr lang="en-US" dirty="0" smtClean="0"/>
              <a:t>Scaling Multiple Consumer Systems</a:t>
            </a:r>
            <a:endParaRPr lang="en-US" dirty="0"/>
          </a:p>
        </p:txBody>
      </p:sp>
      <p:sp>
        <p:nvSpPr>
          <p:cNvPr id="33" name="Content Placeholder 32"/>
          <p:cNvSpPr>
            <a:spLocks noGrp="1"/>
          </p:cNvSpPr>
          <p:nvPr>
            <p:ph idx="1"/>
          </p:nvPr>
        </p:nvSpPr>
        <p:spPr>
          <a:xfrm>
            <a:off x="469696" y="990600"/>
            <a:ext cx="8174242" cy="536970"/>
          </a:xfrm>
        </p:spPr>
        <p:txBody>
          <a:bodyPr/>
          <a:lstStyle/>
          <a:p>
            <a:r>
              <a:rPr lang="en-US" b="1" dirty="0" smtClean="0"/>
              <a:t>Scenario One</a:t>
            </a:r>
            <a:r>
              <a:rPr lang="en-US" dirty="0" smtClean="0"/>
              <a:t>: Customize existing behavior</a:t>
            </a:r>
            <a:endParaRPr lang="en-US" dirty="0"/>
          </a:p>
        </p:txBody>
      </p:sp>
      <p:grpSp>
        <p:nvGrpSpPr>
          <p:cNvPr id="36" name="Group 35"/>
          <p:cNvGrpSpPr/>
          <p:nvPr/>
        </p:nvGrpSpPr>
        <p:grpSpPr>
          <a:xfrm>
            <a:off x="1387234" y="1926187"/>
            <a:ext cx="2123382" cy="1633968"/>
            <a:chOff x="391886" y="2362200"/>
            <a:chExt cx="2365318" cy="1820143"/>
          </a:xfrm>
        </p:grpSpPr>
        <p:grpSp>
          <p:nvGrpSpPr>
            <p:cNvPr id="37" name="Group 36"/>
            <p:cNvGrpSpPr/>
            <p:nvPr/>
          </p:nvGrpSpPr>
          <p:grpSpPr>
            <a:xfrm>
              <a:off x="391886" y="2362200"/>
              <a:ext cx="2365317" cy="1820143"/>
              <a:chOff x="391886" y="2362200"/>
              <a:chExt cx="2365317" cy="1820143"/>
            </a:xfrm>
          </p:grpSpPr>
          <p:grpSp>
            <p:nvGrpSpPr>
              <p:cNvPr id="42" name="Group 41"/>
              <p:cNvGrpSpPr/>
              <p:nvPr/>
            </p:nvGrpSpPr>
            <p:grpSpPr>
              <a:xfrm>
                <a:off x="391886" y="2362200"/>
                <a:ext cx="2365317" cy="1820143"/>
                <a:chOff x="381000" y="1676400"/>
                <a:chExt cx="2365317" cy="1820143"/>
              </a:xfrm>
            </p:grpSpPr>
            <p:sp>
              <p:nvSpPr>
                <p:cNvPr id="46" name="Rounded Rectangle 45"/>
                <p:cNvSpPr/>
                <p:nvPr/>
              </p:nvSpPr>
              <p:spPr bwMode="auto">
                <a:xfrm>
                  <a:off x="381000" y="1676400"/>
                  <a:ext cx="2365317" cy="1820143"/>
                </a:xfrm>
                <a:prstGeom prst="roundRect">
                  <a:avLst>
                    <a:gd name="adj" fmla="val 4725"/>
                  </a:avLst>
                </a:prstGeom>
                <a:noFill/>
                <a:ln w="38100" cap="flat" cmpd="sng" algn="ctr">
                  <a:solidFill>
                    <a:srgbClr val="FFFFFF">
                      <a:lumMod val="6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solidFill>
                      <a:srgbClr val="000000"/>
                    </a:solidFill>
                    <a:effectLst/>
                    <a:uLnTx/>
                    <a:uFillTx/>
                    <a:latin typeface="Times" pitchFamily="18" charset="0"/>
                    <a:cs typeface="Arial" charset="0"/>
                  </a:endParaRPr>
                </a:p>
              </p:txBody>
            </p:sp>
            <p:cxnSp>
              <p:nvCxnSpPr>
                <p:cNvPr id="47" name="Straight Arrow Connector 46"/>
                <p:cNvCxnSpPr/>
                <p:nvPr/>
              </p:nvCxnSpPr>
              <p:spPr>
                <a:xfrm>
                  <a:off x="2286000" y="3496543"/>
                  <a:ext cx="307917" cy="0"/>
                </a:xfrm>
                <a:prstGeom prst="straightConnector1">
                  <a:avLst/>
                </a:prstGeom>
                <a:ln>
                  <a:solidFill>
                    <a:schemeClr val="bg1">
                      <a:lumMod val="65000"/>
                    </a:schemeClr>
                  </a:solidFill>
                  <a:tailEnd type="arrow"/>
                </a:ln>
                <a:effectLst/>
              </p:spPr>
              <p:style>
                <a:lnRef idx="2">
                  <a:schemeClr val="dk1"/>
                </a:lnRef>
                <a:fillRef idx="0">
                  <a:schemeClr val="dk1"/>
                </a:fillRef>
                <a:effectRef idx="1">
                  <a:schemeClr val="dk1"/>
                </a:effectRef>
                <a:fontRef idx="minor">
                  <a:schemeClr val="tx1"/>
                </a:fontRef>
              </p:style>
            </p:cxnSp>
          </p:grpSp>
          <p:sp>
            <p:nvSpPr>
              <p:cNvPr id="43" name="Rectangle 42"/>
              <p:cNvSpPr/>
              <p:nvPr/>
            </p:nvSpPr>
            <p:spPr>
              <a:xfrm>
                <a:off x="990600" y="2514600"/>
                <a:ext cx="1515452" cy="1367269"/>
              </a:xfrm>
              <a:prstGeom prst="rect">
                <a:avLst/>
              </a:prstGeom>
              <a:noFill/>
              <a:ln>
                <a:solidFill>
                  <a:srgbClr val="FFC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p:cNvSpPr/>
              <p:nvPr/>
            </p:nvSpPr>
            <p:spPr>
              <a:xfrm>
                <a:off x="533400" y="3505200"/>
                <a:ext cx="304800" cy="304800"/>
              </a:xfrm>
              <a:prstGeom prst="rect">
                <a:avLst/>
              </a:prstGeom>
              <a:solidFill>
                <a:schemeClr val="accent4">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1595926" y="2971800"/>
                <a:ext cx="304800" cy="3048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 dirty="0">
                  <a:solidFill>
                    <a:schemeClr val="tx1"/>
                  </a:solidFill>
                </a:endParaRPr>
              </a:p>
            </p:txBody>
          </p:sp>
        </p:grpSp>
        <p:cxnSp>
          <p:nvCxnSpPr>
            <p:cNvPr id="38" name="Elbow Connector 37"/>
            <p:cNvCxnSpPr>
              <a:endCxn id="45" idx="1"/>
            </p:cNvCxnSpPr>
            <p:nvPr/>
          </p:nvCxnSpPr>
          <p:spPr>
            <a:xfrm>
              <a:off x="391886" y="2656112"/>
              <a:ext cx="1204040" cy="468088"/>
            </a:xfrm>
            <a:prstGeom prst="bentConnector3">
              <a:avLst>
                <a:gd name="adj1" fmla="val 70794"/>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cxnSp>
          <p:nvCxnSpPr>
            <p:cNvPr id="39" name="Elbow Connector 38"/>
            <p:cNvCxnSpPr/>
            <p:nvPr/>
          </p:nvCxnSpPr>
          <p:spPr>
            <a:xfrm rot="10800000" flipV="1">
              <a:off x="1900727" y="2662669"/>
              <a:ext cx="856477" cy="468088"/>
            </a:xfrm>
            <a:prstGeom prst="bentConnector3">
              <a:avLst>
                <a:gd name="adj1" fmla="val 50000"/>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sp>
          <p:nvSpPr>
            <p:cNvPr id="40" name="Round Single Corner Rectangle 39"/>
            <p:cNvSpPr/>
            <p:nvPr/>
          </p:nvSpPr>
          <p:spPr>
            <a:xfrm>
              <a:off x="1595926" y="2971800"/>
              <a:ext cx="304800" cy="78365"/>
            </a:xfrm>
            <a:prstGeom prst="round1Rect">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 name="Straight Connector 40"/>
            <p:cNvCxnSpPr>
              <a:stCxn id="44" idx="3"/>
            </p:cNvCxnSpPr>
            <p:nvPr/>
          </p:nvCxnSpPr>
          <p:spPr>
            <a:xfrm>
              <a:off x="838200" y="3657600"/>
              <a:ext cx="155706"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48" name="TextBox 47"/>
          <p:cNvSpPr txBox="1"/>
          <p:nvPr/>
        </p:nvSpPr>
        <p:spPr>
          <a:xfrm>
            <a:off x="1434062" y="1502391"/>
            <a:ext cx="2029723" cy="400110"/>
          </a:xfrm>
          <a:prstGeom prst="rect">
            <a:avLst/>
          </a:prstGeom>
          <a:noFill/>
        </p:spPr>
        <p:txBody>
          <a:bodyPr wrap="none" rtlCol="0">
            <a:spAutoFit/>
          </a:bodyPr>
          <a:lstStyle/>
          <a:p>
            <a:r>
              <a:rPr lang="en-US" sz="2000" dirty="0" smtClean="0"/>
              <a:t>Measurement A</a:t>
            </a:r>
            <a:endParaRPr lang="en-US" sz="2000" dirty="0"/>
          </a:p>
        </p:txBody>
      </p:sp>
      <p:sp>
        <p:nvSpPr>
          <p:cNvPr id="49" name="TextBox 48"/>
          <p:cNvSpPr txBox="1"/>
          <p:nvPr/>
        </p:nvSpPr>
        <p:spPr>
          <a:xfrm>
            <a:off x="1387234" y="3657600"/>
            <a:ext cx="2362200" cy="1754326"/>
          </a:xfrm>
          <a:prstGeom prst="rect">
            <a:avLst/>
          </a:prstGeom>
          <a:noFill/>
        </p:spPr>
        <p:txBody>
          <a:bodyPr wrap="square" rtlCol="0">
            <a:spAutoFit/>
          </a:bodyPr>
          <a:lstStyle/>
          <a:p>
            <a:r>
              <a:rPr lang="en-US" dirty="0" smtClean="0"/>
              <a:t>Messages</a:t>
            </a:r>
          </a:p>
          <a:p>
            <a:pPr marL="285750" indent="-285750">
              <a:buFont typeface="Arial" pitchFamily="34" charset="0"/>
              <a:buChar char="•"/>
            </a:pPr>
            <a:r>
              <a:rPr lang="en-US" dirty="0" smtClean="0"/>
              <a:t>Configure</a:t>
            </a:r>
          </a:p>
          <a:p>
            <a:pPr marL="285750" indent="-285750">
              <a:buFont typeface="Arial" pitchFamily="34" charset="0"/>
              <a:buChar char="•"/>
            </a:pPr>
            <a:r>
              <a:rPr lang="en-US" dirty="0" smtClean="0"/>
              <a:t>Acquire</a:t>
            </a:r>
          </a:p>
          <a:p>
            <a:pPr marL="285750" indent="-285750">
              <a:buFont typeface="Arial" pitchFamily="34" charset="0"/>
              <a:buChar char="•"/>
            </a:pPr>
            <a:r>
              <a:rPr lang="en-US" dirty="0" smtClean="0"/>
              <a:t>Measure</a:t>
            </a:r>
          </a:p>
          <a:p>
            <a:pPr marL="285750" indent="-285750">
              <a:buFont typeface="Arial" pitchFamily="34" charset="0"/>
              <a:buChar char="•"/>
            </a:pPr>
            <a:r>
              <a:rPr lang="en-US" dirty="0" smtClean="0"/>
              <a:t>Close</a:t>
            </a:r>
          </a:p>
          <a:p>
            <a:pPr marL="285750" indent="-285750">
              <a:buFont typeface="Arial" pitchFamily="34" charset="0"/>
              <a:buChar char="•"/>
            </a:pPr>
            <a:r>
              <a:rPr lang="en-US" dirty="0" smtClean="0"/>
              <a:t>Exit</a:t>
            </a:r>
            <a:endParaRPr lang="en-US" dirty="0"/>
          </a:p>
        </p:txBody>
      </p:sp>
      <p:grpSp>
        <p:nvGrpSpPr>
          <p:cNvPr id="50" name="Group 49"/>
          <p:cNvGrpSpPr/>
          <p:nvPr/>
        </p:nvGrpSpPr>
        <p:grpSpPr>
          <a:xfrm>
            <a:off x="5883045" y="1926187"/>
            <a:ext cx="2123382" cy="1633968"/>
            <a:chOff x="391886" y="2362200"/>
            <a:chExt cx="2365318" cy="1820143"/>
          </a:xfrm>
        </p:grpSpPr>
        <p:grpSp>
          <p:nvGrpSpPr>
            <p:cNvPr id="51" name="Group 50"/>
            <p:cNvGrpSpPr/>
            <p:nvPr/>
          </p:nvGrpSpPr>
          <p:grpSpPr>
            <a:xfrm>
              <a:off x="391886" y="2362200"/>
              <a:ext cx="2365317" cy="1820143"/>
              <a:chOff x="391886" y="2362200"/>
              <a:chExt cx="2365317" cy="1820143"/>
            </a:xfrm>
          </p:grpSpPr>
          <p:grpSp>
            <p:nvGrpSpPr>
              <p:cNvPr id="56" name="Group 55"/>
              <p:cNvGrpSpPr/>
              <p:nvPr/>
            </p:nvGrpSpPr>
            <p:grpSpPr>
              <a:xfrm>
                <a:off x="391886" y="2362200"/>
                <a:ext cx="2365317" cy="1820143"/>
                <a:chOff x="381000" y="1676400"/>
                <a:chExt cx="2365317" cy="1820143"/>
              </a:xfrm>
            </p:grpSpPr>
            <p:sp>
              <p:nvSpPr>
                <p:cNvPr id="60" name="Rounded Rectangle 59"/>
                <p:cNvSpPr/>
                <p:nvPr/>
              </p:nvSpPr>
              <p:spPr bwMode="auto">
                <a:xfrm>
                  <a:off x="381000" y="1676400"/>
                  <a:ext cx="2365317" cy="1820143"/>
                </a:xfrm>
                <a:prstGeom prst="roundRect">
                  <a:avLst>
                    <a:gd name="adj" fmla="val 4725"/>
                  </a:avLst>
                </a:prstGeom>
                <a:noFill/>
                <a:ln w="38100" cap="flat" cmpd="sng" algn="ctr">
                  <a:solidFill>
                    <a:srgbClr val="FFFFFF">
                      <a:lumMod val="6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solidFill>
                      <a:srgbClr val="000000"/>
                    </a:solidFill>
                    <a:effectLst/>
                    <a:uLnTx/>
                    <a:uFillTx/>
                    <a:latin typeface="Times" pitchFamily="18" charset="0"/>
                    <a:cs typeface="Arial" charset="0"/>
                  </a:endParaRPr>
                </a:p>
              </p:txBody>
            </p:sp>
            <p:cxnSp>
              <p:nvCxnSpPr>
                <p:cNvPr id="61" name="Straight Arrow Connector 60"/>
                <p:cNvCxnSpPr/>
                <p:nvPr/>
              </p:nvCxnSpPr>
              <p:spPr>
                <a:xfrm>
                  <a:off x="2286000" y="3496543"/>
                  <a:ext cx="307917" cy="0"/>
                </a:xfrm>
                <a:prstGeom prst="straightConnector1">
                  <a:avLst/>
                </a:prstGeom>
                <a:ln>
                  <a:solidFill>
                    <a:schemeClr val="bg1">
                      <a:lumMod val="65000"/>
                    </a:schemeClr>
                  </a:solidFill>
                  <a:tailEnd type="arrow"/>
                </a:ln>
                <a:effectLst/>
              </p:spPr>
              <p:style>
                <a:lnRef idx="2">
                  <a:schemeClr val="dk1"/>
                </a:lnRef>
                <a:fillRef idx="0">
                  <a:schemeClr val="dk1"/>
                </a:fillRef>
                <a:effectRef idx="1">
                  <a:schemeClr val="dk1"/>
                </a:effectRef>
                <a:fontRef idx="minor">
                  <a:schemeClr val="tx1"/>
                </a:fontRef>
              </p:style>
            </p:cxnSp>
          </p:grpSp>
          <p:sp>
            <p:nvSpPr>
              <p:cNvPr id="57" name="Rectangle 56"/>
              <p:cNvSpPr/>
              <p:nvPr/>
            </p:nvSpPr>
            <p:spPr>
              <a:xfrm>
                <a:off x="990600" y="2514600"/>
                <a:ext cx="1515452" cy="1367269"/>
              </a:xfrm>
              <a:prstGeom prst="rect">
                <a:avLst/>
              </a:prstGeom>
              <a:noFill/>
              <a:ln>
                <a:solidFill>
                  <a:srgbClr val="FFC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533400" y="3505200"/>
                <a:ext cx="304800" cy="304800"/>
              </a:xfrm>
              <a:prstGeom prst="rect">
                <a:avLst/>
              </a:prstGeom>
              <a:solidFill>
                <a:schemeClr val="accent4">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1595926" y="2971800"/>
                <a:ext cx="304800" cy="3048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 dirty="0">
                  <a:solidFill>
                    <a:schemeClr val="tx1"/>
                  </a:solidFill>
                </a:endParaRPr>
              </a:p>
            </p:txBody>
          </p:sp>
        </p:grpSp>
        <p:cxnSp>
          <p:nvCxnSpPr>
            <p:cNvPr id="52" name="Elbow Connector 51"/>
            <p:cNvCxnSpPr>
              <a:endCxn id="59" idx="1"/>
            </p:cNvCxnSpPr>
            <p:nvPr/>
          </p:nvCxnSpPr>
          <p:spPr>
            <a:xfrm>
              <a:off x="391886" y="2656112"/>
              <a:ext cx="1204040" cy="468088"/>
            </a:xfrm>
            <a:prstGeom prst="bentConnector3">
              <a:avLst>
                <a:gd name="adj1" fmla="val 70794"/>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cxnSp>
          <p:nvCxnSpPr>
            <p:cNvPr id="53" name="Elbow Connector 52"/>
            <p:cNvCxnSpPr/>
            <p:nvPr/>
          </p:nvCxnSpPr>
          <p:spPr>
            <a:xfrm rot="10800000" flipV="1">
              <a:off x="1900727" y="2662669"/>
              <a:ext cx="856477" cy="468088"/>
            </a:xfrm>
            <a:prstGeom prst="bentConnector3">
              <a:avLst>
                <a:gd name="adj1" fmla="val 50000"/>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sp>
          <p:nvSpPr>
            <p:cNvPr id="54" name="Round Single Corner Rectangle 53"/>
            <p:cNvSpPr/>
            <p:nvPr/>
          </p:nvSpPr>
          <p:spPr>
            <a:xfrm>
              <a:off x="1595926" y="2971800"/>
              <a:ext cx="304800" cy="78365"/>
            </a:xfrm>
            <a:prstGeom prst="round1Rect">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 name="Straight Connector 54"/>
            <p:cNvCxnSpPr>
              <a:stCxn id="58" idx="3"/>
            </p:cNvCxnSpPr>
            <p:nvPr/>
          </p:nvCxnSpPr>
          <p:spPr>
            <a:xfrm>
              <a:off x="838200" y="3657600"/>
              <a:ext cx="155706"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62" name="TextBox 61"/>
          <p:cNvSpPr txBox="1"/>
          <p:nvPr/>
        </p:nvSpPr>
        <p:spPr>
          <a:xfrm>
            <a:off x="5926667" y="1490596"/>
            <a:ext cx="2036135" cy="400110"/>
          </a:xfrm>
          <a:prstGeom prst="rect">
            <a:avLst/>
          </a:prstGeom>
          <a:noFill/>
        </p:spPr>
        <p:txBody>
          <a:bodyPr wrap="none" rtlCol="0">
            <a:spAutoFit/>
          </a:bodyPr>
          <a:lstStyle/>
          <a:p>
            <a:r>
              <a:rPr lang="en-US" sz="2000" dirty="0" smtClean="0"/>
              <a:t>Measurement B</a:t>
            </a:r>
            <a:endParaRPr lang="en-US" sz="2000" dirty="0"/>
          </a:p>
        </p:txBody>
      </p:sp>
      <p:sp>
        <p:nvSpPr>
          <p:cNvPr id="63" name="TextBox 62"/>
          <p:cNvSpPr txBox="1"/>
          <p:nvPr/>
        </p:nvSpPr>
        <p:spPr>
          <a:xfrm>
            <a:off x="5881048" y="3655874"/>
            <a:ext cx="2362200" cy="1754326"/>
          </a:xfrm>
          <a:prstGeom prst="rect">
            <a:avLst/>
          </a:prstGeom>
          <a:noFill/>
        </p:spPr>
        <p:txBody>
          <a:bodyPr wrap="square" rtlCol="0">
            <a:spAutoFit/>
          </a:bodyPr>
          <a:lstStyle/>
          <a:p>
            <a:r>
              <a:rPr lang="en-US" dirty="0" smtClean="0"/>
              <a:t>Messages</a:t>
            </a:r>
          </a:p>
          <a:p>
            <a:pPr marL="285750" indent="-285750">
              <a:buFont typeface="Arial" pitchFamily="34" charset="0"/>
              <a:buChar char="•"/>
            </a:pPr>
            <a:r>
              <a:rPr lang="en-US" dirty="0"/>
              <a:t>Configure</a:t>
            </a:r>
          </a:p>
          <a:p>
            <a:pPr marL="285750" indent="-285750">
              <a:buFont typeface="Arial" pitchFamily="34" charset="0"/>
              <a:buChar char="•"/>
            </a:pPr>
            <a:r>
              <a:rPr lang="en-US" dirty="0" smtClean="0"/>
              <a:t>Acquire</a:t>
            </a:r>
          </a:p>
          <a:p>
            <a:pPr marL="285750" indent="-285750">
              <a:buFont typeface="Arial" pitchFamily="34" charset="0"/>
              <a:buChar char="•"/>
            </a:pPr>
            <a:r>
              <a:rPr lang="en-US" dirty="0" smtClean="0"/>
              <a:t>Measure</a:t>
            </a:r>
            <a:endParaRPr lang="en-US" dirty="0"/>
          </a:p>
          <a:p>
            <a:pPr marL="285750" indent="-285750">
              <a:buFont typeface="Arial" pitchFamily="34" charset="0"/>
              <a:buChar char="•"/>
            </a:pPr>
            <a:r>
              <a:rPr lang="en-US" dirty="0" smtClean="0"/>
              <a:t>Close</a:t>
            </a:r>
            <a:endParaRPr lang="en-US" dirty="0"/>
          </a:p>
          <a:p>
            <a:pPr marL="285750" indent="-285750">
              <a:buFont typeface="Arial" pitchFamily="34" charset="0"/>
              <a:buChar char="•"/>
            </a:pPr>
            <a:r>
              <a:rPr lang="en-US" dirty="0"/>
              <a:t>Exit</a:t>
            </a:r>
          </a:p>
        </p:txBody>
      </p:sp>
      <p:sp>
        <p:nvSpPr>
          <p:cNvPr id="64" name="Content Placeholder 32"/>
          <p:cNvSpPr txBox="1">
            <a:spLocks/>
          </p:cNvSpPr>
          <p:nvPr/>
        </p:nvSpPr>
        <p:spPr bwMode="auto">
          <a:xfrm>
            <a:off x="442401" y="5711430"/>
            <a:ext cx="8174242" cy="536970"/>
          </a:xfrm>
          <a:prstGeom prst="rect">
            <a:avLst/>
          </a:prstGeom>
          <a:noFill/>
          <a:ln w="9525">
            <a:noFill/>
            <a:miter lim="800000"/>
            <a:headEnd/>
            <a:tailEnd/>
          </a:ln>
        </p:spPr>
        <p:txBody>
          <a:bodyPr vert="horz" wrap="square" lIns="91435" tIns="45717" rIns="91435" bIns="45717" numCol="1" anchor="t" anchorCtr="0" compatLnSpc="1">
            <a:prstTxWarp prst="textNoShape">
              <a:avLst/>
            </a:prstTxWarp>
          </a:bodyPr>
          <a:lstStyle>
            <a:lvl1pPr marL="342900" indent="-342900" algn="l" defTabSz="455613" rtl="0" eaLnBrk="1" fontAlgn="base" hangingPunct="1">
              <a:spcBef>
                <a:spcPts val="575"/>
              </a:spcBef>
              <a:spcAft>
                <a:spcPct val="0"/>
              </a:spcAft>
              <a:buClr>
                <a:srgbClr val="7F7F7F"/>
              </a:buClr>
              <a:buSzPct val="70000"/>
              <a:buFont typeface="Arial" pitchFamily="34" charset="0"/>
              <a:defRPr sz="2400" kern="1200">
                <a:solidFill>
                  <a:schemeClr val="tx1"/>
                </a:solidFill>
                <a:latin typeface="+mn-lt"/>
                <a:ea typeface="MS PGothic" pitchFamily="34" charset="-128"/>
                <a:cs typeface="Arial"/>
              </a:defRPr>
            </a:lvl1pPr>
            <a:lvl2pPr marL="641350" indent="-185738" algn="l" defTabSz="455613" rtl="0" eaLnBrk="1" fontAlgn="base" hangingPunct="1">
              <a:spcBef>
                <a:spcPct val="20000"/>
              </a:spcBef>
              <a:spcAft>
                <a:spcPct val="0"/>
              </a:spcAft>
              <a:buClr>
                <a:srgbClr val="7F7F7F"/>
              </a:buClr>
              <a:buSzPct val="70000"/>
              <a:buFont typeface="Arial" pitchFamily="34" charset="0"/>
              <a:buChar char="•"/>
              <a:defRPr sz="2000" kern="1200">
                <a:solidFill>
                  <a:schemeClr val="tx1"/>
                </a:solidFill>
                <a:latin typeface="+mn-lt"/>
                <a:ea typeface="MS PGothic" pitchFamily="34" charset="-128"/>
                <a:cs typeface="Arial"/>
              </a:defRPr>
            </a:lvl2pPr>
            <a:lvl3pPr marL="1081088" indent="-166688" algn="l" defTabSz="455613" rtl="0" eaLnBrk="1" fontAlgn="base" hangingPunct="1">
              <a:spcBef>
                <a:spcPct val="20000"/>
              </a:spcBef>
              <a:spcAft>
                <a:spcPct val="0"/>
              </a:spcAft>
              <a:buClr>
                <a:srgbClr val="7F7F7F"/>
              </a:buClr>
              <a:buSzPct val="70000"/>
              <a:buFont typeface="Courier New" pitchFamily="49" charset="0"/>
              <a:buChar char="o"/>
              <a:defRPr kern="1200">
                <a:solidFill>
                  <a:schemeClr val="tx1"/>
                </a:solidFill>
                <a:latin typeface="+mn-lt"/>
                <a:ea typeface="MS PGothic" pitchFamily="34" charset="-128"/>
                <a:cs typeface="Arial"/>
              </a:defRPr>
            </a:lvl3pPr>
            <a:lvl4pPr marL="1598613" indent="-227013" algn="l" defTabSz="455613" rtl="0" eaLnBrk="1" fontAlgn="base" hangingPunct="1">
              <a:spcBef>
                <a:spcPct val="20000"/>
              </a:spcBef>
              <a:spcAft>
                <a:spcPct val="0"/>
              </a:spcAft>
              <a:buClr>
                <a:srgbClr val="7F7F7F"/>
              </a:buClr>
              <a:buSzPct val="70000"/>
              <a:buFont typeface="Arial" pitchFamily="34" charset="0"/>
              <a:buChar char="–"/>
              <a:defRPr sz="1400" kern="1200">
                <a:solidFill>
                  <a:schemeClr val="tx1"/>
                </a:solidFill>
                <a:latin typeface="+mn-lt"/>
                <a:ea typeface="MS PGothic" pitchFamily="34" charset="-128"/>
                <a:cs typeface="Arial"/>
              </a:defRPr>
            </a:lvl4pPr>
            <a:lvl5pPr marL="1827213" indent="1588" algn="l" defTabSz="455613" rtl="0" eaLnBrk="1" fontAlgn="base" hangingPunct="1">
              <a:spcBef>
                <a:spcPct val="20000"/>
              </a:spcBef>
              <a:spcAft>
                <a:spcPct val="0"/>
              </a:spcAft>
              <a:buClr>
                <a:srgbClr val="7F7F7F"/>
              </a:buClr>
              <a:buSzPct val="70000"/>
              <a:buFont typeface="Arial" pitchFamily="34" charset="0"/>
              <a:defRPr sz="1400" kern="1200">
                <a:solidFill>
                  <a:schemeClr val="tx1"/>
                </a:solidFill>
                <a:latin typeface="+mn-lt"/>
                <a:ea typeface="MS PGothic" pitchFamily="34" charset="-128"/>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smtClean="0"/>
              <a:t>Traditional Solution</a:t>
            </a:r>
            <a:r>
              <a:rPr lang="en-US" dirty="0" smtClean="0"/>
              <a:t>: Maintain two separate copies</a:t>
            </a:r>
            <a:endParaRPr lang="en-US" dirty="0"/>
          </a:p>
        </p:txBody>
      </p:sp>
    </p:spTree>
    <p:extLst>
      <p:ext uri="{BB962C8B-B14F-4D97-AF65-F5344CB8AC3E}">
        <p14:creationId xmlns:p14="http://schemas.microsoft.com/office/powerpoint/2010/main" val="396308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3"/>
                                        </p:tgtEl>
                                      </p:cBhvr>
                                    </p:animEffect>
                                    <p:set>
                                      <p:cBhvr>
                                        <p:cTn id="7" dur="1" fill="hold">
                                          <p:stCondLst>
                                            <p:cond delay="499"/>
                                          </p:stCondLst>
                                        </p:cTn>
                                        <p:tgtEl>
                                          <p:spTgt spid="63"/>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fade">
                                      <p:cBhvr>
                                        <p:cTn id="10"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5881048" y="3655874"/>
            <a:ext cx="2362200" cy="1754326"/>
          </a:xfrm>
          <a:prstGeom prst="rect">
            <a:avLst/>
          </a:prstGeom>
          <a:noFill/>
        </p:spPr>
        <p:txBody>
          <a:bodyPr wrap="square" rtlCol="0">
            <a:spAutoFit/>
          </a:bodyPr>
          <a:lstStyle/>
          <a:p>
            <a:r>
              <a:rPr lang="en-US" dirty="0" smtClean="0"/>
              <a:t>Messages</a:t>
            </a:r>
          </a:p>
          <a:p>
            <a:pPr marL="285750" indent="-285750">
              <a:buFont typeface="Arial" pitchFamily="34" charset="0"/>
              <a:buChar char="•"/>
            </a:pPr>
            <a:r>
              <a:rPr lang="en-US" dirty="0"/>
              <a:t>Configure</a:t>
            </a:r>
          </a:p>
          <a:p>
            <a:pPr marL="285750" indent="-285750">
              <a:buFont typeface="Arial" pitchFamily="34" charset="0"/>
              <a:buChar char="•"/>
            </a:pPr>
            <a:r>
              <a:rPr lang="en-US" dirty="0" smtClean="0"/>
              <a:t>Acquire</a:t>
            </a:r>
          </a:p>
          <a:p>
            <a:pPr marL="285750" indent="-285750">
              <a:buFont typeface="Arial" pitchFamily="34" charset="0"/>
              <a:buChar char="•"/>
            </a:pPr>
            <a:r>
              <a:rPr lang="en-US" dirty="0" smtClean="0"/>
              <a:t>Measure</a:t>
            </a:r>
            <a:endParaRPr lang="en-US" dirty="0"/>
          </a:p>
          <a:p>
            <a:pPr marL="285750" indent="-285750">
              <a:buFont typeface="Arial" pitchFamily="34" charset="0"/>
              <a:buChar char="•"/>
            </a:pPr>
            <a:r>
              <a:rPr lang="en-US" dirty="0" smtClean="0"/>
              <a:t>Close</a:t>
            </a:r>
            <a:endParaRPr lang="en-US" dirty="0"/>
          </a:p>
          <a:p>
            <a:pPr marL="285750" indent="-285750">
              <a:buFont typeface="Arial" pitchFamily="34" charset="0"/>
              <a:buChar char="•"/>
            </a:pPr>
            <a:r>
              <a:rPr lang="en-US" dirty="0"/>
              <a:t>Exit</a:t>
            </a:r>
          </a:p>
        </p:txBody>
      </p:sp>
      <p:sp>
        <p:nvSpPr>
          <p:cNvPr id="2" name="Title 1"/>
          <p:cNvSpPr>
            <a:spLocks noGrp="1"/>
          </p:cNvSpPr>
          <p:nvPr>
            <p:ph type="title"/>
          </p:nvPr>
        </p:nvSpPr>
        <p:spPr/>
        <p:txBody>
          <a:bodyPr/>
          <a:lstStyle/>
          <a:p>
            <a:r>
              <a:rPr lang="en-US" dirty="0" smtClean="0"/>
              <a:t>Scaling Multiple Consumer Systems</a:t>
            </a:r>
            <a:endParaRPr lang="en-US" dirty="0"/>
          </a:p>
        </p:txBody>
      </p:sp>
      <p:sp>
        <p:nvSpPr>
          <p:cNvPr id="33" name="Content Placeholder 32"/>
          <p:cNvSpPr>
            <a:spLocks noGrp="1"/>
          </p:cNvSpPr>
          <p:nvPr>
            <p:ph idx="1"/>
          </p:nvPr>
        </p:nvSpPr>
        <p:spPr>
          <a:xfrm>
            <a:off x="469696" y="990600"/>
            <a:ext cx="8174242" cy="536970"/>
          </a:xfrm>
        </p:spPr>
        <p:txBody>
          <a:bodyPr/>
          <a:lstStyle/>
          <a:p>
            <a:r>
              <a:rPr lang="en-US" b="1" dirty="0" smtClean="0"/>
              <a:t>Scenario Two</a:t>
            </a:r>
            <a:r>
              <a:rPr lang="en-US" dirty="0" smtClean="0"/>
              <a:t>: Add Additional Capability</a:t>
            </a:r>
            <a:endParaRPr lang="en-US" dirty="0"/>
          </a:p>
        </p:txBody>
      </p:sp>
      <p:grpSp>
        <p:nvGrpSpPr>
          <p:cNvPr id="3" name="Group 2"/>
          <p:cNvGrpSpPr/>
          <p:nvPr/>
        </p:nvGrpSpPr>
        <p:grpSpPr>
          <a:xfrm>
            <a:off x="1387234" y="1926187"/>
            <a:ext cx="2123382" cy="1633968"/>
            <a:chOff x="391886" y="2362200"/>
            <a:chExt cx="2365318" cy="1820143"/>
          </a:xfrm>
        </p:grpSpPr>
        <p:grpSp>
          <p:nvGrpSpPr>
            <p:cNvPr id="4" name="Group 3"/>
            <p:cNvGrpSpPr/>
            <p:nvPr/>
          </p:nvGrpSpPr>
          <p:grpSpPr>
            <a:xfrm>
              <a:off x="391886" y="2362200"/>
              <a:ext cx="2365317" cy="1820143"/>
              <a:chOff x="391886" y="2362200"/>
              <a:chExt cx="2365317" cy="1820143"/>
            </a:xfrm>
          </p:grpSpPr>
          <p:grpSp>
            <p:nvGrpSpPr>
              <p:cNvPr id="9" name="Group 8"/>
              <p:cNvGrpSpPr/>
              <p:nvPr/>
            </p:nvGrpSpPr>
            <p:grpSpPr>
              <a:xfrm>
                <a:off x="391886" y="2362200"/>
                <a:ext cx="2365317" cy="1820143"/>
                <a:chOff x="381000" y="1676400"/>
                <a:chExt cx="2365317" cy="1820143"/>
              </a:xfrm>
            </p:grpSpPr>
            <p:sp>
              <p:nvSpPr>
                <p:cNvPr id="13" name="Rounded Rectangle 12"/>
                <p:cNvSpPr/>
                <p:nvPr/>
              </p:nvSpPr>
              <p:spPr bwMode="auto">
                <a:xfrm>
                  <a:off x="381000" y="1676400"/>
                  <a:ext cx="2365317" cy="1820143"/>
                </a:xfrm>
                <a:prstGeom prst="roundRect">
                  <a:avLst>
                    <a:gd name="adj" fmla="val 4725"/>
                  </a:avLst>
                </a:prstGeom>
                <a:noFill/>
                <a:ln w="38100" cap="flat" cmpd="sng" algn="ctr">
                  <a:solidFill>
                    <a:srgbClr val="FFFFFF">
                      <a:lumMod val="6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solidFill>
                      <a:srgbClr val="000000"/>
                    </a:solidFill>
                    <a:effectLst/>
                    <a:uLnTx/>
                    <a:uFillTx/>
                    <a:latin typeface="Times" pitchFamily="18" charset="0"/>
                    <a:cs typeface="Arial" charset="0"/>
                  </a:endParaRPr>
                </a:p>
              </p:txBody>
            </p:sp>
            <p:cxnSp>
              <p:nvCxnSpPr>
                <p:cNvPr id="14" name="Straight Arrow Connector 13"/>
                <p:cNvCxnSpPr/>
                <p:nvPr/>
              </p:nvCxnSpPr>
              <p:spPr>
                <a:xfrm>
                  <a:off x="2286000" y="3496543"/>
                  <a:ext cx="307917" cy="0"/>
                </a:xfrm>
                <a:prstGeom prst="straightConnector1">
                  <a:avLst/>
                </a:prstGeom>
                <a:ln>
                  <a:solidFill>
                    <a:schemeClr val="bg1">
                      <a:lumMod val="65000"/>
                    </a:schemeClr>
                  </a:solidFill>
                  <a:tailEnd type="arrow"/>
                </a:ln>
                <a:effectLst/>
              </p:spPr>
              <p:style>
                <a:lnRef idx="2">
                  <a:schemeClr val="dk1"/>
                </a:lnRef>
                <a:fillRef idx="0">
                  <a:schemeClr val="dk1"/>
                </a:fillRef>
                <a:effectRef idx="1">
                  <a:schemeClr val="dk1"/>
                </a:effectRef>
                <a:fontRef idx="minor">
                  <a:schemeClr val="tx1"/>
                </a:fontRef>
              </p:style>
            </p:cxnSp>
          </p:grpSp>
          <p:sp>
            <p:nvSpPr>
              <p:cNvPr id="10" name="Rectangle 9"/>
              <p:cNvSpPr/>
              <p:nvPr/>
            </p:nvSpPr>
            <p:spPr>
              <a:xfrm>
                <a:off x="990600" y="2514600"/>
                <a:ext cx="1515452" cy="1367269"/>
              </a:xfrm>
              <a:prstGeom prst="rect">
                <a:avLst/>
              </a:prstGeom>
              <a:noFill/>
              <a:ln>
                <a:solidFill>
                  <a:srgbClr val="FFC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33400" y="3505200"/>
                <a:ext cx="304800" cy="304800"/>
              </a:xfrm>
              <a:prstGeom prst="rect">
                <a:avLst/>
              </a:prstGeom>
              <a:solidFill>
                <a:schemeClr val="accent4">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595926" y="2971800"/>
                <a:ext cx="304800" cy="3048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 dirty="0">
                  <a:solidFill>
                    <a:schemeClr val="tx1"/>
                  </a:solidFill>
                </a:endParaRPr>
              </a:p>
            </p:txBody>
          </p:sp>
        </p:grpSp>
        <p:cxnSp>
          <p:nvCxnSpPr>
            <p:cNvPr id="5" name="Elbow Connector 4"/>
            <p:cNvCxnSpPr>
              <a:endCxn id="12" idx="1"/>
            </p:cNvCxnSpPr>
            <p:nvPr/>
          </p:nvCxnSpPr>
          <p:spPr>
            <a:xfrm>
              <a:off x="391886" y="2656112"/>
              <a:ext cx="1204040" cy="468088"/>
            </a:xfrm>
            <a:prstGeom prst="bentConnector3">
              <a:avLst>
                <a:gd name="adj1" fmla="val 70794"/>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cxnSp>
          <p:nvCxnSpPr>
            <p:cNvPr id="6" name="Elbow Connector 5"/>
            <p:cNvCxnSpPr/>
            <p:nvPr/>
          </p:nvCxnSpPr>
          <p:spPr>
            <a:xfrm rot="10800000" flipV="1">
              <a:off x="1900727" y="2662669"/>
              <a:ext cx="856477" cy="468088"/>
            </a:xfrm>
            <a:prstGeom prst="bentConnector3">
              <a:avLst>
                <a:gd name="adj1" fmla="val 50000"/>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sp>
          <p:nvSpPr>
            <p:cNvPr id="7" name="Round Single Corner Rectangle 6"/>
            <p:cNvSpPr/>
            <p:nvPr/>
          </p:nvSpPr>
          <p:spPr>
            <a:xfrm>
              <a:off x="1595926" y="2971800"/>
              <a:ext cx="304800" cy="78365"/>
            </a:xfrm>
            <a:prstGeom prst="round1Rect">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a:stCxn id="11" idx="3"/>
            </p:cNvCxnSpPr>
            <p:nvPr/>
          </p:nvCxnSpPr>
          <p:spPr>
            <a:xfrm>
              <a:off x="838200" y="3657600"/>
              <a:ext cx="155706"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5" name="TextBox 14"/>
          <p:cNvSpPr txBox="1"/>
          <p:nvPr/>
        </p:nvSpPr>
        <p:spPr>
          <a:xfrm>
            <a:off x="1434062" y="1502391"/>
            <a:ext cx="2029723" cy="400110"/>
          </a:xfrm>
          <a:prstGeom prst="rect">
            <a:avLst/>
          </a:prstGeom>
          <a:noFill/>
        </p:spPr>
        <p:txBody>
          <a:bodyPr wrap="none" rtlCol="0">
            <a:spAutoFit/>
          </a:bodyPr>
          <a:lstStyle/>
          <a:p>
            <a:r>
              <a:rPr lang="en-US" sz="2000" dirty="0" smtClean="0"/>
              <a:t>Measurement A</a:t>
            </a:r>
            <a:endParaRPr lang="en-US" sz="2000" dirty="0"/>
          </a:p>
        </p:txBody>
      </p:sp>
      <p:sp>
        <p:nvSpPr>
          <p:cNvPr id="17" name="TextBox 16"/>
          <p:cNvSpPr txBox="1"/>
          <p:nvPr/>
        </p:nvSpPr>
        <p:spPr>
          <a:xfrm>
            <a:off x="1387234" y="3657600"/>
            <a:ext cx="2362200" cy="1754326"/>
          </a:xfrm>
          <a:prstGeom prst="rect">
            <a:avLst/>
          </a:prstGeom>
          <a:noFill/>
        </p:spPr>
        <p:txBody>
          <a:bodyPr wrap="square" rtlCol="0">
            <a:spAutoFit/>
          </a:bodyPr>
          <a:lstStyle/>
          <a:p>
            <a:r>
              <a:rPr lang="en-US" dirty="0" smtClean="0"/>
              <a:t>Messages</a:t>
            </a:r>
          </a:p>
          <a:p>
            <a:pPr marL="285750" indent="-285750">
              <a:buFont typeface="Arial" pitchFamily="34" charset="0"/>
              <a:buChar char="•"/>
            </a:pPr>
            <a:r>
              <a:rPr lang="en-US" dirty="0" smtClean="0"/>
              <a:t>Configure</a:t>
            </a:r>
          </a:p>
          <a:p>
            <a:pPr marL="285750" indent="-285750">
              <a:buFont typeface="Arial" pitchFamily="34" charset="0"/>
              <a:buChar char="•"/>
            </a:pPr>
            <a:r>
              <a:rPr lang="en-US" dirty="0" smtClean="0"/>
              <a:t>Acquire</a:t>
            </a:r>
          </a:p>
          <a:p>
            <a:pPr marL="285750" indent="-285750">
              <a:buFont typeface="Arial" pitchFamily="34" charset="0"/>
              <a:buChar char="•"/>
            </a:pPr>
            <a:r>
              <a:rPr lang="en-US" dirty="0" smtClean="0"/>
              <a:t>Measure</a:t>
            </a:r>
          </a:p>
          <a:p>
            <a:pPr marL="285750" indent="-285750">
              <a:buFont typeface="Arial" pitchFamily="34" charset="0"/>
              <a:buChar char="•"/>
            </a:pPr>
            <a:r>
              <a:rPr lang="en-US" dirty="0" smtClean="0"/>
              <a:t>Close</a:t>
            </a:r>
          </a:p>
          <a:p>
            <a:pPr marL="285750" indent="-285750">
              <a:buFont typeface="Arial" pitchFamily="34" charset="0"/>
              <a:buChar char="•"/>
            </a:pPr>
            <a:r>
              <a:rPr lang="en-US" dirty="0" smtClean="0"/>
              <a:t>Exit</a:t>
            </a:r>
            <a:endParaRPr lang="en-US" dirty="0"/>
          </a:p>
        </p:txBody>
      </p:sp>
      <p:grpSp>
        <p:nvGrpSpPr>
          <p:cNvPr id="19" name="Group 18"/>
          <p:cNvGrpSpPr/>
          <p:nvPr/>
        </p:nvGrpSpPr>
        <p:grpSpPr>
          <a:xfrm>
            <a:off x="5883045" y="1926187"/>
            <a:ext cx="2123382" cy="1633968"/>
            <a:chOff x="391886" y="2362200"/>
            <a:chExt cx="2365318" cy="1820143"/>
          </a:xfrm>
        </p:grpSpPr>
        <p:grpSp>
          <p:nvGrpSpPr>
            <p:cNvPr id="20" name="Group 19"/>
            <p:cNvGrpSpPr/>
            <p:nvPr/>
          </p:nvGrpSpPr>
          <p:grpSpPr>
            <a:xfrm>
              <a:off x="391886" y="2362200"/>
              <a:ext cx="2365317" cy="1820143"/>
              <a:chOff x="391886" y="2362200"/>
              <a:chExt cx="2365317" cy="1820143"/>
            </a:xfrm>
          </p:grpSpPr>
          <p:grpSp>
            <p:nvGrpSpPr>
              <p:cNvPr id="25" name="Group 24"/>
              <p:cNvGrpSpPr/>
              <p:nvPr/>
            </p:nvGrpSpPr>
            <p:grpSpPr>
              <a:xfrm>
                <a:off x="391886" y="2362200"/>
                <a:ext cx="2365317" cy="1820143"/>
                <a:chOff x="381000" y="1676400"/>
                <a:chExt cx="2365317" cy="1820143"/>
              </a:xfrm>
            </p:grpSpPr>
            <p:sp>
              <p:nvSpPr>
                <p:cNvPr id="29" name="Rounded Rectangle 28"/>
                <p:cNvSpPr/>
                <p:nvPr/>
              </p:nvSpPr>
              <p:spPr bwMode="auto">
                <a:xfrm>
                  <a:off x="381000" y="1676400"/>
                  <a:ext cx="2365317" cy="1820143"/>
                </a:xfrm>
                <a:prstGeom prst="roundRect">
                  <a:avLst>
                    <a:gd name="adj" fmla="val 4725"/>
                  </a:avLst>
                </a:prstGeom>
                <a:noFill/>
                <a:ln w="38100" cap="flat" cmpd="sng" algn="ctr">
                  <a:solidFill>
                    <a:srgbClr val="FFFFFF">
                      <a:lumMod val="6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solidFill>
                      <a:srgbClr val="000000"/>
                    </a:solidFill>
                    <a:effectLst/>
                    <a:uLnTx/>
                    <a:uFillTx/>
                    <a:latin typeface="Times" pitchFamily="18" charset="0"/>
                    <a:cs typeface="Arial" charset="0"/>
                  </a:endParaRPr>
                </a:p>
              </p:txBody>
            </p:sp>
            <p:cxnSp>
              <p:nvCxnSpPr>
                <p:cNvPr id="30" name="Straight Arrow Connector 29"/>
                <p:cNvCxnSpPr/>
                <p:nvPr/>
              </p:nvCxnSpPr>
              <p:spPr>
                <a:xfrm>
                  <a:off x="2286000" y="3496543"/>
                  <a:ext cx="307917" cy="0"/>
                </a:xfrm>
                <a:prstGeom prst="straightConnector1">
                  <a:avLst/>
                </a:prstGeom>
                <a:ln>
                  <a:solidFill>
                    <a:schemeClr val="bg1">
                      <a:lumMod val="65000"/>
                    </a:schemeClr>
                  </a:solidFill>
                  <a:tailEnd type="arrow"/>
                </a:ln>
                <a:effectLst/>
              </p:spPr>
              <p:style>
                <a:lnRef idx="2">
                  <a:schemeClr val="dk1"/>
                </a:lnRef>
                <a:fillRef idx="0">
                  <a:schemeClr val="dk1"/>
                </a:fillRef>
                <a:effectRef idx="1">
                  <a:schemeClr val="dk1"/>
                </a:effectRef>
                <a:fontRef idx="minor">
                  <a:schemeClr val="tx1"/>
                </a:fontRef>
              </p:style>
            </p:cxnSp>
          </p:grpSp>
          <p:sp>
            <p:nvSpPr>
              <p:cNvPr id="26" name="Rectangle 25"/>
              <p:cNvSpPr/>
              <p:nvPr/>
            </p:nvSpPr>
            <p:spPr>
              <a:xfrm>
                <a:off x="990600" y="2514600"/>
                <a:ext cx="1515452" cy="1367269"/>
              </a:xfrm>
              <a:prstGeom prst="rect">
                <a:avLst/>
              </a:prstGeom>
              <a:noFill/>
              <a:ln>
                <a:solidFill>
                  <a:srgbClr val="FFC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533400" y="3505200"/>
                <a:ext cx="304800" cy="304800"/>
              </a:xfrm>
              <a:prstGeom prst="rect">
                <a:avLst/>
              </a:prstGeom>
              <a:solidFill>
                <a:schemeClr val="accent4">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1595926" y="2971800"/>
                <a:ext cx="304800" cy="3048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 dirty="0">
                  <a:solidFill>
                    <a:schemeClr val="tx1"/>
                  </a:solidFill>
                </a:endParaRPr>
              </a:p>
            </p:txBody>
          </p:sp>
        </p:grpSp>
        <p:cxnSp>
          <p:nvCxnSpPr>
            <p:cNvPr id="21" name="Elbow Connector 20"/>
            <p:cNvCxnSpPr>
              <a:endCxn id="28" idx="1"/>
            </p:cNvCxnSpPr>
            <p:nvPr/>
          </p:nvCxnSpPr>
          <p:spPr>
            <a:xfrm>
              <a:off x="391886" y="2656112"/>
              <a:ext cx="1204040" cy="468088"/>
            </a:xfrm>
            <a:prstGeom prst="bentConnector3">
              <a:avLst>
                <a:gd name="adj1" fmla="val 70794"/>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cxnSp>
          <p:nvCxnSpPr>
            <p:cNvPr id="22" name="Elbow Connector 21"/>
            <p:cNvCxnSpPr/>
            <p:nvPr/>
          </p:nvCxnSpPr>
          <p:spPr>
            <a:xfrm rot="10800000" flipV="1">
              <a:off x="1900727" y="2662669"/>
              <a:ext cx="856477" cy="468088"/>
            </a:xfrm>
            <a:prstGeom prst="bentConnector3">
              <a:avLst>
                <a:gd name="adj1" fmla="val 50000"/>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sp>
          <p:nvSpPr>
            <p:cNvPr id="23" name="Round Single Corner Rectangle 22"/>
            <p:cNvSpPr/>
            <p:nvPr/>
          </p:nvSpPr>
          <p:spPr>
            <a:xfrm>
              <a:off x="1595926" y="2971800"/>
              <a:ext cx="304800" cy="78365"/>
            </a:xfrm>
            <a:prstGeom prst="round1Rect">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a:stCxn id="27" idx="3"/>
            </p:cNvCxnSpPr>
            <p:nvPr/>
          </p:nvCxnSpPr>
          <p:spPr>
            <a:xfrm>
              <a:off x="838200" y="3657600"/>
              <a:ext cx="155706"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31" name="TextBox 30"/>
          <p:cNvSpPr txBox="1"/>
          <p:nvPr/>
        </p:nvSpPr>
        <p:spPr>
          <a:xfrm>
            <a:off x="5926667" y="1490596"/>
            <a:ext cx="2036135" cy="400110"/>
          </a:xfrm>
          <a:prstGeom prst="rect">
            <a:avLst/>
          </a:prstGeom>
          <a:noFill/>
        </p:spPr>
        <p:txBody>
          <a:bodyPr wrap="none" rtlCol="0">
            <a:spAutoFit/>
          </a:bodyPr>
          <a:lstStyle/>
          <a:p>
            <a:r>
              <a:rPr lang="en-US" sz="2000" dirty="0" smtClean="0"/>
              <a:t>Measurement B</a:t>
            </a:r>
            <a:endParaRPr lang="en-US" sz="2000" dirty="0"/>
          </a:p>
        </p:txBody>
      </p:sp>
      <p:sp>
        <p:nvSpPr>
          <p:cNvPr id="34" name="Content Placeholder 32"/>
          <p:cNvSpPr txBox="1">
            <a:spLocks/>
          </p:cNvSpPr>
          <p:nvPr/>
        </p:nvSpPr>
        <p:spPr bwMode="auto">
          <a:xfrm>
            <a:off x="442401" y="5711430"/>
            <a:ext cx="8174242" cy="536970"/>
          </a:xfrm>
          <a:prstGeom prst="rect">
            <a:avLst/>
          </a:prstGeom>
          <a:noFill/>
          <a:ln w="9525">
            <a:noFill/>
            <a:miter lim="800000"/>
            <a:headEnd/>
            <a:tailEnd/>
          </a:ln>
        </p:spPr>
        <p:txBody>
          <a:bodyPr vert="horz" wrap="square" lIns="91435" tIns="45717" rIns="91435" bIns="45717" numCol="1" anchor="t" anchorCtr="0" compatLnSpc="1">
            <a:prstTxWarp prst="textNoShape">
              <a:avLst/>
            </a:prstTxWarp>
          </a:bodyPr>
          <a:lstStyle>
            <a:lvl1pPr marL="342900" indent="-342900" algn="l" defTabSz="455613" rtl="0" eaLnBrk="1" fontAlgn="base" hangingPunct="1">
              <a:spcBef>
                <a:spcPts val="575"/>
              </a:spcBef>
              <a:spcAft>
                <a:spcPct val="0"/>
              </a:spcAft>
              <a:buClr>
                <a:srgbClr val="7F7F7F"/>
              </a:buClr>
              <a:buSzPct val="70000"/>
              <a:buFont typeface="Arial" pitchFamily="34" charset="0"/>
              <a:defRPr sz="2400" kern="1200">
                <a:solidFill>
                  <a:schemeClr val="tx1"/>
                </a:solidFill>
                <a:latin typeface="+mn-lt"/>
                <a:ea typeface="MS PGothic" pitchFamily="34" charset="-128"/>
                <a:cs typeface="Arial"/>
              </a:defRPr>
            </a:lvl1pPr>
            <a:lvl2pPr marL="641350" indent="-185738" algn="l" defTabSz="455613" rtl="0" eaLnBrk="1" fontAlgn="base" hangingPunct="1">
              <a:spcBef>
                <a:spcPct val="20000"/>
              </a:spcBef>
              <a:spcAft>
                <a:spcPct val="0"/>
              </a:spcAft>
              <a:buClr>
                <a:srgbClr val="7F7F7F"/>
              </a:buClr>
              <a:buSzPct val="70000"/>
              <a:buFont typeface="Arial" pitchFamily="34" charset="0"/>
              <a:buChar char="•"/>
              <a:defRPr sz="2000" kern="1200">
                <a:solidFill>
                  <a:schemeClr val="tx1"/>
                </a:solidFill>
                <a:latin typeface="+mn-lt"/>
                <a:ea typeface="MS PGothic" pitchFamily="34" charset="-128"/>
                <a:cs typeface="Arial"/>
              </a:defRPr>
            </a:lvl2pPr>
            <a:lvl3pPr marL="1081088" indent="-166688" algn="l" defTabSz="455613" rtl="0" eaLnBrk="1" fontAlgn="base" hangingPunct="1">
              <a:spcBef>
                <a:spcPct val="20000"/>
              </a:spcBef>
              <a:spcAft>
                <a:spcPct val="0"/>
              </a:spcAft>
              <a:buClr>
                <a:srgbClr val="7F7F7F"/>
              </a:buClr>
              <a:buSzPct val="70000"/>
              <a:buFont typeface="Courier New" pitchFamily="49" charset="0"/>
              <a:buChar char="o"/>
              <a:defRPr kern="1200">
                <a:solidFill>
                  <a:schemeClr val="tx1"/>
                </a:solidFill>
                <a:latin typeface="+mn-lt"/>
                <a:ea typeface="MS PGothic" pitchFamily="34" charset="-128"/>
                <a:cs typeface="Arial"/>
              </a:defRPr>
            </a:lvl3pPr>
            <a:lvl4pPr marL="1598613" indent="-227013" algn="l" defTabSz="455613" rtl="0" eaLnBrk="1" fontAlgn="base" hangingPunct="1">
              <a:spcBef>
                <a:spcPct val="20000"/>
              </a:spcBef>
              <a:spcAft>
                <a:spcPct val="0"/>
              </a:spcAft>
              <a:buClr>
                <a:srgbClr val="7F7F7F"/>
              </a:buClr>
              <a:buSzPct val="70000"/>
              <a:buFont typeface="Arial" pitchFamily="34" charset="0"/>
              <a:buChar char="–"/>
              <a:defRPr sz="1400" kern="1200">
                <a:solidFill>
                  <a:schemeClr val="tx1"/>
                </a:solidFill>
                <a:latin typeface="+mn-lt"/>
                <a:ea typeface="MS PGothic" pitchFamily="34" charset="-128"/>
                <a:cs typeface="Arial"/>
              </a:defRPr>
            </a:lvl4pPr>
            <a:lvl5pPr marL="1827213" indent="1588" algn="l" defTabSz="455613" rtl="0" eaLnBrk="1" fontAlgn="base" hangingPunct="1">
              <a:spcBef>
                <a:spcPct val="20000"/>
              </a:spcBef>
              <a:spcAft>
                <a:spcPct val="0"/>
              </a:spcAft>
              <a:buClr>
                <a:srgbClr val="7F7F7F"/>
              </a:buClr>
              <a:buSzPct val="70000"/>
              <a:buFont typeface="Arial" pitchFamily="34" charset="0"/>
              <a:defRPr sz="1400" kern="1200">
                <a:solidFill>
                  <a:schemeClr val="tx1"/>
                </a:solidFill>
                <a:latin typeface="+mn-lt"/>
                <a:ea typeface="MS PGothic" pitchFamily="34" charset="-128"/>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smtClean="0"/>
              <a:t>Traditional Solution</a:t>
            </a:r>
            <a:r>
              <a:rPr lang="en-US" dirty="0" smtClean="0"/>
              <a:t>: Maintain two separate copies</a:t>
            </a:r>
            <a:endParaRPr lang="en-US" dirty="0"/>
          </a:p>
        </p:txBody>
      </p:sp>
      <p:sp>
        <p:nvSpPr>
          <p:cNvPr id="35" name="TextBox 34"/>
          <p:cNvSpPr txBox="1"/>
          <p:nvPr/>
        </p:nvSpPr>
        <p:spPr>
          <a:xfrm>
            <a:off x="5881048" y="3655874"/>
            <a:ext cx="2362200" cy="2031325"/>
          </a:xfrm>
          <a:prstGeom prst="rect">
            <a:avLst/>
          </a:prstGeom>
          <a:noFill/>
        </p:spPr>
        <p:txBody>
          <a:bodyPr wrap="square" rtlCol="0">
            <a:spAutoFit/>
          </a:bodyPr>
          <a:lstStyle/>
          <a:p>
            <a:r>
              <a:rPr lang="en-US" dirty="0" smtClean="0"/>
              <a:t>Messages</a:t>
            </a:r>
          </a:p>
          <a:p>
            <a:pPr marL="285750" indent="-285750">
              <a:buFont typeface="Arial" pitchFamily="34" charset="0"/>
              <a:buChar char="•"/>
            </a:pPr>
            <a:r>
              <a:rPr lang="en-US" dirty="0" smtClean="0"/>
              <a:t>Configure</a:t>
            </a:r>
          </a:p>
          <a:p>
            <a:pPr marL="285750" indent="-285750">
              <a:buFont typeface="Arial" pitchFamily="34" charset="0"/>
              <a:buChar char="•"/>
            </a:pPr>
            <a:r>
              <a:rPr lang="en-US" dirty="0" smtClean="0"/>
              <a:t>Acquire</a:t>
            </a:r>
          </a:p>
          <a:p>
            <a:pPr marL="285750" indent="-285750">
              <a:buFont typeface="Arial" pitchFamily="34" charset="0"/>
              <a:buChar char="•"/>
            </a:pPr>
            <a:r>
              <a:rPr lang="en-US" b="1" dirty="0" smtClean="0">
                <a:solidFill>
                  <a:srgbClr val="FF0000"/>
                </a:solidFill>
              </a:rPr>
              <a:t>Log</a:t>
            </a:r>
          </a:p>
          <a:p>
            <a:pPr marL="285750" indent="-285750">
              <a:buFont typeface="Arial" pitchFamily="34" charset="0"/>
              <a:buChar char="•"/>
            </a:pPr>
            <a:r>
              <a:rPr lang="en-US" dirty="0" smtClean="0"/>
              <a:t>Measure</a:t>
            </a:r>
          </a:p>
          <a:p>
            <a:pPr marL="285750" indent="-285750">
              <a:buFont typeface="Arial" pitchFamily="34" charset="0"/>
              <a:buChar char="•"/>
            </a:pPr>
            <a:r>
              <a:rPr lang="en-US" dirty="0" smtClean="0"/>
              <a:t>Close</a:t>
            </a:r>
          </a:p>
          <a:p>
            <a:pPr marL="285750" indent="-285750">
              <a:buFont typeface="Arial" pitchFamily="34" charset="0"/>
              <a:buChar char="•"/>
            </a:pPr>
            <a:r>
              <a:rPr lang="en-US" dirty="0" smtClean="0"/>
              <a:t>Exit</a:t>
            </a:r>
            <a:endParaRPr lang="en-US" dirty="0"/>
          </a:p>
        </p:txBody>
      </p:sp>
    </p:spTree>
    <p:extLst>
      <p:ext uri="{BB962C8B-B14F-4D97-AF65-F5344CB8AC3E}">
        <p14:creationId xmlns:p14="http://schemas.microsoft.com/office/powerpoint/2010/main" val="196435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6"/>
                                        </p:tgtEl>
                                      </p:cBhvr>
                                    </p:animEffect>
                                    <p:set>
                                      <p:cBhvr>
                                        <p:cTn id="7" dur="1" fill="hold">
                                          <p:stCondLst>
                                            <p:cond delay="499"/>
                                          </p:stCondLst>
                                        </p:cTn>
                                        <p:tgtEl>
                                          <p:spTgt spid="36"/>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Queues Exist for the Lifetime of the Creator</a:t>
            </a:r>
            <a:endParaRPr lang="en-US" dirty="0"/>
          </a:p>
        </p:txBody>
      </p:sp>
      <p:grpSp>
        <p:nvGrpSpPr>
          <p:cNvPr id="64" name="Group 63"/>
          <p:cNvGrpSpPr/>
          <p:nvPr/>
        </p:nvGrpSpPr>
        <p:grpSpPr>
          <a:xfrm>
            <a:off x="1037868" y="2680561"/>
            <a:ext cx="1167886" cy="898702"/>
            <a:chOff x="391886" y="2362200"/>
            <a:chExt cx="2365318" cy="1820143"/>
          </a:xfrm>
        </p:grpSpPr>
        <p:grpSp>
          <p:nvGrpSpPr>
            <p:cNvPr id="65" name="Group 64"/>
            <p:cNvGrpSpPr/>
            <p:nvPr/>
          </p:nvGrpSpPr>
          <p:grpSpPr>
            <a:xfrm>
              <a:off x="391886" y="2362200"/>
              <a:ext cx="2365317" cy="1820143"/>
              <a:chOff x="391886" y="2362200"/>
              <a:chExt cx="2365317" cy="1820143"/>
            </a:xfrm>
          </p:grpSpPr>
          <p:grpSp>
            <p:nvGrpSpPr>
              <p:cNvPr id="70" name="Group 69"/>
              <p:cNvGrpSpPr/>
              <p:nvPr/>
            </p:nvGrpSpPr>
            <p:grpSpPr>
              <a:xfrm>
                <a:off x="391886" y="2362200"/>
                <a:ext cx="2365317" cy="1820143"/>
                <a:chOff x="381000" y="1676400"/>
                <a:chExt cx="2365317" cy="1820143"/>
              </a:xfrm>
            </p:grpSpPr>
            <p:sp>
              <p:nvSpPr>
                <p:cNvPr id="74" name="Rounded Rectangle 73"/>
                <p:cNvSpPr/>
                <p:nvPr/>
              </p:nvSpPr>
              <p:spPr bwMode="auto">
                <a:xfrm>
                  <a:off x="381000" y="1676400"/>
                  <a:ext cx="2365317" cy="1820143"/>
                </a:xfrm>
                <a:prstGeom prst="roundRect">
                  <a:avLst>
                    <a:gd name="adj" fmla="val 4725"/>
                  </a:avLst>
                </a:prstGeom>
                <a:noFill/>
                <a:ln w="38100" cap="flat" cmpd="sng" algn="ctr">
                  <a:solidFill>
                    <a:srgbClr val="FFFFFF">
                      <a:lumMod val="6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solidFill>
                      <a:srgbClr val="000000"/>
                    </a:solidFill>
                    <a:effectLst/>
                    <a:uLnTx/>
                    <a:uFillTx/>
                    <a:latin typeface="Times" pitchFamily="18" charset="0"/>
                    <a:cs typeface="Arial" charset="0"/>
                  </a:endParaRPr>
                </a:p>
              </p:txBody>
            </p:sp>
            <p:cxnSp>
              <p:nvCxnSpPr>
                <p:cNvPr id="75" name="Straight Arrow Connector 74"/>
                <p:cNvCxnSpPr/>
                <p:nvPr/>
              </p:nvCxnSpPr>
              <p:spPr>
                <a:xfrm>
                  <a:off x="2286000" y="3496543"/>
                  <a:ext cx="307917" cy="0"/>
                </a:xfrm>
                <a:prstGeom prst="straightConnector1">
                  <a:avLst/>
                </a:prstGeom>
                <a:ln>
                  <a:solidFill>
                    <a:schemeClr val="bg1">
                      <a:lumMod val="65000"/>
                    </a:schemeClr>
                  </a:solidFill>
                  <a:tailEnd type="arrow"/>
                </a:ln>
                <a:effectLst/>
              </p:spPr>
              <p:style>
                <a:lnRef idx="2">
                  <a:schemeClr val="dk1"/>
                </a:lnRef>
                <a:fillRef idx="0">
                  <a:schemeClr val="dk1"/>
                </a:fillRef>
                <a:effectRef idx="1">
                  <a:schemeClr val="dk1"/>
                </a:effectRef>
                <a:fontRef idx="minor">
                  <a:schemeClr val="tx1"/>
                </a:fontRef>
              </p:style>
            </p:cxnSp>
          </p:grpSp>
          <p:sp>
            <p:nvSpPr>
              <p:cNvPr id="71" name="Rectangle 70"/>
              <p:cNvSpPr/>
              <p:nvPr/>
            </p:nvSpPr>
            <p:spPr>
              <a:xfrm>
                <a:off x="990600" y="2514600"/>
                <a:ext cx="1515452" cy="1367269"/>
              </a:xfrm>
              <a:prstGeom prst="rect">
                <a:avLst/>
              </a:prstGeom>
              <a:noFill/>
              <a:ln>
                <a:solidFill>
                  <a:srgbClr val="FFC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71"/>
              <p:cNvSpPr/>
              <p:nvPr/>
            </p:nvSpPr>
            <p:spPr>
              <a:xfrm>
                <a:off x="533400" y="3505200"/>
                <a:ext cx="304800" cy="304800"/>
              </a:xfrm>
              <a:prstGeom prst="rect">
                <a:avLst/>
              </a:prstGeom>
              <a:solidFill>
                <a:schemeClr val="accent4">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72"/>
              <p:cNvSpPr/>
              <p:nvPr/>
            </p:nvSpPr>
            <p:spPr>
              <a:xfrm>
                <a:off x="1595926" y="2971800"/>
                <a:ext cx="304800" cy="3048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 dirty="0">
                  <a:solidFill>
                    <a:schemeClr val="tx1"/>
                  </a:solidFill>
                </a:endParaRPr>
              </a:p>
            </p:txBody>
          </p:sp>
        </p:grpSp>
        <p:cxnSp>
          <p:nvCxnSpPr>
            <p:cNvPr id="66" name="Elbow Connector 65"/>
            <p:cNvCxnSpPr>
              <a:endCxn id="73" idx="1"/>
            </p:cNvCxnSpPr>
            <p:nvPr/>
          </p:nvCxnSpPr>
          <p:spPr>
            <a:xfrm>
              <a:off x="391886" y="2656112"/>
              <a:ext cx="1204040" cy="468088"/>
            </a:xfrm>
            <a:prstGeom prst="bentConnector3">
              <a:avLst>
                <a:gd name="adj1" fmla="val 70794"/>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cxnSp>
          <p:nvCxnSpPr>
            <p:cNvPr id="67" name="Elbow Connector 66"/>
            <p:cNvCxnSpPr/>
            <p:nvPr/>
          </p:nvCxnSpPr>
          <p:spPr>
            <a:xfrm rot="10800000" flipV="1">
              <a:off x="1900727" y="2662669"/>
              <a:ext cx="856477" cy="468088"/>
            </a:xfrm>
            <a:prstGeom prst="bentConnector3">
              <a:avLst>
                <a:gd name="adj1" fmla="val 50000"/>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sp>
          <p:nvSpPr>
            <p:cNvPr id="68" name="Round Single Corner Rectangle 67"/>
            <p:cNvSpPr/>
            <p:nvPr/>
          </p:nvSpPr>
          <p:spPr>
            <a:xfrm>
              <a:off x="1595926" y="2971800"/>
              <a:ext cx="304800" cy="78365"/>
            </a:xfrm>
            <a:prstGeom prst="round1Rect">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9" name="Straight Connector 68"/>
            <p:cNvCxnSpPr>
              <a:stCxn id="72" idx="3"/>
            </p:cNvCxnSpPr>
            <p:nvPr/>
          </p:nvCxnSpPr>
          <p:spPr>
            <a:xfrm>
              <a:off x="838200" y="3657600"/>
              <a:ext cx="155706"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76" name="Group 75"/>
          <p:cNvGrpSpPr/>
          <p:nvPr/>
        </p:nvGrpSpPr>
        <p:grpSpPr>
          <a:xfrm>
            <a:off x="2507357" y="2682698"/>
            <a:ext cx="1167886" cy="898702"/>
            <a:chOff x="391886" y="2362200"/>
            <a:chExt cx="2365318" cy="1820143"/>
          </a:xfrm>
        </p:grpSpPr>
        <p:grpSp>
          <p:nvGrpSpPr>
            <p:cNvPr id="77" name="Group 76"/>
            <p:cNvGrpSpPr/>
            <p:nvPr/>
          </p:nvGrpSpPr>
          <p:grpSpPr>
            <a:xfrm>
              <a:off x="391886" y="2362200"/>
              <a:ext cx="2365317" cy="1820143"/>
              <a:chOff x="391886" y="2362200"/>
              <a:chExt cx="2365317" cy="1820143"/>
            </a:xfrm>
          </p:grpSpPr>
          <p:grpSp>
            <p:nvGrpSpPr>
              <p:cNvPr id="82" name="Group 81"/>
              <p:cNvGrpSpPr/>
              <p:nvPr/>
            </p:nvGrpSpPr>
            <p:grpSpPr>
              <a:xfrm>
                <a:off x="391886" y="2362200"/>
                <a:ext cx="2365317" cy="1820143"/>
                <a:chOff x="381000" y="1676400"/>
                <a:chExt cx="2365317" cy="1820143"/>
              </a:xfrm>
            </p:grpSpPr>
            <p:sp>
              <p:nvSpPr>
                <p:cNvPr id="86" name="Rounded Rectangle 85"/>
                <p:cNvSpPr/>
                <p:nvPr/>
              </p:nvSpPr>
              <p:spPr bwMode="auto">
                <a:xfrm>
                  <a:off x="381000" y="1676400"/>
                  <a:ext cx="2365317" cy="1820143"/>
                </a:xfrm>
                <a:prstGeom prst="roundRect">
                  <a:avLst>
                    <a:gd name="adj" fmla="val 4725"/>
                  </a:avLst>
                </a:prstGeom>
                <a:noFill/>
                <a:ln w="38100" cap="flat" cmpd="sng" algn="ctr">
                  <a:solidFill>
                    <a:srgbClr val="FFFFFF">
                      <a:lumMod val="6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solidFill>
                      <a:srgbClr val="000000"/>
                    </a:solidFill>
                    <a:effectLst/>
                    <a:uLnTx/>
                    <a:uFillTx/>
                    <a:latin typeface="Times" pitchFamily="18" charset="0"/>
                    <a:cs typeface="Arial" charset="0"/>
                  </a:endParaRPr>
                </a:p>
              </p:txBody>
            </p:sp>
            <p:cxnSp>
              <p:nvCxnSpPr>
                <p:cNvPr id="87" name="Straight Arrow Connector 86"/>
                <p:cNvCxnSpPr/>
                <p:nvPr/>
              </p:nvCxnSpPr>
              <p:spPr>
                <a:xfrm>
                  <a:off x="2286000" y="3496543"/>
                  <a:ext cx="307917" cy="0"/>
                </a:xfrm>
                <a:prstGeom prst="straightConnector1">
                  <a:avLst/>
                </a:prstGeom>
                <a:ln>
                  <a:solidFill>
                    <a:schemeClr val="bg1">
                      <a:lumMod val="65000"/>
                    </a:schemeClr>
                  </a:solidFill>
                  <a:tailEnd type="arrow"/>
                </a:ln>
                <a:effectLst/>
              </p:spPr>
              <p:style>
                <a:lnRef idx="2">
                  <a:schemeClr val="dk1"/>
                </a:lnRef>
                <a:fillRef idx="0">
                  <a:schemeClr val="dk1"/>
                </a:fillRef>
                <a:effectRef idx="1">
                  <a:schemeClr val="dk1"/>
                </a:effectRef>
                <a:fontRef idx="minor">
                  <a:schemeClr val="tx1"/>
                </a:fontRef>
              </p:style>
            </p:cxnSp>
          </p:grpSp>
          <p:sp>
            <p:nvSpPr>
              <p:cNvPr id="83" name="Rectangle 82"/>
              <p:cNvSpPr/>
              <p:nvPr/>
            </p:nvSpPr>
            <p:spPr>
              <a:xfrm>
                <a:off x="990600" y="2514600"/>
                <a:ext cx="1515452" cy="1367269"/>
              </a:xfrm>
              <a:prstGeom prst="rect">
                <a:avLst/>
              </a:prstGeom>
              <a:noFill/>
              <a:ln>
                <a:solidFill>
                  <a:srgbClr val="FFC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83"/>
              <p:cNvSpPr/>
              <p:nvPr/>
            </p:nvSpPr>
            <p:spPr>
              <a:xfrm>
                <a:off x="533400" y="3505200"/>
                <a:ext cx="304800" cy="304800"/>
              </a:xfrm>
              <a:prstGeom prst="rect">
                <a:avLst/>
              </a:prstGeom>
              <a:solidFill>
                <a:schemeClr val="accent4">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1595926" y="2971800"/>
                <a:ext cx="304800" cy="3048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 dirty="0">
                  <a:solidFill>
                    <a:schemeClr val="tx1"/>
                  </a:solidFill>
                </a:endParaRPr>
              </a:p>
            </p:txBody>
          </p:sp>
        </p:grpSp>
        <p:cxnSp>
          <p:nvCxnSpPr>
            <p:cNvPr id="78" name="Elbow Connector 77"/>
            <p:cNvCxnSpPr>
              <a:endCxn id="85" idx="1"/>
            </p:cNvCxnSpPr>
            <p:nvPr/>
          </p:nvCxnSpPr>
          <p:spPr>
            <a:xfrm>
              <a:off x="391886" y="2656112"/>
              <a:ext cx="1204040" cy="468088"/>
            </a:xfrm>
            <a:prstGeom prst="bentConnector3">
              <a:avLst>
                <a:gd name="adj1" fmla="val 70794"/>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cxnSp>
          <p:nvCxnSpPr>
            <p:cNvPr id="79" name="Elbow Connector 78"/>
            <p:cNvCxnSpPr/>
            <p:nvPr/>
          </p:nvCxnSpPr>
          <p:spPr>
            <a:xfrm rot="10800000" flipV="1">
              <a:off x="1900727" y="2662669"/>
              <a:ext cx="856477" cy="468088"/>
            </a:xfrm>
            <a:prstGeom prst="bentConnector3">
              <a:avLst>
                <a:gd name="adj1" fmla="val 50000"/>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sp>
          <p:nvSpPr>
            <p:cNvPr id="80" name="Round Single Corner Rectangle 79"/>
            <p:cNvSpPr/>
            <p:nvPr/>
          </p:nvSpPr>
          <p:spPr>
            <a:xfrm>
              <a:off x="1595926" y="2971800"/>
              <a:ext cx="304800" cy="78365"/>
            </a:xfrm>
            <a:prstGeom prst="round1Rect">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1" name="Straight Connector 80"/>
            <p:cNvCxnSpPr>
              <a:stCxn id="84" idx="3"/>
            </p:cNvCxnSpPr>
            <p:nvPr/>
          </p:nvCxnSpPr>
          <p:spPr>
            <a:xfrm>
              <a:off x="838200" y="3657600"/>
              <a:ext cx="155706"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3976846" y="2682698"/>
            <a:ext cx="1167886" cy="898702"/>
            <a:chOff x="391886" y="2362200"/>
            <a:chExt cx="2365318" cy="1820143"/>
          </a:xfrm>
        </p:grpSpPr>
        <p:grpSp>
          <p:nvGrpSpPr>
            <p:cNvPr id="89" name="Group 88"/>
            <p:cNvGrpSpPr/>
            <p:nvPr/>
          </p:nvGrpSpPr>
          <p:grpSpPr>
            <a:xfrm>
              <a:off x="391886" y="2362200"/>
              <a:ext cx="2365317" cy="1820143"/>
              <a:chOff x="391886" y="2362200"/>
              <a:chExt cx="2365317" cy="1820143"/>
            </a:xfrm>
          </p:grpSpPr>
          <p:grpSp>
            <p:nvGrpSpPr>
              <p:cNvPr id="94" name="Group 93"/>
              <p:cNvGrpSpPr/>
              <p:nvPr/>
            </p:nvGrpSpPr>
            <p:grpSpPr>
              <a:xfrm>
                <a:off x="391886" y="2362200"/>
                <a:ext cx="2365317" cy="1820143"/>
                <a:chOff x="381000" y="1676400"/>
                <a:chExt cx="2365317" cy="1820143"/>
              </a:xfrm>
            </p:grpSpPr>
            <p:sp>
              <p:nvSpPr>
                <p:cNvPr id="98" name="Rounded Rectangle 97"/>
                <p:cNvSpPr/>
                <p:nvPr/>
              </p:nvSpPr>
              <p:spPr bwMode="auto">
                <a:xfrm>
                  <a:off x="381000" y="1676400"/>
                  <a:ext cx="2365317" cy="1820143"/>
                </a:xfrm>
                <a:prstGeom prst="roundRect">
                  <a:avLst>
                    <a:gd name="adj" fmla="val 4725"/>
                  </a:avLst>
                </a:prstGeom>
                <a:noFill/>
                <a:ln w="38100" cap="flat" cmpd="sng" algn="ctr">
                  <a:solidFill>
                    <a:srgbClr val="FFFFFF">
                      <a:lumMod val="6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solidFill>
                      <a:srgbClr val="000000"/>
                    </a:solidFill>
                    <a:effectLst/>
                    <a:uLnTx/>
                    <a:uFillTx/>
                    <a:latin typeface="Times" pitchFamily="18" charset="0"/>
                    <a:cs typeface="Arial" charset="0"/>
                  </a:endParaRPr>
                </a:p>
              </p:txBody>
            </p:sp>
            <p:cxnSp>
              <p:nvCxnSpPr>
                <p:cNvPr id="99" name="Straight Arrow Connector 98"/>
                <p:cNvCxnSpPr/>
                <p:nvPr/>
              </p:nvCxnSpPr>
              <p:spPr>
                <a:xfrm>
                  <a:off x="2286000" y="3496543"/>
                  <a:ext cx="307917" cy="0"/>
                </a:xfrm>
                <a:prstGeom prst="straightConnector1">
                  <a:avLst/>
                </a:prstGeom>
                <a:ln>
                  <a:solidFill>
                    <a:schemeClr val="bg1">
                      <a:lumMod val="65000"/>
                    </a:schemeClr>
                  </a:solidFill>
                  <a:tailEnd type="arrow"/>
                </a:ln>
                <a:effectLst/>
              </p:spPr>
              <p:style>
                <a:lnRef idx="2">
                  <a:schemeClr val="dk1"/>
                </a:lnRef>
                <a:fillRef idx="0">
                  <a:schemeClr val="dk1"/>
                </a:fillRef>
                <a:effectRef idx="1">
                  <a:schemeClr val="dk1"/>
                </a:effectRef>
                <a:fontRef idx="minor">
                  <a:schemeClr val="tx1"/>
                </a:fontRef>
              </p:style>
            </p:cxnSp>
          </p:grpSp>
          <p:sp>
            <p:nvSpPr>
              <p:cNvPr id="95" name="Rectangle 94"/>
              <p:cNvSpPr/>
              <p:nvPr/>
            </p:nvSpPr>
            <p:spPr>
              <a:xfrm>
                <a:off x="990600" y="2514600"/>
                <a:ext cx="1515452" cy="1367269"/>
              </a:xfrm>
              <a:prstGeom prst="rect">
                <a:avLst/>
              </a:prstGeom>
              <a:noFill/>
              <a:ln>
                <a:solidFill>
                  <a:srgbClr val="FFC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533400" y="3505200"/>
                <a:ext cx="304800" cy="304800"/>
              </a:xfrm>
              <a:prstGeom prst="rect">
                <a:avLst/>
              </a:prstGeom>
              <a:solidFill>
                <a:schemeClr val="accent4">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1595926" y="2971800"/>
                <a:ext cx="304800" cy="3048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 dirty="0">
                  <a:solidFill>
                    <a:schemeClr val="tx1"/>
                  </a:solidFill>
                </a:endParaRPr>
              </a:p>
            </p:txBody>
          </p:sp>
        </p:grpSp>
        <p:cxnSp>
          <p:nvCxnSpPr>
            <p:cNvPr id="90" name="Elbow Connector 89"/>
            <p:cNvCxnSpPr>
              <a:endCxn id="97" idx="1"/>
            </p:cNvCxnSpPr>
            <p:nvPr/>
          </p:nvCxnSpPr>
          <p:spPr>
            <a:xfrm>
              <a:off x="391886" y="2656112"/>
              <a:ext cx="1204040" cy="468088"/>
            </a:xfrm>
            <a:prstGeom prst="bentConnector3">
              <a:avLst>
                <a:gd name="adj1" fmla="val 70794"/>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cxnSp>
          <p:nvCxnSpPr>
            <p:cNvPr id="91" name="Elbow Connector 90"/>
            <p:cNvCxnSpPr/>
            <p:nvPr/>
          </p:nvCxnSpPr>
          <p:spPr>
            <a:xfrm rot="10800000" flipV="1">
              <a:off x="1900727" y="2662669"/>
              <a:ext cx="856477" cy="468088"/>
            </a:xfrm>
            <a:prstGeom prst="bentConnector3">
              <a:avLst>
                <a:gd name="adj1" fmla="val 50000"/>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sp>
          <p:nvSpPr>
            <p:cNvPr id="92" name="Round Single Corner Rectangle 91"/>
            <p:cNvSpPr/>
            <p:nvPr/>
          </p:nvSpPr>
          <p:spPr>
            <a:xfrm>
              <a:off x="1595926" y="2971800"/>
              <a:ext cx="304800" cy="78365"/>
            </a:xfrm>
            <a:prstGeom prst="round1Rect">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3" name="Straight Connector 92"/>
            <p:cNvCxnSpPr>
              <a:stCxn id="96" idx="3"/>
            </p:cNvCxnSpPr>
            <p:nvPr/>
          </p:nvCxnSpPr>
          <p:spPr>
            <a:xfrm>
              <a:off x="838200" y="3657600"/>
              <a:ext cx="155706"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00" name="Group 99"/>
          <p:cNvGrpSpPr/>
          <p:nvPr/>
        </p:nvGrpSpPr>
        <p:grpSpPr>
          <a:xfrm>
            <a:off x="5446335" y="2682698"/>
            <a:ext cx="1167886" cy="898702"/>
            <a:chOff x="391886" y="2362200"/>
            <a:chExt cx="2365318" cy="1820143"/>
          </a:xfrm>
        </p:grpSpPr>
        <p:grpSp>
          <p:nvGrpSpPr>
            <p:cNvPr id="101" name="Group 100"/>
            <p:cNvGrpSpPr/>
            <p:nvPr/>
          </p:nvGrpSpPr>
          <p:grpSpPr>
            <a:xfrm>
              <a:off x="391886" y="2362200"/>
              <a:ext cx="2365317" cy="1820143"/>
              <a:chOff x="391886" y="2362200"/>
              <a:chExt cx="2365317" cy="1820143"/>
            </a:xfrm>
          </p:grpSpPr>
          <p:grpSp>
            <p:nvGrpSpPr>
              <p:cNvPr id="106" name="Group 105"/>
              <p:cNvGrpSpPr/>
              <p:nvPr/>
            </p:nvGrpSpPr>
            <p:grpSpPr>
              <a:xfrm>
                <a:off x="391886" y="2362200"/>
                <a:ext cx="2365317" cy="1820143"/>
                <a:chOff x="381000" y="1676400"/>
                <a:chExt cx="2365317" cy="1820143"/>
              </a:xfrm>
            </p:grpSpPr>
            <p:sp>
              <p:nvSpPr>
                <p:cNvPr id="110" name="Rounded Rectangle 109"/>
                <p:cNvSpPr/>
                <p:nvPr/>
              </p:nvSpPr>
              <p:spPr bwMode="auto">
                <a:xfrm>
                  <a:off x="381000" y="1676400"/>
                  <a:ext cx="2365317" cy="1820143"/>
                </a:xfrm>
                <a:prstGeom prst="roundRect">
                  <a:avLst>
                    <a:gd name="adj" fmla="val 4725"/>
                  </a:avLst>
                </a:prstGeom>
                <a:noFill/>
                <a:ln w="38100" cap="flat" cmpd="sng" algn="ctr">
                  <a:solidFill>
                    <a:srgbClr val="FFFFFF">
                      <a:lumMod val="6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solidFill>
                      <a:srgbClr val="000000"/>
                    </a:solidFill>
                    <a:effectLst/>
                    <a:uLnTx/>
                    <a:uFillTx/>
                    <a:latin typeface="Times" pitchFamily="18" charset="0"/>
                    <a:cs typeface="Arial" charset="0"/>
                  </a:endParaRPr>
                </a:p>
              </p:txBody>
            </p:sp>
            <p:cxnSp>
              <p:nvCxnSpPr>
                <p:cNvPr id="111" name="Straight Arrow Connector 110"/>
                <p:cNvCxnSpPr/>
                <p:nvPr/>
              </p:nvCxnSpPr>
              <p:spPr>
                <a:xfrm>
                  <a:off x="2286000" y="3496543"/>
                  <a:ext cx="307917" cy="0"/>
                </a:xfrm>
                <a:prstGeom prst="straightConnector1">
                  <a:avLst/>
                </a:prstGeom>
                <a:ln>
                  <a:solidFill>
                    <a:schemeClr val="bg1">
                      <a:lumMod val="65000"/>
                    </a:schemeClr>
                  </a:solidFill>
                  <a:tailEnd type="arrow"/>
                </a:ln>
                <a:effectLst/>
              </p:spPr>
              <p:style>
                <a:lnRef idx="2">
                  <a:schemeClr val="dk1"/>
                </a:lnRef>
                <a:fillRef idx="0">
                  <a:schemeClr val="dk1"/>
                </a:fillRef>
                <a:effectRef idx="1">
                  <a:schemeClr val="dk1"/>
                </a:effectRef>
                <a:fontRef idx="minor">
                  <a:schemeClr val="tx1"/>
                </a:fontRef>
              </p:style>
            </p:cxnSp>
          </p:grpSp>
          <p:sp>
            <p:nvSpPr>
              <p:cNvPr id="107" name="Rectangle 106"/>
              <p:cNvSpPr/>
              <p:nvPr/>
            </p:nvSpPr>
            <p:spPr>
              <a:xfrm>
                <a:off x="990600" y="2514600"/>
                <a:ext cx="1515452" cy="1367269"/>
              </a:xfrm>
              <a:prstGeom prst="rect">
                <a:avLst/>
              </a:prstGeom>
              <a:noFill/>
              <a:ln>
                <a:solidFill>
                  <a:srgbClr val="FFC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Rectangle 107"/>
              <p:cNvSpPr/>
              <p:nvPr/>
            </p:nvSpPr>
            <p:spPr>
              <a:xfrm>
                <a:off x="533400" y="3505200"/>
                <a:ext cx="304800" cy="304800"/>
              </a:xfrm>
              <a:prstGeom prst="rect">
                <a:avLst/>
              </a:prstGeom>
              <a:solidFill>
                <a:schemeClr val="accent4">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Rectangle 108"/>
              <p:cNvSpPr/>
              <p:nvPr/>
            </p:nvSpPr>
            <p:spPr>
              <a:xfrm>
                <a:off x="1595926" y="2971800"/>
                <a:ext cx="304800" cy="3048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 dirty="0">
                  <a:solidFill>
                    <a:schemeClr val="tx1"/>
                  </a:solidFill>
                </a:endParaRPr>
              </a:p>
            </p:txBody>
          </p:sp>
        </p:grpSp>
        <p:cxnSp>
          <p:nvCxnSpPr>
            <p:cNvPr id="102" name="Elbow Connector 101"/>
            <p:cNvCxnSpPr>
              <a:endCxn id="109" idx="1"/>
            </p:cNvCxnSpPr>
            <p:nvPr/>
          </p:nvCxnSpPr>
          <p:spPr>
            <a:xfrm>
              <a:off x="391886" y="2656112"/>
              <a:ext cx="1204040" cy="468088"/>
            </a:xfrm>
            <a:prstGeom prst="bentConnector3">
              <a:avLst>
                <a:gd name="adj1" fmla="val 70794"/>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cxnSp>
          <p:nvCxnSpPr>
            <p:cNvPr id="103" name="Elbow Connector 102"/>
            <p:cNvCxnSpPr/>
            <p:nvPr/>
          </p:nvCxnSpPr>
          <p:spPr>
            <a:xfrm rot="10800000" flipV="1">
              <a:off x="1900727" y="2662669"/>
              <a:ext cx="856477" cy="468088"/>
            </a:xfrm>
            <a:prstGeom prst="bentConnector3">
              <a:avLst>
                <a:gd name="adj1" fmla="val 50000"/>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sp>
          <p:nvSpPr>
            <p:cNvPr id="104" name="Round Single Corner Rectangle 103"/>
            <p:cNvSpPr/>
            <p:nvPr/>
          </p:nvSpPr>
          <p:spPr>
            <a:xfrm>
              <a:off x="1595926" y="2971800"/>
              <a:ext cx="304800" cy="78365"/>
            </a:xfrm>
            <a:prstGeom prst="round1Rect">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5" name="Straight Connector 104"/>
            <p:cNvCxnSpPr>
              <a:stCxn id="108" idx="3"/>
            </p:cNvCxnSpPr>
            <p:nvPr/>
          </p:nvCxnSpPr>
          <p:spPr>
            <a:xfrm>
              <a:off x="838200" y="3657600"/>
              <a:ext cx="155706"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6915825" y="2682698"/>
            <a:ext cx="1167886" cy="898702"/>
            <a:chOff x="391886" y="2362200"/>
            <a:chExt cx="2365318" cy="1820143"/>
          </a:xfrm>
        </p:grpSpPr>
        <p:grpSp>
          <p:nvGrpSpPr>
            <p:cNvPr id="113" name="Group 112"/>
            <p:cNvGrpSpPr/>
            <p:nvPr/>
          </p:nvGrpSpPr>
          <p:grpSpPr>
            <a:xfrm>
              <a:off x="391886" y="2362200"/>
              <a:ext cx="2365317" cy="1820143"/>
              <a:chOff x="391886" y="2362200"/>
              <a:chExt cx="2365317" cy="1820143"/>
            </a:xfrm>
          </p:grpSpPr>
          <p:grpSp>
            <p:nvGrpSpPr>
              <p:cNvPr id="118" name="Group 117"/>
              <p:cNvGrpSpPr/>
              <p:nvPr/>
            </p:nvGrpSpPr>
            <p:grpSpPr>
              <a:xfrm>
                <a:off x="391886" y="2362200"/>
                <a:ext cx="2365317" cy="1820143"/>
                <a:chOff x="381000" y="1676400"/>
                <a:chExt cx="2365317" cy="1820143"/>
              </a:xfrm>
            </p:grpSpPr>
            <p:sp>
              <p:nvSpPr>
                <p:cNvPr id="122" name="Rounded Rectangle 121"/>
                <p:cNvSpPr/>
                <p:nvPr/>
              </p:nvSpPr>
              <p:spPr bwMode="auto">
                <a:xfrm>
                  <a:off x="381000" y="1676400"/>
                  <a:ext cx="2365317" cy="1820143"/>
                </a:xfrm>
                <a:prstGeom prst="roundRect">
                  <a:avLst>
                    <a:gd name="adj" fmla="val 4725"/>
                  </a:avLst>
                </a:prstGeom>
                <a:noFill/>
                <a:ln w="38100" cap="flat" cmpd="sng" algn="ctr">
                  <a:solidFill>
                    <a:srgbClr val="FFFFFF">
                      <a:lumMod val="6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solidFill>
                      <a:srgbClr val="000000"/>
                    </a:solidFill>
                    <a:effectLst/>
                    <a:uLnTx/>
                    <a:uFillTx/>
                    <a:latin typeface="Times" pitchFamily="18" charset="0"/>
                    <a:cs typeface="Arial" charset="0"/>
                  </a:endParaRPr>
                </a:p>
              </p:txBody>
            </p:sp>
            <p:cxnSp>
              <p:nvCxnSpPr>
                <p:cNvPr id="123" name="Straight Arrow Connector 122"/>
                <p:cNvCxnSpPr/>
                <p:nvPr/>
              </p:nvCxnSpPr>
              <p:spPr>
                <a:xfrm>
                  <a:off x="2286000" y="3496543"/>
                  <a:ext cx="307917" cy="0"/>
                </a:xfrm>
                <a:prstGeom prst="straightConnector1">
                  <a:avLst/>
                </a:prstGeom>
                <a:ln>
                  <a:solidFill>
                    <a:schemeClr val="bg1">
                      <a:lumMod val="65000"/>
                    </a:schemeClr>
                  </a:solidFill>
                  <a:tailEnd type="arrow"/>
                </a:ln>
                <a:effectLst/>
              </p:spPr>
              <p:style>
                <a:lnRef idx="2">
                  <a:schemeClr val="dk1"/>
                </a:lnRef>
                <a:fillRef idx="0">
                  <a:schemeClr val="dk1"/>
                </a:fillRef>
                <a:effectRef idx="1">
                  <a:schemeClr val="dk1"/>
                </a:effectRef>
                <a:fontRef idx="minor">
                  <a:schemeClr val="tx1"/>
                </a:fontRef>
              </p:style>
            </p:cxnSp>
          </p:grpSp>
          <p:sp>
            <p:nvSpPr>
              <p:cNvPr id="119" name="Rectangle 118"/>
              <p:cNvSpPr/>
              <p:nvPr/>
            </p:nvSpPr>
            <p:spPr>
              <a:xfrm>
                <a:off x="990600" y="2514600"/>
                <a:ext cx="1515452" cy="1367269"/>
              </a:xfrm>
              <a:prstGeom prst="rect">
                <a:avLst/>
              </a:prstGeom>
              <a:noFill/>
              <a:ln>
                <a:solidFill>
                  <a:srgbClr val="FFC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Rectangle 119"/>
              <p:cNvSpPr/>
              <p:nvPr/>
            </p:nvSpPr>
            <p:spPr>
              <a:xfrm>
                <a:off x="533400" y="3505200"/>
                <a:ext cx="304800" cy="304800"/>
              </a:xfrm>
              <a:prstGeom prst="rect">
                <a:avLst/>
              </a:prstGeom>
              <a:solidFill>
                <a:schemeClr val="accent4">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Rectangle 120"/>
              <p:cNvSpPr/>
              <p:nvPr/>
            </p:nvSpPr>
            <p:spPr>
              <a:xfrm>
                <a:off x="1595926" y="2971800"/>
                <a:ext cx="304800" cy="3048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 dirty="0">
                  <a:solidFill>
                    <a:schemeClr val="tx1"/>
                  </a:solidFill>
                </a:endParaRPr>
              </a:p>
            </p:txBody>
          </p:sp>
        </p:grpSp>
        <p:cxnSp>
          <p:nvCxnSpPr>
            <p:cNvPr id="114" name="Elbow Connector 113"/>
            <p:cNvCxnSpPr>
              <a:endCxn id="121" idx="1"/>
            </p:cNvCxnSpPr>
            <p:nvPr/>
          </p:nvCxnSpPr>
          <p:spPr>
            <a:xfrm>
              <a:off x="391886" y="2656112"/>
              <a:ext cx="1204040" cy="468088"/>
            </a:xfrm>
            <a:prstGeom prst="bentConnector3">
              <a:avLst>
                <a:gd name="adj1" fmla="val 70794"/>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cxnSp>
          <p:nvCxnSpPr>
            <p:cNvPr id="115" name="Elbow Connector 114"/>
            <p:cNvCxnSpPr/>
            <p:nvPr/>
          </p:nvCxnSpPr>
          <p:spPr>
            <a:xfrm rot="10800000" flipV="1">
              <a:off x="1900727" y="2662669"/>
              <a:ext cx="856477" cy="468088"/>
            </a:xfrm>
            <a:prstGeom prst="bentConnector3">
              <a:avLst>
                <a:gd name="adj1" fmla="val 50000"/>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sp>
          <p:nvSpPr>
            <p:cNvPr id="116" name="Round Single Corner Rectangle 115"/>
            <p:cNvSpPr/>
            <p:nvPr/>
          </p:nvSpPr>
          <p:spPr>
            <a:xfrm>
              <a:off x="1595926" y="2971800"/>
              <a:ext cx="304800" cy="78365"/>
            </a:xfrm>
            <a:prstGeom prst="round1Rect">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7" name="Straight Connector 116"/>
            <p:cNvCxnSpPr>
              <a:stCxn id="120" idx="3"/>
            </p:cNvCxnSpPr>
            <p:nvPr/>
          </p:nvCxnSpPr>
          <p:spPr>
            <a:xfrm>
              <a:off x="838200" y="3657600"/>
              <a:ext cx="155706"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24" name="Group 123"/>
          <p:cNvGrpSpPr/>
          <p:nvPr/>
        </p:nvGrpSpPr>
        <p:grpSpPr>
          <a:xfrm>
            <a:off x="1037868" y="3823561"/>
            <a:ext cx="1167886" cy="898702"/>
            <a:chOff x="391886" y="2362200"/>
            <a:chExt cx="2365318" cy="1820143"/>
          </a:xfrm>
        </p:grpSpPr>
        <p:grpSp>
          <p:nvGrpSpPr>
            <p:cNvPr id="125" name="Group 124"/>
            <p:cNvGrpSpPr/>
            <p:nvPr/>
          </p:nvGrpSpPr>
          <p:grpSpPr>
            <a:xfrm>
              <a:off x="391886" y="2362200"/>
              <a:ext cx="2365317" cy="1820143"/>
              <a:chOff x="391886" y="2362200"/>
              <a:chExt cx="2365317" cy="1820143"/>
            </a:xfrm>
          </p:grpSpPr>
          <p:grpSp>
            <p:nvGrpSpPr>
              <p:cNvPr id="130" name="Group 129"/>
              <p:cNvGrpSpPr/>
              <p:nvPr/>
            </p:nvGrpSpPr>
            <p:grpSpPr>
              <a:xfrm>
                <a:off x="391886" y="2362200"/>
                <a:ext cx="2365317" cy="1820143"/>
                <a:chOff x="381000" y="1676400"/>
                <a:chExt cx="2365317" cy="1820143"/>
              </a:xfrm>
            </p:grpSpPr>
            <p:sp>
              <p:nvSpPr>
                <p:cNvPr id="134" name="Rounded Rectangle 133"/>
                <p:cNvSpPr/>
                <p:nvPr/>
              </p:nvSpPr>
              <p:spPr bwMode="auto">
                <a:xfrm>
                  <a:off x="381000" y="1676400"/>
                  <a:ext cx="2365317" cy="1820143"/>
                </a:xfrm>
                <a:prstGeom prst="roundRect">
                  <a:avLst>
                    <a:gd name="adj" fmla="val 4725"/>
                  </a:avLst>
                </a:prstGeom>
                <a:noFill/>
                <a:ln w="38100" cap="flat" cmpd="sng" algn="ctr">
                  <a:solidFill>
                    <a:srgbClr val="FFFFFF">
                      <a:lumMod val="6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solidFill>
                      <a:srgbClr val="000000"/>
                    </a:solidFill>
                    <a:effectLst/>
                    <a:uLnTx/>
                    <a:uFillTx/>
                    <a:latin typeface="Times" pitchFamily="18" charset="0"/>
                    <a:cs typeface="Arial" charset="0"/>
                  </a:endParaRPr>
                </a:p>
              </p:txBody>
            </p:sp>
            <p:cxnSp>
              <p:nvCxnSpPr>
                <p:cNvPr id="135" name="Straight Arrow Connector 134"/>
                <p:cNvCxnSpPr/>
                <p:nvPr/>
              </p:nvCxnSpPr>
              <p:spPr>
                <a:xfrm>
                  <a:off x="2286000" y="3496543"/>
                  <a:ext cx="307917" cy="0"/>
                </a:xfrm>
                <a:prstGeom prst="straightConnector1">
                  <a:avLst/>
                </a:prstGeom>
                <a:ln>
                  <a:solidFill>
                    <a:schemeClr val="bg1">
                      <a:lumMod val="65000"/>
                    </a:schemeClr>
                  </a:solidFill>
                  <a:tailEnd type="arrow"/>
                </a:ln>
                <a:effectLst/>
              </p:spPr>
              <p:style>
                <a:lnRef idx="2">
                  <a:schemeClr val="dk1"/>
                </a:lnRef>
                <a:fillRef idx="0">
                  <a:schemeClr val="dk1"/>
                </a:fillRef>
                <a:effectRef idx="1">
                  <a:schemeClr val="dk1"/>
                </a:effectRef>
                <a:fontRef idx="minor">
                  <a:schemeClr val="tx1"/>
                </a:fontRef>
              </p:style>
            </p:cxnSp>
          </p:grpSp>
          <p:sp>
            <p:nvSpPr>
              <p:cNvPr id="131" name="Rectangle 130"/>
              <p:cNvSpPr/>
              <p:nvPr/>
            </p:nvSpPr>
            <p:spPr>
              <a:xfrm>
                <a:off x="990600" y="2514600"/>
                <a:ext cx="1515452" cy="1367269"/>
              </a:xfrm>
              <a:prstGeom prst="rect">
                <a:avLst/>
              </a:prstGeom>
              <a:noFill/>
              <a:ln>
                <a:solidFill>
                  <a:srgbClr val="FFC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Rectangle 131"/>
              <p:cNvSpPr/>
              <p:nvPr/>
            </p:nvSpPr>
            <p:spPr>
              <a:xfrm>
                <a:off x="533400" y="3505200"/>
                <a:ext cx="304800" cy="304800"/>
              </a:xfrm>
              <a:prstGeom prst="rect">
                <a:avLst/>
              </a:prstGeom>
              <a:solidFill>
                <a:schemeClr val="accent4">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ectangle 132"/>
              <p:cNvSpPr/>
              <p:nvPr/>
            </p:nvSpPr>
            <p:spPr>
              <a:xfrm>
                <a:off x="1595926" y="2971800"/>
                <a:ext cx="304800" cy="3048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 dirty="0">
                  <a:solidFill>
                    <a:schemeClr val="tx1"/>
                  </a:solidFill>
                </a:endParaRPr>
              </a:p>
            </p:txBody>
          </p:sp>
        </p:grpSp>
        <p:cxnSp>
          <p:nvCxnSpPr>
            <p:cNvPr id="126" name="Elbow Connector 125"/>
            <p:cNvCxnSpPr>
              <a:endCxn id="133" idx="1"/>
            </p:cNvCxnSpPr>
            <p:nvPr/>
          </p:nvCxnSpPr>
          <p:spPr>
            <a:xfrm>
              <a:off x="391886" y="2656112"/>
              <a:ext cx="1204040" cy="468088"/>
            </a:xfrm>
            <a:prstGeom prst="bentConnector3">
              <a:avLst>
                <a:gd name="adj1" fmla="val 70794"/>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cxnSp>
          <p:nvCxnSpPr>
            <p:cNvPr id="127" name="Elbow Connector 126"/>
            <p:cNvCxnSpPr/>
            <p:nvPr/>
          </p:nvCxnSpPr>
          <p:spPr>
            <a:xfrm rot="10800000" flipV="1">
              <a:off x="1900727" y="2662669"/>
              <a:ext cx="856477" cy="468088"/>
            </a:xfrm>
            <a:prstGeom prst="bentConnector3">
              <a:avLst>
                <a:gd name="adj1" fmla="val 50000"/>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sp>
          <p:nvSpPr>
            <p:cNvPr id="128" name="Round Single Corner Rectangle 127"/>
            <p:cNvSpPr/>
            <p:nvPr/>
          </p:nvSpPr>
          <p:spPr>
            <a:xfrm>
              <a:off x="1595926" y="2971800"/>
              <a:ext cx="304800" cy="78365"/>
            </a:xfrm>
            <a:prstGeom prst="round1Rect">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9" name="Straight Connector 128"/>
            <p:cNvCxnSpPr>
              <a:stCxn id="132" idx="3"/>
            </p:cNvCxnSpPr>
            <p:nvPr/>
          </p:nvCxnSpPr>
          <p:spPr>
            <a:xfrm>
              <a:off x="838200" y="3657600"/>
              <a:ext cx="155706"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2507357" y="3825698"/>
            <a:ext cx="1167886" cy="898702"/>
            <a:chOff x="391886" y="2362200"/>
            <a:chExt cx="2365318" cy="1820143"/>
          </a:xfrm>
        </p:grpSpPr>
        <p:grpSp>
          <p:nvGrpSpPr>
            <p:cNvPr id="137" name="Group 136"/>
            <p:cNvGrpSpPr/>
            <p:nvPr/>
          </p:nvGrpSpPr>
          <p:grpSpPr>
            <a:xfrm>
              <a:off x="391886" y="2362200"/>
              <a:ext cx="2365317" cy="1820143"/>
              <a:chOff x="391886" y="2362200"/>
              <a:chExt cx="2365317" cy="1820143"/>
            </a:xfrm>
          </p:grpSpPr>
          <p:grpSp>
            <p:nvGrpSpPr>
              <p:cNvPr id="142" name="Group 141"/>
              <p:cNvGrpSpPr/>
              <p:nvPr/>
            </p:nvGrpSpPr>
            <p:grpSpPr>
              <a:xfrm>
                <a:off x="391886" y="2362200"/>
                <a:ext cx="2365317" cy="1820143"/>
                <a:chOff x="381000" y="1676400"/>
                <a:chExt cx="2365317" cy="1820143"/>
              </a:xfrm>
            </p:grpSpPr>
            <p:sp>
              <p:nvSpPr>
                <p:cNvPr id="146" name="Rounded Rectangle 145"/>
                <p:cNvSpPr/>
                <p:nvPr/>
              </p:nvSpPr>
              <p:spPr bwMode="auto">
                <a:xfrm>
                  <a:off x="381000" y="1676400"/>
                  <a:ext cx="2365317" cy="1820143"/>
                </a:xfrm>
                <a:prstGeom prst="roundRect">
                  <a:avLst>
                    <a:gd name="adj" fmla="val 4725"/>
                  </a:avLst>
                </a:prstGeom>
                <a:noFill/>
                <a:ln w="38100" cap="flat" cmpd="sng" algn="ctr">
                  <a:solidFill>
                    <a:srgbClr val="FFFFFF">
                      <a:lumMod val="6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solidFill>
                      <a:srgbClr val="000000"/>
                    </a:solidFill>
                    <a:effectLst/>
                    <a:uLnTx/>
                    <a:uFillTx/>
                    <a:latin typeface="Times" pitchFamily="18" charset="0"/>
                    <a:cs typeface="Arial" charset="0"/>
                  </a:endParaRPr>
                </a:p>
              </p:txBody>
            </p:sp>
            <p:cxnSp>
              <p:nvCxnSpPr>
                <p:cNvPr id="147" name="Straight Arrow Connector 146"/>
                <p:cNvCxnSpPr/>
                <p:nvPr/>
              </p:nvCxnSpPr>
              <p:spPr>
                <a:xfrm>
                  <a:off x="2286000" y="3496543"/>
                  <a:ext cx="307917" cy="0"/>
                </a:xfrm>
                <a:prstGeom prst="straightConnector1">
                  <a:avLst/>
                </a:prstGeom>
                <a:ln>
                  <a:solidFill>
                    <a:schemeClr val="bg1">
                      <a:lumMod val="65000"/>
                    </a:schemeClr>
                  </a:solidFill>
                  <a:tailEnd type="arrow"/>
                </a:ln>
                <a:effectLst/>
              </p:spPr>
              <p:style>
                <a:lnRef idx="2">
                  <a:schemeClr val="dk1"/>
                </a:lnRef>
                <a:fillRef idx="0">
                  <a:schemeClr val="dk1"/>
                </a:fillRef>
                <a:effectRef idx="1">
                  <a:schemeClr val="dk1"/>
                </a:effectRef>
                <a:fontRef idx="minor">
                  <a:schemeClr val="tx1"/>
                </a:fontRef>
              </p:style>
            </p:cxnSp>
          </p:grpSp>
          <p:sp>
            <p:nvSpPr>
              <p:cNvPr id="143" name="Rectangle 142"/>
              <p:cNvSpPr/>
              <p:nvPr/>
            </p:nvSpPr>
            <p:spPr>
              <a:xfrm>
                <a:off x="990600" y="2514600"/>
                <a:ext cx="1515452" cy="1367269"/>
              </a:xfrm>
              <a:prstGeom prst="rect">
                <a:avLst/>
              </a:prstGeom>
              <a:noFill/>
              <a:ln>
                <a:solidFill>
                  <a:srgbClr val="FFC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Rectangle 143"/>
              <p:cNvSpPr/>
              <p:nvPr/>
            </p:nvSpPr>
            <p:spPr>
              <a:xfrm>
                <a:off x="533400" y="3505200"/>
                <a:ext cx="304800" cy="304800"/>
              </a:xfrm>
              <a:prstGeom prst="rect">
                <a:avLst/>
              </a:prstGeom>
              <a:solidFill>
                <a:schemeClr val="accent4">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Rectangle 144"/>
              <p:cNvSpPr/>
              <p:nvPr/>
            </p:nvSpPr>
            <p:spPr>
              <a:xfrm>
                <a:off x="1595926" y="2971800"/>
                <a:ext cx="304800" cy="3048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 dirty="0">
                  <a:solidFill>
                    <a:schemeClr val="tx1"/>
                  </a:solidFill>
                </a:endParaRPr>
              </a:p>
            </p:txBody>
          </p:sp>
        </p:grpSp>
        <p:cxnSp>
          <p:nvCxnSpPr>
            <p:cNvPr id="138" name="Elbow Connector 137"/>
            <p:cNvCxnSpPr>
              <a:endCxn id="145" idx="1"/>
            </p:cNvCxnSpPr>
            <p:nvPr/>
          </p:nvCxnSpPr>
          <p:spPr>
            <a:xfrm>
              <a:off x="391886" y="2656112"/>
              <a:ext cx="1204040" cy="468088"/>
            </a:xfrm>
            <a:prstGeom prst="bentConnector3">
              <a:avLst>
                <a:gd name="adj1" fmla="val 70794"/>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cxnSp>
          <p:nvCxnSpPr>
            <p:cNvPr id="139" name="Elbow Connector 138"/>
            <p:cNvCxnSpPr/>
            <p:nvPr/>
          </p:nvCxnSpPr>
          <p:spPr>
            <a:xfrm rot="10800000" flipV="1">
              <a:off x="1900727" y="2662669"/>
              <a:ext cx="856477" cy="468088"/>
            </a:xfrm>
            <a:prstGeom prst="bentConnector3">
              <a:avLst>
                <a:gd name="adj1" fmla="val 50000"/>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sp>
          <p:nvSpPr>
            <p:cNvPr id="140" name="Round Single Corner Rectangle 139"/>
            <p:cNvSpPr/>
            <p:nvPr/>
          </p:nvSpPr>
          <p:spPr>
            <a:xfrm>
              <a:off x="1595926" y="2971800"/>
              <a:ext cx="304800" cy="78365"/>
            </a:xfrm>
            <a:prstGeom prst="round1Rect">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Connector 140"/>
            <p:cNvCxnSpPr>
              <a:stCxn id="144" idx="3"/>
            </p:cNvCxnSpPr>
            <p:nvPr/>
          </p:nvCxnSpPr>
          <p:spPr>
            <a:xfrm>
              <a:off x="838200" y="3657600"/>
              <a:ext cx="155706"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48" name="Group 147"/>
          <p:cNvGrpSpPr/>
          <p:nvPr/>
        </p:nvGrpSpPr>
        <p:grpSpPr>
          <a:xfrm>
            <a:off x="3976846" y="3825698"/>
            <a:ext cx="1167886" cy="898702"/>
            <a:chOff x="391886" y="2362200"/>
            <a:chExt cx="2365318" cy="1820143"/>
          </a:xfrm>
        </p:grpSpPr>
        <p:grpSp>
          <p:nvGrpSpPr>
            <p:cNvPr id="149" name="Group 148"/>
            <p:cNvGrpSpPr/>
            <p:nvPr/>
          </p:nvGrpSpPr>
          <p:grpSpPr>
            <a:xfrm>
              <a:off x="391886" y="2362200"/>
              <a:ext cx="2365317" cy="1820143"/>
              <a:chOff x="391886" y="2362200"/>
              <a:chExt cx="2365317" cy="1820143"/>
            </a:xfrm>
          </p:grpSpPr>
          <p:grpSp>
            <p:nvGrpSpPr>
              <p:cNvPr id="154" name="Group 153"/>
              <p:cNvGrpSpPr/>
              <p:nvPr/>
            </p:nvGrpSpPr>
            <p:grpSpPr>
              <a:xfrm>
                <a:off x="391886" y="2362200"/>
                <a:ext cx="2365317" cy="1820143"/>
                <a:chOff x="381000" y="1676400"/>
                <a:chExt cx="2365317" cy="1820143"/>
              </a:xfrm>
            </p:grpSpPr>
            <p:sp>
              <p:nvSpPr>
                <p:cNvPr id="158" name="Rounded Rectangle 157"/>
                <p:cNvSpPr/>
                <p:nvPr/>
              </p:nvSpPr>
              <p:spPr bwMode="auto">
                <a:xfrm>
                  <a:off x="381000" y="1676400"/>
                  <a:ext cx="2365317" cy="1820143"/>
                </a:xfrm>
                <a:prstGeom prst="roundRect">
                  <a:avLst>
                    <a:gd name="adj" fmla="val 4725"/>
                  </a:avLst>
                </a:prstGeom>
                <a:noFill/>
                <a:ln w="38100" cap="flat" cmpd="sng" algn="ctr">
                  <a:solidFill>
                    <a:srgbClr val="FFFFFF">
                      <a:lumMod val="6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solidFill>
                      <a:srgbClr val="000000"/>
                    </a:solidFill>
                    <a:effectLst/>
                    <a:uLnTx/>
                    <a:uFillTx/>
                    <a:latin typeface="Times" pitchFamily="18" charset="0"/>
                    <a:cs typeface="Arial" charset="0"/>
                  </a:endParaRPr>
                </a:p>
              </p:txBody>
            </p:sp>
            <p:cxnSp>
              <p:nvCxnSpPr>
                <p:cNvPr id="159" name="Straight Arrow Connector 158"/>
                <p:cNvCxnSpPr/>
                <p:nvPr/>
              </p:nvCxnSpPr>
              <p:spPr>
                <a:xfrm>
                  <a:off x="2286000" y="3496543"/>
                  <a:ext cx="307917" cy="0"/>
                </a:xfrm>
                <a:prstGeom prst="straightConnector1">
                  <a:avLst/>
                </a:prstGeom>
                <a:ln>
                  <a:solidFill>
                    <a:schemeClr val="bg1">
                      <a:lumMod val="65000"/>
                    </a:schemeClr>
                  </a:solidFill>
                  <a:tailEnd type="arrow"/>
                </a:ln>
                <a:effectLst/>
              </p:spPr>
              <p:style>
                <a:lnRef idx="2">
                  <a:schemeClr val="dk1"/>
                </a:lnRef>
                <a:fillRef idx="0">
                  <a:schemeClr val="dk1"/>
                </a:fillRef>
                <a:effectRef idx="1">
                  <a:schemeClr val="dk1"/>
                </a:effectRef>
                <a:fontRef idx="minor">
                  <a:schemeClr val="tx1"/>
                </a:fontRef>
              </p:style>
            </p:cxnSp>
          </p:grpSp>
          <p:sp>
            <p:nvSpPr>
              <p:cNvPr id="155" name="Rectangle 154"/>
              <p:cNvSpPr/>
              <p:nvPr/>
            </p:nvSpPr>
            <p:spPr>
              <a:xfrm>
                <a:off x="990600" y="2514600"/>
                <a:ext cx="1515452" cy="1367269"/>
              </a:xfrm>
              <a:prstGeom prst="rect">
                <a:avLst/>
              </a:prstGeom>
              <a:noFill/>
              <a:ln>
                <a:solidFill>
                  <a:srgbClr val="FFC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Rectangle 155"/>
              <p:cNvSpPr/>
              <p:nvPr/>
            </p:nvSpPr>
            <p:spPr>
              <a:xfrm>
                <a:off x="533400" y="3505200"/>
                <a:ext cx="304800" cy="304800"/>
              </a:xfrm>
              <a:prstGeom prst="rect">
                <a:avLst/>
              </a:prstGeom>
              <a:solidFill>
                <a:schemeClr val="accent4">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Rectangle 156"/>
              <p:cNvSpPr/>
              <p:nvPr/>
            </p:nvSpPr>
            <p:spPr>
              <a:xfrm>
                <a:off x="1595926" y="2971800"/>
                <a:ext cx="304800" cy="3048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 dirty="0">
                  <a:solidFill>
                    <a:schemeClr val="tx1"/>
                  </a:solidFill>
                </a:endParaRPr>
              </a:p>
            </p:txBody>
          </p:sp>
        </p:grpSp>
        <p:cxnSp>
          <p:nvCxnSpPr>
            <p:cNvPr id="150" name="Elbow Connector 149"/>
            <p:cNvCxnSpPr>
              <a:endCxn id="157" idx="1"/>
            </p:cNvCxnSpPr>
            <p:nvPr/>
          </p:nvCxnSpPr>
          <p:spPr>
            <a:xfrm>
              <a:off x="391886" y="2656112"/>
              <a:ext cx="1204040" cy="468088"/>
            </a:xfrm>
            <a:prstGeom prst="bentConnector3">
              <a:avLst>
                <a:gd name="adj1" fmla="val 70794"/>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cxnSp>
          <p:nvCxnSpPr>
            <p:cNvPr id="151" name="Elbow Connector 150"/>
            <p:cNvCxnSpPr/>
            <p:nvPr/>
          </p:nvCxnSpPr>
          <p:spPr>
            <a:xfrm rot="10800000" flipV="1">
              <a:off x="1900727" y="2662669"/>
              <a:ext cx="856477" cy="468088"/>
            </a:xfrm>
            <a:prstGeom prst="bentConnector3">
              <a:avLst>
                <a:gd name="adj1" fmla="val 50000"/>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sp>
          <p:nvSpPr>
            <p:cNvPr id="152" name="Round Single Corner Rectangle 151"/>
            <p:cNvSpPr/>
            <p:nvPr/>
          </p:nvSpPr>
          <p:spPr>
            <a:xfrm>
              <a:off x="1595926" y="2971800"/>
              <a:ext cx="304800" cy="78365"/>
            </a:xfrm>
            <a:prstGeom prst="round1Rect">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3" name="Straight Connector 152"/>
            <p:cNvCxnSpPr>
              <a:stCxn id="156" idx="3"/>
            </p:cNvCxnSpPr>
            <p:nvPr/>
          </p:nvCxnSpPr>
          <p:spPr>
            <a:xfrm>
              <a:off x="838200" y="3657600"/>
              <a:ext cx="155706"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60" name="Group 159"/>
          <p:cNvGrpSpPr/>
          <p:nvPr/>
        </p:nvGrpSpPr>
        <p:grpSpPr>
          <a:xfrm>
            <a:off x="5446335" y="3825698"/>
            <a:ext cx="1167886" cy="898702"/>
            <a:chOff x="391886" y="2362200"/>
            <a:chExt cx="2365318" cy="1820143"/>
          </a:xfrm>
        </p:grpSpPr>
        <p:grpSp>
          <p:nvGrpSpPr>
            <p:cNvPr id="161" name="Group 160"/>
            <p:cNvGrpSpPr/>
            <p:nvPr/>
          </p:nvGrpSpPr>
          <p:grpSpPr>
            <a:xfrm>
              <a:off x="391886" y="2362200"/>
              <a:ext cx="2365317" cy="1820143"/>
              <a:chOff x="391886" y="2362200"/>
              <a:chExt cx="2365317" cy="1820143"/>
            </a:xfrm>
          </p:grpSpPr>
          <p:grpSp>
            <p:nvGrpSpPr>
              <p:cNvPr id="166" name="Group 165"/>
              <p:cNvGrpSpPr/>
              <p:nvPr/>
            </p:nvGrpSpPr>
            <p:grpSpPr>
              <a:xfrm>
                <a:off x="391886" y="2362200"/>
                <a:ext cx="2365317" cy="1820143"/>
                <a:chOff x="381000" y="1676400"/>
                <a:chExt cx="2365317" cy="1820143"/>
              </a:xfrm>
            </p:grpSpPr>
            <p:sp>
              <p:nvSpPr>
                <p:cNvPr id="170" name="Rounded Rectangle 169"/>
                <p:cNvSpPr/>
                <p:nvPr/>
              </p:nvSpPr>
              <p:spPr bwMode="auto">
                <a:xfrm>
                  <a:off x="381000" y="1676400"/>
                  <a:ext cx="2365317" cy="1820143"/>
                </a:xfrm>
                <a:prstGeom prst="roundRect">
                  <a:avLst>
                    <a:gd name="adj" fmla="val 4725"/>
                  </a:avLst>
                </a:prstGeom>
                <a:noFill/>
                <a:ln w="38100" cap="flat" cmpd="sng" algn="ctr">
                  <a:solidFill>
                    <a:srgbClr val="FFFFFF">
                      <a:lumMod val="6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solidFill>
                      <a:srgbClr val="000000"/>
                    </a:solidFill>
                    <a:effectLst/>
                    <a:uLnTx/>
                    <a:uFillTx/>
                    <a:latin typeface="Times" pitchFamily="18" charset="0"/>
                    <a:cs typeface="Arial" charset="0"/>
                  </a:endParaRPr>
                </a:p>
              </p:txBody>
            </p:sp>
            <p:cxnSp>
              <p:nvCxnSpPr>
                <p:cNvPr id="171" name="Straight Arrow Connector 170"/>
                <p:cNvCxnSpPr/>
                <p:nvPr/>
              </p:nvCxnSpPr>
              <p:spPr>
                <a:xfrm>
                  <a:off x="2286000" y="3496543"/>
                  <a:ext cx="307917" cy="0"/>
                </a:xfrm>
                <a:prstGeom prst="straightConnector1">
                  <a:avLst/>
                </a:prstGeom>
                <a:ln>
                  <a:solidFill>
                    <a:schemeClr val="bg1">
                      <a:lumMod val="65000"/>
                    </a:schemeClr>
                  </a:solidFill>
                  <a:tailEnd type="arrow"/>
                </a:ln>
                <a:effectLst/>
              </p:spPr>
              <p:style>
                <a:lnRef idx="2">
                  <a:schemeClr val="dk1"/>
                </a:lnRef>
                <a:fillRef idx="0">
                  <a:schemeClr val="dk1"/>
                </a:fillRef>
                <a:effectRef idx="1">
                  <a:schemeClr val="dk1"/>
                </a:effectRef>
                <a:fontRef idx="minor">
                  <a:schemeClr val="tx1"/>
                </a:fontRef>
              </p:style>
            </p:cxnSp>
          </p:grpSp>
          <p:sp>
            <p:nvSpPr>
              <p:cNvPr id="167" name="Rectangle 166"/>
              <p:cNvSpPr/>
              <p:nvPr/>
            </p:nvSpPr>
            <p:spPr>
              <a:xfrm>
                <a:off x="990600" y="2514600"/>
                <a:ext cx="1515452" cy="1367269"/>
              </a:xfrm>
              <a:prstGeom prst="rect">
                <a:avLst/>
              </a:prstGeom>
              <a:noFill/>
              <a:ln>
                <a:solidFill>
                  <a:srgbClr val="FFC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Rectangle 167"/>
              <p:cNvSpPr/>
              <p:nvPr/>
            </p:nvSpPr>
            <p:spPr>
              <a:xfrm>
                <a:off x="533400" y="3505200"/>
                <a:ext cx="304800" cy="304800"/>
              </a:xfrm>
              <a:prstGeom prst="rect">
                <a:avLst/>
              </a:prstGeom>
              <a:solidFill>
                <a:schemeClr val="accent4">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9" name="Rectangle 168"/>
              <p:cNvSpPr/>
              <p:nvPr/>
            </p:nvSpPr>
            <p:spPr>
              <a:xfrm>
                <a:off x="1595926" y="2971800"/>
                <a:ext cx="304800" cy="3048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 dirty="0">
                  <a:solidFill>
                    <a:schemeClr val="tx1"/>
                  </a:solidFill>
                </a:endParaRPr>
              </a:p>
            </p:txBody>
          </p:sp>
        </p:grpSp>
        <p:cxnSp>
          <p:nvCxnSpPr>
            <p:cNvPr id="162" name="Elbow Connector 161"/>
            <p:cNvCxnSpPr>
              <a:endCxn id="169" idx="1"/>
            </p:cNvCxnSpPr>
            <p:nvPr/>
          </p:nvCxnSpPr>
          <p:spPr>
            <a:xfrm>
              <a:off x="391886" y="2656112"/>
              <a:ext cx="1204040" cy="468088"/>
            </a:xfrm>
            <a:prstGeom prst="bentConnector3">
              <a:avLst>
                <a:gd name="adj1" fmla="val 70794"/>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cxnSp>
          <p:nvCxnSpPr>
            <p:cNvPr id="163" name="Elbow Connector 162"/>
            <p:cNvCxnSpPr/>
            <p:nvPr/>
          </p:nvCxnSpPr>
          <p:spPr>
            <a:xfrm rot="10800000" flipV="1">
              <a:off x="1900727" y="2662669"/>
              <a:ext cx="856477" cy="468088"/>
            </a:xfrm>
            <a:prstGeom prst="bentConnector3">
              <a:avLst>
                <a:gd name="adj1" fmla="val 50000"/>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sp>
          <p:nvSpPr>
            <p:cNvPr id="164" name="Round Single Corner Rectangle 163"/>
            <p:cNvSpPr/>
            <p:nvPr/>
          </p:nvSpPr>
          <p:spPr>
            <a:xfrm>
              <a:off x="1595926" y="2971800"/>
              <a:ext cx="304800" cy="78365"/>
            </a:xfrm>
            <a:prstGeom prst="round1Rect">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5" name="Straight Connector 164"/>
            <p:cNvCxnSpPr>
              <a:stCxn id="168" idx="3"/>
            </p:cNvCxnSpPr>
            <p:nvPr/>
          </p:nvCxnSpPr>
          <p:spPr>
            <a:xfrm>
              <a:off x="838200" y="3657600"/>
              <a:ext cx="155706"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6915825" y="3825698"/>
            <a:ext cx="1167886" cy="898702"/>
            <a:chOff x="391886" y="2362200"/>
            <a:chExt cx="2365318" cy="1820143"/>
          </a:xfrm>
        </p:grpSpPr>
        <p:grpSp>
          <p:nvGrpSpPr>
            <p:cNvPr id="173" name="Group 172"/>
            <p:cNvGrpSpPr/>
            <p:nvPr/>
          </p:nvGrpSpPr>
          <p:grpSpPr>
            <a:xfrm>
              <a:off x="391886" y="2362200"/>
              <a:ext cx="2365317" cy="1820143"/>
              <a:chOff x="391886" y="2362200"/>
              <a:chExt cx="2365317" cy="1820143"/>
            </a:xfrm>
          </p:grpSpPr>
          <p:grpSp>
            <p:nvGrpSpPr>
              <p:cNvPr id="178" name="Group 177"/>
              <p:cNvGrpSpPr/>
              <p:nvPr/>
            </p:nvGrpSpPr>
            <p:grpSpPr>
              <a:xfrm>
                <a:off x="391886" y="2362200"/>
                <a:ext cx="2365317" cy="1820143"/>
                <a:chOff x="381000" y="1676400"/>
                <a:chExt cx="2365317" cy="1820143"/>
              </a:xfrm>
            </p:grpSpPr>
            <p:sp>
              <p:nvSpPr>
                <p:cNvPr id="182" name="Rounded Rectangle 181"/>
                <p:cNvSpPr/>
                <p:nvPr/>
              </p:nvSpPr>
              <p:spPr bwMode="auto">
                <a:xfrm>
                  <a:off x="381000" y="1676400"/>
                  <a:ext cx="2365317" cy="1820143"/>
                </a:xfrm>
                <a:prstGeom prst="roundRect">
                  <a:avLst>
                    <a:gd name="adj" fmla="val 4725"/>
                  </a:avLst>
                </a:prstGeom>
                <a:noFill/>
                <a:ln w="38100" cap="flat" cmpd="sng" algn="ctr">
                  <a:solidFill>
                    <a:srgbClr val="FFFFFF">
                      <a:lumMod val="6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solidFill>
                      <a:srgbClr val="000000"/>
                    </a:solidFill>
                    <a:effectLst/>
                    <a:uLnTx/>
                    <a:uFillTx/>
                    <a:latin typeface="Times" pitchFamily="18" charset="0"/>
                    <a:cs typeface="Arial" charset="0"/>
                  </a:endParaRPr>
                </a:p>
              </p:txBody>
            </p:sp>
            <p:cxnSp>
              <p:nvCxnSpPr>
                <p:cNvPr id="183" name="Straight Arrow Connector 182"/>
                <p:cNvCxnSpPr/>
                <p:nvPr/>
              </p:nvCxnSpPr>
              <p:spPr>
                <a:xfrm>
                  <a:off x="2286000" y="3496543"/>
                  <a:ext cx="307917" cy="0"/>
                </a:xfrm>
                <a:prstGeom prst="straightConnector1">
                  <a:avLst/>
                </a:prstGeom>
                <a:ln>
                  <a:solidFill>
                    <a:schemeClr val="bg1">
                      <a:lumMod val="65000"/>
                    </a:schemeClr>
                  </a:solidFill>
                  <a:tailEnd type="arrow"/>
                </a:ln>
                <a:effectLst/>
              </p:spPr>
              <p:style>
                <a:lnRef idx="2">
                  <a:schemeClr val="dk1"/>
                </a:lnRef>
                <a:fillRef idx="0">
                  <a:schemeClr val="dk1"/>
                </a:fillRef>
                <a:effectRef idx="1">
                  <a:schemeClr val="dk1"/>
                </a:effectRef>
                <a:fontRef idx="minor">
                  <a:schemeClr val="tx1"/>
                </a:fontRef>
              </p:style>
            </p:cxnSp>
          </p:grpSp>
          <p:sp>
            <p:nvSpPr>
              <p:cNvPr id="179" name="Rectangle 178"/>
              <p:cNvSpPr/>
              <p:nvPr/>
            </p:nvSpPr>
            <p:spPr>
              <a:xfrm>
                <a:off x="990600" y="2514600"/>
                <a:ext cx="1515452" cy="1367269"/>
              </a:xfrm>
              <a:prstGeom prst="rect">
                <a:avLst/>
              </a:prstGeom>
              <a:noFill/>
              <a:ln>
                <a:solidFill>
                  <a:srgbClr val="FFC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0" name="Rectangle 179"/>
              <p:cNvSpPr/>
              <p:nvPr/>
            </p:nvSpPr>
            <p:spPr>
              <a:xfrm>
                <a:off x="533400" y="3505200"/>
                <a:ext cx="304800" cy="304800"/>
              </a:xfrm>
              <a:prstGeom prst="rect">
                <a:avLst/>
              </a:prstGeom>
              <a:solidFill>
                <a:schemeClr val="accent4">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1" name="Rectangle 180"/>
              <p:cNvSpPr/>
              <p:nvPr/>
            </p:nvSpPr>
            <p:spPr>
              <a:xfrm>
                <a:off x="1595926" y="2971800"/>
                <a:ext cx="304800" cy="3048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 dirty="0">
                  <a:solidFill>
                    <a:schemeClr val="tx1"/>
                  </a:solidFill>
                </a:endParaRPr>
              </a:p>
            </p:txBody>
          </p:sp>
        </p:grpSp>
        <p:cxnSp>
          <p:nvCxnSpPr>
            <p:cNvPr id="174" name="Elbow Connector 173"/>
            <p:cNvCxnSpPr>
              <a:endCxn id="181" idx="1"/>
            </p:cNvCxnSpPr>
            <p:nvPr/>
          </p:nvCxnSpPr>
          <p:spPr>
            <a:xfrm>
              <a:off x="391886" y="2656112"/>
              <a:ext cx="1204040" cy="468088"/>
            </a:xfrm>
            <a:prstGeom prst="bentConnector3">
              <a:avLst>
                <a:gd name="adj1" fmla="val 70794"/>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cxnSp>
          <p:nvCxnSpPr>
            <p:cNvPr id="175" name="Elbow Connector 174"/>
            <p:cNvCxnSpPr/>
            <p:nvPr/>
          </p:nvCxnSpPr>
          <p:spPr>
            <a:xfrm rot="10800000" flipV="1">
              <a:off x="1900727" y="2662669"/>
              <a:ext cx="856477" cy="468088"/>
            </a:xfrm>
            <a:prstGeom prst="bentConnector3">
              <a:avLst>
                <a:gd name="adj1" fmla="val 50000"/>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sp>
          <p:nvSpPr>
            <p:cNvPr id="176" name="Round Single Corner Rectangle 175"/>
            <p:cNvSpPr/>
            <p:nvPr/>
          </p:nvSpPr>
          <p:spPr>
            <a:xfrm>
              <a:off x="1595926" y="2971800"/>
              <a:ext cx="304800" cy="78365"/>
            </a:xfrm>
            <a:prstGeom prst="round1Rect">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7" name="Straight Connector 176"/>
            <p:cNvCxnSpPr>
              <a:stCxn id="180" idx="3"/>
            </p:cNvCxnSpPr>
            <p:nvPr/>
          </p:nvCxnSpPr>
          <p:spPr>
            <a:xfrm>
              <a:off x="838200" y="3657600"/>
              <a:ext cx="155706"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44" name="Group 243"/>
          <p:cNvGrpSpPr/>
          <p:nvPr/>
        </p:nvGrpSpPr>
        <p:grpSpPr>
          <a:xfrm>
            <a:off x="3980970" y="1143000"/>
            <a:ext cx="1167886" cy="898702"/>
            <a:chOff x="391886" y="2362200"/>
            <a:chExt cx="2365318" cy="1820143"/>
          </a:xfrm>
        </p:grpSpPr>
        <p:grpSp>
          <p:nvGrpSpPr>
            <p:cNvPr id="245" name="Group 244"/>
            <p:cNvGrpSpPr/>
            <p:nvPr/>
          </p:nvGrpSpPr>
          <p:grpSpPr>
            <a:xfrm>
              <a:off x="391886" y="2362200"/>
              <a:ext cx="2365317" cy="1820143"/>
              <a:chOff x="391886" y="2362200"/>
              <a:chExt cx="2365317" cy="1820143"/>
            </a:xfrm>
          </p:grpSpPr>
          <p:grpSp>
            <p:nvGrpSpPr>
              <p:cNvPr id="250" name="Group 249"/>
              <p:cNvGrpSpPr/>
              <p:nvPr/>
            </p:nvGrpSpPr>
            <p:grpSpPr>
              <a:xfrm>
                <a:off x="391886" y="2362200"/>
                <a:ext cx="2365317" cy="1820143"/>
                <a:chOff x="381000" y="1676400"/>
                <a:chExt cx="2365317" cy="1820143"/>
              </a:xfrm>
            </p:grpSpPr>
            <p:sp>
              <p:nvSpPr>
                <p:cNvPr id="254" name="Rounded Rectangle 253"/>
                <p:cNvSpPr/>
                <p:nvPr/>
              </p:nvSpPr>
              <p:spPr bwMode="auto">
                <a:xfrm>
                  <a:off x="381000" y="1676400"/>
                  <a:ext cx="2365317" cy="1820143"/>
                </a:xfrm>
                <a:prstGeom prst="roundRect">
                  <a:avLst>
                    <a:gd name="adj" fmla="val 4725"/>
                  </a:avLst>
                </a:prstGeom>
                <a:noFill/>
                <a:ln w="38100" cap="flat" cmpd="sng" algn="ctr">
                  <a:solidFill>
                    <a:srgbClr val="FFFFFF">
                      <a:lumMod val="6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solidFill>
                      <a:srgbClr val="000000"/>
                    </a:solidFill>
                    <a:effectLst/>
                    <a:uLnTx/>
                    <a:uFillTx/>
                    <a:latin typeface="Times" pitchFamily="18" charset="0"/>
                    <a:cs typeface="Arial" charset="0"/>
                  </a:endParaRPr>
                </a:p>
              </p:txBody>
            </p:sp>
            <p:cxnSp>
              <p:nvCxnSpPr>
                <p:cNvPr id="255" name="Straight Arrow Connector 254"/>
                <p:cNvCxnSpPr/>
                <p:nvPr/>
              </p:nvCxnSpPr>
              <p:spPr>
                <a:xfrm>
                  <a:off x="2286000" y="3496543"/>
                  <a:ext cx="307917" cy="0"/>
                </a:xfrm>
                <a:prstGeom prst="straightConnector1">
                  <a:avLst/>
                </a:prstGeom>
                <a:ln>
                  <a:solidFill>
                    <a:schemeClr val="bg1">
                      <a:lumMod val="65000"/>
                    </a:schemeClr>
                  </a:solidFill>
                  <a:tailEnd type="arrow"/>
                </a:ln>
                <a:effectLst/>
              </p:spPr>
              <p:style>
                <a:lnRef idx="2">
                  <a:schemeClr val="dk1"/>
                </a:lnRef>
                <a:fillRef idx="0">
                  <a:schemeClr val="dk1"/>
                </a:fillRef>
                <a:effectRef idx="1">
                  <a:schemeClr val="dk1"/>
                </a:effectRef>
                <a:fontRef idx="minor">
                  <a:schemeClr val="tx1"/>
                </a:fontRef>
              </p:style>
            </p:cxnSp>
          </p:grpSp>
          <p:sp>
            <p:nvSpPr>
              <p:cNvPr id="251" name="Rectangle 250"/>
              <p:cNvSpPr/>
              <p:nvPr/>
            </p:nvSpPr>
            <p:spPr>
              <a:xfrm>
                <a:off x="990600" y="2514600"/>
                <a:ext cx="1515452" cy="1367269"/>
              </a:xfrm>
              <a:prstGeom prst="rect">
                <a:avLst/>
              </a:prstGeom>
              <a:noFill/>
              <a:ln>
                <a:solidFill>
                  <a:srgbClr val="FFC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2" name="Rectangle 251"/>
              <p:cNvSpPr/>
              <p:nvPr/>
            </p:nvSpPr>
            <p:spPr>
              <a:xfrm>
                <a:off x="533400" y="3505200"/>
                <a:ext cx="304800" cy="304800"/>
              </a:xfrm>
              <a:prstGeom prst="rect">
                <a:avLst/>
              </a:prstGeom>
              <a:solidFill>
                <a:schemeClr val="accent4">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3" name="Rectangle 252"/>
              <p:cNvSpPr/>
              <p:nvPr/>
            </p:nvSpPr>
            <p:spPr>
              <a:xfrm>
                <a:off x="1595926" y="2971800"/>
                <a:ext cx="304800" cy="3048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 dirty="0">
                  <a:solidFill>
                    <a:schemeClr val="tx1"/>
                  </a:solidFill>
                </a:endParaRPr>
              </a:p>
            </p:txBody>
          </p:sp>
        </p:grpSp>
        <p:cxnSp>
          <p:nvCxnSpPr>
            <p:cNvPr id="246" name="Elbow Connector 245"/>
            <p:cNvCxnSpPr>
              <a:endCxn id="253" idx="1"/>
            </p:cNvCxnSpPr>
            <p:nvPr/>
          </p:nvCxnSpPr>
          <p:spPr>
            <a:xfrm>
              <a:off x="391886" y="2656112"/>
              <a:ext cx="1204040" cy="468088"/>
            </a:xfrm>
            <a:prstGeom prst="bentConnector3">
              <a:avLst>
                <a:gd name="adj1" fmla="val 70794"/>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cxnSp>
          <p:nvCxnSpPr>
            <p:cNvPr id="247" name="Elbow Connector 246"/>
            <p:cNvCxnSpPr/>
            <p:nvPr/>
          </p:nvCxnSpPr>
          <p:spPr>
            <a:xfrm rot="10800000" flipV="1">
              <a:off x="1900727" y="2662669"/>
              <a:ext cx="856477" cy="468088"/>
            </a:xfrm>
            <a:prstGeom prst="bentConnector3">
              <a:avLst>
                <a:gd name="adj1" fmla="val 50000"/>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sp>
          <p:nvSpPr>
            <p:cNvPr id="248" name="Round Single Corner Rectangle 247"/>
            <p:cNvSpPr/>
            <p:nvPr/>
          </p:nvSpPr>
          <p:spPr>
            <a:xfrm>
              <a:off x="1595926" y="2971800"/>
              <a:ext cx="304800" cy="78365"/>
            </a:xfrm>
            <a:prstGeom prst="round1Rect">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9" name="Straight Connector 248"/>
            <p:cNvCxnSpPr>
              <a:stCxn id="252" idx="3"/>
            </p:cNvCxnSpPr>
            <p:nvPr/>
          </p:nvCxnSpPr>
          <p:spPr>
            <a:xfrm>
              <a:off x="838200" y="3657600"/>
              <a:ext cx="155706"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256" name="Right Arrow 255"/>
          <p:cNvSpPr/>
          <p:nvPr/>
        </p:nvSpPr>
        <p:spPr>
          <a:xfrm>
            <a:off x="457200" y="3206146"/>
            <a:ext cx="280528" cy="233772"/>
          </a:xfrm>
          <a:prstGeom prst="right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57" name="Right Arrow 256"/>
          <p:cNvSpPr/>
          <p:nvPr/>
        </p:nvSpPr>
        <p:spPr>
          <a:xfrm>
            <a:off x="3390591" y="4348420"/>
            <a:ext cx="280528" cy="233772"/>
          </a:xfrm>
          <a:prstGeom prst="right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58" name="Right Arrow 257"/>
          <p:cNvSpPr/>
          <p:nvPr/>
        </p:nvSpPr>
        <p:spPr>
          <a:xfrm>
            <a:off x="1830172" y="4392856"/>
            <a:ext cx="280528" cy="233772"/>
          </a:xfrm>
          <a:prstGeom prst="right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59" name="Right Arrow 258"/>
          <p:cNvSpPr/>
          <p:nvPr/>
        </p:nvSpPr>
        <p:spPr>
          <a:xfrm>
            <a:off x="4937411" y="4387921"/>
            <a:ext cx="280528" cy="233772"/>
          </a:xfrm>
          <a:prstGeom prst="right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60" name="Right Arrow 259"/>
          <p:cNvSpPr/>
          <p:nvPr/>
        </p:nvSpPr>
        <p:spPr>
          <a:xfrm>
            <a:off x="4908973" y="3221947"/>
            <a:ext cx="280528" cy="233772"/>
          </a:xfrm>
          <a:prstGeom prst="right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61" name="Right Arrow 260"/>
          <p:cNvSpPr/>
          <p:nvPr/>
        </p:nvSpPr>
        <p:spPr>
          <a:xfrm>
            <a:off x="1885922" y="3230236"/>
            <a:ext cx="280528" cy="233772"/>
          </a:xfrm>
          <a:prstGeom prst="right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62" name="Right Arrow 261"/>
          <p:cNvSpPr/>
          <p:nvPr/>
        </p:nvSpPr>
        <p:spPr>
          <a:xfrm>
            <a:off x="6322690" y="4348420"/>
            <a:ext cx="280528" cy="233772"/>
          </a:xfrm>
          <a:prstGeom prst="right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63" name="Right Arrow 262"/>
          <p:cNvSpPr/>
          <p:nvPr/>
        </p:nvSpPr>
        <p:spPr>
          <a:xfrm>
            <a:off x="6345826" y="3221947"/>
            <a:ext cx="280528" cy="233772"/>
          </a:xfrm>
          <a:prstGeom prst="right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64" name="Right Arrow 263"/>
          <p:cNvSpPr/>
          <p:nvPr/>
        </p:nvSpPr>
        <p:spPr>
          <a:xfrm>
            <a:off x="548434" y="4340131"/>
            <a:ext cx="280528" cy="233772"/>
          </a:xfrm>
          <a:prstGeom prst="right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65" name="Right Arrow 264"/>
          <p:cNvSpPr/>
          <p:nvPr/>
        </p:nvSpPr>
        <p:spPr>
          <a:xfrm>
            <a:off x="1910099" y="3221947"/>
            <a:ext cx="280528" cy="233772"/>
          </a:xfrm>
          <a:prstGeom prst="right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66" name="Right Arrow 265"/>
          <p:cNvSpPr/>
          <p:nvPr/>
        </p:nvSpPr>
        <p:spPr>
          <a:xfrm>
            <a:off x="2095254" y="4379632"/>
            <a:ext cx="280528" cy="233772"/>
          </a:xfrm>
          <a:prstGeom prst="right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67" name="Right Arrow 266"/>
          <p:cNvSpPr/>
          <p:nvPr/>
        </p:nvSpPr>
        <p:spPr>
          <a:xfrm>
            <a:off x="3503669" y="3213658"/>
            <a:ext cx="280528" cy="233772"/>
          </a:xfrm>
          <a:prstGeom prst="right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68" name="Circular Arrow 267"/>
          <p:cNvSpPr/>
          <p:nvPr/>
        </p:nvSpPr>
        <p:spPr>
          <a:xfrm>
            <a:off x="4209332" y="2753069"/>
            <a:ext cx="753686" cy="753686"/>
          </a:xfrm>
          <a:prstGeom prst="circularArrow">
            <a:avLst>
              <a:gd name="adj1" fmla="val 12500"/>
              <a:gd name="adj2" fmla="val 1142319"/>
              <a:gd name="adj3" fmla="val 20457681"/>
              <a:gd name="adj4" fmla="val 1666359"/>
              <a:gd name="adj5" fmla="val 12500"/>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sp>
        <p:nvSpPr>
          <p:cNvPr id="269" name="Circular Arrow 268"/>
          <p:cNvSpPr/>
          <p:nvPr/>
        </p:nvSpPr>
        <p:spPr>
          <a:xfrm>
            <a:off x="5691495" y="3900946"/>
            <a:ext cx="753686" cy="753686"/>
          </a:xfrm>
          <a:prstGeom prst="circularArrow">
            <a:avLst>
              <a:gd name="adj1" fmla="val 12500"/>
              <a:gd name="adj2" fmla="val 1142319"/>
              <a:gd name="adj3" fmla="val 20457681"/>
              <a:gd name="adj4" fmla="val 1666359"/>
              <a:gd name="adj5" fmla="val 12500"/>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sp>
        <p:nvSpPr>
          <p:cNvPr id="270" name="Circular Arrow 269"/>
          <p:cNvSpPr/>
          <p:nvPr/>
        </p:nvSpPr>
        <p:spPr>
          <a:xfrm>
            <a:off x="2703853" y="3898206"/>
            <a:ext cx="753686" cy="753686"/>
          </a:xfrm>
          <a:prstGeom prst="circularArrow">
            <a:avLst>
              <a:gd name="adj1" fmla="val 12500"/>
              <a:gd name="adj2" fmla="val 1142319"/>
              <a:gd name="adj3" fmla="val 20457681"/>
              <a:gd name="adj4" fmla="val 1666359"/>
              <a:gd name="adj5" fmla="val 12500"/>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sp>
        <p:nvSpPr>
          <p:cNvPr id="272" name="Oval Callout 271"/>
          <p:cNvSpPr/>
          <p:nvPr/>
        </p:nvSpPr>
        <p:spPr>
          <a:xfrm>
            <a:off x="5294206" y="1050067"/>
            <a:ext cx="1918869" cy="826542"/>
          </a:xfrm>
          <a:prstGeom prst="wedgeEllipseCallout">
            <a:avLst>
              <a:gd name="adj1" fmla="val -57651"/>
              <a:gd name="adj2" fmla="val 49824"/>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Everyone STOP!</a:t>
            </a:r>
          </a:p>
        </p:txBody>
      </p:sp>
      <p:sp>
        <p:nvSpPr>
          <p:cNvPr id="289" name="Right Arrow 288"/>
          <p:cNvSpPr/>
          <p:nvPr/>
        </p:nvSpPr>
        <p:spPr>
          <a:xfrm>
            <a:off x="457200" y="3218257"/>
            <a:ext cx="280528" cy="233772"/>
          </a:xfrm>
          <a:prstGeom prst="right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90" name="Right Arrow 289"/>
          <p:cNvSpPr/>
          <p:nvPr/>
        </p:nvSpPr>
        <p:spPr>
          <a:xfrm>
            <a:off x="1885922" y="3225794"/>
            <a:ext cx="280528" cy="233772"/>
          </a:xfrm>
          <a:prstGeom prst="right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91" name="Right Arrow 290"/>
          <p:cNvSpPr/>
          <p:nvPr/>
        </p:nvSpPr>
        <p:spPr>
          <a:xfrm>
            <a:off x="3503669" y="3225794"/>
            <a:ext cx="280528" cy="233772"/>
          </a:xfrm>
          <a:prstGeom prst="right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92" name="Right Arrow 291"/>
          <p:cNvSpPr/>
          <p:nvPr/>
        </p:nvSpPr>
        <p:spPr>
          <a:xfrm>
            <a:off x="4906334" y="3216269"/>
            <a:ext cx="280528" cy="233772"/>
          </a:xfrm>
          <a:prstGeom prst="right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93" name="Right Arrow 292"/>
          <p:cNvSpPr/>
          <p:nvPr/>
        </p:nvSpPr>
        <p:spPr>
          <a:xfrm>
            <a:off x="6333693" y="3218855"/>
            <a:ext cx="280528" cy="233772"/>
          </a:xfrm>
          <a:prstGeom prst="right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95" name="Right Arrow 294"/>
          <p:cNvSpPr/>
          <p:nvPr/>
        </p:nvSpPr>
        <p:spPr>
          <a:xfrm>
            <a:off x="6318352" y="4348420"/>
            <a:ext cx="280528" cy="233772"/>
          </a:xfrm>
          <a:prstGeom prst="right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96" name="Right Arrow 295"/>
          <p:cNvSpPr/>
          <p:nvPr/>
        </p:nvSpPr>
        <p:spPr>
          <a:xfrm>
            <a:off x="4947999" y="4398164"/>
            <a:ext cx="280528" cy="233772"/>
          </a:xfrm>
          <a:prstGeom prst="right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97" name="Right Arrow 296"/>
          <p:cNvSpPr/>
          <p:nvPr/>
        </p:nvSpPr>
        <p:spPr>
          <a:xfrm>
            <a:off x="3371399" y="4340131"/>
            <a:ext cx="280528" cy="233772"/>
          </a:xfrm>
          <a:prstGeom prst="right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98" name="Right Arrow 297"/>
          <p:cNvSpPr/>
          <p:nvPr/>
        </p:nvSpPr>
        <p:spPr>
          <a:xfrm>
            <a:off x="2002303" y="4387921"/>
            <a:ext cx="280528" cy="233772"/>
          </a:xfrm>
          <a:prstGeom prst="right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99" name="Right Arrow 298"/>
          <p:cNvSpPr/>
          <p:nvPr/>
        </p:nvSpPr>
        <p:spPr>
          <a:xfrm>
            <a:off x="548434" y="4348620"/>
            <a:ext cx="280528" cy="233772"/>
          </a:xfrm>
          <a:prstGeom prst="right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00" name="Multiply 299"/>
          <p:cNvSpPr/>
          <p:nvPr/>
        </p:nvSpPr>
        <p:spPr>
          <a:xfrm>
            <a:off x="3902484" y="3093356"/>
            <a:ext cx="447214" cy="447214"/>
          </a:xfrm>
          <a:prstGeom prst="mathMultiply">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01" name="Multiply 300"/>
          <p:cNvSpPr/>
          <p:nvPr/>
        </p:nvSpPr>
        <p:spPr>
          <a:xfrm>
            <a:off x="5367849" y="4241899"/>
            <a:ext cx="447214" cy="447214"/>
          </a:xfrm>
          <a:prstGeom prst="mathMultiply">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02" name="Multiply 301"/>
          <p:cNvSpPr/>
          <p:nvPr/>
        </p:nvSpPr>
        <p:spPr>
          <a:xfrm>
            <a:off x="2428871" y="4281200"/>
            <a:ext cx="447214" cy="447214"/>
          </a:xfrm>
          <a:prstGeom prst="mathMultiply">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03" name="TextBox 302"/>
          <p:cNvSpPr txBox="1"/>
          <p:nvPr/>
        </p:nvSpPr>
        <p:spPr>
          <a:xfrm>
            <a:off x="548434" y="5105400"/>
            <a:ext cx="7909766" cy="646331"/>
          </a:xfrm>
          <a:prstGeom prst="rect">
            <a:avLst/>
          </a:prstGeom>
          <a:noFill/>
        </p:spPr>
        <p:txBody>
          <a:bodyPr wrap="square" rtlCol="0">
            <a:spAutoFit/>
          </a:bodyPr>
          <a:lstStyle/>
          <a:p>
            <a:pPr algn="ctr"/>
            <a:r>
              <a:rPr lang="en-US" dirty="0" smtClean="0"/>
              <a:t>When the creator of a queue leaves memory, the reference is destroyed.</a:t>
            </a:r>
          </a:p>
          <a:p>
            <a:pPr algn="ctr"/>
            <a:r>
              <a:rPr lang="en-US" dirty="0" smtClean="0"/>
              <a:t>Any items remaining in the buffer will not be read, including ‘Stop’</a:t>
            </a:r>
            <a:endParaRPr lang="en-US" dirty="0"/>
          </a:p>
        </p:txBody>
      </p:sp>
    </p:spTree>
    <p:extLst>
      <p:ext uri="{BB962C8B-B14F-4D97-AF65-F5344CB8AC3E}">
        <p14:creationId xmlns:p14="http://schemas.microsoft.com/office/powerpoint/2010/main" val="519805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99"/>
                                          </p:stCondLst>
                                        </p:cTn>
                                        <p:tgtEl>
                                          <p:spTgt spid="64"/>
                                        </p:tgtEl>
                                        <p:attrNameLst>
                                          <p:attrName>style.visibility</p:attrName>
                                        </p:attrNameLst>
                                      </p:cBhvr>
                                      <p:to>
                                        <p:strVal val="visible"/>
                                      </p:to>
                                    </p:set>
                                  </p:childTnLst>
                                </p:cTn>
                              </p:par>
                            </p:childTnLst>
                          </p:cTn>
                        </p:par>
                        <p:par>
                          <p:cTn id="7" fill="hold">
                            <p:stCondLst>
                              <p:cond delay="100"/>
                            </p:stCondLst>
                            <p:childTnLst>
                              <p:par>
                                <p:cTn id="8" presetID="1" presetClass="entr" presetSubtype="0" fill="hold" nodeType="afterEffect">
                                  <p:stCondLst>
                                    <p:cond delay="0"/>
                                  </p:stCondLst>
                                  <p:childTnLst>
                                    <p:set>
                                      <p:cBhvr>
                                        <p:cTn id="9" dur="1" fill="hold">
                                          <p:stCondLst>
                                            <p:cond delay="99"/>
                                          </p:stCondLst>
                                        </p:cTn>
                                        <p:tgtEl>
                                          <p:spTgt spid="76"/>
                                        </p:tgtEl>
                                        <p:attrNameLst>
                                          <p:attrName>style.visibility</p:attrName>
                                        </p:attrNameLst>
                                      </p:cBhvr>
                                      <p:to>
                                        <p:strVal val="visible"/>
                                      </p:to>
                                    </p:set>
                                  </p:childTnLst>
                                </p:cTn>
                              </p:par>
                            </p:childTnLst>
                          </p:cTn>
                        </p:par>
                        <p:par>
                          <p:cTn id="10" fill="hold">
                            <p:stCondLst>
                              <p:cond delay="200"/>
                            </p:stCondLst>
                            <p:childTnLst>
                              <p:par>
                                <p:cTn id="11" presetID="1" presetClass="entr" presetSubtype="0" fill="hold" nodeType="afterEffect">
                                  <p:stCondLst>
                                    <p:cond delay="0"/>
                                  </p:stCondLst>
                                  <p:childTnLst>
                                    <p:set>
                                      <p:cBhvr>
                                        <p:cTn id="12" dur="1" fill="hold">
                                          <p:stCondLst>
                                            <p:cond delay="99"/>
                                          </p:stCondLst>
                                        </p:cTn>
                                        <p:tgtEl>
                                          <p:spTgt spid="88"/>
                                        </p:tgtEl>
                                        <p:attrNameLst>
                                          <p:attrName>style.visibility</p:attrName>
                                        </p:attrNameLst>
                                      </p:cBhvr>
                                      <p:to>
                                        <p:strVal val="visible"/>
                                      </p:to>
                                    </p:set>
                                  </p:childTnLst>
                                </p:cTn>
                              </p:par>
                            </p:childTnLst>
                          </p:cTn>
                        </p:par>
                        <p:par>
                          <p:cTn id="13" fill="hold">
                            <p:stCondLst>
                              <p:cond delay="300"/>
                            </p:stCondLst>
                            <p:childTnLst>
                              <p:par>
                                <p:cTn id="14" presetID="1" presetClass="entr" presetSubtype="0" fill="hold" nodeType="afterEffect">
                                  <p:stCondLst>
                                    <p:cond delay="0"/>
                                  </p:stCondLst>
                                  <p:childTnLst>
                                    <p:set>
                                      <p:cBhvr>
                                        <p:cTn id="15" dur="1" fill="hold">
                                          <p:stCondLst>
                                            <p:cond delay="99"/>
                                          </p:stCondLst>
                                        </p:cTn>
                                        <p:tgtEl>
                                          <p:spTgt spid="100"/>
                                        </p:tgtEl>
                                        <p:attrNameLst>
                                          <p:attrName>style.visibility</p:attrName>
                                        </p:attrNameLst>
                                      </p:cBhvr>
                                      <p:to>
                                        <p:strVal val="visible"/>
                                      </p:to>
                                    </p:set>
                                  </p:childTnLst>
                                </p:cTn>
                              </p:par>
                            </p:childTnLst>
                          </p:cTn>
                        </p:par>
                        <p:par>
                          <p:cTn id="16" fill="hold">
                            <p:stCondLst>
                              <p:cond delay="400"/>
                            </p:stCondLst>
                            <p:childTnLst>
                              <p:par>
                                <p:cTn id="17" presetID="1" presetClass="entr" presetSubtype="0" fill="hold" nodeType="afterEffect">
                                  <p:stCondLst>
                                    <p:cond delay="0"/>
                                  </p:stCondLst>
                                  <p:childTnLst>
                                    <p:set>
                                      <p:cBhvr>
                                        <p:cTn id="18" dur="1" fill="hold">
                                          <p:stCondLst>
                                            <p:cond delay="99"/>
                                          </p:stCondLst>
                                        </p:cTn>
                                        <p:tgtEl>
                                          <p:spTgt spid="112"/>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99"/>
                                          </p:stCondLst>
                                        </p:cTn>
                                        <p:tgtEl>
                                          <p:spTgt spid="124"/>
                                        </p:tgtEl>
                                        <p:attrNameLst>
                                          <p:attrName>style.visibility</p:attrName>
                                        </p:attrNameLst>
                                      </p:cBhvr>
                                      <p:to>
                                        <p:strVal val="visible"/>
                                      </p:to>
                                    </p:set>
                                  </p:childTnLst>
                                </p:cTn>
                              </p:par>
                            </p:childTnLst>
                          </p:cTn>
                        </p:par>
                        <p:par>
                          <p:cTn id="22" fill="hold">
                            <p:stCondLst>
                              <p:cond delay="600"/>
                            </p:stCondLst>
                            <p:childTnLst>
                              <p:par>
                                <p:cTn id="23" presetID="1" presetClass="entr" presetSubtype="0" fill="hold" nodeType="afterEffect">
                                  <p:stCondLst>
                                    <p:cond delay="0"/>
                                  </p:stCondLst>
                                  <p:childTnLst>
                                    <p:set>
                                      <p:cBhvr>
                                        <p:cTn id="24" dur="1" fill="hold">
                                          <p:stCondLst>
                                            <p:cond delay="99"/>
                                          </p:stCondLst>
                                        </p:cTn>
                                        <p:tgtEl>
                                          <p:spTgt spid="136"/>
                                        </p:tgtEl>
                                        <p:attrNameLst>
                                          <p:attrName>style.visibility</p:attrName>
                                        </p:attrNameLst>
                                      </p:cBhvr>
                                      <p:to>
                                        <p:strVal val="visible"/>
                                      </p:to>
                                    </p:set>
                                  </p:childTnLst>
                                </p:cTn>
                              </p:par>
                            </p:childTnLst>
                          </p:cTn>
                        </p:par>
                        <p:par>
                          <p:cTn id="25" fill="hold">
                            <p:stCondLst>
                              <p:cond delay="700"/>
                            </p:stCondLst>
                            <p:childTnLst>
                              <p:par>
                                <p:cTn id="26" presetID="1" presetClass="entr" presetSubtype="0" fill="hold" nodeType="afterEffect">
                                  <p:stCondLst>
                                    <p:cond delay="0"/>
                                  </p:stCondLst>
                                  <p:childTnLst>
                                    <p:set>
                                      <p:cBhvr>
                                        <p:cTn id="27" dur="1" fill="hold">
                                          <p:stCondLst>
                                            <p:cond delay="99"/>
                                          </p:stCondLst>
                                        </p:cTn>
                                        <p:tgtEl>
                                          <p:spTgt spid="148"/>
                                        </p:tgtEl>
                                        <p:attrNameLst>
                                          <p:attrName>style.visibility</p:attrName>
                                        </p:attrNameLst>
                                      </p:cBhvr>
                                      <p:to>
                                        <p:strVal val="visible"/>
                                      </p:to>
                                    </p:set>
                                  </p:childTnLst>
                                </p:cTn>
                              </p:par>
                            </p:childTnLst>
                          </p:cTn>
                        </p:par>
                        <p:par>
                          <p:cTn id="28" fill="hold">
                            <p:stCondLst>
                              <p:cond delay="800"/>
                            </p:stCondLst>
                            <p:childTnLst>
                              <p:par>
                                <p:cTn id="29" presetID="1" presetClass="entr" presetSubtype="0" fill="hold" nodeType="afterEffect">
                                  <p:stCondLst>
                                    <p:cond delay="0"/>
                                  </p:stCondLst>
                                  <p:childTnLst>
                                    <p:set>
                                      <p:cBhvr>
                                        <p:cTn id="30" dur="1" fill="hold">
                                          <p:stCondLst>
                                            <p:cond delay="99"/>
                                          </p:stCondLst>
                                        </p:cTn>
                                        <p:tgtEl>
                                          <p:spTgt spid="160"/>
                                        </p:tgtEl>
                                        <p:attrNameLst>
                                          <p:attrName>style.visibility</p:attrName>
                                        </p:attrNameLst>
                                      </p:cBhvr>
                                      <p:to>
                                        <p:strVal val="visible"/>
                                      </p:to>
                                    </p:set>
                                  </p:childTnLst>
                                </p:cTn>
                              </p:par>
                            </p:childTnLst>
                          </p:cTn>
                        </p:par>
                        <p:par>
                          <p:cTn id="31" fill="hold">
                            <p:stCondLst>
                              <p:cond delay="900"/>
                            </p:stCondLst>
                            <p:childTnLst>
                              <p:par>
                                <p:cTn id="32" presetID="1" presetClass="entr" presetSubtype="0" fill="hold" nodeType="afterEffect">
                                  <p:stCondLst>
                                    <p:cond delay="0"/>
                                  </p:stCondLst>
                                  <p:childTnLst>
                                    <p:set>
                                      <p:cBhvr>
                                        <p:cTn id="33" dur="1" fill="hold">
                                          <p:stCondLst>
                                            <p:cond delay="99"/>
                                          </p:stCondLst>
                                        </p:cTn>
                                        <p:tgtEl>
                                          <p:spTgt spid="172"/>
                                        </p:tgtEl>
                                        <p:attrNameLst>
                                          <p:attrName>style.visibility</p:attrName>
                                        </p:attrNameLst>
                                      </p:cBhvr>
                                      <p:to>
                                        <p:strVal val="visible"/>
                                      </p:to>
                                    </p:se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25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7"/>
                                        </p:tgtEl>
                                        <p:attrNameLst>
                                          <p:attrName>style.visibility</p:attrName>
                                        </p:attrNameLst>
                                      </p:cBhvr>
                                      <p:to>
                                        <p:strVal val="visible"/>
                                      </p:to>
                                    </p:set>
                                  </p:childTnLst>
                                </p:cTn>
                              </p:par>
                            </p:childTnLst>
                          </p:cTn>
                        </p:par>
                        <p:par>
                          <p:cTn id="39" fill="hold">
                            <p:stCondLst>
                              <p:cond delay="1000"/>
                            </p:stCondLst>
                            <p:childTnLst>
                              <p:par>
                                <p:cTn id="40" presetID="63" presetClass="path" presetSubtype="0" accel="50000" decel="50000" fill="hold" grpId="1" nodeType="afterEffect">
                                  <p:stCondLst>
                                    <p:cond delay="0"/>
                                  </p:stCondLst>
                                  <p:childTnLst>
                                    <p:animMotion origin="layout" path="M 2.22222E-6 0 L 0.06805 -0.00069 " pathEditMode="relative" rAng="0" ptsTypes="AA">
                                      <p:cBhvr>
                                        <p:cTn id="41" dur="500" fill="hold"/>
                                        <p:tgtEl>
                                          <p:spTgt spid="256"/>
                                        </p:tgtEl>
                                        <p:attrNameLst>
                                          <p:attrName>ppt_x</p:attrName>
                                          <p:attrName>ppt_y</p:attrName>
                                        </p:attrNameLst>
                                      </p:cBhvr>
                                      <p:rCtr x="3403" y="-46"/>
                                    </p:animMotion>
                                  </p:childTnLst>
                                </p:cTn>
                              </p:par>
                              <p:par>
                                <p:cTn id="42" presetID="63" presetClass="path" presetSubtype="0" accel="50000" decel="50000" fill="hold" grpId="1" nodeType="withEffect">
                                  <p:stCondLst>
                                    <p:cond delay="0"/>
                                  </p:stCondLst>
                                  <p:childTnLst>
                                    <p:animMotion origin="layout" path="M 2.22222E-6 0 L 0.06805 -0.00069 " pathEditMode="relative" rAng="0" ptsTypes="AA">
                                      <p:cBhvr>
                                        <p:cTn id="43" dur="500" fill="hold"/>
                                        <p:tgtEl>
                                          <p:spTgt spid="257"/>
                                        </p:tgtEl>
                                        <p:attrNameLst>
                                          <p:attrName>ppt_x</p:attrName>
                                          <p:attrName>ppt_y</p:attrName>
                                        </p:attrNameLst>
                                      </p:cBhvr>
                                      <p:rCtr x="3403" y="-46"/>
                                    </p:animMotion>
                                  </p:childTnLst>
                                </p:cTn>
                              </p:par>
                            </p:childTnLst>
                          </p:cTn>
                        </p:par>
                        <p:par>
                          <p:cTn id="44" fill="hold">
                            <p:stCondLst>
                              <p:cond delay="1500"/>
                            </p:stCondLst>
                            <p:childTnLst>
                              <p:par>
                                <p:cTn id="45" presetID="1" presetClass="exit" presetSubtype="0" fill="hold" grpId="2" nodeType="afterEffect">
                                  <p:stCondLst>
                                    <p:cond delay="0"/>
                                  </p:stCondLst>
                                  <p:childTnLst>
                                    <p:set>
                                      <p:cBhvr>
                                        <p:cTn id="46" dur="1" fill="hold">
                                          <p:stCondLst>
                                            <p:cond delay="0"/>
                                          </p:stCondLst>
                                        </p:cTn>
                                        <p:tgtEl>
                                          <p:spTgt spid="257"/>
                                        </p:tgtEl>
                                        <p:attrNameLst>
                                          <p:attrName>style.visibility</p:attrName>
                                        </p:attrNameLst>
                                      </p:cBhvr>
                                      <p:to>
                                        <p:strVal val="hidden"/>
                                      </p:to>
                                    </p:set>
                                  </p:childTnLst>
                                </p:cTn>
                              </p:par>
                            </p:childTnLst>
                          </p:cTn>
                        </p:par>
                        <p:par>
                          <p:cTn id="47" fill="hold">
                            <p:stCondLst>
                              <p:cond delay="1500"/>
                            </p:stCondLst>
                            <p:childTnLst>
                              <p:par>
                                <p:cTn id="48" presetID="1" presetClass="exit" presetSubtype="0" fill="hold" grpId="2" nodeType="afterEffect">
                                  <p:stCondLst>
                                    <p:cond delay="0"/>
                                  </p:stCondLst>
                                  <p:childTnLst>
                                    <p:set>
                                      <p:cBhvr>
                                        <p:cTn id="49" dur="1" fill="hold">
                                          <p:stCondLst>
                                            <p:cond delay="0"/>
                                          </p:stCondLst>
                                        </p:cTn>
                                        <p:tgtEl>
                                          <p:spTgt spid="256"/>
                                        </p:tgtEl>
                                        <p:attrNameLst>
                                          <p:attrName>style.visibility</p:attrName>
                                        </p:attrNameLst>
                                      </p:cBhvr>
                                      <p:to>
                                        <p:strVal val="hidden"/>
                                      </p:to>
                                    </p:set>
                                  </p:childTnLst>
                                </p:cTn>
                              </p:par>
                            </p:childTnLst>
                          </p:cTn>
                        </p:par>
                        <p:par>
                          <p:cTn id="50" fill="hold">
                            <p:stCondLst>
                              <p:cond delay="1500"/>
                            </p:stCondLst>
                            <p:childTnLst>
                              <p:par>
                                <p:cTn id="51" presetID="1" presetClass="entr" presetSubtype="0" fill="hold" grpId="0" nodeType="afterEffect">
                                  <p:stCondLst>
                                    <p:cond delay="0"/>
                                  </p:stCondLst>
                                  <p:childTnLst>
                                    <p:set>
                                      <p:cBhvr>
                                        <p:cTn id="52" dur="1" fill="hold">
                                          <p:stCondLst>
                                            <p:cond delay="0"/>
                                          </p:stCondLst>
                                        </p:cTn>
                                        <p:tgtEl>
                                          <p:spTgt spid="258"/>
                                        </p:tgtEl>
                                        <p:attrNameLst>
                                          <p:attrName>style.visibility</p:attrName>
                                        </p:attrNameLst>
                                      </p:cBhvr>
                                      <p:to>
                                        <p:strVal val="visible"/>
                                      </p:to>
                                    </p:set>
                                  </p:childTnLst>
                                </p:cTn>
                              </p:par>
                            </p:childTnLst>
                          </p:cTn>
                        </p:par>
                        <p:par>
                          <p:cTn id="53" fill="hold">
                            <p:stCondLst>
                              <p:cond delay="1500"/>
                            </p:stCondLst>
                            <p:childTnLst>
                              <p:par>
                                <p:cTn id="54" presetID="63" presetClass="path" presetSubtype="0" accel="50000" decel="50000" fill="hold" grpId="1" nodeType="afterEffect">
                                  <p:stCondLst>
                                    <p:cond delay="0"/>
                                  </p:stCondLst>
                                  <p:childTnLst>
                                    <p:animMotion origin="layout" path="M 2.22222E-6 0 L 0.06805 -0.00069 " pathEditMode="relative" rAng="0" ptsTypes="AA">
                                      <p:cBhvr>
                                        <p:cTn id="55" dur="500" fill="hold"/>
                                        <p:tgtEl>
                                          <p:spTgt spid="258"/>
                                        </p:tgtEl>
                                        <p:attrNameLst>
                                          <p:attrName>ppt_x</p:attrName>
                                          <p:attrName>ppt_y</p:attrName>
                                        </p:attrNameLst>
                                      </p:cBhvr>
                                      <p:rCtr x="3403" y="-46"/>
                                    </p:animMotion>
                                  </p:childTnLst>
                                </p:cTn>
                              </p:par>
                            </p:childTnLst>
                          </p:cTn>
                        </p:par>
                        <p:par>
                          <p:cTn id="56" fill="hold">
                            <p:stCondLst>
                              <p:cond delay="2000"/>
                            </p:stCondLst>
                            <p:childTnLst>
                              <p:par>
                                <p:cTn id="57" presetID="1" presetClass="exit" presetSubtype="0" fill="hold" grpId="2" nodeType="afterEffect">
                                  <p:stCondLst>
                                    <p:cond delay="0"/>
                                  </p:stCondLst>
                                  <p:childTnLst>
                                    <p:set>
                                      <p:cBhvr>
                                        <p:cTn id="58" dur="1" fill="hold">
                                          <p:stCondLst>
                                            <p:cond delay="0"/>
                                          </p:stCondLst>
                                        </p:cTn>
                                        <p:tgtEl>
                                          <p:spTgt spid="258"/>
                                        </p:tgtEl>
                                        <p:attrNameLst>
                                          <p:attrName>style.visibility</p:attrName>
                                        </p:attrNameLst>
                                      </p:cBhvr>
                                      <p:to>
                                        <p:strVal val="hidden"/>
                                      </p:to>
                                    </p:set>
                                  </p:childTnLst>
                                </p:cTn>
                              </p:par>
                            </p:childTnLst>
                          </p:cTn>
                        </p:par>
                        <p:par>
                          <p:cTn id="59" fill="hold">
                            <p:stCondLst>
                              <p:cond delay="2000"/>
                            </p:stCondLst>
                            <p:childTnLst>
                              <p:par>
                                <p:cTn id="60" presetID="1" presetClass="entr" presetSubtype="0" fill="hold" grpId="1" nodeType="afterEffect">
                                  <p:stCondLst>
                                    <p:cond delay="0"/>
                                  </p:stCondLst>
                                  <p:childTnLst>
                                    <p:set>
                                      <p:cBhvr>
                                        <p:cTn id="61" dur="1" fill="hold">
                                          <p:stCondLst>
                                            <p:cond delay="0"/>
                                          </p:stCondLst>
                                        </p:cTn>
                                        <p:tgtEl>
                                          <p:spTgt spid="270"/>
                                        </p:tgtEl>
                                        <p:attrNameLst>
                                          <p:attrName>style.visibility</p:attrName>
                                        </p:attrNameLst>
                                      </p:cBhvr>
                                      <p:to>
                                        <p:strVal val="visible"/>
                                      </p:to>
                                    </p:set>
                                  </p:childTnLst>
                                </p:cTn>
                              </p:par>
                              <p:par>
                                <p:cTn id="62" presetID="8" presetClass="emph" presetSubtype="0" repeatCount="indefinite" fill="hold" grpId="0" nodeType="withEffect">
                                  <p:stCondLst>
                                    <p:cond delay="0"/>
                                  </p:stCondLst>
                                  <p:childTnLst>
                                    <p:animRot by="21600000">
                                      <p:cBhvr>
                                        <p:cTn id="63" dur="1000" fill="hold"/>
                                        <p:tgtEl>
                                          <p:spTgt spid="270"/>
                                        </p:tgtEl>
                                        <p:attrNameLst>
                                          <p:attrName>r</p:attrName>
                                        </p:attrNameLst>
                                      </p:cBhvr>
                                    </p:animRot>
                                  </p:childTnLst>
                                </p:cTn>
                              </p:par>
                              <p:par>
                                <p:cTn id="64" presetID="1" presetClass="entr" presetSubtype="0" fill="hold" grpId="0" nodeType="withEffect">
                                  <p:stCondLst>
                                    <p:cond delay="0"/>
                                  </p:stCondLst>
                                  <p:childTnLst>
                                    <p:set>
                                      <p:cBhvr>
                                        <p:cTn id="65" dur="1" fill="hold">
                                          <p:stCondLst>
                                            <p:cond delay="0"/>
                                          </p:stCondLst>
                                        </p:cTn>
                                        <p:tgtEl>
                                          <p:spTgt spid="259"/>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60"/>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262"/>
                                        </p:tgtEl>
                                        <p:attrNameLst>
                                          <p:attrName>style.visibility</p:attrName>
                                        </p:attrNameLst>
                                      </p:cBhvr>
                                      <p:to>
                                        <p:strVal val="visible"/>
                                      </p:to>
                                    </p:set>
                                  </p:childTnLst>
                                </p:cTn>
                              </p:par>
                              <p:par>
                                <p:cTn id="70" presetID="63" presetClass="path" presetSubtype="0" accel="50000" decel="50000" fill="hold" grpId="1" nodeType="withEffect">
                                  <p:stCondLst>
                                    <p:cond delay="0"/>
                                  </p:stCondLst>
                                  <p:childTnLst>
                                    <p:animMotion origin="layout" path="M 2.22222E-6 0 L 0.06805 -0.00069 " pathEditMode="relative" rAng="0" ptsTypes="AA">
                                      <p:cBhvr>
                                        <p:cTn id="71" dur="500" fill="hold"/>
                                        <p:tgtEl>
                                          <p:spTgt spid="260"/>
                                        </p:tgtEl>
                                        <p:attrNameLst>
                                          <p:attrName>ppt_x</p:attrName>
                                          <p:attrName>ppt_y</p:attrName>
                                        </p:attrNameLst>
                                      </p:cBhvr>
                                      <p:rCtr x="3403" y="-46"/>
                                    </p:animMotion>
                                  </p:childTnLst>
                                </p:cTn>
                              </p:par>
                              <p:par>
                                <p:cTn id="72" presetID="63" presetClass="path" presetSubtype="0" accel="50000" decel="50000" fill="hold" grpId="1" nodeType="withEffect">
                                  <p:stCondLst>
                                    <p:cond delay="0"/>
                                  </p:stCondLst>
                                  <p:childTnLst>
                                    <p:animMotion origin="layout" path="M 2.22222E-6 0 L 0.06805 -0.00069 " pathEditMode="relative" rAng="0" ptsTypes="AA">
                                      <p:cBhvr>
                                        <p:cTn id="73" dur="500" fill="hold"/>
                                        <p:tgtEl>
                                          <p:spTgt spid="262"/>
                                        </p:tgtEl>
                                        <p:attrNameLst>
                                          <p:attrName>ppt_x</p:attrName>
                                          <p:attrName>ppt_y</p:attrName>
                                        </p:attrNameLst>
                                      </p:cBhvr>
                                      <p:rCtr x="3403" y="-46"/>
                                    </p:animMotion>
                                  </p:childTnLst>
                                </p:cTn>
                              </p:par>
                              <p:par>
                                <p:cTn id="74" presetID="63" presetClass="path" presetSubtype="0" accel="50000" decel="50000" fill="hold" grpId="1" nodeType="withEffect">
                                  <p:stCondLst>
                                    <p:cond delay="0"/>
                                  </p:stCondLst>
                                  <p:childTnLst>
                                    <p:animMotion origin="layout" path="M 2.22222E-6 0 L 0.06805 -0.00069 " pathEditMode="relative" rAng="0" ptsTypes="AA">
                                      <p:cBhvr>
                                        <p:cTn id="75" dur="500" fill="hold"/>
                                        <p:tgtEl>
                                          <p:spTgt spid="259"/>
                                        </p:tgtEl>
                                        <p:attrNameLst>
                                          <p:attrName>ppt_x</p:attrName>
                                          <p:attrName>ppt_y</p:attrName>
                                        </p:attrNameLst>
                                      </p:cBhvr>
                                      <p:rCtr x="3403" y="-46"/>
                                    </p:animMotion>
                                  </p:childTnLst>
                                </p:cTn>
                              </p:par>
                            </p:childTnLst>
                          </p:cTn>
                        </p:par>
                        <p:par>
                          <p:cTn id="76" fill="hold">
                            <p:stCondLst>
                              <p:cond delay="3000"/>
                            </p:stCondLst>
                            <p:childTnLst>
                              <p:par>
                                <p:cTn id="77" presetID="1" presetClass="exit" presetSubtype="0" fill="hold" grpId="2" nodeType="afterEffect">
                                  <p:stCondLst>
                                    <p:cond delay="0"/>
                                  </p:stCondLst>
                                  <p:childTnLst>
                                    <p:set>
                                      <p:cBhvr>
                                        <p:cTn id="78" dur="1" fill="hold">
                                          <p:stCondLst>
                                            <p:cond delay="0"/>
                                          </p:stCondLst>
                                        </p:cTn>
                                        <p:tgtEl>
                                          <p:spTgt spid="260"/>
                                        </p:tgtEl>
                                        <p:attrNameLst>
                                          <p:attrName>style.visibility</p:attrName>
                                        </p:attrNameLst>
                                      </p:cBhvr>
                                      <p:to>
                                        <p:strVal val="hidden"/>
                                      </p:to>
                                    </p:set>
                                  </p:childTnLst>
                                </p:cTn>
                              </p:par>
                              <p:par>
                                <p:cTn id="79" presetID="1" presetClass="exit" presetSubtype="0" fill="hold" grpId="2" nodeType="withEffect">
                                  <p:stCondLst>
                                    <p:cond delay="0"/>
                                  </p:stCondLst>
                                  <p:childTnLst>
                                    <p:set>
                                      <p:cBhvr>
                                        <p:cTn id="80" dur="1" fill="hold">
                                          <p:stCondLst>
                                            <p:cond delay="0"/>
                                          </p:stCondLst>
                                        </p:cTn>
                                        <p:tgtEl>
                                          <p:spTgt spid="262"/>
                                        </p:tgtEl>
                                        <p:attrNameLst>
                                          <p:attrName>style.visibility</p:attrName>
                                        </p:attrNameLst>
                                      </p:cBhvr>
                                      <p:to>
                                        <p:strVal val="hidden"/>
                                      </p:to>
                                    </p:set>
                                  </p:childTnLst>
                                </p:cTn>
                              </p:par>
                              <p:par>
                                <p:cTn id="81" presetID="1" presetClass="exit" presetSubtype="0" fill="hold" grpId="2" nodeType="withEffect">
                                  <p:stCondLst>
                                    <p:cond delay="0"/>
                                  </p:stCondLst>
                                  <p:childTnLst>
                                    <p:set>
                                      <p:cBhvr>
                                        <p:cTn id="82" dur="1" fill="hold">
                                          <p:stCondLst>
                                            <p:cond delay="0"/>
                                          </p:stCondLst>
                                        </p:cTn>
                                        <p:tgtEl>
                                          <p:spTgt spid="259"/>
                                        </p:tgtEl>
                                        <p:attrNameLst>
                                          <p:attrName>style.visibility</p:attrName>
                                        </p:attrNameLst>
                                      </p:cBhvr>
                                      <p:to>
                                        <p:strVal val="hidden"/>
                                      </p:to>
                                    </p:set>
                                  </p:childTnLst>
                                </p:cTn>
                              </p:par>
                            </p:childTnLst>
                          </p:cTn>
                        </p:par>
                        <p:par>
                          <p:cTn id="83" fill="hold">
                            <p:stCondLst>
                              <p:cond delay="3000"/>
                            </p:stCondLst>
                            <p:childTnLst>
                              <p:par>
                                <p:cTn id="84" presetID="1" presetClass="entr" presetSubtype="0" fill="hold" grpId="1" nodeType="afterEffect">
                                  <p:stCondLst>
                                    <p:cond delay="0"/>
                                  </p:stCondLst>
                                  <p:childTnLst>
                                    <p:set>
                                      <p:cBhvr>
                                        <p:cTn id="85" dur="1" fill="hold">
                                          <p:stCondLst>
                                            <p:cond delay="0"/>
                                          </p:stCondLst>
                                        </p:cTn>
                                        <p:tgtEl>
                                          <p:spTgt spid="269"/>
                                        </p:tgtEl>
                                        <p:attrNameLst>
                                          <p:attrName>style.visibility</p:attrName>
                                        </p:attrNameLst>
                                      </p:cBhvr>
                                      <p:to>
                                        <p:strVal val="visible"/>
                                      </p:to>
                                    </p:set>
                                  </p:childTnLst>
                                </p:cTn>
                              </p:par>
                              <p:par>
                                <p:cTn id="86" presetID="8" presetClass="emph" presetSubtype="0" repeatCount="indefinite" fill="hold" grpId="0" nodeType="withEffect">
                                  <p:stCondLst>
                                    <p:cond delay="0"/>
                                  </p:stCondLst>
                                  <p:childTnLst>
                                    <p:animRot by="21600000">
                                      <p:cBhvr>
                                        <p:cTn id="87" dur="1000" fill="hold"/>
                                        <p:tgtEl>
                                          <p:spTgt spid="269"/>
                                        </p:tgtEl>
                                        <p:attrNameLst>
                                          <p:attrName>r</p:attrName>
                                        </p:attrNameLst>
                                      </p:cBhvr>
                                    </p:animRot>
                                  </p:childTnLst>
                                </p:cTn>
                              </p:par>
                              <p:par>
                                <p:cTn id="88" presetID="1" presetClass="entr" presetSubtype="0" fill="hold" grpId="0" nodeType="withEffect">
                                  <p:stCondLst>
                                    <p:cond delay="0"/>
                                  </p:stCondLst>
                                  <p:childTnLst>
                                    <p:set>
                                      <p:cBhvr>
                                        <p:cTn id="89" dur="1" fill="hold">
                                          <p:stCondLst>
                                            <p:cond delay="0"/>
                                          </p:stCondLst>
                                        </p:cTn>
                                        <p:tgtEl>
                                          <p:spTgt spid="261"/>
                                        </p:tgtEl>
                                        <p:attrNameLst>
                                          <p:attrName>style.visibility</p:attrName>
                                        </p:attrNameLst>
                                      </p:cBhvr>
                                      <p:to>
                                        <p:strVal val="visible"/>
                                      </p:to>
                                    </p:set>
                                  </p:childTnLst>
                                </p:cTn>
                              </p:par>
                            </p:childTnLst>
                          </p:cTn>
                        </p:par>
                        <p:par>
                          <p:cTn id="90" fill="hold">
                            <p:stCondLst>
                              <p:cond delay="4000"/>
                            </p:stCondLst>
                            <p:childTnLst>
                              <p:par>
                                <p:cTn id="91" presetID="63" presetClass="path" presetSubtype="0" accel="50000" decel="50000" fill="hold" grpId="1" nodeType="afterEffect">
                                  <p:stCondLst>
                                    <p:cond delay="0"/>
                                  </p:stCondLst>
                                  <p:childTnLst>
                                    <p:animMotion origin="layout" path="M 2.22222E-6 0 L 0.06805 -0.00069 " pathEditMode="relative" rAng="0" ptsTypes="AA">
                                      <p:cBhvr>
                                        <p:cTn id="92" dur="500" fill="hold"/>
                                        <p:tgtEl>
                                          <p:spTgt spid="261"/>
                                        </p:tgtEl>
                                        <p:attrNameLst>
                                          <p:attrName>ppt_x</p:attrName>
                                          <p:attrName>ppt_y</p:attrName>
                                        </p:attrNameLst>
                                      </p:cBhvr>
                                      <p:rCtr x="3403" y="-46"/>
                                    </p:animMotion>
                                  </p:childTnLst>
                                </p:cTn>
                              </p:par>
                            </p:childTnLst>
                          </p:cTn>
                        </p:par>
                        <p:par>
                          <p:cTn id="93" fill="hold">
                            <p:stCondLst>
                              <p:cond delay="4500"/>
                            </p:stCondLst>
                            <p:childTnLst>
                              <p:par>
                                <p:cTn id="94" presetID="1" presetClass="exit" presetSubtype="0" fill="hold" grpId="2" nodeType="afterEffect">
                                  <p:stCondLst>
                                    <p:cond delay="0"/>
                                  </p:stCondLst>
                                  <p:childTnLst>
                                    <p:set>
                                      <p:cBhvr>
                                        <p:cTn id="95" dur="1" fill="hold">
                                          <p:stCondLst>
                                            <p:cond delay="0"/>
                                          </p:stCondLst>
                                        </p:cTn>
                                        <p:tgtEl>
                                          <p:spTgt spid="261"/>
                                        </p:tgtEl>
                                        <p:attrNameLst>
                                          <p:attrName>style.visibility</p:attrName>
                                        </p:attrNameLst>
                                      </p:cBhvr>
                                      <p:to>
                                        <p:strVal val="hidden"/>
                                      </p:to>
                                    </p:set>
                                  </p:childTnLst>
                                </p:cTn>
                              </p:par>
                            </p:childTnLst>
                          </p:cTn>
                        </p:par>
                        <p:par>
                          <p:cTn id="96" fill="hold">
                            <p:stCondLst>
                              <p:cond delay="4500"/>
                            </p:stCondLst>
                            <p:childTnLst>
                              <p:par>
                                <p:cTn id="97" presetID="1" presetClass="entr" presetSubtype="0" fill="hold" grpId="0" nodeType="afterEffect">
                                  <p:stCondLst>
                                    <p:cond delay="0"/>
                                  </p:stCondLst>
                                  <p:childTnLst>
                                    <p:set>
                                      <p:cBhvr>
                                        <p:cTn id="98" dur="1" fill="hold">
                                          <p:stCondLst>
                                            <p:cond delay="0"/>
                                          </p:stCondLst>
                                        </p:cTn>
                                        <p:tgtEl>
                                          <p:spTgt spid="263"/>
                                        </p:tgtEl>
                                        <p:attrNameLst>
                                          <p:attrName>style.visibility</p:attrName>
                                        </p:attrNameLst>
                                      </p:cBhvr>
                                      <p:to>
                                        <p:strVal val="visible"/>
                                      </p:to>
                                    </p:set>
                                  </p:childTnLst>
                                </p:cTn>
                              </p:par>
                            </p:childTnLst>
                          </p:cTn>
                        </p:par>
                        <p:par>
                          <p:cTn id="99" fill="hold">
                            <p:stCondLst>
                              <p:cond delay="4500"/>
                            </p:stCondLst>
                            <p:childTnLst>
                              <p:par>
                                <p:cTn id="100" presetID="63" presetClass="path" presetSubtype="0" accel="50000" decel="50000" fill="hold" grpId="1" nodeType="afterEffect">
                                  <p:stCondLst>
                                    <p:cond delay="0"/>
                                  </p:stCondLst>
                                  <p:childTnLst>
                                    <p:animMotion origin="layout" path="M 2.22222E-6 0 L 0.06805 -0.00069 " pathEditMode="relative" rAng="0" ptsTypes="AA">
                                      <p:cBhvr>
                                        <p:cTn id="101" dur="500" fill="hold"/>
                                        <p:tgtEl>
                                          <p:spTgt spid="263"/>
                                        </p:tgtEl>
                                        <p:attrNameLst>
                                          <p:attrName>ppt_x</p:attrName>
                                          <p:attrName>ppt_y</p:attrName>
                                        </p:attrNameLst>
                                      </p:cBhvr>
                                      <p:rCtr x="3403" y="-46"/>
                                    </p:animMotion>
                                  </p:childTnLst>
                                </p:cTn>
                              </p:par>
                            </p:childTnLst>
                          </p:cTn>
                        </p:par>
                        <p:par>
                          <p:cTn id="102" fill="hold">
                            <p:stCondLst>
                              <p:cond delay="5000"/>
                            </p:stCondLst>
                            <p:childTnLst>
                              <p:par>
                                <p:cTn id="103" presetID="1" presetClass="exit" presetSubtype="0" fill="hold" grpId="2" nodeType="afterEffect">
                                  <p:stCondLst>
                                    <p:cond delay="0"/>
                                  </p:stCondLst>
                                  <p:childTnLst>
                                    <p:set>
                                      <p:cBhvr>
                                        <p:cTn id="104" dur="1" fill="hold">
                                          <p:stCondLst>
                                            <p:cond delay="0"/>
                                          </p:stCondLst>
                                        </p:cTn>
                                        <p:tgtEl>
                                          <p:spTgt spid="263"/>
                                        </p:tgtEl>
                                        <p:attrNameLst>
                                          <p:attrName>style.visibility</p:attrName>
                                        </p:attrNameLst>
                                      </p:cBhvr>
                                      <p:to>
                                        <p:strVal val="hidden"/>
                                      </p:to>
                                    </p:set>
                                  </p:childTnLst>
                                </p:cTn>
                              </p:par>
                            </p:childTnLst>
                          </p:cTn>
                        </p:par>
                        <p:par>
                          <p:cTn id="105" fill="hold">
                            <p:stCondLst>
                              <p:cond delay="5000"/>
                            </p:stCondLst>
                            <p:childTnLst>
                              <p:par>
                                <p:cTn id="106" presetID="1" presetClass="entr" presetSubtype="0" fill="hold" grpId="0" nodeType="afterEffect">
                                  <p:stCondLst>
                                    <p:cond delay="0"/>
                                  </p:stCondLst>
                                  <p:childTnLst>
                                    <p:set>
                                      <p:cBhvr>
                                        <p:cTn id="107" dur="1" fill="hold">
                                          <p:stCondLst>
                                            <p:cond delay="0"/>
                                          </p:stCondLst>
                                        </p:cTn>
                                        <p:tgtEl>
                                          <p:spTgt spid="264"/>
                                        </p:tgtEl>
                                        <p:attrNameLst>
                                          <p:attrName>style.visibility</p:attrName>
                                        </p:attrNameLst>
                                      </p:cBhvr>
                                      <p:to>
                                        <p:strVal val="visible"/>
                                      </p:to>
                                    </p:set>
                                  </p:childTnLst>
                                </p:cTn>
                              </p:par>
                            </p:childTnLst>
                          </p:cTn>
                        </p:par>
                        <p:par>
                          <p:cTn id="108" fill="hold">
                            <p:stCondLst>
                              <p:cond delay="5000"/>
                            </p:stCondLst>
                            <p:childTnLst>
                              <p:par>
                                <p:cTn id="109" presetID="63" presetClass="path" presetSubtype="0" accel="50000" decel="50000" fill="hold" grpId="1" nodeType="afterEffect">
                                  <p:stCondLst>
                                    <p:cond delay="0"/>
                                  </p:stCondLst>
                                  <p:childTnLst>
                                    <p:animMotion origin="layout" path="M 2.22222E-6 0 L 0.06805 -0.00069 " pathEditMode="relative" rAng="0" ptsTypes="AA">
                                      <p:cBhvr>
                                        <p:cTn id="110" dur="500" fill="hold"/>
                                        <p:tgtEl>
                                          <p:spTgt spid="264"/>
                                        </p:tgtEl>
                                        <p:attrNameLst>
                                          <p:attrName>ppt_x</p:attrName>
                                          <p:attrName>ppt_y</p:attrName>
                                        </p:attrNameLst>
                                      </p:cBhvr>
                                      <p:rCtr x="3403" y="-46"/>
                                    </p:animMotion>
                                  </p:childTnLst>
                                </p:cTn>
                              </p:par>
                            </p:childTnLst>
                          </p:cTn>
                        </p:par>
                        <p:par>
                          <p:cTn id="111" fill="hold">
                            <p:stCondLst>
                              <p:cond delay="5500"/>
                            </p:stCondLst>
                            <p:childTnLst>
                              <p:par>
                                <p:cTn id="112" presetID="1" presetClass="exit" presetSubtype="0" fill="hold" grpId="2" nodeType="afterEffect">
                                  <p:stCondLst>
                                    <p:cond delay="0"/>
                                  </p:stCondLst>
                                  <p:childTnLst>
                                    <p:set>
                                      <p:cBhvr>
                                        <p:cTn id="113" dur="1" fill="hold">
                                          <p:stCondLst>
                                            <p:cond delay="0"/>
                                          </p:stCondLst>
                                        </p:cTn>
                                        <p:tgtEl>
                                          <p:spTgt spid="264"/>
                                        </p:tgtEl>
                                        <p:attrNameLst>
                                          <p:attrName>style.visibility</p:attrName>
                                        </p:attrNameLst>
                                      </p:cBhvr>
                                      <p:to>
                                        <p:strVal val="hidden"/>
                                      </p:to>
                                    </p:set>
                                  </p:childTnLst>
                                </p:cTn>
                              </p:par>
                            </p:childTnLst>
                          </p:cTn>
                        </p:par>
                        <p:par>
                          <p:cTn id="114" fill="hold">
                            <p:stCondLst>
                              <p:cond delay="5500"/>
                            </p:stCondLst>
                            <p:childTnLst>
                              <p:par>
                                <p:cTn id="115" presetID="1" presetClass="entr" presetSubtype="0" fill="hold" grpId="0" nodeType="afterEffect">
                                  <p:stCondLst>
                                    <p:cond delay="0"/>
                                  </p:stCondLst>
                                  <p:childTnLst>
                                    <p:set>
                                      <p:cBhvr>
                                        <p:cTn id="116" dur="1" fill="hold">
                                          <p:stCondLst>
                                            <p:cond delay="0"/>
                                          </p:stCondLst>
                                        </p:cTn>
                                        <p:tgtEl>
                                          <p:spTgt spid="265"/>
                                        </p:tgtEl>
                                        <p:attrNameLst>
                                          <p:attrName>style.visibility</p:attrName>
                                        </p:attrNameLst>
                                      </p:cBhvr>
                                      <p:to>
                                        <p:strVal val="visible"/>
                                      </p:to>
                                    </p:set>
                                  </p:childTnLst>
                                </p:cTn>
                              </p:par>
                            </p:childTnLst>
                          </p:cTn>
                        </p:par>
                        <p:par>
                          <p:cTn id="117" fill="hold">
                            <p:stCondLst>
                              <p:cond delay="5500"/>
                            </p:stCondLst>
                            <p:childTnLst>
                              <p:par>
                                <p:cTn id="118" presetID="63" presetClass="path" presetSubtype="0" accel="50000" decel="50000" fill="hold" grpId="1" nodeType="afterEffect">
                                  <p:stCondLst>
                                    <p:cond delay="0"/>
                                  </p:stCondLst>
                                  <p:childTnLst>
                                    <p:animMotion origin="layout" path="M 2.22222E-6 0 L 0.06805 -0.00069 " pathEditMode="relative" rAng="0" ptsTypes="AA">
                                      <p:cBhvr>
                                        <p:cTn id="119" dur="500" fill="hold"/>
                                        <p:tgtEl>
                                          <p:spTgt spid="265"/>
                                        </p:tgtEl>
                                        <p:attrNameLst>
                                          <p:attrName>ppt_x</p:attrName>
                                          <p:attrName>ppt_y</p:attrName>
                                        </p:attrNameLst>
                                      </p:cBhvr>
                                      <p:rCtr x="3403" y="-46"/>
                                    </p:animMotion>
                                  </p:childTnLst>
                                </p:cTn>
                              </p:par>
                            </p:childTnLst>
                          </p:cTn>
                        </p:par>
                        <p:par>
                          <p:cTn id="120" fill="hold">
                            <p:stCondLst>
                              <p:cond delay="6000"/>
                            </p:stCondLst>
                            <p:childTnLst>
                              <p:par>
                                <p:cTn id="121" presetID="1" presetClass="exit" presetSubtype="0" fill="hold" grpId="2" nodeType="afterEffect">
                                  <p:stCondLst>
                                    <p:cond delay="0"/>
                                  </p:stCondLst>
                                  <p:childTnLst>
                                    <p:set>
                                      <p:cBhvr>
                                        <p:cTn id="122" dur="1" fill="hold">
                                          <p:stCondLst>
                                            <p:cond delay="0"/>
                                          </p:stCondLst>
                                        </p:cTn>
                                        <p:tgtEl>
                                          <p:spTgt spid="265"/>
                                        </p:tgtEl>
                                        <p:attrNameLst>
                                          <p:attrName>style.visibility</p:attrName>
                                        </p:attrNameLst>
                                      </p:cBhvr>
                                      <p:to>
                                        <p:strVal val="hidden"/>
                                      </p:to>
                                    </p:set>
                                  </p:childTnLst>
                                </p:cTn>
                              </p:par>
                            </p:childTnLst>
                          </p:cTn>
                        </p:par>
                        <p:par>
                          <p:cTn id="123" fill="hold">
                            <p:stCondLst>
                              <p:cond delay="6000"/>
                            </p:stCondLst>
                            <p:childTnLst>
                              <p:par>
                                <p:cTn id="124" presetID="1" presetClass="entr" presetSubtype="0" fill="hold" grpId="0" nodeType="afterEffect">
                                  <p:stCondLst>
                                    <p:cond delay="0"/>
                                  </p:stCondLst>
                                  <p:childTnLst>
                                    <p:set>
                                      <p:cBhvr>
                                        <p:cTn id="125" dur="1" fill="hold">
                                          <p:stCondLst>
                                            <p:cond delay="0"/>
                                          </p:stCondLst>
                                        </p:cTn>
                                        <p:tgtEl>
                                          <p:spTgt spid="266"/>
                                        </p:tgtEl>
                                        <p:attrNameLst>
                                          <p:attrName>style.visibility</p:attrName>
                                        </p:attrNameLst>
                                      </p:cBhvr>
                                      <p:to>
                                        <p:strVal val="visible"/>
                                      </p:to>
                                    </p:set>
                                  </p:childTnLst>
                                </p:cTn>
                              </p:par>
                            </p:childTnLst>
                          </p:cTn>
                        </p:par>
                        <p:par>
                          <p:cTn id="126" fill="hold">
                            <p:stCondLst>
                              <p:cond delay="6000"/>
                            </p:stCondLst>
                            <p:childTnLst>
                              <p:par>
                                <p:cTn id="127" presetID="63" presetClass="path" presetSubtype="0" accel="50000" decel="50000" fill="hold" grpId="1" nodeType="afterEffect">
                                  <p:stCondLst>
                                    <p:cond delay="0"/>
                                  </p:stCondLst>
                                  <p:childTnLst>
                                    <p:animMotion origin="layout" path="M 2.22222E-6 0 L 0.06805 -0.00069 " pathEditMode="relative" rAng="0" ptsTypes="AA">
                                      <p:cBhvr>
                                        <p:cTn id="128" dur="500" fill="hold"/>
                                        <p:tgtEl>
                                          <p:spTgt spid="266"/>
                                        </p:tgtEl>
                                        <p:attrNameLst>
                                          <p:attrName>ppt_x</p:attrName>
                                          <p:attrName>ppt_y</p:attrName>
                                        </p:attrNameLst>
                                      </p:cBhvr>
                                      <p:rCtr x="3403" y="-46"/>
                                    </p:animMotion>
                                  </p:childTnLst>
                                </p:cTn>
                              </p:par>
                            </p:childTnLst>
                          </p:cTn>
                        </p:par>
                        <p:par>
                          <p:cTn id="129" fill="hold">
                            <p:stCondLst>
                              <p:cond delay="6500"/>
                            </p:stCondLst>
                            <p:childTnLst>
                              <p:par>
                                <p:cTn id="130" presetID="1" presetClass="exit" presetSubtype="0" fill="hold" grpId="2" nodeType="afterEffect">
                                  <p:stCondLst>
                                    <p:cond delay="0"/>
                                  </p:stCondLst>
                                  <p:childTnLst>
                                    <p:set>
                                      <p:cBhvr>
                                        <p:cTn id="131" dur="1" fill="hold">
                                          <p:stCondLst>
                                            <p:cond delay="0"/>
                                          </p:stCondLst>
                                        </p:cTn>
                                        <p:tgtEl>
                                          <p:spTgt spid="266"/>
                                        </p:tgtEl>
                                        <p:attrNameLst>
                                          <p:attrName>style.visibility</p:attrName>
                                        </p:attrNameLst>
                                      </p:cBhvr>
                                      <p:to>
                                        <p:strVal val="hidden"/>
                                      </p:to>
                                    </p:set>
                                  </p:childTnLst>
                                </p:cTn>
                              </p:par>
                            </p:childTnLst>
                          </p:cTn>
                        </p:par>
                        <p:par>
                          <p:cTn id="132" fill="hold">
                            <p:stCondLst>
                              <p:cond delay="6500"/>
                            </p:stCondLst>
                            <p:childTnLst>
                              <p:par>
                                <p:cTn id="133" presetID="1" presetClass="entr" presetSubtype="0" fill="hold" grpId="0" nodeType="afterEffect">
                                  <p:stCondLst>
                                    <p:cond delay="0"/>
                                  </p:stCondLst>
                                  <p:childTnLst>
                                    <p:set>
                                      <p:cBhvr>
                                        <p:cTn id="134" dur="1" fill="hold">
                                          <p:stCondLst>
                                            <p:cond delay="0"/>
                                          </p:stCondLst>
                                        </p:cTn>
                                        <p:tgtEl>
                                          <p:spTgt spid="267"/>
                                        </p:tgtEl>
                                        <p:attrNameLst>
                                          <p:attrName>style.visibility</p:attrName>
                                        </p:attrNameLst>
                                      </p:cBhvr>
                                      <p:to>
                                        <p:strVal val="visible"/>
                                      </p:to>
                                    </p:set>
                                  </p:childTnLst>
                                </p:cTn>
                              </p:par>
                            </p:childTnLst>
                          </p:cTn>
                        </p:par>
                        <p:par>
                          <p:cTn id="135" fill="hold">
                            <p:stCondLst>
                              <p:cond delay="6500"/>
                            </p:stCondLst>
                            <p:childTnLst>
                              <p:par>
                                <p:cTn id="136" presetID="63" presetClass="path" presetSubtype="0" accel="50000" decel="50000" fill="hold" grpId="1" nodeType="afterEffect">
                                  <p:stCondLst>
                                    <p:cond delay="0"/>
                                  </p:stCondLst>
                                  <p:childTnLst>
                                    <p:animMotion origin="layout" path="M 2.22222E-6 0 L 0.06805 -0.00069 " pathEditMode="relative" rAng="0" ptsTypes="AA">
                                      <p:cBhvr>
                                        <p:cTn id="137" dur="500" fill="hold"/>
                                        <p:tgtEl>
                                          <p:spTgt spid="267"/>
                                        </p:tgtEl>
                                        <p:attrNameLst>
                                          <p:attrName>ppt_x</p:attrName>
                                          <p:attrName>ppt_y</p:attrName>
                                        </p:attrNameLst>
                                      </p:cBhvr>
                                      <p:rCtr x="3403" y="-46"/>
                                    </p:animMotion>
                                  </p:childTnLst>
                                </p:cTn>
                              </p:par>
                            </p:childTnLst>
                          </p:cTn>
                        </p:par>
                        <p:par>
                          <p:cTn id="138" fill="hold">
                            <p:stCondLst>
                              <p:cond delay="7000"/>
                            </p:stCondLst>
                            <p:childTnLst>
                              <p:par>
                                <p:cTn id="139" presetID="1" presetClass="exit" presetSubtype="0" fill="hold" grpId="2" nodeType="afterEffect">
                                  <p:stCondLst>
                                    <p:cond delay="0"/>
                                  </p:stCondLst>
                                  <p:childTnLst>
                                    <p:set>
                                      <p:cBhvr>
                                        <p:cTn id="140" dur="1" fill="hold">
                                          <p:stCondLst>
                                            <p:cond delay="0"/>
                                          </p:stCondLst>
                                        </p:cTn>
                                        <p:tgtEl>
                                          <p:spTgt spid="267"/>
                                        </p:tgtEl>
                                        <p:attrNameLst>
                                          <p:attrName>style.visibility</p:attrName>
                                        </p:attrNameLst>
                                      </p:cBhvr>
                                      <p:to>
                                        <p:strVal val="hidden"/>
                                      </p:to>
                                    </p:set>
                                  </p:childTnLst>
                                </p:cTn>
                              </p:par>
                            </p:childTnLst>
                          </p:cTn>
                        </p:par>
                        <p:par>
                          <p:cTn id="141" fill="hold">
                            <p:stCondLst>
                              <p:cond delay="7000"/>
                            </p:stCondLst>
                            <p:childTnLst>
                              <p:par>
                                <p:cTn id="142" presetID="1" presetClass="entr" presetSubtype="0" fill="hold" grpId="1" nodeType="afterEffect">
                                  <p:stCondLst>
                                    <p:cond delay="0"/>
                                  </p:stCondLst>
                                  <p:childTnLst>
                                    <p:set>
                                      <p:cBhvr>
                                        <p:cTn id="143" dur="1" fill="hold">
                                          <p:stCondLst>
                                            <p:cond delay="0"/>
                                          </p:stCondLst>
                                        </p:cTn>
                                        <p:tgtEl>
                                          <p:spTgt spid="268"/>
                                        </p:tgtEl>
                                        <p:attrNameLst>
                                          <p:attrName>style.visibility</p:attrName>
                                        </p:attrNameLst>
                                      </p:cBhvr>
                                      <p:to>
                                        <p:strVal val="visible"/>
                                      </p:to>
                                    </p:set>
                                  </p:childTnLst>
                                </p:cTn>
                              </p:par>
                              <p:par>
                                <p:cTn id="144" presetID="8" presetClass="emph" presetSubtype="0" repeatCount="indefinite" fill="hold" grpId="0" nodeType="withEffect">
                                  <p:stCondLst>
                                    <p:cond delay="0"/>
                                  </p:stCondLst>
                                  <p:childTnLst>
                                    <p:animRot by="21600000">
                                      <p:cBhvr>
                                        <p:cTn id="145" dur="1000" fill="hold"/>
                                        <p:tgtEl>
                                          <p:spTgt spid="268"/>
                                        </p:tgtEl>
                                        <p:attrNameLst>
                                          <p:attrName>r</p:attrName>
                                        </p:attrNameLst>
                                      </p:cBhvr>
                                    </p:animRo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272"/>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289"/>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290"/>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291"/>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292"/>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293"/>
                                        </p:tgtEl>
                                        <p:attrNameLst>
                                          <p:attrName>style.visibility</p:attrName>
                                        </p:attrNameLst>
                                      </p:cBhvr>
                                      <p:to>
                                        <p:strVal val="visible"/>
                                      </p:to>
                                    </p:set>
                                  </p:childTnLst>
                                </p:cTn>
                              </p:par>
                              <p:par>
                                <p:cTn id="160" presetID="1" presetClass="entr" presetSubtype="0" fill="hold" grpId="0" nodeType="withEffect">
                                  <p:stCondLst>
                                    <p:cond delay="0"/>
                                  </p:stCondLst>
                                  <p:childTnLst>
                                    <p:set>
                                      <p:cBhvr>
                                        <p:cTn id="161" dur="1" fill="hold">
                                          <p:stCondLst>
                                            <p:cond delay="0"/>
                                          </p:stCondLst>
                                        </p:cTn>
                                        <p:tgtEl>
                                          <p:spTgt spid="295"/>
                                        </p:tgtEl>
                                        <p:attrNameLst>
                                          <p:attrName>style.visibility</p:attrName>
                                        </p:attrNameLst>
                                      </p:cBhvr>
                                      <p:to>
                                        <p:strVal val="visible"/>
                                      </p:to>
                                    </p:set>
                                  </p:childTnLst>
                                </p:cTn>
                              </p:par>
                              <p:par>
                                <p:cTn id="162" presetID="1" presetClass="entr" presetSubtype="0" fill="hold" grpId="0" nodeType="withEffect">
                                  <p:stCondLst>
                                    <p:cond delay="0"/>
                                  </p:stCondLst>
                                  <p:childTnLst>
                                    <p:set>
                                      <p:cBhvr>
                                        <p:cTn id="163" dur="1" fill="hold">
                                          <p:stCondLst>
                                            <p:cond delay="0"/>
                                          </p:stCondLst>
                                        </p:cTn>
                                        <p:tgtEl>
                                          <p:spTgt spid="296"/>
                                        </p:tgtEl>
                                        <p:attrNameLst>
                                          <p:attrName>style.visibility</p:attrName>
                                        </p:attrNameLst>
                                      </p:cBhvr>
                                      <p:to>
                                        <p:strVal val="visible"/>
                                      </p:to>
                                    </p:set>
                                  </p:childTnLst>
                                </p:cTn>
                              </p:par>
                              <p:par>
                                <p:cTn id="164" presetID="1" presetClass="entr" presetSubtype="0" fill="hold" grpId="0" nodeType="withEffect">
                                  <p:stCondLst>
                                    <p:cond delay="0"/>
                                  </p:stCondLst>
                                  <p:childTnLst>
                                    <p:set>
                                      <p:cBhvr>
                                        <p:cTn id="165" dur="1" fill="hold">
                                          <p:stCondLst>
                                            <p:cond delay="0"/>
                                          </p:stCondLst>
                                        </p:cTn>
                                        <p:tgtEl>
                                          <p:spTgt spid="297"/>
                                        </p:tgtEl>
                                        <p:attrNameLst>
                                          <p:attrName>style.visibility</p:attrName>
                                        </p:attrNameLst>
                                      </p:cBhvr>
                                      <p:to>
                                        <p:strVal val="visible"/>
                                      </p:to>
                                    </p:set>
                                  </p:childTnLst>
                                </p:cTn>
                              </p:par>
                              <p:par>
                                <p:cTn id="166" presetID="1" presetClass="entr" presetSubtype="0" fill="hold" grpId="0" nodeType="withEffect">
                                  <p:stCondLst>
                                    <p:cond delay="0"/>
                                  </p:stCondLst>
                                  <p:childTnLst>
                                    <p:set>
                                      <p:cBhvr>
                                        <p:cTn id="167" dur="1" fill="hold">
                                          <p:stCondLst>
                                            <p:cond delay="0"/>
                                          </p:stCondLst>
                                        </p:cTn>
                                        <p:tgtEl>
                                          <p:spTgt spid="298"/>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299"/>
                                        </p:tgtEl>
                                        <p:attrNameLst>
                                          <p:attrName>style.visibility</p:attrName>
                                        </p:attrNameLst>
                                      </p:cBhvr>
                                      <p:to>
                                        <p:strVal val="visible"/>
                                      </p:to>
                                    </p:set>
                                  </p:childTnLst>
                                </p:cTn>
                              </p:par>
                            </p:childTnLst>
                          </p:cTn>
                        </p:par>
                        <p:par>
                          <p:cTn id="170" fill="hold">
                            <p:stCondLst>
                              <p:cond delay="0"/>
                            </p:stCondLst>
                            <p:childTnLst>
                              <p:par>
                                <p:cTn id="171" presetID="63" presetClass="path" presetSubtype="0" accel="50000" decel="50000" fill="hold" grpId="1" nodeType="afterEffect">
                                  <p:stCondLst>
                                    <p:cond delay="0"/>
                                  </p:stCondLst>
                                  <p:childTnLst>
                                    <p:animMotion origin="layout" path="M 2.22222E-6 0 L 0.06805 -0.00069 " pathEditMode="relative" rAng="0" ptsTypes="AA">
                                      <p:cBhvr>
                                        <p:cTn id="172" dur="500" fill="hold"/>
                                        <p:tgtEl>
                                          <p:spTgt spid="289"/>
                                        </p:tgtEl>
                                        <p:attrNameLst>
                                          <p:attrName>ppt_x</p:attrName>
                                          <p:attrName>ppt_y</p:attrName>
                                        </p:attrNameLst>
                                      </p:cBhvr>
                                      <p:rCtr x="3403" y="-46"/>
                                    </p:animMotion>
                                  </p:childTnLst>
                                </p:cTn>
                              </p:par>
                              <p:par>
                                <p:cTn id="173" presetID="63" presetClass="path" presetSubtype="0" accel="50000" decel="50000" fill="hold" grpId="1" nodeType="withEffect">
                                  <p:stCondLst>
                                    <p:cond delay="0"/>
                                  </p:stCondLst>
                                  <p:childTnLst>
                                    <p:animMotion origin="layout" path="M 2.22222E-6 0 L 0.06805 -0.00069 " pathEditMode="relative" rAng="0" ptsTypes="AA">
                                      <p:cBhvr>
                                        <p:cTn id="174" dur="500" fill="hold"/>
                                        <p:tgtEl>
                                          <p:spTgt spid="290"/>
                                        </p:tgtEl>
                                        <p:attrNameLst>
                                          <p:attrName>ppt_x</p:attrName>
                                          <p:attrName>ppt_y</p:attrName>
                                        </p:attrNameLst>
                                      </p:cBhvr>
                                      <p:rCtr x="3403" y="-46"/>
                                    </p:animMotion>
                                  </p:childTnLst>
                                </p:cTn>
                              </p:par>
                              <p:par>
                                <p:cTn id="175" presetID="63" presetClass="path" presetSubtype="0" accel="50000" decel="50000" fill="hold" grpId="1" nodeType="withEffect">
                                  <p:stCondLst>
                                    <p:cond delay="0"/>
                                  </p:stCondLst>
                                  <p:childTnLst>
                                    <p:animMotion origin="layout" path="M 2.22222E-6 0 L 0.06805 -0.00069 " pathEditMode="relative" rAng="0" ptsTypes="AA">
                                      <p:cBhvr>
                                        <p:cTn id="176" dur="500" fill="hold"/>
                                        <p:tgtEl>
                                          <p:spTgt spid="291"/>
                                        </p:tgtEl>
                                        <p:attrNameLst>
                                          <p:attrName>ppt_x</p:attrName>
                                          <p:attrName>ppt_y</p:attrName>
                                        </p:attrNameLst>
                                      </p:cBhvr>
                                      <p:rCtr x="3403" y="-46"/>
                                    </p:animMotion>
                                  </p:childTnLst>
                                </p:cTn>
                              </p:par>
                              <p:par>
                                <p:cTn id="177" presetID="63" presetClass="path" presetSubtype="0" accel="50000" decel="50000" fill="hold" grpId="1" nodeType="withEffect">
                                  <p:stCondLst>
                                    <p:cond delay="0"/>
                                  </p:stCondLst>
                                  <p:childTnLst>
                                    <p:animMotion origin="layout" path="M 2.22222E-6 0 L 0.06805 -0.00069 " pathEditMode="relative" rAng="0" ptsTypes="AA">
                                      <p:cBhvr>
                                        <p:cTn id="178" dur="500" fill="hold"/>
                                        <p:tgtEl>
                                          <p:spTgt spid="292"/>
                                        </p:tgtEl>
                                        <p:attrNameLst>
                                          <p:attrName>ppt_x</p:attrName>
                                          <p:attrName>ppt_y</p:attrName>
                                        </p:attrNameLst>
                                      </p:cBhvr>
                                      <p:rCtr x="3403" y="-46"/>
                                    </p:animMotion>
                                  </p:childTnLst>
                                </p:cTn>
                              </p:par>
                              <p:par>
                                <p:cTn id="179" presetID="63" presetClass="path" presetSubtype="0" accel="50000" decel="50000" fill="hold" grpId="1" nodeType="withEffect">
                                  <p:stCondLst>
                                    <p:cond delay="0"/>
                                  </p:stCondLst>
                                  <p:childTnLst>
                                    <p:animMotion origin="layout" path="M 2.22222E-6 0 L 0.06805 -0.00069 " pathEditMode="relative" rAng="0" ptsTypes="AA">
                                      <p:cBhvr>
                                        <p:cTn id="180" dur="500" fill="hold"/>
                                        <p:tgtEl>
                                          <p:spTgt spid="293"/>
                                        </p:tgtEl>
                                        <p:attrNameLst>
                                          <p:attrName>ppt_x</p:attrName>
                                          <p:attrName>ppt_y</p:attrName>
                                        </p:attrNameLst>
                                      </p:cBhvr>
                                      <p:rCtr x="3403" y="-46"/>
                                    </p:animMotion>
                                  </p:childTnLst>
                                </p:cTn>
                              </p:par>
                              <p:par>
                                <p:cTn id="181" presetID="63" presetClass="path" presetSubtype="0" accel="50000" decel="50000" fill="hold" grpId="1" nodeType="withEffect">
                                  <p:stCondLst>
                                    <p:cond delay="0"/>
                                  </p:stCondLst>
                                  <p:childTnLst>
                                    <p:animMotion origin="layout" path="M 2.22222E-6 0 L 0.06805 -0.00069 " pathEditMode="relative" rAng="0" ptsTypes="AA">
                                      <p:cBhvr>
                                        <p:cTn id="182" dur="500" fill="hold"/>
                                        <p:tgtEl>
                                          <p:spTgt spid="295"/>
                                        </p:tgtEl>
                                        <p:attrNameLst>
                                          <p:attrName>ppt_x</p:attrName>
                                          <p:attrName>ppt_y</p:attrName>
                                        </p:attrNameLst>
                                      </p:cBhvr>
                                      <p:rCtr x="3403" y="-46"/>
                                    </p:animMotion>
                                  </p:childTnLst>
                                </p:cTn>
                              </p:par>
                              <p:par>
                                <p:cTn id="183" presetID="63" presetClass="path" presetSubtype="0" accel="50000" decel="50000" fill="hold" grpId="1" nodeType="withEffect">
                                  <p:stCondLst>
                                    <p:cond delay="0"/>
                                  </p:stCondLst>
                                  <p:childTnLst>
                                    <p:animMotion origin="layout" path="M 2.22222E-6 0 L 0.06805 -0.00069 " pathEditMode="relative" rAng="0" ptsTypes="AA">
                                      <p:cBhvr>
                                        <p:cTn id="184" dur="500" fill="hold"/>
                                        <p:tgtEl>
                                          <p:spTgt spid="296"/>
                                        </p:tgtEl>
                                        <p:attrNameLst>
                                          <p:attrName>ppt_x</p:attrName>
                                          <p:attrName>ppt_y</p:attrName>
                                        </p:attrNameLst>
                                      </p:cBhvr>
                                      <p:rCtr x="3403" y="-46"/>
                                    </p:animMotion>
                                  </p:childTnLst>
                                </p:cTn>
                              </p:par>
                              <p:par>
                                <p:cTn id="185" presetID="63" presetClass="path" presetSubtype="0" accel="50000" decel="50000" fill="hold" grpId="1" nodeType="withEffect">
                                  <p:stCondLst>
                                    <p:cond delay="0"/>
                                  </p:stCondLst>
                                  <p:childTnLst>
                                    <p:animMotion origin="layout" path="M 2.22222E-6 0 L 0.06805 -0.00069 " pathEditMode="relative" rAng="0" ptsTypes="AA">
                                      <p:cBhvr>
                                        <p:cTn id="186" dur="500" fill="hold"/>
                                        <p:tgtEl>
                                          <p:spTgt spid="297"/>
                                        </p:tgtEl>
                                        <p:attrNameLst>
                                          <p:attrName>ppt_x</p:attrName>
                                          <p:attrName>ppt_y</p:attrName>
                                        </p:attrNameLst>
                                      </p:cBhvr>
                                      <p:rCtr x="3403" y="-46"/>
                                    </p:animMotion>
                                  </p:childTnLst>
                                </p:cTn>
                              </p:par>
                              <p:par>
                                <p:cTn id="187" presetID="63" presetClass="path" presetSubtype="0" accel="50000" decel="50000" fill="hold" grpId="1" nodeType="withEffect">
                                  <p:stCondLst>
                                    <p:cond delay="0"/>
                                  </p:stCondLst>
                                  <p:childTnLst>
                                    <p:animMotion origin="layout" path="M 2.22222E-6 0 L 0.06805 -0.00069 " pathEditMode="relative" rAng="0" ptsTypes="AA">
                                      <p:cBhvr>
                                        <p:cTn id="188" dur="500" fill="hold"/>
                                        <p:tgtEl>
                                          <p:spTgt spid="298"/>
                                        </p:tgtEl>
                                        <p:attrNameLst>
                                          <p:attrName>ppt_x</p:attrName>
                                          <p:attrName>ppt_y</p:attrName>
                                        </p:attrNameLst>
                                      </p:cBhvr>
                                      <p:rCtr x="3403" y="-46"/>
                                    </p:animMotion>
                                  </p:childTnLst>
                                </p:cTn>
                              </p:par>
                              <p:par>
                                <p:cTn id="189" presetID="63" presetClass="path" presetSubtype="0" accel="50000" decel="50000" fill="hold" grpId="1" nodeType="withEffect">
                                  <p:stCondLst>
                                    <p:cond delay="0"/>
                                  </p:stCondLst>
                                  <p:childTnLst>
                                    <p:animMotion origin="layout" path="M 2.22222E-6 0 L 0.06805 -0.00069 " pathEditMode="relative" rAng="0" ptsTypes="AA">
                                      <p:cBhvr>
                                        <p:cTn id="190" dur="500" fill="hold"/>
                                        <p:tgtEl>
                                          <p:spTgt spid="299"/>
                                        </p:tgtEl>
                                        <p:attrNameLst>
                                          <p:attrName>ppt_x</p:attrName>
                                          <p:attrName>ppt_y</p:attrName>
                                        </p:attrNameLst>
                                      </p:cBhvr>
                                      <p:rCtr x="3403" y="-46"/>
                                    </p:animMotion>
                                  </p:childTnLst>
                                </p:cTn>
                              </p:par>
                            </p:childTnLst>
                          </p:cTn>
                        </p:par>
                        <p:par>
                          <p:cTn id="191" fill="hold">
                            <p:stCondLst>
                              <p:cond delay="500"/>
                            </p:stCondLst>
                            <p:childTnLst>
                              <p:par>
                                <p:cTn id="192" presetID="1" presetClass="exit" presetSubtype="0" fill="hold" grpId="2" nodeType="afterEffect">
                                  <p:stCondLst>
                                    <p:cond delay="0"/>
                                  </p:stCondLst>
                                  <p:childTnLst>
                                    <p:set>
                                      <p:cBhvr>
                                        <p:cTn id="193" dur="1" fill="hold">
                                          <p:stCondLst>
                                            <p:cond delay="0"/>
                                          </p:stCondLst>
                                        </p:cTn>
                                        <p:tgtEl>
                                          <p:spTgt spid="289"/>
                                        </p:tgtEl>
                                        <p:attrNameLst>
                                          <p:attrName>style.visibility</p:attrName>
                                        </p:attrNameLst>
                                      </p:cBhvr>
                                      <p:to>
                                        <p:strVal val="hidden"/>
                                      </p:to>
                                    </p:set>
                                  </p:childTnLst>
                                </p:cTn>
                              </p:par>
                              <p:par>
                                <p:cTn id="194" presetID="1" presetClass="exit" presetSubtype="0" fill="hold" grpId="2" nodeType="withEffect">
                                  <p:stCondLst>
                                    <p:cond delay="0"/>
                                  </p:stCondLst>
                                  <p:childTnLst>
                                    <p:set>
                                      <p:cBhvr>
                                        <p:cTn id="195" dur="1" fill="hold">
                                          <p:stCondLst>
                                            <p:cond delay="0"/>
                                          </p:stCondLst>
                                        </p:cTn>
                                        <p:tgtEl>
                                          <p:spTgt spid="290"/>
                                        </p:tgtEl>
                                        <p:attrNameLst>
                                          <p:attrName>style.visibility</p:attrName>
                                        </p:attrNameLst>
                                      </p:cBhvr>
                                      <p:to>
                                        <p:strVal val="hidden"/>
                                      </p:to>
                                    </p:set>
                                  </p:childTnLst>
                                </p:cTn>
                              </p:par>
                              <p:par>
                                <p:cTn id="196" presetID="1" presetClass="exit" presetSubtype="0" fill="hold" grpId="2" nodeType="withEffect">
                                  <p:stCondLst>
                                    <p:cond delay="0"/>
                                  </p:stCondLst>
                                  <p:childTnLst>
                                    <p:set>
                                      <p:cBhvr>
                                        <p:cTn id="197" dur="1" fill="hold">
                                          <p:stCondLst>
                                            <p:cond delay="0"/>
                                          </p:stCondLst>
                                        </p:cTn>
                                        <p:tgtEl>
                                          <p:spTgt spid="292"/>
                                        </p:tgtEl>
                                        <p:attrNameLst>
                                          <p:attrName>style.visibility</p:attrName>
                                        </p:attrNameLst>
                                      </p:cBhvr>
                                      <p:to>
                                        <p:strVal val="hidden"/>
                                      </p:to>
                                    </p:set>
                                  </p:childTnLst>
                                </p:cTn>
                              </p:par>
                              <p:par>
                                <p:cTn id="198" presetID="1" presetClass="exit" presetSubtype="0" fill="hold" grpId="2" nodeType="withEffect">
                                  <p:stCondLst>
                                    <p:cond delay="0"/>
                                  </p:stCondLst>
                                  <p:childTnLst>
                                    <p:set>
                                      <p:cBhvr>
                                        <p:cTn id="199" dur="1" fill="hold">
                                          <p:stCondLst>
                                            <p:cond delay="0"/>
                                          </p:stCondLst>
                                        </p:cTn>
                                        <p:tgtEl>
                                          <p:spTgt spid="293"/>
                                        </p:tgtEl>
                                        <p:attrNameLst>
                                          <p:attrName>style.visibility</p:attrName>
                                        </p:attrNameLst>
                                      </p:cBhvr>
                                      <p:to>
                                        <p:strVal val="hidden"/>
                                      </p:to>
                                    </p:set>
                                  </p:childTnLst>
                                </p:cTn>
                              </p:par>
                              <p:par>
                                <p:cTn id="200" presetID="1" presetClass="exit" presetSubtype="0" fill="hold" grpId="2" nodeType="withEffect">
                                  <p:stCondLst>
                                    <p:cond delay="0"/>
                                  </p:stCondLst>
                                  <p:childTnLst>
                                    <p:set>
                                      <p:cBhvr>
                                        <p:cTn id="201" dur="1" fill="hold">
                                          <p:stCondLst>
                                            <p:cond delay="0"/>
                                          </p:stCondLst>
                                        </p:cTn>
                                        <p:tgtEl>
                                          <p:spTgt spid="295"/>
                                        </p:tgtEl>
                                        <p:attrNameLst>
                                          <p:attrName>style.visibility</p:attrName>
                                        </p:attrNameLst>
                                      </p:cBhvr>
                                      <p:to>
                                        <p:strVal val="hidden"/>
                                      </p:to>
                                    </p:set>
                                  </p:childTnLst>
                                </p:cTn>
                              </p:par>
                              <p:par>
                                <p:cTn id="202" presetID="1" presetClass="exit" presetSubtype="0" fill="hold" grpId="2" nodeType="withEffect">
                                  <p:stCondLst>
                                    <p:cond delay="0"/>
                                  </p:stCondLst>
                                  <p:childTnLst>
                                    <p:set>
                                      <p:cBhvr>
                                        <p:cTn id="203" dur="1" fill="hold">
                                          <p:stCondLst>
                                            <p:cond delay="0"/>
                                          </p:stCondLst>
                                        </p:cTn>
                                        <p:tgtEl>
                                          <p:spTgt spid="297"/>
                                        </p:tgtEl>
                                        <p:attrNameLst>
                                          <p:attrName>style.visibility</p:attrName>
                                        </p:attrNameLst>
                                      </p:cBhvr>
                                      <p:to>
                                        <p:strVal val="hidden"/>
                                      </p:to>
                                    </p:set>
                                  </p:childTnLst>
                                </p:cTn>
                              </p:par>
                              <p:par>
                                <p:cTn id="204" presetID="1" presetClass="exit" presetSubtype="0" fill="hold" grpId="2" nodeType="withEffect">
                                  <p:stCondLst>
                                    <p:cond delay="0"/>
                                  </p:stCondLst>
                                  <p:childTnLst>
                                    <p:set>
                                      <p:cBhvr>
                                        <p:cTn id="205" dur="1" fill="hold">
                                          <p:stCondLst>
                                            <p:cond delay="0"/>
                                          </p:stCondLst>
                                        </p:cTn>
                                        <p:tgtEl>
                                          <p:spTgt spid="299"/>
                                        </p:tgtEl>
                                        <p:attrNameLst>
                                          <p:attrName>style.visibility</p:attrName>
                                        </p:attrNameLst>
                                      </p:cBhvr>
                                      <p:to>
                                        <p:strVal val="hidden"/>
                                      </p:to>
                                    </p:set>
                                  </p:childTnLst>
                                </p:cTn>
                              </p:par>
                            </p:childTnLst>
                          </p:cTn>
                        </p:par>
                        <p:par>
                          <p:cTn id="206" fill="hold">
                            <p:stCondLst>
                              <p:cond delay="500"/>
                            </p:stCondLst>
                            <p:childTnLst>
                              <p:par>
                                <p:cTn id="207" presetID="10" presetClass="exit" presetSubtype="0" fill="hold" nodeType="afterEffect">
                                  <p:stCondLst>
                                    <p:cond delay="0"/>
                                  </p:stCondLst>
                                  <p:childTnLst>
                                    <p:animEffect transition="out" filter="fade">
                                      <p:cBhvr>
                                        <p:cTn id="208" dur="500"/>
                                        <p:tgtEl>
                                          <p:spTgt spid="64"/>
                                        </p:tgtEl>
                                      </p:cBhvr>
                                    </p:animEffect>
                                    <p:set>
                                      <p:cBhvr>
                                        <p:cTn id="209" dur="1" fill="hold">
                                          <p:stCondLst>
                                            <p:cond delay="499"/>
                                          </p:stCondLst>
                                        </p:cTn>
                                        <p:tgtEl>
                                          <p:spTgt spid="64"/>
                                        </p:tgtEl>
                                        <p:attrNameLst>
                                          <p:attrName>style.visibility</p:attrName>
                                        </p:attrNameLst>
                                      </p:cBhvr>
                                      <p:to>
                                        <p:strVal val="hidden"/>
                                      </p:to>
                                    </p:set>
                                  </p:childTnLst>
                                </p:cTn>
                              </p:par>
                              <p:par>
                                <p:cTn id="210" presetID="10" presetClass="exit" presetSubtype="0" fill="hold" nodeType="withEffect">
                                  <p:stCondLst>
                                    <p:cond delay="0"/>
                                  </p:stCondLst>
                                  <p:childTnLst>
                                    <p:animEffect transition="out" filter="fade">
                                      <p:cBhvr>
                                        <p:cTn id="211" dur="500"/>
                                        <p:tgtEl>
                                          <p:spTgt spid="76"/>
                                        </p:tgtEl>
                                      </p:cBhvr>
                                    </p:animEffect>
                                    <p:set>
                                      <p:cBhvr>
                                        <p:cTn id="212" dur="1" fill="hold">
                                          <p:stCondLst>
                                            <p:cond delay="499"/>
                                          </p:stCondLst>
                                        </p:cTn>
                                        <p:tgtEl>
                                          <p:spTgt spid="76"/>
                                        </p:tgtEl>
                                        <p:attrNameLst>
                                          <p:attrName>style.visibility</p:attrName>
                                        </p:attrNameLst>
                                      </p:cBhvr>
                                      <p:to>
                                        <p:strVal val="hidden"/>
                                      </p:to>
                                    </p:set>
                                  </p:childTnLst>
                                </p:cTn>
                              </p:par>
                              <p:par>
                                <p:cTn id="213" presetID="10" presetClass="exit" presetSubtype="0" fill="hold" nodeType="withEffect">
                                  <p:stCondLst>
                                    <p:cond delay="0"/>
                                  </p:stCondLst>
                                  <p:childTnLst>
                                    <p:animEffect transition="out" filter="fade">
                                      <p:cBhvr>
                                        <p:cTn id="214" dur="500"/>
                                        <p:tgtEl>
                                          <p:spTgt spid="100"/>
                                        </p:tgtEl>
                                      </p:cBhvr>
                                    </p:animEffect>
                                    <p:set>
                                      <p:cBhvr>
                                        <p:cTn id="215" dur="1" fill="hold">
                                          <p:stCondLst>
                                            <p:cond delay="499"/>
                                          </p:stCondLst>
                                        </p:cTn>
                                        <p:tgtEl>
                                          <p:spTgt spid="100"/>
                                        </p:tgtEl>
                                        <p:attrNameLst>
                                          <p:attrName>style.visibility</p:attrName>
                                        </p:attrNameLst>
                                      </p:cBhvr>
                                      <p:to>
                                        <p:strVal val="hidden"/>
                                      </p:to>
                                    </p:set>
                                  </p:childTnLst>
                                </p:cTn>
                              </p:par>
                              <p:par>
                                <p:cTn id="216" presetID="10" presetClass="exit" presetSubtype="0" fill="hold" nodeType="withEffect">
                                  <p:stCondLst>
                                    <p:cond delay="0"/>
                                  </p:stCondLst>
                                  <p:childTnLst>
                                    <p:animEffect transition="out" filter="fade">
                                      <p:cBhvr>
                                        <p:cTn id="217" dur="500"/>
                                        <p:tgtEl>
                                          <p:spTgt spid="112"/>
                                        </p:tgtEl>
                                      </p:cBhvr>
                                    </p:animEffect>
                                    <p:set>
                                      <p:cBhvr>
                                        <p:cTn id="218" dur="1" fill="hold">
                                          <p:stCondLst>
                                            <p:cond delay="499"/>
                                          </p:stCondLst>
                                        </p:cTn>
                                        <p:tgtEl>
                                          <p:spTgt spid="112"/>
                                        </p:tgtEl>
                                        <p:attrNameLst>
                                          <p:attrName>style.visibility</p:attrName>
                                        </p:attrNameLst>
                                      </p:cBhvr>
                                      <p:to>
                                        <p:strVal val="hidden"/>
                                      </p:to>
                                    </p:set>
                                  </p:childTnLst>
                                </p:cTn>
                              </p:par>
                              <p:par>
                                <p:cTn id="219" presetID="10" presetClass="exit" presetSubtype="0" fill="hold" nodeType="withEffect">
                                  <p:stCondLst>
                                    <p:cond delay="0"/>
                                  </p:stCondLst>
                                  <p:childTnLst>
                                    <p:animEffect transition="out" filter="fade">
                                      <p:cBhvr>
                                        <p:cTn id="220" dur="500"/>
                                        <p:tgtEl>
                                          <p:spTgt spid="124"/>
                                        </p:tgtEl>
                                      </p:cBhvr>
                                    </p:animEffect>
                                    <p:set>
                                      <p:cBhvr>
                                        <p:cTn id="221" dur="1" fill="hold">
                                          <p:stCondLst>
                                            <p:cond delay="499"/>
                                          </p:stCondLst>
                                        </p:cTn>
                                        <p:tgtEl>
                                          <p:spTgt spid="124"/>
                                        </p:tgtEl>
                                        <p:attrNameLst>
                                          <p:attrName>style.visibility</p:attrName>
                                        </p:attrNameLst>
                                      </p:cBhvr>
                                      <p:to>
                                        <p:strVal val="hidden"/>
                                      </p:to>
                                    </p:set>
                                  </p:childTnLst>
                                </p:cTn>
                              </p:par>
                              <p:par>
                                <p:cTn id="222" presetID="10" presetClass="exit" presetSubtype="0" fill="hold" nodeType="withEffect">
                                  <p:stCondLst>
                                    <p:cond delay="0"/>
                                  </p:stCondLst>
                                  <p:childTnLst>
                                    <p:animEffect transition="out" filter="fade">
                                      <p:cBhvr>
                                        <p:cTn id="223" dur="500"/>
                                        <p:tgtEl>
                                          <p:spTgt spid="148"/>
                                        </p:tgtEl>
                                      </p:cBhvr>
                                    </p:animEffect>
                                    <p:set>
                                      <p:cBhvr>
                                        <p:cTn id="224" dur="1" fill="hold">
                                          <p:stCondLst>
                                            <p:cond delay="499"/>
                                          </p:stCondLst>
                                        </p:cTn>
                                        <p:tgtEl>
                                          <p:spTgt spid="148"/>
                                        </p:tgtEl>
                                        <p:attrNameLst>
                                          <p:attrName>style.visibility</p:attrName>
                                        </p:attrNameLst>
                                      </p:cBhvr>
                                      <p:to>
                                        <p:strVal val="hidden"/>
                                      </p:to>
                                    </p:set>
                                  </p:childTnLst>
                                </p:cTn>
                              </p:par>
                              <p:par>
                                <p:cTn id="225" presetID="10" presetClass="exit" presetSubtype="0" fill="hold" nodeType="withEffect">
                                  <p:stCondLst>
                                    <p:cond delay="0"/>
                                  </p:stCondLst>
                                  <p:childTnLst>
                                    <p:animEffect transition="out" filter="fade">
                                      <p:cBhvr>
                                        <p:cTn id="226" dur="500"/>
                                        <p:tgtEl>
                                          <p:spTgt spid="172"/>
                                        </p:tgtEl>
                                      </p:cBhvr>
                                    </p:animEffect>
                                    <p:set>
                                      <p:cBhvr>
                                        <p:cTn id="227" dur="1" fill="hold">
                                          <p:stCondLst>
                                            <p:cond delay="499"/>
                                          </p:stCondLst>
                                        </p:cTn>
                                        <p:tgtEl>
                                          <p:spTgt spid="172"/>
                                        </p:tgtEl>
                                        <p:attrNameLst>
                                          <p:attrName>style.visibility</p:attrName>
                                        </p:attrNameLst>
                                      </p:cBhvr>
                                      <p:to>
                                        <p:strVal val="hidden"/>
                                      </p:to>
                                    </p:set>
                                  </p:childTnLst>
                                </p:cTn>
                              </p:par>
                            </p:childTnLst>
                          </p:cTn>
                        </p:par>
                      </p:childTnLst>
                    </p:cTn>
                  </p:par>
                  <p:par>
                    <p:cTn id="228" fill="hold">
                      <p:stCondLst>
                        <p:cond delay="indefinite"/>
                      </p:stCondLst>
                      <p:childTnLst>
                        <p:par>
                          <p:cTn id="229" fill="hold">
                            <p:stCondLst>
                              <p:cond delay="0"/>
                            </p:stCondLst>
                            <p:childTnLst>
                              <p:par>
                                <p:cTn id="230" presetID="10" presetClass="exit" presetSubtype="0" fill="hold" grpId="1" nodeType="clickEffect">
                                  <p:stCondLst>
                                    <p:cond delay="0"/>
                                  </p:stCondLst>
                                  <p:childTnLst>
                                    <p:animEffect transition="out" filter="fade">
                                      <p:cBhvr>
                                        <p:cTn id="231" dur="500"/>
                                        <p:tgtEl>
                                          <p:spTgt spid="272"/>
                                        </p:tgtEl>
                                      </p:cBhvr>
                                    </p:animEffect>
                                    <p:set>
                                      <p:cBhvr>
                                        <p:cTn id="232" dur="1" fill="hold">
                                          <p:stCondLst>
                                            <p:cond delay="499"/>
                                          </p:stCondLst>
                                        </p:cTn>
                                        <p:tgtEl>
                                          <p:spTgt spid="272"/>
                                        </p:tgtEl>
                                        <p:attrNameLst>
                                          <p:attrName>style.visibility</p:attrName>
                                        </p:attrNameLst>
                                      </p:cBhvr>
                                      <p:to>
                                        <p:strVal val="hidden"/>
                                      </p:to>
                                    </p:set>
                                  </p:childTnLst>
                                </p:cTn>
                              </p:par>
                              <p:par>
                                <p:cTn id="233" presetID="10" presetClass="exit" presetSubtype="0" fill="hold" nodeType="withEffect">
                                  <p:stCondLst>
                                    <p:cond delay="0"/>
                                  </p:stCondLst>
                                  <p:childTnLst>
                                    <p:animEffect transition="out" filter="fade">
                                      <p:cBhvr>
                                        <p:cTn id="234" dur="500"/>
                                        <p:tgtEl>
                                          <p:spTgt spid="244"/>
                                        </p:tgtEl>
                                      </p:cBhvr>
                                    </p:animEffect>
                                    <p:set>
                                      <p:cBhvr>
                                        <p:cTn id="235" dur="1" fill="hold">
                                          <p:stCondLst>
                                            <p:cond delay="499"/>
                                          </p:stCondLst>
                                        </p:cTn>
                                        <p:tgtEl>
                                          <p:spTgt spid="244"/>
                                        </p:tgtEl>
                                        <p:attrNameLst>
                                          <p:attrName>style.visibility</p:attrName>
                                        </p:attrNameLst>
                                      </p:cBhvr>
                                      <p:to>
                                        <p:strVal val="hidden"/>
                                      </p:to>
                                    </p:set>
                                  </p:childTnLst>
                                </p:cTn>
                              </p:par>
                            </p:childTnLst>
                          </p:cTn>
                        </p:par>
                      </p:childTnLst>
                    </p:cTn>
                  </p:par>
                  <p:par>
                    <p:cTn id="236" fill="hold">
                      <p:stCondLst>
                        <p:cond delay="indefinite"/>
                      </p:stCondLst>
                      <p:childTnLst>
                        <p:par>
                          <p:cTn id="237" fill="hold">
                            <p:stCondLst>
                              <p:cond delay="0"/>
                            </p:stCondLst>
                            <p:childTnLst>
                              <p:par>
                                <p:cTn id="238" presetID="53" presetClass="entr" presetSubtype="16" fill="hold" grpId="0" nodeType="clickEffect">
                                  <p:stCondLst>
                                    <p:cond delay="0"/>
                                  </p:stCondLst>
                                  <p:childTnLst>
                                    <p:set>
                                      <p:cBhvr>
                                        <p:cTn id="239" dur="1" fill="hold">
                                          <p:stCondLst>
                                            <p:cond delay="0"/>
                                          </p:stCondLst>
                                        </p:cTn>
                                        <p:tgtEl>
                                          <p:spTgt spid="302"/>
                                        </p:tgtEl>
                                        <p:attrNameLst>
                                          <p:attrName>style.visibility</p:attrName>
                                        </p:attrNameLst>
                                      </p:cBhvr>
                                      <p:to>
                                        <p:strVal val="visible"/>
                                      </p:to>
                                    </p:set>
                                    <p:anim calcmode="lin" valueType="num">
                                      <p:cBhvr>
                                        <p:cTn id="240" dur="500" fill="hold"/>
                                        <p:tgtEl>
                                          <p:spTgt spid="302"/>
                                        </p:tgtEl>
                                        <p:attrNameLst>
                                          <p:attrName>ppt_w</p:attrName>
                                        </p:attrNameLst>
                                      </p:cBhvr>
                                      <p:tavLst>
                                        <p:tav tm="0">
                                          <p:val>
                                            <p:fltVal val="0"/>
                                          </p:val>
                                        </p:tav>
                                        <p:tav tm="100000">
                                          <p:val>
                                            <p:strVal val="#ppt_w"/>
                                          </p:val>
                                        </p:tav>
                                      </p:tavLst>
                                    </p:anim>
                                    <p:anim calcmode="lin" valueType="num">
                                      <p:cBhvr>
                                        <p:cTn id="241" dur="500" fill="hold"/>
                                        <p:tgtEl>
                                          <p:spTgt spid="302"/>
                                        </p:tgtEl>
                                        <p:attrNameLst>
                                          <p:attrName>ppt_h</p:attrName>
                                        </p:attrNameLst>
                                      </p:cBhvr>
                                      <p:tavLst>
                                        <p:tav tm="0">
                                          <p:val>
                                            <p:fltVal val="0"/>
                                          </p:val>
                                        </p:tav>
                                        <p:tav tm="100000">
                                          <p:val>
                                            <p:strVal val="#ppt_h"/>
                                          </p:val>
                                        </p:tav>
                                      </p:tavLst>
                                    </p:anim>
                                    <p:animEffect transition="in" filter="fade">
                                      <p:cBhvr>
                                        <p:cTn id="242" dur="500"/>
                                        <p:tgtEl>
                                          <p:spTgt spid="302"/>
                                        </p:tgtEl>
                                      </p:cBhvr>
                                    </p:animEffect>
                                  </p:childTnLst>
                                </p:cTn>
                              </p:par>
                              <p:par>
                                <p:cTn id="243" presetID="53" presetClass="entr" presetSubtype="16" fill="hold" grpId="0" nodeType="withEffect">
                                  <p:stCondLst>
                                    <p:cond delay="0"/>
                                  </p:stCondLst>
                                  <p:childTnLst>
                                    <p:set>
                                      <p:cBhvr>
                                        <p:cTn id="244" dur="1" fill="hold">
                                          <p:stCondLst>
                                            <p:cond delay="0"/>
                                          </p:stCondLst>
                                        </p:cTn>
                                        <p:tgtEl>
                                          <p:spTgt spid="301"/>
                                        </p:tgtEl>
                                        <p:attrNameLst>
                                          <p:attrName>style.visibility</p:attrName>
                                        </p:attrNameLst>
                                      </p:cBhvr>
                                      <p:to>
                                        <p:strVal val="visible"/>
                                      </p:to>
                                    </p:set>
                                    <p:anim calcmode="lin" valueType="num">
                                      <p:cBhvr>
                                        <p:cTn id="245" dur="500" fill="hold"/>
                                        <p:tgtEl>
                                          <p:spTgt spid="301"/>
                                        </p:tgtEl>
                                        <p:attrNameLst>
                                          <p:attrName>ppt_w</p:attrName>
                                        </p:attrNameLst>
                                      </p:cBhvr>
                                      <p:tavLst>
                                        <p:tav tm="0">
                                          <p:val>
                                            <p:fltVal val="0"/>
                                          </p:val>
                                        </p:tav>
                                        <p:tav tm="100000">
                                          <p:val>
                                            <p:strVal val="#ppt_w"/>
                                          </p:val>
                                        </p:tav>
                                      </p:tavLst>
                                    </p:anim>
                                    <p:anim calcmode="lin" valueType="num">
                                      <p:cBhvr>
                                        <p:cTn id="246" dur="500" fill="hold"/>
                                        <p:tgtEl>
                                          <p:spTgt spid="301"/>
                                        </p:tgtEl>
                                        <p:attrNameLst>
                                          <p:attrName>ppt_h</p:attrName>
                                        </p:attrNameLst>
                                      </p:cBhvr>
                                      <p:tavLst>
                                        <p:tav tm="0">
                                          <p:val>
                                            <p:fltVal val="0"/>
                                          </p:val>
                                        </p:tav>
                                        <p:tav tm="100000">
                                          <p:val>
                                            <p:strVal val="#ppt_h"/>
                                          </p:val>
                                        </p:tav>
                                      </p:tavLst>
                                    </p:anim>
                                    <p:animEffect transition="in" filter="fade">
                                      <p:cBhvr>
                                        <p:cTn id="247" dur="500"/>
                                        <p:tgtEl>
                                          <p:spTgt spid="301"/>
                                        </p:tgtEl>
                                      </p:cBhvr>
                                    </p:animEffect>
                                  </p:childTnLst>
                                </p:cTn>
                              </p:par>
                              <p:par>
                                <p:cTn id="248" presetID="53" presetClass="entr" presetSubtype="16" fill="hold" grpId="0" nodeType="withEffect">
                                  <p:stCondLst>
                                    <p:cond delay="0"/>
                                  </p:stCondLst>
                                  <p:childTnLst>
                                    <p:set>
                                      <p:cBhvr>
                                        <p:cTn id="249" dur="1" fill="hold">
                                          <p:stCondLst>
                                            <p:cond delay="0"/>
                                          </p:stCondLst>
                                        </p:cTn>
                                        <p:tgtEl>
                                          <p:spTgt spid="300"/>
                                        </p:tgtEl>
                                        <p:attrNameLst>
                                          <p:attrName>style.visibility</p:attrName>
                                        </p:attrNameLst>
                                      </p:cBhvr>
                                      <p:to>
                                        <p:strVal val="visible"/>
                                      </p:to>
                                    </p:set>
                                    <p:anim calcmode="lin" valueType="num">
                                      <p:cBhvr>
                                        <p:cTn id="250" dur="500" fill="hold"/>
                                        <p:tgtEl>
                                          <p:spTgt spid="300"/>
                                        </p:tgtEl>
                                        <p:attrNameLst>
                                          <p:attrName>ppt_w</p:attrName>
                                        </p:attrNameLst>
                                      </p:cBhvr>
                                      <p:tavLst>
                                        <p:tav tm="0">
                                          <p:val>
                                            <p:fltVal val="0"/>
                                          </p:val>
                                        </p:tav>
                                        <p:tav tm="100000">
                                          <p:val>
                                            <p:strVal val="#ppt_w"/>
                                          </p:val>
                                        </p:tav>
                                      </p:tavLst>
                                    </p:anim>
                                    <p:anim calcmode="lin" valueType="num">
                                      <p:cBhvr>
                                        <p:cTn id="251" dur="500" fill="hold"/>
                                        <p:tgtEl>
                                          <p:spTgt spid="300"/>
                                        </p:tgtEl>
                                        <p:attrNameLst>
                                          <p:attrName>ppt_h</p:attrName>
                                        </p:attrNameLst>
                                      </p:cBhvr>
                                      <p:tavLst>
                                        <p:tav tm="0">
                                          <p:val>
                                            <p:fltVal val="0"/>
                                          </p:val>
                                        </p:tav>
                                        <p:tav tm="100000">
                                          <p:val>
                                            <p:strVal val="#ppt_h"/>
                                          </p:val>
                                        </p:tav>
                                      </p:tavLst>
                                    </p:anim>
                                    <p:animEffect transition="in" filter="fade">
                                      <p:cBhvr>
                                        <p:cTn id="252" dur="500"/>
                                        <p:tgtEl>
                                          <p:spTgt spid="300"/>
                                        </p:tgtEl>
                                      </p:cBhvr>
                                    </p:animEffect>
                                  </p:childTnLst>
                                </p:cTn>
                              </p:par>
                              <p:par>
                                <p:cTn id="253" presetID="1" presetClass="entr" presetSubtype="0" fill="hold" grpId="0" nodeType="withEffect">
                                  <p:stCondLst>
                                    <p:cond delay="0"/>
                                  </p:stCondLst>
                                  <p:childTnLst>
                                    <p:set>
                                      <p:cBhvr>
                                        <p:cTn id="254" dur="1" fill="hold">
                                          <p:stCondLst>
                                            <p:cond delay="0"/>
                                          </p:stCondLst>
                                        </p:cTn>
                                        <p:tgtEl>
                                          <p:spTgt spid="3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animBg="1"/>
      <p:bldP spid="256" grpId="1" animBg="1"/>
      <p:bldP spid="256" grpId="2" animBg="1"/>
      <p:bldP spid="257" grpId="0" animBg="1"/>
      <p:bldP spid="257" grpId="1" animBg="1"/>
      <p:bldP spid="257" grpId="2" animBg="1"/>
      <p:bldP spid="258" grpId="0" animBg="1"/>
      <p:bldP spid="258" grpId="1" animBg="1"/>
      <p:bldP spid="258" grpId="2" animBg="1"/>
      <p:bldP spid="259" grpId="0" animBg="1"/>
      <p:bldP spid="259" grpId="1" animBg="1"/>
      <p:bldP spid="259" grpId="2" animBg="1"/>
      <p:bldP spid="260" grpId="0" animBg="1"/>
      <p:bldP spid="260" grpId="1" animBg="1"/>
      <p:bldP spid="260" grpId="2" animBg="1"/>
      <p:bldP spid="261" grpId="0" animBg="1"/>
      <p:bldP spid="261" grpId="1" animBg="1"/>
      <p:bldP spid="261" grpId="2" animBg="1"/>
      <p:bldP spid="262" grpId="0" animBg="1"/>
      <p:bldP spid="262" grpId="1" animBg="1"/>
      <p:bldP spid="262" grpId="2" animBg="1"/>
      <p:bldP spid="263" grpId="0" animBg="1"/>
      <p:bldP spid="263" grpId="1" animBg="1"/>
      <p:bldP spid="263" grpId="2" animBg="1"/>
      <p:bldP spid="264" grpId="0" animBg="1"/>
      <p:bldP spid="264" grpId="1" animBg="1"/>
      <p:bldP spid="264" grpId="2" animBg="1"/>
      <p:bldP spid="265" grpId="0" animBg="1"/>
      <p:bldP spid="265" grpId="1" animBg="1"/>
      <p:bldP spid="265" grpId="2" animBg="1"/>
      <p:bldP spid="266" grpId="0" animBg="1"/>
      <p:bldP spid="266" grpId="1" animBg="1"/>
      <p:bldP spid="266" grpId="2" animBg="1"/>
      <p:bldP spid="267" grpId="0" animBg="1"/>
      <p:bldP spid="267" grpId="1" animBg="1"/>
      <p:bldP spid="267" grpId="2" animBg="1"/>
      <p:bldP spid="268" grpId="0" animBg="1"/>
      <p:bldP spid="268" grpId="1" animBg="1"/>
      <p:bldP spid="269" grpId="0" animBg="1"/>
      <p:bldP spid="269" grpId="1" animBg="1"/>
      <p:bldP spid="270" grpId="0" animBg="1"/>
      <p:bldP spid="270" grpId="1" animBg="1"/>
      <p:bldP spid="272" grpId="0" animBg="1"/>
      <p:bldP spid="272" grpId="1" animBg="1"/>
      <p:bldP spid="289" grpId="0" animBg="1"/>
      <p:bldP spid="289" grpId="1" animBg="1"/>
      <p:bldP spid="289" grpId="2" animBg="1"/>
      <p:bldP spid="290" grpId="0" animBg="1"/>
      <p:bldP spid="290" grpId="1" animBg="1"/>
      <p:bldP spid="290" grpId="2" animBg="1"/>
      <p:bldP spid="291" grpId="0" animBg="1"/>
      <p:bldP spid="291" grpId="1" animBg="1"/>
      <p:bldP spid="292" grpId="0" animBg="1"/>
      <p:bldP spid="292" grpId="1" animBg="1"/>
      <p:bldP spid="292" grpId="2" animBg="1"/>
      <p:bldP spid="293" grpId="0" animBg="1"/>
      <p:bldP spid="293" grpId="1" animBg="1"/>
      <p:bldP spid="293" grpId="2" animBg="1"/>
      <p:bldP spid="295" grpId="0" animBg="1"/>
      <p:bldP spid="295" grpId="1" animBg="1"/>
      <p:bldP spid="295" grpId="2" animBg="1"/>
      <p:bldP spid="296" grpId="0" animBg="1"/>
      <p:bldP spid="296" grpId="1" animBg="1"/>
      <p:bldP spid="297" grpId="0" animBg="1"/>
      <p:bldP spid="297" grpId="1" animBg="1"/>
      <p:bldP spid="297" grpId="2" animBg="1"/>
      <p:bldP spid="298" grpId="0" animBg="1"/>
      <p:bldP spid="298" grpId="1" animBg="1"/>
      <p:bldP spid="299" grpId="0" animBg="1"/>
      <p:bldP spid="299" grpId="1" animBg="1"/>
      <p:bldP spid="299" grpId="2" animBg="1"/>
      <p:bldP spid="300" grpId="0" animBg="1"/>
      <p:bldP spid="301" grpId="0" animBg="1"/>
      <p:bldP spid="302" grpId="0" animBg="1"/>
      <p:bldP spid="30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Actor?</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33600"/>
            <a:ext cx="1280711"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129604" y="2487066"/>
            <a:ext cx="465192" cy="769441"/>
          </a:xfrm>
          <a:prstGeom prst="rect">
            <a:avLst/>
          </a:prstGeom>
          <a:noFill/>
        </p:spPr>
        <p:txBody>
          <a:bodyPr wrap="none" rtlCol="0">
            <a:spAutoFit/>
          </a:bodyPr>
          <a:lstStyle/>
          <a:p>
            <a:r>
              <a:rPr lang="en-US" sz="6600" baseline="-25000" dirty="0" smtClean="0">
                <a:solidFill>
                  <a:prstClr val="black"/>
                </a:solidFill>
              </a:rPr>
              <a:t>=</a:t>
            </a:r>
            <a:endParaRPr lang="en-US" sz="6600" baseline="-25000" dirty="0">
              <a:solidFill>
                <a:prstClr val="black"/>
              </a:solidFill>
            </a:endParaRPr>
          </a:p>
        </p:txBody>
      </p:sp>
      <p:sp>
        <p:nvSpPr>
          <p:cNvPr id="65" name="TextBox 64"/>
          <p:cNvSpPr txBox="1"/>
          <p:nvPr/>
        </p:nvSpPr>
        <p:spPr>
          <a:xfrm>
            <a:off x="228600" y="4648200"/>
            <a:ext cx="8630916" cy="830997"/>
          </a:xfrm>
          <a:prstGeom prst="rect">
            <a:avLst/>
          </a:prstGeom>
          <a:noFill/>
        </p:spPr>
        <p:txBody>
          <a:bodyPr wrap="square" rtlCol="0">
            <a:spAutoFit/>
          </a:bodyPr>
          <a:lstStyle/>
          <a:p>
            <a:pPr algn="ctr"/>
            <a:r>
              <a:rPr lang="en-US" sz="2400" dirty="0" smtClean="0">
                <a:solidFill>
                  <a:prstClr val="black"/>
                </a:solidFill>
              </a:rPr>
              <a:t>An actor is conceptually the same as a queued message handler (QMH) or queued state machine (QSM).  </a:t>
            </a:r>
            <a:endParaRPr lang="en-US" sz="2400" b="1" dirty="0">
              <a:solidFill>
                <a:prstClr val="black"/>
              </a:solidFill>
            </a:endParaRPr>
          </a:p>
        </p:txBody>
      </p:sp>
      <p:pic>
        <p:nvPicPr>
          <p:cNvPr id="23" name="Picture 3"/>
          <p:cNvPicPr>
            <a:picLocks noChangeAspect="1" noChangeArrowheads="1"/>
          </p:cNvPicPr>
          <p:nvPr/>
        </p:nvPicPr>
        <p:blipFill>
          <a:blip r:embed="rId3" cstate="print"/>
          <a:srcRect/>
          <a:stretch>
            <a:fillRect/>
          </a:stretch>
        </p:blipFill>
        <p:spPr bwMode="auto">
          <a:xfrm>
            <a:off x="2819400" y="2120012"/>
            <a:ext cx="5356888" cy="2123838"/>
          </a:xfrm>
          <a:prstGeom prst="rect">
            <a:avLst/>
          </a:prstGeom>
          <a:noFill/>
          <a:ln w="9525">
            <a:noFill/>
            <a:miter lim="800000"/>
            <a:headEnd/>
            <a:tailEnd/>
          </a:ln>
        </p:spPr>
      </p:pic>
    </p:spTree>
    <p:extLst>
      <p:ext uri="{BB962C8B-B14F-4D97-AF65-F5344CB8AC3E}">
        <p14:creationId xmlns:p14="http://schemas.microsoft.com/office/powerpoint/2010/main" val="78084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Queue-Driven State Machine</a:t>
            </a:r>
          </a:p>
        </p:txBody>
      </p:sp>
      <p:pic>
        <p:nvPicPr>
          <p:cNvPr id="2" name="Picture 3"/>
          <p:cNvPicPr>
            <a:picLocks noChangeAspect="1" noChangeArrowheads="1"/>
          </p:cNvPicPr>
          <p:nvPr/>
        </p:nvPicPr>
        <p:blipFill>
          <a:blip r:embed="rId3" cstate="print"/>
          <a:srcRect/>
          <a:stretch>
            <a:fillRect/>
          </a:stretch>
        </p:blipFill>
        <p:spPr bwMode="auto">
          <a:xfrm>
            <a:off x="306346" y="1905000"/>
            <a:ext cx="8456657" cy="3352800"/>
          </a:xfrm>
          <a:prstGeom prst="rect">
            <a:avLst/>
          </a:prstGeom>
          <a:noFill/>
          <a:ln w="9525">
            <a:noFill/>
            <a:miter lim="800000"/>
            <a:headEnd/>
            <a:tailEnd/>
          </a:ln>
        </p:spPr>
      </p:pic>
    </p:spTree>
    <p:extLst>
      <p:ext uri="{BB962C8B-B14F-4D97-AF65-F5344CB8AC3E}">
        <p14:creationId xmlns:p14="http://schemas.microsoft.com/office/powerpoint/2010/main" val="123499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3" cstate="print"/>
          <a:srcRect/>
          <a:stretch>
            <a:fillRect/>
          </a:stretch>
        </p:blipFill>
        <p:spPr bwMode="auto">
          <a:xfrm>
            <a:off x="306342" y="1905000"/>
            <a:ext cx="8456657" cy="3352800"/>
          </a:xfrm>
          <a:prstGeom prst="rect">
            <a:avLst/>
          </a:prstGeom>
          <a:noFill/>
          <a:ln w="9525">
            <a:noFill/>
            <a:miter lim="800000"/>
            <a:headEnd/>
            <a:tailEnd/>
          </a:ln>
        </p:spPr>
      </p:pic>
      <p:sp>
        <p:nvSpPr>
          <p:cNvPr id="2" name="Title 1"/>
          <p:cNvSpPr>
            <a:spLocks noGrp="1"/>
          </p:cNvSpPr>
          <p:nvPr>
            <p:ph type="title"/>
          </p:nvPr>
        </p:nvSpPr>
        <p:spPr>
          <a:xfrm>
            <a:off x="685800" y="609600"/>
            <a:ext cx="7924800" cy="1143000"/>
          </a:xfrm>
        </p:spPr>
        <p:txBody>
          <a:bodyPr/>
          <a:lstStyle/>
          <a:p>
            <a:r>
              <a:rPr lang="en-US" dirty="0" smtClean="0"/>
              <a:t>Cluster and Node...</a:t>
            </a:r>
            <a:endParaRPr lang="en-US" dirty="0"/>
          </a:p>
        </p:txBody>
      </p:sp>
      <p:sp>
        <p:nvSpPr>
          <p:cNvPr id="12" name="Oval 11"/>
          <p:cNvSpPr/>
          <p:nvPr/>
        </p:nvSpPr>
        <p:spPr bwMode="auto">
          <a:xfrm>
            <a:off x="6096000" y="2514600"/>
            <a:ext cx="1600200" cy="1524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smtClean="0">
              <a:solidFill>
                <a:prstClr val="black"/>
              </a:solidFill>
            </a:endParaRPr>
          </a:p>
        </p:txBody>
      </p:sp>
      <p:sp>
        <p:nvSpPr>
          <p:cNvPr id="16" name="Oval 15"/>
          <p:cNvSpPr/>
          <p:nvPr/>
        </p:nvSpPr>
        <p:spPr bwMode="auto">
          <a:xfrm>
            <a:off x="838200" y="1752600"/>
            <a:ext cx="1371600" cy="13716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smtClean="0">
              <a:solidFill>
                <a:prstClr val="black"/>
              </a:solidFill>
            </a:endParaRPr>
          </a:p>
        </p:txBody>
      </p:sp>
    </p:spTree>
    <p:extLst>
      <p:ext uri="{BB962C8B-B14F-4D97-AF65-F5344CB8AC3E}">
        <p14:creationId xmlns:p14="http://schemas.microsoft.com/office/powerpoint/2010/main" val="65085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924800" cy="1143000"/>
          </a:xfrm>
        </p:spPr>
        <p:txBody>
          <a:bodyPr/>
          <a:lstStyle/>
          <a:p>
            <a:r>
              <a:rPr lang="en-US" dirty="0" smtClean="0"/>
              <a:t>… become Class and Method</a:t>
            </a:r>
            <a:endParaRPr lang="en-US" dirty="0"/>
          </a:p>
        </p:txBody>
      </p:sp>
      <p:sp>
        <p:nvSpPr>
          <p:cNvPr id="13" name="Oval 12"/>
          <p:cNvSpPr/>
          <p:nvPr/>
        </p:nvSpPr>
        <p:spPr bwMode="auto">
          <a:xfrm>
            <a:off x="762000" y="2209800"/>
            <a:ext cx="1143000" cy="9144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smtClean="0">
              <a:solidFill>
                <a:prstClr val="black"/>
              </a:solidFill>
            </a:endParaRPr>
          </a:p>
        </p:txBody>
      </p:sp>
      <p:sp>
        <p:nvSpPr>
          <p:cNvPr id="14" name="Oval 13"/>
          <p:cNvSpPr/>
          <p:nvPr/>
        </p:nvSpPr>
        <p:spPr bwMode="auto">
          <a:xfrm>
            <a:off x="5943600" y="2514600"/>
            <a:ext cx="990600" cy="8382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smtClean="0">
              <a:solidFill>
                <a:prstClr val="black"/>
              </a:solidFill>
            </a:endParaRPr>
          </a:p>
        </p:txBody>
      </p:sp>
      <p:pic>
        <p:nvPicPr>
          <p:cNvPr id="3076" name="Picture 4"/>
          <p:cNvPicPr>
            <a:picLocks noChangeAspect="1" noChangeArrowheads="1"/>
          </p:cNvPicPr>
          <p:nvPr/>
        </p:nvPicPr>
        <p:blipFill>
          <a:blip r:embed="rId3" cstate="print"/>
          <a:srcRect/>
          <a:stretch>
            <a:fillRect/>
          </a:stretch>
        </p:blipFill>
        <p:spPr bwMode="auto">
          <a:xfrm>
            <a:off x="306343" y="1905000"/>
            <a:ext cx="8456657" cy="3352800"/>
          </a:xfrm>
          <a:prstGeom prst="rect">
            <a:avLst/>
          </a:prstGeom>
          <a:noFill/>
          <a:ln w="9525">
            <a:noFill/>
            <a:miter lim="800000"/>
            <a:headEnd/>
            <a:tailEnd/>
          </a:ln>
        </p:spPr>
      </p:pic>
    </p:spTree>
    <p:extLst>
      <p:ext uri="{BB962C8B-B14F-4D97-AF65-F5344CB8AC3E}">
        <p14:creationId xmlns:p14="http://schemas.microsoft.com/office/powerpoint/2010/main" val="3983421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924800" cy="1143000"/>
          </a:xfrm>
        </p:spPr>
        <p:txBody>
          <a:bodyPr/>
          <a:lstStyle/>
          <a:p>
            <a:r>
              <a:rPr lang="en-US" dirty="0" smtClean="0"/>
              <a:t>… become Class and Method</a:t>
            </a:r>
            <a:endParaRPr lang="en-US" dirty="0"/>
          </a:p>
        </p:txBody>
      </p:sp>
      <p:sp>
        <p:nvSpPr>
          <p:cNvPr id="13" name="Oval 12"/>
          <p:cNvSpPr/>
          <p:nvPr/>
        </p:nvSpPr>
        <p:spPr bwMode="auto">
          <a:xfrm>
            <a:off x="762000" y="2209800"/>
            <a:ext cx="1143000" cy="9144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smtClean="0">
              <a:solidFill>
                <a:prstClr val="black"/>
              </a:solidFill>
            </a:endParaRPr>
          </a:p>
        </p:txBody>
      </p:sp>
      <p:sp>
        <p:nvSpPr>
          <p:cNvPr id="14" name="Oval 13"/>
          <p:cNvSpPr/>
          <p:nvPr/>
        </p:nvSpPr>
        <p:spPr bwMode="auto">
          <a:xfrm>
            <a:off x="5943600" y="2514600"/>
            <a:ext cx="990600" cy="8382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smtClean="0">
              <a:solidFill>
                <a:prstClr val="black"/>
              </a:solidFill>
            </a:endParaRPr>
          </a:p>
        </p:txBody>
      </p:sp>
      <p:pic>
        <p:nvPicPr>
          <p:cNvPr id="3080" name="Picture 8"/>
          <p:cNvPicPr>
            <a:picLocks noChangeAspect="1" noChangeArrowheads="1"/>
          </p:cNvPicPr>
          <p:nvPr/>
        </p:nvPicPr>
        <p:blipFill>
          <a:blip r:embed="rId3" cstate="print"/>
          <a:srcRect/>
          <a:stretch>
            <a:fillRect/>
          </a:stretch>
        </p:blipFill>
        <p:spPr bwMode="auto">
          <a:xfrm>
            <a:off x="304801" y="1619280"/>
            <a:ext cx="8458199" cy="3638519"/>
          </a:xfrm>
          <a:prstGeom prst="rect">
            <a:avLst/>
          </a:prstGeom>
          <a:noFill/>
          <a:ln w="9525">
            <a:noFill/>
            <a:miter lim="800000"/>
            <a:headEnd/>
            <a:tailEnd/>
          </a:ln>
        </p:spPr>
      </p:pic>
    </p:spTree>
    <p:extLst>
      <p:ext uri="{BB962C8B-B14F-4D97-AF65-F5344CB8AC3E}">
        <p14:creationId xmlns:p14="http://schemas.microsoft.com/office/powerpoint/2010/main" val="1810181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cstate="print"/>
          <a:srcRect/>
          <a:stretch>
            <a:fillRect/>
          </a:stretch>
        </p:blipFill>
        <p:spPr bwMode="auto">
          <a:xfrm>
            <a:off x="304802" y="1905000"/>
            <a:ext cx="8458198" cy="3353411"/>
          </a:xfrm>
          <a:prstGeom prst="rect">
            <a:avLst/>
          </a:prstGeom>
          <a:noFill/>
          <a:ln w="9525">
            <a:noFill/>
            <a:miter lim="800000"/>
            <a:headEnd/>
            <a:tailEnd/>
          </a:ln>
        </p:spPr>
      </p:pic>
      <p:sp>
        <p:nvSpPr>
          <p:cNvPr id="2" name="Title 1"/>
          <p:cNvSpPr>
            <a:spLocks noGrp="1"/>
          </p:cNvSpPr>
          <p:nvPr>
            <p:ph type="title"/>
          </p:nvPr>
        </p:nvSpPr>
        <p:spPr>
          <a:xfrm>
            <a:off x="685800" y="609600"/>
            <a:ext cx="7924800" cy="1143000"/>
          </a:xfrm>
        </p:spPr>
        <p:txBody>
          <a:bodyPr/>
          <a:lstStyle/>
          <a:p>
            <a:r>
              <a:rPr lang="en-US" dirty="0" smtClean="0"/>
              <a:t>Message and Case Structure…</a:t>
            </a:r>
            <a:endParaRPr lang="en-US" dirty="0"/>
          </a:p>
        </p:txBody>
      </p:sp>
      <p:sp>
        <p:nvSpPr>
          <p:cNvPr id="7" name="Oval 6"/>
          <p:cNvSpPr/>
          <p:nvPr/>
        </p:nvSpPr>
        <p:spPr bwMode="auto">
          <a:xfrm>
            <a:off x="4343400" y="2057400"/>
            <a:ext cx="3810000" cy="28956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smtClean="0">
              <a:solidFill>
                <a:prstClr val="black"/>
              </a:solidFill>
            </a:endParaRPr>
          </a:p>
        </p:txBody>
      </p:sp>
      <p:sp>
        <p:nvSpPr>
          <p:cNvPr id="8" name="Oval 7"/>
          <p:cNvSpPr/>
          <p:nvPr/>
        </p:nvSpPr>
        <p:spPr bwMode="auto">
          <a:xfrm>
            <a:off x="76200" y="3048000"/>
            <a:ext cx="2438400" cy="9906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smtClean="0">
              <a:solidFill>
                <a:prstClr val="black"/>
              </a:solidFill>
            </a:endParaRPr>
          </a:p>
        </p:txBody>
      </p:sp>
      <p:sp>
        <p:nvSpPr>
          <p:cNvPr id="6" name="Oval 5"/>
          <p:cNvSpPr/>
          <p:nvPr/>
        </p:nvSpPr>
        <p:spPr bwMode="auto">
          <a:xfrm>
            <a:off x="3657600" y="3962400"/>
            <a:ext cx="685800" cy="6858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smtClean="0">
              <a:solidFill>
                <a:prstClr val="black"/>
              </a:solidFill>
            </a:endParaRPr>
          </a:p>
        </p:txBody>
      </p:sp>
    </p:spTree>
    <p:extLst>
      <p:ext uri="{BB962C8B-B14F-4D97-AF65-F5344CB8AC3E}">
        <p14:creationId xmlns:p14="http://schemas.microsoft.com/office/powerpoint/2010/main" val="3728764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sp>
        <p:nvSpPr>
          <p:cNvPr id="4" name="Content Placeholder 3"/>
          <p:cNvSpPr>
            <a:spLocks noGrp="1"/>
          </p:cNvSpPr>
          <p:nvPr>
            <p:ph idx="1"/>
          </p:nvPr>
        </p:nvSpPr>
        <p:spPr/>
        <p:txBody>
          <a:bodyPr/>
          <a:lstStyle/>
          <a:p>
            <a:r>
              <a:rPr lang="en-US" dirty="0" smtClean="0"/>
              <a:t>Actor Framework Template Walkthrough</a:t>
            </a:r>
          </a:p>
          <a:p>
            <a:r>
              <a:rPr lang="en-US" dirty="0" smtClean="0"/>
              <a:t>Actor Framework Sample Project Walkthrough</a:t>
            </a:r>
          </a:p>
          <a:p>
            <a:r>
              <a:rPr lang="en-US" dirty="0" smtClean="0"/>
              <a:t>Creating Custom Sample Projects and Templates</a:t>
            </a:r>
          </a:p>
          <a:p>
            <a:r>
              <a:rPr lang="en-US" dirty="0" smtClean="0"/>
              <a:t>	- Modifying the XML Information</a:t>
            </a:r>
          </a:p>
          <a:p>
            <a:r>
              <a:rPr lang="en-US" dirty="0"/>
              <a:t>	</a:t>
            </a:r>
            <a:r>
              <a:rPr lang="en-US" dirty="0" smtClean="0"/>
              <a:t>- Overriding </a:t>
            </a:r>
            <a:r>
              <a:rPr lang="en-US" dirty="0" err="1" smtClean="0"/>
              <a:t>MetaData.lvclass</a:t>
            </a:r>
            <a:endParaRPr lang="en-US" dirty="0" smtClean="0"/>
          </a:p>
          <a:p>
            <a:r>
              <a:rPr lang="en-US" dirty="0"/>
              <a:t>	</a:t>
            </a:r>
            <a:r>
              <a:rPr lang="en-US" dirty="0" smtClean="0"/>
              <a:t>- Customizing the Dialog Options</a:t>
            </a:r>
          </a:p>
          <a:p>
            <a:r>
              <a:rPr lang="en-US" dirty="0"/>
              <a:t>	</a:t>
            </a:r>
            <a:r>
              <a:rPr lang="en-US" dirty="0" smtClean="0"/>
              <a:t>- Scripting Custom Options</a:t>
            </a:r>
            <a:endParaRPr lang="en-US" dirty="0"/>
          </a:p>
        </p:txBody>
      </p:sp>
    </p:spTree>
    <p:extLst>
      <p:ext uri="{BB962C8B-B14F-4D97-AF65-F5344CB8AC3E}">
        <p14:creationId xmlns:p14="http://schemas.microsoft.com/office/powerpoint/2010/main" val="1978920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cstate="print"/>
          <a:srcRect/>
          <a:stretch>
            <a:fillRect/>
          </a:stretch>
        </p:blipFill>
        <p:spPr bwMode="auto">
          <a:xfrm>
            <a:off x="5638800" y="4909458"/>
            <a:ext cx="1905000" cy="1262742"/>
          </a:xfrm>
          <a:prstGeom prst="rect">
            <a:avLst/>
          </a:prstGeom>
          <a:noFill/>
          <a:ln w="9525">
            <a:noFill/>
            <a:miter lim="800000"/>
            <a:headEnd/>
            <a:tailEnd/>
          </a:ln>
        </p:spPr>
      </p:pic>
      <p:pic>
        <p:nvPicPr>
          <p:cNvPr id="7170" name="Picture 2"/>
          <p:cNvPicPr>
            <a:picLocks noChangeAspect="1" noChangeArrowheads="1"/>
          </p:cNvPicPr>
          <p:nvPr/>
        </p:nvPicPr>
        <p:blipFill>
          <a:blip r:embed="rId4" cstate="print"/>
          <a:srcRect/>
          <a:stretch>
            <a:fillRect/>
          </a:stretch>
        </p:blipFill>
        <p:spPr bwMode="auto">
          <a:xfrm>
            <a:off x="304800" y="1905000"/>
            <a:ext cx="8458200" cy="3068304"/>
          </a:xfrm>
          <a:prstGeom prst="rect">
            <a:avLst/>
          </a:prstGeom>
          <a:noFill/>
          <a:ln w="9525">
            <a:noFill/>
            <a:miter lim="800000"/>
            <a:headEnd/>
            <a:tailEnd/>
          </a:ln>
        </p:spPr>
      </p:pic>
      <p:sp>
        <p:nvSpPr>
          <p:cNvPr id="2" name="Title 1"/>
          <p:cNvSpPr>
            <a:spLocks noGrp="1"/>
          </p:cNvSpPr>
          <p:nvPr>
            <p:ph type="title"/>
          </p:nvPr>
        </p:nvSpPr>
        <p:spPr>
          <a:xfrm>
            <a:off x="457200" y="533400"/>
            <a:ext cx="8229600" cy="1143000"/>
          </a:xfrm>
        </p:spPr>
        <p:txBody>
          <a:bodyPr/>
          <a:lstStyle/>
          <a:p>
            <a:r>
              <a:rPr lang="en-US" dirty="0" smtClean="0"/>
              <a:t>… become Class and Dynamic Dispatch</a:t>
            </a:r>
            <a:endParaRPr lang="en-US" dirty="0"/>
          </a:p>
        </p:txBody>
      </p:sp>
      <p:sp>
        <p:nvSpPr>
          <p:cNvPr id="7" name="Oval 6"/>
          <p:cNvSpPr/>
          <p:nvPr/>
        </p:nvSpPr>
        <p:spPr bwMode="auto">
          <a:xfrm>
            <a:off x="3429000" y="3810000"/>
            <a:ext cx="990600" cy="9144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smtClean="0">
              <a:solidFill>
                <a:prstClr val="black"/>
              </a:solidFill>
            </a:endParaRPr>
          </a:p>
        </p:txBody>
      </p:sp>
      <p:sp>
        <p:nvSpPr>
          <p:cNvPr id="8" name="Oval 7"/>
          <p:cNvSpPr/>
          <p:nvPr/>
        </p:nvSpPr>
        <p:spPr bwMode="auto">
          <a:xfrm>
            <a:off x="0" y="2971800"/>
            <a:ext cx="2438400" cy="9906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smtClean="0">
              <a:solidFill>
                <a:prstClr val="black"/>
              </a:solidFill>
            </a:endParaRPr>
          </a:p>
        </p:txBody>
      </p:sp>
      <p:sp>
        <p:nvSpPr>
          <p:cNvPr id="11" name="Oval 10"/>
          <p:cNvSpPr/>
          <p:nvPr/>
        </p:nvSpPr>
        <p:spPr bwMode="auto">
          <a:xfrm>
            <a:off x="5334000" y="4953000"/>
            <a:ext cx="2514600" cy="1209675"/>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smtClean="0">
              <a:solidFill>
                <a:prstClr val="black"/>
              </a:solidFill>
            </a:endParaRPr>
          </a:p>
        </p:txBody>
      </p:sp>
      <p:cxnSp>
        <p:nvCxnSpPr>
          <p:cNvPr id="13" name="Straight Connector 12"/>
          <p:cNvCxnSpPr>
            <a:stCxn id="7" idx="7"/>
            <a:endCxn id="11" idx="7"/>
          </p:cNvCxnSpPr>
          <p:nvPr/>
        </p:nvCxnSpPr>
        <p:spPr bwMode="auto">
          <a:xfrm rot="16200000" flipH="1">
            <a:off x="5284316" y="2934125"/>
            <a:ext cx="1186242" cy="320581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Straight Connector 14"/>
          <p:cNvCxnSpPr>
            <a:stCxn id="7" idx="3"/>
          </p:cNvCxnSpPr>
          <p:nvPr/>
        </p:nvCxnSpPr>
        <p:spPr bwMode="auto">
          <a:xfrm rot="16200000" flipH="1">
            <a:off x="3891782" y="4272779"/>
            <a:ext cx="1276913" cy="1912332"/>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552875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504"/>
            <a:ext cx="8229600" cy="944562"/>
          </a:xfrm>
        </p:spPr>
        <p:txBody>
          <a:bodyPr>
            <a:normAutofit fontScale="90000"/>
          </a:bodyPr>
          <a:lstStyle/>
          <a:p>
            <a:r>
              <a:rPr lang="en-US" dirty="0" smtClean="0"/>
              <a:t>Methods of an Actor are run when a message is received</a:t>
            </a:r>
            <a:endParaRPr lang="en-US" dirty="0"/>
          </a:p>
        </p:txBody>
      </p:sp>
      <p:sp>
        <p:nvSpPr>
          <p:cNvPr id="5" name="Rectangle 4"/>
          <p:cNvSpPr/>
          <p:nvPr/>
        </p:nvSpPr>
        <p:spPr bwMode="auto">
          <a:xfrm>
            <a:off x="4038600" y="1125814"/>
            <a:ext cx="2971800" cy="2070473"/>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smtClean="0">
              <a:solidFill>
                <a:prstClr val="black"/>
              </a:solidFill>
              <a:latin typeface="Arial Narrow" pitchFamily="34" charset="0"/>
            </a:endParaRPr>
          </a:p>
        </p:txBody>
      </p:sp>
      <p:sp>
        <p:nvSpPr>
          <p:cNvPr id="6" name="Rectangle 5"/>
          <p:cNvSpPr/>
          <p:nvPr/>
        </p:nvSpPr>
        <p:spPr bwMode="auto">
          <a:xfrm>
            <a:off x="4674576" y="983904"/>
            <a:ext cx="1650024" cy="281764"/>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defRPr/>
            </a:pPr>
            <a:r>
              <a:rPr lang="en-US" sz="1200" b="1" kern="0" dirty="0" smtClean="0">
                <a:solidFill>
                  <a:srgbClr val="000000"/>
                </a:solidFill>
                <a:cs typeface="Arial" charset="0"/>
              </a:rPr>
              <a:t>Log Status Update</a:t>
            </a:r>
          </a:p>
        </p:txBody>
      </p:sp>
      <p:sp>
        <p:nvSpPr>
          <p:cNvPr id="7" name="Rectangle 6"/>
          <p:cNvSpPr/>
          <p:nvPr/>
        </p:nvSpPr>
        <p:spPr bwMode="auto">
          <a:xfrm>
            <a:off x="4267200" y="1354414"/>
            <a:ext cx="2971800" cy="2070473"/>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smtClean="0">
              <a:solidFill>
                <a:prstClr val="black"/>
              </a:solidFill>
              <a:latin typeface="Arial Narrow" pitchFamily="34" charset="0"/>
            </a:endParaRPr>
          </a:p>
        </p:txBody>
      </p:sp>
      <p:sp>
        <p:nvSpPr>
          <p:cNvPr id="8" name="Rectangle 7"/>
          <p:cNvSpPr/>
          <p:nvPr/>
        </p:nvSpPr>
        <p:spPr bwMode="auto">
          <a:xfrm>
            <a:off x="5118588" y="1189468"/>
            <a:ext cx="1219200" cy="327836"/>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defRPr/>
            </a:pPr>
            <a:r>
              <a:rPr lang="en-US" sz="1200" b="1" kern="0" dirty="0" smtClean="0">
                <a:solidFill>
                  <a:srgbClr val="000000"/>
                </a:solidFill>
                <a:cs typeface="Arial" charset="0"/>
              </a:rPr>
              <a:t>Update Data</a:t>
            </a:r>
          </a:p>
        </p:txBody>
      </p:sp>
      <p:sp>
        <p:nvSpPr>
          <p:cNvPr id="9" name="Rectangle 8"/>
          <p:cNvSpPr/>
          <p:nvPr/>
        </p:nvSpPr>
        <p:spPr bwMode="auto">
          <a:xfrm>
            <a:off x="4495800" y="1583014"/>
            <a:ext cx="2971800" cy="2070473"/>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smtClean="0">
              <a:solidFill>
                <a:prstClr val="black"/>
              </a:solidFill>
              <a:latin typeface="Arial Narrow" pitchFamily="34" charset="0"/>
            </a:endParaRPr>
          </a:p>
        </p:txBody>
      </p:sp>
      <p:sp>
        <p:nvSpPr>
          <p:cNvPr id="10" name="Rectangle 9"/>
          <p:cNvSpPr/>
          <p:nvPr/>
        </p:nvSpPr>
        <p:spPr bwMode="auto">
          <a:xfrm>
            <a:off x="5131776" y="1418068"/>
            <a:ext cx="1650024" cy="327836"/>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defRPr/>
            </a:pPr>
            <a:r>
              <a:rPr lang="en-US" sz="1200" b="1" kern="0" dirty="0" smtClean="0">
                <a:solidFill>
                  <a:srgbClr val="000000"/>
                </a:solidFill>
                <a:cs typeface="Arial" charset="0"/>
              </a:rPr>
              <a:t>Launch Results UI</a:t>
            </a:r>
          </a:p>
        </p:txBody>
      </p:sp>
      <p:sp>
        <p:nvSpPr>
          <p:cNvPr id="11" name="Rectangle 10"/>
          <p:cNvSpPr/>
          <p:nvPr/>
        </p:nvSpPr>
        <p:spPr bwMode="auto">
          <a:xfrm>
            <a:off x="4724400" y="1811614"/>
            <a:ext cx="2971800" cy="2070473"/>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smtClean="0">
              <a:solidFill>
                <a:prstClr val="black"/>
              </a:solidFill>
              <a:latin typeface="Arial Narrow" pitchFamily="34" charset="0"/>
            </a:endParaRPr>
          </a:p>
        </p:txBody>
      </p:sp>
      <p:sp>
        <p:nvSpPr>
          <p:cNvPr id="12" name="Rectangle 11"/>
          <p:cNvSpPr/>
          <p:nvPr/>
        </p:nvSpPr>
        <p:spPr bwMode="auto">
          <a:xfrm>
            <a:off x="5665176" y="1646668"/>
            <a:ext cx="1040424" cy="327836"/>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defRPr/>
            </a:pPr>
            <a:r>
              <a:rPr lang="en-US" sz="1200" b="1" kern="0" dirty="0" smtClean="0">
                <a:solidFill>
                  <a:srgbClr val="000000"/>
                </a:solidFill>
                <a:cs typeface="Arial" charset="0"/>
              </a:rPr>
              <a:t>Initialize</a:t>
            </a:r>
          </a:p>
        </p:txBody>
      </p:sp>
      <p:sp>
        <p:nvSpPr>
          <p:cNvPr id="13" name="TextBox 12"/>
          <p:cNvSpPr txBox="1"/>
          <p:nvPr/>
        </p:nvSpPr>
        <p:spPr>
          <a:xfrm>
            <a:off x="132082" y="5421868"/>
            <a:ext cx="8935718" cy="369332"/>
          </a:xfrm>
          <a:prstGeom prst="rect">
            <a:avLst/>
          </a:prstGeom>
          <a:noFill/>
        </p:spPr>
        <p:txBody>
          <a:bodyPr wrap="square" rtlCol="0">
            <a:spAutoFit/>
          </a:bodyPr>
          <a:lstStyle/>
          <a:p>
            <a:pPr algn="ctr"/>
            <a:r>
              <a:rPr lang="en-US" dirty="0" smtClean="0">
                <a:solidFill>
                  <a:prstClr val="black"/>
                </a:solidFill>
              </a:rPr>
              <a:t>Methods of an Actor define the messages it can consume</a:t>
            </a:r>
            <a:endParaRPr lang="en-US" dirty="0">
              <a:solidFill>
                <a:prstClr val="black"/>
              </a:solidFill>
            </a:endParaRPr>
          </a:p>
        </p:txBody>
      </p:sp>
      <p:sp>
        <p:nvSpPr>
          <p:cNvPr id="14" name="TextBox 13"/>
          <p:cNvSpPr txBox="1"/>
          <p:nvPr/>
        </p:nvSpPr>
        <p:spPr>
          <a:xfrm>
            <a:off x="3196463" y="2319955"/>
            <a:ext cx="465192" cy="769441"/>
          </a:xfrm>
          <a:prstGeom prst="rect">
            <a:avLst/>
          </a:prstGeom>
          <a:noFill/>
        </p:spPr>
        <p:txBody>
          <a:bodyPr wrap="none" rtlCol="0">
            <a:spAutoFit/>
          </a:bodyPr>
          <a:lstStyle/>
          <a:p>
            <a:r>
              <a:rPr lang="en-US" sz="6600" baseline="-25000" dirty="0" smtClean="0">
                <a:solidFill>
                  <a:prstClr val="black"/>
                </a:solidFill>
              </a:rPr>
              <a:t>=</a:t>
            </a:r>
            <a:endParaRPr lang="en-US" sz="6600" baseline="-25000" dirty="0">
              <a:solidFill>
                <a:prstClr val="black"/>
              </a:solidFill>
            </a:endParaRPr>
          </a:p>
        </p:txBody>
      </p:sp>
      <p:sp>
        <p:nvSpPr>
          <p:cNvPr id="3" name="Left Brace 2"/>
          <p:cNvSpPr/>
          <p:nvPr/>
        </p:nvSpPr>
        <p:spPr>
          <a:xfrm flipH="1">
            <a:off x="2663063" y="2149940"/>
            <a:ext cx="533400" cy="163305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Rectangle 17"/>
          <p:cNvSpPr/>
          <p:nvPr/>
        </p:nvSpPr>
        <p:spPr bwMode="auto">
          <a:xfrm>
            <a:off x="4953000" y="2063251"/>
            <a:ext cx="2971800" cy="2070473"/>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smtClean="0">
              <a:solidFill>
                <a:prstClr val="black"/>
              </a:solidFill>
              <a:latin typeface="Arial Narrow" pitchFamily="34" charset="0"/>
            </a:endParaRPr>
          </a:p>
        </p:txBody>
      </p:sp>
      <p:sp>
        <p:nvSpPr>
          <p:cNvPr id="19" name="Rectangle 18"/>
          <p:cNvSpPr/>
          <p:nvPr/>
        </p:nvSpPr>
        <p:spPr bwMode="auto">
          <a:xfrm>
            <a:off x="5728188" y="1898304"/>
            <a:ext cx="1497624" cy="327836"/>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defRPr/>
            </a:pPr>
            <a:r>
              <a:rPr lang="en-US" sz="1200" b="1" kern="0" dirty="0" smtClean="0">
                <a:solidFill>
                  <a:srgbClr val="000000"/>
                </a:solidFill>
                <a:cs typeface="Arial" charset="0"/>
              </a:rPr>
              <a:t>Hardware Scan</a:t>
            </a:r>
          </a:p>
        </p:txBody>
      </p:sp>
      <p:sp>
        <p:nvSpPr>
          <p:cNvPr id="20" name="Rectangle 19"/>
          <p:cNvSpPr/>
          <p:nvPr/>
        </p:nvSpPr>
        <p:spPr bwMode="auto">
          <a:xfrm>
            <a:off x="5181600" y="2291851"/>
            <a:ext cx="2971800" cy="2070473"/>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smtClean="0">
              <a:solidFill>
                <a:prstClr val="black"/>
              </a:solidFill>
              <a:latin typeface="Arial Narrow" pitchFamily="34" charset="0"/>
            </a:endParaRPr>
          </a:p>
        </p:txBody>
      </p:sp>
      <p:sp>
        <p:nvSpPr>
          <p:cNvPr id="21" name="Rectangle 20"/>
          <p:cNvSpPr/>
          <p:nvPr/>
        </p:nvSpPr>
        <p:spPr bwMode="auto">
          <a:xfrm>
            <a:off x="5486400" y="2128604"/>
            <a:ext cx="2438400" cy="324436"/>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defRPr/>
            </a:pPr>
            <a:r>
              <a:rPr lang="en-US" sz="1200" b="1" kern="0" dirty="0" smtClean="0">
                <a:solidFill>
                  <a:srgbClr val="000000"/>
                </a:solidFill>
                <a:cs typeface="Arial" charset="0"/>
              </a:rPr>
              <a:t>Measurement Done</a:t>
            </a:r>
          </a:p>
        </p:txBody>
      </p:sp>
      <p:sp>
        <p:nvSpPr>
          <p:cNvPr id="22" name="Rectangle 21"/>
          <p:cNvSpPr/>
          <p:nvPr/>
        </p:nvSpPr>
        <p:spPr bwMode="auto">
          <a:xfrm>
            <a:off x="5410200" y="2520451"/>
            <a:ext cx="2971800" cy="2070473"/>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smtClean="0">
              <a:solidFill>
                <a:prstClr val="black"/>
              </a:solidFill>
              <a:latin typeface="Arial Narrow" pitchFamily="34" charset="0"/>
            </a:endParaRPr>
          </a:p>
        </p:txBody>
      </p:sp>
      <p:sp>
        <p:nvSpPr>
          <p:cNvPr id="23" name="Rectangle 22"/>
          <p:cNvSpPr/>
          <p:nvPr/>
        </p:nvSpPr>
        <p:spPr bwMode="auto">
          <a:xfrm>
            <a:off x="6172200" y="2408668"/>
            <a:ext cx="1524000" cy="327836"/>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defRPr/>
            </a:pPr>
            <a:r>
              <a:rPr lang="en-US" sz="1200" b="1" kern="0" dirty="0" smtClean="0">
                <a:solidFill>
                  <a:srgbClr val="000000"/>
                </a:solidFill>
                <a:cs typeface="Arial" charset="0"/>
              </a:rPr>
              <a:t>Measurement Scan</a:t>
            </a:r>
          </a:p>
        </p:txBody>
      </p:sp>
      <p:sp>
        <p:nvSpPr>
          <p:cNvPr id="24" name="Rectangle 23"/>
          <p:cNvSpPr/>
          <p:nvPr/>
        </p:nvSpPr>
        <p:spPr bwMode="auto">
          <a:xfrm>
            <a:off x="5638800" y="2736504"/>
            <a:ext cx="2971800" cy="2070473"/>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smtClean="0">
              <a:solidFill>
                <a:prstClr val="black"/>
              </a:solidFill>
              <a:latin typeface="Arial Narrow" pitchFamily="34" charset="0"/>
            </a:endParaRPr>
          </a:p>
        </p:txBody>
      </p:sp>
      <p:sp>
        <p:nvSpPr>
          <p:cNvPr id="25" name="Rectangle 24"/>
          <p:cNvSpPr/>
          <p:nvPr/>
        </p:nvSpPr>
        <p:spPr bwMode="auto">
          <a:xfrm>
            <a:off x="6400800" y="2635905"/>
            <a:ext cx="1524000" cy="330562"/>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defRPr/>
            </a:pPr>
            <a:r>
              <a:rPr lang="en-US" sz="1200" b="1" kern="0" dirty="0" smtClean="0">
                <a:solidFill>
                  <a:srgbClr val="000000"/>
                </a:solidFill>
                <a:cs typeface="Arial" charset="0"/>
              </a:rPr>
              <a:t>Start Measurement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126" y="1397569"/>
            <a:ext cx="2194212" cy="2387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Rectangle 26"/>
          <p:cNvSpPr/>
          <p:nvPr/>
        </p:nvSpPr>
        <p:spPr bwMode="auto">
          <a:xfrm>
            <a:off x="5867400" y="2952031"/>
            <a:ext cx="2971800" cy="2070473"/>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smtClean="0">
              <a:solidFill>
                <a:prstClr val="black"/>
              </a:solidFill>
              <a:latin typeface="Arial Narrow" pitchFamily="34" charset="0"/>
            </a:endParaRPr>
          </a:p>
        </p:txBody>
      </p:sp>
      <p:sp>
        <p:nvSpPr>
          <p:cNvPr id="28" name="Rectangle 27"/>
          <p:cNvSpPr/>
          <p:nvPr/>
        </p:nvSpPr>
        <p:spPr bwMode="auto">
          <a:xfrm>
            <a:off x="6400800" y="2887347"/>
            <a:ext cx="1905000" cy="308940"/>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defRPr/>
            </a:pPr>
            <a:r>
              <a:rPr lang="en-US" sz="1200" b="1" kern="0" dirty="0" smtClean="0">
                <a:solidFill>
                  <a:srgbClr val="000000"/>
                </a:solidFill>
                <a:cs typeface="Arial" charset="0"/>
              </a:rPr>
              <a:t>Receive Results Object</a:t>
            </a:r>
          </a:p>
        </p:txBody>
      </p:sp>
    </p:spTree>
    <p:extLst>
      <p:ext uri="{BB962C8B-B14F-4D97-AF65-F5344CB8AC3E}">
        <p14:creationId xmlns:p14="http://schemas.microsoft.com/office/powerpoint/2010/main" val="3346118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989"/>
          <a:stretch/>
        </p:blipFill>
        <p:spPr bwMode="auto">
          <a:xfrm>
            <a:off x="471126" y="4154386"/>
            <a:ext cx="3606860" cy="1341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228600"/>
            <a:ext cx="8229600" cy="944562"/>
          </a:xfrm>
        </p:spPr>
        <p:txBody>
          <a:bodyPr/>
          <a:lstStyle/>
          <a:p>
            <a:r>
              <a:rPr lang="en-US" dirty="0" smtClean="0"/>
              <a:t>What are the States of the Actor?</a:t>
            </a:r>
            <a:endParaRPr lang="en-US" dirty="0"/>
          </a:p>
        </p:txBody>
      </p:sp>
      <p:sp>
        <p:nvSpPr>
          <p:cNvPr id="5" name="Rectangle 4"/>
          <p:cNvSpPr/>
          <p:nvPr/>
        </p:nvSpPr>
        <p:spPr bwMode="auto">
          <a:xfrm>
            <a:off x="4038600" y="1132510"/>
            <a:ext cx="2971800" cy="2070473"/>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smtClean="0">
              <a:solidFill>
                <a:prstClr val="black"/>
              </a:solidFill>
              <a:latin typeface="Arial Narrow" pitchFamily="34" charset="0"/>
            </a:endParaRPr>
          </a:p>
        </p:txBody>
      </p:sp>
      <p:sp>
        <p:nvSpPr>
          <p:cNvPr id="6" name="Rectangle 5"/>
          <p:cNvSpPr/>
          <p:nvPr/>
        </p:nvSpPr>
        <p:spPr bwMode="auto">
          <a:xfrm>
            <a:off x="4674576" y="990600"/>
            <a:ext cx="1650024" cy="281764"/>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defRPr/>
            </a:pPr>
            <a:r>
              <a:rPr lang="en-US" sz="1200" b="1" kern="0" dirty="0" smtClean="0">
                <a:solidFill>
                  <a:srgbClr val="000000"/>
                </a:solidFill>
                <a:cs typeface="Arial" charset="0"/>
              </a:rPr>
              <a:t>Log Status Update</a:t>
            </a:r>
          </a:p>
        </p:txBody>
      </p:sp>
      <p:sp>
        <p:nvSpPr>
          <p:cNvPr id="7" name="Rectangle 6"/>
          <p:cNvSpPr/>
          <p:nvPr/>
        </p:nvSpPr>
        <p:spPr bwMode="auto">
          <a:xfrm>
            <a:off x="4267200" y="1361110"/>
            <a:ext cx="2971800" cy="2070473"/>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smtClean="0">
              <a:solidFill>
                <a:prstClr val="black"/>
              </a:solidFill>
              <a:latin typeface="Arial Narrow" pitchFamily="34" charset="0"/>
            </a:endParaRPr>
          </a:p>
        </p:txBody>
      </p:sp>
      <p:sp>
        <p:nvSpPr>
          <p:cNvPr id="8" name="Rectangle 7"/>
          <p:cNvSpPr/>
          <p:nvPr/>
        </p:nvSpPr>
        <p:spPr bwMode="auto">
          <a:xfrm>
            <a:off x="5118588" y="1196164"/>
            <a:ext cx="1219200" cy="327836"/>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defRPr/>
            </a:pPr>
            <a:r>
              <a:rPr lang="en-US" sz="1200" b="1" kern="0" dirty="0" smtClean="0">
                <a:solidFill>
                  <a:srgbClr val="000000"/>
                </a:solidFill>
                <a:cs typeface="Arial" charset="0"/>
              </a:rPr>
              <a:t>Update Data</a:t>
            </a:r>
          </a:p>
        </p:txBody>
      </p:sp>
      <p:sp>
        <p:nvSpPr>
          <p:cNvPr id="9" name="Rectangle 8"/>
          <p:cNvSpPr/>
          <p:nvPr/>
        </p:nvSpPr>
        <p:spPr bwMode="auto">
          <a:xfrm>
            <a:off x="4495800" y="1589710"/>
            <a:ext cx="2971800" cy="2070473"/>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smtClean="0">
              <a:solidFill>
                <a:prstClr val="black"/>
              </a:solidFill>
              <a:latin typeface="Arial Narrow" pitchFamily="34" charset="0"/>
            </a:endParaRPr>
          </a:p>
        </p:txBody>
      </p:sp>
      <p:sp>
        <p:nvSpPr>
          <p:cNvPr id="10" name="Rectangle 9"/>
          <p:cNvSpPr/>
          <p:nvPr/>
        </p:nvSpPr>
        <p:spPr bwMode="auto">
          <a:xfrm>
            <a:off x="5131776" y="1424764"/>
            <a:ext cx="1650024" cy="327836"/>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defRPr/>
            </a:pPr>
            <a:r>
              <a:rPr lang="en-US" sz="1200" b="1" kern="0" dirty="0" smtClean="0">
                <a:solidFill>
                  <a:srgbClr val="000000"/>
                </a:solidFill>
                <a:cs typeface="Arial" charset="0"/>
              </a:rPr>
              <a:t>Launch Results UI</a:t>
            </a:r>
          </a:p>
        </p:txBody>
      </p:sp>
      <p:sp>
        <p:nvSpPr>
          <p:cNvPr id="11" name="Rectangle 10"/>
          <p:cNvSpPr/>
          <p:nvPr/>
        </p:nvSpPr>
        <p:spPr bwMode="auto">
          <a:xfrm>
            <a:off x="4724400" y="1818310"/>
            <a:ext cx="2971800" cy="2070473"/>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smtClean="0">
              <a:solidFill>
                <a:prstClr val="black"/>
              </a:solidFill>
              <a:latin typeface="Arial Narrow" pitchFamily="34" charset="0"/>
            </a:endParaRPr>
          </a:p>
        </p:txBody>
      </p:sp>
      <p:sp>
        <p:nvSpPr>
          <p:cNvPr id="12" name="Rectangle 11"/>
          <p:cNvSpPr/>
          <p:nvPr/>
        </p:nvSpPr>
        <p:spPr bwMode="auto">
          <a:xfrm>
            <a:off x="5665176" y="1653364"/>
            <a:ext cx="1040424" cy="327836"/>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defRPr/>
            </a:pPr>
            <a:r>
              <a:rPr lang="en-US" sz="1200" b="1" kern="0" dirty="0" smtClean="0">
                <a:solidFill>
                  <a:srgbClr val="000000"/>
                </a:solidFill>
                <a:cs typeface="Arial" charset="0"/>
              </a:rPr>
              <a:t>Initialize</a:t>
            </a:r>
          </a:p>
        </p:txBody>
      </p:sp>
      <p:sp>
        <p:nvSpPr>
          <p:cNvPr id="14" name="TextBox 13"/>
          <p:cNvSpPr txBox="1"/>
          <p:nvPr/>
        </p:nvSpPr>
        <p:spPr>
          <a:xfrm>
            <a:off x="3196463" y="2326651"/>
            <a:ext cx="465192" cy="769441"/>
          </a:xfrm>
          <a:prstGeom prst="rect">
            <a:avLst/>
          </a:prstGeom>
          <a:noFill/>
        </p:spPr>
        <p:txBody>
          <a:bodyPr wrap="none" rtlCol="0">
            <a:spAutoFit/>
          </a:bodyPr>
          <a:lstStyle/>
          <a:p>
            <a:r>
              <a:rPr lang="en-US" sz="6600" baseline="-25000" dirty="0" smtClean="0">
                <a:solidFill>
                  <a:prstClr val="black"/>
                </a:solidFill>
              </a:rPr>
              <a:t>=</a:t>
            </a:r>
            <a:endParaRPr lang="en-US" sz="6600" baseline="-25000" dirty="0">
              <a:solidFill>
                <a:prstClr val="black"/>
              </a:solidFill>
            </a:endParaRPr>
          </a:p>
        </p:txBody>
      </p:sp>
      <p:sp>
        <p:nvSpPr>
          <p:cNvPr id="3" name="Left Brace 2"/>
          <p:cNvSpPr/>
          <p:nvPr/>
        </p:nvSpPr>
        <p:spPr>
          <a:xfrm flipH="1">
            <a:off x="2663063" y="2156636"/>
            <a:ext cx="533400" cy="163305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Rectangle 17"/>
          <p:cNvSpPr/>
          <p:nvPr/>
        </p:nvSpPr>
        <p:spPr bwMode="auto">
          <a:xfrm>
            <a:off x="4953000" y="2069947"/>
            <a:ext cx="2971800" cy="2070473"/>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smtClean="0">
              <a:solidFill>
                <a:prstClr val="black"/>
              </a:solidFill>
              <a:latin typeface="Arial Narrow" pitchFamily="34" charset="0"/>
            </a:endParaRPr>
          </a:p>
        </p:txBody>
      </p:sp>
      <p:sp>
        <p:nvSpPr>
          <p:cNvPr id="19" name="Rectangle 18"/>
          <p:cNvSpPr/>
          <p:nvPr/>
        </p:nvSpPr>
        <p:spPr bwMode="auto">
          <a:xfrm>
            <a:off x="5728188" y="1905000"/>
            <a:ext cx="1497624" cy="327836"/>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defRPr/>
            </a:pPr>
            <a:r>
              <a:rPr lang="en-US" sz="1200" b="1" kern="0" dirty="0" smtClean="0">
                <a:solidFill>
                  <a:srgbClr val="000000"/>
                </a:solidFill>
                <a:cs typeface="Arial" charset="0"/>
              </a:rPr>
              <a:t>Hardware Scan</a:t>
            </a:r>
          </a:p>
        </p:txBody>
      </p:sp>
      <p:sp>
        <p:nvSpPr>
          <p:cNvPr id="20" name="Rectangle 19"/>
          <p:cNvSpPr/>
          <p:nvPr/>
        </p:nvSpPr>
        <p:spPr bwMode="auto">
          <a:xfrm>
            <a:off x="5181600" y="2298547"/>
            <a:ext cx="2971800" cy="2070473"/>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smtClean="0">
              <a:solidFill>
                <a:prstClr val="black"/>
              </a:solidFill>
              <a:latin typeface="Arial Narrow" pitchFamily="34" charset="0"/>
            </a:endParaRPr>
          </a:p>
        </p:txBody>
      </p:sp>
      <p:sp>
        <p:nvSpPr>
          <p:cNvPr id="21" name="Rectangle 20"/>
          <p:cNvSpPr/>
          <p:nvPr/>
        </p:nvSpPr>
        <p:spPr bwMode="auto">
          <a:xfrm>
            <a:off x="5943600" y="2167125"/>
            <a:ext cx="1524000" cy="347475"/>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defRPr/>
            </a:pPr>
            <a:r>
              <a:rPr lang="en-US" sz="1200" b="1" kern="0" dirty="0" smtClean="0">
                <a:solidFill>
                  <a:srgbClr val="000000"/>
                </a:solidFill>
                <a:cs typeface="Arial" charset="0"/>
              </a:rPr>
              <a:t>Measurement Done</a:t>
            </a:r>
          </a:p>
        </p:txBody>
      </p:sp>
      <p:sp>
        <p:nvSpPr>
          <p:cNvPr id="22" name="Rectangle 21"/>
          <p:cNvSpPr/>
          <p:nvPr/>
        </p:nvSpPr>
        <p:spPr bwMode="auto">
          <a:xfrm>
            <a:off x="5410200" y="2527147"/>
            <a:ext cx="2971800" cy="2070473"/>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smtClean="0">
              <a:solidFill>
                <a:prstClr val="black"/>
              </a:solidFill>
              <a:latin typeface="Arial Narrow" pitchFamily="34" charset="0"/>
            </a:endParaRPr>
          </a:p>
        </p:txBody>
      </p:sp>
      <p:sp>
        <p:nvSpPr>
          <p:cNvPr id="23" name="Rectangle 22"/>
          <p:cNvSpPr/>
          <p:nvPr/>
        </p:nvSpPr>
        <p:spPr bwMode="auto">
          <a:xfrm>
            <a:off x="6172200" y="2415364"/>
            <a:ext cx="1524000" cy="327836"/>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defRPr/>
            </a:pPr>
            <a:r>
              <a:rPr lang="en-US" sz="1200" b="1" kern="0" dirty="0" smtClean="0">
                <a:solidFill>
                  <a:srgbClr val="000000"/>
                </a:solidFill>
                <a:cs typeface="Arial" charset="0"/>
              </a:rPr>
              <a:t>Measurement Scan</a:t>
            </a:r>
          </a:p>
        </p:txBody>
      </p:sp>
      <p:sp>
        <p:nvSpPr>
          <p:cNvPr id="24" name="Rectangle 23"/>
          <p:cNvSpPr/>
          <p:nvPr/>
        </p:nvSpPr>
        <p:spPr bwMode="auto">
          <a:xfrm>
            <a:off x="5638800" y="2743200"/>
            <a:ext cx="2971800" cy="2070473"/>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smtClean="0">
              <a:solidFill>
                <a:prstClr val="black"/>
              </a:solidFill>
              <a:latin typeface="Arial Narrow" pitchFamily="34" charset="0"/>
            </a:endParaRPr>
          </a:p>
        </p:txBody>
      </p:sp>
      <p:sp>
        <p:nvSpPr>
          <p:cNvPr id="25" name="Rectangle 24"/>
          <p:cNvSpPr/>
          <p:nvPr/>
        </p:nvSpPr>
        <p:spPr bwMode="auto">
          <a:xfrm>
            <a:off x="6400800" y="2642601"/>
            <a:ext cx="1524000" cy="330562"/>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defRPr/>
            </a:pPr>
            <a:r>
              <a:rPr lang="en-US" sz="1200" b="1" kern="0" dirty="0" smtClean="0">
                <a:solidFill>
                  <a:srgbClr val="000000"/>
                </a:solidFill>
                <a:cs typeface="Arial" charset="0"/>
              </a:rPr>
              <a:t>Start Measurement</a:t>
            </a: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126" y="1404265"/>
            <a:ext cx="2194212" cy="2387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Up Arrow 25"/>
          <p:cNvSpPr/>
          <p:nvPr/>
        </p:nvSpPr>
        <p:spPr>
          <a:xfrm>
            <a:off x="1383863" y="3778436"/>
            <a:ext cx="368738" cy="375950"/>
          </a:xfrm>
          <a:prstGeom prst="upArrow">
            <a:avLst>
              <a:gd name="adj1" fmla="val 0"/>
              <a:gd name="adj2" fmla="val 50000"/>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bwMode="auto">
          <a:xfrm>
            <a:off x="5867400" y="2958727"/>
            <a:ext cx="2971800" cy="2070473"/>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smtClean="0">
              <a:solidFill>
                <a:prstClr val="black"/>
              </a:solidFill>
              <a:latin typeface="Arial Narrow" pitchFamily="34" charset="0"/>
            </a:endParaRPr>
          </a:p>
        </p:txBody>
      </p:sp>
      <p:sp>
        <p:nvSpPr>
          <p:cNvPr id="28" name="Rectangle 27"/>
          <p:cNvSpPr/>
          <p:nvPr/>
        </p:nvSpPr>
        <p:spPr bwMode="auto">
          <a:xfrm>
            <a:off x="6400800" y="2894043"/>
            <a:ext cx="1905000" cy="308940"/>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defRPr/>
            </a:pPr>
            <a:r>
              <a:rPr lang="en-US" sz="1200" b="1" kern="0" dirty="0" smtClean="0">
                <a:solidFill>
                  <a:srgbClr val="000000"/>
                </a:solidFill>
                <a:cs typeface="Arial" charset="0"/>
              </a:rPr>
              <a:t>Receive Results Object</a:t>
            </a:r>
          </a:p>
        </p:txBody>
      </p:sp>
      <p:sp>
        <p:nvSpPr>
          <p:cNvPr id="29" name="Rectangle 28"/>
          <p:cNvSpPr/>
          <p:nvPr/>
        </p:nvSpPr>
        <p:spPr bwMode="auto">
          <a:xfrm>
            <a:off x="5868537" y="2958727"/>
            <a:ext cx="2971800" cy="2070473"/>
          </a:xfrm>
          <a:prstGeom prst="rect">
            <a:avLst/>
          </a:prstGeom>
          <a:ln w="38100">
            <a:solidFill>
              <a:srgbClr val="FF0000"/>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2400" dirty="0" smtClean="0">
                <a:solidFill>
                  <a:srgbClr val="FF0000"/>
                </a:solidFill>
                <a:latin typeface="Arial Narrow" pitchFamily="34" charset="0"/>
              </a:rPr>
              <a:t>Overridden</a:t>
            </a:r>
          </a:p>
        </p:txBody>
      </p:sp>
      <p:sp>
        <p:nvSpPr>
          <p:cNvPr id="30" name="Rectangle 29"/>
          <p:cNvSpPr/>
          <p:nvPr/>
        </p:nvSpPr>
        <p:spPr bwMode="auto">
          <a:xfrm>
            <a:off x="6401937" y="2894043"/>
            <a:ext cx="1905000" cy="308940"/>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defRPr/>
            </a:pPr>
            <a:r>
              <a:rPr lang="en-US" sz="1200" b="1" kern="0" dirty="0" smtClean="0">
                <a:solidFill>
                  <a:srgbClr val="FF0000"/>
                </a:solidFill>
                <a:cs typeface="Arial" charset="0"/>
              </a:rPr>
              <a:t>Receive Results Object</a:t>
            </a:r>
          </a:p>
        </p:txBody>
      </p:sp>
      <p:sp>
        <p:nvSpPr>
          <p:cNvPr id="31" name="Rectangle 30"/>
          <p:cNvSpPr/>
          <p:nvPr/>
        </p:nvSpPr>
        <p:spPr bwMode="auto">
          <a:xfrm>
            <a:off x="6096000" y="3224799"/>
            <a:ext cx="2971800" cy="2070473"/>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smtClean="0">
              <a:solidFill>
                <a:prstClr val="black"/>
              </a:solidFill>
              <a:latin typeface="Arial Narrow" pitchFamily="34" charset="0"/>
            </a:endParaRPr>
          </a:p>
        </p:txBody>
      </p:sp>
      <p:sp>
        <p:nvSpPr>
          <p:cNvPr id="32" name="Rectangle 31"/>
          <p:cNvSpPr/>
          <p:nvPr/>
        </p:nvSpPr>
        <p:spPr bwMode="auto">
          <a:xfrm>
            <a:off x="6858000" y="3124200"/>
            <a:ext cx="1524000" cy="330562"/>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defRPr/>
            </a:pPr>
            <a:r>
              <a:rPr lang="en-US" sz="1200" b="1" kern="0" dirty="0" smtClean="0">
                <a:solidFill>
                  <a:srgbClr val="000000"/>
                </a:solidFill>
                <a:cs typeface="Arial" charset="0"/>
              </a:rPr>
              <a:t>Receive Request for Compatible Hardware Types</a:t>
            </a:r>
          </a:p>
        </p:txBody>
      </p:sp>
      <p:sp>
        <p:nvSpPr>
          <p:cNvPr id="33" name="Rectangle 32"/>
          <p:cNvSpPr/>
          <p:nvPr/>
        </p:nvSpPr>
        <p:spPr bwMode="auto">
          <a:xfrm>
            <a:off x="6324600" y="3492127"/>
            <a:ext cx="2971800" cy="2070473"/>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smtClean="0">
              <a:solidFill>
                <a:prstClr val="black"/>
              </a:solidFill>
              <a:latin typeface="Arial Narrow" pitchFamily="34" charset="0"/>
            </a:endParaRPr>
          </a:p>
        </p:txBody>
      </p:sp>
      <p:sp>
        <p:nvSpPr>
          <p:cNvPr id="34" name="Rectangle 33"/>
          <p:cNvSpPr/>
          <p:nvPr/>
        </p:nvSpPr>
        <p:spPr bwMode="auto">
          <a:xfrm>
            <a:off x="6896100" y="3391528"/>
            <a:ext cx="1905000" cy="330562"/>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defRPr/>
            </a:pPr>
            <a:r>
              <a:rPr lang="en-US" sz="1200" b="1" kern="0" dirty="0" smtClean="0">
                <a:solidFill>
                  <a:srgbClr val="000000"/>
                </a:solidFill>
                <a:cs typeface="Arial" charset="0"/>
              </a:rPr>
              <a:t>Receive Request for Hardware Device Names</a:t>
            </a:r>
          </a:p>
        </p:txBody>
      </p:sp>
      <p:sp>
        <p:nvSpPr>
          <p:cNvPr id="35" name="Rectangle 34"/>
          <p:cNvSpPr/>
          <p:nvPr/>
        </p:nvSpPr>
        <p:spPr bwMode="auto">
          <a:xfrm>
            <a:off x="6553200" y="3733800"/>
            <a:ext cx="2971800" cy="2070473"/>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smtClean="0">
              <a:solidFill>
                <a:prstClr val="black"/>
              </a:solidFill>
              <a:latin typeface="Arial Narrow" pitchFamily="34" charset="0"/>
            </a:endParaRPr>
          </a:p>
        </p:txBody>
      </p:sp>
      <p:sp>
        <p:nvSpPr>
          <p:cNvPr id="36" name="Rectangle 35"/>
          <p:cNvSpPr/>
          <p:nvPr/>
        </p:nvSpPr>
        <p:spPr bwMode="auto">
          <a:xfrm>
            <a:off x="7010400" y="3651799"/>
            <a:ext cx="2209800" cy="342164"/>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defRPr/>
            </a:pPr>
            <a:r>
              <a:rPr lang="en-US" sz="1200" b="1" kern="0" dirty="0" smtClean="0">
                <a:solidFill>
                  <a:srgbClr val="000000"/>
                </a:solidFill>
                <a:cs typeface="Arial" charset="0"/>
              </a:rPr>
              <a:t>Receive Request to Load New Measurement from Disk</a:t>
            </a:r>
          </a:p>
        </p:txBody>
      </p:sp>
      <p:sp>
        <p:nvSpPr>
          <p:cNvPr id="37" name="Rectangle 36"/>
          <p:cNvSpPr/>
          <p:nvPr/>
        </p:nvSpPr>
        <p:spPr>
          <a:xfrm>
            <a:off x="762000" y="5295272"/>
            <a:ext cx="1752600" cy="183089"/>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83665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Actors and Managing Queues</a:t>
            </a:r>
            <a:endParaRPr lang="en-US" dirty="0"/>
          </a:p>
        </p:txBody>
      </p:sp>
      <p:sp>
        <p:nvSpPr>
          <p:cNvPr id="7" name="Content Placeholder 6"/>
          <p:cNvSpPr>
            <a:spLocks noGrp="1"/>
          </p:cNvSpPr>
          <p:nvPr>
            <p:ph idx="1"/>
          </p:nvPr>
        </p:nvSpPr>
        <p:spPr/>
        <p:txBody>
          <a:bodyPr/>
          <a:lstStyle/>
          <a:p>
            <a:r>
              <a:rPr lang="en-US" dirty="0" err="1" smtClean="0"/>
              <a:t>Actor.lvclass</a:t>
            </a:r>
            <a:r>
              <a:rPr lang="en-US" dirty="0" smtClean="0"/>
              <a:t> has two queues in the private data</a:t>
            </a:r>
          </a:p>
          <a:p>
            <a:pPr>
              <a:buFont typeface="Arial" pitchFamily="34" charset="0"/>
              <a:buChar char="•"/>
            </a:pPr>
            <a:r>
              <a:rPr lang="en-US" dirty="0" smtClean="0"/>
              <a:t>Queue for sending messages to the calling actor</a:t>
            </a:r>
          </a:p>
          <a:p>
            <a:pPr>
              <a:buFont typeface="Arial" pitchFamily="34" charset="0"/>
              <a:buChar char="•"/>
            </a:pPr>
            <a:r>
              <a:rPr lang="en-US" dirty="0"/>
              <a:t>Q</a:t>
            </a:r>
            <a:r>
              <a:rPr lang="en-US" dirty="0" smtClean="0"/>
              <a:t>ueue for receiving messages</a:t>
            </a:r>
            <a:endParaRPr lang="en-US" dirty="0"/>
          </a:p>
          <a:p>
            <a:pPr marL="0" indent="0"/>
            <a:r>
              <a:rPr lang="en-US" dirty="0" smtClean="0"/>
              <a:t>These are stored in the actor’s private data when launched</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0919" y="3276600"/>
            <a:ext cx="5865012" cy="114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400050" y="4572000"/>
            <a:ext cx="8286750" cy="830997"/>
          </a:xfrm>
          <a:prstGeom prst="rect">
            <a:avLst/>
          </a:prstGeom>
        </p:spPr>
        <p:txBody>
          <a:bodyPr wrap="square">
            <a:spAutoFit/>
          </a:bodyPr>
          <a:lstStyle/>
          <a:p>
            <a:pPr lvl="0" algn="ctr" defTabSz="455613" fontAlgn="base">
              <a:spcBef>
                <a:spcPts val="575"/>
              </a:spcBef>
              <a:spcAft>
                <a:spcPct val="0"/>
              </a:spcAft>
              <a:buClr>
                <a:srgbClr val="7F7F7F"/>
              </a:buClr>
              <a:buSzPct val="70000"/>
            </a:pPr>
            <a:r>
              <a:rPr lang="en-US" sz="2400" dirty="0" smtClean="0">
                <a:solidFill>
                  <a:prstClr val="black"/>
                </a:solidFill>
                <a:ea typeface="MS PGothic" pitchFamily="34" charset="-128"/>
                <a:cs typeface="Arial"/>
              </a:rPr>
              <a:t>Actors that launch another actor should store the new actor’s queue in its own private data</a:t>
            </a:r>
            <a:endParaRPr lang="en-US" sz="2400" dirty="0">
              <a:solidFill>
                <a:prstClr val="black"/>
              </a:solidFill>
              <a:ea typeface="MS PGothic" pitchFamily="34" charset="-128"/>
              <a:cs typeface="Arial"/>
            </a:endParaRPr>
          </a:p>
        </p:txBody>
      </p:sp>
    </p:spTree>
    <p:extLst>
      <p:ext uri="{BB962C8B-B14F-4D97-AF65-F5344CB8AC3E}">
        <p14:creationId xmlns:p14="http://schemas.microsoft.com/office/powerpoint/2010/main" val="3771214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‘Actor Core.vi’</a:t>
            </a:r>
            <a:endParaRPr lang="en-US" dirty="0"/>
          </a:p>
        </p:txBody>
      </p:sp>
      <p:sp>
        <p:nvSpPr>
          <p:cNvPr id="3" name="Content Placeholder 2"/>
          <p:cNvSpPr>
            <a:spLocks noGrp="1"/>
          </p:cNvSpPr>
          <p:nvPr>
            <p:ph idx="1"/>
          </p:nvPr>
        </p:nvSpPr>
        <p:spPr/>
        <p:txBody>
          <a:bodyPr/>
          <a:lstStyle/>
          <a:p>
            <a:r>
              <a:rPr lang="en-US" dirty="0" smtClean="0"/>
              <a:t>This is a queued message handler</a:t>
            </a:r>
          </a:p>
          <a:p>
            <a:r>
              <a:rPr lang="en-US" dirty="0" smtClean="0"/>
              <a:t>Launching an Actor starts the ‘actor core.vi’ method.</a:t>
            </a:r>
            <a:endParaRPr lang="en-US" dirty="0"/>
          </a:p>
        </p:txBody>
      </p:sp>
      <p:pic>
        <p:nvPicPr>
          <p:cNvPr id="1026" name="Picture 2" descr="C:\Users\ekerry\AppData\Local\Temp\SNAGHTMLc5e57e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286000"/>
            <a:ext cx="6842790" cy="4007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153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When Do You Need to Override ‘Actor Core.vi’ ?</a:t>
            </a:r>
            <a:endParaRPr lang="en-US" dirty="0"/>
          </a:p>
        </p:txBody>
      </p:sp>
      <p:sp>
        <p:nvSpPr>
          <p:cNvPr id="5" name="Content Placeholder 4"/>
          <p:cNvSpPr>
            <a:spLocks noGrp="1"/>
          </p:cNvSpPr>
          <p:nvPr>
            <p:ph idx="1"/>
          </p:nvPr>
        </p:nvSpPr>
        <p:spPr/>
        <p:txBody>
          <a:bodyPr/>
          <a:lstStyle/>
          <a:p>
            <a:r>
              <a:rPr lang="en-US" dirty="0" smtClean="0"/>
              <a:t>To maintain an additional loop within the Actor</a:t>
            </a:r>
          </a:p>
          <a:p>
            <a:r>
              <a:rPr lang="en-US" dirty="0" smtClean="0"/>
              <a:t>To guarantee certain actions are performed before any messages are handled</a:t>
            </a:r>
          </a:p>
          <a:p>
            <a:r>
              <a:rPr lang="en-US" dirty="0" smtClean="0"/>
              <a:t>To create a unique user interface for a specific Actor</a:t>
            </a:r>
            <a:endParaRPr lang="en-US" dirty="0"/>
          </a:p>
        </p:txBody>
      </p:sp>
    </p:spTree>
    <p:extLst>
      <p:ext uri="{BB962C8B-B14F-4D97-AF65-F5344CB8AC3E}">
        <p14:creationId xmlns:p14="http://schemas.microsoft.com/office/powerpoint/2010/main" val="187903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590800"/>
            <a:ext cx="8169275" cy="963613"/>
          </a:xfrm>
        </p:spPr>
        <p:txBody>
          <a:bodyPr/>
          <a:lstStyle/>
          <a:p>
            <a:r>
              <a:rPr lang="en-US" dirty="0" smtClean="0"/>
              <a:t>Actor Framework Template Demonstration</a:t>
            </a:r>
            <a:endParaRPr lang="en-US" dirty="0"/>
          </a:p>
        </p:txBody>
      </p:sp>
    </p:spTree>
    <p:extLst>
      <p:ext uri="{BB962C8B-B14F-4D97-AF65-F5344CB8AC3E}">
        <p14:creationId xmlns:p14="http://schemas.microsoft.com/office/powerpoint/2010/main" val="1793712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a:stCxn id="64" idx="0"/>
            <a:endCxn id="63" idx="2"/>
          </p:cNvCxnSpPr>
          <p:nvPr/>
        </p:nvCxnSpPr>
        <p:spPr>
          <a:xfrm flipV="1">
            <a:off x="2119620" y="4981217"/>
            <a:ext cx="915587" cy="69769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62" idx="0"/>
            <a:endCxn id="63" idx="2"/>
          </p:cNvCxnSpPr>
          <p:nvPr/>
        </p:nvCxnSpPr>
        <p:spPr>
          <a:xfrm flipH="1" flipV="1">
            <a:off x="3035207" y="4981217"/>
            <a:ext cx="913213" cy="69769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itle 15"/>
          <p:cNvSpPr>
            <a:spLocks noGrp="1"/>
          </p:cNvSpPr>
          <p:nvPr>
            <p:ph type="title"/>
          </p:nvPr>
        </p:nvSpPr>
        <p:spPr/>
        <p:txBody>
          <a:bodyPr/>
          <a:lstStyle/>
          <a:p>
            <a:r>
              <a:rPr lang="en-US" dirty="0" smtClean="0"/>
              <a:t>Actor Framework Template Relationships</a:t>
            </a:r>
            <a:endParaRPr lang="en-US" dirty="0"/>
          </a:p>
        </p:txBody>
      </p:sp>
      <p:sp>
        <p:nvSpPr>
          <p:cNvPr id="51" name="TextBox 50"/>
          <p:cNvSpPr txBox="1"/>
          <p:nvPr/>
        </p:nvSpPr>
        <p:spPr>
          <a:xfrm>
            <a:off x="5181600" y="4486946"/>
            <a:ext cx="3069716" cy="923330"/>
          </a:xfrm>
          <a:prstGeom prst="rect">
            <a:avLst/>
          </a:prstGeom>
          <a:noFill/>
        </p:spPr>
        <p:txBody>
          <a:bodyPr wrap="square" rtlCol="0">
            <a:spAutoFit/>
          </a:bodyPr>
          <a:lstStyle/>
          <a:p>
            <a:r>
              <a:rPr lang="en-US" dirty="0" smtClean="0"/>
              <a:t>Task Tree Indicates that the Project Actor launches Alpha and Beta Actors</a:t>
            </a:r>
            <a:endParaRPr lang="en-US" dirty="0"/>
          </a:p>
        </p:txBody>
      </p:sp>
      <p:sp>
        <p:nvSpPr>
          <p:cNvPr id="52" name="TextBox 51"/>
          <p:cNvSpPr txBox="1"/>
          <p:nvPr/>
        </p:nvSpPr>
        <p:spPr>
          <a:xfrm>
            <a:off x="5181600" y="1600670"/>
            <a:ext cx="3064471" cy="923330"/>
          </a:xfrm>
          <a:prstGeom prst="rect">
            <a:avLst/>
          </a:prstGeom>
          <a:noFill/>
        </p:spPr>
        <p:txBody>
          <a:bodyPr wrap="square" rtlCol="0">
            <a:spAutoFit/>
          </a:bodyPr>
          <a:lstStyle/>
          <a:p>
            <a:r>
              <a:rPr lang="en-US" dirty="0" smtClean="0"/>
              <a:t>Class Inheritance Hierarchy indicates that all three are derived from </a:t>
            </a:r>
            <a:r>
              <a:rPr lang="en-US" dirty="0" err="1" smtClean="0"/>
              <a:t>Actor.lvclass</a:t>
            </a:r>
            <a:endParaRPr lang="en-US" dirty="0"/>
          </a:p>
        </p:txBody>
      </p:sp>
      <p:sp>
        <p:nvSpPr>
          <p:cNvPr id="62" name="Rounded Rectangle 61"/>
          <p:cNvSpPr/>
          <p:nvPr/>
        </p:nvSpPr>
        <p:spPr>
          <a:xfrm>
            <a:off x="3140863" y="5678907"/>
            <a:ext cx="1615114" cy="4932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prstClr val="white"/>
                </a:solidFill>
              </a:rPr>
              <a:t>Alpha Actor</a:t>
            </a:r>
            <a:endParaRPr lang="en-US" sz="1600" dirty="0">
              <a:solidFill>
                <a:prstClr val="white"/>
              </a:solidFill>
            </a:endParaRPr>
          </a:p>
        </p:txBody>
      </p:sp>
      <p:sp>
        <p:nvSpPr>
          <p:cNvPr id="63" name="Rounded Rectangle 62"/>
          <p:cNvSpPr/>
          <p:nvPr/>
        </p:nvSpPr>
        <p:spPr>
          <a:xfrm>
            <a:off x="2301064" y="4487924"/>
            <a:ext cx="1468286" cy="4932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prstClr val="white"/>
                </a:solidFill>
              </a:rPr>
              <a:t>Project Actor</a:t>
            </a:r>
            <a:endParaRPr lang="en-US" sz="1600" dirty="0">
              <a:solidFill>
                <a:prstClr val="white"/>
              </a:solidFill>
            </a:endParaRPr>
          </a:p>
        </p:txBody>
      </p:sp>
      <p:sp>
        <p:nvSpPr>
          <p:cNvPr id="64" name="Rounded Rectangle 63"/>
          <p:cNvSpPr/>
          <p:nvPr/>
        </p:nvSpPr>
        <p:spPr>
          <a:xfrm>
            <a:off x="1312063" y="5678907"/>
            <a:ext cx="1615114" cy="4932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prstClr val="white"/>
                </a:solidFill>
              </a:rPr>
              <a:t>Beta Actor</a:t>
            </a:r>
            <a:endParaRPr lang="en-US" sz="1600" dirty="0">
              <a:solidFill>
                <a:prstClr val="white"/>
              </a:solidFill>
            </a:endParaRPr>
          </a:p>
        </p:txBody>
      </p:sp>
      <p:sp>
        <p:nvSpPr>
          <p:cNvPr id="71" name="Rounded Rectangle 70"/>
          <p:cNvSpPr/>
          <p:nvPr/>
        </p:nvSpPr>
        <p:spPr>
          <a:xfrm>
            <a:off x="4114800" y="2859507"/>
            <a:ext cx="1615114" cy="4932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prstClr val="white"/>
                </a:solidFill>
              </a:rPr>
              <a:t>Alpha Actor</a:t>
            </a:r>
            <a:endParaRPr lang="en-US" sz="1600" dirty="0">
              <a:solidFill>
                <a:prstClr val="white"/>
              </a:solidFill>
            </a:endParaRPr>
          </a:p>
        </p:txBody>
      </p:sp>
      <p:sp>
        <p:nvSpPr>
          <p:cNvPr id="72" name="Rounded Rectangle 71"/>
          <p:cNvSpPr/>
          <p:nvPr/>
        </p:nvSpPr>
        <p:spPr>
          <a:xfrm>
            <a:off x="2339013" y="2859506"/>
            <a:ext cx="1468286" cy="4932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prstClr val="white"/>
                </a:solidFill>
              </a:rPr>
              <a:t>Project Actor</a:t>
            </a:r>
            <a:endParaRPr lang="en-US" sz="1600" dirty="0">
              <a:solidFill>
                <a:prstClr val="white"/>
              </a:solidFill>
            </a:endParaRPr>
          </a:p>
        </p:txBody>
      </p:sp>
      <p:sp>
        <p:nvSpPr>
          <p:cNvPr id="73" name="Rounded Rectangle 72"/>
          <p:cNvSpPr/>
          <p:nvPr/>
        </p:nvSpPr>
        <p:spPr>
          <a:xfrm>
            <a:off x="510213" y="2859507"/>
            <a:ext cx="1615114" cy="4932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prstClr val="white"/>
                </a:solidFill>
              </a:rPr>
              <a:t>Beta Actor</a:t>
            </a:r>
            <a:endParaRPr lang="en-US" sz="1600" dirty="0">
              <a:solidFill>
                <a:prstClr val="white"/>
              </a:solidFill>
            </a:endParaRPr>
          </a:p>
        </p:txBody>
      </p:sp>
      <p:sp>
        <p:nvSpPr>
          <p:cNvPr id="77" name="Rounded Rectangle 76"/>
          <p:cNvSpPr/>
          <p:nvPr/>
        </p:nvSpPr>
        <p:spPr>
          <a:xfrm>
            <a:off x="2265599" y="1646343"/>
            <a:ext cx="1615114" cy="49329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smtClean="0">
                <a:solidFill>
                  <a:schemeClr val="tx1"/>
                </a:solidFill>
              </a:rPr>
              <a:t>Actor.lvclass</a:t>
            </a:r>
            <a:endParaRPr lang="en-US" sz="1600" dirty="0">
              <a:solidFill>
                <a:schemeClr val="tx1"/>
              </a:solidFill>
            </a:endParaRPr>
          </a:p>
        </p:txBody>
      </p:sp>
      <p:cxnSp>
        <p:nvCxnSpPr>
          <p:cNvPr id="78" name="Elbow Connector 77"/>
          <p:cNvCxnSpPr>
            <a:stCxn id="73" idx="0"/>
            <a:endCxn id="77" idx="2"/>
          </p:cNvCxnSpPr>
          <p:nvPr/>
        </p:nvCxnSpPr>
        <p:spPr>
          <a:xfrm rot="5400000" flipH="1" flipV="1">
            <a:off x="1835528" y="1621879"/>
            <a:ext cx="719871" cy="1755386"/>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9" name="Elbow Connector 78"/>
          <p:cNvCxnSpPr>
            <a:stCxn id="71" idx="0"/>
            <a:endCxn id="77" idx="2"/>
          </p:cNvCxnSpPr>
          <p:nvPr/>
        </p:nvCxnSpPr>
        <p:spPr>
          <a:xfrm rot="16200000" flipV="1">
            <a:off x="3637822" y="1574971"/>
            <a:ext cx="719871" cy="1849201"/>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Elbow Connector 79"/>
          <p:cNvCxnSpPr>
            <a:stCxn id="72" idx="0"/>
            <a:endCxn id="77" idx="2"/>
          </p:cNvCxnSpPr>
          <p:nvPr/>
        </p:nvCxnSpPr>
        <p:spPr>
          <a:xfrm rot="5400000" flipH="1" flipV="1">
            <a:off x="2713221" y="2499571"/>
            <a:ext cx="719870" cy="127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1236654" y="1146088"/>
            <a:ext cx="3685704" cy="369332"/>
          </a:xfrm>
          <a:prstGeom prst="rect">
            <a:avLst/>
          </a:prstGeom>
          <a:noFill/>
        </p:spPr>
        <p:txBody>
          <a:bodyPr wrap="square" rtlCol="0">
            <a:spAutoFit/>
          </a:bodyPr>
          <a:lstStyle/>
          <a:p>
            <a:pPr algn="ctr"/>
            <a:r>
              <a:rPr lang="en-US" b="1" dirty="0" smtClean="0"/>
              <a:t>Class Inheritance Hierarchy</a:t>
            </a:r>
            <a:endParaRPr lang="en-US" b="1" dirty="0"/>
          </a:p>
        </p:txBody>
      </p:sp>
      <p:sp>
        <p:nvSpPr>
          <p:cNvPr id="88" name="TextBox 87"/>
          <p:cNvSpPr txBox="1"/>
          <p:nvPr/>
        </p:nvSpPr>
        <p:spPr>
          <a:xfrm>
            <a:off x="1263949" y="3962400"/>
            <a:ext cx="3685704" cy="369332"/>
          </a:xfrm>
          <a:prstGeom prst="rect">
            <a:avLst/>
          </a:prstGeom>
          <a:noFill/>
        </p:spPr>
        <p:txBody>
          <a:bodyPr wrap="square" rtlCol="0">
            <a:spAutoFit/>
          </a:bodyPr>
          <a:lstStyle/>
          <a:p>
            <a:pPr algn="ctr"/>
            <a:r>
              <a:rPr lang="en-US" b="1" dirty="0" smtClean="0"/>
              <a:t>Task Tree</a:t>
            </a:r>
            <a:endParaRPr lang="en-US" b="1" dirty="0"/>
          </a:p>
        </p:txBody>
      </p:sp>
    </p:spTree>
    <p:extLst>
      <p:ext uri="{BB962C8B-B14F-4D97-AF65-F5344CB8AC3E}">
        <p14:creationId xmlns:p14="http://schemas.microsoft.com/office/powerpoint/2010/main" val="529135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9525"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6" name="Group 5"/>
          <p:cNvGrpSpPr/>
          <p:nvPr/>
        </p:nvGrpSpPr>
        <p:grpSpPr>
          <a:xfrm>
            <a:off x="3520502" y="292199"/>
            <a:ext cx="1295400" cy="6135102"/>
            <a:chOff x="457200" y="1386153"/>
            <a:chExt cx="1295400" cy="6135101"/>
          </a:xfrm>
        </p:grpSpPr>
        <p:sp>
          <p:nvSpPr>
            <p:cNvPr id="3" name="Rounded Rectangle 2"/>
            <p:cNvSpPr/>
            <p:nvPr/>
          </p:nvSpPr>
          <p:spPr>
            <a:xfrm>
              <a:off x="457200" y="1386153"/>
              <a:ext cx="1295400" cy="4932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prstClr val="white"/>
                  </a:solidFill>
                </a:rPr>
                <a:t>Project Actor</a:t>
              </a:r>
              <a:endParaRPr lang="en-US" sz="1400" dirty="0">
                <a:solidFill>
                  <a:prstClr val="white"/>
                </a:solidFill>
              </a:endParaRPr>
            </a:p>
          </p:txBody>
        </p:sp>
        <p:cxnSp>
          <p:nvCxnSpPr>
            <p:cNvPr id="5" name="Straight Connector 4"/>
            <p:cNvCxnSpPr>
              <a:stCxn id="3" idx="2"/>
            </p:cNvCxnSpPr>
            <p:nvPr/>
          </p:nvCxnSpPr>
          <p:spPr>
            <a:xfrm>
              <a:off x="1104900" y="1879446"/>
              <a:ext cx="0" cy="5641808"/>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7" name="Group 36"/>
          <p:cNvGrpSpPr/>
          <p:nvPr/>
        </p:nvGrpSpPr>
        <p:grpSpPr>
          <a:xfrm>
            <a:off x="4184834" y="638385"/>
            <a:ext cx="3460227" cy="5597414"/>
            <a:chOff x="4184834" y="638385"/>
            <a:chExt cx="3460227" cy="5597414"/>
          </a:xfrm>
        </p:grpSpPr>
        <p:grpSp>
          <p:nvGrpSpPr>
            <p:cNvPr id="40" name="Group 39"/>
            <p:cNvGrpSpPr/>
            <p:nvPr/>
          </p:nvGrpSpPr>
          <p:grpSpPr>
            <a:xfrm>
              <a:off x="6220121" y="638385"/>
              <a:ext cx="1424940" cy="5597414"/>
              <a:chOff x="457200" y="1269846"/>
              <a:chExt cx="1295400" cy="5597414"/>
            </a:xfrm>
          </p:grpSpPr>
          <p:sp>
            <p:nvSpPr>
              <p:cNvPr id="44" name="Rounded Rectangle 43"/>
              <p:cNvSpPr/>
              <p:nvPr/>
            </p:nvSpPr>
            <p:spPr>
              <a:xfrm>
                <a:off x="457200" y="1269846"/>
                <a:ext cx="1295400" cy="4932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prstClr val="white"/>
                    </a:solidFill>
                  </a:rPr>
                  <a:t>Alpha Actor</a:t>
                </a:r>
                <a:endParaRPr lang="en-US" sz="1400" dirty="0">
                  <a:solidFill>
                    <a:prstClr val="white"/>
                  </a:solidFill>
                </a:endParaRPr>
              </a:p>
            </p:txBody>
          </p:sp>
          <p:cxnSp>
            <p:nvCxnSpPr>
              <p:cNvPr id="45" name="Straight Connector 44"/>
              <p:cNvCxnSpPr>
                <a:stCxn id="44" idx="2"/>
              </p:cNvCxnSpPr>
              <p:nvPr/>
            </p:nvCxnSpPr>
            <p:spPr>
              <a:xfrm>
                <a:off x="1104900" y="1763139"/>
                <a:ext cx="0" cy="510412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4184834" y="825599"/>
              <a:ext cx="2035287" cy="304800"/>
              <a:chOff x="4184834" y="825599"/>
              <a:chExt cx="2035287" cy="304800"/>
            </a:xfrm>
          </p:grpSpPr>
          <p:grpSp>
            <p:nvGrpSpPr>
              <p:cNvPr id="10" name="Group 9"/>
              <p:cNvGrpSpPr/>
              <p:nvPr/>
            </p:nvGrpSpPr>
            <p:grpSpPr>
              <a:xfrm>
                <a:off x="4184834" y="825599"/>
                <a:ext cx="2035287" cy="83582"/>
                <a:chOff x="4131747" y="2351809"/>
                <a:chExt cx="3247159" cy="133350"/>
              </a:xfrm>
            </p:grpSpPr>
            <p:cxnSp>
              <p:nvCxnSpPr>
                <p:cNvPr id="99" name="Straight Connector 98"/>
                <p:cNvCxnSpPr>
                  <a:endCxn id="100" idx="2"/>
                </p:cNvCxnSpPr>
                <p:nvPr/>
              </p:nvCxnSpPr>
              <p:spPr>
                <a:xfrm>
                  <a:off x="4131747" y="2418484"/>
                  <a:ext cx="3113809" cy="0"/>
                </a:xfrm>
                <a:prstGeom prst="line">
                  <a:avLst/>
                </a:prstGeom>
                <a:ln w="9525"/>
              </p:spPr>
              <p:style>
                <a:lnRef idx="2">
                  <a:schemeClr val="accent1"/>
                </a:lnRef>
                <a:fillRef idx="0">
                  <a:schemeClr val="accent1"/>
                </a:fillRef>
                <a:effectRef idx="1">
                  <a:schemeClr val="accent1"/>
                </a:effectRef>
                <a:fontRef idx="minor">
                  <a:schemeClr val="tx1"/>
                </a:fontRef>
              </p:style>
            </p:cxnSp>
            <p:sp>
              <p:nvSpPr>
                <p:cNvPr id="100" name="Oval 99"/>
                <p:cNvSpPr/>
                <p:nvPr/>
              </p:nvSpPr>
              <p:spPr>
                <a:xfrm>
                  <a:off x="7245556" y="2351809"/>
                  <a:ext cx="133350" cy="13335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52" name="TextBox 51"/>
              <p:cNvSpPr txBox="1"/>
              <p:nvPr/>
            </p:nvSpPr>
            <p:spPr>
              <a:xfrm>
                <a:off x="4421587" y="853400"/>
                <a:ext cx="1504386" cy="276999"/>
              </a:xfrm>
              <a:prstGeom prst="rect">
                <a:avLst/>
              </a:prstGeom>
              <a:noFill/>
            </p:spPr>
            <p:txBody>
              <a:bodyPr wrap="none" rtlCol="0">
                <a:spAutoFit/>
              </a:bodyPr>
              <a:lstStyle/>
              <a:p>
                <a:r>
                  <a:rPr lang="en-US" sz="1200" dirty="0" smtClean="0">
                    <a:solidFill>
                      <a:prstClr val="black"/>
                    </a:solidFill>
                  </a:rPr>
                  <a:t>Launch Alpha Actor</a:t>
                </a:r>
                <a:endParaRPr lang="en-US" sz="1200" dirty="0">
                  <a:solidFill>
                    <a:prstClr val="black"/>
                  </a:solidFill>
                </a:endParaRPr>
              </a:p>
            </p:txBody>
          </p:sp>
        </p:grpSp>
      </p:grpSp>
      <p:grpSp>
        <p:nvGrpSpPr>
          <p:cNvPr id="38" name="Group 37"/>
          <p:cNvGrpSpPr/>
          <p:nvPr/>
        </p:nvGrpSpPr>
        <p:grpSpPr>
          <a:xfrm>
            <a:off x="701100" y="977999"/>
            <a:ext cx="3467103" cy="5151572"/>
            <a:chOff x="701100" y="977999"/>
            <a:chExt cx="3467103" cy="5151572"/>
          </a:xfrm>
        </p:grpSpPr>
        <p:grpSp>
          <p:nvGrpSpPr>
            <p:cNvPr id="41" name="Group 40"/>
            <p:cNvGrpSpPr/>
            <p:nvPr/>
          </p:nvGrpSpPr>
          <p:grpSpPr>
            <a:xfrm>
              <a:off x="701100" y="977999"/>
              <a:ext cx="1424940" cy="5151572"/>
              <a:chOff x="457200" y="1533857"/>
              <a:chExt cx="1295400" cy="5151572"/>
            </a:xfrm>
          </p:grpSpPr>
          <p:sp>
            <p:nvSpPr>
              <p:cNvPr id="42" name="Rounded Rectangle 41"/>
              <p:cNvSpPr/>
              <p:nvPr/>
            </p:nvSpPr>
            <p:spPr>
              <a:xfrm>
                <a:off x="457200" y="1533857"/>
                <a:ext cx="1295400" cy="4932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prstClr val="white"/>
                    </a:solidFill>
                  </a:rPr>
                  <a:t>Beta Actor</a:t>
                </a:r>
                <a:endParaRPr lang="en-US" sz="1400" dirty="0">
                  <a:solidFill>
                    <a:prstClr val="white"/>
                  </a:solidFill>
                </a:endParaRPr>
              </a:p>
            </p:txBody>
          </p:sp>
          <p:cxnSp>
            <p:nvCxnSpPr>
              <p:cNvPr id="43" name="Straight Connector 42"/>
              <p:cNvCxnSpPr>
                <a:stCxn id="42" idx="2"/>
              </p:cNvCxnSpPr>
              <p:nvPr/>
            </p:nvCxnSpPr>
            <p:spPr>
              <a:xfrm>
                <a:off x="1104900" y="2027150"/>
                <a:ext cx="0" cy="4658279"/>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4" name="Group 33"/>
            <p:cNvGrpSpPr/>
            <p:nvPr/>
          </p:nvGrpSpPr>
          <p:grpSpPr>
            <a:xfrm>
              <a:off x="2132916" y="1206600"/>
              <a:ext cx="2035287" cy="304799"/>
              <a:chOff x="2132916" y="1206600"/>
              <a:chExt cx="2035287" cy="304799"/>
            </a:xfrm>
          </p:grpSpPr>
          <p:grpSp>
            <p:nvGrpSpPr>
              <p:cNvPr id="87" name="Group 86"/>
              <p:cNvGrpSpPr/>
              <p:nvPr/>
            </p:nvGrpSpPr>
            <p:grpSpPr>
              <a:xfrm rot="10800000">
                <a:off x="2132916" y="1206600"/>
                <a:ext cx="2035287" cy="83582"/>
                <a:chOff x="4131747" y="2351809"/>
                <a:chExt cx="3247159" cy="133350"/>
              </a:xfrm>
            </p:grpSpPr>
            <p:cxnSp>
              <p:nvCxnSpPr>
                <p:cNvPr id="88" name="Straight Connector 87"/>
                <p:cNvCxnSpPr>
                  <a:endCxn id="89" idx="2"/>
                </p:cNvCxnSpPr>
                <p:nvPr/>
              </p:nvCxnSpPr>
              <p:spPr>
                <a:xfrm>
                  <a:off x="4131747" y="2418484"/>
                  <a:ext cx="3113809" cy="0"/>
                </a:xfrm>
                <a:prstGeom prst="line">
                  <a:avLst/>
                </a:prstGeom>
                <a:ln w="9525"/>
              </p:spPr>
              <p:style>
                <a:lnRef idx="2">
                  <a:schemeClr val="accent1"/>
                </a:lnRef>
                <a:fillRef idx="0">
                  <a:schemeClr val="accent1"/>
                </a:fillRef>
                <a:effectRef idx="1">
                  <a:schemeClr val="accent1"/>
                </a:effectRef>
                <a:fontRef idx="minor">
                  <a:schemeClr val="tx1"/>
                </a:fontRef>
              </p:style>
            </p:cxnSp>
            <p:sp>
              <p:nvSpPr>
                <p:cNvPr id="89" name="Oval 88"/>
                <p:cNvSpPr/>
                <p:nvPr/>
              </p:nvSpPr>
              <p:spPr>
                <a:xfrm>
                  <a:off x="7245556" y="2351809"/>
                  <a:ext cx="133350" cy="13335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84" name="TextBox 83"/>
              <p:cNvSpPr txBox="1"/>
              <p:nvPr/>
            </p:nvSpPr>
            <p:spPr>
              <a:xfrm>
                <a:off x="2371349" y="1234400"/>
                <a:ext cx="1437830" cy="276999"/>
              </a:xfrm>
              <a:prstGeom prst="rect">
                <a:avLst/>
              </a:prstGeom>
              <a:noFill/>
            </p:spPr>
            <p:txBody>
              <a:bodyPr wrap="none" rtlCol="0">
                <a:spAutoFit/>
              </a:bodyPr>
              <a:lstStyle/>
              <a:p>
                <a:r>
                  <a:rPr lang="en-US" sz="1200" dirty="0" smtClean="0">
                    <a:solidFill>
                      <a:prstClr val="black"/>
                    </a:solidFill>
                  </a:rPr>
                  <a:t>Launch Beta Actor</a:t>
                </a:r>
                <a:endParaRPr lang="en-US" sz="1200" dirty="0">
                  <a:solidFill>
                    <a:prstClr val="black"/>
                  </a:solidFill>
                </a:endParaRPr>
              </a:p>
            </p:txBody>
          </p:sp>
        </p:grpSp>
      </p:grpSp>
      <p:grpSp>
        <p:nvGrpSpPr>
          <p:cNvPr id="152" name="Group 151"/>
          <p:cNvGrpSpPr/>
          <p:nvPr/>
        </p:nvGrpSpPr>
        <p:grpSpPr>
          <a:xfrm>
            <a:off x="4158798" y="3035399"/>
            <a:ext cx="2457058" cy="424614"/>
            <a:chOff x="1295400" y="3651051"/>
            <a:chExt cx="4072494" cy="424614"/>
          </a:xfrm>
        </p:grpSpPr>
        <p:sp>
          <p:nvSpPr>
            <p:cNvPr id="153" name="Up Arrow 152"/>
            <p:cNvSpPr/>
            <p:nvPr/>
          </p:nvSpPr>
          <p:spPr>
            <a:xfrm rot="5400000">
              <a:off x="3179247" y="1767204"/>
              <a:ext cx="304800" cy="4072494"/>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54" name="TextBox 153"/>
            <p:cNvSpPr txBox="1"/>
            <p:nvPr/>
          </p:nvSpPr>
          <p:spPr>
            <a:xfrm>
              <a:off x="2023683" y="3798666"/>
              <a:ext cx="2580414" cy="276999"/>
            </a:xfrm>
            <a:prstGeom prst="rect">
              <a:avLst/>
            </a:prstGeom>
            <a:noFill/>
          </p:spPr>
          <p:txBody>
            <a:bodyPr wrap="none" rtlCol="0">
              <a:spAutoFit/>
            </a:bodyPr>
            <a:lstStyle/>
            <a:p>
              <a:r>
                <a:rPr lang="en-US" sz="1200" dirty="0" smtClean="0">
                  <a:solidFill>
                    <a:prstClr val="black"/>
                  </a:solidFill>
                </a:rPr>
                <a:t>Alpha Task </a:t>
              </a:r>
              <a:r>
                <a:rPr lang="en-US" sz="1200" dirty="0" err="1" smtClean="0">
                  <a:solidFill>
                    <a:prstClr val="black"/>
                  </a:solidFill>
                </a:rPr>
                <a:t>Msg.lvclass</a:t>
              </a:r>
              <a:endParaRPr lang="en-US" sz="1200" dirty="0">
                <a:solidFill>
                  <a:prstClr val="black"/>
                </a:solidFill>
              </a:endParaRPr>
            </a:p>
          </p:txBody>
        </p:sp>
      </p:grpSp>
      <p:grpSp>
        <p:nvGrpSpPr>
          <p:cNvPr id="35" name="Group 34"/>
          <p:cNvGrpSpPr/>
          <p:nvPr/>
        </p:nvGrpSpPr>
        <p:grpSpPr>
          <a:xfrm>
            <a:off x="3667270" y="1511400"/>
            <a:ext cx="2945457" cy="413586"/>
            <a:chOff x="3667270" y="1511400"/>
            <a:chExt cx="2945457" cy="413586"/>
          </a:xfrm>
        </p:grpSpPr>
        <p:grpSp>
          <p:nvGrpSpPr>
            <p:cNvPr id="60" name="Group 59"/>
            <p:cNvGrpSpPr/>
            <p:nvPr/>
          </p:nvGrpSpPr>
          <p:grpSpPr>
            <a:xfrm rot="10800000">
              <a:off x="4701002" y="1511400"/>
              <a:ext cx="1911725" cy="413586"/>
              <a:chOff x="1295400" y="3542265"/>
              <a:chExt cx="4072494" cy="413586"/>
            </a:xfrm>
          </p:grpSpPr>
          <p:sp>
            <p:nvSpPr>
              <p:cNvPr id="61" name="Up Arrow 60"/>
              <p:cNvSpPr/>
              <p:nvPr/>
            </p:nvSpPr>
            <p:spPr>
              <a:xfrm rot="5400000">
                <a:off x="3179247" y="1767204"/>
                <a:ext cx="304800" cy="4072494"/>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2" name="TextBox 61"/>
              <p:cNvSpPr txBox="1"/>
              <p:nvPr/>
            </p:nvSpPr>
            <p:spPr>
              <a:xfrm rot="10800000">
                <a:off x="1295402" y="3542265"/>
                <a:ext cx="3732010" cy="276999"/>
              </a:xfrm>
              <a:prstGeom prst="rect">
                <a:avLst/>
              </a:prstGeom>
              <a:noFill/>
            </p:spPr>
            <p:txBody>
              <a:bodyPr wrap="square" rtlCol="0">
                <a:spAutoFit/>
              </a:bodyPr>
              <a:lstStyle/>
              <a:p>
                <a:r>
                  <a:rPr lang="en-US" sz="1200" dirty="0" smtClean="0">
                    <a:solidFill>
                      <a:prstClr val="black"/>
                    </a:solidFill>
                  </a:rPr>
                  <a:t>Log Event </a:t>
                </a:r>
                <a:r>
                  <a:rPr lang="en-US" sz="1200" dirty="0" err="1" smtClean="0">
                    <a:solidFill>
                      <a:prstClr val="black"/>
                    </a:solidFill>
                  </a:rPr>
                  <a:t>Msg.lvclass</a:t>
                </a:r>
                <a:endParaRPr lang="en-US" sz="1200" dirty="0">
                  <a:solidFill>
                    <a:prstClr val="black"/>
                  </a:solidFill>
                </a:endParaRPr>
              </a:p>
            </p:txBody>
          </p:sp>
        </p:grpSp>
        <p:sp>
          <p:nvSpPr>
            <p:cNvPr id="11" name="Rectangle 10"/>
            <p:cNvSpPr/>
            <p:nvPr/>
          </p:nvSpPr>
          <p:spPr>
            <a:xfrm>
              <a:off x="3667270" y="1539954"/>
              <a:ext cx="1023293" cy="276999"/>
            </a:xfrm>
            <a:prstGeom prst="rect">
              <a:avLst/>
            </a:prstGeom>
            <a:solidFill>
              <a:schemeClr val="bg1"/>
            </a:solidFill>
            <a:ln>
              <a:solidFill>
                <a:schemeClr val="tx2"/>
              </a:solidFill>
            </a:ln>
          </p:spPr>
          <p:txBody>
            <a:bodyPr wrap="none" rtlCol="0">
              <a:spAutoFit/>
            </a:bodyPr>
            <a:lstStyle/>
            <a:p>
              <a:pPr algn="ctr"/>
              <a:r>
                <a:rPr lang="en-US" sz="1200" dirty="0">
                  <a:solidFill>
                    <a:prstClr val="black"/>
                  </a:solidFill>
                </a:rPr>
                <a:t>Log Event.vi</a:t>
              </a:r>
            </a:p>
          </p:txBody>
        </p:sp>
      </p:grpSp>
      <p:grpSp>
        <p:nvGrpSpPr>
          <p:cNvPr id="18" name="Group 17"/>
          <p:cNvGrpSpPr/>
          <p:nvPr/>
        </p:nvGrpSpPr>
        <p:grpSpPr>
          <a:xfrm>
            <a:off x="3667269" y="2240813"/>
            <a:ext cx="2945457" cy="413586"/>
            <a:chOff x="3667269" y="2458801"/>
            <a:chExt cx="2945457" cy="413586"/>
          </a:xfrm>
        </p:grpSpPr>
        <p:grpSp>
          <p:nvGrpSpPr>
            <p:cNvPr id="170" name="Group 169"/>
            <p:cNvGrpSpPr/>
            <p:nvPr/>
          </p:nvGrpSpPr>
          <p:grpSpPr>
            <a:xfrm rot="10800000">
              <a:off x="4701001" y="2458801"/>
              <a:ext cx="1911725" cy="413586"/>
              <a:chOff x="1295400" y="3542265"/>
              <a:chExt cx="4072494" cy="413586"/>
            </a:xfrm>
          </p:grpSpPr>
          <p:sp>
            <p:nvSpPr>
              <p:cNvPr id="171" name="Up Arrow 170"/>
              <p:cNvSpPr/>
              <p:nvPr/>
            </p:nvSpPr>
            <p:spPr>
              <a:xfrm rot="5400000">
                <a:off x="3179247" y="1767204"/>
                <a:ext cx="304800" cy="4072494"/>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72" name="TextBox 171"/>
              <p:cNvSpPr txBox="1"/>
              <p:nvPr/>
            </p:nvSpPr>
            <p:spPr>
              <a:xfrm rot="10800000">
                <a:off x="1295402" y="3542265"/>
                <a:ext cx="3732010" cy="276999"/>
              </a:xfrm>
              <a:prstGeom prst="rect">
                <a:avLst/>
              </a:prstGeom>
              <a:noFill/>
            </p:spPr>
            <p:txBody>
              <a:bodyPr wrap="square" rtlCol="0">
                <a:spAutoFit/>
              </a:bodyPr>
              <a:lstStyle/>
              <a:p>
                <a:r>
                  <a:rPr lang="en-US" sz="1200" dirty="0" smtClean="0">
                    <a:solidFill>
                      <a:prstClr val="black"/>
                    </a:solidFill>
                  </a:rPr>
                  <a:t>Log Event </a:t>
                </a:r>
                <a:r>
                  <a:rPr lang="en-US" sz="1200" dirty="0" err="1" smtClean="0">
                    <a:solidFill>
                      <a:prstClr val="black"/>
                    </a:solidFill>
                  </a:rPr>
                  <a:t>Msg.lvclass</a:t>
                </a:r>
                <a:endParaRPr lang="en-US" sz="1200" dirty="0">
                  <a:solidFill>
                    <a:prstClr val="black"/>
                  </a:solidFill>
                </a:endParaRPr>
              </a:p>
            </p:txBody>
          </p:sp>
        </p:grpSp>
        <p:sp>
          <p:nvSpPr>
            <p:cNvPr id="173" name="Rectangle 172"/>
            <p:cNvSpPr/>
            <p:nvPr/>
          </p:nvSpPr>
          <p:spPr>
            <a:xfrm>
              <a:off x="3667269" y="2472904"/>
              <a:ext cx="1023293" cy="276999"/>
            </a:xfrm>
            <a:prstGeom prst="rect">
              <a:avLst/>
            </a:prstGeom>
            <a:solidFill>
              <a:schemeClr val="bg1"/>
            </a:solidFill>
            <a:ln>
              <a:solidFill>
                <a:schemeClr val="tx2"/>
              </a:solidFill>
            </a:ln>
          </p:spPr>
          <p:txBody>
            <a:bodyPr wrap="none" rtlCol="0">
              <a:spAutoFit/>
            </a:bodyPr>
            <a:lstStyle/>
            <a:p>
              <a:pPr algn="ctr"/>
              <a:r>
                <a:rPr lang="en-US" sz="1200" dirty="0">
                  <a:solidFill>
                    <a:prstClr val="black"/>
                  </a:solidFill>
                </a:rPr>
                <a:t>Log Event.vi</a:t>
              </a:r>
            </a:p>
          </p:txBody>
        </p:sp>
      </p:grpSp>
      <p:grpSp>
        <p:nvGrpSpPr>
          <p:cNvPr id="174" name="Group 173"/>
          <p:cNvGrpSpPr/>
          <p:nvPr/>
        </p:nvGrpSpPr>
        <p:grpSpPr>
          <a:xfrm>
            <a:off x="1381696" y="2596930"/>
            <a:ext cx="3308593" cy="438469"/>
            <a:chOff x="1392409" y="2133600"/>
            <a:chExt cx="3308593" cy="438469"/>
          </a:xfrm>
        </p:grpSpPr>
        <p:grpSp>
          <p:nvGrpSpPr>
            <p:cNvPr id="175" name="Group 174"/>
            <p:cNvGrpSpPr/>
            <p:nvPr/>
          </p:nvGrpSpPr>
          <p:grpSpPr>
            <a:xfrm>
              <a:off x="1392409" y="2133600"/>
              <a:ext cx="2274861" cy="438469"/>
              <a:chOff x="1295400" y="3651051"/>
              <a:chExt cx="4072494" cy="438469"/>
            </a:xfrm>
          </p:grpSpPr>
          <p:sp>
            <p:nvSpPr>
              <p:cNvPr id="177" name="Up Arrow 176"/>
              <p:cNvSpPr/>
              <p:nvPr/>
            </p:nvSpPr>
            <p:spPr>
              <a:xfrm rot="5400000">
                <a:off x="3179247" y="1767204"/>
                <a:ext cx="304800" cy="4072494"/>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78" name="TextBox 177"/>
              <p:cNvSpPr txBox="1"/>
              <p:nvPr/>
            </p:nvSpPr>
            <p:spPr>
              <a:xfrm>
                <a:off x="2051777" y="3812521"/>
                <a:ext cx="2543001" cy="276999"/>
              </a:xfrm>
              <a:prstGeom prst="rect">
                <a:avLst/>
              </a:prstGeom>
              <a:noFill/>
            </p:spPr>
            <p:txBody>
              <a:bodyPr wrap="none" rtlCol="0">
                <a:spAutoFit/>
              </a:bodyPr>
              <a:lstStyle/>
              <a:p>
                <a:r>
                  <a:rPr lang="en-US" sz="1200" dirty="0" smtClean="0">
                    <a:solidFill>
                      <a:prstClr val="black"/>
                    </a:solidFill>
                  </a:rPr>
                  <a:t>Log Event </a:t>
                </a:r>
                <a:r>
                  <a:rPr lang="en-US" sz="1200" dirty="0" err="1" smtClean="0">
                    <a:solidFill>
                      <a:prstClr val="black"/>
                    </a:solidFill>
                  </a:rPr>
                  <a:t>Msg.lvclass</a:t>
                </a:r>
                <a:endParaRPr lang="en-US" sz="1200" dirty="0">
                  <a:solidFill>
                    <a:prstClr val="black"/>
                  </a:solidFill>
                </a:endParaRPr>
              </a:p>
            </p:txBody>
          </p:sp>
        </p:grpSp>
        <p:sp>
          <p:nvSpPr>
            <p:cNvPr id="176" name="Rectangle 175"/>
            <p:cNvSpPr/>
            <p:nvPr/>
          </p:nvSpPr>
          <p:spPr>
            <a:xfrm>
              <a:off x="3677709" y="2147500"/>
              <a:ext cx="1023293" cy="276999"/>
            </a:xfrm>
            <a:prstGeom prst="rect">
              <a:avLst/>
            </a:prstGeom>
            <a:solidFill>
              <a:schemeClr val="bg1"/>
            </a:solidFill>
            <a:ln>
              <a:solidFill>
                <a:schemeClr val="tx2"/>
              </a:solidFill>
            </a:ln>
          </p:spPr>
          <p:txBody>
            <a:bodyPr wrap="none" rtlCol="0">
              <a:spAutoFit/>
            </a:bodyPr>
            <a:lstStyle/>
            <a:p>
              <a:pPr algn="ctr"/>
              <a:r>
                <a:rPr lang="en-US" sz="1200" dirty="0">
                  <a:solidFill>
                    <a:prstClr val="black"/>
                  </a:solidFill>
                </a:rPr>
                <a:t>Log Event.vi</a:t>
              </a:r>
            </a:p>
          </p:txBody>
        </p:sp>
      </p:grpSp>
      <p:grpSp>
        <p:nvGrpSpPr>
          <p:cNvPr id="21" name="Group 20"/>
          <p:cNvGrpSpPr/>
          <p:nvPr/>
        </p:nvGrpSpPr>
        <p:grpSpPr>
          <a:xfrm>
            <a:off x="6612728" y="1936018"/>
            <a:ext cx="2061627" cy="581799"/>
            <a:chOff x="6612728" y="2177219"/>
            <a:chExt cx="2061627" cy="581799"/>
          </a:xfrm>
        </p:grpSpPr>
        <p:grpSp>
          <p:nvGrpSpPr>
            <p:cNvPr id="17" name="Group 16"/>
            <p:cNvGrpSpPr/>
            <p:nvPr/>
          </p:nvGrpSpPr>
          <p:grpSpPr>
            <a:xfrm>
              <a:off x="6612728" y="2177219"/>
              <a:ext cx="2061627" cy="581799"/>
              <a:chOff x="6612728" y="2154001"/>
              <a:chExt cx="2061627" cy="581799"/>
            </a:xfrm>
          </p:grpSpPr>
          <p:grpSp>
            <p:nvGrpSpPr>
              <p:cNvPr id="161" name="Group 160"/>
              <p:cNvGrpSpPr/>
              <p:nvPr/>
            </p:nvGrpSpPr>
            <p:grpSpPr>
              <a:xfrm>
                <a:off x="6934200" y="2154001"/>
                <a:ext cx="1740155" cy="443300"/>
                <a:chOff x="1293886" y="2440892"/>
                <a:chExt cx="2281341" cy="443300"/>
              </a:xfrm>
            </p:grpSpPr>
            <p:cxnSp>
              <p:nvCxnSpPr>
                <p:cNvPr id="162" name="Elbow Connector 161"/>
                <p:cNvCxnSpPr>
                  <a:endCxn id="164" idx="3"/>
                </p:cNvCxnSpPr>
                <p:nvPr/>
              </p:nvCxnSpPr>
              <p:spPr>
                <a:xfrm rot="16200000" flipH="1">
                  <a:off x="1302628" y="2475702"/>
                  <a:ext cx="439360" cy="377620"/>
                </a:xfrm>
                <a:prstGeom prst="bentConnector4">
                  <a:avLst>
                    <a:gd name="adj1" fmla="val 860"/>
                    <a:gd name="adj2" fmla="val 607630"/>
                  </a:avLst>
                </a:prstGeom>
                <a:ln w="19050">
                  <a:prstDash val="dash"/>
                  <a:tailEnd type="arrow"/>
                </a:ln>
              </p:spPr>
              <p:style>
                <a:lnRef idx="2">
                  <a:schemeClr val="accent1"/>
                </a:lnRef>
                <a:fillRef idx="0">
                  <a:schemeClr val="accent1"/>
                </a:fillRef>
                <a:effectRef idx="1">
                  <a:schemeClr val="accent1"/>
                </a:effectRef>
                <a:fontRef idx="minor">
                  <a:schemeClr val="tx1"/>
                </a:fontRef>
              </p:style>
            </p:cxnSp>
            <p:sp>
              <p:nvSpPr>
                <p:cNvPr id="163" name="TextBox 162"/>
                <p:cNvSpPr txBox="1"/>
                <p:nvPr/>
              </p:nvSpPr>
              <p:spPr>
                <a:xfrm>
                  <a:off x="1293886" y="2440892"/>
                  <a:ext cx="2281341" cy="276999"/>
                </a:xfrm>
                <a:prstGeom prst="rect">
                  <a:avLst/>
                </a:prstGeom>
                <a:noFill/>
              </p:spPr>
              <p:txBody>
                <a:bodyPr wrap="none" rtlCol="0">
                  <a:spAutoFit/>
                </a:bodyPr>
                <a:lstStyle/>
                <a:p>
                  <a:r>
                    <a:rPr lang="en-US" sz="1200" dirty="0" smtClean="0">
                      <a:solidFill>
                        <a:prstClr val="black"/>
                      </a:solidFill>
                    </a:rPr>
                    <a:t>Alpha Task </a:t>
                  </a:r>
                  <a:r>
                    <a:rPr lang="en-US" sz="1200" dirty="0" err="1" smtClean="0">
                      <a:solidFill>
                        <a:prstClr val="black"/>
                      </a:solidFill>
                    </a:rPr>
                    <a:t>Msg.lvclass</a:t>
                  </a:r>
                  <a:endParaRPr lang="en-US" sz="1200" dirty="0">
                    <a:solidFill>
                      <a:prstClr val="black"/>
                    </a:solidFill>
                  </a:endParaRPr>
                </a:p>
              </p:txBody>
            </p:sp>
          </p:grpSp>
          <p:sp>
            <p:nvSpPr>
              <p:cNvPr id="164" name="Rectangle 163"/>
              <p:cNvSpPr/>
              <p:nvPr/>
            </p:nvSpPr>
            <p:spPr>
              <a:xfrm>
                <a:off x="6612728" y="2458801"/>
                <a:ext cx="639727" cy="276999"/>
              </a:xfrm>
              <a:prstGeom prst="rect">
                <a:avLst/>
              </a:prstGeom>
              <a:solidFill>
                <a:schemeClr val="bg1"/>
              </a:solidFill>
              <a:ln>
                <a:solidFill>
                  <a:schemeClr val="tx2"/>
                </a:solidFill>
              </a:ln>
            </p:spPr>
            <p:txBody>
              <a:bodyPr wrap="none" rtlCol="0">
                <a:spAutoFit/>
              </a:bodyPr>
              <a:lstStyle/>
              <a:p>
                <a:pPr algn="ctr"/>
                <a:r>
                  <a:rPr lang="en-US" sz="1200" dirty="0" smtClean="0">
                    <a:solidFill>
                      <a:prstClr val="black"/>
                    </a:solidFill>
                  </a:rPr>
                  <a:t>Task.vi</a:t>
                </a:r>
                <a:endParaRPr lang="en-US" sz="1200" dirty="0">
                  <a:solidFill>
                    <a:prstClr val="black"/>
                  </a:solidFill>
                </a:endParaRPr>
              </a:p>
            </p:txBody>
          </p:sp>
        </p:grpSp>
        <p:sp>
          <p:nvSpPr>
            <p:cNvPr id="181" name="Up Arrow 180"/>
            <p:cNvSpPr/>
            <p:nvPr/>
          </p:nvSpPr>
          <p:spPr>
            <a:xfrm rot="16200000">
              <a:off x="7179976" y="2527022"/>
              <a:ext cx="303363"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182" name="Group 181"/>
          <p:cNvGrpSpPr/>
          <p:nvPr/>
        </p:nvGrpSpPr>
        <p:grpSpPr>
          <a:xfrm>
            <a:off x="6615856" y="1220500"/>
            <a:ext cx="2061627" cy="581799"/>
            <a:chOff x="6612728" y="2177219"/>
            <a:chExt cx="2061627" cy="581799"/>
          </a:xfrm>
        </p:grpSpPr>
        <p:grpSp>
          <p:nvGrpSpPr>
            <p:cNvPr id="183" name="Group 182"/>
            <p:cNvGrpSpPr/>
            <p:nvPr/>
          </p:nvGrpSpPr>
          <p:grpSpPr>
            <a:xfrm>
              <a:off x="6612728" y="2177219"/>
              <a:ext cx="2061627" cy="581799"/>
              <a:chOff x="6612728" y="2154001"/>
              <a:chExt cx="2061627" cy="581799"/>
            </a:xfrm>
          </p:grpSpPr>
          <p:grpSp>
            <p:nvGrpSpPr>
              <p:cNvPr id="185" name="Group 184"/>
              <p:cNvGrpSpPr/>
              <p:nvPr/>
            </p:nvGrpSpPr>
            <p:grpSpPr>
              <a:xfrm>
                <a:off x="6934200" y="2154001"/>
                <a:ext cx="1740155" cy="443300"/>
                <a:chOff x="1293886" y="2440892"/>
                <a:chExt cx="2281341" cy="443300"/>
              </a:xfrm>
            </p:grpSpPr>
            <p:cxnSp>
              <p:nvCxnSpPr>
                <p:cNvPr id="187" name="Elbow Connector 186"/>
                <p:cNvCxnSpPr>
                  <a:endCxn id="186" idx="3"/>
                </p:cNvCxnSpPr>
                <p:nvPr/>
              </p:nvCxnSpPr>
              <p:spPr>
                <a:xfrm rot="16200000" flipH="1">
                  <a:off x="1302628" y="2475702"/>
                  <a:ext cx="439360" cy="377620"/>
                </a:xfrm>
                <a:prstGeom prst="bentConnector4">
                  <a:avLst>
                    <a:gd name="adj1" fmla="val 860"/>
                    <a:gd name="adj2" fmla="val 607630"/>
                  </a:avLst>
                </a:prstGeom>
                <a:ln w="19050">
                  <a:prstDash val="dash"/>
                  <a:tailEnd type="arrow"/>
                </a:ln>
              </p:spPr>
              <p:style>
                <a:lnRef idx="2">
                  <a:schemeClr val="accent1"/>
                </a:lnRef>
                <a:fillRef idx="0">
                  <a:schemeClr val="accent1"/>
                </a:fillRef>
                <a:effectRef idx="1">
                  <a:schemeClr val="accent1"/>
                </a:effectRef>
                <a:fontRef idx="minor">
                  <a:schemeClr val="tx1"/>
                </a:fontRef>
              </p:style>
            </p:cxnSp>
            <p:sp>
              <p:nvSpPr>
                <p:cNvPr id="188" name="TextBox 187"/>
                <p:cNvSpPr txBox="1"/>
                <p:nvPr/>
              </p:nvSpPr>
              <p:spPr>
                <a:xfrm>
                  <a:off x="1293886" y="2440892"/>
                  <a:ext cx="2281341" cy="276999"/>
                </a:xfrm>
                <a:prstGeom prst="rect">
                  <a:avLst/>
                </a:prstGeom>
                <a:noFill/>
              </p:spPr>
              <p:txBody>
                <a:bodyPr wrap="none" rtlCol="0">
                  <a:spAutoFit/>
                </a:bodyPr>
                <a:lstStyle/>
                <a:p>
                  <a:r>
                    <a:rPr lang="en-US" sz="1200" dirty="0" smtClean="0">
                      <a:solidFill>
                        <a:prstClr val="black"/>
                      </a:solidFill>
                    </a:rPr>
                    <a:t>Alpha Task </a:t>
                  </a:r>
                  <a:r>
                    <a:rPr lang="en-US" sz="1200" dirty="0" err="1" smtClean="0">
                      <a:solidFill>
                        <a:prstClr val="black"/>
                      </a:solidFill>
                    </a:rPr>
                    <a:t>Msg.lvclass</a:t>
                  </a:r>
                  <a:endParaRPr lang="en-US" sz="1200" dirty="0">
                    <a:solidFill>
                      <a:prstClr val="black"/>
                    </a:solidFill>
                  </a:endParaRPr>
                </a:p>
              </p:txBody>
            </p:sp>
          </p:grpSp>
          <p:sp>
            <p:nvSpPr>
              <p:cNvPr id="186" name="Rectangle 185"/>
              <p:cNvSpPr/>
              <p:nvPr/>
            </p:nvSpPr>
            <p:spPr>
              <a:xfrm>
                <a:off x="6612728" y="2458801"/>
                <a:ext cx="639727" cy="276999"/>
              </a:xfrm>
              <a:prstGeom prst="rect">
                <a:avLst/>
              </a:prstGeom>
              <a:solidFill>
                <a:schemeClr val="bg1"/>
              </a:solidFill>
              <a:ln>
                <a:solidFill>
                  <a:schemeClr val="tx2"/>
                </a:solidFill>
              </a:ln>
            </p:spPr>
            <p:txBody>
              <a:bodyPr wrap="none" rtlCol="0">
                <a:spAutoFit/>
              </a:bodyPr>
              <a:lstStyle/>
              <a:p>
                <a:pPr algn="ctr"/>
                <a:r>
                  <a:rPr lang="en-US" sz="1200" dirty="0" smtClean="0">
                    <a:solidFill>
                      <a:prstClr val="black"/>
                    </a:solidFill>
                  </a:rPr>
                  <a:t>Task.vi</a:t>
                </a:r>
                <a:endParaRPr lang="en-US" sz="1200" dirty="0">
                  <a:solidFill>
                    <a:prstClr val="black"/>
                  </a:solidFill>
                </a:endParaRPr>
              </a:p>
            </p:txBody>
          </p:sp>
        </p:grpSp>
        <p:sp>
          <p:nvSpPr>
            <p:cNvPr id="184" name="Up Arrow 183"/>
            <p:cNvSpPr/>
            <p:nvPr/>
          </p:nvSpPr>
          <p:spPr>
            <a:xfrm rot="16200000">
              <a:off x="7179976" y="2527022"/>
              <a:ext cx="303363"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39" name="Group 38"/>
          <p:cNvGrpSpPr/>
          <p:nvPr/>
        </p:nvGrpSpPr>
        <p:grpSpPr>
          <a:xfrm>
            <a:off x="3677709" y="3035399"/>
            <a:ext cx="3577872" cy="792540"/>
            <a:chOff x="3677709" y="3035399"/>
            <a:chExt cx="3577872" cy="792540"/>
          </a:xfrm>
        </p:grpSpPr>
        <p:sp>
          <p:nvSpPr>
            <p:cNvPr id="180" name="Rectangle 179"/>
            <p:cNvSpPr/>
            <p:nvPr/>
          </p:nvSpPr>
          <p:spPr>
            <a:xfrm>
              <a:off x="6615855" y="3035399"/>
              <a:ext cx="639726" cy="646331"/>
            </a:xfrm>
            <a:prstGeom prst="rect">
              <a:avLst/>
            </a:prstGeom>
            <a:solidFill>
              <a:schemeClr val="bg1"/>
            </a:solidFill>
            <a:ln>
              <a:solidFill>
                <a:schemeClr val="tx2"/>
              </a:solidFill>
            </a:ln>
          </p:spPr>
          <p:txBody>
            <a:bodyPr wrap="none" rtlCol="0">
              <a:spAutoFit/>
            </a:bodyPr>
            <a:lstStyle/>
            <a:p>
              <a:pPr algn="ctr"/>
              <a:endParaRPr lang="en-US" sz="1200" dirty="0" smtClean="0">
                <a:solidFill>
                  <a:prstClr val="black"/>
                </a:solidFill>
              </a:endParaRPr>
            </a:p>
            <a:p>
              <a:pPr algn="ctr"/>
              <a:r>
                <a:rPr lang="en-US" sz="1200" dirty="0" smtClean="0">
                  <a:solidFill>
                    <a:prstClr val="black"/>
                  </a:solidFill>
                </a:rPr>
                <a:t>Task.vi</a:t>
              </a:r>
            </a:p>
            <a:p>
              <a:pPr algn="ctr"/>
              <a:endParaRPr lang="en-US" sz="1200" dirty="0">
                <a:solidFill>
                  <a:prstClr val="black"/>
                </a:solidFill>
              </a:endParaRPr>
            </a:p>
          </p:txBody>
        </p:sp>
        <p:grpSp>
          <p:nvGrpSpPr>
            <p:cNvPr id="189" name="Group 188"/>
            <p:cNvGrpSpPr/>
            <p:nvPr/>
          </p:nvGrpSpPr>
          <p:grpSpPr>
            <a:xfrm>
              <a:off x="3677709" y="3414353"/>
              <a:ext cx="2945457" cy="413586"/>
              <a:chOff x="3667269" y="2458801"/>
              <a:chExt cx="2945457" cy="413586"/>
            </a:xfrm>
          </p:grpSpPr>
          <p:grpSp>
            <p:nvGrpSpPr>
              <p:cNvPr id="190" name="Group 189"/>
              <p:cNvGrpSpPr/>
              <p:nvPr/>
            </p:nvGrpSpPr>
            <p:grpSpPr>
              <a:xfrm rot="10800000">
                <a:off x="4701001" y="2458801"/>
                <a:ext cx="1911725" cy="413586"/>
                <a:chOff x="1295400" y="3542265"/>
                <a:chExt cx="4072494" cy="413586"/>
              </a:xfrm>
            </p:grpSpPr>
            <p:sp>
              <p:nvSpPr>
                <p:cNvPr id="192" name="Up Arrow 191"/>
                <p:cNvSpPr/>
                <p:nvPr/>
              </p:nvSpPr>
              <p:spPr>
                <a:xfrm rot="5400000">
                  <a:off x="3179247" y="1767204"/>
                  <a:ext cx="304800" cy="4072494"/>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93" name="TextBox 192"/>
                <p:cNvSpPr txBox="1"/>
                <p:nvPr/>
              </p:nvSpPr>
              <p:spPr>
                <a:xfrm rot="10800000">
                  <a:off x="1295402" y="3542265"/>
                  <a:ext cx="3732010" cy="276999"/>
                </a:xfrm>
                <a:prstGeom prst="rect">
                  <a:avLst/>
                </a:prstGeom>
                <a:noFill/>
              </p:spPr>
              <p:txBody>
                <a:bodyPr wrap="square" rtlCol="0">
                  <a:spAutoFit/>
                </a:bodyPr>
                <a:lstStyle/>
                <a:p>
                  <a:r>
                    <a:rPr lang="en-US" sz="1200" dirty="0" smtClean="0">
                      <a:solidFill>
                        <a:prstClr val="black"/>
                      </a:solidFill>
                    </a:rPr>
                    <a:t>Log Event </a:t>
                  </a:r>
                  <a:r>
                    <a:rPr lang="en-US" sz="1200" dirty="0" err="1" smtClean="0">
                      <a:solidFill>
                        <a:prstClr val="black"/>
                      </a:solidFill>
                    </a:rPr>
                    <a:t>Msg.lvclass</a:t>
                  </a:r>
                  <a:endParaRPr lang="en-US" sz="1200" dirty="0">
                    <a:solidFill>
                      <a:prstClr val="black"/>
                    </a:solidFill>
                  </a:endParaRPr>
                </a:p>
              </p:txBody>
            </p:sp>
          </p:grpSp>
          <p:sp>
            <p:nvSpPr>
              <p:cNvPr id="191" name="Rectangle 190"/>
              <p:cNvSpPr/>
              <p:nvPr/>
            </p:nvSpPr>
            <p:spPr>
              <a:xfrm>
                <a:off x="3667269" y="2472904"/>
                <a:ext cx="1023293" cy="276999"/>
              </a:xfrm>
              <a:prstGeom prst="rect">
                <a:avLst/>
              </a:prstGeom>
              <a:solidFill>
                <a:schemeClr val="bg1"/>
              </a:solidFill>
              <a:ln>
                <a:solidFill>
                  <a:schemeClr val="tx2"/>
                </a:solidFill>
              </a:ln>
            </p:spPr>
            <p:txBody>
              <a:bodyPr wrap="none" rtlCol="0">
                <a:spAutoFit/>
              </a:bodyPr>
              <a:lstStyle/>
              <a:p>
                <a:pPr algn="ctr"/>
                <a:r>
                  <a:rPr lang="en-US" sz="1200" dirty="0">
                    <a:solidFill>
                      <a:prstClr val="black"/>
                    </a:solidFill>
                  </a:rPr>
                  <a:t>Log Event.vi</a:t>
                </a:r>
              </a:p>
            </p:txBody>
          </p:sp>
        </p:grpSp>
      </p:grpSp>
      <p:sp>
        <p:nvSpPr>
          <p:cNvPr id="22" name="Oval 21"/>
          <p:cNvSpPr/>
          <p:nvPr/>
        </p:nvSpPr>
        <p:spPr>
          <a:xfrm>
            <a:off x="4023458" y="3052459"/>
            <a:ext cx="270680" cy="270680"/>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200" name="Group 199"/>
          <p:cNvGrpSpPr/>
          <p:nvPr/>
        </p:nvGrpSpPr>
        <p:grpSpPr>
          <a:xfrm flipH="1">
            <a:off x="1722993" y="3864302"/>
            <a:ext cx="2457058" cy="424614"/>
            <a:chOff x="1295400" y="3651051"/>
            <a:chExt cx="4072494" cy="424614"/>
          </a:xfrm>
        </p:grpSpPr>
        <p:sp>
          <p:nvSpPr>
            <p:cNvPr id="201" name="Up Arrow 200"/>
            <p:cNvSpPr/>
            <p:nvPr/>
          </p:nvSpPr>
          <p:spPr>
            <a:xfrm rot="5400000">
              <a:off x="3179247" y="1767204"/>
              <a:ext cx="304800" cy="4072494"/>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02" name="TextBox 201"/>
            <p:cNvSpPr txBox="1"/>
            <p:nvPr/>
          </p:nvSpPr>
          <p:spPr>
            <a:xfrm>
              <a:off x="1836537" y="3798666"/>
              <a:ext cx="2767560" cy="276999"/>
            </a:xfrm>
            <a:prstGeom prst="rect">
              <a:avLst/>
            </a:prstGeom>
            <a:noFill/>
          </p:spPr>
          <p:txBody>
            <a:bodyPr wrap="none" rtlCol="0">
              <a:spAutoFit/>
            </a:bodyPr>
            <a:lstStyle/>
            <a:p>
              <a:r>
                <a:rPr lang="en-US" sz="1200" dirty="0" smtClean="0">
                  <a:solidFill>
                    <a:prstClr val="black"/>
                  </a:solidFill>
                </a:rPr>
                <a:t>Beta Task </a:t>
              </a:r>
              <a:r>
                <a:rPr lang="en-US" sz="1200" dirty="0" err="1" smtClean="0">
                  <a:solidFill>
                    <a:prstClr val="black"/>
                  </a:solidFill>
                </a:rPr>
                <a:t>Msg.lvclass</a:t>
              </a:r>
              <a:endParaRPr lang="en-US" sz="1200" dirty="0">
                <a:solidFill>
                  <a:prstClr val="black"/>
                </a:solidFill>
              </a:endParaRPr>
            </a:p>
          </p:txBody>
        </p:sp>
      </p:grpSp>
      <p:sp>
        <p:nvSpPr>
          <p:cNvPr id="203" name="Rectangle 202"/>
          <p:cNvSpPr/>
          <p:nvPr/>
        </p:nvSpPr>
        <p:spPr>
          <a:xfrm flipH="1">
            <a:off x="1083268" y="3864302"/>
            <a:ext cx="639726" cy="646331"/>
          </a:xfrm>
          <a:prstGeom prst="rect">
            <a:avLst/>
          </a:prstGeom>
          <a:solidFill>
            <a:schemeClr val="bg1"/>
          </a:solidFill>
          <a:ln>
            <a:solidFill>
              <a:schemeClr val="tx2"/>
            </a:solidFill>
          </a:ln>
        </p:spPr>
        <p:txBody>
          <a:bodyPr wrap="none" rtlCol="0">
            <a:spAutoFit/>
          </a:bodyPr>
          <a:lstStyle/>
          <a:p>
            <a:pPr algn="ctr"/>
            <a:endParaRPr lang="en-US" sz="1200" dirty="0" smtClean="0">
              <a:solidFill>
                <a:prstClr val="black"/>
              </a:solidFill>
            </a:endParaRPr>
          </a:p>
          <a:p>
            <a:pPr algn="ctr"/>
            <a:r>
              <a:rPr lang="en-US" sz="1200" dirty="0" smtClean="0">
                <a:solidFill>
                  <a:prstClr val="black"/>
                </a:solidFill>
              </a:rPr>
              <a:t>Task.vi</a:t>
            </a:r>
          </a:p>
          <a:p>
            <a:pPr algn="ctr"/>
            <a:endParaRPr lang="en-US" sz="1200" dirty="0">
              <a:solidFill>
                <a:prstClr val="black"/>
              </a:solidFill>
            </a:endParaRPr>
          </a:p>
        </p:txBody>
      </p:sp>
      <p:grpSp>
        <p:nvGrpSpPr>
          <p:cNvPr id="204" name="Group 203"/>
          <p:cNvGrpSpPr/>
          <p:nvPr/>
        </p:nvGrpSpPr>
        <p:grpSpPr>
          <a:xfrm flipH="1">
            <a:off x="1715683" y="4243256"/>
            <a:ext cx="2945457" cy="413586"/>
            <a:chOff x="3667269" y="2458801"/>
            <a:chExt cx="2945457" cy="413586"/>
          </a:xfrm>
        </p:grpSpPr>
        <p:grpSp>
          <p:nvGrpSpPr>
            <p:cNvPr id="205" name="Group 204"/>
            <p:cNvGrpSpPr/>
            <p:nvPr/>
          </p:nvGrpSpPr>
          <p:grpSpPr>
            <a:xfrm rot="10800000">
              <a:off x="4701001" y="2458801"/>
              <a:ext cx="1911725" cy="413586"/>
              <a:chOff x="1295400" y="3542265"/>
              <a:chExt cx="4072494" cy="413586"/>
            </a:xfrm>
          </p:grpSpPr>
          <p:sp>
            <p:nvSpPr>
              <p:cNvPr id="207" name="Up Arrow 206"/>
              <p:cNvSpPr/>
              <p:nvPr/>
            </p:nvSpPr>
            <p:spPr>
              <a:xfrm rot="5400000">
                <a:off x="3179247" y="1767204"/>
                <a:ext cx="304800" cy="4072494"/>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08" name="TextBox 207"/>
              <p:cNvSpPr txBox="1"/>
              <p:nvPr/>
            </p:nvSpPr>
            <p:spPr>
              <a:xfrm rot="10800000">
                <a:off x="1295402" y="3542265"/>
                <a:ext cx="3732010" cy="276999"/>
              </a:xfrm>
              <a:prstGeom prst="rect">
                <a:avLst/>
              </a:prstGeom>
              <a:noFill/>
            </p:spPr>
            <p:txBody>
              <a:bodyPr wrap="square" rtlCol="0">
                <a:spAutoFit/>
              </a:bodyPr>
              <a:lstStyle/>
              <a:p>
                <a:r>
                  <a:rPr lang="en-US" sz="1200" dirty="0" smtClean="0">
                    <a:solidFill>
                      <a:prstClr val="black"/>
                    </a:solidFill>
                  </a:rPr>
                  <a:t>Log Event </a:t>
                </a:r>
                <a:r>
                  <a:rPr lang="en-US" sz="1200" dirty="0" err="1" smtClean="0">
                    <a:solidFill>
                      <a:prstClr val="black"/>
                    </a:solidFill>
                  </a:rPr>
                  <a:t>Msg.lvclass</a:t>
                </a:r>
                <a:endParaRPr lang="en-US" sz="1200" dirty="0">
                  <a:solidFill>
                    <a:prstClr val="black"/>
                  </a:solidFill>
                </a:endParaRPr>
              </a:p>
            </p:txBody>
          </p:sp>
        </p:grpSp>
        <p:sp>
          <p:nvSpPr>
            <p:cNvPr id="206" name="Rectangle 205"/>
            <p:cNvSpPr/>
            <p:nvPr/>
          </p:nvSpPr>
          <p:spPr>
            <a:xfrm>
              <a:off x="3667269" y="2472904"/>
              <a:ext cx="1023293" cy="276999"/>
            </a:xfrm>
            <a:prstGeom prst="rect">
              <a:avLst/>
            </a:prstGeom>
            <a:solidFill>
              <a:schemeClr val="bg1"/>
            </a:solidFill>
            <a:ln>
              <a:solidFill>
                <a:schemeClr val="tx2"/>
              </a:solidFill>
            </a:ln>
          </p:spPr>
          <p:txBody>
            <a:bodyPr wrap="none" rtlCol="0">
              <a:spAutoFit/>
            </a:bodyPr>
            <a:lstStyle/>
            <a:p>
              <a:pPr algn="ctr"/>
              <a:r>
                <a:rPr lang="en-US" sz="1200" dirty="0">
                  <a:solidFill>
                    <a:prstClr val="black"/>
                  </a:solidFill>
                </a:rPr>
                <a:t>Log Event.vi</a:t>
              </a:r>
            </a:p>
          </p:txBody>
        </p:sp>
      </p:grpSp>
      <p:sp>
        <p:nvSpPr>
          <p:cNvPr id="209" name="Oval 208"/>
          <p:cNvSpPr/>
          <p:nvPr/>
        </p:nvSpPr>
        <p:spPr>
          <a:xfrm flipH="1">
            <a:off x="4044711" y="3881362"/>
            <a:ext cx="270680" cy="270680"/>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19" name="Group 18"/>
          <p:cNvGrpSpPr/>
          <p:nvPr/>
        </p:nvGrpSpPr>
        <p:grpSpPr>
          <a:xfrm>
            <a:off x="1392409" y="1892399"/>
            <a:ext cx="3308593" cy="438469"/>
            <a:chOff x="1392409" y="2133600"/>
            <a:chExt cx="3308593" cy="438469"/>
          </a:xfrm>
        </p:grpSpPr>
        <p:grpSp>
          <p:nvGrpSpPr>
            <p:cNvPr id="54" name="Group 53"/>
            <p:cNvGrpSpPr/>
            <p:nvPr/>
          </p:nvGrpSpPr>
          <p:grpSpPr>
            <a:xfrm>
              <a:off x="1392409" y="2133600"/>
              <a:ext cx="2274861" cy="438469"/>
              <a:chOff x="1295400" y="3651051"/>
              <a:chExt cx="4072494" cy="438469"/>
            </a:xfrm>
          </p:grpSpPr>
          <p:sp>
            <p:nvSpPr>
              <p:cNvPr id="55" name="Up Arrow 54"/>
              <p:cNvSpPr/>
              <p:nvPr/>
            </p:nvSpPr>
            <p:spPr>
              <a:xfrm rot="5400000">
                <a:off x="3179247" y="1767204"/>
                <a:ext cx="304800" cy="4072494"/>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56" name="TextBox 55"/>
              <p:cNvSpPr txBox="1"/>
              <p:nvPr/>
            </p:nvSpPr>
            <p:spPr>
              <a:xfrm>
                <a:off x="2051777" y="3812521"/>
                <a:ext cx="2543001" cy="276999"/>
              </a:xfrm>
              <a:prstGeom prst="rect">
                <a:avLst/>
              </a:prstGeom>
              <a:noFill/>
            </p:spPr>
            <p:txBody>
              <a:bodyPr wrap="none" rtlCol="0">
                <a:spAutoFit/>
              </a:bodyPr>
              <a:lstStyle/>
              <a:p>
                <a:r>
                  <a:rPr lang="en-US" sz="1200" dirty="0" smtClean="0">
                    <a:solidFill>
                      <a:prstClr val="black"/>
                    </a:solidFill>
                  </a:rPr>
                  <a:t>Log Event </a:t>
                </a:r>
                <a:r>
                  <a:rPr lang="en-US" sz="1200" dirty="0" err="1" smtClean="0">
                    <a:solidFill>
                      <a:prstClr val="black"/>
                    </a:solidFill>
                  </a:rPr>
                  <a:t>Msg.lvclass</a:t>
                </a:r>
                <a:endParaRPr lang="en-US" sz="1200" dirty="0">
                  <a:solidFill>
                    <a:prstClr val="black"/>
                  </a:solidFill>
                </a:endParaRPr>
              </a:p>
            </p:txBody>
          </p:sp>
        </p:grpSp>
        <p:sp>
          <p:nvSpPr>
            <p:cNvPr id="160" name="Rectangle 159"/>
            <p:cNvSpPr/>
            <p:nvPr/>
          </p:nvSpPr>
          <p:spPr>
            <a:xfrm>
              <a:off x="3677709" y="2147500"/>
              <a:ext cx="1023293" cy="276999"/>
            </a:xfrm>
            <a:prstGeom prst="rect">
              <a:avLst/>
            </a:prstGeom>
            <a:solidFill>
              <a:schemeClr val="bg1"/>
            </a:solidFill>
            <a:ln>
              <a:solidFill>
                <a:schemeClr val="tx2"/>
              </a:solidFill>
            </a:ln>
          </p:spPr>
          <p:txBody>
            <a:bodyPr wrap="none" rtlCol="0">
              <a:spAutoFit/>
            </a:bodyPr>
            <a:lstStyle/>
            <a:p>
              <a:pPr algn="ctr"/>
              <a:r>
                <a:rPr lang="en-US" sz="1200" dirty="0">
                  <a:solidFill>
                    <a:prstClr val="black"/>
                  </a:solidFill>
                </a:rPr>
                <a:t>Log Event.vi</a:t>
              </a:r>
            </a:p>
          </p:txBody>
        </p:sp>
      </p:grpSp>
      <p:grpSp>
        <p:nvGrpSpPr>
          <p:cNvPr id="212" name="Group 211"/>
          <p:cNvGrpSpPr/>
          <p:nvPr/>
        </p:nvGrpSpPr>
        <p:grpSpPr>
          <a:xfrm>
            <a:off x="3648974" y="4610963"/>
            <a:ext cx="2945457" cy="413586"/>
            <a:chOff x="3667269" y="2458801"/>
            <a:chExt cx="2945457" cy="413586"/>
          </a:xfrm>
        </p:grpSpPr>
        <p:grpSp>
          <p:nvGrpSpPr>
            <p:cNvPr id="213" name="Group 212"/>
            <p:cNvGrpSpPr/>
            <p:nvPr/>
          </p:nvGrpSpPr>
          <p:grpSpPr>
            <a:xfrm rot="10800000">
              <a:off x="4701001" y="2458801"/>
              <a:ext cx="1911725" cy="413586"/>
              <a:chOff x="1295400" y="3542265"/>
              <a:chExt cx="4072494" cy="413586"/>
            </a:xfrm>
          </p:grpSpPr>
          <p:sp>
            <p:nvSpPr>
              <p:cNvPr id="215" name="Up Arrow 214"/>
              <p:cNvSpPr/>
              <p:nvPr/>
            </p:nvSpPr>
            <p:spPr>
              <a:xfrm rot="5400000">
                <a:off x="3179247" y="1767204"/>
                <a:ext cx="304800" cy="4072494"/>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16" name="TextBox 215"/>
              <p:cNvSpPr txBox="1"/>
              <p:nvPr/>
            </p:nvSpPr>
            <p:spPr>
              <a:xfrm rot="10800000">
                <a:off x="1295402" y="3542265"/>
                <a:ext cx="3732010" cy="276999"/>
              </a:xfrm>
              <a:prstGeom prst="rect">
                <a:avLst/>
              </a:prstGeom>
              <a:noFill/>
            </p:spPr>
            <p:txBody>
              <a:bodyPr wrap="square" rtlCol="0">
                <a:spAutoFit/>
              </a:bodyPr>
              <a:lstStyle/>
              <a:p>
                <a:r>
                  <a:rPr lang="en-US" sz="1200" dirty="0" smtClean="0">
                    <a:solidFill>
                      <a:prstClr val="black"/>
                    </a:solidFill>
                  </a:rPr>
                  <a:t>Log Event </a:t>
                </a:r>
                <a:r>
                  <a:rPr lang="en-US" sz="1200" dirty="0" err="1" smtClean="0">
                    <a:solidFill>
                      <a:prstClr val="black"/>
                    </a:solidFill>
                  </a:rPr>
                  <a:t>Msg.lvclass</a:t>
                </a:r>
                <a:endParaRPr lang="en-US" sz="1200" dirty="0">
                  <a:solidFill>
                    <a:prstClr val="black"/>
                  </a:solidFill>
                </a:endParaRPr>
              </a:p>
            </p:txBody>
          </p:sp>
        </p:grpSp>
        <p:sp>
          <p:nvSpPr>
            <p:cNvPr id="214" name="Rectangle 213"/>
            <p:cNvSpPr/>
            <p:nvPr/>
          </p:nvSpPr>
          <p:spPr>
            <a:xfrm>
              <a:off x="3667269" y="2472904"/>
              <a:ext cx="1023293" cy="276999"/>
            </a:xfrm>
            <a:prstGeom prst="rect">
              <a:avLst/>
            </a:prstGeom>
            <a:solidFill>
              <a:schemeClr val="bg1"/>
            </a:solidFill>
            <a:ln>
              <a:solidFill>
                <a:schemeClr val="tx2"/>
              </a:solidFill>
            </a:ln>
          </p:spPr>
          <p:txBody>
            <a:bodyPr wrap="none" rtlCol="0">
              <a:spAutoFit/>
            </a:bodyPr>
            <a:lstStyle/>
            <a:p>
              <a:pPr algn="ctr"/>
              <a:r>
                <a:rPr lang="en-US" sz="1200" dirty="0">
                  <a:solidFill>
                    <a:prstClr val="black"/>
                  </a:solidFill>
                </a:rPr>
                <a:t>Log Event.vi</a:t>
              </a:r>
            </a:p>
          </p:txBody>
        </p:sp>
      </p:grpSp>
      <p:grpSp>
        <p:nvGrpSpPr>
          <p:cNvPr id="217" name="Group 216"/>
          <p:cNvGrpSpPr/>
          <p:nvPr/>
        </p:nvGrpSpPr>
        <p:grpSpPr>
          <a:xfrm>
            <a:off x="6594433" y="4306168"/>
            <a:ext cx="2061627" cy="581799"/>
            <a:chOff x="6612728" y="2177219"/>
            <a:chExt cx="2061627" cy="581799"/>
          </a:xfrm>
        </p:grpSpPr>
        <p:grpSp>
          <p:nvGrpSpPr>
            <p:cNvPr id="218" name="Group 217"/>
            <p:cNvGrpSpPr/>
            <p:nvPr/>
          </p:nvGrpSpPr>
          <p:grpSpPr>
            <a:xfrm>
              <a:off x="6612728" y="2177219"/>
              <a:ext cx="2061627" cy="581799"/>
              <a:chOff x="6612728" y="2154001"/>
              <a:chExt cx="2061627" cy="581799"/>
            </a:xfrm>
          </p:grpSpPr>
          <p:grpSp>
            <p:nvGrpSpPr>
              <p:cNvPr id="220" name="Group 219"/>
              <p:cNvGrpSpPr/>
              <p:nvPr/>
            </p:nvGrpSpPr>
            <p:grpSpPr>
              <a:xfrm>
                <a:off x="6934200" y="2154001"/>
                <a:ext cx="1740155" cy="443300"/>
                <a:chOff x="1293886" y="2440892"/>
                <a:chExt cx="2281341" cy="443300"/>
              </a:xfrm>
            </p:grpSpPr>
            <p:cxnSp>
              <p:nvCxnSpPr>
                <p:cNvPr id="222" name="Elbow Connector 221"/>
                <p:cNvCxnSpPr>
                  <a:endCxn id="221" idx="3"/>
                </p:cNvCxnSpPr>
                <p:nvPr/>
              </p:nvCxnSpPr>
              <p:spPr>
                <a:xfrm rot="16200000" flipH="1">
                  <a:off x="1302628" y="2475702"/>
                  <a:ext cx="439360" cy="377620"/>
                </a:xfrm>
                <a:prstGeom prst="bentConnector4">
                  <a:avLst>
                    <a:gd name="adj1" fmla="val 860"/>
                    <a:gd name="adj2" fmla="val 607630"/>
                  </a:avLst>
                </a:prstGeom>
                <a:ln w="19050">
                  <a:prstDash val="dash"/>
                  <a:tailEnd type="arrow"/>
                </a:ln>
              </p:spPr>
              <p:style>
                <a:lnRef idx="2">
                  <a:schemeClr val="accent1"/>
                </a:lnRef>
                <a:fillRef idx="0">
                  <a:schemeClr val="accent1"/>
                </a:fillRef>
                <a:effectRef idx="1">
                  <a:schemeClr val="accent1"/>
                </a:effectRef>
                <a:fontRef idx="minor">
                  <a:schemeClr val="tx1"/>
                </a:fontRef>
              </p:style>
            </p:cxnSp>
            <p:sp>
              <p:nvSpPr>
                <p:cNvPr id="223" name="TextBox 222"/>
                <p:cNvSpPr txBox="1"/>
                <p:nvPr/>
              </p:nvSpPr>
              <p:spPr>
                <a:xfrm>
                  <a:off x="1293886" y="2440892"/>
                  <a:ext cx="2281341" cy="276999"/>
                </a:xfrm>
                <a:prstGeom prst="rect">
                  <a:avLst/>
                </a:prstGeom>
                <a:noFill/>
              </p:spPr>
              <p:txBody>
                <a:bodyPr wrap="none" rtlCol="0">
                  <a:spAutoFit/>
                </a:bodyPr>
                <a:lstStyle/>
                <a:p>
                  <a:r>
                    <a:rPr lang="en-US" sz="1200" dirty="0" smtClean="0">
                      <a:solidFill>
                        <a:prstClr val="black"/>
                      </a:solidFill>
                    </a:rPr>
                    <a:t>Alpha Task </a:t>
                  </a:r>
                  <a:r>
                    <a:rPr lang="en-US" sz="1200" dirty="0" err="1" smtClean="0">
                      <a:solidFill>
                        <a:prstClr val="black"/>
                      </a:solidFill>
                    </a:rPr>
                    <a:t>Msg.lvclass</a:t>
                  </a:r>
                  <a:endParaRPr lang="en-US" sz="1200" dirty="0">
                    <a:solidFill>
                      <a:prstClr val="black"/>
                    </a:solidFill>
                  </a:endParaRPr>
                </a:p>
              </p:txBody>
            </p:sp>
          </p:grpSp>
          <p:sp>
            <p:nvSpPr>
              <p:cNvPr id="221" name="Rectangle 220"/>
              <p:cNvSpPr/>
              <p:nvPr/>
            </p:nvSpPr>
            <p:spPr>
              <a:xfrm>
                <a:off x="6612728" y="2458801"/>
                <a:ext cx="639727" cy="276999"/>
              </a:xfrm>
              <a:prstGeom prst="rect">
                <a:avLst/>
              </a:prstGeom>
              <a:solidFill>
                <a:schemeClr val="bg1"/>
              </a:solidFill>
              <a:ln>
                <a:solidFill>
                  <a:schemeClr val="tx2"/>
                </a:solidFill>
              </a:ln>
            </p:spPr>
            <p:txBody>
              <a:bodyPr wrap="none" rtlCol="0">
                <a:spAutoFit/>
              </a:bodyPr>
              <a:lstStyle/>
              <a:p>
                <a:pPr algn="ctr"/>
                <a:r>
                  <a:rPr lang="en-US" sz="1200" dirty="0" smtClean="0">
                    <a:solidFill>
                      <a:prstClr val="black"/>
                    </a:solidFill>
                  </a:rPr>
                  <a:t>Task.vi</a:t>
                </a:r>
                <a:endParaRPr lang="en-US" sz="1200" dirty="0">
                  <a:solidFill>
                    <a:prstClr val="black"/>
                  </a:solidFill>
                </a:endParaRPr>
              </a:p>
            </p:txBody>
          </p:sp>
        </p:grpSp>
        <p:sp>
          <p:nvSpPr>
            <p:cNvPr id="219" name="Up Arrow 218"/>
            <p:cNvSpPr/>
            <p:nvPr/>
          </p:nvSpPr>
          <p:spPr>
            <a:xfrm rot="16200000">
              <a:off x="7179976" y="2527022"/>
              <a:ext cx="303363"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224" name="Group 223"/>
          <p:cNvGrpSpPr/>
          <p:nvPr/>
        </p:nvGrpSpPr>
        <p:grpSpPr>
          <a:xfrm>
            <a:off x="1366748" y="4988018"/>
            <a:ext cx="3308593" cy="438469"/>
            <a:chOff x="1392409" y="2133600"/>
            <a:chExt cx="3308593" cy="438469"/>
          </a:xfrm>
        </p:grpSpPr>
        <p:grpSp>
          <p:nvGrpSpPr>
            <p:cNvPr id="225" name="Group 224"/>
            <p:cNvGrpSpPr/>
            <p:nvPr/>
          </p:nvGrpSpPr>
          <p:grpSpPr>
            <a:xfrm>
              <a:off x="1392409" y="2133600"/>
              <a:ext cx="2274861" cy="438469"/>
              <a:chOff x="1295400" y="3651051"/>
              <a:chExt cx="4072494" cy="438469"/>
            </a:xfrm>
          </p:grpSpPr>
          <p:sp>
            <p:nvSpPr>
              <p:cNvPr id="227" name="Up Arrow 226"/>
              <p:cNvSpPr/>
              <p:nvPr/>
            </p:nvSpPr>
            <p:spPr>
              <a:xfrm rot="5400000">
                <a:off x="3179247" y="1767204"/>
                <a:ext cx="304800" cy="4072494"/>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8" name="TextBox 227"/>
              <p:cNvSpPr txBox="1"/>
              <p:nvPr/>
            </p:nvSpPr>
            <p:spPr>
              <a:xfrm>
                <a:off x="2051777" y="3812521"/>
                <a:ext cx="2543001" cy="276999"/>
              </a:xfrm>
              <a:prstGeom prst="rect">
                <a:avLst/>
              </a:prstGeom>
              <a:noFill/>
            </p:spPr>
            <p:txBody>
              <a:bodyPr wrap="none" rtlCol="0">
                <a:spAutoFit/>
              </a:bodyPr>
              <a:lstStyle/>
              <a:p>
                <a:r>
                  <a:rPr lang="en-US" sz="1200" dirty="0" smtClean="0">
                    <a:solidFill>
                      <a:prstClr val="black"/>
                    </a:solidFill>
                  </a:rPr>
                  <a:t>Log Event </a:t>
                </a:r>
                <a:r>
                  <a:rPr lang="en-US" sz="1200" dirty="0" err="1" smtClean="0">
                    <a:solidFill>
                      <a:prstClr val="black"/>
                    </a:solidFill>
                  </a:rPr>
                  <a:t>Msg.lvclass</a:t>
                </a:r>
                <a:endParaRPr lang="en-US" sz="1200" dirty="0">
                  <a:solidFill>
                    <a:prstClr val="black"/>
                  </a:solidFill>
                </a:endParaRPr>
              </a:p>
            </p:txBody>
          </p:sp>
        </p:grpSp>
        <p:sp>
          <p:nvSpPr>
            <p:cNvPr id="226" name="Rectangle 225"/>
            <p:cNvSpPr/>
            <p:nvPr/>
          </p:nvSpPr>
          <p:spPr>
            <a:xfrm>
              <a:off x="3677709" y="2147500"/>
              <a:ext cx="1023293" cy="276999"/>
            </a:xfrm>
            <a:prstGeom prst="rect">
              <a:avLst/>
            </a:prstGeom>
            <a:solidFill>
              <a:schemeClr val="bg1"/>
            </a:solidFill>
            <a:ln>
              <a:solidFill>
                <a:schemeClr val="tx2"/>
              </a:solidFill>
            </a:ln>
          </p:spPr>
          <p:txBody>
            <a:bodyPr wrap="none" rtlCol="0">
              <a:spAutoFit/>
            </a:bodyPr>
            <a:lstStyle/>
            <a:p>
              <a:pPr algn="ctr"/>
              <a:r>
                <a:rPr lang="en-US" sz="1200" dirty="0">
                  <a:solidFill>
                    <a:prstClr val="black"/>
                  </a:solidFill>
                </a:rPr>
                <a:t>Log Event.vi</a:t>
              </a:r>
            </a:p>
          </p:txBody>
        </p:sp>
      </p:grpSp>
      <p:sp>
        <p:nvSpPr>
          <p:cNvPr id="237" name="Oval 236"/>
          <p:cNvSpPr/>
          <p:nvPr/>
        </p:nvSpPr>
        <p:spPr>
          <a:xfrm flipH="1">
            <a:off x="4025280" y="5374862"/>
            <a:ext cx="270680" cy="270680"/>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46" name="Group 45"/>
          <p:cNvGrpSpPr/>
          <p:nvPr/>
        </p:nvGrpSpPr>
        <p:grpSpPr>
          <a:xfrm>
            <a:off x="3673496" y="5505543"/>
            <a:ext cx="2160613" cy="947194"/>
            <a:chOff x="3673496" y="5505543"/>
            <a:chExt cx="2160613" cy="947194"/>
          </a:xfrm>
        </p:grpSpPr>
        <p:grpSp>
          <p:nvGrpSpPr>
            <p:cNvPr id="231" name="Group 230"/>
            <p:cNvGrpSpPr/>
            <p:nvPr/>
          </p:nvGrpSpPr>
          <p:grpSpPr>
            <a:xfrm>
              <a:off x="3673496" y="5505543"/>
              <a:ext cx="2160613" cy="947194"/>
              <a:chOff x="6421878" y="2157938"/>
              <a:chExt cx="2160613" cy="947194"/>
            </a:xfrm>
          </p:grpSpPr>
          <p:sp>
            <p:nvSpPr>
              <p:cNvPr id="236" name="TextBox 235"/>
              <p:cNvSpPr txBox="1"/>
              <p:nvPr/>
            </p:nvSpPr>
            <p:spPr>
              <a:xfrm>
                <a:off x="7235645" y="2157938"/>
                <a:ext cx="1346846" cy="276999"/>
              </a:xfrm>
              <a:prstGeom prst="rect">
                <a:avLst/>
              </a:prstGeom>
              <a:noFill/>
            </p:spPr>
            <p:txBody>
              <a:bodyPr wrap="none" rtlCol="0">
                <a:spAutoFit/>
              </a:bodyPr>
              <a:lstStyle/>
              <a:p>
                <a:r>
                  <a:rPr lang="en-US" sz="1200" dirty="0" smtClean="0">
                    <a:solidFill>
                      <a:prstClr val="black"/>
                    </a:solidFill>
                  </a:rPr>
                  <a:t>Stop </a:t>
                </a:r>
                <a:r>
                  <a:rPr lang="en-US" sz="1200" dirty="0" err="1" smtClean="0">
                    <a:solidFill>
                      <a:prstClr val="black"/>
                    </a:solidFill>
                  </a:rPr>
                  <a:t>Msg.lvclass</a:t>
                </a:r>
                <a:endParaRPr lang="en-US" sz="1200" dirty="0">
                  <a:solidFill>
                    <a:prstClr val="black"/>
                  </a:solidFill>
                </a:endParaRPr>
              </a:p>
            </p:txBody>
          </p:sp>
          <p:sp>
            <p:nvSpPr>
              <p:cNvPr id="234" name="Rectangle 233"/>
              <p:cNvSpPr/>
              <p:nvPr/>
            </p:nvSpPr>
            <p:spPr>
              <a:xfrm>
                <a:off x="6421878" y="2458801"/>
                <a:ext cx="1021433" cy="646331"/>
              </a:xfrm>
              <a:prstGeom prst="rect">
                <a:avLst/>
              </a:prstGeom>
              <a:solidFill>
                <a:schemeClr val="bg1"/>
              </a:solidFill>
              <a:ln>
                <a:solidFill>
                  <a:schemeClr val="tx2"/>
                </a:solidFill>
              </a:ln>
            </p:spPr>
            <p:txBody>
              <a:bodyPr wrap="none" rtlCol="0">
                <a:spAutoFit/>
              </a:bodyPr>
              <a:lstStyle/>
              <a:p>
                <a:pPr algn="ctr"/>
                <a:endParaRPr lang="en-US" sz="1200" dirty="0" smtClean="0">
                  <a:solidFill>
                    <a:prstClr val="black"/>
                  </a:solidFill>
                </a:endParaRPr>
              </a:p>
              <a:p>
                <a:pPr algn="ctr"/>
                <a:r>
                  <a:rPr lang="en-US" sz="1200" dirty="0" smtClean="0">
                    <a:solidFill>
                      <a:prstClr val="black"/>
                    </a:solidFill>
                  </a:rPr>
                  <a:t>Stop Core.vi</a:t>
                </a:r>
              </a:p>
              <a:p>
                <a:pPr algn="ctr"/>
                <a:endParaRPr lang="en-US" sz="1200" dirty="0">
                  <a:solidFill>
                    <a:prstClr val="black"/>
                  </a:solidFill>
                </a:endParaRPr>
              </a:p>
            </p:txBody>
          </p:sp>
        </p:grpSp>
        <p:sp>
          <p:nvSpPr>
            <p:cNvPr id="232" name="Up Arrow 231"/>
            <p:cNvSpPr/>
            <p:nvPr/>
          </p:nvSpPr>
          <p:spPr>
            <a:xfrm rot="16200000">
              <a:off x="4613172" y="5845898"/>
              <a:ext cx="303363"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cxnSp>
          <p:nvCxnSpPr>
            <p:cNvPr id="242" name="Elbow Connector 241"/>
            <p:cNvCxnSpPr>
              <a:stCxn id="237" idx="2"/>
              <a:endCxn id="232" idx="2"/>
            </p:cNvCxnSpPr>
            <p:nvPr/>
          </p:nvCxnSpPr>
          <p:spPr>
            <a:xfrm>
              <a:off x="4295960" y="5510202"/>
              <a:ext cx="546577" cy="413379"/>
            </a:xfrm>
            <a:prstGeom prst="bentConnector3">
              <a:avLst>
                <a:gd name="adj1" fmla="val 295827"/>
              </a:avLst>
            </a:prstGeom>
            <a:ln w="9525"/>
          </p:spPr>
          <p:style>
            <a:lnRef idx="2">
              <a:schemeClr val="accent1"/>
            </a:lnRef>
            <a:fillRef idx="0">
              <a:schemeClr val="accent1"/>
            </a:fillRef>
            <a:effectRef idx="1">
              <a:schemeClr val="accent1"/>
            </a:effectRef>
            <a:fontRef idx="minor">
              <a:schemeClr val="tx1"/>
            </a:fontRef>
          </p:style>
        </p:cxnSp>
      </p:grpSp>
      <p:grpSp>
        <p:nvGrpSpPr>
          <p:cNvPr id="47" name="Group 46"/>
          <p:cNvGrpSpPr/>
          <p:nvPr/>
        </p:nvGrpSpPr>
        <p:grpSpPr>
          <a:xfrm>
            <a:off x="914400" y="6127014"/>
            <a:ext cx="6544574" cy="426186"/>
            <a:chOff x="914400" y="6127014"/>
            <a:chExt cx="6544574" cy="426186"/>
          </a:xfrm>
        </p:grpSpPr>
        <p:grpSp>
          <p:nvGrpSpPr>
            <p:cNvPr id="252" name="Group 251"/>
            <p:cNvGrpSpPr/>
            <p:nvPr/>
          </p:nvGrpSpPr>
          <p:grpSpPr>
            <a:xfrm>
              <a:off x="914400" y="6139615"/>
              <a:ext cx="2759098" cy="413585"/>
              <a:chOff x="914400" y="5923616"/>
              <a:chExt cx="2759098" cy="413585"/>
            </a:xfrm>
          </p:grpSpPr>
          <p:sp>
            <p:nvSpPr>
              <p:cNvPr id="248" name="Rectangle 247"/>
              <p:cNvSpPr/>
              <p:nvPr/>
            </p:nvSpPr>
            <p:spPr>
              <a:xfrm>
                <a:off x="914400" y="5943600"/>
                <a:ext cx="1021433" cy="276999"/>
              </a:xfrm>
              <a:prstGeom prst="rect">
                <a:avLst/>
              </a:prstGeom>
              <a:solidFill>
                <a:schemeClr val="bg1"/>
              </a:solidFill>
              <a:ln>
                <a:solidFill>
                  <a:schemeClr val="tx2"/>
                </a:solidFill>
              </a:ln>
            </p:spPr>
            <p:txBody>
              <a:bodyPr wrap="none" rtlCol="0">
                <a:spAutoFit/>
              </a:bodyPr>
              <a:lstStyle/>
              <a:p>
                <a:pPr algn="ctr"/>
                <a:r>
                  <a:rPr lang="en-US" sz="1200" dirty="0" smtClean="0">
                    <a:solidFill>
                      <a:prstClr val="black"/>
                    </a:solidFill>
                  </a:rPr>
                  <a:t>Stop Core.vi</a:t>
                </a:r>
              </a:p>
            </p:txBody>
          </p:sp>
          <p:sp>
            <p:nvSpPr>
              <p:cNvPr id="250" name="Up Arrow 249"/>
              <p:cNvSpPr/>
              <p:nvPr/>
            </p:nvSpPr>
            <p:spPr>
              <a:xfrm rot="16200000">
                <a:off x="2641854" y="5205095"/>
                <a:ext cx="313124" cy="1750165"/>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51" name="TextBox 250"/>
              <p:cNvSpPr txBox="1"/>
              <p:nvPr/>
            </p:nvSpPr>
            <p:spPr>
              <a:xfrm>
                <a:off x="2126041" y="6060202"/>
                <a:ext cx="1540956" cy="276999"/>
              </a:xfrm>
              <a:prstGeom prst="rect">
                <a:avLst/>
              </a:prstGeom>
              <a:noFill/>
            </p:spPr>
            <p:txBody>
              <a:bodyPr wrap="square" rtlCol="0">
                <a:spAutoFit/>
              </a:bodyPr>
              <a:lstStyle/>
              <a:p>
                <a:pPr algn="ctr"/>
                <a:r>
                  <a:rPr lang="en-US" sz="1200" dirty="0" smtClean="0">
                    <a:solidFill>
                      <a:prstClr val="black"/>
                    </a:solidFill>
                  </a:rPr>
                  <a:t>Stop </a:t>
                </a:r>
                <a:r>
                  <a:rPr lang="en-US" sz="1200" dirty="0" err="1" smtClean="0">
                    <a:solidFill>
                      <a:prstClr val="black"/>
                    </a:solidFill>
                  </a:rPr>
                  <a:t>Msg.lvclass</a:t>
                </a:r>
                <a:endParaRPr lang="en-US" sz="1200" dirty="0">
                  <a:solidFill>
                    <a:prstClr val="black"/>
                  </a:solidFill>
                </a:endParaRPr>
              </a:p>
            </p:txBody>
          </p:sp>
        </p:grpSp>
        <p:grpSp>
          <p:nvGrpSpPr>
            <p:cNvPr id="253" name="Group 252"/>
            <p:cNvGrpSpPr/>
            <p:nvPr/>
          </p:nvGrpSpPr>
          <p:grpSpPr>
            <a:xfrm flipH="1">
              <a:off x="4699876" y="6127014"/>
              <a:ext cx="2759098" cy="413585"/>
              <a:chOff x="914400" y="5923616"/>
              <a:chExt cx="2759098" cy="413585"/>
            </a:xfrm>
          </p:grpSpPr>
          <p:sp>
            <p:nvSpPr>
              <p:cNvPr id="254" name="Rectangle 253"/>
              <p:cNvSpPr/>
              <p:nvPr/>
            </p:nvSpPr>
            <p:spPr>
              <a:xfrm>
                <a:off x="914400" y="5943600"/>
                <a:ext cx="1021433" cy="276999"/>
              </a:xfrm>
              <a:prstGeom prst="rect">
                <a:avLst/>
              </a:prstGeom>
              <a:solidFill>
                <a:schemeClr val="bg1"/>
              </a:solidFill>
              <a:ln>
                <a:solidFill>
                  <a:schemeClr val="tx2"/>
                </a:solidFill>
              </a:ln>
            </p:spPr>
            <p:txBody>
              <a:bodyPr wrap="none" rtlCol="0">
                <a:spAutoFit/>
              </a:bodyPr>
              <a:lstStyle/>
              <a:p>
                <a:pPr algn="ctr"/>
                <a:r>
                  <a:rPr lang="en-US" sz="1200" dirty="0" smtClean="0">
                    <a:solidFill>
                      <a:prstClr val="black"/>
                    </a:solidFill>
                  </a:rPr>
                  <a:t>Stop Core.vi</a:t>
                </a:r>
              </a:p>
            </p:txBody>
          </p:sp>
          <p:sp>
            <p:nvSpPr>
              <p:cNvPr id="255" name="Up Arrow 254"/>
              <p:cNvSpPr/>
              <p:nvPr/>
            </p:nvSpPr>
            <p:spPr>
              <a:xfrm rot="16200000">
                <a:off x="2641854" y="5205095"/>
                <a:ext cx="313124" cy="1750165"/>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56" name="TextBox 255"/>
              <p:cNvSpPr txBox="1"/>
              <p:nvPr/>
            </p:nvSpPr>
            <p:spPr>
              <a:xfrm>
                <a:off x="2126041" y="6060202"/>
                <a:ext cx="1540956" cy="276999"/>
              </a:xfrm>
              <a:prstGeom prst="rect">
                <a:avLst/>
              </a:prstGeom>
              <a:noFill/>
            </p:spPr>
            <p:txBody>
              <a:bodyPr wrap="square" rtlCol="0">
                <a:spAutoFit/>
              </a:bodyPr>
              <a:lstStyle/>
              <a:p>
                <a:pPr algn="ctr"/>
                <a:r>
                  <a:rPr lang="en-US" sz="1200" dirty="0" smtClean="0">
                    <a:solidFill>
                      <a:prstClr val="black"/>
                    </a:solidFill>
                  </a:rPr>
                  <a:t>Stop </a:t>
                </a:r>
                <a:r>
                  <a:rPr lang="en-US" sz="1200" dirty="0" err="1" smtClean="0">
                    <a:solidFill>
                      <a:prstClr val="black"/>
                    </a:solidFill>
                  </a:rPr>
                  <a:t>Msg.lvclass</a:t>
                </a:r>
                <a:endParaRPr lang="en-US" sz="1200" dirty="0">
                  <a:solidFill>
                    <a:prstClr val="black"/>
                  </a:solidFill>
                </a:endParaRPr>
              </a:p>
            </p:txBody>
          </p:sp>
        </p:grpSp>
      </p:grpSp>
      <p:grpSp>
        <p:nvGrpSpPr>
          <p:cNvPr id="49" name="Group 48"/>
          <p:cNvGrpSpPr/>
          <p:nvPr/>
        </p:nvGrpSpPr>
        <p:grpSpPr>
          <a:xfrm>
            <a:off x="517564" y="2535853"/>
            <a:ext cx="1031346" cy="461665"/>
            <a:chOff x="517564" y="2535853"/>
            <a:chExt cx="1031346" cy="461665"/>
          </a:xfrm>
        </p:grpSpPr>
        <p:sp>
          <p:nvSpPr>
            <p:cNvPr id="210" name="Oval 209"/>
            <p:cNvSpPr/>
            <p:nvPr/>
          </p:nvSpPr>
          <p:spPr>
            <a:xfrm flipH="1">
              <a:off x="1278230" y="2631346"/>
              <a:ext cx="270680" cy="270680"/>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57" name="TextBox 256"/>
            <p:cNvSpPr txBox="1"/>
            <p:nvPr/>
          </p:nvSpPr>
          <p:spPr>
            <a:xfrm>
              <a:off x="517564" y="2535853"/>
              <a:ext cx="745717" cy="461665"/>
            </a:xfrm>
            <a:prstGeom prst="rect">
              <a:avLst/>
            </a:prstGeom>
            <a:noFill/>
          </p:spPr>
          <p:txBody>
            <a:bodyPr wrap="none" rtlCol="0">
              <a:spAutoFit/>
            </a:bodyPr>
            <a:lstStyle/>
            <a:p>
              <a:pPr algn="r"/>
              <a:r>
                <a:rPr lang="en-US" sz="1200" dirty="0" smtClean="0"/>
                <a:t>Event</a:t>
              </a:r>
            </a:p>
            <a:p>
              <a:pPr algn="r"/>
              <a:r>
                <a:rPr lang="en-US" sz="1200" dirty="0" smtClean="0"/>
                <a:t>Timeout</a:t>
              </a:r>
              <a:endParaRPr lang="en-US" sz="1200" dirty="0"/>
            </a:p>
          </p:txBody>
        </p:sp>
      </p:grpSp>
      <p:grpSp>
        <p:nvGrpSpPr>
          <p:cNvPr id="259" name="Group 258"/>
          <p:cNvGrpSpPr/>
          <p:nvPr/>
        </p:nvGrpSpPr>
        <p:grpSpPr>
          <a:xfrm>
            <a:off x="517564" y="1823036"/>
            <a:ext cx="1031346" cy="461665"/>
            <a:chOff x="517564" y="2535853"/>
            <a:chExt cx="1031346" cy="461665"/>
          </a:xfrm>
        </p:grpSpPr>
        <p:sp>
          <p:nvSpPr>
            <p:cNvPr id="260" name="Oval 259"/>
            <p:cNvSpPr/>
            <p:nvPr/>
          </p:nvSpPr>
          <p:spPr>
            <a:xfrm flipH="1">
              <a:off x="1278230" y="2631346"/>
              <a:ext cx="270680" cy="270680"/>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61" name="TextBox 260"/>
            <p:cNvSpPr txBox="1"/>
            <p:nvPr/>
          </p:nvSpPr>
          <p:spPr>
            <a:xfrm>
              <a:off x="517564" y="2535853"/>
              <a:ext cx="745717" cy="461665"/>
            </a:xfrm>
            <a:prstGeom prst="rect">
              <a:avLst/>
            </a:prstGeom>
            <a:noFill/>
          </p:spPr>
          <p:txBody>
            <a:bodyPr wrap="none" rtlCol="0">
              <a:spAutoFit/>
            </a:bodyPr>
            <a:lstStyle/>
            <a:p>
              <a:pPr algn="r"/>
              <a:r>
                <a:rPr lang="en-US" sz="1200" dirty="0" smtClean="0"/>
                <a:t>Event</a:t>
              </a:r>
            </a:p>
            <a:p>
              <a:pPr algn="r"/>
              <a:r>
                <a:rPr lang="en-US" sz="1200" dirty="0" smtClean="0"/>
                <a:t>Timeout</a:t>
              </a:r>
              <a:endParaRPr lang="en-US" sz="1200" dirty="0"/>
            </a:p>
          </p:txBody>
        </p:sp>
      </p:grpSp>
      <p:grpSp>
        <p:nvGrpSpPr>
          <p:cNvPr id="262" name="Group 261"/>
          <p:cNvGrpSpPr/>
          <p:nvPr/>
        </p:nvGrpSpPr>
        <p:grpSpPr>
          <a:xfrm>
            <a:off x="517564" y="4918655"/>
            <a:ext cx="1031346" cy="461665"/>
            <a:chOff x="517564" y="2535853"/>
            <a:chExt cx="1031346" cy="461665"/>
          </a:xfrm>
        </p:grpSpPr>
        <p:sp>
          <p:nvSpPr>
            <p:cNvPr id="263" name="Oval 262"/>
            <p:cNvSpPr/>
            <p:nvPr/>
          </p:nvSpPr>
          <p:spPr>
            <a:xfrm flipH="1">
              <a:off x="1278230" y="2631346"/>
              <a:ext cx="270680" cy="270680"/>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64" name="TextBox 263"/>
            <p:cNvSpPr txBox="1"/>
            <p:nvPr/>
          </p:nvSpPr>
          <p:spPr>
            <a:xfrm>
              <a:off x="517564" y="2535853"/>
              <a:ext cx="745717" cy="461665"/>
            </a:xfrm>
            <a:prstGeom prst="rect">
              <a:avLst/>
            </a:prstGeom>
            <a:noFill/>
          </p:spPr>
          <p:txBody>
            <a:bodyPr wrap="none" rtlCol="0">
              <a:spAutoFit/>
            </a:bodyPr>
            <a:lstStyle/>
            <a:p>
              <a:pPr algn="r"/>
              <a:r>
                <a:rPr lang="en-US" sz="1200" dirty="0" smtClean="0"/>
                <a:t>Event</a:t>
              </a:r>
            </a:p>
            <a:p>
              <a:pPr algn="r"/>
              <a:r>
                <a:rPr lang="en-US" sz="1200" dirty="0" smtClean="0"/>
                <a:t>Timeout</a:t>
              </a:r>
              <a:endParaRPr lang="en-US" sz="1200" dirty="0"/>
            </a:p>
          </p:txBody>
        </p:sp>
      </p:grpSp>
    </p:spTree>
    <p:extLst>
      <p:ext uri="{BB962C8B-B14F-4D97-AF65-F5344CB8AC3E}">
        <p14:creationId xmlns:p14="http://schemas.microsoft.com/office/powerpoint/2010/main" val="2314869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2"/>
                                        </p:tgtEl>
                                        <p:attrNameLst>
                                          <p:attrName>style.visibility</p:attrName>
                                        </p:attrNameLst>
                                      </p:cBhvr>
                                      <p:to>
                                        <p:strVal val="visible"/>
                                      </p:to>
                                    </p:set>
                                    <p:animEffect transition="in" filter="fade">
                                      <p:cBhvr>
                                        <p:cTn id="17" dur="500"/>
                                        <p:tgtEl>
                                          <p:spTgt spid="18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9"/>
                                        </p:tgtEl>
                                        <p:attrNameLst>
                                          <p:attrName>style.visibility</p:attrName>
                                        </p:attrNameLst>
                                      </p:cBhvr>
                                      <p:to>
                                        <p:strVal val="visible"/>
                                      </p:to>
                                    </p:set>
                                    <p:animEffect transition="in" filter="fade">
                                      <p:cBhvr>
                                        <p:cTn id="27" dur="500"/>
                                        <p:tgtEl>
                                          <p:spTgt spid="25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4"/>
                                        </p:tgtEl>
                                        <p:attrNameLst>
                                          <p:attrName>style.visibility</p:attrName>
                                        </p:attrNameLst>
                                      </p:cBhvr>
                                      <p:to>
                                        <p:strVal val="visible"/>
                                      </p:to>
                                    </p:set>
                                    <p:animEffect transition="in" filter="fade">
                                      <p:cBhvr>
                                        <p:cTn id="52" dur="500"/>
                                        <p:tgtEl>
                                          <p:spTgt spid="17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52"/>
                                        </p:tgtEl>
                                        <p:attrNameLst>
                                          <p:attrName>style.visibility</p:attrName>
                                        </p:attrNameLst>
                                      </p:cBhvr>
                                      <p:to>
                                        <p:strVal val="visible"/>
                                      </p:to>
                                    </p:set>
                                    <p:animEffect transition="in" filter="fade">
                                      <p:cBhvr>
                                        <p:cTn id="62" dur="500"/>
                                        <p:tgtEl>
                                          <p:spTgt spid="15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09"/>
                                        </p:tgtEl>
                                        <p:attrNameLst>
                                          <p:attrName>style.visibility</p:attrName>
                                        </p:attrNameLst>
                                      </p:cBhvr>
                                      <p:to>
                                        <p:strVal val="visible"/>
                                      </p:to>
                                    </p:set>
                                    <p:animEffect transition="in" filter="fade">
                                      <p:cBhvr>
                                        <p:cTn id="72" dur="500"/>
                                        <p:tgtEl>
                                          <p:spTgt spid="20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00"/>
                                        </p:tgtEl>
                                        <p:attrNameLst>
                                          <p:attrName>style.visibility</p:attrName>
                                        </p:attrNameLst>
                                      </p:cBhvr>
                                      <p:to>
                                        <p:strVal val="visible"/>
                                      </p:to>
                                    </p:set>
                                    <p:animEffect transition="in" filter="fade">
                                      <p:cBhvr>
                                        <p:cTn id="77" dur="500"/>
                                        <p:tgtEl>
                                          <p:spTgt spid="200"/>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03"/>
                                        </p:tgtEl>
                                        <p:attrNameLst>
                                          <p:attrName>style.visibility</p:attrName>
                                        </p:attrNameLst>
                                      </p:cBhvr>
                                      <p:to>
                                        <p:strVal val="visible"/>
                                      </p:to>
                                    </p:set>
                                    <p:animEffect transition="in" filter="fade">
                                      <p:cBhvr>
                                        <p:cTn id="80" dur="500"/>
                                        <p:tgtEl>
                                          <p:spTgt spid="203"/>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204"/>
                                        </p:tgtEl>
                                        <p:attrNameLst>
                                          <p:attrName>style.visibility</p:attrName>
                                        </p:attrNameLst>
                                      </p:cBhvr>
                                      <p:to>
                                        <p:strVal val="visible"/>
                                      </p:to>
                                    </p:set>
                                    <p:animEffect transition="in" filter="fade">
                                      <p:cBhvr>
                                        <p:cTn id="85" dur="500"/>
                                        <p:tgtEl>
                                          <p:spTgt spid="204"/>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217"/>
                                        </p:tgtEl>
                                        <p:attrNameLst>
                                          <p:attrName>style.visibility</p:attrName>
                                        </p:attrNameLst>
                                      </p:cBhvr>
                                      <p:to>
                                        <p:strVal val="visible"/>
                                      </p:to>
                                    </p:set>
                                    <p:animEffect transition="in" filter="fade">
                                      <p:cBhvr>
                                        <p:cTn id="90" dur="500"/>
                                        <p:tgtEl>
                                          <p:spTgt spid="217"/>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212"/>
                                        </p:tgtEl>
                                        <p:attrNameLst>
                                          <p:attrName>style.visibility</p:attrName>
                                        </p:attrNameLst>
                                      </p:cBhvr>
                                      <p:to>
                                        <p:strVal val="visible"/>
                                      </p:to>
                                    </p:set>
                                    <p:animEffect transition="in" filter="fade">
                                      <p:cBhvr>
                                        <p:cTn id="95" dur="500"/>
                                        <p:tgtEl>
                                          <p:spTgt spid="212"/>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262"/>
                                        </p:tgtEl>
                                        <p:attrNameLst>
                                          <p:attrName>style.visibility</p:attrName>
                                        </p:attrNameLst>
                                      </p:cBhvr>
                                      <p:to>
                                        <p:strVal val="visible"/>
                                      </p:to>
                                    </p:set>
                                    <p:animEffect transition="in" filter="fade">
                                      <p:cBhvr>
                                        <p:cTn id="100" dur="500"/>
                                        <p:tgtEl>
                                          <p:spTgt spid="262"/>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224"/>
                                        </p:tgtEl>
                                        <p:attrNameLst>
                                          <p:attrName>style.visibility</p:attrName>
                                        </p:attrNameLst>
                                      </p:cBhvr>
                                      <p:to>
                                        <p:strVal val="visible"/>
                                      </p:to>
                                    </p:set>
                                    <p:animEffect transition="in" filter="fade">
                                      <p:cBhvr>
                                        <p:cTn id="105" dur="500"/>
                                        <p:tgtEl>
                                          <p:spTgt spid="224"/>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237"/>
                                        </p:tgtEl>
                                        <p:attrNameLst>
                                          <p:attrName>style.visibility</p:attrName>
                                        </p:attrNameLst>
                                      </p:cBhvr>
                                      <p:to>
                                        <p:strVal val="visible"/>
                                      </p:to>
                                    </p:set>
                                    <p:animEffect transition="in" filter="fade">
                                      <p:cBhvr>
                                        <p:cTn id="110" dur="500"/>
                                        <p:tgtEl>
                                          <p:spTgt spid="237"/>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46"/>
                                        </p:tgtEl>
                                        <p:attrNameLst>
                                          <p:attrName>style.visibility</p:attrName>
                                        </p:attrNameLst>
                                      </p:cBhvr>
                                      <p:to>
                                        <p:strVal val="visible"/>
                                      </p:to>
                                    </p:set>
                                    <p:animEffect transition="in" filter="fade">
                                      <p:cBhvr>
                                        <p:cTn id="115" dur="500"/>
                                        <p:tgtEl>
                                          <p:spTgt spid="46"/>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47"/>
                                        </p:tgtEl>
                                        <p:attrNameLst>
                                          <p:attrName>style.visibility</p:attrName>
                                        </p:attrNameLst>
                                      </p:cBhvr>
                                      <p:to>
                                        <p:strVal val="visible"/>
                                      </p:to>
                                    </p:set>
                                    <p:animEffect transition="in" filter="fade">
                                      <p:cBhvr>
                                        <p:cTn id="12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03" grpId="0" animBg="1"/>
      <p:bldP spid="209" grpId="0" animBg="1"/>
      <p:bldP spid="23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9525"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6" name="Group 5"/>
          <p:cNvGrpSpPr/>
          <p:nvPr/>
        </p:nvGrpSpPr>
        <p:grpSpPr>
          <a:xfrm>
            <a:off x="3520502" y="292199"/>
            <a:ext cx="1295400" cy="6135102"/>
            <a:chOff x="457200" y="1386153"/>
            <a:chExt cx="1295400" cy="6135101"/>
          </a:xfrm>
        </p:grpSpPr>
        <p:sp>
          <p:nvSpPr>
            <p:cNvPr id="3" name="Rounded Rectangle 2"/>
            <p:cNvSpPr/>
            <p:nvPr/>
          </p:nvSpPr>
          <p:spPr>
            <a:xfrm>
              <a:off x="457200" y="1386153"/>
              <a:ext cx="1295400" cy="4932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prstClr val="white"/>
                  </a:solidFill>
                </a:rPr>
                <a:t>Project Actor</a:t>
              </a:r>
              <a:endParaRPr lang="en-US" sz="1400" dirty="0">
                <a:solidFill>
                  <a:prstClr val="white"/>
                </a:solidFill>
              </a:endParaRPr>
            </a:p>
          </p:txBody>
        </p:sp>
        <p:cxnSp>
          <p:nvCxnSpPr>
            <p:cNvPr id="5" name="Straight Connector 4"/>
            <p:cNvCxnSpPr>
              <a:stCxn id="3" idx="2"/>
            </p:cNvCxnSpPr>
            <p:nvPr/>
          </p:nvCxnSpPr>
          <p:spPr>
            <a:xfrm>
              <a:off x="1104900" y="1879446"/>
              <a:ext cx="0" cy="5641808"/>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7" name="Group 36"/>
          <p:cNvGrpSpPr/>
          <p:nvPr/>
        </p:nvGrpSpPr>
        <p:grpSpPr>
          <a:xfrm>
            <a:off x="4184834" y="638385"/>
            <a:ext cx="3460227" cy="5597414"/>
            <a:chOff x="4184834" y="638385"/>
            <a:chExt cx="3460227" cy="5597414"/>
          </a:xfrm>
        </p:grpSpPr>
        <p:grpSp>
          <p:nvGrpSpPr>
            <p:cNvPr id="40" name="Group 39"/>
            <p:cNvGrpSpPr/>
            <p:nvPr/>
          </p:nvGrpSpPr>
          <p:grpSpPr>
            <a:xfrm>
              <a:off x="6220121" y="638385"/>
              <a:ext cx="1424940" cy="5597414"/>
              <a:chOff x="457200" y="1269846"/>
              <a:chExt cx="1295400" cy="5597414"/>
            </a:xfrm>
          </p:grpSpPr>
          <p:sp>
            <p:nvSpPr>
              <p:cNvPr id="44" name="Rounded Rectangle 43"/>
              <p:cNvSpPr/>
              <p:nvPr/>
            </p:nvSpPr>
            <p:spPr>
              <a:xfrm>
                <a:off x="457200" y="1269846"/>
                <a:ext cx="1295400" cy="4932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prstClr val="white"/>
                    </a:solidFill>
                  </a:rPr>
                  <a:t>Alpha Actor</a:t>
                </a:r>
                <a:endParaRPr lang="en-US" sz="1400" dirty="0">
                  <a:solidFill>
                    <a:prstClr val="white"/>
                  </a:solidFill>
                </a:endParaRPr>
              </a:p>
            </p:txBody>
          </p:sp>
          <p:cxnSp>
            <p:nvCxnSpPr>
              <p:cNvPr id="45" name="Straight Connector 44"/>
              <p:cNvCxnSpPr>
                <a:stCxn id="44" idx="2"/>
              </p:cNvCxnSpPr>
              <p:nvPr/>
            </p:nvCxnSpPr>
            <p:spPr>
              <a:xfrm>
                <a:off x="1104900" y="1763139"/>
                <a:ext cx="0" cy="510412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4184834" y="825599"/>
              <a:ext cx="2035287" cy="304800"/>
              <a:chOff x="4184834" y="825599"/>
              <a:chExt cx="2035287" cy="304800"/>
            </a:xfrm>
          </p:grpSpPr>
          <p:grpSp>
            <p:nvGrpSpPr>
              <p:cNvPr id="10" name="Group 9"/>
              <p:cNvGrpSpPr/>
              <p:nvPr/>
            </p:nvGrpSpPr>
            <p:grpSpPr>
              <a:xfrm>
                <a:off x="4184834" y="825599"/>
                <a:ext cx="2035287" cy="83582"/>
                <a:chOff x="4131747" y="2351809"/>
                <a:chExt cx="3247159" cy="133350"/>
              </a:xfrm>
            </p:grpSpPr>
            <p:cxnSp>
              <p:nvCxnSpPr>
                <p:cNvPr id="99" name="Straight Connector 98"/>
                <p:cNvCxnSpPr>
                  <a:endCxn id="100" idx="2"/>
                </p:cNvCxnSpPr>
                <p:nvPr/>
              </p:nvCxnSpPr>
              <p:spPr>
                <a:xfrm>
                  <a:off x="4131747" y="2418484"/>
                  <a:ext cx="3113809" cy="0"/>
                </a:xfrm>
                <a:prstGeom prst="line">
                  <a:avLst/>
                </a:prstGeom>
                <a:ln w="9525"/>
              </p:spPr>
              <p:style>
                <a:lnRef idx="2">
                  <a:schemeClr val="accent1"/>
                </a:lnRef>
                <a:fillRef idx="0">
                  <a:schemeClr val="accent1"/>
                </a:fillRef>
                <a:effectRef idx="1">
                  <a:schemeClr val="accent1"/>
                </a:effectRef>
                <a:fontRef idx="minor">
                  <a:schemeClr val="tx1"/>
                </a:fontRef>
              </p:style>
            </p:cxnSp>
            <p:sp>
              <p:nvSpPr>
                <p:cNvPr id="100" name="Oval 99"/>
                <p:cNvSpPr/>
                <p:nvPr/>
              </p:nvSpPr>
              <p:spPr>
                <a:xfrm>
                  <a:off x="7245556" y="2351809"/>
                  <a:ext cx="133350" cy="13335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52" name="TextBox 51"/>
              <p:cNvSpPr txBox="1"/>
              <p:nvPr/>
            </p:nvSpPr>
            <p:spPr>
              <a:xfrm>
                <a:off x="4421587" y="853400"/>
                <a:ext cx="1504386" cy="276999"/>
              </a:xfrm>
              <a:prstGeom prst="rect">
                <a:avLst/>
              </a:prstGeom>
              <a:noFill/>
            </p:spPr>
            <p:txBody>
              <a:bodyPr wrap="none" rtlCol="0">
                <a:spAutoFit/>
              </a:bodyPr>
              <a:lstStyle/>
              <a:p>
                <a:r>
                  <a:rPr lang="en-US" sz="1200" dirty="0" smtClean="0">
                    <a:solidFill>
                      <a:prstClr val="black"/>
                    </a:solidFill>
                  </a:rPr>
                  <a:t>Launch Alpha Actor</a:t>
                </a:r>
                <a:endParaRPr lang="en-US" sz="1200" dirty="0">
                  <a:solidFill>
                    <a:prstClr val="black"/>
                  </a:solidFill>
                </a:endParaRPr>
              </a:p>
            </p:txBody>
          </p:sp>
        </p:grpSp>
      </p:grpSp>
      <p:grpSp>
        <p:nvGrpSpPr>
          <p:cNvPr id="38" name="Group 37"/>
          <p:cNvGrpSpPr/>
          <p:nvPr/>
        </p:nvGrpSpPr>
        <p:grpSpPr>
          <a:xfrm>
            <a:off x="701100" y="977999"/>
            <a:ext cx="3467103" cy="5151572"/>
            <a:chOff x="701100" y="977999"/>
            <a:chExt cx="3467103" cy="5151572"/>
          </a:xfrm>
        </p:grpSpPr>
        <p:grpSp>
          <p:nvGrpSpPr>
            <p:cNvPr id="41" name="Group 40"/>
            <p:cNvGrpSpPr/>
            <p:nvPr/>
          </p:nvGrpSpPr>
          <p:grpSpPr>
            <a:xfrm>
              <a:off x="701100" y="977999"/>
              <a:ext cx="1424940" cy="5151572"/>
              <a:chOff x="457200" y="1533857"/>
              <a:chExt cx="1295400" cy="5151572"/>
            </a:xfrm>
          </p:grpSpPr>
          <p:sp>
            <p:nvSpPr>
              <p:cNvPr id="42" name="Rounded Rectangle 41"/>
              <p:cNvSpPr/>
              <p:nvPr/>
            </p:nvSpPr>
            <p:spPr>
              <a:xfrm>
                <a:off x="457200" y="1533857"/>
                <a:ext cx="1295400" cy="4932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prstClr val="white"/>
                    </a:solidFill>
                  </a:rPr>
                  <a:t>Beta Actor</a:t>
                </a:r>
                <a:endParaRPr lang="en-US" sz="1400" dirty="0">
                  <a:solidFill>
                    <a:prstClr val="white"/>
                  </a:solidFill>
                </a:endParaRPr>
              </a:p>
            </p:txBody>
          </p:sp>
          <p:cxnSp>
            <p:nvCxnSpPr>
              <p:cNvPr id="43" name="Straight Connector 42"/>
              <p:cNvCxnSpPr>
                <a:stCxn id="42" idx="2"/>
              </p:cNvCxnSpPr>
              <p:nvPr/>
            </p:nvCxnSpPr>
            <p:spPr>
              <a:xfrm>
                <a:off x="1104900" y="2027150"/>
                <a:ext cx="0" cy="4658279"/>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4" name="Group 33"/>
            <p:cNvGrpSpPr/>
            <p:nvPr/>
          </p:nvGrpSpPr>
          <p:grpSpPr>
            <a:xfrm>
              <a:off x="2132916" y="1206600"/>
              <a:ext cx="2035287" cy="304799"/>
              <a:chOff x="2132916" y="1206600"/>
              <a:chExt cx="2035287" cy="304799"/>
            </a:xfrm>
          </p:grpSpPr>
          <p:grpSp>
            <p:nvGrpSpPr>
              <p:cNvPr id="87" name="Group 86"/>
              <p:cNvGrpSpPr/>
              <p:nvPr/>
            </p:nvGrpSpPr>
            <p:grpSpPr>
              <a:xfrm rot="10800000">
                <a:off x="2132916" y="1206600"/>
                <a:ext cx="2035287" cy="83582"/>
                <a:chOff x="4131747" y="2351809"/>
                <a:chExt cx="3247159" cy="133350"/>
              </a:xfrm>
            </p:grpSpPr>
            <p:cxnSp>
              <p:nvCxnSpPr>
                <p:cNvPr id="88" name="Straight Connector 87"/>
                <p:cNvCxnSpPr>
                  <a:endCxn id="89" idx="2"/>
                </p:cNvCxnSpPr>
                <p:nvPr/>
              </p:nvCxnSpPr>
              <p:spPr>
                <a:xfrm>
                  <a:off x="4131747" y="2418484"/>
                  <a:ext cx="3113809" cy="0"/>
                </a:xfrm>
                <a:prstGeom prst="line">
                  <a:avLst/>
                </a:prstGeom>
                <a:ln w="9525"/>
              </p:spPr>
              <p:style>
                <a:lnRef idx="2">
                  <a:schemeClr val="accent1"/>
                </a:lnRef>
                <a:fillRef idx="0">
                  <a:schemeClr val="accent1"/>
                </a:fillRef>
                <a:effectRef idx="1">
                  <a:schemeClr val="accent1"/>
                </a:effectRef>
                <a:fontRef idx="minor">
                  <a:schemeClr val="tx1"/>
                </a:fontRef>
              </p:style>
            </p:cxnSp>
            <p:sp>
              <p:nvSpPr>
                <p:cNvPr id="89" name="Oval 88"/>
                <p:cNvSpPr/>
                <p:nvPr/>
              </p:nvSpPr>
              <p:spPr>
                <a:xfrm>
                  <a:off x="7245556" y="2351809"/>
                  <a:ext cx="133350" cy="13335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84" name="TextBox 83"/>
              <p:cNvSpPr txBox="1"/>
              <p:nvPr/>
            </p:nvSpPr>
            <p:spPr>
              <a:xfrm>
                <a:off x="2371349" y="1234400"/>
                <a:ext cx="1437830" cy="276999"/>
              </a:xfrm>
              <a:prstGeom prst="rect">
                <a:avLst/>
              </a:prstGeom>
              <a:noFill/>
            </p:spPr>
            <p:txBody>
              <a:bodyPr wrap="none" rtlCol="0">
                <a:spAutoFit/>
              </a:bodyPr>
              <a:lstStyle/>
              <a:p>
                <a:r>
                  <a:rPr lang="en-US" sz="1200" dirty="0" smtClean="0">
                    <a:solidFill>
                      <a:prstClr val="black"/>
                    </a:solidFill>
                  </a:rPr>
                  <a:t>Launch Beta Actor</a:t>
                </a:r>
                <a:endParaRPr lang="en-US" sz="1200" dirty="0">
                  <a:solidFill>
                    <a:prstClr val="black"/>
                  </a:solidFill>
                </a:endParaRPr>
              </a:p>
            </p:txBody>
          </p:sp>
        </p:grpSp>
      </p:grpSp>
      <p:grpSp>
        <p:nvGrpSpPr>
          <p:cNvPr id="152" name="Group 151"/>
          <p:cNvGrpSpPr/>
          <p:nvPr/>
        </p:nvGrpSpPr>
        <p:grpSpPr>
          <a:xfrm>
            <a:off x="4158798" y="3035399"/>
            <a:ext cx="2457058" cy="424614"/>
            <a:chOff x="1295400" y="3651051"/>
            <a:chExt cx="4072494" cy="424614"/>
          </a:xfrm>
        </p:grpSpPr>
        <p:sp>
          <p:nvSpPr>
            <p:cNvPr id="153" name="Up Arrow 152"/>
            <p:cNvSpPr/>
            <p:nvPr/>
          </p:nvSpPr>
          <p:spPr>
            <a:xfrm rot="5400000">
              <a:off x="3179247" y="1767204"/>
              <a:ext cx="304800" cy="4072494"/>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54" name="TextBox 153"/>
            <p:cNvSpPr txBox="1"/>
            <p:nvPr/>
          </p:nvSpPr>
          <p:spPr>
            <a:xfrm>
              <a:off x="2023683" y="3798666"/>
              <a:ext cx="2580414" cy="276999"/>
            </a:xfrm>
            <a:prstGeom prst="rect">
              <a:avLst/>
            </a:prstGeom>
            <a:noFill/>
          </p:spPr>
          <p:txBody>
            <a:bodyPr wrap="none" rtlCol="0">
              <a:spAutoFit/>
            </a:bodyPr>
            <a:lstStyle/>
            <a:p>
              <a:r>
                <a:rPr lang="en-US" sz="1200" dirty="0" smtClean="0">
                  <a:solidFill>
                    <a:prstClr val="black"/>
                  </a:solidFill>
                </a:rPr>
                <a:t>Alpha Task </a:t>
              </a:r>
              <a:r>
                <a:rPr lang="en-US" sz="1200" dirty="0" err="1" smtClean="0">
                  <a:solidFill>
                    <a:prstClr val="black"/>
                  </a:solidFill>
                </a:rPr>
                <a:t>Msg.lvclass</a:t>
              </a:r>
              <a:endParaRPr lang="en-US" sz="1200" dirty="0">
                <a:solidFill>
                  <a:prstClr val="black"/>
                </a:solidFill>
              </a:endParaRPr>
            </a:p>
          </p:txBody>
        </p:sp>
      </p:grpSp>
      <p:grpSp>
        <p:nvGrpSpPr>
          <p:cNvPr id="35" name="Group 34"/>
          <p:cNvGrpSpPr/>
          <p:nvPr/>
        </p:nvGrpSpPr>
        <p:grpSpPr>
          <a:xfrm>
            <a:off x="3667270" y="1511400"/>
            <a:ext cx="2945457" cy="413586"/>
            <a:chOff x="3667270" y="1511400"/>
            <a:chExt cx="2945457" cy="413586"/>
          </a:xfrm>
        </p:grpSpPr>
        <p:grpSp>
          <p:nvGrpSpPr>
            <p:cNvPr id="60" name="Group 59"/>
            <p:cNvGrpSpPr/>
            <p:nvPr/>
          </p:nvGrpSpPr>
          <p:grpSpPr>
            <a:xfrm rot="10800000">
              <a:off x="4701002" y="1511400"/>
              <a:ext cx="1911725" cy="413586"/>
              <a:chOff x="1295400" y="3542265"/>
              <a:chExt cx="4072494" cy="413586"/>
            </a:xfrm>
          </p:grpSpPr>
          <p:sp>
            <p:nvSpPr>
              <p:cNvPr id="61" name="Up Arrow 60"/>
              <p:cNvSpPr/>
              <p:nvPr/>
            </p:nvSpPr>
            <p:spPr>
              <a:xfrm rot="5400000">
                <a:off x="3179247" y="1767204"/>
                <a:ext cx="304800" cy="4072494"/>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2" name="TextBox 61"/>
              <p:cNvSpPr txBox="1"/>
              <p:nvPr/>
            </p:nvSpPr>
            <p:spPr>
              <a:xfrm rot="10800000">
                <a:off x="1295402" y="3542265"/>
                <a:ext cx="3732010" cy="276999"/>
              </a:xfrm>
              <a:prstGeom prst="rect">
                <a:avLst/>
              </a:prstGeom>
              <a:noFill/>
            </p:spPr>
            <p:txBody>
              <a:bodyPr wrap="square" rtlCol="0">
                <a:spAutoFit/>
              </a:bodyPr>
              <a:lstStyle/>
              <a:p>
                <a:r>
                  <a:rPr lang="en-US" sz="1200" dirty="0" smtClean="0">
                    <a:solidFill>
                      <a:prstClr val="black"/>
                    </a:solidFill>
                  </a:rPr>
                  <a:t>Log Event </a:t>
                </a:r>
                <a:r>
                  <a:rPr lang="en-US" sz="1200" dirty="0" err="1" smtClean="0">
                    <a:solidFill>
                      <a:prstClr val="black"/>
                    </a:solidFill>
                  </a:rPr>
                  <a:t>Msg.lvclass</a:t>
                </a:r>
                <a:endParaRPr lang="en-US" sz="1200" dirty="0">
                  <a:solidFill>
                    <a:prstClr val="black"/>
                  </a:solidFill>
                </a:endParaRPr>
              </a:p>
            </p:txBody>
          </p:sp>
        </p:grpSp>
        <p:sp>
          <p:nvSpPr>
            <p:cNvPr id="11" name="Rectangle 10"/>
            <p:cNvSpPr/>
            <p:nvPr/>
          </p:nvSpPr>
          <p:spPr>
            <a:xfrm>
              <a:off x="3667270" y="1539954"/>
              <a:ext cx="1023293" cy="276999"/>
            </a:xfrm>
            <a:prstGeom prst="rect">
              <a:avLst/>
            </a:prstGeom>
            <a:solidFill>
              <a:schemeClr val="bg1"/>
            </a:solidFill>
            <a:ln>
              <a:solidFill>
                <a:schemeClr val="tx2"/>
              </a:solidFill>
            </a:ln>
          </p:spPr>
          <p:txBody>
            <a:bodyPr wrap="none" rtlCol="0">
              <a:spAutoFit/>
            </a:bodyPr>
            <a:lstStyle/>
            <a:p>
              <a:pPr algn="ctr"/>
              <a:r>
                <a:rPr lang="en-US" sz="1200" dirty="0">
                  <a:solidFill>
                    <a:prstClr val="black"/>
                  </a:solidFill>
                </a:rPr>
                <a:t>Log Event.vi</a:t>
              </a:r>
            </a:p>
          </p:txBody>
        </p:sp>
      </p:grpSp>
      <p:grpSp>
        <p:nvGrpSpPr>
          <p:cNvPr id="18" name="Group 17"/>
          <p:cNvGrpSpPr/>
          <p:nvPr/>
        </p:nvGrpSpPr>
        <p:grpSpPr>
          <a:xfrm>
            <a:off x="3667269" y="2240813"/>
            <a:ext cx="2945457" cy="413586"/>
            <a:chOff x="3667269" y="2458801"/>
            <a:chExt cx="2945457" cy="413586"/>
          </a:xfrm>
        </p:grpSpPr>
        <p:grpSp>
          <p:nvGrpSpPr>
            <p:cNvPr id="170" name="Group 169"/>
            <p:cNvGrpSpPr/>
            <p:nvPr/>
          </p:nvGrpSpPr>
          <p:grpSpPr>
            <a:xfrm rot="10800000">
              <a:off x="4701001" y="2458801"/>
              <a:ext cx="1911725" cy="413586"/>
              <a:chOff x="1295400" y="3542265"/>
              <a:chExt cx="4072494" cy="413586"/>
            </a:xfrm>
          </p:grpSpPr>
          <p:sp>
            <p:nvSpPr>
              <p:cNvPr id="171" name="Up Arrow 170"/>
              <p:cNvSpPr/>
              <p:nvPr/>
            </p:nvSpPr>
            <p:spPr>
              <a:xfrm rot="5400000">
                <a:off x="3179247" y="1767204"/>
                <a:ext cx="304800" cy="4072494"/>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72" name="TextBox 171"/>
              <p:cNvSpPr txBox="1"/>
              <p:nvPr/>
            </p:nvSpPr>
            <p:spPr>
              <a:xfrm rot="10800000">
                <a:off x="1295402" y="3542265"/>
                <a:ext cx="3732010" cy="276999"/>
              </a:xfrm>
              <a:prstGeom prst="rect">
                <a:avLst/>
              </a:prstGeom>
              <a:noFill/>
            </p:spPr>
            <p:txBody>
              <a:bodyPr wrap="square" rtlCol="0">
                <a:spAutoFit/>
              </a:bodyPr>
              <a:lstStyle/>
              <a:p>
                <a:r>
                  <a:rPr lang="en-US" sz="1200" dirty="0" smtClean="0">
                    <a:solidFill>
                      <a:prstClr val="black"/>
                    </a:solidFill>
                  </a:rPr>
                  <a:t>Log Event </a:t>
                </a:r>
                <a:r>
                  <a:rPr lang="en-US" sz="1200" dirty="0" err="1" smtClean="0">
                    <a:solidFill>
                      <a:prstClr val="black"/>
                    </a:solidFill>
                  </a:rPr>
                  <a:t>Msg.lvclass</a:t>
                </a:r>
                <a:endParaRPr lang="en-US" sz="1200" dirty="0">
                  <a:solidFill>
                    <a:prstClr val="black"/>
                  </a:solidFill>
                </a:endParaRPr>
              </a:p>
            </p:txBody>
          </p:sp>
        </p:grpSp>
        <p:sp>
          <p:nvSpPr>
            <p:cNvPr id="173" name="Rectangle 172"/>
            <p:cNvSpPr/>
            <p:nvPr/>
          </p:nvSpPr>
          <p:spPr>
            <a:xfrm>
              <a:off x="3667269" y="2472904"/>
              <a:ext cx="1023293" cy="276999"/>
            </a:xfrm>
            <a:prstGeom prst="rect">
              <a:avLst/>
            </a:prstGeom>
            <a:solidFill>
              <a:schemeClr val="bg1"/>
            </a:solidFill>
            <a:ln>
              <a:solidFill>
                <a:schemeClr val="tx2"/>
              </a:solidFill>
            </a:ln>
          </p:spPr>
          <p:txBody>
            <a:bodyPr wrap="none" rtlCol="0">
              <a:spAutoFit/>
            </a:bodyPr>
            <a:lstStyle/>
            <a:p>
              <a:pPr algn="ctr"/>
              <a:r>
                <a:rPr lang="en-US" sz="1200" dirty="0">
                  <a:solidFill>
                    <a:prstClr val="black"/>
                  </a:solidFill>
                </a:rPr>
                <a:t>Log Event.vi</a:t>
              </a:r>
            </a:p>
          </p:txBody>
        </p:sp>
      </p:grpSp>
      <p:grpSp>
        <p:nvGrpSpPr>
          <p:cNvPr id="174" name="Group 173"/>
          <p:cNvGrpSpPr/>
          <p:nvPr/>
        </p:nvGrpSpPr>
        <p:grpSpPr>
          <a:xfrm>
            <a:off x="1381696" y="2596930"/>
            <a:ext cx="3308593" cy="438469"/>
            <a:chOff x="1392409" y="2133600"/>
            <a:chExt cx="3308593" cy="438469"/>
          </a:xfrm>
        </p:grpSpPr>
        <p:grpSp>
          <p:nvGrpSpPr>
            <p:cNvPr id="175" name="Group 174"/>
            <p:cNvGrpSpPr/>
            <p:nvPr/>
          </p:nvGrpSpPr>
          <p:grpSpPr>
            <a:xfrm>
              <a:off x="1392409" y="2133600"/>
              <a:ext cx="2274861" cy="438469"/>
              <a:chOff x="1295400" y="3651051"/>
              <a:chExt cx="4072494" cy="438469"/>
            </a:xfrm>
          </p:grpSpPr>
          <p:sp>
            <p:nvSpPr>
              <p:cNvPr id="177" name="Up Arrow 176"/>
              <p:cNvSpPr/>
              <p:nvPr/>
            </p:nvSpPr>
            <p:spPr>
              <a:xfrm rot="5400000">
                <a:off x="3179247" y="1767204"/>
                <a:ext cx="304800" cy="4072494"/>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78" name="TextBox 177"/>
              <p:cNvSpPr txBox="1"/>
              <p:nvPr/>
            </p:nvSpPr>
            <p:spPr>
              <a:xfrm>
                <a:off x="2051777" y="3812521"/>
                <a:ext cx="2543001" cy="276999"/>
              </a:xfrm>
              <a:prstGeom prst="rect">
                <a:avLst/>
              </a:prstGeom>
              <a:noFill/>
            </p:spPr>
            <p:txBody>
              <a:bodyPr wrap="none" rtlCol="0">
                <a:spAutoFit/>
              </a:bodyPr>
              <a:lstStyle/>
              <a:p>
                <a:r>
                  <a:rPr lang="en-US" sz="1200" dirty="0" smtClean="0">
                    <a:solidFill>
                      <a:prstClr val="black"/>
                    </a:solidFill>
                  </a:rPr>
                  <a:t>Log Event </a:t>
                </a:r>
                <a:r>
                  <a:rPr lang="en-US" sz="1200" dirty="0" err="1" smtClean="0">
                    <a:solidFill>
                      <a:prstClr val="black"/>
                    </a:solidFill>
                  </a:rPr>
                  <a:t>Msg.lvclass</a:t>
                </a:r>
                <a:endParaRPr lang="en-US" sz="1200" dirty="0">
                  <a:solidFill>
                    <a:prstClr val="black"/>
                  </a:solidFill>
                </a:endParaRPr>
              </a:p>
            </p:txBody>
          </p:sp>
        </p:grpSp>
        <p:sp>
          <p:nvSpPr>
            <p:cNvPr id="176" name="Rectangle 175"/>
            <p:cNvSpPr/>
            <p:nvPr/>
          </p:nvSpPr>
          <p:spPr>
            <a:xfrm>
              <a:off x="3677709" y="2147500"/>
              <a:ext cx="1023293" cy="276999"/>
            </a:xfrm>
            <a:prstGeom prst="rect">
              <a:avLst/>
            </a:prstGeom>
            <a:solidFill>
              <a:schemeClr val="bg1"/>
            </a:solidFill>
            <a:ln>
              <a:solidFill>
                <a:schemeClr val="tx2"/>
              </a:solidFill>
            </a:ln>
          </p:spPr>
          <p:txBody>
            <a:bodyPr wrap="none" rtlCol="0">
              <a:spAutoFit/>
            </a:bodyPr>
            <a:lstStyle/>
            <a:p>
              <a:pPr algn="ctr"/>
              <a:r>
                <a:rPr lang="en-US" sz="1200" dirty="0">
                  <a:solidFill>
                    <a:prstClr val="black"/>
                  </a:solidFill>
                </a:rPr>
                <a:t>Log Event.vi</a:t>
              </a:r>
            </a:p>
          </p:txBody>
        </p:sp>
      </p:grpSp>
      <p:grpSp>
        <p:nvGrpSpPr>
          <p:cNvPr id="21" name="Group 20"/>
          <p:cNvGrpSpPr/>
          <p:nvPr/>
        </p:nvGrpSpPr>
        <p:grpSpPr>
          <a:xfrm>
            <a:off x="6612728" y="1936018"/>
            <a:ext cx="2061627" cy="581799"/>
            <a:chOff x="6612728" y="2177219"/>
            <a:chExt cx="2061627" cy="581799"/>
          </a:xfrm>
        </p:grpSpPr>
        <p:grpSp>
          <p:nvGrpSpPr>
            <p:cNvPr id="17" name="Group 16"/>
            <p:cNvGrpSpPr/>
            <p:nvPr/>
          </p:nvGrpSpPr>
          <p:grpSpPr>
            <a:xfrm>
              <a:off x="6612728" y="2177219"/>
              <a:ext cx="2061627" cy="581799"/>
              <a:chOff x="6612728" y="2154001"/>
              <a:chExt cx="2061627" cy="581799"/>
            </a:xfrm>
          </p:grpSpPr>
          <p:grpSp>
            <p:nvGrpSpPr>
              <p:cNvPr id="161" name="Group 160"/>
              <p:cNvGrpSpPr/>
              <p:nvPr/>
            </p:nvGrpSpPr>
            <p:grpSpPr>
              <a:xfrm>
                <a:off x="6934200" y="2154001"/>
                <a:ext cx="1740155" cy="443300"/>
                <a:chOff x="1293886" y="2440892"/>
                <a:chExt cx="2281341" cy="443300"/>
              </a:xfrm>
            </p:grpSpPr>
            <p:cxnSp>
              <p:nvCxnSpPr>
                <p:cNvPr id="162" name="Elbow Connector 161"/>
                <p:cNvCxnSpPr>
                  <a:endCxn id="164" idx="3"/>
                </p:cNvCxnSpPr>
                <p:nvPr/>
              </p:nvCxnSpPr>
              <p:spPr>
                <a:xfrm rot="16200000" flipH="1">
                  <a:off x="1302628" y="2475702"/>
                  <a:ext cx="439360" cy="377620"/>
                </a:xfrm>
                <a:prstGeom prst="bentConnector4">
                  <a:avLst>
                    <a:gd name="adj1" fmla="val 860"/>
                    <a:gd name="adj2" fmla="val 607630"/>
                  </a:avLst>
                </a:prstGeom>
                <a:ln w="19050">
                  <a:prstDash val="dash"/>
                  <a:tailEnd type="arrow"/>
                </a:ln>
              </p:spPr>
              <p:style>
                <a:lnRef idx="2">
                  <a:schemeClr val="accent1"/>
                </a:lnRef>
                <a:fillRef idx="0">
                  <a:schemeClr val="accent1"/>
                </a:fillRef>
                <a:effectRef idx="1">
                  <a:schemeClr val="accent1"/>
                </a:effectRef>
                <a:fontRef idx="minor">
                  <a:schemeClr val="tx1"/>
                </a:fontRef>
              </p:style>
            </p:cxnSp>
            <p:sp>
              <p:nvSpPr>
                <p:cNvPr id="163" name="TextBox 162"/>
                <p:cNvSpPr txBox="1"/>
                <p:nvPr/>
              </p:nvSpPr>
              <p:spPr>
                <a:xfrm>
                  <a:off x="1293886" y="2440892"/>
                  <a:ext cx="2281341" cy="276999"/>
                </a:xfrm>
                <a:prstGeom prst="rect">
                  <a:avLst/>
                </a:prstGeom>
                <a:noFill/>
              </p:spPr>
              <p:txBody>
                <a:bodyPr wrap="none" rtlCol="0">
                  <a:spAutoFit/>
                </a:bodyPr>
                <a:lstStyle/>
                <a:p>
                  <a:r>
                    <a:rPr lang="en-US" sz="1200" dirty="0" smtClean="0">
                      <a:solidFill>
                        <a:prstClr val="black"/>
                      </a:solidFill>
                    </a:rPr>
                    <a:t>Alpha Task </a:t>
                  </a:r>
                  <a:r>
                    <a:rPr lang="en-US" sz="1200" dirty="0" err="1" smtClean="0">
                      <a:solidFill>
                        <a:prstClr val="black"/>
                      </a:solidFill>
                    </a:rPr>
                    <a:t>Msg.lvclass</a:t>
                  </a:r>
                  <a:endParaRPr lang="en-US" sz="1200" dirty="0">
                    <a:solidFill>
                      <a:prstClr val="black"/>
                    </a:solidFill>
                  </a:endParaRPr>
                </a:p>
              </p:txBody>
            </p:sp>
          </p:grpSp>
          <p:sp>
            <p:nvSpPr>
              <p:cNvPr id="164" name="Rectangle 163"/>
              <p:cNvSpPr/>
              <p:nvPr/>
            </p:nvSpPr>
            <p:spPr>
              <a:xfrm>
                <a:off x="6612728" y="2458801"/>
                <a:ext cx="639727" cy="276999"/>
              </a:xfrm>
              <a:prstGeom prst="rect">
                <a:avLst/>
              </a:prstGeom>
              <a:solidFill>
                <a:schemeClr val="bg1"/>
              </a:solidFill>
              <a:ln>
                <a:solidFill>
                  <a:schemeClr val="tx2"/>
                </a:solidFill>
              </a:ln>
            </p:spPr>
            <p:txBody>
              <a:bodyPr wrap="none" rtlCol="0">
                <a:spAutoFit/>
              </a:bodyPr>
              <a:lstStyle/>
              <a:p>
                <a:pPr algn="ctr"/>
                <a:r>
                  <a:rPr lang="en-US" sz="1200" dirty="0" smtClean="0">
                    <a:solidFill>
                      <a:prstClr val="black"/>
                    </a:solidFill>
                  </a:rPr>
                  <a:t>Task.vi</a:t>
                </a:r>
                <a:endParaRPr lang="en-US" sz="1200" dirty="0">
                  <a:solidFill>
                    <a:prstClr val="black"/>
                  </a:solidFill>
                </a:endParaRPr>
              </a:p>
            </p:txBody>
          </p:sp>
        </p:grpSp>
        <p:sp>
          <p:nvSpPr>
            <p:cNvPr id="181" name="Up Arrow 180"/>
            <p:cNvSpPr/>
            <p:nvPr/>
          </p:nvSpPr>
          <p:spPr>
            <a:xfrm rot="16200000">
              <a:off x="7179976" y="2527022"/>
              <a:ext cx="303363"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182" name="Group 181"/>
          <p:cNvGrpSpPr/>
          <p:nvPr/>
        </p:nvGrpSpPr>
        <p:grpSpPr>
          <a:xfrm>
            <a:off x="6615856" y="1220500"/>
            <a:ext cx="2061627" cy="581799"/>
            <a:chOff x="6612728" y="2177219"/>
            <a:chExt cx="2061627" cy="581799"/>
          </a:xfrm>
        </p:grpSpPr>
        <p:grpSp>
          <p:nvGrpSpPr>
            <p:cNvPr id="183" name="Group 182"/>
            <p:cNvGrpSpPr/>
            <p:nvPr/>
          </p:nvGrpSpPr>
          <p:grpSpPr>
            <a:xfrm>
              <a:off x="6612728" y="2177219"/>
              <a:ext cx="2061627" cy="581799"/>
              <a:chOff x="6612728" y="2154001"/>
              <a:chExt cx="2061627" cy="581799"/>
            </a:xfrm>
          </p:grpSpPr>
          <p:grpSp>
            <p:nvGrpSpPr>
              <p:cNvPr id="185" name="Group 184"/>
              <p:cNvGrpSpPr/>
              <p:nvPr/>
            </p:nvGrpSpPr>
            <p:grpSpPr>
              <a:xfrm>
                <a:off x="6934200" y="2154001"/>
                <a:ext cx="1740155" cy="443300"/>
                <a:chOff x="1293886" y="2440892"/>
                <a:chExt cx="2281341" cy="443300"/>
              </a:xfrm>
            </p:grpSpPr>
            <p:cxnSp>
              <p:nvCxnSpPr>
                <p:cNvPr id="187" name="Elbow Connector 186"/>
                <p:cNvCxnSpPr>
                  <a:endCxn id="186" idx="3"/>
                </p:cNvCxnSpPr>
                <p:nvPr/>
              </p:nvCxnSpPr>
              <p:spPr>
                <a:xfrm rot="16200000" flipH="1">
                  <a:off x="1302628" y="2475702"/>
                  <a:ext cx="439360" cy="377620"/>
                </a:xfrm>
                <a:prstGeom prst="bentConnector4">
                  <a:avLst>
                    <a:gd name="adj1" fmla="val 860"/>
                    <a:gd name="adj2" fmla="val 607630"/>
                  </a:avLst>
                </a:prstGeom>
                <a:ln w="19050">
                  <a:prstDash val="dash"/>
                  <a:tailEnd type="arrow"/>
                </a:ln>
              </p:spPr>
              <p:style>
                <a:lnRef idx="2">
                  <a:schemeClr val="accent1"/>
                </a:lnRef>
                <a:fillRef idx="0">
                  <a:schemeClr val="accent1"/>
                </a:fillRef>
                <a:effectRef idx="1">
                  <a:schemeClr val="accent1"/>
                </a:effectRef>
                <a:fontRef idx="minor">
                  <a:schemeClr val="tx1"/>
                </a:fontRef>
              </p:style>
            </p:cxnSp>
            <p:sp>
              <p:nvSpPr>
                <p:cNvPr id="188" name="TextBox 187"/>
                <p:cNvSpPr txBox="1"/>
                <p:nvPr/>
              </p:nvSpPr>
              <p:spPr>
                <a:xfrm>
                  <a:off x="1293886" y="2440892"/>
                  <a:ext cx="2281341" cy="276999"/>
                </a:xfrm>
                <a:prstGeom prst="rect">
                  <a:avLst/>
                </a:prstGeom>
                <a:noFill/>
              </p:spPr>
              <p:txBody>
                <a:bodyPr wrap="none" rtlCol="0">
                  <a:spAutoFit/>
                </a:bodyPr>
                <a:lstStyle/>
                <a:p>
                  <a:r>
                    <a:rPr lang="en-US" sz="1200" dirty="0" smtClean="0">
                      <a:solidFill>
                        <a:prstClr val="black"/>
                      </a:solidFill>
                    </a:rPr>
                    <a:t>Alpha Task </a:t>
                  </a:r>
                  <a:r>
                    <a:rPr lang="en-US" sz="1200" dirty="0" err="1" smtClean="0">
                      <a:solidFill>
                        <a:prstClr val="black"/>
                      </a:solidFill>
                    </a:rPr>
                    <a:t>Msg.lvclass</a:t>
                  </a:r>
                  <a:endParaRPr lang="en-US" sz="1200" dirty="0">
                    <a:solidFill>
                      <a:prstClr val="black"/>
                    </a:solidFill>
                  </a:endParaRPr>
                </a:p>
              </p:txBody>
            </p:sp>
          </p:grpSp>
          <p:sp>
            <p:nvSpPr>
              <p:cNvPr id="186" name="Rectangle 185"/>
              <p:cNvSpPr/>
              <p:nvPr/>
            </p:nvSpPr>
            <p:spPr>
              <a:xfrm>
                <a:off x="6612728" y="2458801"/>
                <a:ext cx="639727" cy="276999"/>
              </a:xfrm>
              <a:prstGeom prst="rect">
                <a:avLst/>
              </a:prstGeom>
              <a:solidFill>
                <a:schemeClr val="bg1"/>
              </a:solidFill>
              <a:ln>
                <a:solidFill>
                  <a:schemeClr val="tx2"/>
                </a:solidFill>
              </a:ln>
            </p:spPr>
            <p:txBody>
              <a:bodyPr wrap="none" rtlCol="0">
                <a:spAutoFit/>
              </a:bodyPr>
              <a:lstStyle/>
              <a:p>
                <a:pPr algn="ctr"/>
                <a:r>
                  <a:rPr lang="en-US" sz="1200" dirty="0" smtClean="0">
                    <a:solidFill>
                      <a:prstClr val="black"/>
                    </a:solidFill>
                  </a:rPr>
                  <a:t>Task.vi</a:t>
                </a:r>
                <a:endParaRPr lang="en-US" sz="1200" dirty="0">
                  <a:solidFill>
                    <a:prstClr val="black"/>
                  </a:solidFill>
                </a:endParaRPr>
              </a:p>
            </p:txBody>
          </p:sp>
        </p:grpSp>
        <p:sp>
          <p:nvSpPr>
            <p:cNvPr id="184" name="Up Arrow 183"/>
            <p:cNvSpPr/>
            <p:nvPr/>
          </p:nvSpPr>
          <p:spPr>
            <a:xfrm rot="16200000">
              <a:off x="7179976" y="2527022"/>
              <a:ext cx="303363"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39" name="Group 38"/>
          <p:cNvGrpSpPr/>
          <p:nvPr/>
        </p:nvGrpSpPr>
        <p:grpSpPr>
          <a:xfrm>
            <a:off x="3677709" y="3035399"/>
            <a:ext cx="3577872" cy="792540"/>
            <a:chOff x="3677709" y="3035399"/>
            <a:chExt cx="3577872" cy="792540"/>
          </a:xfrm>
        </p:grpSpPr>
        <p:sp>
          <p:nvSpPr>
            <p:cNvPr id="180" name="Rectangle 179"/>
            <p:cNvSpPr/>
            <p:nvPr/>
          </p:nvSpPr>
          <p:spPr>
            <a:xfrm>
              <a:off x="6615855" y="3035399"/>
              <a:ext cx="639726" cy="646331"/>
            </a:xfrm>
            <a:prstGeom prst="rect">
              <a:avLst/>
            </a:prstGeom>
            <a:solidFill>
              <a:schemeClr val="bg1"/>
            </a:solidFill>
            <a:ln>
              <a:solidFill>
                <a:schemeClr val="tx2"/>
              </a:solidFill>
            </a:ln>
          </p:spPr>
          <p:txBody>
            <a:bodyPr wrap="none" rtlCol="0">
              <a:spAutoFit/>
            </a:bodyPr>
            <a:lstStyle/>
            <a:p>
              <a:pPr algn="ctr"/>
              <a:endParaRPr lang="en-US" sz="1200" dirty="0" smtClean="0">
                <a:solidFill>
                  <a:prstClr val="black"/>
                </a:solidFill>
              </a:endParaRPr>
            </a:p>
            <a:p>
              <a:pPr algn="ctr"/>
              <a:r>
                <a:rPr lang="en-US" sz="1200" dirty="0" smtClean="0">
                  <a:solidFill>
                    <a:prstClr val="black"/>
                  </a:solidFill>
                </a:rPr>
                <a:t>Task.vi</a:t>
              </a:r>
            </a:p>
            <a:p>
              <a:pPr algn="ctr"/>
              <a:endParaRPr lang="en-US" sz="1200" dirty="0">
                <a:solidFill>
                  <a:prstClr val="black"/>
                </a:solidFill>
              </a:endParaRPr>
            </a:p>
          </p:txBody>
        </p:sp>
        <p:grpSp>
          <p:nvGrpSpPr>
            <p:cNvPr id="189" name="Group 188"/>
            <p:cNvGrpSpPr/>
            <p:nvPr/>
          </p:nvGrpSpPr>
          <p:grpSpPr>
            <a:xfrm>
              <a:off x="3677709" y="3414353"/>
              <a:ext cx="2945457" cy="413586"/>
              <a:chOff x="3667269" y="2458801"/>
              <a:chExt cx="2945457" cy="413586"/>
            </a:xfrm>
          </p:grpSpPr>
          <p:grpSp>
            <p:nvGrpSpPr>
              <p:cNvPr id="190" name="Group 189"/>
              <p:cNvGrpSpPr/>
              <p:nvPr/>
            </p:nvGrpSpPr>
            <p:grpSpPr>
              <a:xfrm rot="10800000">
                <a:off x="4701001" y="2458801"/>
                <a:ext cx="1911725" cy="413586"/>
                <a:chOff x="1295400" y="3542265"/>
                <a:chExt cx="4072494" cy="413586"/>
              </a:xfrm>
            </p:grpSpPr>
            <p:sp>
              <p:nvSpPr>
                <p:cNvPr id="192" name="Up Arrow 191"/>
                <p:cNvSpPr/>
                <p:nvPr/>
              </p:nvSpPr>
              <p:spPr>
                <a:xfrm rot="5400000">
                  <a:off x="3179247" y="1767204"/>
                  <a:ext cx="304800" cy="4072494"/>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93" name="TextBox 192"/>
                <p:cNvSpPr txBox="1"/>
                <p:nvPr/>
              </p:nvSpPr>
              <p:spPr>
                <a:xfrm rot="10800000">
                  <a:off x="1295402" y="3542265"/>
                  <a:ext cx="3732010" cy="276999"/>
                </a:xfrm>
                <a:prstGeom prst="rect">
                  <a:avLst/>
                </a:prstGeom>
                <a:noFill/>
              </p:spPr>
              <p:txBody>
                <a:bodyPr wrap="square" rtlCol="0">
                  <a:spAutoFit/>
                </a:bodyPr>
                <a:lstStyle/>
                <a:p>
                  <a:r>
                    <a:rPr lang="en-US" sz="1200" dirty="0" smtClean="0">
                      <a:solidFill>
                        <a:prstClr val="black"/>
                      </a:solidFill>
                    </a:rPr>
                    <a:t>Log Event </a:t>
                  </a:r>
                  <a:r>
                    <a:rPr lang="en-US" sz="1200" dirty="0" err="1" smtClean="0">
                      <a:solidFill>
                        <a:prstClr val="black"/>
                      </a:solidFill>
                    </a:rPr>
                    <a:t>Msg.lvclass</a:t>
                  </a:r>
                  <a:endParaRPr lang="en-US" sz="1200" dirty="0">
                    <a:solidFill>
                      <a:prstClr val="black"/>
                    </a:solidFill>
                  </a:endParaRPr>
                </a:p>
              </p:txBody>
            </p:sp>
          </p:grpSp>
          <p:sp>
            <p:nvSpPr>
              <p:cNvPr id="191" name="Rectangle 190"/>
              <p:cNvSpPr/>
              <p:nvPr/>
            </p:nvSpPr>
            <p:spPr>
              <a:xfrm>
                <a:off x="3667269" y="2472904"/>
                <a:ext cx="1023293" cy="276999"/>
              </a:xfrm>
              <a:prstGeom prst="rect">
                <a:avLst/>
              </a:prstGeom>
              <a:solidFill>
                <a:schemeClr val="bg1"/>
              </a:solidFill>
              <a:ln>
                <a:solidFill>
                  <a:schemeClr val="tx2"/>
                </a:solidFill>
              </a:ln>
            </p:spPr>
            <p:txBody>
              <a:bodyPr wrap="none" rtlCol="0">
                <a:spAutoFit/>
              </a:bodyPr>
              <a:lstStyle/>
              <a:p>
                <a:pPr algn="ctr"/>
                <a:r>
                  <a:rPr lang="en-US" sz="1200" dirty="0">
                    <a:solidFill>
                      <a:prstClr val="black"/>
                    </a:solidFill>
                  </a:rPr>
                  <a:t>Log Event.vi</a:t>
                </a:r>
              </a:p>
            </p:txBody>
          </p:sp>
        </p:grpSp>
      </p:grpSp>
      <p:sp>
        <p:nvSpPr>
          <p:cNvPr id="22" name="Oval 21"/>
          <p:cNvSpPr/>
          <p:nvPr/>
        </p:nvSpPr>
        <p:spPr>
          <a:xfrm>
            <a:off x="4023458" y="3052459"/>
            <a:ext cx="270680" cy="270680"/>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200" name="Group 199"/>
          <p:cNvGrpSpPr/>
          <p:nvPr/>
        </p:nvGrpSpPr>
        <p:grpSpPr>
          <a:xfrm flipH="1">
            <a:off x="1722993" y="3864302"/>
            <a:ext cx="2457058" cy="424614"/>
            <a:chOff x="1295400" y="3651051"/>
            <a:chExt cx="4072494" cy="424614"/>
          </a:xfrm>
        </p:grpSpPr>
        <p:sp>
          <p:nvSpPr>
            <p:cNvPr id="201" name="Up Arrow 200"/>
            <p:cNvSpPr/>
            <p:nvPr/>
          </p:nvSpPr>
          <p:spPr>
            <a:xfrm rot="5400000">
              <a:off x="3179247" y="1767204"/>
              <a:ext cx="304800" cy="4072494"/>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02" name="TextBox 201"/>
            <p:cNvSpPr txBox="1"/>
            <p:nvPr/>
          </p:nvSpPr>
          <p:spPr>
            <a:xfrm>
              <a:off x="1836537" y="3798666"/>
              <a:ext cx="2767560" cy="276999"/>
            </a:xfrm>
            <a:prstGeom prst="rect">
              <a:avLst/>
            </a:prstGeom>
            <a:noFill/>
          </p:spPr>
          <p:txBody>
            <a:bodyPr wrap="none" rtlCol="0">
              <a:spAutoFit/>
            </a:bodyPr>
            <a:lstStyle/>
            <a:p>
              <a:r>
                <a:rPr lang="en-US" sz="1200" dirty="0" smtClean="0">
                  <a:solidFill>
                    <a:prstClr val="black"/>
                  </a:solidFill>
                </a:rPr>
                <a:t>Beta Task </a:t>
              </a:r>
              <a:r>
                <a:rPr lang="en-US" sz="1200" dirty="0" err="1" smtClean="0">
                  <a:solidFill>
                    <a:prstClr val="black"/>
                  </a:solidFill>
                </a:rPr>
                <a:t>Msg.lvclass</a:t>
              </a:r>
              <a:endParaRPr lang="en-US" sz="1200" dirty="0">
                <a:solidFill>
                  <a:prstClr val="black"/>
                </a:solidFill>
              </a:endParaRPr>
            </a:p>
          </p:txBody>
        </p:sp>
      </p:grpSp>
      <p:sp>
        <p:nvSpPr>
          <p:cNvPr id="203" name="Rectangle 202"/>
          <p:cNvSpPr/>
          <p:nvPr/>
        </p:nvSpPr>
        <p:spPr>
          <a:xfrm flipH="1">
            <a:off x="1083268" y="3864302"/>
            <a:ext cx="639726" cy="646331"/>
          </a:xfrm>
          <a:prstGeom prst="rect">
            <a:avLst/>
          </a:prstGeom>
          <a:solidFill>
            <a:schemeClr val="bg1"/>
          </a:solidFill>
          <a:ln>
            <a:solidFill>
              <a:schemeClr val="tx2"/>
            </a:solidFill>
          </a:ln>
        </p:spPr>
        <p:txBody>
          <a:bodyPr wrap="none" rtlCol="0">
            <a:spAutoFit/>
          </a:bodyPr>
          <a:lstStyle/>
          <a:p>
            <a:pPr algn="ctr"/>
            <a:endParaRPr lang="en-US" sz="1200" dirty="0" smtClean="0">
              <a:solidFill>
                <a:prstClr val="black"/>
              </a:solidFill>
            </a:endParaRPr>
          </a:p>
          <a:p>
            <a:pPr algn="ctr"/>
            <a:r>
              <a:rPr lang="en-US" sz="1200" dirty="0" smtClean="0">
                <a:solidFill>
                  <a:prstClr val="black"/>
                </a:solidFill>
              </a:rPr>
              <a:t>Task.vi</a:t>
            </a:r>
          </a:p>
          <a:p>
            <a:pPr algn="ctr"/>
            <a:endParaRPr lang="en-US" sz="1200" dirty="0">
              <a:solidFill>
                <a:prstClr val="black"/>
              </a:solidFill>
            </a:endParaRPr>
          </a:p>
        </p:txBody>
      </p:sp>
      <p:grpSp>
        <p:nvGrpSpPr>
          <p:cNvPr id="204" name="Group 203"/>
          <p:cNvGrpSpPr/>
          <p:nvPr/>
        </p:nvGrpSpPr>
        <p:grpSpPr>
          <a:xfrm flipH="1">
            <a:off x="1715683" y="4243256"/>
            <a:ext cx="2945457" cy="413586"/>
            <a:chOff x="3667269" y="2458801"/>
            <a:chExt cx="2945457" cy="413586"/>
          </a:xfrm>
        </p:grpSpPr>
        <p:grpSp>
          <p:nvGrpSpPr>
            <p:cNvPr id="205" name="Group 204"/>
            <p:cNvGrpSpPr/>
            <p:nvPr/>
          </p:nvGrpSpPr>
          <p:grpSpPr>
            <a:xfrm rot="10800000">
              <a:off x="4701001" y="2458801"/>
              <a:ext cx="1911725" cy="413586"/>
              <a:chOff x="1295400" y="3542265"/>
              <a:chExt cx="4072494" cy="413586"/>
            </a:xfrm>
          </p:grpSpPr>
          <p:sp>
            <p:nvSpPr>
              <p:cNvPr id="207" name="Up Arrow 206"/>
              <p:cNvSpPr/>
              <p:nvPr/>
            </p:nvSpPr>
            <p:spPr>
              <a:xfrm rot="5400000">
                <a:off x="3179247" y="1767204"/>
                <a:ext cx="304800" cy="4072494"/>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08" name="TextBox 207"/>
              <p:cNvSpPr txBox="1"/>
              <p:nvPr/>
            </p:nvSpPr>
            <p:spPr>
              <a:xfrm rot="10800000">
                <a:off x="1295402" y="3542265"/>
                <a:ext cx="3732010" cy="276999"/>
              </a:xfrm>
              <a:prstGeom prst="rect">
                <a:avLst/>
              </a:prstGeom>
              <a:noFill/>
            </p:spPr>
            <p:txBody>
              <a:bodyPr wrap="square" rtlCol="0">
                <a:spAutoFit/>
              </a:bodyPr>
              <a:lstStyle/>
              <a:p>
                <a:r>
                  <a:rPr lang="en-US" sz="1200" dirty="0" smtClean="0">
                    <a:solidFill>
                      <a:prstClr val="black"/>
                    </a:solidFill>
                  </a:rPr>
                  <a:t>Log Event </a:t>
                </a:r>
                <a:r>
                  <a:rPr lang="en-US" sz="1200" dirty="0" err="1" smtClean="0">
                    <a:solidFill>
                      <a:prstClr val="black"/>
                    </a:solidFill>
                  </a:rPr>
                  <a:t>Msg.lvclass</a:t>
                </a:r>
                <a:endParaRPr lang="en-US" sz="1200" dirty="0">
                  <a:solidFill>
                    <a:prstClr val="black"/>
                  </a:solidFill>
                </a:endParaRPr>
              </a:p>
            </p:txBody>
          </p:sp>
        </p:grpSp>
        <p:sp>
          <p:nvSpPr>
            <p:cNvPr id="206" name="Rectangle 205"/>
            <p:cNvSpPr/>
            <p:nvPr/>
          </p:nvSpPr>
          <p:spPr>
            <a:xfrm>
              <a:off x="3667269" y="2472904"/>
              <a:ext cx="1023293" cy="276999"/>
            </a:xfrm>
            <a:prstGeom prst="rect">
              <a:avLst/>
            </a:prstGeom>
            <a:solidFill>
              <a:schemeClr val="bg1"/>
            </a:solidFill>
            <a:ln>
              <a:solidFill>
                <a:schemeClr val="tx2"/>
              </a:solidFill>
            </a:ln>
          </p:spPr>
          <p:txBody>
            <a:bodyPr wrap="none" rtlCol="0">
              <a:spAutoFit/>
            </a:bodyPr>
            <a:lstStyle/>
            <a:p>
              <a:pPr algn="ctr"/>
              <a:r>
                <a:rPr lang="en-US" sz="1200" dirty="0">
                  <a:solidFill>
                    <a:prstClr val="black"/>
                  </a:solidFill>
                </a:rPr>
                <a:t>Log Event.vi</a:t>
              </a:r>
            </a:p>
          </p:txBody>
        </p:sp>
      </p:grpSp>
      <p:sp>
        <p:nvSpPr>
          <p:cNvPr id="209" name="Oval 208"/>
          <p:cNvSpPr/>
          <p:nvPr/>
        </p:nvSpPr>
        <p:spPr>
          <a:xfrm flipH="1">
            <a:off x="4044711" y="3881362"/>
            <a:ext cx="270680" cy="270680"/>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19" name="Group 18"/>
          <p:cNvGrpSpPr/>
          <p:nvPr/>
        </p:nvGrpSpPr>
        <p:grpSpPr>
          <a:xfrm>
            <a:off x="1392409" y="1892399"/>
            <a:ext cx="3308593" cy="438469"/>
            <a:chOff x="1392409" y="2133600"/>
            <a:chExt cx="3308593" cy="438469"/>
          </a:xfrm>
        </p:grpSpPr>
        <p:grpSp>
          <p:nvGrpSpPr>
            <p:cNvPr id="54" name="Group 53"/>
            <p:cNvGrpSpPr/>
            <p:nvPr/>
          </p:nvGrpSpPr>
          <p:grpSpPr>
            <a:xfrm>
              <a:off x="1392409" y="2133600"/>
              <a:ext cx="2274861" cy="438469"/>
              <a:chOff x="1295400" y="3651051"/>
              <a:chExt cx="4072494" cy="438469"/>
            </a:xfrm>
          </p:grpSpPr>
          <p:sp>
            <p:nvSpPr>
              <p:cNvPr id="55" name="Up Arrow 54"/>
              <p:cNvSpPr/>
              <p:nvPr/>
            </p:nvSpPr>
            <p:spPr>
              <a:xfrm rot="5400000">
                <a:off x="3179247" y="1767204"/>
                <a:ext cx="304800" cy="4072494"/>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56" name="TextBox 55"/>
              <p:cNvSpPr txBox="1"/>
              <p:nvPr/>
            </p:nvSpPr>
            <p:spPr>
              <a:xfrm>
                <a:off x="2051777" y="3812521"/>
                <a:ext cx="2543001" cy="276999"/>
              </a:xfrm>
              <a:prstGeom prst="rect">
                <a:avLst/>
              </a:prstGeom>
              <a:noFill/>
            </p:spPr>
            <p:txBody>
              <a:bodyPr wrap="none" rtlCol="0">
                <a:spAutoFit/>
              </a:bodyPr>
              <a:lstStyle/>
              <a:p>
                <a:r>
                  <a:rPr lang="en-US" sz="1200" dirty="0" smtClean="0">
                    <a:solidFill>
                      <a:prstClr val="black"/>
                    </a:solidFill>
                  </a:rPr>
                  <a:t>Log Event </a:t>
                </a:r>
                <a:r>
                  <a:rPr lang="en-US" sz="1200" dirty="0" err="1" smtClean="0">
                    <a:solidFill>
                      <a:prstClr val="black"/>
                    </a:solidFill>
                  </a:rPr>
                  <a:t>Msg.lvclass</a:t>
                </a:r>
                <a:endParaRPr lang="en-US" sz="1200" dirty="0">
                  <a:solidFill>
                    <a:prstClr val="black"/>
                  </a:solidFill>
                </a:endParaRPr>
              </a:p>
            </p:txBody>
          </p:sp>
        </p:grpSp>
        <p:sp>
          <p:nvSpPr>
            <p:cNvPr id="160" name="Rectangle 159"/>
            <p:cNvSpPr/>
            <p:nvPr/>
          </p:nvSpPr>
          <p:spPr>
            <a:xfrm>
              <a:off x="3677709" y="2147500"/>
              <a:ext cx="1023293" cy="276999"/>
            </a:xfrm>
            <a:prstGeom prst="rect">
              <a:avLst/>
            </a:prstGeom>
            <a:solidFill>
              <a:schemeClr val="bg1"/>
            </a:solidFill>
            <a:ln>
              <a:solidFill>
                <a:schemeClr val="tx2"/>
              </a:solidFill>
            </a:ln>
          </p:spPr>
          <p:txBody>
            <a:bodyPr wrap="none" rtlCol="0">
              <a:spAutoFit/>
            </a:bodyPr>
            <a:lstStyle/>
            <a:p>
              <a:pPr algn="ctr"/>
              <a:r>
                <a:rPr lang="en-US" sz="1200" dirty="0">
                  <a:solidFill>
                    <a:prstClr val="black"/>
                  </a:solidFill>
                </a:rPr>
                <a:t>Log Event.vi</a:t>
              </a:r>
            </a:p>
          </p:txBody>
        </p:sp>
      </p:grpSp>
      <p:grpSp>
        <p:nvGrpSpPr>
          <p:cNvPr id="212" name="Group 211"/>
          <p:cNvGrpSpPr/>
          <p:nvPr/>
        </p:nvGrpSpPr>
        <p:grpSpPr>
          <a:xfrm>
            <a:off x="3648974" y="4610963"/>
            <a:ext cx="2945457" cy="413586"/>
            <a:chOff x="3667269" y="2458801"/>
            <a:chExt cx="2945457" cy="413586"/>
          </a:xfrm>
        </p:grpSpPr>
        <p:grpSp>
          <p:nvGrpSpPr>
            <p:cNvPr id="213" name="Group 212"/>
            <p:cNvGrpSpPr/>
            <p:nvPr/>
          </p:nvGrpSpPr>
          <p:grpSpPr>
            <a:xfrm rot="10800000">
              <a:off x="4701001" y="2458801"/>
              <a:ext cx="1911725" cy="413586"/>
              <a:chOff x="1295400" y="3542265"/>
              <a:chExt cx="4072494" cy="413586"/>
            </a:xfrm>
          </p:grpSpPr>
          <p:sp>
            <p:nvSpPr>
              <p:cNvPr id="215" name="Up Arrow 214"/>
              <p:cNvSpPr/>
              <p:nvPr/>
            </p:nvSpPr>
            <p:spPr>
              <a:xfrm rot="5400000">
                <a:off x="3179247" y="1767204"/>
                <a:ext cx="304800" cy="4072494"/>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16" name="TextBox 215"/>
              <p:cNvSpPr txBox="1"/>
              <p:nvPr/>
            </p:nvSpPr>
            <p:spPr>
              <a:xfrm rot="10800000">
                <a:off x="1295402" y="3542265"/>
                <a:ext cx="3732010" cy="276999"/>
              </a:xfrm>
              <a:prstGeom prst="rect">
                <a:avLst/>
              </a:prstGeom>
              <a:noFill/>
            </p:spPr>
            <p:txBody>
              <a:bodyPr wrap="square" rtlCol="0">
                <a:spAutoFit/>
              </a:bodyPr>
              <a:lstStyle/>
              <a:p>
                <a:r>
                  <a:rPr lang="en-US" sz="1200" dirty="0" smtClean="0">
                    <a:solidFill>
                      <a:prstClr val="black"/>
                    </a:solidFill>
                  </a:rPr>
                  <a:t>Log Event </a:t>
                </a:r>
                <a:r>
                  <a:rPr lang="en-US" sz="1200" dirty="0" err="1" smtClean="0">
                    <a:solidFill>
                      <a:prstClr val="black"/>
                    </a:solidFill>
                  </a:rPr>
                  <a:t>Msg.lvclass</a:t>
                </a:r>
                <a:endParaRPr lang="en-US" sz="1200" dirty="0">
                  <a:solidFill>
                    <a:prstClr val="black"/>
                  </a:solidFill>
                </a:endParaRPr>
              </a:p>
            </p:txBody>
          </p:sp>
        </p:grpSp>
        <p:sp>
          <p:nvSpPr>
            <p:cNvPr id="214" name="Rectangle 213"/>
            <p:cNvSpPr/>
            <p:nvPr/>
          </p:nvSpPr>
          <p:spPr>
            <a:xfrm>
              <a:off x="3667269" y="2472904"/>
              <a:ext cx="1023293" cy="276999"/>
            </a:xfrm>
            <a:prstGeom prst="rect">
              <a:avLst/>
            </a:prstGeom>
            <a:solidFill>
              <a:schemeClr val="bg1"/>
            </a:solidFill>
            <a:ln>
              <a:solidFill>
                <a:schemeClr val="tx2"/>
              </a:solidFill>
            </a:ln>
          </p:spPr>
          <p:txBody>
            <a:bodyPr wrap="none" rtlCol="0">
              <a:spAutoFit/>
            </a:bodyPr>
            <a:lstStyle/>
            <a:p>
              <a:pPr algn="ctr"/>
              <a:r>
                <a:rPr lang="en-US" sz="1200" dirty="0">
                  <a:solidFill>
                    <a:prstClr val="black"/>
                  </a:solidFill>
                </a:rPr>
                <a:t>Log Event.vi</a:t>
              </a:r>
            </a:p>
          </p:txBody>
        </p:sp>
      </p:grpSp>
      <p:grpSp>
        <p:nvGrpSpPr>
          <p:cNvPr id="217" name="Group 216"/>
          <p:cNvGrpSpPr/>
          <p:nvPr/>
        </p:nvGrpSpPr>
        <p:grpSpPr>
          <a:xfrm>
            <a:off x="6594433" y="4306168"/>
            <a:ext cx="2061627" cy="581799"/>
            <a:chOff x="6612728" y="2177219"/>
            <a:chExt cx="2061627" cy="581799"/>
          </a:xfrm>
        </p:grpSpPr>
        <p:grpSp>
          <p:nvGrpSpPr>
            <p:cNvPr id="218" name="Group 217"/>
            <p:cNvGrpSpPr/>
            <p:nvPr/>
          </p:nvGrpSpPr>
          <p:grpSpPr>
            <a:xfrm>
              <a:off x="6612728" y="2177219"/>
              <a:ext cx="2061627" cy="581799"/>
              <a:chOff x="6612728" y="2154001"/>
              <a:chExt cx="2061627" cy="581799"/>
            </a:xfrm>
          </p:grpSpPr>
          <p:grpSp>
            <p:nvGrpSpPr>
              <p:cNvPr id="220" name="Group 219"/>
              <p:cNvGrpSpPr/>
              <p:nvPr/>
            </p:nvGrpSpPr>
            <p:grpSpPr>
              <a:xfrm>
                <a:off x="6934200" y="2154001"/>
                <a:ext cx="1740155" cy="443300"/>
                <a:chOff x="1293886" y="2440892"/>
                <a:chExt cx="2281341" cy="443300"/>
              </a:xfrm>
            </p:grpSpPr>
            <p:cxnSp>
              <p:nvCxnSpPr>
                <p:cNvPr id="222" name="Elbow Connector 221"/>
                <p:cNvCxnSpPr>
                  <a:endCxn id="221" idx="3"/>
                </p:cNvCxnSpPr>
                <p:nvPr/>
              </p:nvCxnSpPr>
              <p:spPr>
                <a:xfrm rot="16200000" flipH="1">
                  <a:off x="1302628" y="2475702"/>
                  <a:ext cx="439360" cy="377620"/>
                </a:xfrm>
                <a:prstGeom prst="bentConnector4">
                  <a:avLst>
                    <a:gd name="adj1" fmla="val 860"/>
                    <a:gd name="adj2" fmla="val 607630"/>
                  </a:avLst>
                </a:prstGeom>
                <a:ln w="19050">
                  <a:prstDash val="dash"/>
                  <a:tailEnd type="arrow"/>
                </a:ln>
              </p:spPr>
              <p:style>
                <a:lnRef idx="2">
                  <a:schemeClr val="accent1"/>
                </a:lnRef>
                <a:fillRef idx="0">
                  <a:schemeClr val="accent1"/>
                </a:fillRef>
                <a:effectRef idx="1">
                  <a:schemeClr val="accent1"/>
                </a:effectRef>
                <a:fontRef idx="minor">
                  <a:schemeClr val="tx1"/>
                </a:fontRef>
              </p:style>
            </p:cxnSp>
            <p:sp>
              <p:nvSpPr>
                <p:cNvPr id="223" name="TextBox 222"/>
                <p:cNvSpPr txBox="1"/>
                <p:nvPr/>
              </p:nvSpPr>
              <p:spPr>
                <a:xfrm>
                  <a:off x="1293886" y="2440892"/>
                  <a:ext cx="2281341" cy="276999"/>
                </a:xfrm>
                <a:prstGeom prst="rect">
                  <a:avLst/>
                </a:prstGeom>
                <a:noFill/>
              </p:spPr>
              <p:txBody>
                <a:bodyPr wrap="none" rtlCol="0">
                  <a:spAutoFit/>
                </a:bodyPr>
                <a:lstStyle/>
                <a:p>
                  <a:r>
                    <a:rPr lang="en-US" sz="1200" dirty="0" smtClean="0">
                      <a:solidFill>
                        <a:prstClr val="black"/>
                      </a:solidFill>
                    </a:rPr>
                    <a:t>Alpha Task </a:t>
                  </a:r>
                  <a:r>
                    <a:rPr lang="en-US" sz="1200" dirty="0" err="1" smtClean="0">
                      <a:solidFill>
                        <a:prstClr val="black"/>
                      </a:solidFill>
                    </a:rPr>
                    <a:t>Msg.lvclass</a:t>
                  </a:r>
                  <a:endParaRPr lang="en-US" sz="1200" dirty="0">
                    <a:solidFill>
                      <a:prstClr val="black"/>
                    </a:solidFill>
                  </a:endParaRPr>
                </a:p>
              </p:txBody>
            </p:sp>
          </p:grpSp>
          <p:sp>
            <p:nvSpPr>
              <p:cNvPr id="221" name="Rectangle 220"/>
              <p:cNvSpPr/>
              <p:nvPr/>
            </p:nvSpPr>
            <p:spPr>
              <a:xfrm>
                <a:off x="6612728" y="2458801"/>
                <a:ext cx="639727" cy="276999"/>
              </a:xfrm>
              <a:prstGeom prst="rect">
                <a:avLst/>
              </a:prstGeom>
              <a:solidFill>
                <a:schemeClr val="bg1"/>
              </a:solidFill>
              <a:ln>
                <a:solidFill>
                  <a:schemeClr val="tx2"/>
                </a:solidFill>
              </a:ln>
            </p:spPr>
            <p:txBody>
              <a:bodyPr wrap="none" rtlCol="0">
                <a:spAutoFit/>
              </a:bodyPr>
              <a:lstStyle/>
              <a:p>
                <a:pPr algn="ctr"/>
                <a:r>
                  <a:rPr lang="en-US" sz="1200" dirty="0" smtClean="0">
                    <a:solidFill>
                      <a:prstClr val="black"/>
                    </a:solidFill>
                  </a:rPr>
                  <a:t>Task.vi</a:t>
                </a:r>
                <a:endParaRPr lang="en-US" sz="1200" dirty="0">
                  <a:solidFill>
                    <a:prstClr val="black"/>
                  </a:solidFill>
                </a:endParaRPr>
              </a:p>
            </p:txBody>
          </p:sp>
        </p:grpSp>
        <p:sp>
          <p:nvSpPr>
            <p:cNvPr id="219" name="Up Arrow 218"/>
            <p:cNvSpPr/>
            <p:nvPr/>
          </p:nvSpPr>
          <p:spPr>
            <a:xfrm rot="16200000">
              <a:off x="7179976" y="2527022"/>
              <a:ext cx="303363"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224" name="Group 223"/>
          <p:cNvGrpSpPr/>
          <p:nvPr/>
        </p:nvGrpSpPr>
        <p:grpSpPr>
          <a:xfrm>
            <a:off x="1366748" y="4988018"/>
            <a:ext cx="3308593" cy="438469"/>
            <a:chOff x="1392409" y="2133600"/>
            <a:chExt cx="3308593" cy="438469"/>
          </a:xfrm>
        </p:grpSpPr>
        <p:grpSp>
          <p:nvGrpSpPr>
            <p:cNvPr id="225" name="Group 224"/>
            <p:cNvGrpSpPr/>
            <p:nvPr/>
          </p:nvGrpSpPr>
          <p:grpSpPr>
            <a:xfrm>
              <a:off x="1392409" y="2133600"/>
              <a:ext cx="2274861" cy="438469"/>
              <a:chOff x="1295400" y="3651051"/>
              <a:chExt cx="4072494" cy="438469"/>
            </a:xfrm>
          </p:grpSpPr>
          <p:sp>
            <p:nvSpPr>
              <p:cNvPr id="227" name="Up Arrow 226"/>
              <p:cNvSpPr/>
              <p:nvPr/>
            </p:nvSpPr>
            <p:spPr>
              <a:xfrm rot="5400000">
                <a:off x="3179247" y="1767204"/>
                <a:ext cx="304800" cy="4072494"/>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8" name="TextBox 227"/>
              <p:cNvSpPr txBox="1"/>
              <p:nvPr/>
            </p:nvSpPr>
            <p:spPr>
              <a:xfrm>
                <a:off x="2051777" y="3812521"/>
                <a:ext cx="2543001" cy="276999"/>
              </a:xfrm>
              <a:prstGeom prst="rect">
                <a:avLst/>
              </a:prstGeom>
              <a:noFill/>
            </p:spPr>
            <p:txBody>
              <a:bodyPr wrap="none" rtlCol="0">
                <a:spAutoFit/>
              </a:bodyPr>
              <a:lstStyle/>
              <a:p>
                <a:r>
                  <a:rPr lang="en-US" sz="1200" dirty="0" smtClean="0">
                    <a:solidFill>
                      <a:prstClr val="black"/>
                    </a:solidFill>
                  </a:rPr>
                  <a:t>Log Event </a:t>
                </a:r>
                <a:r>
                  <a:rPr lang="en-US" sz="1200" dirty="0" err="1" smtClean="0">
                    <a:solidFill>
                      <a:prstClr val="black"/>
                    </a:solidFill>
                  </a:rPr>
                  <a:t>Msg.lvclass</a:t>
                </a:r>
                <a:endParaRPr lang="en-US" sz="1200" dirty="0">
                  <a:solidFill>
                    <a:prstClr val="black"/>
                  </a:solidFill>
                </a:endParaRPr>
              </a:p>
            </p:txBody>
          </p:sp>
        </p:grpSp>
        <p:sp>
          <p:nvSpPr>
            <p:cNvPr id="226" name="Rectangle 225"/>
            <p:cNvSpPr/>
            <p:nvPr/>
          </p:nvSpPr>
          <p:spPr>
            <a:xfrm>
              <a:off x="3677709" y="2147500"/>
              <a:ext cx="1023293" cy="276999"/>
            </a:xfrm>
            <a:prstGeom prst="rect">
              <a:avLst/>
            </a:prstGeom>
            <a:solidFill>
              <a:schemeClr val="bg1"/>
            </a:solidFill>
            <a:ln>
              <a:solidFill>
                <a:schemeClr val="tx2"/>
              </a:solidFill>
            </a:ln>
          </p:spPr>
          <p:txBody>
            <a:bodyPr wrap="none" rtlCol="0">
              <a:spAutoFit/>
            </a:bodyPr>
            <a:lstStyle/>
            <a:p>
              <a:pPr algn="ctr"/>
              <a:r>
                <a:rPr lang="en-US" sz="1200" dirty="0">
                  <a:solidFill>
                    <a:prstClr val="black"/>
                  </a:solidFill>
                </a:rPr>
                <a:t>Log Event.vi</a:t>
              </a:r>
            </a:p>
          </p:txBody>
        </p:sp>
      </p:grpSp>
      <p:sp>
        <p:nvSpPr>
          <p:cNvPr id="237" name="Oval 236"/>
          <p:cNvSpPr/>
          <p:nvPr/>
        </p:nvSpPr>
        <p:spPr>
          <a:xfrm flipH="1">
            <a:off x="4025280" y="5374862"/>
            <a:ext cx="270680" cy="270680"/>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46" name="Group 45"/>
          <p:cNvGrpSpPr/>
          <p:nvPr/>
        </p:nvGrpSpPr>
        <p:grpSpPr>
          <a:xfrm>
            <a:off x="3673496" y="5505543"/>
            <a:ext cx="2160613" cy="947194"/>
            <a:chOff x="3673496" y="5505543"/>
            <a:chExt cx="2160613" cy="947194"/>
          </a:xfrm>
        </p:grpSpPr>
        <p:grpSp>
          <p:nvGrpSpPr>
            <p:cNvPr id="231" name="Group 230"/>
            <p:cNvGrpSpPr/>
            <p:nvPr/>
          </p:nvGrpSpPr>
          <p:grpSpPr>
            <a:xfrm>
              <a:off x="3673496" y="5505543"/>
              <a:ext cx="2160613" cy="947194"/>
              <a:chOff x="6421878" y="2157938"/>
              <a:chExt cx="2160613" cy="947194"/>
            </a:xfrm>
          </p:grpSpPr>
          <p:sp>
            <p:nvSpPr>
              <p:cNvPr id="236" name="TextBox 235"/>
              <p:cNvSpPr txBox="1"/>
              <p:nvPr/>
            </p:nvSpPr>
            <p:spPr>
              <a:xfrm>
                <a:off x="7235645" y="2157938"/>
                <a:ext cx="1346846" cy="276999"/>
              </a:xfrm>
              <a:prstGeom prst="rect">
                <a:avLst/>
              </a:prstGeom>
              <a:noFill/>
            </p:spPr>
            <p:txBody>
              <a:bodyPr wrap="none" rtlCol="0">
                <a:spAutoFit/>
              </a:bodyPr>
              <a:lstStyle/>
              <a:p>
                <a:r>
                  <a:rPr lang="en-US" sz="1200" dirty="0" smtClean="0">
                    <a:solidFill>
                      <a:prstClr val="black"/>
                    </a:solidFill>
                  </a:rPr>
                  <a:t>Stop </a:t>
                </a:r>
                <a:r>
                  <a:rPr lang="en-US" sz="1200" dirty="0" err="1" smtClean="0">
                    <a:solidFill>
                      <a:prstClr val="black"/>
                    </a:solidFill>
                  </a:rPr>
                  <a:t>Msg.lvclass</a:t>
                </a:r>
                <a:endParaRPr lang="en-US" sz="1200" dirty="0">
                  <a:solidFill>
                    <a:prstClr val="black"/>
                  </a:solidFill>
                </a:endParaRPr>
              </a:p>
            </p:txBody>
          </p:sp>
          <p:sp>
            <p:nvSpPr>
              <p:cNvPr id="234" name="Rectangle 233"/>
              <p:cNvSpPr/>
              <p:nvPr/>
            </p:nvSpPr>
            <p:spPr>
              <a:xfrm>
                <a:off x="6421878" y="2458801"/>
                <a:ext cx="1021433" cy="646331"/>
              </a:xfrm>
              <a:prstGeom prst="rect">
                <a:avLst/>
              </a:prstGeom>
              <a:solidFill>
                <a:schemeClr val="bg1"/>
              </a:solidFill>
              <a:ln>
                <a:solidFill>
                  <a:schemeClr val="tx2"/>
                </a:solidFill>
              </a:ln>
            </p:spPr>
            <p:txBody>
              <a:bodyPr wrap="none" rtlCol="0">
                <a:spAutoFit/>
              </a:bodyPr>
              <a:lstStyle/>
              <a:p>
                <a:pPr algn="ctr"/>
                <a:endParaRPr lang="en-US" sz="1200" dirty="0" smtClean="0">
                  <a:solidFill>
                    <a:prstClr val="black"/>
                  </a:solidFill>
                </a:endParaRPr>
              </a:p>
              <a:p>
                <a:pPr algn="ctr"/>
                <a:r>
                  <a:rPr lang="en-US" sz="1200" dirty="0" smtClean="0">
                    <a:solidFill>
                      <a:prstClr val="black"/>
                    </a:solidFill>
                  </a:rPr>
                  <a:t>Stop Core.vi</a:t>
                </a:r>
              </a:p>
              <a:p>
                <a:pPr algn="ctr"/>
                <a:endParaRPr lang="en-US" sz="1200" dirty="0">
                  <a:solidFill>
                    <a:prstClr val="black"/>
                  </a:solidFill>
                </a:endParaRPr>
              </a:p>
            </p:txBody>
          </p:sp>
        </p:grpSp>
        <p:sp>
          <p:nvSpPr>
            <p:cNvPr id="232" name="Up Arrow 231"/>
            <p:cNvSpPr/>
            <p:nvPr/>
          </p:nvSpPr>
          <p:spPr>
            <a:xfrm rot="16200000">
              <a:off x="4613172" y="5845898"/>
              <a:ext cx="303363"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cxnSp>
          <p:nvCxnSpPr>
            <p:cNvPr id="242" name="Elbow Connector 241"/>
            <p:cNvCxnSpPr>
              <a:stCxn id="237" idx="2"/>
              <a:endCxn id="232" idx="2"/>
            </p:cNvCxnSpPr>
            <p:nvPr/>
          </p:nvCxnSpPr>
          <p:spPr>
            <a:xfrm>
              <a:off x="4295960" y="5510202"/>
              <a:ext cx="546577" cy="413379"/>
            </a:xfrm>
            <a:prstGeom prst="bentConnector3">
              <a:avLst>
                <a:gd name="adj1" fmla="val 295827"/>
              </a:avLst>
            </a:prstGeom>
            <a:ln w="9525"/>
          </p:spPr>
          <p:style>
            <a:lnRef idx="2">
              <a:schemeClr val="accent1"/>
            </a:lnRef>
            <a:fillRef idx="0">
              <a:schemeClr val="accent1"/>
            </a:fillRef>
            <a:effectRef idx="1">
              <a:schemeClr val="accent1"/>
            </a:effectRef>
            <a:fontRef idx="minor">
              <a:schemeClr val="tx1"/>
            </a:fontRef>
          </p:style>
        </p:cxnSp>
      </p:grpSp>
      <p:grpSp>
        <p:nvGrpSpPr>
          <p:cNvPr id="47" name="Group 46"/>
          <p:cNvGrpSpPr/>
          <p:nvPr/>
        </p:nvGrpSpPr>
        <p:grpSpPr>
          <a:xfrm>
            <a:off x="914400" y="6127014"/>
            <a:ext cx="6544574" cy="426186"/>
            <a:chOff x="914400" y="6127014"/>
            <a:chExt cx="6544574" cy="426186"/>
          </a:xfrm>
        </p:grpSpPr>
        <p:grpSp>
          <p:nvGrpSpPr>
            <p:cNvPr id="252" name="Group 251"/>
            <p:cNvGrpSpPr/>
            <p:nvPr/>
          </p:nvGrpSpPr>
          <p:grpSpPr>
            <a:xfrm>
              <a:off x="914400" y="6139615"/>
              <a:ext cx="2759098" cy="413585"/>
              <a:chOff x="914400" y="5923616"/>
              <a:chExt cx="2759098" cy="413585"/>
            </a:xfrm>
          </p:grpSpPr>
          <p:sp>
            <p:nvSpPr>
              <p:cNvPr id="248" name="Rectangle 247"/>
              <p:cNvSpPr/>
              <p:nvPr/>
            </p:nvSpPr>
            <p:spPr>
              <a:xfrm>
                <a:off x="914400" y="5943600"/>
                <a:ext cx="1021433" cy="276999"/>
              </a:xfrm>
              <a:prstGeom prst="rect">
                <a:avLst/>
              </a:prstGeom>
              <a:solidFill>
                <a:schemeClr val="bg1"/>
              </a:solidFill>
              <a:ln>
                <a:solidFill>
                  <a:schemeClr val="tx2"/>
                </a:solidFill>
              </a:ln>
            </p:spPr>
            <p:txBody>
              <a:bodyPr wrap="none" rtlCol="0">
                <a:spAutoFit/>
              </a:bodyPr>
              <a:lstStyle/>
              <a:p>
                <a:pPr algn="ctr"/>
                <a:r>
                  <a:rPr lang="en-US" sz="1200" dirty="0" smtClean="0">
                    <a:solidFill>
                      <a:prstClr val="black"/>
                    </a:solidFill>
                  </a:rPr>
                  <a:t>Stop Core.vi</a:t>
                </a:r>
              </a:p>
            </p:txBody>
          </p:sp>
          <p:sp>
            <p:nvSpPr>
              <p:cNvPr id="250" name="Up Arrow 249"/>
              <p:cNvSpPr/>
              <p:nvPr/>
            </p:nvSpPr>
            <p:spPr>
              <a:xfrm rot="16200000">
                <a:off x="2641854" y="5205095"/>
                <a:ext cx="313124" cy="1750165"/>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51" name="TextBox 250"/>
              <p:cNvSpPr txBox="1"/>
              <p:nvPr/>
            </p:nvSpPr>
            <p:spPr>
              <a:xfrm>
                <a:off x="2126041" y="6060202"/>
                <a:ext cx="1540956" cy="276999"/>
              </a:xfrm>
              <a:prstGeom prst="rect">
                <a:avLst/>
              </a:prstGeom>
              <a:noFill/>
            </p:spPr>
            <p:txBody>
              <a:bodyPr wrap="square" rtlCol="0">
                <a:spAutoFit/>
              </a:bodyPr>
              <a:lstStyle/>
              <a:p>
                <a:pPr algn="ctr"/>
                <a:r>
                  <a:rPr lang="en-US" sz="1200" dirty="0" smtClean="0">
                    <a:solidFill>
                      <a:prstClr val="black"/>
                    </a:solidFill>
                  </a:rPr>
                  <a:t>Stop </a:t>
                </a:r>
                <a:r>
                  <a:rPr lang="en-US" sz="1200" dirty="0" err="1" smtClean="0">
                    <a:solidFill>
                      <a:prstClr val="black"/>
                    </a:solidFill>
                  </a:rPr>
                  <a:t>Msg.lvclass</a:t>
                </a:r>
                <a:endParaRPr lang="en-US" sz="1200" dirty="0">
                  <a:solidFill>
                    <a:prstClr val="black"/>
                  </a:solidFill>
                </a:endParaRPr>
              </a:p>
            </p:txBody>
          </p:sp>
        </p:grpSp>
        <p:grpSp>
          <p:nvGrpSpPr>
            <p:cNvPr id="253" name="Group 252"/>
            <p:cNvGrpSpPr/>
            <p:nvPr/>
          </p:nvGrpSpPr>
          <p:grpSpPr>
            <a:xfrm flipH="1">
              <a:off x="4699876" y="6127014"/>
              <a:ext cx="2759098" cy="413585"/>
              <a:chOff x="914400" y="5923616"/>
              <a:chExt cx="2759098" cy="413585"/>
            </a:xfrm>
          </p:grpSpPr>
          <p:sp>
            <p:nvSpPr>
              <p:cNvPr id="254" name="Rectangle 253"/>
              <p:cNvSpPr/>
              <p:nvPr/>
            </p:nvSpPr>
            <p:spPr>
              <a:xfrm>
                <a:off x="914400" y="5943600"/>
                <a:ext cx="1021433" cy="276999"/>
              </a:xfrm>
              <a:prstGeom prst="rect">
                <a:avLst/>
              </a:prstGeom>
              <a:solidFill>
                <a:schemeClr val="bg1"/>
              </a:solidFill>
              <a:ln>
                <a:solidFill>
                  <a:schemeClr val="tx2"/>
                </a:solidFill>
              </a:ln>
            </p:spPr>
            <p:txBody>
              <a:bodyPr wrap="none" rtlCol="0">
                <a:spAutoFit/>
              </a:bodyPr>
              <a:lstStyle/>
              <a:p>
                <a:pPr algn="ctr"/>
                <a:r>
                  <a:rPr lang="en-US" sz="1200" dirty="0" smtClean="0">
                    <a:solidFill>
                      <a:prstClr val="black"/>
                    </a:solidFill>
                  </a:rPr>
                  <a:t>Stop Core.vi</a:t>
                </a:r>
              </a:p>
            </p:txBody>
          </p:sp>
          <p:sp>
            <p:nvSpPr>
              <p:cNvPr id="255" name="Up Arrow 254"/>
              <p:cNvSpPr/>
              <p:nvPr/>
            </p:nvSpPr>
            <p:spPr>
              <a:xfrm rot="16200000">
                <a:off x="2641854" y="5205095"/>
                <a:ext cx="313124" cy="1750165"/>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56" name="TextBox 255"/>
              <p:cNvSpPr txBox="1"/>
              <p:nvPr/>
            </p:nvSpPr>
            <p:spPr>
              <a:xfrm>
                <a:off x="2126041" y="6060202"/>
                <a:ext cx="1540956" cy="276999"/>
              </a:xfrm>
              <a:prstGeom prst="rect">
                <a:avLst/>
              </a:prstGeom>
              <a:noFill/>
            </p:spPr>
            <p:txBody>
              <a:bodyPr wrap="square" rtlCol="0">
                <a:spAutoFit/>
              </a:bodyPr>
              <a:lstStyle/>
              <a:p>
                <a:pPr algn="ctr"/>
                <a:r>
                  <a:rPr lang="en-US" sz="1200" dirty="0" smtClean="0">
                    <a:solidFill>
                      <a:prstClr val="black"/>
                    </a:solidFill>
                  </a:rPr>
                  <a:t>Stop </a:t>
                </a:r>
                <a:r>
                  <a:rPr lang="en-US" sz="1200" dirty="0" err="1" smtClean="0">
                    <a:solidFill>
                      <a:prstClr val="black"/>
                    </a:solidFill>
                  </a:rPr>
                  <a:t>Msg.lvclass</a:t>
                </a:r>
                <a:endParaRPr lang="en-US" sz="1200" dirty="0">
                  <a:solidFill>
                    <a:prstClr val="black"/>
                  </a:solidFill>
                </a:endParaRPr>
              </a:p>
            </p:txBody>
          </p:sp>
        </p:grpSp>
      </p:grpSp>
      <p:grpSp>
        <p:nvGrpSpPr>
          <p:cNvPr id="49" name="Group 48"/>
          <p:cNvGrpSpPr/>
          <p:nvPr/>
        </p:nvGrpSpPr>
        <p:grpSpPr>
          <a:xfrm>
            <a:off x="517564" y="2535853"/>
            <a:ext cx="1031346" cy="461665"/>
            <a:chOff x="517564" y="2535853"/>
            <a:chExt cx="1031346" cy="461665"/>
          </a:xfrm>
        </p:grpSpPr>
        <p:sp>
          <p:nvSpPr>
            <p:cNvPr id="210" name="Oval 209"/>
            <p:cNvSpPr/>
            <p:nvPr/>
          </p:nvSpPr>
          <p:spPr>
            <a:xfrm flipH="1">
              <a:off x="1278230" y="2631346"/>
              <a:ext cx="270680" cy="270680"/>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57" name="TextBox 256"/>
            <p:cNvSpPr txBox="1"/>
            <p:nvPr/>
          </p:nvSpPr>
          <p:spPr>
            <a:xfrm>
              <a:off x="517564" y="2535853"/>
              <a:ext cx="745717" cy="461665"/>
            </a:xfrm>
            <a:prstGeom prst="rect">
              <a:avLst/>
            </a:prstGeom>
            <a:noFill/>
          </p:spPr>
          <p:txBody>
            <a:bodyPr wrap="none" rtlCol="0">
              <a:spAutoFit/>
            </a:bodyPr>
            <a:lstStyle/>
            <a:p>
              <a:pPr algn="r"/>
              <a:r>
                <a:rPr lang="en-US" sz="1200" dirty="0" smtClean="0"/>
                <a:t>Event</a:t>
              </a:r>
            </a:p>
            <a:p>
              <a:pPr algn="r"/>
              <a:r>
                <a:rPr lang="en-US" sz="1200" dirty="0" smtClean="0"/>
                <a:t>Timeout</a:t>
              </a:r>
              <a:endParaRPr lang="en-US" sz="1200" dirty="0"/>
            </a:p>
          </p:txBody>
        </p:sp>
      </p:grpSp>
      <p:grpSp>
        <p:nvGrpSpPr>
          <p:cNvPr id="259" name="Group 258"/>
          <p:cNvGrpSpPr/>
          <p:nvPr/>
        </p:nvGrpSpPr>
        <p:grpSpPr>
          <a:xfrm>
            <a:off x="517564" y="1823036"/>
            <a:ext cx="1031346" cy="461665"/>
            <a:chOff x="517564" y="2535853"/>
            <a:chExt cx="1031346" cy="461665"/>
          </a:xfrm>
        </p:grpSpPr>
        <p:sp>
          <p:nvSpPr>
            <p:cNvPr id="260" name="Oval 259"/>
            <p:cNvSpPr/>
            <p:nvPr/>
          </p:nvSpPr>
          <p:spPr>
            <a:xfrm flipH="1">
              <a:off x="1278230" y="2631346"/>
              <a:ext cx="270680" cy="270680"/>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61" name="TextBox 260"/>
            <p:cNvSpPr txBox="1"/>
            <p:nvPr/>
          </p:nvSpPr>
          <p:spPr>
            <a:xfrm>
              <a:off x="517564" y="2535853"/>
              <a:ext cx="745717" cy="461665"/>
            </a:xfrm>
            <a:prstGeom prst="rect">
              <a:avLst/>
            </a:prstGeom>
            <a:noFill/>
          </p:spPr>
          <p:txBody>
            <a:bodyPr wrap="none" rtlCol="0">
              <a:spAutoFit/>
            </a:bodyPr>
            <a:lstStyle/>
            <a:p>
              <a:pPr algn="r"/>
              <a:r>
                <a:rPr lang="en-US" sz="1200" dirty="0" smtClean="0"/>
                <a:t>Event</a:t>
              </a:r>
            </a:p>
            <a:p>
              <a:pPr algn="r"/>
              <a:r>
                <a:rPr lang="en-US" sz="1200" dirty="0" smtClean="0"/>
                <a:t>Timeout</a:t>
              </a:r>
              <a:endParaRPr lang="en-US" sz="1200" dirty="0"/>
            </a:p>
          </p:txBody>
        </p:sp>
      </p:grpSp>
      <p:grpSp>
        <p:nvGrpSpPr>
          <p:cNvPr id="262" name="Group 261"/>
          <p:cNvGrpSpPr/>
          <p:nvPr/>
        </p:nvGrpSpPr>
        <p:grpSpPr>
          <a:xfrm>
            <a:off x="517564" y="4918655"/>
            <a:ext cx="1031346" cy="461665"/>
            <a:chOff x="517564" y="2535853"/>
            <a:chExt cx="1031346" cy="461665"/>
          </a:xfrm>
        </p:grpSpPr>
        <p:sp>
          <p:nvSpPr>
            <p:cNvPr id="263" name="Oval 262"/>
            <p:cNvSpPr/>
            <p:nvPr/>
          </p:nvSpPr>
          <p:spPr>
            <a:xfrm flipH="1">
              <a:off x="1278230" y="2631346"/>
              <a:ext cx="270680" cy="270680"/>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64" name="TextBox 263"/>
            <p:cNvSpPr txBox="1"/>
            <p:nvPr/>
          </p:nvSpPr>
          <p:spPr>
            <a:xfrm>
              <a:off x="517564" y="2535853"/>
              <a:ext cx="745717" cy="461665"/>
            </a:xfrm>
            <a:prstGeom prst="rect">
              <a:avLst/>
            </a:prstGeom>
            <a:noFill/>
          </p:spPr>
          <p:txBody>
            <a:bodyPr wrap="none" rtlCol="0">
              <a:spAutoFit/>
            </a:bodyPr>
            <a:lstStyle/>
            <a:p>
              <a:pPr algn="r"/>
              <a:r>
                <a:rPr lang="en-US" sz="1200" dirty="0" smtClean="0"/>
                <a:t>Event</a:t>
              </a:r>
            </a:p>
            <a:p>
              <a:pPr algn="r"/>
              <a:r>
                <a:rPr lang="en-US" sz="1200" dirty="0" smtClean="0"/>
                <a:t>Timeout</a:t>
              </a:r>
              <a:endParaRPr lang="en-US" sz="1200" dirty="0"/>
            </a:p>
          </p:txBody>
        </p:sp>
      </p:grpSp>
      <p:sp>
        <p:nvSpPr>
          <p:cNvPr id="121" name="Rectangle 120"/>
          <p:cNvSpPr/>
          <p:nvPr/>
        </p:nvSpPr>
        <p:spPr>
          <a:xfrm>
            <a:off x="-5696" y="-14647"/>
            <a:ext cx="9144000" cy="6858000"/>
          </a:xfrm>
          <a:prstGeom prst="rect">
            <a:avLst/>
          </a:prstGeom>
          <a:solidFill>
            <a:schemeClr val="bg1">
              <a:alpha val="8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22" name="Group 121"/>
          <p:cNvGrpSpPr/>
          <p:nvPr/>
        </p:nvGrpSpPr>
        <p:grpSpPr>
          <a:xfrm>
            <a:off x="1366748" y="292199"/>
            <a:ext cx="5256418" cy="6160538"/>
            <a:chOff x="1366748" y="292199"/>
            <a:chExt cx="5256418" cy="6160538"/>
          </a:xfrm>
        </p:grpSpPr>
        <p:grpSp>
          <p:nvGrpSpPr>
            <p:cNvPr id="123" name="Group 122"/>
            <p:cNvGrpSpPr/>
            <p:nvPr/>
          </p:nvGrpSpPr>
          <p:grpSpPr>
            <a:xfrm>
              <a:off x="3520502" y="292199"/>
              <a:ext cx="1295400" cy="6135102"/>
              <a:chOff x="457200" y="1386153"/>
              <a:chExt cx="1295400" cy="6135101"/>
            </a:xfrm>
          </p:grpSpPr>
          <p:sp>
            <p:nvSpPr>
              <p:cNvPr id="235" name="Rounded Rectangle 234"/>
              <p:cNvSpPr/>
              <p:nvPr/>
            </p:nvSpPr>
            <p:spPr>
              <a:xfrm>
                <a:off x="457200" y="1386153"/>
                <a:ext cx="1295400" cy="4932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prstClr val="white"/>
                    </a:solidFill>
                  </a:rPr>
                  <a:t>Project Actor</a:t>
                </a:r>
                <a:endParaRPr lang="en-US" sz="1400" dirty="0">
                  <a:solidFill>
                    <a:prstClr val="white"/>
                  </a:solidFill>
                </a:endParaRPr>
              </a:p>
            </p:txBody>
          </p:sp>
          <p:cxnSp>
            <p:nvCxnSpPr>
              <p:cNvPr id="238" name="Straight Connector 237"/>
              <p:cNvCxnSpPr>
                <a:stCxn id="235" idx="2"/>
              </p:cNvCxnSpPr>
              <p:nvPr/>
            </p:nvCxnSpPr>
            <p:spPr>
              <a:xfrm>
                <a:off x="1104900" y="1879446"/>
                <a:ext cx="0" cy="5641808"/>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24" name="Group 123"/>
            <p:cNvGrpSpPr/>
            <p:nvPr/>
          </p:nvGrpSpPr>
          <p:grpSpPr>
            <a:xfrm>
              <a:off x="3667270" y="1511400"/>
              <a:ext cx="2945457" cy="413586"/>
              <a:chOff x="3667270" y="1511400"/>
              <a:chExt cx="2945457" cy="413586"/>
            </a:xfrm>
          </p:grpSpPr>
          <p:grpSp>
            <p:nvGrpSpPr>
              <p:cNvPr id="211" name="Group 210"/>
              <p:cNvGrpSpPr/>
              <p:nvPr/>
            </p:nvGrpSpPr>
            <p:grpSpPr>
              <a:xfrm rot="10800000">
                <a:off x="4701002" y="1511400"/>
                <a:ext cx="1911725" cy="413586"/>
                <a:chOff x="1295400" y="3542265"/>
                <a:chExt cx="4072494" cy="413586"/>
              </a:xfrm>
            </p:grpSpPr>
            <p:sp>
              <p:nvSpPr>
                <p:cNvPr id="230" name="Up Arrow 229"/>
                <p:cNvSpPr/>
                <p:nvPr/>
              </p:nvSpPr>
              <p:spPr>
                <a:xfrm rot="5400000">
                  <a:off x="3179247" y="1767204"/>
                  <a:ext cx="304800" cy="4072494"/>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33" name="TextBox 232"/>
                <p:cNvSpPr txBox="1"/>
                <p:nvPr/>
              </p:nvSpPr>
              <p:spPr>
                <a:xfrm rot="10800000">
                  <a:off x="1295402" y="3542265"/>
                  <a:ext cx="3732010" cy="276999"/>
                </a:xfrm>
                <a:prstGeom prst="rect">
                  <a:avLst/>
                </a:prstGeom>
                <a:noFill/>
              </p:spPr>
              <p:txBody>
                <a:bodyPr wrap="square" rtlCol="0">
                  <a:spAutoFit/>
                </a:bodyPr>
                <a:lstStyle/>
                <a:p>
                  <a:r>
                    <a:rPr lang="en-US" sz="1200" dirty="0" smtClean="0">
                      <a:solidFill>
                        <a:prstClr val="black"/>
                      </a:solidFill>
                    </a:rPr>
                    <a:t>Log Event </a:t>
                  </a:r>
                  <a:r>
                    <a:rPr lang="en-US" sz="1200" dirty="0" err="1" smtClean="0">
                      <a:solidFill>
                        <a:prstClr val="black"/>
                      </a:solidFill>
                    </a:rPr>
                    <a:t>Msg.lvclass</a:t>
                  </a:r>
                  <a:endParaRPr lang="en-US" sz="1200" dirty="0">
                    <a:solidFill>
                      <a:prstClr val="black"/>
                    </a:solidFill>
                  </a:endParaRPr>
                </a:p>
              </p:txBody>
            </p:sp>
          </p:grpSp>
          <p:sp>
            <p:nvSpPr>
              <p:cNvPr id="229" name="Rectangle 228"/>
              <p:cNvSpPr/>
              <p:nvPr/>
            </p:nvSpPr>
            <p:spPr>
              <a:xfrm>
                <a:off x="3667270" y="1539954"/>
                <a:ext cx="1023293" cy="276999"/>
              </a:xfrm>
              <a:prstGeom prst="rect">
                <a:avLst/>
              </a:prstGeom>
              <a:solidFill>
                <a:schemeClr val="bg1"/>
              </a:solidFill>
              <a:ln>
                <a:solidFill>
                  <a:schemeClr val="tx2"/>
                </a:solidFill>
              </a:ln>
            </p:spPr>
            <p:txBody>
              <a:bodyPr wrap="none" rtlCol="0">
                <a:spAutoFit/>
              </a:bodyPr>
              <a:lstStyle/>
              <a:p>
                <a:pPr algn="ctr"/>
                <a:r>
                  <a:rPr lang="en-US" sz="1200" dirty="0">
                    <a:solidFill>
                      <a:prstClr val="black"/>
                    </a:solidFill>
                  </a:rPr>
                  <a:t>Log Event.vi</a:t>
                </a:r>
              </a:p>
            </p:txBody>
          </p:sp>
        </p:grpSp>
        <p:grpSp>
          <p:nvGrpSpPr>
            <p:cNvPr id="125" name="Group 124"/>
            <p:cNvGrpSpPr/>
            <p:nvPr/>
          </p:nvGrpSpPr>
          <p:grpSpPr>
            <a:xfrm>
              <a:off x="3667269" y="2240813"/>
              <a:ext cx="2945457" cy="413586"/>
              <a:chOff x="3667269" y="2458801"/>
              <a:chExt cx="2945457" cy="413586"/>
            </a:xfrm>
          </p:grpSpPr>
          <p:grpSp>
            <p:nvGrpSpPr>
              <p:cNvPr id="196" name="Group 195"/>
              <p:cNvGrpSpPr/>
              <p:nvPr/>
            </p:nvGrpSpPr>
            <p:grpSpPr>
              <a:xfrm rot="10800000">
                <a:off x="4701001" y="2458801"/>
                <a:ext cx="1911725" cy="413586"/>
                <a:chOff x="1295400" y="3542265"/>
                <a:chExt cx="4072494" cy="413586"/>
              </a:xfrm>
            </p:grpSpPr>
            <p:sp>
              <p:nvSpPr>
                <p:cNvPr id="198" name="Up Arrow 197"/>
                <p:cNvSpPr/>
                <p:nvPr/>
              </p:nvSpPr>
              <p:spPr>
                <a:xfrm rot="5400000">
                  <a:off x="3179247" y="1767204"/>
                  <a:ext cx="304800" cy="4072494"/>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99" name="TextBox 198"/>
                <p:cNvSpPr txBox="1"/>
                <p:nvPr/>
              </p:nvSpPr>
              <p:spPr>
                <a:xfrm rot="10800000">
                  <a:off x="1295402" y="3542265"/>
                  <a:ext cx="3732010" cy="276999"/>
                </a:xfrm>
                <a:prstGeom prst="rect">
                  <a:avLst/>
                </a:prstGeom>
                <a:noFill/>
              </p:spPr>
              <p:txBody>
                <a:bodyPr wrap="square" rtlCol="0">
                  <a:spAutoFit/>
                </a:bodyPr>
                <a:lstStyle/>
                <a:p>
                  <a:r>
                    <a:rPr lang="en-US" sz="1200" dirty="0" smtClean="0">
                      <a:solidFill>
                        <a:prstClr val="black"/>
                      </a:solidFill>
                    </a:rPr>
                    <a:t>Log Event </a:t>
                  </a:r>
                  <a:r>
                    <a:rPr lang="en-US" sz="1200" dirty="0" err="1" smtClean="0">
                      <a:solidFill>
                        <a:prstClr val="black"/>
                      </a:solidFill>
                    </a:rPr>
                    <a:t>Msg.lvclass</a:t>
                  </a:r>
                  <a:endParaRPr lang="en-US" sz="1200" dirty="0">
                    <a:solidFill>
                      <a:prstClr val="black"/>
                    </a:solidFill>
                  </a:endParaRPr>
                </a:p>
              </p:txBody>
            </p:sp>
          </p:grpSp>
          <p:sp>
            <p:nvSpPr>
              <p:cNvPr id="197" name="Rectangle 196"/>
              <p:cNvSpPr/>
              <p:nvPr/>
            </p:nvSpPr>
            <p:spPr>
              <a:xfrm>
                <a:off x="3667269" y="2472904"/>
                <a:ext cx="1023293" cy="276999"/>
              </a:xfrm>
              <a:prstGeom prst="rect">
                <a:avLst/>
              </a:prstGeom>
              <a:solidFill>
                <a:schemeClr val="bg1"/>
              </a:solidFill>
              <a:ln>
                <a:solidFill>
                  <a:schemeClr val="tx2"/>
                </a:solidFill>
              </a:ln>
            </p:spPr>
            <p:txBody>
              <a:bodyPr wrap="none" rtlCol="0">
                <a:spAutoFit/>
              </a:bodyPr>
              <a:lstStyle/>
              <a:p>
                <a:pPr algn="ctr"/>
                <a:r>
                  <a:rPr lang="en-US" sz="1200" dirty="0">
                    <a:solidFill>
                      <a:prstClr val="black"/>
                    </a:solidFill>
                  </a:rPr>
                  <a:t>Log Event.vi</a:t>
                </a:r>
              </a:p>
            </p:txBody>
          </p:sp>
        </p:grpSp>
        <p:grpSp>
          <p:nvGrpSpPr>
            <p:cNvPr id="126" name="Group 125"/>
            <p:cNvGrpSpPr/>
            <p:nvPr/>
          </p:nvGrpSpPr>
          <p:grpSpPr>
            <a:xfrm>
              <a:off x="1381696" y="2596930"/>
              <a:ext cx="3308593" cy="438469"/>
              <a:chOff x="1392409" y="2133600"/>
              <a:chExt cx="3308593" cy="438469"/>
            </a:xfrm>
          </p:grpSpPr>
          <p:grpSp>
            <p:nvGrpSpPr>
              <p:cNvPr id="169" name="Group 168"/>
              <p:cNvGrpSpPr/>
              <p:nvPr/>
            </p:nvGrpSpPr>
            <p:grpSpPr>
              <a:xfrm>
                <a:off x="1392409" y="2133600"/>
                <a:ext cx="2274861" cy="438469"/>
                <a:chOff x="1295400" y="3651051"/>
                <a:chExt cx="4072494" cy="438469"/>
              </a:xfrm>
            </p:grpSpPr>
            <p:sp>
              <p:nvSpPr>
                <p:cNvPr id="194" name="Up Arrow 193"/>
                <p:cNvSpPr/>
                <p:nvPr/>
              </p:nvSpPr>
              <p:spPr>
                <a:xfrm rot="5400000">
                  <a:off x="3179247" y="1767204"/>
                  <a:ext cx="304800" cy="4072494"/>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95" name="TextBox 194"/>
                <p:cNvSpPr txBox="1"/>
                <p:nvPr/>
              </p:nvSpPr>
              <p:spPr>
                <a:xfrm>
                  <a:off x="2051777" y="3812521"/>
                  <a:ext cx="2543001" cy="276999"/>
                </a:xfrm>
                <a:prstGeom prst="rect">
                  <a:avLst/>
                </a:prstGeom>
                <a:noFill/>
              </p:spPr>
              <p:txBody>
                <a:bodyPr wrap="none" rtlCol="0">
                  <a:spAutoFit/>
                </a:bodyPr>
                <a:lstStyle/>
                <a:p>
                  <a:r>
                    <a:rPr lang="en-US" sz="1200" dirty="0" smtClean="0">
                      <a:solidFill>
                        <a:prstClr val="black"/>
                      </a:solidFill>
                    </a:rPr>
                    <a:t>Log Event </a:t>
                  </a:r>
                  <a:r>
                    <a:rPr lang="en-US" sz="1200" dirty="0" err="1" smtClean="0">
                      <a:solidFill>
                        <a:prstClr val="black"/>
                      </a:solidFill>
                    </a:rPr>
                    <a:t>Msg.lvclass</a:t>
                  </a:r>
                  <a:endParaRPr lang="en-US" sz="1200" dirty="0">
                    <a:solidFill>
                      <a:prstClr val="black"/>
                    </a:solidFill>
                  </a:endParaRPr>
                </a:p>
              </p:txBody>
            </p:sp>
          </p:grpSp>
          <p:sp>
            <p:nvSpPr>
              <p:cNvPr id="179" name="Rectangle 178"/>
              <p:cNvSpPr/>
              <p:nvPr/>
            </p:nvSpPr>
            <p:spPr>
              <a:xfrm>
                <a:off x="3677709" y="2147500"/>
                <a:ext cx="1023293" cy="276999"/>
              </a:xfrm>
              <a:prstGeom prst="rect">
                <a:avLst/>
              </a:prstGeom>
              <a:solidFill>
                <a:schemeClr val="bg1"/>
              </a:solidFill>
              <a:ln>
                <a:solidFill>
                  <a:schemeClr val="tx2"/>
                </a:solidFill>
              </a:ln>
            </p:spPr>
            <p:txBody>
              <a:bodyPr wrap="none" rtlCol="0">
                <a:spAutoFit/>
              </a:bodyPr>
              <a:lstStyle/>
              <a:p>
                <a:pPr algn="ctr"/>
                <a:r>
                  <a:rPr lang="en-US" sz="1200" dirty="0">
                    <a:solidFill>
                      <a:prstClr val="black"/>
                    </a:solidFill>
                  </a:rPr>
                  <a:t>Log Event.vi</a:t>
                </a:r>
              </a:p>
            </p:txBody>
          </p:sp>
        </p:grpSp>
        <p:grpSp>
          <p:nvGrpSpPr>
            <p:cNvPr id="127" name="Group 126"/>
            <p:cNvGrpSpPr/>
            <p:nvPr/>
          </p:nvGrpSpPr>
          <p:grpSpPr>
            <a:xfrm>
              <a:off x="3677709" y="3414353"/>
              <a:ext cx="2945457" cy="413586"/>
              <a:chOff x="3667269" y="2458801"/>
              <a:chExt cx="2945457" cy="413586"/>
            </a:xfrm>
          </p:grpSpPr>
          <p:grpSp>
            <p:nvGrpSpPr>
              <p:cNvPr id="165" name="Group 164"/>
              <p:cNvGrpSpPr/>
              <p:nvPr/>
            </p:nvGrpSpPr>
            <p:grpSpPr>
              <a:xfrm rot="10800000">
                <a:off x="4701001" y="2458801"/>
                <a:ext cx="1911725" cy="413586"/>
                <a:chOff x="1295400" y="3542265"/>
                <a:chExt cx="4072494" cy="413586"/>
              </a:xfrm>
            </p:grpSpPr>
            <p:sp>
              <p:nvSpPr>
                <p:cNvPr id="167" name="Up Arrow 166"/>
                <p:cNvSpPr/>
                <p:nvPr/>
              </p:nvSpPr>
              <p:spPr>
                <a:xfrm rot="5400000">
                  <a:off x="3179247" y="1767204"/>
                  <a:ext cx="304800" cy="4072494"/>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68" name="TextBox 167"/>
                <p:cNvSpPr txBox="1"/>
                <p:nvPr/>
              </p:nvSpPr>
              <p:spPr>
                <a:xfrm rot="10800000">
                  <a:off x="1295402" y="3542265"/>
                  <a:ext cx="3732010" cy="276999"/>
                </a:xfrm>
                <a:prstGeom prst="rect">
                  <a:avLst/>
                </a:prstGeom>
                <a:noFill/>
              </p:spPr>
              <p:txBody>
                <a:bodyPr wrap="square" rtlCol="0">
                  <a:spAutoFit/>
                </a:bodyPr>
                <a:lstStyle/>
                <a:p>
                  <a:r>
                    <a:rPr lang="en-US" sz="1200" dirty="0" smtClean="0">
                      <a:solidFill>
                        <a:prstClr val="black"/>
                      </a:solidFill>
                    </a:rPr>
                    <a:t>Log Event </a:t>
                  </a:r>
                  <a:r>
                    <a:rPr lang="en-US" sz="1200" dirty="0" err="1" smtClean="0">
                      <a:solidFill>
                        <a:prstClr val="black"/>
                      </a:solidFill>
                    </a:rPr>
                    <a:t>Msg.lvclass</a:t>
                  </a:r>
                  <a:endParaRPr lang="en-US" sz="1200" dirty="0">
                    <a:solidFill>
                      <a:prstClr val="black"/>
                    </a:solidFill>
                  </a:endParaRPr>
                </a:p>
              </p:txBody>
            </p:sp>
          </p:grpSp>
          <p:sp>
            <p:nvSpPr>
              <p:cNvPr id="166" name="Rectangle 165"/>
              <p:cNvSpPr/>
              <p:nvPr/>
            </p:nvSpPr>
            <p:spPr>
              <a:xfrm>
                <a:off x="3667269" y="2472904"/>
                <a:ext cx="1023293" cy="276999"/>
              </a:xfrm>
              <a:prstGeom prst="rect">
                <a:avLst/>
              </a:prstGeom>
              <a:solidFill>
                <a:schemeClr val="bg1"/>
              </a:solidFill>
              <a:ln>
                <a:solidFill>
                  <a:schemeClr val="tx2"/>
                </a:solidFill>
              </a:ln>
            </p:spPr>
            <p:txBody>
              <a:bodyPr wrap="none" rtlCol="0">
                <a:spAutoFit/>
              </a:bodyPr>
              <a:lstStyle/>
              <a:p>
                <a:pPr algn="ctr"/>
                <a:r>
                  <a:rPr lang="en-US" sz="1200" dirty="0">
                    <a:solidFill>
                      <a:prstClr val="black"/>
                    </a:solidFill>
                  </a:rPr>
                  <a:t>Log Event.vi</a:t>
                </a:r>
              </a:p>
            </p:txBody>
          </p:sp>
        </p:grpSp>
        <p:sp>
          <p:nvSpPr>
            <p:cNvPr id="128" name="Oval 127"/>
            <p:cNvSpPr/>
            <p:nvPr/>
          </p:nvSpPr>
          <p:spPr>
            <a:xfrm>
              <a:off x="4023458" y="3052459"/>
              <a:ext cx="270680" cy="270680"/>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129" name="Group 128"/>
            <p:cNvGrpSpPr/>
            <p:nvPr/>
          </p:nvGrpSpPr>
          <p:grpSpPr>
            <a:xfrm flipH="1">
              <a:off x="1715683" y="4243256"/>
              <a:ext cx="2945457" cy="413586"/>
              <a:chOff x="3667269" y="2458801"/>
              <a:chExt cx="2945457" cy="413586"/>
            </a:xfrm>
          </p:grpSpPr>
          <p:grpSp>
            <p:nvGrpSpPr>
              <p:cNvPr id="156" name="Group 155"/>
              <p:cNvGrpSpPr/>
              <p:nvPr/>
            </p:nvGrpSpPr>
            <p:grpSpPr>
              <a:xfrm rot="10800000">
                <a:off x="4701001" y="2458801"/>
                <a:ext cx="1911725" cy="413586"/>
                <a:chOff x="1295400" y="3542265"/>
                <a:chExt cx="4072494" cy="413586"/>
              </a:xfrm>
            </p:grpSpPr>
            <p:sp>
              <p:nvSpPr>
                <p:cNvPr id="158" name="Up Arrow 157"/>
                <p:cNvSpPr/>
                <p:nvPr/>
              </p:nvSpPr>
              <p:spPr>
                <a:xfrm rot="5400000">
                  <a:off x="3179247" y="1767204"/>
                  <a:ext cx="304800" cy="4072494"/>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59" name="TextBox 158"/>
                <p:cNvSpPr txBox="1"/>
                <p:nvPr/>
              </p:nvSpPr>
              <p:spPr>
                <a:xfrm rot="10800000">
                  <a:off x="1295402" y="3542265"/>
                  <a:ext cx="3732010" cy="276999"/>
                </a:xfrm>
                <a:prstGeom prst="rect">
                  <a:avLst/>
                </a:prstGeom>
                <a:noFill/>
              </p:spPr>
              <p:txBody>
                <a:bodyPr wrap="square" rtlCol="0">
                  <a:spAutoFit/>
                </a:bodyPr>
                <a:lstStyle/>
                <a:p>
                  <a:r>
                    <a:rPr lang="en-US" sz="1200" dirty="0" smtClean="0">
                      <a:solidFill>
                        <a:prstClr val="black"/>
                      </a:solidFill>
                    </a:rPr>
                    <a:t>Log Event </a:t>
                  </a:r>
                  <a:r>
                    <a:rPr lang="en-US" sz="1200" dirty="0" err="1" smtClean="0">
                      <a:solidFill>
                        <a:prstClr val="black"/>
                      </a:solidFill>
                    </a:rPr>
                    <a:t>Msg.lvclass</a:t>
                  </a:r>
                  <a:endParaRPr lang="en-US" sz="1200" dirty="0">
                    <a:solidFill>
                      <a:prstClr val="black"/>
                    </a:solidFill>
                  </a:endParaRPr>
                </a:p>
              </p:txBody>
            </p:sp>
          </p:grpSp>
          <p:sp>
            <p:nvSpPr>
              <p:cNvPr id="157" name="Rectangle 156"/>
              <p:cNvSpPr/>
              <p:nvPr/>
            </p:nvSpPr>
            <p:spPr>
              <a:xfrm>
                <a:off x="3667269" y="2472904"/>
                <a:ext cx="1023293" cy="276999"/>
              </a:xfrm>
              <a:prstGeom prst="rect">
                <a:avLst/>
              </a:prstGeom>
              <a:solidFill>
                <a:schemeClr val="bg1"/>
              </a:solidFill>
              <a:ln>
                <a:solidFill>
                  <a:schemeClr val="tx2"/>
                </a:solidFill>
              </a:ln>
            </p:spPr>
            <p:txBody>
              <a:bodyPr wrap="none" rtlCol="0">
                <a:spAutoFit/>
              </a:bodyPr>
              <a:lstStyle/>
              <a:p>
                <a:pPr algn="ctr"/>
                <a:r>
                  <a:rPr lang="en-US" sz="1200" dirty="0">
                    <a:solidFill>
                      <a:prstClr val="black"/>
                    </a:solidFill>
                  </a:rPr>
                  <a:t>Log Event.vi</a:t>
                </a:r>
              </a:p>
            </p:txBody>
          </p:sp>
        </p:grpSp>
        <p:sp>
          <p:nvSpPr>
            <p:cNvPr id="130" name="Oval 129"/>
            <p:cNvSpPr/>
            <p:nvPr/>
          </p:nvSpPr>
          <p:spPr>
            <a:xfrm flipH="1">
              <a:off x="4044711" y="3881362"/>
              <a:ext cx="270680" cy="270680"/>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131" name="Group 130"/>
            <p:cNvGrpSpPr/>
            <p:nvPr/>
          </p:nvGrpSpPr>
          <p:grpSpPr>
            <a:xfrm>
              <a:off x="1392409" y="1892399"/>
              <a:ext cx="3308593" cy="438469"/>
              <a:chOff x="1392409" y="2133600"/>
              <a:chExt cx="3308593" cy="438469"/>
            </a:xfrm>
          </p:grpSpPr>
          <p:grpSp>
            <p:nvGrpSpPr>
              <p:cNvPr id="149" name="Group 148"/>
              <p:cNvGrpSpPr/>
              <p:nvPr/>
            </p:nvGrpSpPr>
            <p:grpSpPr>
              <a:xfrm>
                <a:off x="1392409" y="2133600"/>
                <a:ext cx="2274861" cy="438469"/>
                <a:chOff x="1295400" y="3651051"/>
                <a:chExt cx="4072494" cy="438469"/>
              </a:xfrm>
            </p:grpSpPr>
            <p:sp>
              <p:nvSpPr>
                <p:cNvPr id="151" name="Up Arrow 150"/>
                <p:cNvSpPr/>
                <p:nvPr/>
              </p:nvSpPr>
              <p:spPr>
                <a:xfrm rot="5400000">
                  <a:off x="3179247" y="1767204"/>
                  <a:ext cx="304800" cy="4072494"/>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55" name="TextBox 154"/>
                <p:cNvSpPr txBox="1"/>
                <p:nvPr/>
              </p:nvSpPr>
              <p:spPr>
                <a:xfrm>
                  <a:off x="2051777" y="3812521"/>
                  <a:ext cx="2543001" cy="276999"/>
                </a:xfrm>
                <a:prstGeom prst="rect">
                  <a:avLst/>
                </a:prstGeom>
                <a:noFill/>
              </p:spPr>
              <p:txBody>
                <a:bodyPr wrap="none" rtlCol="0">
                  <a:spAutoFit/>
                </a:bodyPr>
                <a:lstStyle/>
                <a:p>
                  <a:r>
                    <a:rPr lang="en-US" sz="1200" dirty="0" smtClean="0">
                      <a:solidFill>
                        <a:prstClr val="black"/>
                      </a:solidFill>
                    </a:rPr>
                    <a:t>Log Event </a:t>
                  </a:r>
                  <a:r>
                    <a:rPr lang="en-US" sz="1200" dirty="0" err="1" smtClean="0">
                      <a:solidFill>
                        <a:prstClr val="black"/>
                      </a:solidFill>
                    </a:rPr>
                    <a:t>Msg.lvclass</a:t>
                  </a:r>
                  <a:endParaRPr lang="en-US" sz="1200" dirty="0">
                    <a:solidFill>
                      <a:prstClr val="black"/>
                    </a:solidFill>
                  </a:endParaRPr>
                </a:p>
              </p:txBody>
            </p:sp>
          </p:grpSp>
          <p:sp>
            <p:nvSpPr>
              <p:cNvPr id="150" name="Rectangle 149"/>
              <p:cNvSpPr/>
              <p:nvPr/>
            </p:nvSpPr>
            <p:spPr>
              <a:xfrm>
                <a:off x="3677709" y="2147500"/>
                <a:ext cx="1023293" cy="276999"/>
              </a:xfrm>
              <a:prstGeom prst="rect">
                <a:avLst/>
              </a:prstGeom>
              <a:solidFill>
                <a:schemeClr val="bg1"/>
              </a:solidFill>
              <a:ln>
                <a:solidFill>
                  <a:schemeClr val="tx2"/>
                </a:solidFill>
              </a:ln>
            </p:spPr>
            <p:txBody>
              <a:bodyPr wrap="none" rtlCol="0">
                <a:spAutoFit/>
              </a:bodyPr>
              <a:lstStyle/>
              <a:p>
                <a:pPr algn="ctr"/>
                <a:r>
                  <a:rPr lang="en-US" sz="1200" dirty="0">
                    <a:solidFill>
                      <a:prstClr val="black"/>
                    </a:solidFill>
                  </a:rPr>
                  <a:t>Log Event.vi</a:t>
                </a:r>
              </a:p>
            </p:txBody>
          </p:sp>
        </p:grpSp>
        <p:grpSp>
          <p:nvGrpSpPr>
            <p:cNvPr id="132" name="Group 131"/>
            <p:cNvGrpSpPr/>
            <p:nvPr/>
          </p:nvGrpSpPr>
          <p:grpSpPr>
            <a:xfrm>
              <a:off x="3648974" y="4610963"/>
              <a:ext cx="2945457" cy="413586"/>
              <a:chOff x="3667269" y="2458801"/>
              <a:chExt cx="2945457" cy="413586"/>
            </a:xfrm>
          </p:grpSpPr>
          <p:grpSp>
            <p:nvGrpSpPr>
              <p:cNvPr id="145" name="Group 144"/>
              <p:cNvGrpSpPr/>
              <p:nvPr/>
            </p:nvGrpSpPr>
            <p:grpSpPr>
              <a:xfrm rot="10800000">
                <a:off x="4701001" y="2458801"/>
                <a:ext cx="1911725" cy="413586"/>
                <a:chOff x="1295400" y="3542265"/>
                <a:chExt cx="4072494" cy="413586"/>
              </a:xfrm>
            </p:grpSpPr>
            <p:sp>
              <p:nvSpPr>
                <p:cNvPr id="147" name="Up Arrow 146"/>
                <p:cNvSpPr/>
                <p:nvPr/>
              </p:nvSpPr>
              <p:spPr>
                <a:xfrm rot="5400000">
                  <a:off x="3179247" y="1767204"/>
                  <a:ext cx="304800" cy="4072494"/>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8" name="TextBox 147"/>
                <p:cNvSpPr txBox="1"/>
                <p:nvPr/>
              </p:nvSpPr>
              <p:spPr>
                <a:xfrm rot="10800000">
                  <a:off x="1295402" y="3542265"/>
                  <a:ext cx="3732010" cy="276999"/>
                </a:xfrm>
                <a:prstGeom prst="rect">
                  <a:avLst/>
                </a:prstGeom>
                <a:noFill/>
              </p:spPr>
              <p:txBody>
                <a:bodyPr wrap="square" rtlCol="0">
                  <a:spAutoFit/>
                </a:bodyPr>
                <a:lstStyle/>
                <a:p>
                  <a:r>
                    <a:rPr lang="en-US" sz="1200" dirty="0" smtClean="0">
                      <a:solidFill>
                        <a:prstClr val="black"/>
                      </a:solidFill>
                    </a:rPr>
                    <a:t>Log Event </a:t>
                  </a:r>
                  <a:r>
                    <a:rPr lang="en-US" sz="1200" dirty="0" err="1" smtClean="0">
                      <a:solidFill>
                        <a:prstClr val="black"/>
                      </a:solidFill>
                    </a:rPr>
                    <a:t>Msg.lvclass</a:t>
                  </a:r>
                  <a:endParaRPr lang="en-US" sz="1200" dirty="0">
                    <a:solidFill>
                      <a:prstClr val="black"/>
                    </a:solidFill>
                  </a:endParaRPr>
                </a:p>
              </p:txBody>
            </p:sp>
          </p:grpSp>
          <p:sp>
            <p:nvSpPr>
              <p:cNvPr id="146" name="Rectangle 145"/>
              <p:cNvSpPr/>
              <p:nvPr/>
            </p:nvSpPr>
            <p:spPr>
              <a:xfrm>
                <a:off x="3667269" y="2472904"/>
                <a:ext cx="1023293" cy="276999"/>
              </a:xfrm>
              <a:prstGeom prst="rect">
                <a:avLst/>
              </a:prstGeom>
              <a:solidFill>
                <a:schemeClr val="bg1"/>
              </a:solidFill>
              <a:ln>
                <a:solidFill>
                  <a:schemeClr val="tx2"/>
                </a:solidFill>
              </a:ln>
            </p:spPr>
            <p:txBody>
              <a:bodyPr wrap="none" rtlCol="0">
                <a:spAutoFit/>
              </a:bodyPr>
              <a:lstStyle/>
              <a:p>
                <a:pPr algn="ctr"/>
                <a:r>
                  <a:rPr lang="en-US" sz="1200" dirty="0">
                    <a:solidFill>
                      <a:prstClr val="black"/>
                    </a:solidFill>
                  </a:rPr>
                  <a:t>Log Event.vi</a:t>
                </a:r>
              </a:p>
            </p:txBody>
          </p:sp>
        </p:grpSp>
        <p:grpSp>
          <p:nvGrpSpPr>
            <p:cNvPr id="133" name="Group 132"/>
            <p:cNvGrpSpPr/>
            <p:nvPr/>
          </p:nvGrpSpPr>
          <p:grpSpPr>
            <a:xfrm>
              <a:off x="1366748" y="4988018"/>
              <a:ext cx="3308593" cy="438469"/>
              <a:chOff x="1392409" y="2133600"/>
              <a:chExt cx="3308593" cy="438469"/>
            </a:xfrm>
          </p:grpSpPr>
          <p:grpSp>
            <p:nvGrpSpPr>
              <p:cNvPr id="141" name="Group 140"/>
              <p:cNvGrpSpPr/>
              <p:nvPr/>
            </p:nvGrpSpPr>
            <p:grpSpPr>
              <a:xfrm>
                <a:off x="1392409" y="2133600"/>
                <a:ext cx="2274861" cy="438469"/>
                <a:chOff x="1295400" y="3651051"/>
                <a:chExt cx="4072494" cy="438469"/>
              </a:xfrm>
            </p:grpSpPr>
            <p:sp>
              <p:nvSpPr>
                <p:cNvPr id="143" name="Up Arrow 142"/>
                <p:cNvSpPr/>
                <p:nvPr/>
              </p:nvSpPr>
              <p:spPr>
                <a:xfrm rot="5400000">
                  <a:off x="3179247" y="1767204"/>
                  <a:ext cx="304800" cy="4072494"/>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4" name="TextBox 143"/>
                <p:cNvSpPr txBox="1"/>
                <p:nvPr/>
              </p:nvSpPr>
              <p:spPr>
                <a:xfrm>
                  <a:off x="2051777" y="3812521"/>
                  <a:ext cx="2543001" cy="276999"/>
                </a:xfrm>
                <a:prstGeom prst="rect">
                  <a:avLst/>
                </a:prstGeom>
                <a:noFill/>
              </p:spPr>
              <p:txBody>
                <a:bodyPr wrap="none" rtlCol="0">
                  <a:spAutoFit/>
                </a:bodyPr>
                <a:lstStyle/>
                <a:p>
                  <a:r>
                    <a:rPr lang="en-US" sz="1200" dirty="0" smtClean="0">
                      <a:solidFill>
                        <a:prstClr val="black"/>
                      </a:solidFill>
                    </a:rPr>
                    <a:t>Log Event </a:t>
                  </a:r>
                  <a:r>
                    <a:rPr lang="en-US" sz="1200" dirty="0" err="1" smtClean="0">
                      <a:solidFill>
                        <a:prstClr val="black"/>
                      </a:solidFill>
                    </a:rPr>
                    <a:t>Msg.lvclass</a:t>
                  </a:r>
                  <a:endParaRPr lang="en-US" sz="1200" dirty="0">
                    <a:solidFill>
                      <a:prstClr val="black"/>
                    </a:solidFill>
                  </a:endParaRPr>
                </a:p>
              </p:txBody>
            </p:sp>
          </p:grpSp>
          <p:sp>
            <p:nvSpPr>
              <p:cNvPr id="142" name="Rectangle 141"/>
              <p:cNvSpPr/>
              <p:nvPr/>
            </p:nvSpPr>
            <p:spPr>
              <a:xfrm>
                <a:off x="3677709" y="2147500"/>
                <a:ext cx="1023293" cy="276999"/>
              </a:xfrm>
              <a:prstGeom prst="rect">
                <a:avLst/>
              </a:prstGeom>
              <a:solidFill>
                <a:schemeClr val="bg1"/>
              </a:solidFill>
              <a:ln>
                <a:solidFill>
                  <a:schemeClr val="tx2"/>
                </a:solidFill>
              </a:ln>
            </p:spPr>
            <p:txBody>
              <a:bodyPr wrap="none" rtlCol="0">
                <a:spAutoFit/>
              </a:bodyPr>
              <a:lstStyle/>
              <a:p>
                <a:pPr algn="ctr"/>
                <a:r>
                  <a:rPr lang="en-US" sz="1200" dirty="0">
                    <a:solidFill>
                      <a:prstClr val="black"/>
                    </a:solidFill>
                  </a:rPr>
                  <a:t>Log Event.vi</a:t>
                </a:r>
              </a:p>
            </p:txBody>
          </p:sp>
        </p:grpSp>
        <p:sp>
          <p:nvSpPr>
            <p:cNvPr id="134" name="Oval 133"/>
            <p:cNvSpPr/>
            <p:nvPr/>
          </p:nvSpPr>
          <p:spPr>
            <a:xfrm flipH="1">
              <a:off x="4025280" y="5374862"/>
              <a:ext cx="270680" cy="270680"/>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135" name="Group 134"/>
            <p:cNvGrpSpPr/>
            <p:nvPr/>
          </p:nvGrpSpPr>
          <p:grpSpPr>
            <a:xfrm>
              <a:off x="3673496" y="5505543"/>
              <a:ext cx="2160613" cy="947194"/>
              <a:chOff x="3673496" y="5505543"/>
              <a:chExt cx="2160613" cy="947194"/>
            </a:xfrm>
          </p:grpSpPr>
          <p:grpSp>
            <p:nvGrpSpPr>
              <p:cNvPr id="136" name="Group 135"/>
              <p:cNvGrpSpPr/>
              <p:nvPr/>
            </p:nvGrpSpPr>
            <p:grpSpPr>
              <a:xfrm>
                <a:off x="3673496" y="5505543"/>
                <a:ext cx="2160613" cy="947194"/>
                <a:chOff x="6421878" y="2157938"/>
                <a:chExt cx="2160613" cy="947194"/>
              </a:xfrm>
            </p:grpSpPr>
            <p:sp>
              <p:nvSpPr>
                <p:cNvPr id="139" name="TextBox 138"/>
                <p:cNvSpPr txBox="1"/>
                <p:nvPr/>
              </p:nvSpPr>
              <p:spPr>
                <a:xfrm>
                  <a:off x="7235645" y="2157938"/>
                  <a:ext cx="1346846" cy="276999"/>
                </a:xfrm>
                <a:prstGeom prst="rect">
                  <a:avLst/>
                </a:prstGeom>
                <a:noFill/>
              </p:spPr>
              <p:txBody>
                <a:bodyPr wrap="none" rtlCol="0">
                  <a:spAutoFit/>
                </a:bodyPr>
                <a:lstStyle/>
                <a:p>
                  <a:r>
                    <a:rPr lang="en-US" sz="1200" dirty="0" smtClean="0">
                      <a:solidFill>
                        <a:prstClr val="black"/>
                      </a:solidFill>
                    </a:rPr>
                    <a:t>Stop </a:t>
                  </a:r>
                  <a:r>
                    <a:rPr lang="en-US" sz="1200" dirty="0" err="1" smtClean="0">
                      <a:solidFill>
                        <a:prstClr val="black"/>
                      </a:solidFill>
                    </a:rPr>
                    <a:t>Msg.lvclass</a:t>
                  </a:r>
                  <a:endParaRPr lang="en-US" sz="1200" dirty="0">
                    <a:solidFill>
                      <a:prstClr val="black"/>
                    </a:solidFill>
                  </a:endParaRPr>
                </a:p>
              </p:txBody>
            </p:sp>
            <p:sp>
              <p:nvSpPr>
                <p:cNvPr id="140" name="Rectangle 139"/>
                <p:cNvSpPr/>
                <p:nvPr/>
              </p:nvSpPr>
              <p:spPr>
                <a:xfrm>
                  <a:off x="6421878" y="2458801"/>
                  <a:ext cx="1021433" cy="646331"/>
                </a:xfrm>
                <a:prstGeom prst="rect">
                  <a:avLst/>
                </a:prstGeom>
                <a:solidFill>
                  <a:schemeClr val="bg1"/>
                </a:solidFill>
                <a:ln>
                  <a:solidFill>
                    <a:schemeClr val="tx2"/>
                  </a:solidFill>
                </a:ln>
              </p:spPr>
              <p:txBody>
                <a:bodyPr wrap="none" rtlCol="0">
                  <a:spAutoFit/>
                </a:bodyPr>
                <a:lstStyle/>
                <a:p>
                  <a:pPr algn="ctr"/>
                  <a:endParaRPr lang="en-US" sz="1200" dirty="0" smtClean="0">
                    <a:solidFill>
                      <a:prstClr val="black"/>
                    </a:solidFill>
                  </a:endParaRPr>
                </a:p>
                <a:p>
                  <a:pPr algn="ctr"/>
                  <a:r>
                    <a:rPr lang="en-US" sz="1200" dirty="0" smtClean="0">
                      <a:solidFill>
                        <a:prstClr val="black"/>
                      </a:solidFill>
                    </a:rPr>
                    <a:t>Stop Core.vi</a:t>
                  </a:r>
                </a:p>
                <a:p>
                  <a:pPr algn="ctr"/>
                  <a:endParaRPr lang="en-US" sz="1200" dirty="0">
                    <a:solidFill>
                      <a:prstClr val="black"/>
                    </a:solidFill>
                  </a:endParaRPr>
                </a:p>
              </p:txBody>
            </p:sp>
          </p:grpSp>
          <p:sp>
            <p:nvSpPr>
              <p:cNvPr id="137" name="Up Arrow 136"/>
              <p:cNvSpPr/>
              <p:nvPr/>
            </p:nvSpPr>
            <p:spPr>
              <a:xfrm rot="16200000">
                <a:off x="4613172" y="5845898"/>
                <a:ext cx="303363"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cxnSp>
            <p:nvCxnSpPr>
              <p:cNvPr id="138" name="Elbow Connector 137"/>
              <p:cNvCxnSpPr>
                <a:stCxn id="134" idx="2"/>
                <a:endCxn id="137" idx="2"/>
              </p:cNvCxnSpPr>
              <p:nvPr/>
            </p:nvCxnSpPr>
            <p:spPr>
              <a:xfrm>
                <a:off x="4295960" y="5510202"/>
                <a:ext cx="546577" cy="413379"/>
              </a:xfrm>
              <a:prstGeom prst="bentConnector3">
                <a:avLst>
                  <a:gd name="adj1" fmla="val 295827"/>
                </a:avLst>
              </a:prstGeom>
              <a:ln w="9525"/>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274759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C:\Users\ekerry\AppData\Local\Temp\SNAGHTML15f7e2a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929208"/>
            <a:ext cx="6394450" cy="499958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2"/>
          <p:cNvSpPr>
            <a:spLocks noGrp="1"/>
          </p:cNvSpPr>
          <p:nvPr>
            <p:ph type="title"/>
          </p:nvPr>
        </p:nvSpPr>
        <p:spPr>
          <a:xfrm>
            <a:off x="474663" y="152400"/>
            <a:ext cx="8169275" cy="762000"/>
          </a:xfrm>
        </p:spPr>
        <p:txBody>
          <a:bodyPr>
            <a:normAutofit/>
          </a:bodyPr>
          <a:lstStyle/>
          <a:p>
            <a:r>
              <a:rPr lang="en-US" dirty="0" smtClean="0"/>
              <a:t>LabVIEW Templates and Sample Projects</a:t>
            </a:r>
            <a:endParaRPr lang="en-US" dirty="0"/>
          </a:p>
        </p:txBody>
      </p:sp>
      <p:sp>
        <p:nvSpPr>
          <p:cNvPr id="4" name="Rounded Rectangle 3"/>
          <p:cNvSpPr/>
          <p:nvPr/>
        </p:nvSpPr>
        <p:spPr>
          <a:xfrm>
            <a:off x="4343399" y="1752600"/>
            <a:ext cx="4495801" cy="3352800"/>
          </a:xfrm>
          <a:prstGeom prst="roundRect">
            <a:avLst>
              <a:gd name="adj" fmla="val 7401"/>
            </a:avLst>
          </a:prstGeom>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t"/>
          <a:lstStyle/>
          <a:p>
            <a:pPr marL="285750" indent="-285750">
              <a:buFont typeface="Arial" pitchFamily="34" charset="0"/>
              <a:buChar char="•"/>
            </a:pPr>
            <a:r>
              <a:rPr lang="en-US" dirty="0" smtClean="0">
                <a:solidFill>
                  <a:prstClr val="black"/>
                </a:solidFill>
              </a:rPr>
              <a:t>Recommended starting points for common LabVIEW applications</a:t>
            </a:r>
          </a:p>
          <a:p>
            <a:pPr marL="285750" indent="-285750">
              <a:buFont typeface="Arial" pitchFamily="34" charset="0"/>
              <a:buChar char="•"/>
            </a:pPr>
            <a:endParaRPr lang="en-US" dirty="0">
              <a:solidFill>
                <a:prstClr val="black"/>
              </a:solidFill>
            </a:endParaRPr>
          </a:p>
          <a:p>
            <a:pPr marL="285750" indent="-285750">
              <a:buFont typeface="Arial" pitchFamily="34" charset="0"/>
              <a:buChar char="•"/>
            </a:pPr>
            <a:r>
              <a:rPr lang="en-US" dirty="0" smtClean="0">
                <a:solidFill>
                  <a:prstClr val="black"/>
                </a:solidFill>
              </a:rPr>
              <a:t>Clearly indicates where to add or change functionality</a:t>
            </a:r>
          </a:p>
          <a:p>
            <a:pPr marL="285750" indent="-285750">
              <a:buFont typeface="Arial" pitchFamily="34" charset="0"/>
              <a:buChar char="•"/>
            </a:pPr>
            <a:endParaRPr lang="en-US" dirty="0">
              <a:solidFill>
                <a:prstClr val="black"/>
              </a:solidFill>
            </a:endParaRPr>
          </a:p>
          <a:p>
            <a:pPr marL="285750" indent="-285750">
              <a:buFont typeface="Arial" pitchFamily="34" charset="0"/>
              <a:buChar char="•"/>
            </a:pPr>
            <a:r>
              <a:rPr lang="en-US" dirty="0" smtClean="0">
                <a:solidFill>
                  <a:prstClr val="black"/>
                </a:solidFill>
              </a:rPr>
              <a:t>Shows best practices for code design, documentation, and organization</a:t>
            </a:r>
          </a:p>
          <a:p>
            <a:pPr marL="285750" indent="-285750">
              <a:buFont typeface="Arial" pitchFamily="34" charset="0"/>
              <a:buChar char="•"/>
            </a:pPr>
            <a:endParaRPr lang="en-US" dirty="0">
              <a:solidFill>
                <a:prstClr val="black"/>
              </a:solidFill>
            </a:endParaRPr>
          </a:p>
          <a:p>
            <a:pPr marL="285750" indent="-285750">
              <a:buFont typeface="Arial" pitchFamily="34" charset="0"/>
              <a:buChar char="•"/>
            </a:pPr>
            <a:r>
              <a:rPr lang="en-US" dirty="0" smtClean="0">
                <a:solidFill>
                  <a:prstClr val="black"/>
                </a:solidFill>
              </a:rPr>
              <a:t>Add custom templates and sample projects</a:t>
            </a:r>
          </a:p>
        </p:txBody>
      </p:sp>
    </p:spTree>
    <p:extLst>
      <p:ext uri="{BB962C8B-B14F-4D97-AF65-F5344CB8AC3E}">
        <p14:creationId xmlns:p14="http://schemas.microsoft.com/office/powerpoint/2010/main" val="24993730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Relationship between Messages and Actors</a:t>
            </a:r>
            <a:endParaRPr lang="en-US" dirty="0"/>
          </a:p>
        </p:txBody>
      </p:sp>
      <p:sp>
        <p:nvSpPr>
          <p:cNvPr id="4" name="Content Placeholder 3"/>
          <p:cNvSpPr>
            <a:spLocks noGrp="1"/>
          </p:cNvSpPr>
          <p:nvPr>
            <p:ph idx="1"/>
          </p:nvPr>
        </p:nvSpPr>
        <p:spPr>
          <a:xfrm>
            <a:off x="469900" y="1120775"/>
            <a:ext cx="5473700" cy="4949825"/>
          </a:xfrm>
        </p:spPr>
        <p:txBody>
          <a:bodyPr/>
          <a:lstStyle/>
          <a:p>
            <a:r>
              <a:rPr lang="en-US" dirty="0" smtClean="0"/>
              <a:t>Messages call a method of an Actor</a:t>
            </a:r>
          </a:p>
          <a:p>
            <a:r>
              <a:rPr lang="en-US" dirty="0" smtClean="0"/>
              <a:t>Messages encapsulate data for that method in the private data control</a:t>
            </a:r>
            <a:endParaRPr lang="en-US" dirty="0"/>
          </a:p>
          <a:p>
            <a:r>
              <a:rPr lang="en-US" dirty="0" smtClean="0"/>
              <a:t>Messages are therefore coupled to that Actor, but not the children of that Actor</a:t>
            </a:r>
          </a:p>
          <a:p>
            <a:r>
              <a:rPr lang="en-US" dirty="0" smtClean="0"/>
              <a:t>Children may have unique messages, but they are then coupled to those messages</a:t>
            </a:r>
            <a:endParaRPr lang="en-US"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33" r="13067"/>
          <a:stretch/>
        </p:blipFill>
        <p:spPr bwMode="auto">
          <a:xfrm>
            <a:off x="6497891" y="3964632"/>
            <a:ext cx="2208573" cy="122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040" r="-6551"/>
          <a:stretch/>
        </p:blipFill>
        <p:spPr bwMode="auto">
          <a:xfrm>
            <a:off x="6506803" y="1600199"/>
            <a:ext cx="2208573" cy="1641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497891" y="3502967"/>
            <a:ext cx="2217484" cy="461665"/>
          </a:xfrm>
          <a:prstGeom prst="rect">
            <a:avLst/>
          </a:prstGeom>
        </p:spPr>
        <p:txBody>
          <a:bodyPr wrap="square">
            <a:spAutoFit/>
          </a:bodyPr>
          <a:lstStyle/>
          <a:p>
            <a:pPr lvl="0" algn="ctr" defTabSz="455613" fontAlgn="base">
              <a:spcBef>
                <a:spcPts val="575"/>
              </a:spcBef>
              <a:spcAft>
                <a:spcPct val="0"/>
              </a:spcAft>
              <a:buClr>
                <a:srgbClr val="7F7F7F"/>
              </a:buClr>
              <a:buSzPct val="70000"/>
            </a:pPr>
            <a:r>
              <a:rPr lang="en-US" sz="2400" dirty="0" smtClean="0">
                <a:solidFill>
                  <a:prstClr val="black"/>
                </a:solidFill>
                <a:ea typeface="MS PGothic" pitchFamily="34" charset="-128"/>
                <a:cs typeface="Arial"/>
              </a:rPr>
              <a:t>Items Tree</a:t>
            </a:r>
            <a:endParaRPr lang="en-US" sz="2400" dirty="0">
              <a:solidFill>
                <a:prstClr val="black"/>
              </a:solidFill>
              <a:ea typeface="MS PGothic" pitchFamily="34" charset="-128"/>
              <a:cs typeface="Arial"/>
            </a:endParaRPr>
          </a:p>
        </p:txBody>
      </p:sp>
      <p:sp>
        <p:nvSpPr>
          <p:cNvPr id="8" name="Rectangle 7"/>
          <p:cNvSpPr/>
          <p:nvPr/>
        </p:nvSpPr>
        <p:spPr>
          <a:xfrm>
            <a:off x="6506803" y="1138534"/>
            <a:ext cx="2208572" cy="461665"/>
          </a:xfrm>
          <a:prstGeom prst="rect">
            <a:avLst/>
          </a:prstGeom>
        </p:spPr>
        <p:txBody>
          <a:bodyPr wrap="square">
            <a:spAutoFit/>
          </a:bodyPr>
          <a:lstStyle/>
          <a:p>
            <a:pPr lvl="0" algn="ctr" defTabSz="455613" fontAlgn="base">
              <a:spcBef>
                <a:spcPts val="575"/>
              </a:spcBef>
              <a:spcAft>
                <a:spcPct val="0"/>
              </a:spcAft>
              <a:buClr>
                <a:srgbClr val="7F7F7F"/>
              </a:buClr>
              <a:buSzPct val="70000"/>
            </a:pPr>
            <a:r>
              <a:rPr lang="en-US" sz="2400" dirty="0" smtClean="0">
                <a:solidFill>
                  <a:prstClr val="black"/>
                </a:solidFill>
                <a:ea typeface="MS PGothic" pitchFamily="34" charset="-128"/>
                <a:cs typeface="Arial"/>
              </a:rPr>
              <a:t>File View</a:t>
            </a:r>
            <a:endParaRPr lang="en-US" sz="2400" dirty="0">
              <a:solidFill>
                <a:prstClr val="black"/>
              </a:solidFill>
              <a:ea typeface="MS PGothic" pitchFamily="34" charset="-128"/>
              <a:cs typeface="Arial"/>
            </a:endParaRPr>
          </a:p>
        </p:txBody>
      </p:sp>
    </p:spTree>
    <p:extLst>
      <p:ext uri="{BB962C8B-B14F-4D97-AF65-F5344CB8AC3E}">
        <p14:creationId xmlns:p14="http://schemas.microsoft.com/office/powerpoint/2010/main" val="1330738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Do you Need to Override Actor Core.vi ?</a:t>
            </a:r>
            <a:endParaRPr lang="en-US" dirty="0"/>
          </a:p>
        </p:txBody>
      </p:sp>
      <p:sp>
        <p:nvSpPr>
          <p:cNvPr id="4" name="TextBox 3"/>
          <p:cNvSpPr txBox="1"/>
          <p:nvPr/>
        </p:nvSpPr>
        <p:spPr>
          <a:xfrm>
            <a:off x="651071" y="5650468"/>
            <a:ext cx="1993110" cy="369332"/>
          </a:xfrm>
          <a:prstGeom prst="rect">
            <a:avLst/>
          </a:prstGeom>
          <a:noFill/>
        </p:spPr>
        <p:txBody>
          <a:bodyPr wrap="none" rtlCol="0">
            <a:spAutoFit/>
          </a:bodyPr>
          <a:lstStyle/>
          <a:p>
            <a:r>
              <a:rPr lang="en-US" dirty="0" smtClean="0"/>
              <a:t>Message Handler</a:t>
            </a:r>
            <a:endParaRPr lang="en-US" dirty="0"/>
          </a:p>
        </p:txBody>
      </p:sp>
      <p:grpSp>
        <p:nvGrpSpPr>
          <p:cNvPr id="5" name="Group 4"/>
          <p:cNvGrpSpPr/>
          <p:nvPr/>
        </p:nvGrpSpPr>
        <p:grpSpPr>
          <a:xfrm>
            <a:off x="464968" y="3593850"/>
            <a:ext cx="2365318" cy="1820143"/>
            <a:chOff x="391886" y="2362200"/>
            <a:chExt cx="2365318" cy="1820143"/>
          </a:xfrm>
        </p:grpSpPr>
        <p:grpSp>
          <p:nvGrpSpPr>
            <p:cNvPr id="6" name="Group 5"/>
            <p:cNvGrpSpPr/>
            <p:nvPr/>
          </p:nvGrpSpPr>
          <p:grpSpPr>
            <a:xfrm>
              <a:off x="391886" y="2362200"/>
              <a:ext cx="2365317" cy="1820143"/>
              <a:chOff x="391886" y="2362200"/>
              <a:chExt cx="2365317" cy="1820143"/>
            </a:xfrm>
          </p:grpSpPr>
          <p:grpSp>
            <p:nvGrpSpPr>
              <p:cNvPr id="11" name="Group 10"/>
              <p:cNvGrpSpPr/>
              <p:nvPr/>
            </p:nvGrpSpPr>
            <p:grpSpPr>
              <a:xfrm>
                <a:off x="391886" y="2362200"/>
                <a:ext cx="2365317" cy="1820143"/>
                <a:chOff x="381000" y="1676400"/>
                <a:chExt cx="2365317" cy="1820143"/>
              </a:xfrm>
            </p:grpSpPr>
            <p:sp>
              <p:nvSpPr>
                <p:cNvPr id="15" name="Rounded Rectangle 14"/>
                <p:cNvSpPr/>
                <p:nvPr/>
              </p:nvSpPr>
              <p:spPr bwMode="auto">
                <a:xfrm>
                  <a:off x="381000" y="1676400"/>
                  <a:ext cx="2365317" cy="1820143"/>
                </a:xfrm>
                <a:prstGeom prst="roundRect">
                  <a:avLst>
                    <a:gd name="adj" fmla="val 4725"/>
                  </a:avLst>
                </a:prstGeom>
                <a:noFill/>
                <a:ln w="38100" cap="flat" cmpd="sng" algn="ctr">
                  <a:solidFill>
                    <a:srgbClr val="FFFFFF">
                      <a:lumMod val="6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solidFill>
                      <a:srgbClr val="000000"/>
                    </a:solidFill>
                    <a:effectLst/>
                    <a:uLnTx/>
                    <a:uFillTx/>
                    <a:latin typeface="Times" pitchFamily="18" charset="0"/>
                    <a:cs typeface="Arial" charset="0"/>
                  </a:endParaRPr>
                </a:p>
              </p:txBody>
            </p:sp>
            <p:cxnSp>
              <p:nvCxnSpPr>
                <p:cNvPr id="16" name="Straight Arrow Connector 15"/>
                <p:cNvCxnSpPr/>
                <p:nvPr/>
              </p:nvCxnSpPr>
              <p:spPr>
                <a:xfrm>
                  <a:off x="2286000" y="3496543"/>
                  <a:ext cx="307917" cy="0"/>
                </a:xfrm>
                <a:prstGeom prst="straightConnector1">
                  <a:avLst/>
                </a:prstGeom>
                <a:ln>
                  <a:solidFill>
                    <a:schemeClr val="bg1">
                      <a:lumMod val="65000"/>
                    </a:schemeClr>
                  </a:solidFill>
                  <a:tailEnd type="arrow"/>
                </a:ln>
                <a:effectLst/>
              </p:spPr>
              <p:style>
                <a:lnRef idx="2">
                  <a:schemeClr val="dk1"/>
                </a:lnRef>
                <a:fillRef idx="0">
                  <a:schemeClr val="dk1"/>
                </a:fillRef>
                <a:effectRef idx="1">
                  <a:schemeClr val="dk1"/>
                </a:effectRef>
                <a:fontRef idx="minor">
                  <a:schemeClr val="tx1"/>
                </a:fontRef>
              </p:style>
            </p:cxnSp>
          </p:grpSp>
          <p:sp>
            <p:nvSpPr>
              <p:cNvPr id="12" name="Rectangle 11"/>
              <p:cNvSpPr/>
              <p:nvPr/>
            </p:nvSpPr>
            <p:spPr>
              <a:xfrm>
                <a:off x="990600" y="2514600"/>
                <a:ext cx="1515452" cy="1367269"/>
              </a:xfrm>
              <a:prstGeom prst="rect">
                <a:avLst/>
              </a:prstGeom>
              <a:noFill/>
              <a:ln>
                <a:solidFill>
                  <a:srgbClr val="FFC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33400" y="3505200"/>
                <a:ext cx="304800" cy="304800"/>
              </a:xfrm>
              <a:prstGeom prst="rect">
                <a:avLst/>
              </a:prstGeom>
              <a:solidFill>
                <a:schemeClr val="accent4">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595926" y="2971800"/>
                <a:ext cx="304800" cy="3048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dirty="0" smtClean="0">
                    <a:solidFill>
                      <a:schemeClr val="tx1"/>
                    </a:solidFill>
                  </a:rPr>
                  <a:t>Do.vi</a:t>
                </a:r>
                <a:endParaRPr lang="en-US" sz="600" dirty="0">
                  <a:solidFill>
                    <a:schemeClr val="tx1"/>
                  </a:solidFill>
                </a:endParaRPr>
              </a:p>
            </p:txBody>
          </p:sp>
        </p:grpSp>
        <p:cxnSp>
          <p:nvCxnSpPr>
            <p:cNvPr id="7" name="Elbow Connector 6"/>
            <p:cNvCxnSpPr>
              <a:endCxn id="14" idx="1"/>
            </p:cNvCxnSpPr>
            <p:nvPr/>
          </p:nvCxnSpPr>
          <p:spPr>
            <a:xfrm>
              <a:off x="391886" y="2656112"/>
              <a:ext cx="1204040" cy="468088"/>
            </a:xfrm>
            <a:prstGeom prst="bentConnector3">
              <a:avLst>
                <a:gd name="adj1" fmla="val 70794"/>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cxnSp>
          <p:nvCxnSpPr>
            <p:cNvPr id="8" name="Elbow Connector 7"/>
            <p:cNvCxnSpPr/>
            <p:nvPr/>
          </p:nvCxnSpPr>
          <p:spPr>
            <a:xfrm rot="10800000" flipV="1">
              <a:off x="1900727" y="2662669"/>
              <a:ext cx="856477" cy="468088"/>
            </a:xfrm>
            <a:prstGeom prst="bentConnector3">
              <a:avLst>
                <a:gd name="adj1" fmla="val 50000"/>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sp>
          <p:nvSpPr>
            <p:cNvPr id="9" name="Round Single Corner Rectangle 8"/>
            <p:cNvSpPr/>
            <p:nvPr/>
          </p:nvSpPr>
          <p:spPr>
            <a:xfrm>
              <a:off x="1595926" y="2971800"/>
              <a:ext cx="304800" cy="78365"/>
            </a:xfrm>
            <a:prstGeom prst="round1Rect">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a:stCxn id="13" idx="3"/>
            </p:cNvCxnSpPr>
            <p:nvPr/>
          </p:nvCxnSpPr>
          <p:spPr>
            <a:xfrm>
              <a:off x="838200" y="3657600"/>
              <a:ext cx="155706"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3349682" y="3598178"/>
            <a:ext cx="2365318" cy="1820143"/>
            <a:chOff x="391886" y="2362200"/>
            <a:chExt cx="2365318" cy="1820143"/>
          </a:xfrm>
        </p:grpSpPr>
        <p:grpSp>
          <p:nvGrpSpPr>
            <p:cNvPr id="18" name="Group 17"/>
            <p:cNvGrpSpPr/>
            <p:nvPr/>
          </p:nvGrpSpPr>
          <p:grpSpPr>
            <a:xfrm>
              <a:off x="391886" y="2362200"/>
              <a:ext cx="2365317" cy="1820143"/>
              <a:chOff x="391886" y="2362200"/>
              <a:chExt cx="2365317" cy="1820143"/>
            </a:xfrm>
          </p:grpSpPr>
          <p:grpSp>
            <p:nvGrpSpPr>
              <p:cNvPr id="22" name="Group 21"/>
              <p:cNvGrpSpPr/>
              <p:nvPr/>
            </p:nvGrpSpPr>
            <p:grpSpPr>
              <a:xfrm>
                <a:off x="391886" y="2362200"/>
                <a:ext cx="2365317" cy="1820143"/>
                <a:chOff x="381000" y="1676400"/>
                <a:chExt cx="2365317" cy="1820143"/>
              </a:xfrm>
            </p:grpSpPr>
            <p:sp>
              <p:nvSpPr>
                <p:cNvPr id="24" name="Rounded Rectangle 23"/>
                <p:cNvSpPr/>
                <p:nvPr/>
              </p:nvSpPr>
              <p:spPr bwMode="auto">
                <a:xfrm>
                  <a:off x="381000" y="1676400"/>
                  <a:ext cx="2365317" cy="1820143"/>
                </a:xfrm>
                <a:prstGeom prst="roundRect">
                  <a:avLst>
                    <a:gd name="adj" fmla="val 4725"/>
                  </a:avLst>
                </a:prstGeom>
                <a:noFill/>
                <a:ln w="38100" cap="flat" cmpd="sng" algn="ctr">
                  <a:solidFill>
                    <a:srgbClr val="FFFFFF">
                      <a:lumMod val="6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solidFill>
                      <a:srgbClr val="000000"/>
                    </a:solidFill>
                    <a:effectLst/>
                    <a:uLnTx/>
                    <a:uFillTx/>
                    <a:latin typeface="Times" pitchFamily="18" charset="0"/>
                    <a:cs typeface="Arial" charset="0"/>
                  </a:endParaRPr>
                </a:p>
              </p:txBody>
            </p:sp>
            <p:cxnSp>
              <p:nvCxnSpPr>
                <p:cNvPr id="25" name="Straight Arrow Connector 24"/>
                <p:cNvCxnSpPr/>
                <p:nvPr/>
              </p:nvCxnSpPr>
              <p:spPr>
                <a:xfrm>
                  <a:off x="2286000" y="3496543"/>
                  <a:ext cx="307917" cy="0"/>
                </a:xfrm>
                <a:prstGeom prst="straightConnector1">
                  <a:avLst/>
                </a:prstGeom>
                <a:ln>
                  <a:solidFill>
                    <a:schemeClr val="bg1">
                      <a:lumMod val="65000"/>
                    </a:schemeClr>
                  </a:solidFill>
                  <a:tailEnd type="arrow"/>
                </a:ln>
                <a:effectLst/>
              </p:spPr>
              <p:style>
                <a:lnRef idx="2">
                  <a:schemeClr val="dk1"/>
                </a:lnRef>
                <a:fillRef idx="0">
                  <a:schemeClr val="dk1"/>
                </a:fillRef>
                <a:effectRef idx="1">
                  <a:schemeClr val="dk1"/>
                </a:effectRef>
                <a:fontRef idx="minor">
                  <a:schemeClr val="tx1"/>
                </a:fontRef>
              </p:style>
            </p:cxnSp>
          </p:grpSp>
          <p:sp>
            <p:nvSpPr>
              <p:cNvPr id="23" name="Rectangle 22"/>
              <p:cNvSpPr/>
              <p:nvPr/>
            </p:nvSpPr>
            <p:spPr>
              <a:xfrm>
                <a:off x="1595926" y="2971800"/>
                <a:ext cx="304800" cy="3048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dirty="0" smtClean="0">
                    <a:solidFill>
                      <a:schemeClr val="tx1"/>
                    </a:solidFill>
                  </a:rPr>
                  <a:t>Do.vi</a:t>
                </a:r>
                <a:endParaRPr lang="en-US" sz="600" dirty="0">
                  <a:solidFill>
                    <a:schemeClr val="tx1"/>
                  </a:solidFill>
                </a:endParaRPr>
              </a:p>
            </p:txBody>
          </p:sp>
        </p:grpSp>
        <p:cxnSp>
          <p:nvCxnSpPr>
            <p:cNvPr id="19" name="Elbow Connector 18"/>
            <p:cNvCxnSpPr>
              <a:endCxn id="23" idx="1"/>
            </p:cNvCxnSpPr>
            <p:nvPr/>
          </p:nvCxnSpPr>
          <p:spPr>
            <a:xfrm>
              <a:off x="391886" y="2656112"/>
              <a:ext cx="1204040" cy="468088"/>
            </a:xfrm>
            <a:prstGeom prst="bentConnector3">
              <a:avLst>
                <a:gd name="adj1" fmla="val 70794"/>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cxnSp>
          <p:nvCxnSpPr>
            <p:cNvPr id="20" name="Elbow Connector 19"/>
            <p:cNvCxnSpPr/>
            <p:nvPr/>
          </p:nvCxnSpPr>
          <p:spPr>
            <a:xfrm rot="10800000" flipV="1">
              <a:off x="1900727" y="2662669"/>
              <a:ext cx="856477" cy="468088"/>
            </a:xfrm>
            <a:prstGeom prst="bentConnector3">
              <a:avLst>
                <a:gd name="adj1" fmla="val 50000"/>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sp>
          <p:nvSpPr>
            <p:cNvPr id="21" name="Round Single Corner Rectangle 20"/>
            <p:cNvSpPr/>
            <p:nvPr/>
          </p:nvSpPr>
          <p:spPr>
            <a:xfrm>
              <a:off x="1595926" y="2971800"/>
              <a:ext cx="304800" cy="78365"/>
            </a:xfrm>
            <a:prstGeom prst="round1Rect">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6245282" y="3630835"/>
            <a:ext cx="2365318" cy="1820143"/>
            <a:chOff x="391886" y="2362200"/>
            <a:chExt cx="2365318" cy="1820143"/>
          </a:xfrm>
        </p:grpSpPr>
        <p:grpSp>
          <p:nvGrpSpPr>
            <p:cNvPr id="27" name="Group 26"/>
            <p:cNvGrpSpPr/>
            <p:nvPr/>
          </p:nvGrpSpPr>
          <p:grpSpPr>
            <a:xfrm>
              <a:off x="391886" y="2362200"/>
              <a:ext cx="2365317" cy="1820143"/>
              <a:chOff x="391886" y="2362200"/>
              <a:chExt cx="2365317" cy="1820143"/>
            </a:xfrm>
          </p:grpSpPr>
          <p:grpSp>
            <p:nvGrpSpPr>
              <p:cNvPr id="31" name="Group 30"/>
              <p:cNvGrpSpPr/>
              <p:nvPr/>
            </p:nvGrpSpPr>
            <p:grpSpPr>
              <a:xfrm>
                <a:off x="391886" y="2362200"/>
                <a:ext cx="2365317" cy="1820143"/>
                <a:chOff x="381000" y="1676400"/>
                <a:chExt cx="2365317" cy="1820143"/>
              </a:xfrm>
            </p:grpSpPr>
            <p:sp>
              <p:nvSpPr>
                <p:cNvPr id="34" name="Rounded Rectangle 33"/>
                <p:cNvSpPr/>
                <p:nvPr/>
              </p:nvSpPr>
              <p:spPr bwMode="auto">
                <a:xfrm>
                  <a:off x="381000" y="1676400"/>
                  <a:ext cx="2365317" cy="1820143"/>
                </a:xfrm>
                <a:prstGeom prst="roundRect">
                  <a:avLst>
                    <a:gd name="adj" fmla="val 4725"/>
                  </a:avLst>
                </a:prstGeom>
                <a:noFill/>
                <a:ln w="38100" cap="flat" cmpd="sng" algn="ctr">
                  <a:solidFill>
                    <a:srgbClr val="FFFFFF">
                      <a:lumMod val="6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solidFill>
                      <a:srgbClr val="000000"/>
                    </a:solidFill>
                    <a:effectLst/>
                    <a:uLnTx/>
                    <a:uFillTx/>
                    <a:latin typeface="Times" pitchFamily="18" charset="0"/>
                    <a:cs typeface="Arial" charset="0"/>
                  </a:endParaRPr>
                </a:p>
              </p:txBody>
            </p:sp>
            <p:cxnSp>
              <p:nvCxnSpPr>
                <p:cNvPr id="35" name="Straight Arrow Connector 34"/>
                <p:cNvCxnSpPr/>
                <p:nvPr/>
              </p:nvCxnSpPr>
              <p:spPr>
                <a:xfrm>
                  <a:off x="2286000" y="3496543"/>
                  <a:ext cx="307917" cy="0"/>
                </a:xfrm>
                <a:prstGeom prst="straightConnector1">
                  <a:avLst/>
                </a:prstGeom>
                <a:ln>
                  <a:solidFill>
                    <a:schemeClr val="bg1">
                      <a:lumMod val="65000"/>
                    </a:schemeClr>
                  </a:solidFill>
                  <a:tailEnd type="arrow"/>
                </a:ln>
                <a:effectLst/>
              </p:spPr>
              <p:style>
                <a:lnRef idx="2">
                  <a:schemeClr val="dk1"/>
                </a:lnRef>
                <a:fillRef idx="0">
                  <a:schemeClr val="dk1"/>
                </a:fillRef>
                <a:effectRef idx="1">
                  <a:schemeClr val="dk1"/>
                </a:effectRef>
                <a:fontRef idx="minor">
                  <a:schemeClr val="tx1"/>
                </a:fontRef>
              </p:style>
            </p:cxnSp>
          </p:grpSp>
          <p:sp>
            <p:nvSpPr>
              <p:cNvPr id="32" name="Rectangle 31"/>
              <p:cNvSpPr/>
              <p:nvPr/>
            </p:nvSpPr>
            <p:spPr>
              <a:xfrm>
                <a:off x="620486" y="2514600"/>
                <a:ext cx="1885566" cy="1367269"/>
              </a:xfrm>
              <a:prstGeom prst="rect">
                <a:avLst/>
              </a:prstGeom>
              <a:noFill/>
              <a:ln>
                <a:solidFill>
                  <a:srgbClr val="FFC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1595926" y="2971800"/>
                <a:ext cx="304800" cy="3048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dirty="0" smtClean="0">
                    <a:solidFill>
                      <a:schemeClr val="tx1"/>
                    </a:solidFill>
                  </a:rPr>
                  <a:t>Do.vi</a:t>
                </a:r>
                <a:endParaRPr lang="en-US" sz="600" dirty="0">
                  <a:solidFill>
                    <a:schemeClr val="tx1"/>
                  </a:solidFill>
                </a:endParaRPr>
              </a:p>
            </p:txBody>
          </p:sp>
        </p:grpSp>
        <p:cxnSp>
          <p:nvCxnSpPr>
            <p:cNvPr id="28" name="Elbow Connector 27"/>
            <p:cNvCxnSpPr>
              <a:endCxn id="33" idx="1"/>
            </p:cNvCxnSpPr>
            <p:nvPr/>
          </p:nvCxnSpPr>
          <p:spPr>
            <a:xfrm>
              <a:off x="391886" y="2656112"/>
              <a:ext cx="1204040" cy="468088"/>
            </a:xfrm>
            <a:prstGeom prst="bentConnector3">
              <a:avLst>
                <a:gd name="adj1" fmla="val 70794"/>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cxnSp>
          <p:nvCxnSpPr>
            <p:cNvPr id="29" name="Elbow Connector 28"/>
            <p:cNvCxnSpPr/>
            <p:nvPr/>
          </p:nvCxnSpPr>
          <p:spPr>
            <a:xfrm rot="10800000" flipV="1">
              <a:off x="1900727" y="2662669"/>
              <a:ext cx="856477" cy="468088"/>
            </a:xfrm>
            <a:prstGeom prst="bentConnector3">
              <a:avLst>
                <a:gd name="adj1" fmla="val 50000"/>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sp>
          <p:nvSpPr>
            <p:cNvPr id="30" name="Round Single Corner Rectangle 29"/>
            <p:cNvSpPr/>
            <p:nvPr/>
          </p:nvSpPr>
          <p:spPr>
            <a:xfrm>
              <a:off x="1595926" y="2971800"/>
              <a:ext cx="304800" cy="78365"/>
            </a:xfrm>
            <a:prstGeom prst="round1Rect">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6" name="TextBox 35"/>
          <p:cNvSpPr txBox="1"/>
          <p:nvPr/>
        </p:nvSpPr>
        <p:spPr>
          <a:xfrm>
            <a:off x="3854735" y="5650468"/>
            <a:ext cx="1539524" cy="369332"/>
          </a:xfrm>
          <a:prstGeom prst="rect">
            <a:avLst/>
          </a:prstGeom>
          <a:noFill/>
        </p:spPr>
        <p:txBody>
          <a:bodyPr wrap="none" rtlCol="0">
            <a:spAutoFit/>
          </a:bodyPr>
          <a:lstStyle/>
          <a:p>
            <a:r>
              <a:rPr lang="en-US" dirty="0" smtClean="0"/>
              <a:t>Free Running</a:t>
            </a:r>
            <a:endParaRPr lang="en-US" dirty="0"/>
          </a:p>
        </p:txBody>
      </p:sp>
      <p:sp>
        <p:nvSpPr>
          <p:cNvPr id="37" name="TextBox 36"/>
          <p:cNvSpPr txBox="1"/>
          <p:nvPr/>
        </p:nvSpPr>
        <p:spPr>
          <a:xfrm>
            <a:off x="6658178" y="5648904"/>
            <a:ext cx="1496307" cy="369332"/>
          </a:xfrm>
          <a:prstGeom prst="rect">
            <a:avLst/>
          </a:prstGeom>
          <a:noFill/>
        </p:spPr>
        <p:txBody>
          <a:bodyPr wrap="none" rtlCol="0">
            <a:spAutoFit/>
          </a:bodyPr>
          <a:lstStyle/>
          <a:p>
            <a:r>
              <a:rPr lang="en-US" dirty="0" smtClean="0"/>
              <a:t>Event Driven</a:t>
            </a:r>
            <a:endParaRPr lang="en-US" dirty="0"/>
          </a:p>
        </p:txBody>
      </p:sp>
      <p:sp>
        <p:nvSpPr>
          <p:cNvPr id="38" name="Rectangle 37"/>
          <p:cNvSpPr/>
          <p:nvPr/>
        </p:nvSpPr>
        <p:spPr>
          <a:xfrm>
            <a:off x="464967" y="951691"/>
            <a:ext cx="8145631" cy="1723549"/>
          </a:xfrm>
          <a:prstGeom prst="rect">
            <a:avLst/>
          </a:prstGeom>
        </p:spPr>
        <p:txBody>
          <a:bodyPr wrap="square">
            <a:spAutoFit/>
          </a:bodyPr>
          <a:lstStyle/>
          <a:p>
            <a:pPr marL="342900" lvl="0" indent="-342900" defTabSz="455613" fontAlgn="base">
              <a:spcBef>
                <a:spcPts val="575"/>
              </a:spcBef>
              <a:spcAft>
                <a:spcPct val="0"/>
              </a:spcAft>
              <a:buClr>
                <a:srgbClr val="7F7F7F"/>
              </a:buClr>
              <a:buSzPct val="70000"/>
            </a:pPr>
            <a:r>
              <a:rPr lang="en-US" sz="2400" dirty="0">
                <a:solidFill>
                  <a:prstClr val="black"/>
                </a:solidFill>
                <a:ea typeface="MS PGothic" pitchFamily="34" charset="-128"/>
                <a:cs typeface="Arial"/>
              </a:rPr>
              <a:t>To maintain an additional loop within the Actor</a:t>
            </a:r>
          </a:p>
          <a:p>
            <a:pPr marL="342900" lvl="0" indent="-342900" defTabSz="455613" fontAlgn="base">
              <a:spcBef>
                <a:spcPts val="575"/>
              </a:spcBef>
              <a:spcAft>
                <a:spcPct val="0"/>
              </a:spcAft>
              <a:buClr>
                <a:srgbClr val="7F7F7F"/>
              </a:buClr>
              <a:buSzPct val="70000"/>
            </a:pPr>
            <a:r>
              <a:rPr lang="en-US" sz="2400" dirty="0">
                <a:solidFill>
                  <a:prstClr val="black"/>
                </a:solidFill>
                <a:ea typeface="MS PGothic" pitchFamily="34" charset="-128"/>
                <a:cs typeface="Arial"/>
              </a:rPr>
              <a:t>To guarantee certain actions are performed before any messages are handled</a:t>
            </a:r>
          </a:p>
          <a:p>
            <a:pPr marL="342900" lvl="0" indent="-342900" defTabSz="455613" fontAlgn="base">
              <a:spcBef>
                <a:spcPts val="575"/>
              </a:spcBef>
              <a:spcAft>
                <a:spcPct val="0"/>
              </a:spcAft>
              <a:buClr>
                <a:srgbClr val="7F7F7F"/>
              </a:buClr>
              <a:buSzPct val="70000"/>
            </a:pPr>
            <a:r>
              <a:rPr lang="en-US" sz="2400" dirty="0">
                <a:solidFill>
                  <a:prstClr val="black"/>
                </a:solidFill>
                <a:ea typeface="MS PGothic" pitchFamily="34" charset="-128"/>
                <a:cs typeface="Arial"/>
              </a:rPr>
              <a:t>To create a unique user interface for a specific Actor</a:t>
            </a:r>
          </a:p>
        </p:txBody>
      </p:sp>
    </p:spTree>
    <p:extLst>
      <p:ext uri="{BB962C8B-B14F-4D97-AF65-F5344CB8AC3E}">
        <p14:creationId xmlns:p14="http://schemas.microsoft.com/office/powerpoint/2010/main" val="33489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C:\Users\ekerry\AppData\Local\Temp\SNAGHTML1821c32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885" y="1371600"/>
            <a:ext cx="7962064" cy="445392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304800" y="228600"/>
            <a:ext cx="8458200" cy="685800"/>
          </a:xfrm>
        </p:spPr>
        <p:txBody>
          <a:bodyPr>
            <a:normAutofit fontScale="90000"/>
          </a:bodyPr>
          <a:lstStyle/>
          <a:p>
            <a:r>
              <a:rPr lang="en-US" sz="2800" dirty="0" smtClean="0"/>
              <a:t>Actor core.vi of Operator </a:t>
            </a:r>
            <a:r>
              <a:rPr lang="en-US" sz="2800" dirty="0" err="1" smtClean="0"/>
              <a:t>UI.lvclass</a:t>
            </a:r>
            <a:r>
              <a:rPr lang="en-US" dirty="0" smtClean="0"/>
              <a:t/>
            </a:r>
            <a:br>
              <a:rPr lang="en-US" dirty="0" smtClean="0"/>
            </a:br>
            <a:r>
              <a:rPr lang="en-US" dirty="0" smtClean="0"/>
              <a:t>Operator User Interface Block Diagram</a:t>
            </a:r>
            <a:endParaRPr lang="en-US" dirty="0"/>
          </a:p>
        </p:txBody>
      </p:sp>
    </p:spTree>
    <p:extLst>
      <p:ext uri="{BB962C8B-B14F-4D97-AF65-F5344CB8AC3E}">
        <p14:creationId xmlns:p14="http://schemas.microsoft.com/office/powerpoint/2010/main" val="42916658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590800"/>
            <a:ext cx="8169275" cy="963613"/>
          </a:xfrm>
        </p:spPr>
        <p:txBody>
          <a:bodyPr/>
          <a:lstStyle/>
          <a:p>
            <a:r>
              <a:rPr lang="en-US" dirty="0" smtClean="0"/>
              <a:t>Example Actor Framework Application</a:t>
            </a:r>
            <a:endParaRPr lang="en-US" dirty="0"/>
          </a:p>
        </p:txBody>
      </p:sp>
    </p:spTree>
    <p:extLst>
      <p:ext uri="{BB962C8B-B14F-4D97-AF65-F5344CB8AC3E}">
        <p14:creationId xmlns:p14="http://schemas.microsoft.com/office/powerpoint/2010/main" val="144469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1418219" y="1914641"/>
            <a:ext cx="6171177" cy="338554"/>
          </a:xfrm>
          <a:prstGeom prst="rect">
            <a:avLst/>
          </a:prstGeom>
          <a:noFill/>
        </p:spPr>
        <p:txBody>
          <a:bodyPr wrap="none" rtlCol="0">
            <a:spAutoFit/>
          </a:bodyPr>
          <a:lstStyle/>
          <a:p>
            <a:r>
              <a:rPr lang="en-US" sz="1600" dirty="0" smtClean="0"/>
              <a:t>How do we communicate between all of these different ‘things’ ?</a:t>
            </a:r>
            <a:endParaRPr lang="en-US" sz="1600" dirty="0"/>
          </a:p>
        </p:txBody>
      </p:sp>
      <p:sp>
        <p:nvSpPr>
          <p:cNvPr id="4" name="Rounded Rectangle 3"/>
          <p:cNvSpPr/>
          <p:nvPr/>
        </p:nvSpPr>
        <p:spPr>
          <a:xfrm>
            <a:off x="839638" y="2819400"/>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t>Controller</a:t>
            </a:r>
            <a:endParaRPr lang="en-US" sz="1100" b="1" dirty="0"/>
          </a:p>
        </p:txBody>
      </p:sp>
      <p:sp>
        <p:nvSpPr>
          <p:cNvPr id="5" name="Rounded Rectangle 4"/>
          <p:cNvSpPr/>
          <p:nvPr/>
        </p:nvSpPr>
        <p:spPr>
          <a:xfrm>
            <a:off x="3962400" y="2807898"/>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t>Measurement</a:t>
            </a:r>
            <a:endParaRPr lang="en-US" sz="1100" b="1" dirty="0"/>
          </a:p>
        </p:txBody>
      </p:sp>
      <p:sp>
        <p:nvSpPr>
          <p:cNvPr id="6" name="Rounded Rectangle 5"/>
          <p:cNvSpPr/>
          <p:nvPr/>
        </p:nvSpPr>
        <p:spPr>
          <a:xfrm>
            <a:off x="7066472" y="2819400"/>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t>User Interface</a:t>
            </a:r>
            <a:endParaRPr lang="en-US" sz="1100" b="1" dirty="0"/>
          </a:p>
        </p:txBody>
      </p:sp>
      <p:sp>
        <p:nvSpPr>
          <p:cNvPr id="8" name="Rounded Rectangle 7"/>
          <p:cNvSpPr/>
          <p:nvPr/>
        </p:nvSpPr>
        <p:spPr>
          <a:xfrm>
            <a:off x="381000" y="3858164"/>
            <a:ext cx="914400" cy="381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smtClean="0"/>
              <a:t>Test Step Controller</a:t>
            </a:r>
            <a:endParaRPr lang="en-US" sz="1050" b="1" dirty="0"/>
          </a:p>
        </p:txBody>
      </p:sp>
      <p:sp>
        <p:nvSpPr>
          <p:cNvPr id="9" name="Rounded Rectangle 8"/>
          <p:cNvSpPr/>
          <p:nvPr/>
        </p:nvSpPr>
        <p:spPr>
          <a:xfrm>
            <a:off x="1676400" y="3853132"/>
            <a:ext cx="914400" cy="381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smtClean="0"/>
              <a:t>Headless Controller</a:t>
            </a:r>
            <a:endParaRPr lang="en-US" sz="1050" b="1" dirty="0"/>
          </a:p>
        </p:txBody>
      </p:sp>
      <p:sp>
        <p:nvSpPr>
          <p:cNvPr id="10" name="Rounded Rectangle 9"/>
          <p:cNvSpPr/>
          <p:nvPr/>
        </p:nvSpPr>
        <p:spPr>
          <a:xfrm>
            <a:off x="3048000" y="3858164"/>
            <a:ext cx="914400" cy="381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smtClean="0"/>
              <a:t>Diode I-V</a:t>
            </a:r>
            <a:endParaRPr lang="en-US" sz="1050" b="1" dirty="0"/>
          </a:p>
        </p:txBody>
      </p:sp>
      <p:sp>
        <p:nvSpPr>
          <p:cNvPr id="16" name="Rounded Rectangle 15"/>
          <p:cNvSpPr/>
          <p:nvPr/>
        </p:nvSpPr>
        <p:spPr>
          <a:xfrm>
            <a:off x="4114800" y="3858164"/>
            <a:ext cx="914400" cy="381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smtClean="0"/>
              <a:t>Strain</a:t>
            </a:r>
            <a:endParaRPr lang="en-US" sz="1050" b="1" dirty="0"/>
          </a:p>
        </p:txBody>
      </p:sp>
      <p:sp>
        <p:nvSpPr>
          <p:cNvPr id="17" name="Rounded Rectangle 16"/>
          <p:cNvSpPr/>
          <p:nvPr/>
        </p:nvSpPr>
        <p:spPr>
          <a:xfrm>
            <a:off x="5181600" y="3858164"/>
            <a:ext cx="914400" cy="381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smtClean="0"/>
              <a:t>Resistance</a:t>
            </a:r>
            <a:endParaRPr lang="en-US" sz="1050" b="1" dirty="0"/>
          </a:p>
        </p:txBody>
      </p:sp>
      <p:sp>
        <p:nvSpPr>
          <p:cNvPr id="20" name="Rounded Rectangle 19"/>
          <p:cNvSpPr/>
          <p:nvPr/>
        </p:nvSpPr>
        <p:spPr>
          <a:xfrm>
            <a:off x="6677564" y="3853132"/>
            <a:ext cx="914400" cy="381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smtClean="0"/>
              <a:t>Operator</a:t>
            </a:r>
            <a:endParaRPr lang="en-US" sz="1050" b="1" dirty="0"/>
          </a:p>
        </p:txBody>
      </p:sp>
      <p:sp>
        <p:nvSpPr>
          <p:cNvPr id="21" name="Rounded Rectangle 20"/>
          <p:cNvSpPr/>
          <p:nvPr/>
        </p:nvSpPr>
        <p:spPr>
          <a:xfrm>
            <a:off x="7744364" y="3853132"/>
            <a:ext cx="914400" cy="381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smtClean="0"/>
              <a:t>Admin</a:t>
            </a:r>
            <a:endParaRPr lang="en-US" sz="1050" b="1" dirty="0"/>
          </a:p>
        </p:txBody>
      </p:sp>
      <p:grpSp>
        <p:nvGrpSpPr>
          <p:cNvPr id="26" name="Group 25"/>
          <p:cNvGrpSpPr/>
          <p:nvPr/>
        </p:nvGrpSpPr>
        <p:grpSpPr>
          <a:xfrm>
            <a:off x="3505200" y="3429000"/>
            <a:ext cx="2133600" cy="286368"/>
            <a:chOff x="3505200" y="3429000"/>
            <a:chExt cx="2133600" cy="286368"/>
          </a:xfrm>
        </p:grpSpPr>
        <p:cxnSp>
          <p:nvCxnSpPr>
            <p:cNvPr id="14" name="Straight Connector 13"/>
            <p:cNvCxnSpPr/>
            <p:nvPr/>
          </p:nvCxnSpPr>
          <p:spPr>
            <a:xfrm>
              <a:off x="3505200" y="3715368"/>
              <a:ext cx="2133600" cy="0"/>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25" name="Up Arrow 24"/>
            <p:cNvSpPr/>
            <p:nvPr/>
          </p:nvSpPr>
          <p:spPr>
            <a:xfrm>
              <a:off x="4405582" y="3429000"/>
              <a:ext cx="304800" cy="286368"/>
            </a:xfrm>
            <a:prstGeom prst="upArrow">
              <a:avLst>
                <a:gd name="adj1" fmla="val 0"/>
                <a:gd name="adj2" fmla="val 54245"/>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grpSp>
        <p:nvGrpSpPr>
          <p:cNvPr id="27" name="Group 26"/>
          <p:cNvGrpSpPr/>
          <p:nvPr/>
        </p:nvGrpSpPr>
        <p:grpSpPr>
          <a:xfrm>
            <a:off x="7066472" y="3429000"/>
            <a:ext cx="1135092" cy="286368"/>
            <a:chOff x="3962400" y="3429000"/>
            <a:chExt cx="1135092" cy="286368"/>
          </a:xfrm>
        </p:grpSpPr>
        <p:cxnSp>
          <p:nvCxnSpPr>
            <p:cNvPr id="28" name="Straight Connector 27"/>
            <p:cNvCxnSpPr/>
            <p:nvPr/>
          </p:nvCxnSpPr>
          <p:spPr>
            <a:xfrm>
              <a:off x="3962400" y="3715368"/>
              <a:ext cx="1135092" cy="0"/>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29" name="Up Arrow 28"/>
            <p:cNvSpPr/>
            <p:nvPr/>
          </p:nvSpPr>
          <p:spPr>
            <a:xfrm>
              <a:off x="4405582" y="3429000"/>
              <a:ext cx="304800" cy="286368"/>
            </a:xfrm>
            <a:prstGeom prst="upArrow">
              <a:avLst>
                <a:gd name="adj1" fmla="val 0"/>
                <a:gd name="adj2" fmla="val 54245"/>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grpSp>
        <p:nvGrpSpPr>
          <p:cNvPr id="33" name="Group 32"/>
          <p:cNvGrpSpPr/>
          <p:nvPr/>
        </p:nvGrpSpPr>
        <p:grpSpPr>
          <a:xfrm>
            <a:off x="838200" y="3438216"/>
            <a:ext cx="1295400" cy="286368"/>
            <a:chOff x="3962400" y="3429000"/>
            <a:chExt cx="1295400" cy="286368"/>
          </a:xfrm>
        </p:grpSpPr>
        <p:cxnSp>
          <p:nvCxnSpPr>
            <p:cNvPr id="34" name="Straight Connector 33"/>
            <p:cNvCxnSpPr/>
            <p:nvPr/>
          </p:nvCxnSpPr>
          <p:spPr>
            <a:xfrm>
              <a:off x="3962400" y="3715368"/>
              <a:ext cx="1295400" cy="0"/>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35" name="Up Arrow 34"/>
            <p:cNvSpPr/>
            <p:nvPr/>
          </p:nvSpPr>
          <p:spPr>
            <a:xfrm>
              <a:off x="4405582" y="3429000"/>
              <a:ext cx="304800" cy="286368"/>
            </a:xfrm>
            <a:prstGeom prst="upArrow">
              <a:avLst>
                <a:gd name="adj1" fmla="val 0"/>
                <a:gd name="adj2" fmla="val 54245"/>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grpSp>
        <p:nvGrpSpPr>
          <p:cNvPr id="60" name="Group 59"/>
          <p:cNvGrpSpPr/>
          <p:nvPr/>
        </p:nvGrpSpPr>
        <p:grpSpPr>
          <a:xfrm>
            <a:off x="1295400" y="1676400"/>
            <a:ext cx="6629400" cy="1143000"/>
            <a:chOff x="1295400" y="1856836"/>
            <a:chExt cx="6629400" cy="1143000"/>
          </a:xfrm>
        </p:grpSpPr>
        <p:sp>
          <p:nvSpPr>
            <p:cNvPr id="59" name="Rectangle 58"/>
            <p:cNvSpPr/>
            <p:nvPr/>
          </p:nvSpPr>
          <p:spPr>
            <a:xfrm>
              <a:off x="1295400" y="1905000"/>
              <a:ext cx="6629400" cy="70259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grpSp>
          <p:nvGrpSpPr>
            <p:cNvPr id="55" name="Group 54"/>
            <p:cNvGrpSpPr/>
            <p:nvPr/>
          </p:nvGrpSpPr>
          <p:grpSpPr>
            <a:xfrm>
              <a:off x="1449238" y="1856836"/>
              <a:ext cx="6295126" cy="1143000"/>
              <a:chOff x="1449238" y="1676400"/>
              <a:chExt cx="6295126" cy="1143000"/>
            </a:xfrm>
          </p:grpSpPr>
          <p:sp>
            <p:nvSpPr>
              <p:cNvPr id="24" name="Rounded Rectangle 23"/>
              <p:cNvSpPr/>
              <p:nvPr/>
            </p:nvSpPr>
            <p:spPr>
              <a:xfrm>
                <a:off x="3962400" y="1676400"/>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t>Actor</a:t>
                </a:r>
                <a:endParaRPr lang="en-US" sz="1100" b="1" dirty="0"/>
              </a:p>
            </p:txBody>
          </p:sp>
          <p:grpSp>
            <p:nvGrpSpPr>
              <p:cNvPr id="30" name="Group 29"/>
              <p:cNvGrpSpPr/>
              <p:nvPr/>
            </p:nvGrpSpPr>
            <p:grpSpPr>
              <a:xfrm>
                <a:off x="1449238" y="2283973"/>
                <a:ext cx="6295126" cy="286368"/>
                <a:chOff x="1463256" y="3429000"/>
                <a:chExt cx="6295126" cy="286368"/>
              </a:xfrm>
            </p:grpSpPr>
            <p:cxnSp>
              <p:nvCxnSpPr>
                <p:cNvPr id="31" name="Straight Connector 30"/>
                <p:cNvCxnSpPr/>
                <p:nvPr/>
              </p:nvCxnSpPr>
              <p:spPr>
                <a:xfrm>
                  <a:off x="1463256" y="3715368"/>
                  <a:ext cx="6295126" cy="0"/>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32" name="Up Arrow 31"/>
                <p:cNvSpPr/>
                <p:nvPr/>
              </p:nvSpPr>
              <p:spPr>
                <a:xfrm>
                  <a:off x="4405582" y="3429000"/>
                  <a:ext cx="304800" cy="286368"/>
                </a:xfrm>
                <a:prstGeom prst="upArrow">
                  <a:avLst>
                    <a:gd name="adj1" fmla="val 0"/>
                    <a:gd name="adj2" fmla="val 54245"/>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cxnSp>
            <p:nvCxnSpPr>
              <p:cNvPr id="43" name="Straight Connector 42"/>
              <p:cNvCxnSpPr/>
              <p:nvPr/>
            </p:nvCxnSpPr>
            <p:spPr>
              <a:xfrm flipV="1">
                <a:off x="1449238" y="2590800"/>
                <a:ext cx="0" cy="2286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543964" y="2570341"/>
                <a:ext cx="0" cy="2286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V="1">
                <a:off x="7741489" y="2579298"/>
                <a:ext cx="0" cy="228600"/>
              </a:xfrm>
              <a:prstGeom prst="line">
                <a:avLst/>
              </a:prstGeom>
              <a:ln w="12700"/>
            </p:spPr>
            <p:style>
              <a:lnRef idx="2">
                <a:schemeClr val="accent1"/>
              </a:lnRef>
              <a:fillRef idx="0">
                <a:schemeClr val="accent1"/>
              </a:fillRef>
              <a:effectRef idx="1">
                <a:schemeClr val="accent1"/>
              </a:effectRef>
              <a:fontRef idx="minor">
                <a:schemeClr val="tx1"/>
              </a:fontRef>
            </p:style>
          </p:cxnSp>
        </p:grpSp>
      </p:grpSp>
      <p:cxnSp>
        <p:nvCxnSpPr>
          <p:cNvPr id="46" name="Straight Connector 45"/>
          <p:cNvCxnSpPr/>
          <p:nvPr/>
        </p:nvCxnSpPr>
        <p:spPr>
          <a:xfrm flipV="1">
            <a:off x="837122" y="3743864"/>
            <a:ext cx="0" cy="1143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V="1">
            <a:off x="2133600" y="3737753"/>
            <a:ext cx="0" cy="1143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V="1">
            <a:off x="3519937" y="3737753"/>
            <a:ext cx="0" cy="1143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V="1">
            <a:off x="4572000" y="3724584"/>
            <a:ext cx="0" cy="1143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5644911" y="3724584"/>
            <a:ext cx="0" cy="1143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V="1">
            <a:off x="7081209" y="3724584"/>
            <a:ext cx="0" cy="1143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8201564" y="3724584"/>
            <a:ext cx="0" cy="114300"/>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461154" y="914400"/>
            <a:ext cx="7048500" cy="400110"/>
          </a:xfrm>
          <a:prstGeom prst="rect">
            <a:avLst/>
          </a:prstGeom>
          <a:noFill/>
        </p:spPr>
        <p:txBody>
          <a:bodyPr wrap="square" rtlCol="0">
            <a:spAutoFit/>
          </a:bodyPr>
          <a:lstStyle/>
          <a:p>
            <a:r>
              <a:rPr lang="en-US" sz="2000" i="1" dirty="0" smtClean="0">
                <a:solidFill>
                  <a:schemeClr val="bg1">
                    <a:lumMod val="50000"/>
                  </a:schemeClr>
                </a:solidFill>
              </a:rPr>
              <a:t>Class hierarchy view</a:t>
            </a:r>
            <a:endParaRPr lang="en-US" sz="2000" i="1" dirty="0">
              <a:solidFill>
                <a:schemeClr val="bg1">
                  <a:lumMod val="50000"/>
                </a:schemeClr>
              </a:solidFill>
            </a:endParaRPr>
          </a:p>
        </p:txBody>
      </p:sp>
      <p:sp>
        <p:nvSpPr>
          <p:cNvPr id="2" name="Title 1"/>
          <p:cNvSpPr>
            <a:spLocks noGrp="1"/>
          </p:cNvSpPr>
          <p:nvPr>
            <p:ph type="title"/>
          </p:nvPr>
        </p:nvSpPr>
        <p:spPr/>
        <p:txBody>
          <a:bodyPr/>
          <a:lstStyle/>
          <a:p>
            <a:r>
              <a:rPr lang="en-US" dirty="0" smtClean="0"/>
              <a:t>Measurement System Sample Project</a:t>
            </a:r>
            <a:endParaRPr lang="en-US" dirty="0"/>
          </a:p>
        </p:txBody>
      </p:sp>
    </p:spTree>
    <p:extLst>
      <p:ext uri="{BB962C8B-B14F-4D97-AF65-F5344CB8AC3E}">
        <p14:creationId xmlns:p14="http://schemas.microsoft.com/office/powerpoint/2010/main" val="1933984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a:stCxn id="64" idx="0"/>
            <a:endCxn id="63" idx="2"/>
          </p:cNvCxnSpPr>
          <p:nvPr/>
        </p:nvCxnSpPr>
        <p:spPr>
          <a:xfrm flipV="1">
            <a:off x="1550138" y="3152562"/>
            <a:ext cx="3021862" cy="1097579"/>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62" idx="0"/>
            <a:endCxn id="63" idx="2"/>
          </p:cNvCxnSpPr>
          <p:nvPr/>
        </p:nvCxnSpPr>
        <p:spPr>
          <a:xfrm flipV="1">
            <a:off x="4572000" y="3152562"/>
            <a:ext cx="0" cy="1097579"/>
          </a:xfrm>
          <a:prstGeom prst="line">
            <a:avLst/>
          </a:prstGeom>
        </p:spPr>
        <p:style>
          <a:lnRef idx="2">
            <a:schemeClr val="accent1"/>
          </a:lnRef>
          <a:fillRef idx="0">
            <a:schemeClr val="accent1"/>
          </a:fillRef>
          <a:effectRef idx="1">
            <a:schemeClr val="accent1"/>
          </a:effectRef>
          <a:fontRef idx="minor">
            <a:schemeClr val="tx1"/>
          </a:fontRef>
        </p:style>
      </p:cxnSp>
      <p:sp>
        <p:nvSpPr>
          <p:cNvPr id="16" name="Title 15"/>
          <p:cNvSpPr>
            <a:spLocks noGrp="1"/>
          </p:cNvSpPr>
          <p:nvPr>
            <p:ph type="title"/>
          </p:nvPr>
        </p:nvSpPr>
        <p:spPr/>
        <p:txBody>
          <a:bodyPr>
            <a:normAutofit/>
          </a:bodyPr>
          <a:lstStyle/>
          <a:p>
            <a:r>
              <a:rPr lang="en-US" sz="3200" dirty="0" smtClean="0"/>
              <a:t>Test Step Task Tree</a:t>
            </a:r>
            <a:endParaRPr lang="en-US" sz="3200" dirty="0"/>
          </a:p>
        </p:txBody>
      </p:sp>
      <p:sp>
        <p:nvSpPr>
          <p:cNvPr id="62" name="Rounded Rectangle 61"/>
          <p:cNvSpPr/>
          <p:nvPr/>
        </p:nvSpPr>
        <p:spPr>
          <a:xfrm>
            <a:off x="3402862" y="4250141"/>
            <a:ext cx="2338276" cy="71416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prstClr val="white"/>
                </a:solidFill>
              </a:rPr>
              <a:t>Measurement</a:t>
            </a:r>
            <a:endParaRPr lang="en-US" sz="2000" dirty="0">
              <a:solidFill>
                <a:prstClr val="white"/>
              </a:solidFill>
            </a:endParaRPr>
          </a:p>
        </p:txBody>
      </p:sp>
      <p:sp>
        <p:nvSpPr>
          <p:cNvPr id="63" name="Rounded Rectangle 62"/>
          <p:cNvSpPr/>
          <p:nvPr/>
        </p:nvSpPr>
        <p:spPr>
          <a:xfrm>
            <a:off x="3402862" y="2438400"/>
            <a:ext cx="2338276" cy="71416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prstClr val="white"/>
                </a:solidFill>
              </a:rPr>
              <a:t>Controller Actor</a:t>
            </a:r>
            <a:endParaRPr lang="en-US" sz="2000" dirty="0">
              <a:solidFill>
                <a:prstClr val="white"/>
              </a:solidFill>
            </a:endParaRPr>
          </a:p>
        </p:txBody>
      </p:sp>
      <p:sp>
        <p:nvSpPr>
          <p:cNvPr id="64" name="Rounded Rectangle 63"/>
          <p:cNvSpPr/>
          <p:nvPr/>
        </p:nvSpPr>
        <p:spPr>
          <a:xfrm>
            <a:off x="381000" y="4250141"/>
            <a:ext cx="2338276" cy="71416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prstClr val="white"/>
                </a:solidFill>
              </a:rPr>
              <a:t>User Interface</a:t>
            </a:r>
            <a:endParaRPr lang="en-US" sz="2000" dirty="0">
              <a:solidFill>
                <a:prstClr val="white"/>
              </a:solidFill>
            </a:endParaRPr>
          </a:p>
        </p:txBody>
      </p:sp>
      <p:sp>
        <p:nvSpPr>
          <p:cNvPr id="88" name="TextBox 87"/>
          <p:cNvSpPr txBox="1"/>
          <p:nvPr/>
        </p:nvSpPr>
        <p:spPr>
          <a:xfrm>
            <a:off x="1904023" y="1767030"/>
            <a:ext cx="5335954" cy="461665"/>
          </a:xfrm>
          <a:prstGeom prst="rect">
            <a:avLst/>
          </a:prstGeom>
          <a:noFill/>
        </p:spPr>
        <p:txBody>
          <a:bodyPr wrap="square" rtlCol="0">
            <a:spAutoFit/>
          </a:bodyPr>
          <a:lstStyle/>
          <a:p>
            <a:pPr algn="ctr"/>
            <a:r>
              <a:rPr lang="en-US" sz="2400" b="1" dirty="0" smtClean="0">
                <a:solidFill>
                  <a:prstClr val="black"/>
                </a:solidFill>
              </a:rPr>
              <a:t>Task Tree</a:t>
            </a:r>
            <a:endParaRPr lang="en-US" sz="2400" b="1" dirty="0">
              <a:solidFill>
                <a:prstClr val="black"/>
              </a:solidFill>
            </a:endParaRPr>
          </a:p>
        </p:txBody>
      </p:sp>
      <p:sp>
        <p:nvSpPr>
          <p:cNvPr id="22" name="Rounded Rectangle 21"/>
          <p:cNvSpPr/>
          <p:nvPr/>
        </p:nvSpPr>
        <p:spPr>
          <a:xfrm>
            <a:off x="6436077" y="4250141"/>
            <a:ext cx="2338276" cy="71416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prstClr val="white"/>
                </a:solidFill>
              </a:rPr>
              <a:t>Result</a:t>
            </a:r>
            <a:endParaRPr lang="en-US" sz="2000" dirty="0">
              <a:solidFill>
                <a:prstClr val="white"/>
              </a:solidFill>
            </a:endParaRPr>
          </a:p>
        </p:txBody>
      </p:sp>
      <p:cxnSp>
        <p:nvCxnSpPr>
          <p:cNvPr id="23" name="Straight Connector 22"/>
          <p:cNvCxnSpPr>
            <a:stCxn id="22" idx="0"/>
            <a:endCxn id="63" idx="2"/>
          </p:cNvCxnSpPr>
          <p:nvPr/>
        </p:nvCxnSpPr>
        <p:spPr>
          <a:xfrm flipH="1" flipV="1">
            <a:off x="4572000" y="3152562"/>
            <a:ext cx="3033215" cy="109757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9050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9525"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grpSp>
        <p:nvGrpSpPr>
          <p:cNvPr id="6" name="Group 5"/>
          <p:cNvGrpSpPr/>
          <p:nvPr/>
        </p:nvGrpSpPr>
        <p:grpSpPr>
          <a:xfrm>
            <a:off x="3520502" y="152400"/>
            <a:ext cx="1295400" cy="6135102"/>
            <a:chOff x="457200" y="1386153"/>
            <a:chExt cx="1295400" cy="6135101"/>
          </a:xfrm>
        </p:grpSpPr>
        <p:sp>
          <p:nvSpPr>
            <p:cNvPr id="3" name="Rounded Rectangle 2"/>
            <p:cNvSpPr/>
            <p:nvPr/>
          </p:nvSpPr>
          <p:spPr>
            <a:xfrm>
              <a:off x="457200" y="1386153"/>
              <a:ext cx="1295400" cy="4932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prstClr val="white"/>
                  </a:solidFill>
                </a:rPr>
                <a:t>Test Step</a:t>
              </a:r>
              <a:endParaRPr lang="en-US" sz="1400" dirty="0">
                <a:solidFill>
                  <a:prstClr val="white"/>
                </a:solidFill>
              </a:endParaRPr>
            </a:p>
          </p:txBody>
        </p:sp>
        <p:cxnSp>
          <p:nvCxnSpPr>
            <p:cNvPr id="5" name="Straight Connector 4"/>
            <p:cNvCxnSpPr>
              <a:stCxn id="3" idx="2"/>
            </p:cNvCxnSpPr>
            <p:nvPr/>
          </p:nvCxnSpPr>
          <p:spPr>
            <a:xfrm>
              <a:off x="1104900" y="1879446"/>
              <a:ext cx="0" cy="5641808"/>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rot="10800000">
            <a:off x="4675385" y="4275442"/>
            <a:ext cx="2263413" cy="413586"/>
            <a:chOff x="1295400" y="3542265"/>
            <a:chExt cx="4072494" cy="413586"/>
          </a:xfrm>
        </p:grpSpPr>
        <p:sp>
          <p:nvSpPr>
            <p:cNvPr id="61" name="Up Arrow 60"/>
            <p:cNvSpPr/>
            <p:nvPr/>
          </p:nvSpPr>
          <p:spPr>
            <a:xfrm rot="5400000">
              <a:off x="3179247" y="1767204"/>
              <a:ext cx="304800" cy="4072494"/>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2" name="TextBox 61"/>
            <p:cNvSpPr txBox="1"/>
            <p:nvPr/>
          </p:nvSpPr>
          <p:spPr>
            <a:xfrm rot="10800000">
              <a:off x="1295402" y="3542265"/>
              <a:ext cx="3732010" cy="276999"/>
            </a:xfrm>
            <a:prstGeom prst="rect">
              <a:avLst/>
            </a:prstGeom>
            <a:noFill/>
          </p:spPr>
          <p:txBody>
            <a:bodyPr wrap="square" rtlCol="0">
              <a:spAutoFit/>
            </a:bodyPr>
            <a:lstStyle/>
            <a:p>
              <a:r>
                <a:rPr lang="en-US" sz="1200" dirty="0" smtClean="0">
                  <a:solidFill>
                    <a:prstClr val="black"/>
                  </a:solidFill>
                </a:rPr>
                <a:t>Request HW </a:t>
              </a:r>
              <a:r>
                <a:rPr lang="en-US" sz="1200" dirty="0" err="1" smtClean="0">
                  <a:solidFill>
                    <a:prstClr val="black"/>
                  </a:solidFill>
                </a:rPr>
                <a:t>Msg.lvclass</a:t>
              </a:r>
              <a:endParaRPr lang="en-US" sz="1200" dirty="0">
                <a:solidFill>
                  <a:prstClr val="black"/>
                </a:solidFill>
              </a:endParaRPr>
            </a:p>
          </p:txBody>
        </p:sp>
      </p:grpSp>
      <p:grpSp>
        <p:nvGrpSpPr>
          <p:cNvPr id="129" name="Group 128"/>
          <p:cNvGrpSpPr/>
          <p:nvPr/>
        </p:nvGrpSpPr>
        <p:grpSpPr>
          <a:xfrm>
            <a:off x="3648974" y="1490932"/>
            <a:ext cx="3023225" cy="731469"/>
            <a:chOff x="3630578" y="974410"/>
            <a:chExt cx="3023225" cy="731469"/>
          </a:xfrm>
        </p:grpSpPr>
        <p:sp>
          <p:nvSpPr>
            <p:cNvPr id="130" name="Rectangle 129"/>
            <p:cNvSpPr/>
            <p:nvPr/>
          </p:nvSpPr>
          <p:spPr>
            <a:xfrm>
              <a:off x="3630578" y="1171721"/>
              <a:ext cx="1049376" cy="534158"/>
            </a:xfrm>
            <a:prstGeom prst="rect">
              <a:avLst/>
            </a:prstGeom>
            <a:solidFill>
              <a:schemeClr val="bg1"/>
            </a:solidFill>
            <a:ln>
              <a:solidFill>
                <a:schemeClr val="tx2"/>
              </a:solidFill>
            </a:ln>
          </p:spPr>
          <p:txBody>
            <a:bodyPr wrap="square" rtlCol="0" anchor="ctr">
              <a:spAutoFit/>
            </a:bodyPr>
            <a:lstStyle/>
            <a:p>
              <a:pPr algn="ctr"/>
              <a:endParaRPr lang="en-US" sz="1200" dirty="0" smtClean="0">
                <a:solidFill>
                  <a:prstClr val="black"/>
                </a:solidFill>
              </a:endParaRPr>
            </a:p>
            <a:p>
              <a:pPr algn="ctr"/>
              <a:r>
                <a:rPr lang="en-US" sz="1200" dirty="0" smtClean="0">
                  <a:solidFill>
                    <a:prstClr val="black"/>
                  </a:solidFill>
                </a:rPr>
                <a:t>Launch UI.vi</a:t>
              </a:r>
            </a:p>
            <a:p>
              <a:pPr algn="ctr"/>
              <a:endParaRPr lang="en-US" sz="1200" dirty="0">
                <a:solidFill>
                  <a:prstClr val="black"/>
                </a:solidFill>
              </a:endParaRPr>
            </a:p>
          </p:txBody>
        </p:sp>
        <p:cxnSp>
          <p:nvCxnSpPr>
            <p:cNvPr id="131" name="Elbow Connector 130"/>
            <p:cNvCxnSpPr/>
            <p:nvPr/>
          </p:nvCxnSpPr>
          <p:spPr>
            <a:xfrm>
              <a:off x="4175071" y="974410"/>
              <a:ext cx="546577" cy="337179"/>
            </a:xfrm>
            <a:prstGeom prst="bentConnector3">
              <a:avLst>
                <a:gd name="adj1" fmla="val 440014"/>
              </a:avLst>
            </a:prstGeom>
            <a:ln w="9525"/>
          </p:spPr>
          <p:style>
            <a:lnRef idx="2">
              <a:schemeClr val="accent1"/>
            </a:lnRef>
            <a:fillRef idx="0">
              <a:schemeClr val="accent1"/>
            </a:fillRef>
            <a:effectRef idx="1">
              <a:schemeClr val="accent1"/>
            </a:effectRef>
            <a:fontRef idx="minor">
              <a:schemeClr val="tx1"/>
            </a:fontRef>
          </p:style>
        </p:cxnSp>
        <p:sp>
          <p:nvSpPr>
            <p:cNvPr id="132" name="Up Arrow 131"/>
            <p:cNvSpPr/>
            <p:nvPr/>
          </p:nvSpPr>
          <p:spPr>
            <a:xfrm rot="16200000">
              <a:off x="4616291" y="1216998"/>
              <a:ext cx="303363"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3" name="TextBox 132"/>
            <p:cNvSpPr txBox="1"/>
            <p:nvPr/>
          </p:nvSpPr>
          <p:spPr>
            <a:xfrm>
              <a:off x="4931857" y="1004941"/>
              <a:ext cx="1721946" cy="276999"/>
            </a:xfrm>
            <a:prstGeom prst="rect">
              <a:avLst/>
            </a:prstGeom>
            <a:noFill/>
          </p:spPr>
          <p:txBody>
            <a:bodyPr wrap="none" rtlCol="0">
              <a:spAutoFit/>
            </a:bodyPr>
            <a:lstStyle/>
            <a:p>
              <a:r>
                <a:rPr lang="en-US" sz="1200" dirty="0" smtClean="0">
                  <a:solidFill>
                    <a:prstClr val="black"/>
                  </a:solidFill>
                </a:rPr>
                <a:t>Launch UI </a:t>
              </a:r>
              <a:r>
                <a:rPr lang="en-US" sz="1200" dirty="0" err="1" smtClean="0">
                  <a:solidFill>
                    <a:prstClr val="black"/>
                  </a:solidFill>
                </a:rPr>
                <a:t>Msg.lvclass</a:t>
              </a:r>
              <a:endParaRPr lang="en-US" sz="1200" dirty="0">
                <a:solidFill>
                  <a:prstClr val="black"/>
                </a:solidFill>
              </a:endParaRPr>
            </a:p>
          </p:txBody>
        </p:sp>
      </p:grpSp>
      <p:grpSp>
        <p:nvGrpSpPr>
          <p:cNvPr id="9" name="Group 8"/>
          <p:cNvGrpSpPr/>
          <p:nvPr/>
        </p:nvGrpSpPr>
        <p:grpSpPr>
          <a:xfrm>
            <a:off x="4706377" y="2070001"/>
            <a:ext cx="2035287" cy="304800"/>
            <a:chOff x="5634219" y="294383"/>
            <a:chExt cx="2035287" cy="304800"/>
          </a:xfrm>
        </p:grpSpPr>
        <p:cxnSp>
          <p:nvCxnSpPr>
            <p:cNvPr id="137" name="Straight Connector 136"/>
            <p:cNvCxnSpPr>
              <a:endCxn id="138" idx="2"/>
            </p:cNvCxnSpPr>
            <p:nvPr/>
          </p:nvCxnSpPr>
          <p:spPr>
            <a:xfrm>
              <a:off x="5634219" y="336174"/>
              <a:ext cx="1951705" cy="0"/>
            </a:xfrm>
            <a:prstGeom prst="line">
              <a:avLst/>
            </a:prstGeom>
            <a:ln w="9525"/>
          </p:spPr>
          <p:style>
            <a:lnRef idx="2">
              <a:schemeClr val="accent1"/>
            </a:lnRef>
            <a:fillRef idx="0">
              <a:schemeClr val="accent1"/>
            </a:fillRef>
            <a:effectRef idx="1">
              <a:schemeClr val="accent1"/>
            </a:effectRef>
            <a:fontRef idx="minor">
              <a:schemeClr val="tx1"/>
            </a:fontRef>
          </p:style>
        </p:cxnSp>
        <p:sp>
          <p:nvSpPr>
            <p:cNvPr id="138" name="Oval 137"/>
            <p:cNvSpPr/>
            <p:nvPr/>
          </p:nvSpPr>
          <p:spPr>
            <a:xfrm>
              <a:off x="7585924" y="294383"/>
              <a:ext cx="83582" cy="8358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9" name="TextBox 138"/>
            <p:cNvSpPr txBox="1"/>
            <p:nvPr/>
          </p:nvSpPr>
          <p:spPr>
            <a:xfrm>
              <a:off x="5870972" y="322184"/>
              <a:ext cx="1279004" cy="276999"/>
            </a:xfrm>
            <a:prstGeom prst="rect">
              <a:avLst/>
            </a:prstGeom>
            <a:noFill/>
          </p:spPr>
          <p:txBody>
            <a:bodyPr wrap="none" rtlCol="0">
              <a:spAutoFit/>
            </a:bodyPr>
            <a:lstStyle/>
            <a:p>
              <a:r>
                <a:rPr lang="en-US" sz="1200" dirty="0" smtClean="0">
                  <a:solidFill>
                    <a:prstClr val="black"/>
                  </a:solidFill>
                </a:rPr>
                <a:t>Launch UI Actor</a:t>
              </a:r>
              <a:endParaRPr lang="en-US" sz="1200" dirty="0">
                <a:solidFill>
                  <a:prstClr val="black"/>
                </a:solidFill>
              </a:endParaRPr>
            </a:p>
          </p:txBody>
        </p:sp>
      </p:grpSp>
      <p:cxnSp>
        <p:nvCxnSpPr>
          <p:cNvPr id="141" name="Straight Connector 140"/>
          <p:cNvCxnSpPr/>
          <p:nvPr/>
        </p:nvCxnSpPr>
        <p:spPr>
          <a:xfrm>
            <a:off x="7454134" y="2378053"/>
            <a:ext cx="0" cy="5104121"/>
          </a:xfrm>
          <a:prstGeom prst="line">
            <a:avLst/>
          </a:prstGeom>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3630578" y="834611"/>
            <a:ext cx="2874530" cy="738721"/>
            <a:chOff x="3630578" y="974410"/>
            <a:chExt cx="2874530" cy="738721"/>
          </a:xfrm>
        </p:grpSpPr>
        <p:sp>
          <p:nvSpPr>
            <p:cNvPr id="121" name="Rectangle 120"/>
            <p:cNvSpPr/>
            <p:nvPr/>
          </p:nvSpPr>
          <p:spPr>
            <a:xfrm>
              <a:off x="3630578" y="1066800"/>
              <a:ext cx="1049376" cy="646331"/>
            </a:xfrm>
            <a:prstGeom prst="rect">
              <a:avLst/>
            </a:prstGeom>
            <a:solidFill>
              <a:schemeClr val="bg1"/>
            </a:solidFill>
            <a:ln>
              <a:solidFill>
                <a:schemeClr val="tx2"/>
              </a:solidFill>
            </a:ln>
          </p:spPr>
          <p:txBody>
            <a:bodyPr wrap="square" rtlCol="0">
              <a:spAutoFit/>
            </a:bodyPr>
            <a:lstStyle/>
            <a:p>
              <a:pPr algn="ctr"/>
              <a:endParaRPr lang="en-US" sz="1200" dirty="0" smtClean="0">
                <a:solidFill>
                  <a:prstClr val="black"/>
                </a:solidFill>
              </a:endParaRPr>
            </a:p>
            <a:p>
              <a:pPr algn="ctr"/>
              <a:r>
                <a:rPr lang="en-US" sz="1200" dirty="0" smtClean="0">
                  <a:solidFill>
                    <a:prstClr val="black"/>
                  </a:solidFill>
                </a:rPr>
                <a:t>Initialize.vi</a:t>
              </a:r>
            </a:p>
            <a:p>
              <a:pPr algn="ctr"/>
              <a:endParaRPr lang="en-US" sz="1200" dirty="0">
                <a:solidFill>
                  <a:prstClr val="black"/>
                </a:solidFill>
              </a:endParaRPr>
            </a:p>
          </p:txBody>
        </p:sp>
        <p:cxnSp>
          <p:nvCxnSpPr>
            <p:cNvPr id="122" name="Elbow Connector 121"/>
            <p:cNvCxnSpPr/>
            <p:nvPr/>
          </p:nvCxnSpPr>
          <p:spPr>
            <a:xfrm>
              <a:off x="4175071" y="974410"/>
              <a:ext cx="546577" cy="337179"/>
            </a:xfrm>
            <a:prstGeom prst="bentConnector3">
              <a:avLst>
                <a:gd name="adj1" fmla="val 440014"/>
              </a:avLst>
            </a:prstGeom>
            <a:ln w="9525"/>
          </p:spPr>
          <p:style>
            <a:lnRef idx="2">
              <a:schemeClr val="accent1"/>
            </a:lnRef>
            <a:fillRef idx="0">
              <a:schemeClr val="accent1"/>
            </a:fillRef>
            <a:effectRef idx="1">
              <a:schemeClr val="accent1"/>
            </a:effectRef>
            <a:fontRef idx="minor">
              <a:schemeClr val="tx1"/>
            </a:fontRef>
          </p:style>
        </p:cxnSp>
        <p:sp>
          <p:nvSpPr>
            <p:cNvPr id="123" name="Up Arrow 122"/>
            <p:cNvSpPr/>
            <p:nvPr/>
          </p:nvSpPr>
          <p:spPr>
            <a:xfrm rot="16200000">
              <a:off x="4616291" y="1216998"/>
              <a:ext cx="303363"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5" name="TextBox 124"/>
            <p:cNvSpPr txBox="1"/>
            <p:nvPr/>
          </p:nvSpPr>
          <p:spPr>
            <a:xfrm>
              <a:off x="4931857" y="1004941"/>
              <a:ext cx="1573251" cy="276999"/>
            </a:xfrm>
            <a:prstGeom prst="rect">
              <a:avLst/>
            </a:prstGeom>
            <a:noFill/>
          </p:spPr>
          <p:txBody>
            <a:bodyPr wrap="none" rtlCol="0">
              <a:spAutoFit/>
            </a:bodyPr>
            <a:lstStyle/>
            <a:p>
              <a:r>
                <a:rPr lang="en-US" sz="1200" dirty="0" smtClean="0">
                  <a:solidFill>
                    <a:prstClr val="black"/>
                  </a:solidFill>
                </a:rPr>
                <a:t>Initialize </a:t>
              </a:r>
              <a:r>
                <a:rPr lang="en-US" sz="1200" dirty="0" err="1" smtClean="0">
                  <a:solidFill>
                    <a:prstClr val="black"/>
                  </a:solidFill>
                </a:rPr>
                <a:t>Msg.lvclass</a:t>
              </a:r>
              <a:endParaRPr lang="en-US" sz="1200" dirty="0">
                <a:solidFill>
                  <a:prstClr val="black"/>
                </a:solidFill>
              </a:endParaRPr>
            </a:p>
          </p:txBody>
        </p:sp>
      </p:grpSp>
      <p:grpSp>
        <p:nvGrpSpPr>
          <p:cNvPr id="276" name="Group 275"/>
          <p:cNvGrpSpPr/>
          <p:nvPr/>
        </p:nvGrpSpPr>
        <p:grpSpPr>
          <a:xfrm>
            <a:off x="2132915" y="1250166"/>
            <a:ext cx="2565435" cy="1589552"/>
            <a:chOff x="2132915" y="1250166"/>
            <a:chExt cx="2565435" cy="1589552"/>
          </a:xfrm>
        </p:grpSpPr>
        <p:grpSp>
          <p:nvGrpSpPr>
            <p:cNvPr id="274" name="Group 273"/>
            <p:cNvGrpSpPr/>
            <p:nvPr/>
          </p:nvGrpSpPr>
          <p:grpSpPr>
            <a:xfrm>
              <a:off x="3488586" y="1250166"/>
              <a:ext cx="1209764" cy="1589552"/>
              <a:chOff x="3488586" y="1250166"/>
              <a:chExt cx="1209764" cy="1589552"/>
            </a:xfrm>
          </p:grpSpPr>
          <p:grpSp>
            <p:nvGrpSpPr>
              <p:cNvPr id="148" name="Group 147"/>
              <p:cNvGrpSpPr/>
              <p:nvPr/>
            </p:nvGrpSpPr>
            <p:grpSpPr>
              <a:xfrm>
                <a:off x="3630578" y="1250166"/>
                <a:ext cx="1067772" cy="1589552"/>
                <a:chOff x="3612182" y="-61087"/>
                <a:chExt cx="1067772" cy="1589552"/>
              </a:xfrm>
            </p:grpSpPr>
            <p:sp>
              <p:nvSpPr>
                <p:cNvPr id="149" name="Rectangle 148"/>
                <p:cNvSpPr/>
                <p:nvPr/>
              </p:nvSpPr>
              <p:spPr>
                <a:xfrm>
                  <a:off x="3630578" y="1066800"/>
                  <a:ext cx="1049376" cy="461665"/>
                </a:xfrm>
                <a:prstGeom prst="rect">
                  <a:avLst/>
                </a:prstGeom>
                <a:solidFill>
                  <a:schemeClr val="bg1"/>
                </a:solidFill>
                <a:ln>
                  <a:solidFill>
                    <a:schemeClr val="tx2"/>
                  </a:solidFill>
                </a:ln>
              </p:spPr>
              <p:txBody>
                <a:bodyPr wrap="square" rtlCol="0">
                  <a:spAutoFit/>
                </a:bodyPr>
                <a:lstStyle/>
                <a:p>
                  <a:pPr algn="ctr"/>
                  <a:r>
                    <a:rPr lang="en-US" sz="1200" dirty="0" smtClean="0">
                      <a:solidFill>
                        <a:prstClr val="black"/>
                      </a:solidFill>
                    </a:rPr>
                    <a:t>Hardware Scan.vi</a:t>
                  </a:r>
                  <a:endParaRPr lang="en-US" sz="1200" dirty="0">
                    <a:solidFill>
                      <a:prstClr val="black"/>
                    </a:solidFill>
                  </a:endParaRPr>
                </a:p>
              </p:txBody>
            </p:sp>
            <p:cxnSp>
              <p:nvCxnSpPr>
                <p:cNvPr id="150" name="Elbow Connector 149"/>
                <p:cNvCxnSpPr>
                  <a:stCxn id="121" idx="1"/>
                  <a:endCxn id="149" idx="1"/>
                </p:cNvCxnSpPr>
                <p:nvPr/>
              </p:nvCxnSpPr>
              <p:spPr>
                <a:xfrm rot="10800000" flipH="1" flipV="1">
                  <a:off x="3612182" y="-61087"/>
                  <a:ext cx="18396" cy="1358719"/>
                </a:xfrm>
                <a:prstGeom prst="bentConnector3">
                  <a:avLst>
                    <a:gd name="adj1" fmla="val -9996934"/>
                  </a:avLst>
                </a:prstGeom>
                <a:ln w="9525"/>
              </p:spPr>
              <p:style>
                <a:lnRef idx="2">
                  <a:schemeClr val="accent1"/>
                </a:lnRef>
                <a:fillRef idx="0">
                  <a:schemeClr val="accent1"/>
                </a:fillRef>
                <a:effectRef idx="1">
                  <a:schemeClr val="accent1"/>
                </a:effectRef>
                <a:fontRef idx="minor">
                  <a:schemeClr val="tx1"/>
                </a:fontRef>
              </p:style>
            </p:cxnSp>
          </p:grpSp>
          <p:sp>
            <p:nvSpPr>
              <p:cNvPr id="156" name="Up Arrow 155"/>
              <p:cNvSpPr/>
              <p:nvPr/>
            </p:nvSpPr>
            <p:spPr>
              <a:xfrm rot="5400000" flipH="1">
                <a:off x="3414587" y="2531201"/>
                <a:ext cx="303363"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157" name="TextBox 156"/>
            <p:cNvSpPr txBox="1"/>
            <p:nvPr/>
          </p:nvSpPr>
          <p:spPr>
            <a:xfrm>
              <a:off x="2132915" y="2318702"/>
              <a:ext cx="1318118" cy="276999"/>
            </a:xfrm>
            <a:prstGeom prst="rect">
              <a:avLst/>
            </a:prstGeom>
            <a:noFill/>
          </p:spPr>
          <p:txBody>
            <a:bodyPr wrap="none" rtlCol="0">
              <a:spAutoFit/>
            </a:bodyPr>
            <a:lstStyle/>
            <a:p>
              <a:r>
                <a:rPr lang="en-US" sz="1200" dirty="0" smtClean="0">
                  <a:solidFill>
                    <a:prstClr val="black"/>
                  </a:solidFill>
                </a:rPr>
                <a:t>HW </a:t>
              </a:r>
              <a:r>
                <a:rPr lang="en-US" sz="1200" dirty="0" err="1" smtClean="0">
                  <a:solidFill>
                    <a:prstClr val="black"/>
                  </a:solidFill>
                </a:rPr>
                <a:t>Scan.lvclass</a:t>
              </a:r>
              <a:endParaRPr lang="en-US" sz="1200" dirty="0">
                <a:solidFill>
                  <a:prstClr val="black"/>
                </a:solidFill>
              </a:endParaRPr>
            </a:p>
          </p:txBody>
        </p:sp>
      </p:grpSp>
      <p:sp>
        <p:nvSpPr>
          <p:cNvPr id="159" name="Rounded Rectangle 158"/>
          <p:cNvSpPr/>
          <p:nvPr/>
        </p:nvSpPr>
        <p:spPr>
          <a:xfrm>
            <a:off x="6741664" y="1865145"/>
            <a:ext cx="1424940" cy="4932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prstClr val="white"/>
                </a:solidFill>
              </a:rPr>
              <a:t>User Interface</a:t>
            </a:r>
            <a:endParaRPr lang="en-US" sz="1400" dirty="0">
              <a:solidFill>
                <a:prstClr val="white"/>
              </a:solidFill>
            </a:endParaRPr>
          </a:p>
        </p:txBody>
      </p:sp>
      <p:grpSp>
        <p:nvGrpSpPr>
          <p:cNvPr id="275" name="Group 274"/>
          <p:cNvGrpSpPr/>
          <p:nvPr/>
        </p:nvGrpSpPr>
        <p:grpSpPr>
          <a:xfrm>
            <a:off x="2057400" y="1250167"/>
            <a:ext cx="2623361" cy="2203616"/>
            <a:chOff x="2057400" y="1250167"/>
            <a:chExt cx="2623361" cy="2203616"/>
          </a:xfrm>
        </p:grpSpPr>
        <p:sp>
          <p:nvSpPr>
            <p:cNvPr id="165" name="Rectangle 164"/>
            <p:cNvSpPr/>
            <p:nvPr/>
          </p:nvSpPr>
          <p:spPr>
            <a:xfrm>
              <a:off x="3631385" y="2992118"/>
              <a:ext cx="1049376" cy="461665"/>
            </a:xfrm>
            <a:prstGeom prst="rect">
              <a:avLst/>
            </a:prstGeom>
            <a:solidFill>
              <a:schemeClr val="bg1"/>
            </a:solidFill>
            <a:ln>
              <a:solidFill>
                <a:schemeClr val="tx2"/>
              </a:solidFill>
            </a:ln>
          </p:spPr>
          <p:txBody>
            <a:bodyPr wrap="square" rtlCol="0">
              <a:spAutoFit/>
            </a:bodyPr>
            <a:lstStyle/>
            <a:p>
              <a:pPr algn="ctr"/>
              <a:r>
                <a:rPr lang="en-US" sz="1200" dirty="0" err="1" smtClean="0">
                  <a:solidFill>
                    <a:prstClr val="black"/>
                  </a:solidFill>
                </a:rPr>
                <a:t>Msmt</a:t>
              </a:r>
              <a:r>
                <a:rPr lang="en-US" sz="1200" dirty="0" smtClean="0">
                  <a:solidFill>
                    <a:prstClr val="black"/>
                  </a:solidFill>
                </a:rPr>
                <a:t> Scan.vi</a:t>
              </a:r>
              <a:endParaRPr lang="en-US" sz="1200" dirty="0">
                <a:solidFill>
                  <a:prstClr val="black"/>
                </a:solidFill>
              </a:endParaRPr>
            </a:p>
          </p:txBody>
        </p:sp>
        <p:cxnSp>
          <p:nvCxnSpPr>
            <p:cNvPr id="166" name="Elbow Connector 165"/>
            <p:cNvCxnSpPr>
              <a:stCxn id="121" idx="1"/>
              <a:endCxn id="165" idx="1"/>
            </p:cNvCxnSpPr>
            <p:nvPr/>
          </p:nvCxnSpPr>
          <p:spPr>
            <a:xfrm rot="10800000" flipH="1" flipV="1">
              <a:off x="3630577" y="1250167"/>
              <a:ext cx="807" cy="1972784"/>
            </a:xfrm>
            <a:prstGeom prst="bentConnector3">
              <a:avLst>
                <a:gd name="adj1" fmla="val -227885502"/>
              </a:avLst>
            </a:prstGeom>
            <a:ln w="9525"/>
          </p:spPr>
          <p:style>
            <a:lnRef idx="2">
              <a:schemeClr val="accent1"/>
            </a:lnRef>
            <a:fillRef idx="0">
              <a:schemeClr val="accent1"/>
            </a:fillRef>
            <a:effectRef idx="1">
              <a:schemeClr val="accent1"/>
            </a:effectRef>
            <a:fontRef idx="minor">
              <a:schemeClr val="tx1"/>
            </a:fontRef>
          </p:style>
        </p:cxnSp>
        <p:sp>
          <p:nvSpPr>
            <p:cNvPr id="167" name="Up Arrow 166"/>
            <p:cNvSpPr/>
            <p:nvPr/>
          </p:nvSpPr>
          <p:spPr>
            <a:xfrm rot="5400000" flipH="1">
              <a:off x="3402755" y="3145266"/>
              <a:ext cx="303363"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68" name="TextBox 167"/>
            <p:cNvSpPr txBox="1"/>
            <p:nvPr/>
          </p:nvSpPr>
          <p:spPr>
            <a:xfrm>
              <a:off x="2057400" y="2949878"/>
              <a:ext cx="1463991" cy="276999"/>
            </a:xfrm>
            <a:prstGeom prst="rect">
              <a:avLst/>
            </a:prstGeom>
            <a:noFill/>
          </p:spPr>
          <p:txBody>
            <a:bodyPr wrap="none" rtlCol="0">
              <a:spAutoFit/>
            </a:bodyPr>
            <a:lstStyle/>
            <a:p>
              <a:r>
                <a:rPr lang="en-US" sz="1200" dirty="0" err="1" smtClean="0">
                  <a:solidFill>
                    <a:prstClr val="black"/>
                  </a:solidFill>
                </a:rPr>
                <a:t>Msmt</a:t>
              </a:r>
              <a:r>
                <a:rPr lang="en-US" sz="1200" dirty="0" smtClean="0">
                  <a:solidFill>
                    <a:prstClr val="black"/>
                  </a:solidFill>
                </a:rPr>
                <a:t> </a:t>
              </a:r>
              <a:r>
                <a:rPr lang="en-US" sz="1200" dirty="0" err="1" smtClean="0">
                  <a:solidFill>
                    <a:prstClr val="black"/>
                  </a:solidFill>
                </a:rPr>
                <a:t>Scan.lvclass</a:t>
              </a:r>
              <a:endParaRPr lang="en-US" sz="1200" dirty="0">
                <a:solidFill>
                  <a:prstClr val="black"/>
                </a:solidFill>
              </a:endParaRPr>
            </a:p>
          </p:txBody>
        </p:sp>
      </p:grpSp>
      <p:sp>
        <p:nvSpPr>
          <p:cNvPr id="179" name="Rectangle 178"/>
          <p:cNvSpPr/>
          <p:nvPr/>
        </p:nvSpPr>
        <p:spPr>
          <a:xfrm>
            <a:off x="6890290" y="2590800"/>
            <a:ext cx="1085283" cy="276999"/>
          </a:xfrm>
          <a:prstGeom prst="rect">
            <a:avLst/>
          </a:prstGeom>
          <a:solidFill>
            <a:schemeClr val="bg1"/>
          </a:solidFill>
          <a:ln>
            <a:solidFill>
              <a:schemeClr val="tx2"/>
            </a:solidFill>
          </a:ln>
        </p:spPr>
        <p:txBody>
          <a:bodyPr wrap="square" rtlCol="0">
            <a:spAutoFit/>
          </a:bodyPr>
          <a:lstStyle/>
          <a:p>
            <a:pPr algn="ctr"/>
            <a:r>
              <a:rPr lang="en-US" sz="1200" dirty="0" smtClean="0">
                <a:solidFill>
                  <a:prstClr val="black"/>
                </a:solidFill>
              </a:rPr>
              <a:t>Initialize.vi</a:t>
            </a:r>
            <a:endParaRPr lang="en-US" sz="1200" dirty="0">
              <a:solidFill>
                <a:prstClr val="black"/>
              </a:solidFill>
            </a:endParaRPr>
          </a:p>
        </p:txBody>
      </p:sp>
      <p:grpSp>
        <p:nvGrpSpPr>
          <p:cNvPr id="31" name="Group 30"/>
          <p:cNvGrpSpPr/>
          <p:nvPr/>
        </p:nvGrpSpPr>
        <p:grpSpPr>
          <a:xfrm>
            <a:off x="4698350" y="3051283"/>
            <a:ext cx="3302650" cy="323348"/>
            <a:chOff x="4698350" y="3191082"/>
            <a:chExt cx="3302650" cy="323348"/>
          </a:xfrm>
        </p:grpSpPr>
        <p:sp>
          <p:nvSpPr>
            <p:cNvPr id="194" name="Rectangle 193"/>
            <p:cNvSpPr/>
            <p:nvPr/>
          </p:nvSpPr>
          <p:spPr>
            <a:xfrm flipH="1">
              <a:off x="6902622" y="3211066"/>
              <a:ext cx="1098378" cy="276999"/>
            </a:xfrm>
            <a:prstGeom prst="rect">
              <a:avLst/>
            </a:prstGeom>
            <a:solidFill>
              <a:schemeClr val="bg1"/>
            </a:solidFill>
            <a:ln>
              <a:solidFill>
                <a:schemeClr val="tx2"/>
              </a:solidFill>
            </a:ln>
          </p:spPr>
          <p:txBody>
            <a:bodyPr wrap="none" rtlCol="0">
              <a:spAutoFit/>
            </a:bodyPr>
            <a:lstStyle/>
            <a:p>
              <a:pPr algn="ctr"/>
              <a:r>
                <a:rPr lang="en-US" sz="1200" dirty="0" err="1" smtClean="0">
                  <a:solidFill>
                    <a:prstClr val="black"/>
                  </a:solidFill>
                </a:rPr>
                <a:t>Disp</a:t>
              </a:r>
              <a:r>
                <a:rPr lang="en-US" sz="1200" dirty="0" smtClean="0">
                  <a:solidFill>
                    <a:prstClr val="black"/>
                  </a:solidFill>
                </a:rPr>
                <a:t> Msmt.vi</a:t>
              </a:r>
            </a:p>
          </p:txBody>
        </p:sp>
        <p:sp>
          <p:nvSpPr>
            <p:cNvPr id="195" name="Up Arrow 194"/>
            <p:cNvSpPr/>
            <p:nvPr/>
          </p:nvSpPr>
          <p:spPr>
            <a:xfrm rot="5400000" flipH="1">
              <a:off x="5632646" y="2256786"/>
              <a:ext cx="323348" cy="2191939"/>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249" name="Rectangle 248"/>
          <p:cNvSpPr/>
          <p:nvPr/>
        </p:nvSpPr>
        <p:spPr>
          <a:xfrm>
            <a:off x="3639982" y="4306392"/>
            <a:ext cx="1042881" cy="609600"/>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Matching HW.vi</a:t>
            </a:r>
            <a:endParaRPr lang="en-US" sz="1200" dirty="0"/>
          </a:p>
        </p:txBody>
      </p:sp>
      <p:grpSp>
        <p:nvGrpSpPr>
          <p:cNvPr id="278" name="Group 277"/>
          <p:cNvGrpSpPr/>
          <p:nvPr/>
        </p:nvGrpSpPr>
        <p:grpSpPr>
          <a:xfrm>
            <a:off x="4675497" y="4668453"/>
            <a:ext cx="3301584" cy="584925"/>
            <a:chOff x="4675497" y="4668453"/>
            <a:chExt cx="3301584" cy="584925"/>
          </a:xfrm>
        </p:grpSpPr>
        <p:grpSp>
          <p:nvGrpSpPr>
            <p:cNvPr id="199" name="Group 198"/>
            <p:cNvGrpSpPr/>
            <p:nvPr/>
          </p:nvGrpSpPr>
          <p:grpSpPr>
            <a:xfrm rot="10800000" flipH="1">
              <a:off x="4675497" y="4668453"/>
              <a:ext cx="2263413" cy="413586"/>
              <a:chOff x="1295400" y="3542265"/>
              <a:chExt cx="4072494" cy="413586"/>
            </a:xfrm>
          </p:grpSpPr>
          <p:sp>
            <p:nvSpPr>
              <p:cNvPr id="211" name="Up Arrow 210"/>
              <p:cNvSpPr/>
              <p:nvPr/>
            </p:nvSpPr>
            <p:spPr>
              <a:xfrm rot="5400000">
                <a:off x="3179247" y="1767204"/>
                <a:ext cx="304800" cy="4072494"/>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58" name="TextBox 257"/>
              <p:cNvSpPr txBox="1"/>
              <p:nvPr/>
            </p:nvSpPr>
            <p:spPr>
              <a:xfrm rot="10800000">
                <a:off x="1295402" y="3542265"/>
                <a:ext cx="3732010" cy="276999"/>
              </a:xfrm>
              <a:prstGeom prst="rect">
                <a:avLst/>
              </a:prstGeom>
              <a:noFill/>
            </p:spPr>
            <p:txBody>
              <a:bodyPr wrap="square" rtlCol="0">
                <a:spAutoFit/>
              </a:bodyPr>
              <a:lstStyle/>
              <a:p>
                <a:pPr algn="ctr"/>
                <a:r>
                  <a:rPr lang="en-US" sz="1200" dirty="0" smtClean="0">
                    <a:solidFill>
                      <a:prstClr val="black"/>
                    </a:solidFill>
                  </a:rPr>
                  <a:t>Available HW </a:t>
                </a:r>
                <a:r>
                  <a:rPr lang="en-US" sz="1200" dirty="0" err="1" smtClean="0">
                    <a:solidFill>
                      <a:prstClr val="black"/>
                    </a:solidFill>
                  </a:rPr>
                  <a:t>Msg.lvclass</a:t>
                </a:r>
                <a:endParaRPr lang="en-US" sz="1200" dirty="0">
                  <a:solidFill>
                    <a:prstClr val="black"/>
                  </a:solidFill>
                </a:endParaRPr>
              </a:p>
            </p:txBody>
          </p:sp>
        </p:grpSp>
        <p:sp>
          <p:nvSpPr>
            <p:cNvPr id="265" name="Rectangle 264"/>
            <p:cNvSpPr/>
            <p:nvPr/>
          </p:nvSpPr>
          <p:spPr>
            <a:xfrm>
              <a:off x="6934200" y="4687392"/>
              <a:ext cx="1042881" cy="565986"/>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t>Display Hardware.vi</a:t>
              </a:r>
              <a:endParaRPr lang="en-US" sz="1100" dirty="0"/>
            </a:p>
          </p:txBody>
        </p:sp>
      </p:grpSp>
      <p:grpSp>
        <p:nvGrpSpPr>
          <p:cNvPr id="277" name="Group 276"/>
          <p:cNvGrpSpPr/>
          <p:nvPr/>
        </p:nvGrpSpPr>
        <p:grpSpPr>
          <a:xfrm>
            <a:off x="5223234" y="3594001"/>
            <a:ext cx="3631399" cy="946986"/>
            <a:chOff x="5223234" y="3594001"/>
            <a:chExt cx="3631399" cy="946986"/>
          </a:xfrm>
        </p:grpSpPr>
        <p:sp>
          <p:nvSpPr>
            <p:cNvPr id="147" name="TextBox 146"/>
            <p:cNvSpPr txBox="1"/>
            <p:nvPr/>
          </p:nvSpPr>
          <p:spPr>
            <a:xfrm>
              <a:off x="5223234" y="3979984"/>
              <a:ext cx="1573251" cy="276999"/>
            </a:xfrm>
            <a:prstGeom prst="rect">
              <a:avLst/>
            </a:prstGeom>
            <a:noFill/>
          </p:spPr>
          <p:txBody>
            <a:bodyPr wrap="none" rtlCol="0">
              <a:spAutoFit/>
            </a:bodyPr>
            <a:lstStyle/>
            <a:p>
              <a:r>
                <a:rPr lang="en-US" sz="1200" dirty="0" smtClean="0">
                  <a:solidFill>
                    <a:prstClr val="black"/>
                  </a:solidFill>
                </a:rPr>
                <a:t>Initialize </a:t>
              </a:r>
              <a:r>
                <a:rPr lang="en-US" sz="1200" dirty="0" err="1" smtClean="0">
                  <a:solidFill>
                    <a:prstClr val="black"/>
                  </a:solidFill>
                </a:rPr>
                <a:t>Msg.lvclass</a:t>
              </a:r>
              <a:endParaRPr lang="en-US" sz="1200" dirty="0">
                <a:solidFill>
                  <a:prstClr val="black"/>
                </a:solidFill>
              </a:endParaRPr>
            </a:p>
          </p:txBody>
        </p:sp>
        <p:sp>
          <p:nvSpPr>
            <p:cNvPr id="196" name="Oval 195"/>
            <p:cNvSpPr/>
            <p:nvPr/>
          </p:nvSpPr>
          <p:spPr>
            <a:xfrm flipH="1">
              <a:off x="7298018" y="3594001"/>
              <a:ext cx="270680" cy="270680"/>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prstClr val="black"/>
                </a:solidFill>
              </a:endParaRPr>
            </a:p>
          </p:txBody>
        </p:sp>
        <p:cxnSp>
          <p:nvCxnSpPr>
            <p:cNvPr id="197" name="Elbow Connector 196"/>
            <p:cNvCxnSpPr>
              <a:stCxn id="196" idx="6"/>
              <a:endCxn id="198" idx="1"/>
            </p:cNvCxnSpPr>
            <p:nvPr/>
          </p:nvCxnSpPr>
          <p:spPr>
            <a:xfrm rot="10800000" flipV="1">
              <a:off x="6932692" y="3729340"/>
              <a:ext cx="365326" cy="528653"/>
            </a:xfrm>
            <a:prstGeom prst="bentConnector3">
              <a:avLst>
                <a:gd name="adj1" fmla="val 603396"/>
              </a:avLst>
            </a:prstGeom>
            <a:ln w="9525"/>
          </p:spPr>
          <p:style>
            <a:lnRef idx="2">
              <a:schemeClr val="accent1"/>
            </a:lnRef>
            <a:fillRef idx="0">
              <a:schemeClr val="accent1"/>
            </a:fillRef>
            <a:effectRef idx="1">
              <a:schemeClr val="accent1"/>
            </a:effectRef>
            <a:fontRef idx="minor">
              <a:schemeClr val="tx1"/>
            </a:fontRef>
          </p:style>
        </p:cxnSp>
        <p:sp>
          <p:nvSpPr>
            <p:cNvPr id="146" name="Up Arrow 145"/>
            <p:cNvSpPr/>
            <p:nvPr/>
          </p:nvSpPr>
          <p:spPr>
            <a:xfrm rot="5400000" flipH="1">
              <a:off x="6693276" y="4151791"/>
              <a:ext cx="303363"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98" name="Rectangle 197"/>
            <p:cNvSpPr/>
            <p:nvPr/>
          </p:nvSpPr>
          <p:spPr>
            <a:xfrm>
              <a:off x="6932692" y="3975001"/>
              <a:ext cx="1042881" cy="565986"/>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Get HW Info.vi</a:t>
              </a:r>
              <a:endParaRPr lang="en-US" sz="1200" dirty="0"/>
            </a:p>
          </p:txBody>
        </p:sp>
        <p:sp>
          <p:nvSpPr>
            <p:cNvPr id="270" name="TextBox 269"/>
            <p:cNvSpPr txBox="1"/>
            <p:nvPr/>
          </p:nvSpPr>
          <p:spPr>
            <a:xfrm>
              <a:off x="7620000" y="3594001"/>
              <a:ext cx="1234633" cy="276999"/>
            </a:xfrm>
            <a:prstGeom prst="rect">
              <a:avLst/>
            </a:prstGeom>
            <a:noFill/>
          </p:spPr>
          <p:txBody>
            <a:bodyPr wrap="none" rtlCol="0">
              <a:spAutoFit/>
            </a:bodyPr>
            <a:lstStyle/>
            <a:p>
              <a:r>
                <a:rPr lang="en-US" sz="1200" dirty="0" err="1" smtClean="0">
                  <a:solidFill>
                    <a:prstClr val="black"/>
                  </a:solidFill>
                </a:rPr>
                <a:t>Msmt</a:t>
              </a:r>
              <a:r>
                <a:rPr lang="en-US" sz="1200" dirty="0" smtClean="0">
                  <a:solidFill>
                    <a:prstClr val="black"/>
                  </a:solidFill>
                </a:rPr>
                <a:t> Selected</a:t>
              </a:r>
              <a:endParaRPr lang="en-US" sz="1200" dirty="0">
                <a:solidFill>
                  <a:prstClr val="black"/>
                </a:solidFill>
              </a:endParaRPr>
            </a:p>
          </p:txBody>
        </p:sp>
      </p:grpSp>
      <p:grpSp>
        <p:nvGrpSpPr>
          <p:cNvPr id="279" name="Group 278"/>
          <p:cNvGrpSpPr/>
          <p:nvPr/>
        </p:nvGrpSpPr>
        <p:grpSpPr>
          <a:xfrm>
            <a:off x="5226768" y="5368407"/>
            <a:ext cx="3484216" cy="919095"/>
            <a:chOff x="5226768" y="5368407"/>
            <a:chExt cx="3484216" cy="919095"/>
          </a:xfrm>
        </p:grpSpPr>
        <p:sp>
          <p:nvSpPr>
            <p:cNvPr id="266" name="Rectangle 265"/>
            <p:cNvSpPr/>
            <p:nvPr/>
          </p:nvSpPr>
          <p:spPr>
            <a:xfrm>
              <a:off x="6922641" y="5721516"/>
              <a:ext cx="1042881" cy="565986"/>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t>Check Validty.vi</a:t>
              </a:r>
              <a:endParaRPr lang="en-US" sz="1100" dirty="0"/>
            </a:p>
          </p:txBody>
        </p:sp>
        <p:sp>
          <p:nvSpPr>
            <p:cNvPr id="267" name="TextBox 266"/>
            <p:cNvSpPr txBox="1"/>
            <p:nvPr/>
          </p:nvSpPr>
          <p:spPr>
            <a:xfrm>
              <a:off x="5226768" y="5754391"/>
              <a:ext cx="1540615" cy="276999"/>
            </a:xfrm>
            <a:prstGeom prst="rect">
              <a:avLst/>
            </a:prstGeom>
            <a:noFill/>
          </p:spPr>
          <p:txBody>
            <a:bodyPr wrap="none" rtlCol="0">
              <a:spAutoFit/>
            </a:bodyPr>
            <a:lstStyle/>
            <a:p>
              <a:r>
                <a:rPr lang="en-US" sz="1200" dirty="0" smtClean="0">
                  <a:solidFill>
                    <a:prstClr val="black"/>
                  </a:solidFill>
                </a:rPr>
                <a:t>Validate Selection.vi</a:t>
              </a:r>
              <a:endParaRPr lang="en-US" sz="1200" dirty="0">
                <a:solidFill>
                  <a:prstClr val="black"/>
                </a:solidFill>
              </a:endParaRPr>
            </a:p>
          </p:txBody>
        </p:sp>
        <p:cxnSp>
          <p:nvCxnSpPr>
            <p:cNvPr id="268" name="Elbow Connector 267"/>
            <p:cNvCxnSpPr/>
            <p:nvPr/>
          </p:nvCxnSpPr>
          <p:spPr>
            <a:xfrm rot="10800000" flipV="1">
              <a:off x="6936226" y="5503747"/>
              <a:ext cx="365326" cy="528653"/>
            </a:xfrm>
            <a:prstGeom prst="bentConnector3">
              <a:avLst>
                <a:gd name="adj1" fmla="val 603396"/>
              </a:avLst>
            </a:prstGeom>
            <a:ln w="9525"/>
          </p:spPr>
          <p:style>
            <a:lnRef idx="2">
              <a:schemeClr val="accent1"/>
            </a:lnRef>
            <a:fillRef idx="0">
              <a:schemeClr val="accent1"/>
            </a:fillRef>
            <a:effectRef idx="1">
              <a:schemeClr val="accent1"/>
            </a:effectRef>
            <a:fontRef idx="minor">
              <a:schemeClr val="tx1"/>
            </a:fontRef>
          </p:style>
        </p:cxnSp>
        <p:sp>
          <p:nvSpPr>
            <p:cNvPr id="269" name="Oval 268"/>
            <p:cNvSpPr/>
            <p:nvPr/>
          </p:nvSpPr>
          <p:spPr>
            <a:xfrm flipH="1">
              <a:off x="7313452" y="5368407"/>
              <a:ext cx="270680" cy="270680"/>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prstClr val="black"/>
                </a:solidFill>
              </a:endParaRPr>
            </a:p>
          </p:txBody>
        </p:sp>
        <p:sp>
          <p:nvSpPr>
            <p:cNvPr id="271" name="TextBox 270"/>
            <p:cNvSpPr txBox="1"/>
            <p:nvPr/>
          </p:nvSpPr>
          <p:spPr>
            <a:xfrm>
              <a:off x="7622224" y="5368407"/>
              <a:ext cx="1088760" cy="276999"/>
            </a:xfrm>
            <a:prstGeom prst="rect">
              <a:avLst/>
            </a:prstGeom>
            <a:noFill/>
          </p:spPr>
          <p:txBody>
            <a:bodyPr wrap="none" rtlCol="0">
              <a:spAutoFit/>
            </a:bodyPr>
            <a:lstStyle/>
            <a:p>
              <a:r>
                <a:rPr lang="en-US" sz="1200" dirty="0" smtClean="0">
                  <a:solidFill>
                    <a:prstClr val="black"/>
                  </a:solidFill>
                </a:rPr>
                <a:t>HW Selected</a:t>
              </a:r>
              <a:endParaRPr lang="en-US" sz="1200" dirty="0">
                <a:solidFill>
                  <a:prstClr val="black"/>
                </a:solidFill>
              </a:endParaRPr>
            </a:p>
          </p:txBody>
        </p:sp>
        <p:sp>
          <p:nvSpPr>
            <p:cNvPr id="273" name="Up Arrow 272"/>
            <p:cNvSpPr/>
            <p:nvPr/>
          </p:nvSpPr>
          <p:spPr>
            <a:xfrm rot="5400000" flipH="1">
              <a:off x="6706860" y="5966888"/>
              <a:ext cx="303363"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284022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9"/>
                                        </p:tgtEl>
                                        <p:attrNameLst>
                                          <p:attrName>style.visibility</p:attrName>
                                        </p:attrNameLst>
                                      </p:cBhvr>
                                      <p:to>
                                        <p:strVal val="visible"/>
                                      </p:to>
                                    </p:set>
                                    <p:animEffect transition="in" filter="fade">
                                      <p:cBhvr>
                                        <p:cTn id="12" dur="500"/>
                                        <p:tgtEl>
                                          <p:spTgt spid="1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9"/>
                                        </p:tgtEl>
                                        <p:attrNameLst>
                                          <p:attrName>style.visibility</p:attrName>
                                        </p:attrNameLst>
                                      </p:cBhvr>
                                      <p:to>
                                        <p:strVal val="visible"/>
                                      </p:to>
                                    </p:set>
                                    <p:animEffect transition="in" filter="fade">
                                      <p:cBhvr>
                                        <p:cTn id="20" dur="500"/>
                                        <p:tgtEl>
                                          <p:spTgt spid="159"/>
                                        </p:tgtEl>
                                      </p:cBhvr>
                                    </p:animEffect>
                                  </p:childTnLst>
                                </p:cTn>
                              </p:par>
                              <p:par>
                                <p:cTn id="21" presetID="10"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animEffect transition="in" filter="fade">
                                      <p:cBhvr>
                                        <p:cTn id="23" dur="500"/>
                                        <p:tgtEl>
                                          <p:spTgt spid="14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76"/>
                                        </p:tgtEl>
                                        <p:attrNameLst>
                                          <p:attrName>style.visibility</p:attrName>
                                        </p:attrNameLst>
                                      </p:cBhvr>
                                      <p:to>
                                        <p:strVal val="visible"/>
                                      </p:to>
                                    </p:set>
                                    <p:animEffect transition="in" filter="fade">
                                      <p:cBhvr>
                                        <p:cTn id="28" dur="500"/>
                                        <p:tgtEl>
                                          <p:spTgt spid="27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75"/>
                                        </p:tgtEl>
                                        <p:attrNameLst>
                                          <p:attrName>style.visibility</p:attrName>
                                        </p:attrNameLst>
                                      </p:cBhvr>
                                      <p:to>
                                        <p:strVal val="visible"/>
                                      </p:to>
                                    </p:set>
                                    <p:animEffect transition="in" filter="fade">
                                      <p:cBhvr>
                                        <p:cTn id="33" dur="500"/>
                                        <p:tgtEl>
                                          <p:spTgt spid="27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79"/>
                                        </p:tgtEl>
                                        <p:attrNameLst>
                                          <p:attrName>style.visibility</p:attrName>
                                        </p:attrNameLst>
                                      </p:cBhvr>
                                      <p:to>
                                        <p:strVal val="visible"/>
                                      </p:to>
                                    </p:set>
                                    <p:animEffect transition="in" filter="fade">
                                      <p:cBhvr>
                                        <p:cTn id="38" dur="500"/>
                                        <p:tgtEl>
                                          <p:spTgt spid="17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77"/>
                                        </p:tgtEl>
                                        <p:attrNameLst>
                                          <p:attrName>style.visibility</p:attrName>
                                        </p:attrNameLst>
                                      </p:cBhvr>
                                      <p:to>
                                        <p:strVal val="visible"/>
                                      </p:to>
                                    </p:set>
                                    <p:animEffect transition="in" filter="fade">
                                      <p:cBhvr>
                                        <p:cTn id="48" dur="500"/>
                                        <p:tgtEl>
                                          <p:spTgt spid="27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fade">
                                      <p:cBhvr>
                                        <p:cTn id="53" dur="500"/>
                                        <p:tgtEl>
                                          <p:spTgt spid="6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49"/>
                                        </p:tgtEl>
                                        <p:attrNameLst>
                                          <p:attrName>style.visibility</p:attrName>
                                        </p:attrNameLst>
                                      </p:cBhvr>
                                      <p:to>
                                        <p:strVal val="visible"/>
                                      </p:to>
                                    </p:set>
                                    <p:animEffect transition="in" filter="fade">
                                      <p:cBhvr>
                                        <p:cTn id="56" dur="500"/>
                                        <p:tgtEl>
                                          <p:spTgt spid="24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78"/>
                                        </p:tgtEl>
                                        <p:attrNameLst>
                                          <p:attrName>style.visibility</p:attrName>
                                        </p:attrNameLst>
                                      </p:cBhvr>
                                      <p:to>
                                        <p:strVal val="visible"/>
                                      </p:to>
                                    </p:set>
                                    <p:animEffect transition="in" filter="fade">
                                      <p:cBhvr>
                                        <p:cTn id="61" dur="500"/>
                                        <p:tgtEl>
                                          <p:spTgt spid="278"/>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79"/>
                                        </p:tgtEl>
                                        <p:attrNameLst>
                                          <p:attrName>style.visibility</p:attrName>
                                        </p:attrNameLst>
                                      </p:cBhvr>
                                      <p:to>
                                        <p:strVal val="visible"/>
                                      </p:to>
                                    </p:set>
                                    <p:animEffect transition="in" filter="fade">
                                      <p:cBhvr>
                                        <p:cTn id="66" dur="500"/>
                                        <p:tgtEl>
                                          <p:spTgt spid="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nimBg="1"/>
      <p:bldP spid="179" grpId="0" animBg="1"/>
      <p:bldP spid="24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9525"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grpSp>
        <p:nvGrpSpPr>
          <p:cNvPr id="4" name="Group 3"/>
          <p:cNvGrpSpPr/>
          <p:nvPr/>
        </p:nvGrpSpPr>
        <p:grpSpPr>
          <a:xfrm>
            <a:off x="2057400" y="152400"/>
            <a:ext cx="6797233" cy="11582400"/>
            <a:chOff x="2057400" y="152400"/>
            <a:chExt cx="6797233" cy="11582400"/>
          </a:xfrm>
        </p:grpSpPr>
        <p:grpSp>
          <p:nvGrpSpPr>
            <p:cNvPr id="6" name="Group 5"/>
            <p:cNvGrpSpPr/>
            <p:nvPr/>
          </p:nvGrpSpPr>
          <p:grpSpPr>
            <a:xfrm>
              <a:off x="3520502" y="152400"/>
              <a:ext cx="1295400" cy="11582400"/>
              <a:chOff x="457200" y="1386153"/>
              <a:chExt cx="1295400" cy="11582398"/>
            </a:xfrm>
          </p:grpSpPr>
          <p:sp>
            <p:nvSpPr>
              <p:cNvPr id="3" name="Rounded Rectangle 2"/>
              <p:cNvSpPr/>
              <p:nvPr/>
            </p:nvSpPr>
            <p:spPr>
              <a:xfrm>
                <a:off x="457200" y="1386153"/>
                <a:ext cx="1295400" cy="4932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prstClr val="white"/>
                    </a:solidFill>
                  </a:rPr>
                  <a:t>Test Step</a:t>
                </a:r>
                <a:endParaRPr lang="en-US" sz="1400" dirty="0">
                  <a:solidFill>
                    <a:prstClr val="white"/>
                  </a:solidFill>
                </a:endParaRPr>
              </a:p>
            </p:txBody>
          </p:sp>
          <p:cxnSp>
            <p:nvCxnSpPr>
              <p:cNvPr id="5" name="Straight Connector 4"/>
              <p:cNvCxnSpPr>
                <a:stCxn id="3" idx="2"/>
              </p:cNvCxnSpPr>
              <p:nvPr/>
            </p:nvCxnSpPr>
            <p:spPr>
              <a:xfrm>
                <a:off x="1104900" y="1879446"/>
                <a:ext cx="0" cy="1108910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rot="10800000">
              <a:off x="4675385" y="4275442"/>
              <a:ext cx="2263413" cy="413586"/>
              <a:chOff x="1295400" y="3542265"/>
              <a:chExt cx="4072494" cy="413586"/>
            </a:xfrm>
          </p:grpSpPr>
          <p:sp>
            <p:nvSpPr>
              <p:cNvPr id="61" name="Up Arrow 60"/>
              <p:cNvSpPr/>
              <p:nvPr/>
            </p:nvSpPr>
            <p:spPr>
              <a:xfrm rot="5400000">
                <a:off x="3179247" y="1767204"/>
                <a:ext cx="304800" cy="4072494"/>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2" name="TextBox 61"/>
              <p:cNvSpPr txBox="1"/>
              <p:nvPr/>
            </p:nvSpPr>
            <p:spPr>
              <a:xfrm rot="10800000">
                <a:off x="1295402" y="3542265"/>
                <a:ext cx="3732010" cy="276999"/>
              </a:xfrm>
              <a:prstGeom prst="rect">
                <a:avLst/>
              </a:prstGeom>
              <a:noFill/>
            </p:spPr>
            <p:txBody>
              <a:bodyPr wrap="square" rtlCol="0">
                <a:spAutoFit/>
              </a:bodyPr>
              <a:lstStyle/>
              <a:p>
                <a:r>
                  <a:rPr lang="en-US" sz="1200" dirty="0" smtClean="0">
                    <a:solidFill>
                      <a:prstClr val="black"/>
                    </a:solidFill>
                  </a:rPr>
                  <a:t>Request HW </a:t>
                </a:r>
                <a:r>
                  <a:rPr lang="en-US" sz="1200" dirty="0" err="1" smtClean="0">
                    <a:solidFill>
                      <a:prstClr val="black"/>
                    </a:solidFill>
                  </a:rPr>
                  <a:t>Msg.lvclass</a:t>
                </a:r>
                <a:endParaRPr lang="en-US" sz="1200" dirty="0">
                  <a:solidFill>
                    <a:prstClr val="black"/>
                  </a:solidFill>
                </a:endParaRPr>
              </a:p>
            </p:txBody>
          </p:sp>
        </p:grpSp>
        <p:grpSp>
          <p:nvGrpSpPr>
            <p:cNvPr id="129" name="Group 128"/>
            <p:cNvGrpSpPr/>
            <p:nvPr/>
          </p:nvGrpSpPr>
          <p:grpSpPr>
            <a:xfrm>
              <a:off x="3648974" y="1490932"/>
              <a:ext cx="3023225" cy="731469"/>
              <a:chOff x="3630578" y="974410"/>
              <a:chExt cx="3023225" cy="731469"/>
            </a:xfrm>
          </p:grpSpPr>
          <p:sp>
            <p:nvSpPr>
              <p:cNvPr id="130" name="Rectangle 129"/>
              <p:cNvSpPr/>
              <p:nvPr/>
            </p:nvSpPr>
            <p:spPr>
              <a:xfrm>
                <a:off x="3630578" y="1171721"/>
                <a:ext cx="1049376" cy="534158"/>
              </a:xfrm>
              <a:prstGeom prst="rect">
                <a:avLst/>
              </a:prstGeom>
              <a:solidFill>
                <a:schemeClr val="bg1"/>
              </a:solidFill>
              <a:ln>
                <a:solidFill>
                  <a:schemeClr val="tx2"/>
                </a:solidFill>
              </a:ln>
            </p:spPr>
            <p:txBody>
              <a:bodyPr wrap="square" rtlCol="0" anchor="ctr">
                <a:spAutoFit/>
              </a:bodyPr>
              <a:lstStyle/>
              <a:p>
                <a:pPr algn="ctr"/>
                <a:endParaRPr lang="en-US" sz="1200" dirty="0" smtClean="0">
                  <a:solidFill>
                    <a:prstClr val="black"/>
                  </a:solidFill>
                </a:endParaRPr>
              </a:p>
              <a:p>
                <a:pPr algn="ctr"/>
                <a:r>
                  <a:rPr lang="en-US" sz="1200" dirty="0" smtClean="0">
                    <a:solidFill>
                      <a:prstClr val="black"/>
                    </a:solidFill>
                  </a:rPr>
                  <a:t>Launch UI.vi</a:t>
                </a:r>
              </a:p>
              <a:p>
                <a:pPr algn="ctr"/>
                <a:endParaRPr lang="en-US" sz="1200" dirty="0">
                  <a:solidFill>
                    <a:prstClr val="black"/>
                  </a:solidFill>
                </a:endParaRPr>
              </a:p>
            </p:txBody>
          </p:sp>
          <p:cxnSp>
            <p:nvCxnSpPr>
              <p:cNvPr id="131" name="Elbow Connector 130"/>
              <p:cNvCxnSpPr/>
              <p:nvPr/>
            </p:nvCxnSpPr>
            <p:spPr>
              <a:xfrm>
                <a:off x="4175071" y="974410"/>
                <a:ext cx="546577" cy="337179"/>
              </a:xfrm>
              <a:prstGeom prst="bentConnector3">
                <a:avLst>
                  <a:gd name="adj1" fmla="val 440014"/>
                </a:avLst>
              </a:prstGeom>
              <a:ln w="9525"/>
            </p:spPr>
            <p:style>
              <a:lnRef idx="2">
                <a:schemeClr val="accent1"/>
              </a:lnRef>
              <a:fillRef idx="0">
                <a:schemeClr val="accent1"/>
              </a:fillRef>
              <a:effectRef idx="1">
                <a:schemeClr val="accent1"/>
              </a:effectRef>
              <a:fontRef idx="minor">
                <a:schemeClr val="tx1"/>
              </a:fontRef>
            </p:style>
          </p:cxnSp>
          <p:sp>
            <p:nvSpPr>
              <p:cNvPr id="132" name="Up Arrow 131"/>
              <p:cNvSpPr/>
              <p:nvPr/>
            </p:nvSpPr>
            <p:spPr>
              <a:xfrm rot="16200000">
                <a:off x="4616291" y="1216998"/>
                <a:ext cx="303363"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3" name="TextBox 132"/>
              <p:cNvSpPr txBox="1"/>
              <p:nvPr/>
            </p:nvSpPr>
            <p:spPr>
              <a:xfrm>
                <a:off x="4931857" y="1004941"/>
                <a:ext cx="1721946" cy="276999"/>
              </a:xfrm>
              <a:prstGeom prst="rect">
                <a:avLst/>
              </a:prstGeom>
              <a:noFill/>
            </p:spPr>
            <p:txBody>
              <a:bodyPr wrap="none" rtlCol="0">
                <a:spAutoFit/>
              </a:bodyPr>
              <a:lstStyle/>
              <a:p>
                <a:r>
                  <a:rPr lang="en-US" sz="1200" dirty="0" smtClean="0">
                    <a:solidFill>
                      <a:prstClr val="black"/>
                    </a:solidFill>
                  </a:rPr>
                  <a:t>Launch UI </a:t>
                </a:r>
                <a:r>
                  <a:rPr lang="en-US" sz="1200" dirty="0" err="1" smtClean="0">
                    <a:solidFill>
                      <a:prstClr val="black"/>
                    </a:solidFill>
                  </a:rPr>
                  <a:t>Msg.lvclass</a:t>
                </a:r>
                <a:endParaRPr lang="en-US" sz="1200" dirty="0">
                  <a:solidFill>
                    <a:prstClr val="black"/>
                  </a:solidFill>
                </a:endParaRPr>
              </a:p>
            </p:txBody>
          </p:sp>
        </p:grpSp>
        <p:grpSp>
          <p:nvGrpSpPr>
            <p:cNvPr id="9" name="Group 8"/>
            <p:cNvGrpSpPr/>
            <p:nvPr/>
          </p:nvGrpSpPr>
          <p:grpSpPr>
            <a:xfrm>
              <a:off x="4706377" y="2070001"/>
              <a:ext cx="2035287" cy="304800"/>
              <a:chOff x="5634219" y="294383"/>
              <a:chExt cx="2035287" cy="304800"/>
            </a:xfrm>
          </p:grpSpPr>
          <p:cxnSp>
            <p:nvCxnSpPr>
              <p:cNvPr id="137" name="Straight Connector 136"/>
              <p:cNvCxnSpPr>
                <a:endCxn id="138" idx="2"/>
              </p:cNvCxnSpPr>
              <p:nvPr/>
            </p:nvCxnSpPr>
            <p:spPr>
              <a:xfrm>
                <a:off x="5634219" y="336174"/>
                <a:ext cx="1951705" cy="0"/>
              </a:xfrm>
              <a:prstGeom prst="line">
                <a:avLst/>
              </a:prstGeom>
              <a:ln w="9525"/>
            </p:spPr>
            <p:style>
              <a:lnRef idx="2">
                <a:schemeClr val="accent1"/>
              </a:lnRef>
              <a:fillRef idx="0">
                <a:schemeClr val="accent1"/>
              </a:fillRef>
              <a:effectRef idx="1">
                <a:schemeClr val="accent1"/>
              </a:effectRef>
              <a:fontRef idx="minor">
                <a:schemeClr val="tx1"/>
              </a:fontRef>
            </p:style>
          </p:cxnSp>
          <p:sp>
            <p:nvSpPr>
              <p:cNvPr id="138" name="Oval 137"/>
              <p:cNvSpPr/>
              <p:nvPr/>
            </p:nvSpPr>
            <p:spPr>
              <a:xfrm>
                <a:off x="7585924" y="294383"/>
                <a:ext cx="83582" cy="8358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9" name="TextBox 138"/>
              <p:cNvSpPr txBox="1"/>
              <p:nvPr/>
            </p:nvSpPr>
            <p:spPr>
              <a:xfrm>
                <a:off x="5870972" y="322184"/>
                <a:ext cx="1279004" cy="276999"/>
              </a:xfrm>
              <a:prstGeom prst="rect">
                <a:avLst/>
              </a:prstGeom>
              <a:noFill/>
            </p:spPr>
            <p:txBody>
              <a:bodyPr wrap="none" rtlCol="0">
                <a:spAutoFit/>
              </a:bodyPr>
              <a:lstStyle/>
              <a:p>
                <a:r>
                  <a:rPr lang="en-US" sz="1200" dirty="0" smtClean="0">
                    <a:solidFill>
                      <a:prstClr val="black"/>
                    </a:solidFill>
                  </a:rPr>
                  <a:t>Launch UI Actor</a:t>
                </a:r>
                <a:endParaRPr lang="en-US" sz="1200" dirty="0">
                  <a:solidFill>
                    <a:prstClr val="black"/>
                  </a:solidFill>
                </a:endParaRPr>
              </a:p>
            </p:txBody>
          </p:sp>
        </p:grpSp>
        <p:cxnSp>
          <p:nvCxnSpPr>
            <p:cNvPr id="141" name="Straight Connector 140"/>
            <p:cNvCxnSpPr/>
            <p:nvPr/>
          </p:nvCxnSpPr>
          <p:spPr>
            <a:xfrm>
              <a:off x="7454134" y="2378053"/>
              <a:ext cx="0" cy="9128147"/>
            </a:xfrm>
            <a:prstGeom prst="line">
              <a:avLst/>
            </a:prstGeom>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3630578" y="834611"/>
              <a:ext cx="2874530" cy="738721"/>
              <a:chOff x="3630578" y="974410"/>
              <a:chExt cx="2874530" cy="738721"/>
            </a:xfrm>
          </p:grpSpPr>
          <p:sp>
            <p:nvSpPr>
              <p:cNvPr id="121" name="Rectangle 120"/>
              <p:cNvSpPr/>
              <p:nvPr/>
            </p:nvSpPr>
            <p:spPr>
              <a:xfrm>
                <a:off x="3630578" y="1066800"/>
                <a:ext cx="1049376" cy="646331"/>
              </a:xfrm>
              <a:prstGeom prst="rect">
                <a:avLst/>
              </a:prstGeom>
              <a:solidFill>
                <a:schemeClr val="bg1"/>
              </a:solidFill>
              <a:ln>
                <a:solidFill>
                  <a:schemeClr val="tx2"/>
                </a:solidFill>
              </a:ln>
            </p:spPr>
            <p:txBody>
              <a:bodyPr wrap="square" rtlCol="0">
                <a:spAutoFit/>
              </a:bodyPr>
              <a:lstStyle/>
              <a:p>
                <a:pPr algn="ctr"/>
                <a:endParaRPr lang="en-US" sz="1200" dirty="0" smtClean="0">
                  <a:solidFill>
                    <a:prstClr val="black"/>
                  </a:solidFill>
                </a:endParaRPr>
              </a:p>
              <a:p>
                <a:pPr algn="ctr"/>
                <a:r>
                  <a:rPr lang="en-US" sz="1200" dirty="0" smtClean="0">
                    <a:solidFill>
                      <a:prstClr val="black"/>
                    </a:solidFill>
                  </a:rPr>
                  <a:t>Initialize.vi</a:t>
                </a:r>
              </a:p>
              <a:p>
                <a:pPr algn="ctr"/>
                <a:endParaRPr lang="en-US" sz="1200" dirty="0">
                  <a:solidFill>
                    <a:prstClr val="black"/>
                  </a:solidFill>
                </a:endParaRPr>
              </a:p>
            </p:txBody>
          </p:sp>
          <p:cxnSp>
            <p:nvCxnSpPr>
              <p:cNvPr id="122" name="Elbow Connector 121"/>
              <p:cNvCxnSpPr/>
              <p:nvPr/>
            </p:nvCxnSpPr>
            <p:spPr>
              <a:xfrm>
                <a:off x="4175071" y="974410"/>
                <a:ext cx="546577" cy="337179"/>
              </a:xfrm>
              <a:prstGeom prst="bentConnector3">
                <a:avLst>
                  <a:gd name="adj1" fmla="val 440014"/>
                </a:avLst>
              </a:prstGeom>
              <a:ln w="9525"/>
            </p:spPr>
            <p:style>
              <a:lnRef idx="2">
                <a:schemeClr val="accent1"/>
              </a:lnRef>
              <a:fillRef idx="0">
                <a:schemeClr val="accent1"/>
              </a:fillRef>
              <a:effectRef idx="1">
                <a:schemeClr val="accent1"/>
              </a:effectRef>
              <a:fontRef idx="minor">
                <a:schemeClr val="tx1"/>
              </a:fontRef>
            </p:style>
          </p:cxnSp>
          <p:sp>
            <p:nvSpPr>
              <p:cNvPr id="123" name="Up Arrow 122"/>
              <p:cNvSpPr/>
              <p:nvPr/>
            </p:nvSpPr>
            <p:spPr>
              <a:xfrm rot="16200000">
                <a:off x="4616291" y="1216998"/>
                <a:ext cx="303363"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5" name="TextBox 124"/>
              <p:cNvSpPr txBox="1"/>
              <p:nvPr/>
            </p:nvSpPr>
            <p:spPr>
              <a:xfrm>
                <a:off x="4931857" y="1004941"/>
                <a:ext cx="1573251" cy="276999"/>
              </a:xfrm>
              <a:prstGeom prst="rect">
                <a:avLst/>
              </a:prstGeom>
              <a:noFill/>
            </p:spPr>
            <p:txBody>
              <a:bodyPr wrap="none" rtlCol="0">
                <a:spAutoFit/>
              </a:bodyPr>
              <a:lstStyle/>
              <a:p>
                <a:r>
                  <a:rPr lang="en-US" sz="1200" dirty="0" smtClean="0">
                    <a:solidFill>
                      <a:prstClr val="black"/>
                    </a:solidFill>
                  </a:rPr>
                  <a:t>Initialize </a:t>
                </a:r>
                <a:r>
                  <a:rPr lang="en-US" sz="1200" dirty="0" err="1" smtClean="0">
                    <a:solidFill>
                      <a:prstClr val="black"/>
                    </a:solidFill>
                  </a:rPr>
                  <a:t>Msg.lvclass</a:t>
                </a:r>
                <a:endParaRPr lang="en-US" sz="1200" dirty="0">
                  <a:solidFill>
                    <a:prstClr val="black"/>
                  </a:solidFill>
                </a:endParaRPr>
              </a:p>
            </p:txBody>
          </p:sp>
        </p:grpSp>
        <p:sp>
          <p:nvSpPr>
            <p:cNvPr id="147" name="TextBox 146"/>
            <p:cNvSpPr txBox="1"/>
            <p:nvPr/>
          </p:nvSpPr>
          <p:spPr>
            <a:xfrm>
              <a:off x="5223234" y="3979984"/>
              <a:ext cx="1573251" cy="276999"/>
            </a:xfrm>
            <a:prstGeom prst="rect">
              <a:avLst/>
            </a:prstGeom>
            <a:noFill/>
          </p:spPr>
          <p:txBody>
            <a:bodyPr wrap="none" rtlCol="0">
              <a:spAutoFit/>
            </a:bodyPr>
            <a:lstStyle/>
            <a:p>
              <a:r>
                <a:rPr lang="en-US" sz="1200" dirty="0" smtClean="0">
                  <a:solidFill>
                    <a:prstClr val="black"/>
                  </a:solidFill>
                </a:rPr>
                <a:t>Initialize </a:t>
              </a:r>
              <a:r>
                <a:rPr lang="en-US" sz="1200" dirty="0" err="1" smtClean="0">
                  <a:solidFill>
                    <a:prstClr val="black"/>
                  </a:solidFill>
                </a:rPr>
                <a:t>Msg.lvclass</a:t>
              </a:r>
              <a:endParaRPr lang="en-US" sz="1200" dirty="0">
                <a:solidFill>
                  <a:prstClr val="black"/>
                </a:solidFill>
              </a:endParaRPr>
            </a:p>
          </p:txBody>
        </p:sp>
        <p:grpSp>
          <p:nvGrpSpPr>
            <p:cNvPr id="148" name="Group 147"/>
            <p:cNvGrpSpPr/>
            <p:nvPr/>
          </p:nvGrpSpPr>
          <p:grpSpPr>
            <a:xfrm>
              <a:off x="3630578" y="1250166"/>
              <a:ext cx="1067772" cy="1589552"/>
              <a:chOff x="3612182" y="-61087"/>
              <a:chExt cx="1067772" cy="1589552"/>
            </a:xfrm>
          </p:grpSpPr>
          <p:sp>
            <p:nvSpPr>
              <p:cNvPr id="149" name="Rectangle 148"/>
              <p:cNvSpPr/>
              <p:nvPr/>
            </p:nvSpPr>
            <p:spPr>
              <a:xfrm>
                <a:off x="3630578" y="1066800"/>
                <a:ext cx="1049376" cy="461665"/>
              </a:xfrm>
              <a:prstGeom prst="rect">
                <a:avLst/>
              </a:prstGeom>
              <a:solidFill>
                <a:schemeClr val="bg1"/>
              </a:solidFill>
              <a:ln>
                <a:solidFill>
                  <a:schemeClr val="tx2"/>
                </a:solidFill>
              </a:ln>
            </p:spPr>
            <p:txBody>
              <a:bodyPr wrap="square" rtlCol="0">
                <a:spAutoFit/>
              </a:bodyPr>
              <a:lstStyle/>
              <a:p>
                <a:pPr algn="ctr"/>
                <a:r>
                  <a:rPr lang="en-US" sz="1200" dirty="0" smtClean="0">
                    <a:solidFill>
                      <a:prstClr val="black"/>
                    </a:solidFill>
                  </a:rPr>
                  <a:t>Hardware Scan.vi</a:t>
                </a:r>
                <a:endParaRPr lang="en-US" sz="1200" dirty="0">
                  <a:solidFill>
                    <a:prstClr val="black"/>
                  </a:solidFill>
                </a:endParaRPr>
              </a:p>
            </p:txBody>
          </p:sp>
          <p:cxnSp>
            <p:nvCxnSpPr>
              <p:cNvPr id="150" name="Elbow Connector 149"/>
              <p:cNvCxnSpPr>
                <a:stCxn id="121" idx="1"/>
                <a:endCxn id="149" idx="1"/>
              </p:cNvCxnSpPr>
              <p:nvPr/>
            </p:nvCxnSpPr>
            <p:spPr>
              <a:xfrm rot="10800000" flipH="1" flipV="1">
                <a:off x="3612182" y="-61087"/>
                <a:ext cx="18396" cy="1358719"/>
              </a:xfrm>
              <a:prstGeom prst="bentConnector3">
                <a:avLst>
                  <a:gd name="adj1" fmla="val -9996934"/>
                </a:avLst>
              </a:prstGeom>
              <a:ln w="9525"/>
            </p:spPr>
            <p:style>
              <a:lnRef idx="2">
                <a:schemeClr val="accent1"/>
              </a:lnRef>
              <a:fillRef idx="0">
                <a:schemeClr val="accent1"/>
              </a:fillRef>
              <a:effectRef idx="1">
                <a:schemeClr val="accent1"/>
              </a:effectRef>
              <a:fontRef idx="minor">
                <a:schemeClr val="tx1"/>
              </a:fontRef>
            </p:style>
          </p:cxnSp>
        </p:grpSp>
        <p:sp>
          <p:nvSpPr>
            <p:cNvPr id="156" name="Up Arrow 155"/>
            <p:cNvSpPr/>
            <p:nvPr/>
          </p:nvSpPr>
          <p:spPr>
            <a:xfrm rot="5400000" flipH="1">
              <a:off x="3414587" y="2531201"/>
              <a:ext cx="303363"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57" name="TextBox 156"/>
            <p:cNvSpPr txBox="1"/>
            <p:nvPr/>
          </p:nvSpPr>
          <p:spPr>
            <a:xfrm>
              <a:off x="2132915" y="2318702"/>
              <a:ext cx="1318118" cy="276999"/>
            </a:xfrm>
            <a:prstGeom prst="rect">
              <a:avLst/>
            </a:prstGeom>
            <a:noFill/>
          </p:spPr>
          <p:txBody>
            <a:bodyPr wrap="none" rtlCol="0">
              <a:spAutoFit/>
            </a:bodyPr>
            <a:lstStyle/>
            <a:p>
              <a:r>
                <a:rPr lang="en-US" sz="1200" dirty="0" smtClean="0">
                  <a:solidFill>
                    <a:prstClr val="black"/>
                  </a:solidFill>
                </a:rPr>
                <a:t>HW </a:t>
              </a:r>
              <a:r>
                <a:rPr lang="en-US" sz="1200" dirty="0" err="1" smtClean="0">
                  <a:solidFill>
                    <a:prstClr val="black"/>
                  </a:solidFill>
                </a:rPr>
                <a:t>Scan.lvclass</a:t>
              </a:r>
              <a:endParaRPr lang="en-US" sz="1200" dirty="0">
                <a:solidFill>
                  <a:prstClr val="black"/>
                </a:solidFill>
              </a:endParaRPr>
            </a:p>
          </p:txBody>
        </p:sp>
        <p:sp>
          <p:nvSpPr>
            <p:cNvPr id="159" name="Rounded Rectangle 158"/>
            <p:cNvSpPr/>
            <p:nvPr/>
          </p:nvSpPr>
          <p:spPr>
            <a:xfrm>
              <a:off x="6741664" y="1865145"/>
              <a:ext cx="1424940" cy="4932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prstClr val="white"/>
                  </a:solidFill>
                </a:rPr>
                <a:t>User Interface</a:t>
              </a:r>
              <a:endParaRPr lang="en-US" sz="1400" dirty="0">
                <a:solidFill>
                  <a:prstClr val="white"/>
                </a:solidFill>
              </a:endParaRPr>
            </a:p>
          </p:txBody>
        </p:sp>
        <p:sp>
          <p:nvSpPr>
            <p:cNvPr id="165" name="Rectangle 164"/>
            <p:cNvSpPr/>
            <p:nvPr/>
          </p:nvSpPr>
          <p:spPr>
            <a:xfrm>
              <a:off x="3631385" y="2992118"/>
              <a:ext cx="1049376" cy="461665"/>
            </a:xfrm>
            <a:prstGeom prst="rect">
              <a:avLst/>
            </a:prstGeom>
            <a:solidFill>
              <a:schemeClr val="bg1"/>
            </a:solidFill>
            <a:ln>
              <a:solidFill>
                <a:schemeClr val="tx2"/>
              </a:solidFill>
            </a:ln>
          </p:spPr>
          <p:txBody>
            <a:bodyPr wrap="square" rtlCol="0">
              <a:spAutoFit/>
            </a:bodyPr>
            <a:lstStyle/>
            <a:p>
              <a:pPr algn="ctr"/>
              <a:r>
                <a:rPr lang="en-US" sz="1200" dirty="0" err="1" smtClean="0">
                  <a:solidFill>
                    <a:prstClr val="black"/>
                  </a:solidFill>
                </a:rPr>
                <a:t>Msmt</a:t>
              </a:r>
              <a:r>
                <a:rPr lang="en-US" sz="1200" dirty="0" smtClean="0">
                  <a:solidFill>
                    <a:prstClr val="black"/>
                  </a:solidFill>
                </a:rPr>
                <a:t> Scan.vi</a:t>
              </a:r>
              <a:endParaRPr lang="en-US" sz="1200" dirty="0">
                <a:solidFill>
                  <a:prstClr val="black"/>
                </a:solidFill>
              </a:endParaRPr>
            </a:p>
          </p:txBody>
        </p:sp>
        <p:cxnSp>
          <p:nvCxnSpPr>
            <p:cNvPr id="166" name="Elbow Connector 165"/>
            <p:cNvCxnSpPr>
              <a:stCxn id="121" idx="1"/>
              <a:endCxn id="165" idx="1"/>
            </p:cNvCxnSpPr>
            <p:nvPr/>
          </p:nvCxnSpPr>
          <p:spPr>
            <a:xfrm rot="10800000" flipH="1" flipV="1">
              <a:off x="3630577" y="1250167"/>
              <a:ext cx="807" cy="1972784"/>
            </a:xfrm>
            <a:prstGeom prst="bentConnector3">
              <a:avLst>
                <a:gd name="adj1" fmla="val -227885502"/>
              </a:avLst>
            </a:prstGeom>
            <a:ln w="9525"/>
          </p:spPr>
          <p:style>
            <a:lnRef idx="2">
              <a:schemeClr val="accent1"/>
            </a:lnRef>
            <a:fillRef idx="0">
              <a:schemeClr val="accent1"/>
            </a:fillRef>
            <a:effectRef idx="1">
              <a:schemeClr val="accent1"/>
            </a:effectRef>
            <a:fontRef idx="minor">
              <a:schemeClr val="tx1"/>
            </a:fontRef>
          </p:style>
        </p:cxnSp>
        <p:sp>
          <p:nvSpPr>
            <p:cNvPr id="167" name="Up Arrow 166"/>
            <p:cNvSpPr/>
            <p:nvPr/>
          </p:nvSpPr>
          <p:spPr>
            <a:xfrm rot="5400000" flipH="1">
              <a:off x="3402755" y="3145266"/>
              <a:ext cx="303363"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68" name="TextBox 167"/>
            <p:cNvSpPr txBox="1"/>
            <p:nvPr/>
          </p:nvSpPr>
          <p:spPr>
            <a:xfrm>
              <a:off x="2057400" y="2949878"/>
              <a:ext cx="1463991" cy="276999"/>
            </a:xfrm>
            <a:prstGeom prst="rect">
              <a:avLst/>
            </a:prstGeom>
            <a:noFill/>
          </p:spPr>
          <p:txBody>
            <a:bodyPr wrap="none" rtlCol="0">
              <a:spAutoFit/>
            </a:bodyPr>
            <a:lstStyle/>
            <a:p>
              <a:r>
                <a:rPr lang="en-US" sz="1200" dirty="0" err="1" smtClean="0">
                  <a:solidFill>
                    <a:prstClr val="black"/>
                  </a:solidFill>
                </a:rPr>
                <a:t>Msmt</a:t>
              </a:r>
              <a:r>
                <a:rPr lang="en-US" sz="1200" dirty="0" smtClean="0">
                  <a:solidFill>
                    <a:prstClr val="black"/>
                  </a:solidFill>
                </a:rPr>
                <a:t> </a:t>
              </a:r>
              <a:r>
                <a:rPr lang="en-US" sz="1200" dirty="0" err="1" smtClean="0">
                  <a:solidFill>
                    <a:prstClr val="black"/>
                  </a:solidFill>
                </a:rPr>
                <a:t>Scan.lvclass</a:t>
              </a:r>
              <a:endParaRPr lang="en-US" sz="1200" dirty="0">
                <a:solidFill>
                  <a:prstClr val="black"/>
                </a:solidFill>
              </a:endParaRPr>
            </a:p>
          </p:txBody>
        </p:sp>
        <p:sp>
          <p:nvSpPr>
            <p:cNvPr id="179" name="Rectangle 178"/>
            <p:cNvSpPr/>
            <p:nvPr/>
          </p:nvSpPr>
          <p:spPr>
            <a:xfrm>
              <a:off x="6904948" y="2590800"/>
              <a:ext cx="1098378" cy="276999"/>
            </a:xfrm>
            <a:prstGeom prst="rect">
              <a:avLst/>
            </a:prstGeom>
            <a:solidFill>
              <a:schemeClr val="bg1"/>
            </a:solidFill>
            <a:ln>
              <a:solidFill>
                <a:schemeClr val="tx2"/>
              </a:solidFill>
            </a:ln>
          </p:spPr>
          <p:txBody>
            <a:bodyPr wrap="square" rtlCol="0">
              <a:spAutoFit/>
            </a:bodyPr>
            <a:lstStyle/>
            <a:p>
              <a:pPr algn="ctr"/>
              <a:r>
                <a:rPr lang="en-US" sz="1200" dirty="0" smtClean="0">
                  <a:solidFill>
                    <a:prstClr val="black"/>
                  </a:solidFill>
                </a:rPr>
                <a:t>Initialize.vi</a:t>
              </a:r>
              <a:endParaRPr lang="en-US" sz="1200" dirty="0">
                <a:solidFill>
                  <a:prstClr val="black"/>
                </a:solidFill>
              </a:endParaRPr>
            </a:p>
          </p:txBody>
        </p:sp>
        <p:grpSp>
          <p:nvGrpSpPr>
            <p:cNvPr id="31" name="Group 30"/>
            <p:cNvGrpSpPr/>
            <p:nvPr/>
          </p:nvGrpSpPr>
          <p:grpSpPr>
            <a:xfrm>
              <a:off x="4698350" y="3051283"/>
              <a:ext cx="3304976" cy="323348"/>
              <a:chOff x="4698350" y="3191082"/>
              <a:chExt cx="3304976" cy="323348"/>
            </a:xfrm>
          </p:grpSpPr>
          <p:sp>
            <p:nvSpPr>
              <p:cNvPr id="194" name="Rectangle 193"/>
              <p:cNvSpPr/>
              <p:nvPr/>
            </p:nvSpPr>
            <p:spPr>
              <a:xfrm flipH="1">
                <a:off x="6904948" y="3211066"/>
                <a:ext cx="1098378" cy="276999"/>
              </a:xfrm>
              <a:prstGeom prst="rect">
                <a:avLst/>
              </a:prstGeom>
              <a:solidFill>
                <a:schemeClr val="bg1"/>
              </a:solidFill>
              <a:ln>
                <a:solidFill>
                  <a:schemeClr val="tx2"/>
                </a:solidFill>
              </a:ln>
            </p:spPr>
            <p:txBody>
              <a:bodyPr wrap="none" rtlCol="0">
                <a:spAutoFit/>
              </a:bodyPr>
              <a:lstStyle/>
              <a:p>
                <a:pPr algn="ctr"/>
                <a:r>
                  <a:rPr lang="en-US" sz="1200" dirty="0" err="1" smtClean="0">
                    <a:solidFill>
                      <a:prstClr val="black"/>
                    </a:solidFill>
                  </a:rPr>
                  <a:t>Disp</a:t>
                </a:r>
                <a:r>
                  <a:rPr lang="en-US" sz="1200" dirty="0" smtClean="0">
                    <a:solidFill>
                      <a:prstClr val="black"/>
                    </a:solidFill>
                  </a:rPr>
                  <a:t> Msmt.vi</a:t>
                </a:r>
              </a:p>
            </p:txBody>
          </p:sp>
          <p:sp>
            <p:nvSpPr>
              <p:cNvPr id="195" name="Up Arrow 194"/>
              <p:cNvSpPr/>
              <p:nvPr/>
            </p:nvSpPr>
            <p:spPr>
              <a:xfrm rot="5400000" flipH="1">
                <a:off x="5632646" y="2256786"/>
                <a:ext cx="323348" cy="2191939"/>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196" name="Oval 195"/>
            <p:cNvSpPr/>
            <p:nvPr/>
          </p:nvSpPr>
          <p:spPr>
            <a:xfrm flipH="1">
              <a:off x="7298018" y="3594001"/>
              <a:ext cx="270680" cy="270680"/>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prstClr val="black"/>
                </a:solidFill>
              </a:endParaRPr>
            </a:p>
          </p:txBody>
        </p:sp>
        <p:cxnSp>
          <p:nvCxnSpPr>
            <p:cNvPr id="197" name="Elbow Connector 196"/>
            <p:cNvCxnSpPr>
              <a:stCxn id="196" idx="6"/>
              <a:endCxn id="198" idx="1"/>
            </p:cNvCxnSpPr>
            <p:nvPr/>
          </p:nvCxnSpPr>
          <p:spPr>
            <a:xfrm rot="10800000" flipV="1">
              <a:off x="6932692" y="3729340"/>
              <a:ext cx="365326" cy="528653"/>
            </a:xfrm>
            <a:prstGeom prst="bentConnector3">
              <a:avLst>
                <a:gd name="adj1" fmla="val 603396"/>
              </a:avLst>
            </a:prstGeom>
            <a:ln w="9525"/>
          </p:spPr>
          <p:style>
            <a:lnRef idx="2">
              <a:schemeClr val="accent1"/>
            </a:lnRef>
            <a:fillRef idx="0">
              <a:schemeClr val="accent1"/>
            </a:fillRef>
            <a:effectRef idx="1">
              <a:schemeClr val="accent1"/>
            </a:effectRef>
            <a:fontRef idx="minor">
              <a:schemeClr val="tx1"/>
            </a:fontRef>
          </p:style>
        </p:cxnSp>
        <p:sp>
          <p:nvSpPr>
            <p:cNvPr id="146" name="Up Arrow 145"/>
            <p:cNvSpPr/>
            <p:nvPr/>
          </p:nvSpPr>
          <p:spPr>
            <a:xfrm rot="5400000" flipH="1">
              <a:off x="6693276" y="4151791"/>
              <a:ext cx="303363"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49" name="Rectangle 248"/>
            <p:cNvSpPr/>
            <p:nvPr/>
          </p:nvSpPr>
          <p:spPr>
            <a:xfrm>
              <a:off x="3639982" y="4306392"/>
              <a:ext cx="1042881" cy="609600"/>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Matching HW.vi</a:t>
              </a:r>
              <a:endParaRPr lang="en-US" sz="1200" dirty="0"/>
            </a:p>
          </p:txBody>
        </p:sp>
        <p:sp>
          <p:nvSpPr>
            <p:cNvPr id="198" name="Rectangle 197"/>
            <p:cNvSpPr/>
            <p:nvPr/>
          </p:nvSpPr>
          <p:spPr>
            <a:xfrm>
              <a:off x="6932692" y="3975001"/>
              <a:ext cx="1042881" cy="565986"/>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Get HW Info.vi</a:t>
              </a:r>
              <a:endParaRPr lang="en-US" sz="1200" dirty="0"/>
            </a:p>
          </p:txBody>
        </p:sp>
        <p:grpSp>
          <p:nvGrpSpPr>
            <p:cNvPr id="199" name="Group 198"/>
            <p:cNvGrpSpPr/>
            <p:nvPr/>
          </p:nvGrpSpPr>
          <p:grpSpPr>
            <a:xfrm rot="10800000" flipH="1">
              <a:off x="4675497" y="4668453"/>
              <a:ext cx="2263413" cy="413586"/>
              <a:chOff x="1295400" y="3542265"/>
              <a:chExt cx="4072494" cy="413586"/>
            </a:xfrm>
          </p:grpSpPr>
          <p:sp>
            <p:nvSpPr>
              <p:cNvPr id="211" name="Up Arrow 210"/>
              <p:cNvSpPr/>
              <p:nvPr/>
            </p:nvSpPr>
            <p:spPr>
              <a:xfrm rot="5400000">
                <a:off x="3179247" y="1767204"/>
                <a:ext cx="304800" cy="4072494"/>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58" name="TextBox 257"/>
              <p:cNvSpPr txBox="1"/>
              <p:nvPr/>
            </p:nvSpPr>
            <p:spPr>
              <a:xfrm rot="10800000">
                <a:off x="1295402" y="3542265"/>
                <a:ext cx="3732010" cy="276999"/>
              </a:xfrm>
              <a:prstGeom prst="rect">
                <a:avLst/>
              </a:prstGeom>
              <a:noFill/>
            </p:spPr>
            <p:txBody>
              <a:bodyPr wrap="square" rtlCol="0">
                <a:spAutoFit/>
              </a:bodyPr>
              <a:lstStyle/>
              <a:p>
                <a:pPr algn="ctr"/>
                <a:r>
                  <a:rPr lang="en-US" sz="1200" dirty="0" smtClean="0">
                    <a:solidFill>
                      <a:prstClr val="black"/>
                    </a:solidFill>
                  </a:rPr>
                  <a:t>Available HW </a:t>
                </a:r>
                <a:r>
                  <a:rPr lang="en-US" sz="1200" dirty="0" err="1" smtClean="0">
                    <a:solidFill>
                      <a:prstClr val="black"/>
                    </a:solidFill>
                  </a:rPr>
                  <a:t>Msg.lvclass</a:t>
                </a:r>
                <a:endParaRPr lang="en-US" sz="1200" dirty="0">
                  <a:solidFill>
                    <a:prstClr val="black"/>
                  </a:solidFill>
                </a:endParaRPr>
              </a:p>
            </p:txBody>
          </p:sp>
        </p:grpSp>
        <p:sp>
          <p:nvSpPr>
            <p:cNvPr id="265" name="Rectangle 264"/>
            <p:cNvSpPr/>
            <p:nvPr/>
          </p:nvSpPr>
          <p:spPr>
            <a:xfrm>
              <a:off x="6934200" y="4687392"/>
              <a:ext cx="1042881" cy="565986"/>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t>Display Hardware.vi</a:t>
              </a:r>
              <a:endParaRPr lang="en-US" sz="1100" dirty="0"/>
            </a:p>
          </p:txBody>
        </p:sp>
        <p:sp>
          <p:nvSpPr>
            <p:cNvPr id="266" name="Rectangle 265"/>
            <p:cNvSpPr/>
            <p:nvPr/>
          </p:nvSpPr>
          <p:spPr>
            <a:xfrm>
              <a:off x="6922641" y="5721516"/>
              <a:ext cx="1042881" cy="565986"/>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t>Check Validty.vi</a:t>
              </a:r>
              <a:endParaRPr lang="en-US" sz="1100" dirty="0"/>
            </a:p>
          </p:txBody>
        </p:sp>
        <p:sp>
          <p:nvSpPr>
            <p:cNvPr id="267" name="TextBox 266"/>
            <p:cNvSpPr txBox="1"/>
            <p:nvPr/>
          </p:nvSpPr>
          <p:spPr>
            <a:xfrm>
              <a:off x="5226768" y="5754391"/>
              <a:ext cx="1540615" cy="276999"/>
            </a:xfrm>
            <a:prstGeom prst="rect">
              <a:avLst/>
            </a:prstGeom>
            <a:noFill/>
          </p:spPr>
          <p:txBody>
            <a:bodyPr wrap="none" rtlCol="0">
              <a:spAutoFit/>
            </a:bodyPr>
            <a:lstStyle/>
            <a:p>
              <a:r>
                <a:rPr lang="en-US" sz="1200" dirty="0" smtClean="0">
                  <a:solidFill>
                    <a:prstClr val="black"/>
                  </a:solidFill>
                </a:rPr>
                <a:t>Validate Selection.vi</a:t>
              </a:r>
              <a:endParaRPr lang="en-US" sz="1200" dirty="0">
                <a:solidFill>
                  <a:prstClr val="black"/>
                </a:solidFill>
              </a:endParaRPr>
            </a:p>
          </p:txBody>
        </p:sp>
        <p:cxnSp>
          <p:nvCxnSpPr>
            <p:cNvPr id="268" name="Elbow Connector 267"/>
            <p:cNvCxnSpPr/>
            <p:nvPr/>
          </p:nvCxnSpPr>
          <p:spPr>
            <a:xfrm rot="10800000" flipV="1">
              <a:off x="6936226" y="5503747"/>
              <a:ext cx="365326" cy="528653"/>
            </a:xfrm>
            <a:prstGeom prst="bentConnector3">
              <a:avLst>
                <a:gd name="adj1" fmla="val 603396"/>
              </a:avLst>
            </a:prstGeom>
            <a:ln w="9525"/>
          </p:spPr>
          <p:style>
            <a:lnRef idx="2">
              <a:schemeClr val="accent1"/>
            </a:lnRef>
            <a:fillRef idx="0">
              <a:schemeClr val="accent1"/>
            </a:fillRef>
            <a:effectRef idx="1">
              <a:schemeClr val="accent1"/>
            </a:effectRef>
            <a:fontRef idx="minor">
              <a:schemeClr val="tx1"/>
            </a:fontRef>
          </p:style>
        </p:cxnSp>
        <p:sp>
          <p:nvSpPr>
            <p:cNvPr id="269" name="Oval 268"/>
            <p:cNvSpPr/>
            <p:nvPr/>
          </p:nvSpPr>
          <p:spPr>
            <a:xfrm flipH="1">
              <a:off x="7313452" y="5368407"/>
              <a:ext cx="270680" cy="270680"/>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prstClr val="black"/>
                </a:solidFill>
              </a:endParaRPr>
            </a:p>
          </p:txBody>
        </p:sp>
        <p:sp>
          <p:nvSpPr>
            <p:cNvPr id="270" name="TextBox 269"/>
            <p:cNvSpPr txBox="1"/>
            <p:nvPr/>
          </p:nvSpPr>
          <p:spPr>
            <a:xfrm>
              <a:off x="7620000" y="3594001"/>
              <a:ext cx="1234633" cy="276999"/>
            </a:xfrm>
            <a:prstGeom prst="rect">
              <a:avLst/>
            </a:prstGeom>
            <a:noFill/>
          </p:spPr>
          <p:txBody>
            <a:bodyPr wrap="none" rtlCol="0">
              <a:spAutoFit/>
            </a:bodyPr>
            <a:lstStyle/>
            <a:p>
              <a:r>
                <a:rPr lang="en-US" sz="1200" dirty="0" err="1" smtClean="0">
                  <a:solidFill>
                    <a:prstClr val="black"/>
                  </a:solidFill>
                </a:rPr>
                <a:t>Msmt</a:t>
              </a:r>
              <a:r>
                <a:rPr lang="en-US" sz="1200" dirty="0" smtClean="0">
                  <a:solidFill>
                    <a:prstClr val="black"/>
                  </a:solidFill>
                </a:rPr>
                <a:t> Selected</a:t>
              </a:r>
              <a:endParaRPr lang="en-US" sz="1200" dirty="0">
                <a:solidFill>
                  <a:prstClr val="black"/>
                </a:solidFill>
              </a:endParaRPr>
            </a:p>
          </p:txBody>
        </p:sp>
        <p:sp>
          <p:nvSpPr>
            <p:cNvPr id="271" name="TextBox 270"/>
            <p:cNvSpPr txBox="1"/>
            <p:nvPr/>
          </p:nvSpPr>
          <p:spPr>
            <a:xfrm>
              <a:off x="7622224" y="5368407"/>
              <a:ext cx="1088760" cy="276999"/>
            </a:xfrm>
            <a:prstGeom prst="rect">
              <a:avLst/>
            </a:prstGeom>
            <a:noFill/>
          </p:spPr>
          <p:txBody>
            <a:bodyPr wrap="none" rtlCol="0">
              <a:spAutoFit/>
            </a:bodyPr>
            <a:lstStyle/>
            <a:p>
              <a:r>
                <a:rPr lang="en-US" sz="1200" dirty="0" smtClean="0">
                  <a:solidFill>
                    <a:prstClr val="black"/>
                  </a:solidFill>
                </a:rPr>
                <a:t>HW Selected</a:t>
              </a:r>
              <a:endParaRPr lang="en-US" sz="1200" dirty="0">
                <a:solidFill>
                  <a:prstClr val="black"/>
                </a:solidFill>
              </a:endParaRPr>
            </a:p>
          </p:txBody>
        </p:sp>
        <p:sp>
          <p:nvSpPr>
            <p:cNvPr id="273" name="Up Arrow 272"/>
            <p:cNvSpPr/>
            <p:nvPr/>
          </p:nvSpPr>
          <p:spPr>
            <a:xfrm rot="5400000" flipH="1">
              <a:off x="6706860" y="5966888"/>
              <a:ext cx="303363"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387516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1.38889E-6 4.87298E-6 L -1.38889E-6 -0.86467 " pathEditMode="relative" rAng="0" ptsTypes="AA">
                                      <p:cBhvr>
                                        <p:cTn id="6" dur="2000" fill="hold"/>
                                        <p:tgtEl>
                                          <p:spTgt spid="4"/>
                                        </p:tgtEl>
                                        <p:attrNameLst>
                                          <p:attrName>ppt_x</p:attrName>
                                          <p:attrName>ppt_y</p:attrName>
                                        </p:attrNameLst>
                                      </p:cBhvr>
                                      <p:rCtr x="0" y="-432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9525"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cxnSp>
        <p:nvCxnSpPr>
          <p:cNvPr id="5" name="Straight Connector 4"/>
          <p:cNvCxnSpPr/>
          <p:nvPr/>
        </p:nvCxnSpPr>
        <p:spPr>
          <a:xfrm>
            <a:off x="4168202" y="-358493"/>
            <a:ext cx="0" cy="66983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41" name="Straight Connector 140"/>
          <p:cNvCxnSpPr>
            <a:stCxn id="269" idx="0"/>
          </p:cNvCxnSpPr>
          <p:nvPr/>
        </p:nvCxnSpPr>
        <p:spPr>
          <a:xfrm>
            <a:off x="7448792" y="-663192"/>
            <a:ext cx="5342" cy="6751572"/>
          </a:xfrm>
          <a:prstGeom prst="line">
            <a:avLst/>
          </a:prstGeom>
        </p:spPr>
        <p:style>
          <a:lnRef idx="2">
            <a:schemeClr val="accent1"/>
          </a:lnRef>
          <a:fillRef idx="0">
            <a:schemeClr val="accent1"/>
          </a:fillRef>
          <a:effectRef idx="1">
            <a:schemeClr val="accent1"/>
          </a:effectRef>
          <a:fontRef idx="minor">
            <a:schemeClr val="tx1"/>
          </a:fontRef>
        </p:style>
      </p:cxnSp>
      <p:sp>
        <p:nvSpPr>
          <p:cNvPr id="266" name="Rectangle 265"/>
          <p:cNvSpPr/>
          <p:nvPr/>
        </p:nvSpPr>
        <p:spPr>
          <a:xfrm>
            <a:off x="6922641" y="-274772"/>
            <a:ext cx="1042881" cy="622585"/>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t>Check Validty.vi</a:t>
            </a:r>
            <a:endParaRPr lang="en-US" sz="1100" dirty="0"/>
          </a:p>
        </p:txBody>
      </p:sp>
      <p:sp>
        <p:nvSpPr>
          <p:cNvPr id="267" name="TextBox 266"/>
          <p:cNvSpPr txBox="1"/>
          <p:nvPr/>
        </p:nvSpPr>
        <p:spPr>
          <a:xfrm>
            <a:off x="5226768" y="-238610"/>
            <a:ext cx="1540615" cy="304699"/>
          </a:xfrm>
          <a:prstGeom prst="rect">
            <a:avLst/>
          </a:prstGeom>
          <a:noFill/>
        </p:spPr>
        <p:txBody>
          <a:bodyPr wrap="none" rtlCol="0">
            <a:spAutoFit/>
          </a:bodyPr>
          <a:lstStyle/>
          <a:p>
            <a:r>
              <a:rPr lang="en-US" sz="1200" dirty="0" smtClean="0">
                <a:solidFill>
                  <a:prstClr val="black"/>
                </a:solidFill>
              </a:rPr>
              <a:t>Validate Selection.vi</a:t>
            </a:r>
            <a:endParaRPr lang="en-US" sz="1200" dirty="0">
              <a:solidFill>
                <a:prstClr val="black"/>
              </a:solidFill>
            </a:endParaRPr>
          </a:p>
        </p:txBody>
      </p:sp>
      <p:cxnSp>
        <p:nvCxnSpPr>
          <p:cNvPr id="268" name="Elbow Connector 267"/>
          <p:cNvCxnSpPr/>
          <p:nvPr/>
        </p:nvCxnSpPr>
        <p:spPr>
          <a:xfrm rot="10800000" flipV="1">
            <a:off x="6936226" y="-514318"/>
            <a:ext cx="365326" cy="581518"/>
          </a:xfrm>
          <a:prstGeom prst="bentConnector3">
            <a:avLst>
              <a:gd name="adj1" fmla="val 603396"/>
            </a:avLst>
          </a:prstGeom>
          <a:ln w="9525"/>
        </p:spPr>
        <p:style>
          <a:lnRef idx="2">
            <a:schemeClr val="accent1"/>
          </a:lnRef>
          <a:fillRef idx="0">
            <a:schemeClr val="accent1"/>
          </a:fillRef>
          <a:effectRef idx="1">
            <a:schemeClr val="accent1"/>
          </a:effectRef>
          <a:fontRef idx="minor">
            <a:schemeClr val="tx1"/>
          </a:fontRef>
        </p:style>
      </p:cxnSp>
      <p:sp>
        <p:nvSpPr>
          <p:cNvPr id="269" name="Oval 268"/>
          <p:cNvSpPr/>
          <p:nvPr/>
        </p:nvSpPr>
        <p:spPr>
          <a:xfrm flipH="1">
            <a:off x="7313452" y="-663192"/>
            <a:ext cx="270680" cy="297748"/>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prstClr val="black"/>
              </a:solidFill>
            </a:endParaRPr>
          </a:p>
        </p:txBody>
      </p:sp>
      <p:sp>
        <p:nvSpPr>
          <p:cNvPr id="271" name="TextBox 270"/>
          <p:cNvSpPr txBox="1"/>
          <p:nvPr/>
        </p:nvSpPr>
        <p:spPr>
          <a:xfrm>
            <a:off x="7622224" y="-663192"/>
            <a:ext cx="1088760" cy="304699"/>
          </a:xfrm>
          <a:prstGeom prst="rect">
            <a:avLst/>
          </a:prstGeom>
          <a:noFill/>
        </p:spPr>
        <p:txBody>
          <a:bodyPr wrap="none" rtlCol="0">
            <a:spAutoFit/>
          </a:bodyPr>
          <a:lstStyle/>
          <a:p>
            <a:r>
              <a:rPr lang="en-US" sz="1200" dirty="0" smtClean="0">
                <a:solidFill>
                  <a:prstClr val="black"/>
                </a:solidFill>
              </a:rPr>
              <a:t>HW Selected</a:t>
            </a:r>
            <a:endParaRPr lang="en-US" sz="1200" dirty="0">
              <a:solidFill>
                <a:prstClr val="black"/>
              </a:solidFill>
            </a:endParaRPr>
          </a:p>
        </p:txBody>
      </p:sp>
      <p:sp>
        <p:nvSpPr>
          <p:cNvPr id="273" name="Up Arrow 272"/>
          <p:cNvSpPr/>
          <p:nvPr/>
        </p:nvSpPr>
        <p:spPr>
          <a:xfrm rot="5400000" flipH="1">
            <a:off x="6691692" y="2905"/>
            <a:ext cx="333699"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14" name="Group 13"/>
          <p:cNvGrpSpPr/>
          <p:nvPr/>
        </p:nvGrpSpPr>
        <p:grpSpPr>
          <a:xfrm>
            <a:off x="3632617" y="1371601"/>
            <a:ext cx="3356826" cy="713740"/>
            <a:chOff x="3632617" y="1371601"/>
            <a:chExt cx="3356826" cy="713740"/>
          </a:xfrm>
        </p:grpSpPr>
        <p:grpSp>
          <p:nvGrpSpPr>
            <p:cNvPr id="60" name="Group 59"/>
            <p:cNvGrpSpPr/>
            <p:nvPr/>
          </p:nvGrpSpPr>
          <p:grpSpPr>
            <a:xfrm rot="10800000">
              <a:off x="4726030" y="1373853"/>
              <a:ext cx="2263413" cy="427245"/>
              <a:chOff x="1295400" y="3567447"/>
              <a:chExt cx="4072494" cy="388404"/>
            </a:xfrm>
          </p:grpSpPr>
          <p:sp>
            <p:nvSpPr>
              <p:cNvPr id="61" name="Up Arrow 60"/>
              <p:cNvSpPr/>
              <p:nvPr/>
            </p:nvSpPr>
            <p:spPr>
              <a:xfrm rot="5400000">
                <a:off x="3179247" y="1767204"/>
                <a:ext cx="304800" cy="4072494"/>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2" name="TextBox 61"/>
              <p:cNvSpPr txBox="1"/>
              <p:nvPr/>
            </p:nvSpPr>
            <p:spPr>
              <a:xfrm rot="10800000">
                <a:off x="1295402" y="3567447"/>
                <a:ext cx="3732011" cy="251817"/>
              </a:xfrm>
              <a:prstGeom prst="rect">
                <a:avLst/>
              </a:prstGeom>
              <a:noFill/>
            </p:spPr>
            <p:txBody>
              <a:bodyPr wrap="square" rtlCol="0">
                <a:spAutoFit/>
              </a:bodyPr>
              <a:lstStyle/>
              <a:p>
                <a:r>
                  <a:rPr lang="en-US" sz="1200" dirty="0" smtClean="0">
                    <a:solidFill>
                      <a:prstClr val="black"/>
                    </a:solidFill>
                  </a:rPr>
                  <a:t>Launch </a:t>
                </a:r>
                <a:r>
                  <a:rPr lang="en-US" sz="1200" dirty="0" err="1" smtClean="0">
                    <a:solidFill>
                      <a:prstClr val="black"/>
                    </a:solidFill>
                  </a:rPr>
                  <a:t>Msmt</a:t>
                </a:r>
                <a:r>
                  <a:rPr lang="en-US" sz="1200" dirty="0" smtClean="0">
                    <a:solidFill>
                      <a:prstClr val="black"/>
                    </a:solidFill>
                  </a:rPr>
                  <a:t> </a:t>
                </a:r>
                <a:r>
                  <a:rPr lang="en-US" sz="1200" dirty="0" err="1" smtClean="0">
                    <a:solidFill>
                      <a:prstClr val="black"/>
                    </a:solidFill>
                  </a:rPr>
                  <a:t>Msg.lvclass</a:t>
                </a:r>
                <a:endParaRPr lang="en-US" sz="1200" dirty="0">
                  <a:solidFill>
                    <a:prstClr val="black"/>
                  </a:solidFill>
                </a:endParaRPr>
              </a:p>
            </p:txBody>
          </p:sp>
        </p:grpSp>
        <p:sp>
          <p:nvSpPr>
            <p:cNvPr id="57" name="Rectangle 56"/>
            <p:cNvSpPr/>
            <p:nvPr/>
          </p:nvSpPr>
          <p:spPr>
            <a:xfrm>
              <a:off x="3632617" y="1371601"/>
              <a:ext cx="1042881" cy="713740"/>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Start Msmt.vi</a:t>
              </a:r>
              <a:endParaRPr lang="en-US" sz="1200" dirty="0"/>
            </a:p>
          </p:txBody>
        </p:sp>
      </p:grpSp>
      <p:grpSp>
        <p:nvGrpSpPr>
          <p:cNvPr id="16" name="Group 15"/>
          <p:cNvGrpSpPr/>
          <p:nvPr/>
        </p:nvGrpSpPr>
        <p:grpSpPr>
          <a:xfrm>
            <a:off x="175260" y="1676400"/>
            <a:ext cx="3460227" cy="3763754"/>
            <a:chOff x="175260" y="1676400"/>
            <a:chExt cx="3460227" cy="3763754"/>
          </a:xfrm>
        </p:grpSpPr>
        <p:grpSp>
          <p:nvGrpSpPr>
            <p:cNvPr id="63" name="Group 62"/>
            <p:cNvGrpSpPr/>
            <p:nvPr/>
          </p:nvGrpSpPr>
          <p:grpSpPr>
            <a:xfrm flipH="1">
              <a:off x="1600200" y="1872613"/>
              <a:ext cx="2035287" cy="304800"/>
              <a:chOff x="5634219" y="294383"/>
              <a:chExt cx="2035287" cy="304800"/>
            </a:xfrm>
          </p:grpSpPr>
          <p:cxnSp>
            <p:nvCxnSpPr>
              <p:cNvPr id="64" name="Straight Connector 63"/>
              <p:cNvCxnSpPr>
                <a:endCxn id="65" idx="2"/>
              </p:cNvCxnSpPr>
              <p:nvPr/>
            </p:nvCxnSpPr>
            <p:spPr>
              <a:xfrm>
                <a:off x="5634219" y="336174"/>
                <a:ext cx="1951705" cy="0"/>
              </a:xfrm>
              <a:prstGeom prst="line">
                <a:avLst/>
              </a:prstGeom>
              <a:ln w="9525"/>
            </p:spPr>
            <p:style>
              <a:lnRef idx="2">
                <a:schemeClr val="accent1"/>
              </a:lnRef>
              <a:fillRef idx="0">
                <a:schemeClr val="accent1"/>
              </a:fillRef>
              <a:effectRef idx="1">
                <a:schemeClr val="accent1"/>
              </a:effectRef>
              <a:fontRef idx="minor">
                <a:schemeClr val="tx1"/>
              </a:fontRef>
            </p:style>
          </p:cxnSp>
          <p:sp>
            <p:nvSpPr>
              <p:cNvPr id="65" name="Oval 64"/>
              <p:cNvSpPr/>
              <p:nvPr/>
            </p:nvSpPr>
            <p:spPr>
              <a:xfrm>
                <a:off x="7585924" y="294383"/>
                <a:ext cx="83582" cy="8358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6" name="TextBox 65"/>
              <p:cNvSpPr txBox="1"/>
              <p:nvPr/>
            </p:nvSpPr>
            <p:spPr>
              <a:xfrm>
                <a:off x="5755829" y="322184"/>
                <a:ext cx="1685077" cy="276999"/>
              </a:xfrm>
              <a:prstGeom prst="rect">
                <a:avLst/>
              </a:prstGeom>
              <a:noFill/>
            </p:spPr>
            <p:txBody>
              <a:bodyPr wrap="none" rtlCol="0">
                <a:spAutoFit/>
              </a:bodyPr>
              <a:lstStyle/>
              <a:p>
                <a:r>
                  <a:rPr lang="en-US" sz="1200" dirty="0" smtClean="0">
                    <a:solidFill>
                      <a:prstClr val="black"/>
                    </a:solidFill>
                  </a:rPr>
                  <a:t>Launch Measurement</a:t>
                </a:r>
                <a:endParaRPr lang="en-US" sz="1200" dirty="0">
                  <a:solidFill>
                    <a:prstClr val="black"/>
                  </a:solidFill>
                </a:endParaRPr>
              </a:p>
            </p:txBody>
          </p:sp>
        </p:grpSp>
        <p:sp>
          <p:nvSpPr>
            <p:cNvPr id="67" name="Rounded Rectangle 66"/>
            <p:cNvSpPr/>
            <p:nvPr/>
          </p:nvSpPr>
          <p:spPr>
            <a:xfrm flipH="1">
              <a:off x="175260" y="1676400"/>
              <a:ext cx="1424940" cy="4932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prstClr val="white"/>
                  </a:solidFill>
                </a:rPr>
                <a:t>Measurement</a:t>
              </a:r>
              <a:endParaRPr lang="en-US" sz="1400" dirty="0">
                <a:solidFill>
                  <a:prstClr val="white"/>
                </a:solidFill>
              </a:endParaRPr>
            </a:p>
          </p:txBody>
        </p:sp>
        <p:cxnSp>
          <p:nvCxnSpPr>
            <p:cNvPr id="68" name="Straight Connector 67"/>
            <p:cNvCxnSpPr/>
            <p:nvPr/>
          </p:nvCxnSpPr>
          <p:spPr>
            <a:xfrm>
              <a:off x="891985" y="2151038"/>
              <a:ext cx="10455" cy="3289116"/>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 name="Group 1"/>
          <p:cNvGrpSpPr/>
          <p:nvPr/>
        </p:nvGrpSpPr>
        <p:grpSpPr>
          <a:xfrm>
            <a:off x="5105400" y="547056"/>
            <a:ext cx="3563542" cy="1205544"/>
            <a:chOff x="5105400" y="-2615039"/>
            <a:chExt cx="3563542" cy="1205544"/>
          </a:xfrm>
        </p:grpSpPr>
        <p:sp>
          <p:nvSpPr>
            <p:cNvPr id="147" name="TextBox 146"/>
            <p:cNvSpPr txBox="1"/>
            <p:nvPr/>
          </p:nvSpPr>
          <p:spPr>
            <a:xfrm>
              <a:off x="5105400" y="-2190458"/>
              <a:ext cx="1698157" cy="276999"/>
            </a:xfrm>
            <a:prstGeom prst="rect">
              <a:avLst/>
            </a:prstGeom>
            <a:noFill/>
          </p:spPr>
          <p:txBody>
            <a:bodyPr wrap="none" rtlCol="0">
              <a:spAutoFit/>
            </a:bodyPr>
            <a:lstStyle/>
            <a:p>
              <a:r>
                <a:rPr lang="en-US" sz="1200" dirty="0" smtClean="0">
                  <a:solidFill>
                    <a:prstClr val="black"/>
                  </a:solidFill>
                </a:rPr>
                <a:t>Send Run </a:t>
              </a:r>
              <a:r>
                <a:rPr lang="en-US" sz="1200" dirty="0" err="1" smtClean="0">
                  <a:solidFill>
                    <a:prstClr val="black"/>
                  </a:solidFill>
                </a:rPr>
                <a:t>Rqst.lvclass</a:t>
              </a:r>
              <a:endParaRPr lang="en-US" sz="1200" dirty="0">
                <a:solidFill>
                  <a:prstClr val="black"/>
                </a:solidFill>
              </a:endParaRPr>
            </a:p>
          </p:txBody>
        </p:sp>
        <p:sp>
          <p:nvSpPr>
            <p:cNvPr id="196" name="Oval 195"/>
            <p:cNvSpPr/>
            <p:nvPr/>
          </p:nvSpPr>
          <p:spPr>
            <a:xfrm flipH="1">
              <a:off x="7298018" y="-2615039"/>
              <a:ext cx="270680" cy="297748"/>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prstClr val="black"/>
                </a:solidFill>
              </a:endParaRPr>
            </a:p>
          </p:txBody>
        </p:sp>
        <p:cxnSp>
          <p:nvCxnSpPr>
            <p:cNvPr id="197" name="Elbow Connector 196"/>
            <p:cNvCxnSpPr>
              <a:stCxn id="196" idx="6"/>
              <a:endCxn id="146" idx="0"/>
            </p:cNvCxnSpPr>
            <p:nvPr/>
          </p:nvCxnSpPr>
          <p:spPr>
            <a:xfrm rot="10800000" flipV="1">
              <a:off x="6922642" y="-2466165"/>
              <a:ext cx="375377" cy="550146"/>
            </a:xfrm>
            <a:prstGeom prst="bentConnector3">
              <a:avLst>
                <a:gd name="adj1" fmla="val 591008"/>
              </a:avLst>
            </a:prstGeom>
            <a:ln w="9525"/>
          </p:spPr>
          <p:style>
            <a:lnRef idx="2">
              <a:schemeClr val="accent1"/>
            </a:lnRef>
            <a:fillRef idx="0">
              <a:schemeClr val="accent1"/>
            </a:fillRef>
            <a:effectRef idx="1">
              <a:schemeClr val="accent1"/>
            </a:effectRef>
            <a:fontRef idx="minor">
              <a:schemeClr val="tx1"/>
            </a:fontRef>
          </p:style>
        </p:cxnSp>
        <p:sp>
          <p:nvSpPr>
            <p:cNvPr id="146" name="Up Arrow 145"/>
            <p:cNvSpPr/>
            <p:nvPr/>
          </p:nvSpPr>
          <p:spPr>
            <a:xfrm rot="5400000" flipH="1">
              <a:off x="6678108" y="-1993702"/>
              <a:ext cx="333699"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98" name="Rectangle 197"/>
            <p:cNvSpPr/>
            <p:nvPr/>
          </p:nvSpPr>
          <p:spPr>
            <a:xfrm>
              <a:off x="6932692" y="-2032080"/>
              <a:ext cx="1042881" cy="622585"/>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Send Run Request</a:t>
              </a:r>
              <a:endParaRPr lang="en-US" sz="1200" dirty="0"/>
            </a:p>
          </p:txBody>
        </p:sp>
        <p:sp>
          <p:nvSpPr>
            <p:cNvPr id="270" name="TextBox 269"/>
            <p:cNvSpPr txBox="1"/>
            <p:nvPr/>
          </p:nvSpPr>
          <p:spPr>
            <a:xfrm>
              <a:off x="7620000" y="-2615039"/>
              <a:ext cx="1048942" cy="276999"/>
            </a:xfrm>
            <a:prstGeom prst="rect">
              <a:avLst/>
            </a:prstGeom>
            <a:noFill/>
          </p:spPr>
          <p:txBody>
            <a:bodyPr wrap="none" rtlCol="0">
              <a:spAutoFit/>
            </a:bodyPr>
            <a:lstStyle/>
            <a:p>
              <a:r>
                <a:rPr lang="en-US" sz="1200" dirty="0" smtClean="0">
                  <a:solidFill>
                    <a:prstClr val="black"/>
                  </a:solidFill>
                </a:rPr>
                <a:t>Run Pressed</a:t>
              </a:r>
              <a:endParaRPr lang="en-US" sz="1200" dirty="0">
                <a:solidFill>
                  <a:prstClr val="black"/>
                </a:solidFill>
              </a:endParaRPr>
            </a:p>
          </p:txBody>
        </p:sp>
      </p:grpSp>
      <p:sp>
        <p:nvSpPr>
          <p:cNvPr id="72" name="Rectangle 71"/>
          <p:cNvSpPr/>
          <p:nvPr/>
        </p:nvSpPr>
        <p:spPr>
          <a:xfrm>
            <a:off x="326848" y="2362200"/>
            <a:ext cx="1098378" cy="276999"/>
          </a:xfrm>
          <a:prstGeom prst="rect">
            <a:avLst/>
          </a:prstGeom>
          <a:solidFill>
            <a:schemeClr val="bg1"/>
          </a:solidFill>
          <a:ln>
            <a:solidFill>
              <a:schemeClr val="tx2"/>
            </a:solidFill>
          </a:ln>
        </p:spPr>
        <p:txBody>
          <a:bodyPr wrap="square" rtlCol="0">
            <a:spAutoFit/>
          </a:bodyPr>
          <a:lstStyle/>
          <a:p>
            <a:pPr algn="ctr"/>
            <a:r>
              <a:rPr lang="en-US" sz="1200" dirty="0" smtClean="0">
                <a:solidFill>
                  <a:prstClr val="black"/>
                </a:solidFill>
              </a:rPr>
              <a:t>Initialize.vi</a:t>
            </a:r>
            <a:endParaRPr lang="en-US" sz="1200" dirty="0">
              <a:solidFill>
                <a:prstClr val="black"/>
              </a:solidFill>
            </a:endParaRPr>
          </a:p>
        </p:txBody>
      </p:sp>
      <p:grpSp>
        <p:nvGrpSpPr>
          <p:cNvPr id="231" name="Group 230"/>
          <p:cNvGrpSpPr/>
          <p:nvPr/>
        </p:nvGrpSpPr>
        <p:grpSpPr>
          <a:xfrm>
            <a:off x="326848" y="2500700"/>
            <a:ext cx="3200483" cy="891284"/>
            <a:chOff x="326848" y="2500700"/>
            <a:chExt cx="3200483" cy="891284"/>
          </a:xfrm>
        </p:grpSpPr>
        <p:sp>
          <p:nvSpPr>
            <p:cNvPr id="84" name="Up Arrow 83"/>
            <p:cNvSpPr/>
            <p:nvPr/>
          </p:nvSpPr>
          <p:spPr>
            <a:xfrm rot="16200000" flipH="1">
              <a:off x="1330020" y="2839595"/>
              <a:ext cx="333699"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cxnSp>
          <p:nvCxnSpPr>
            <p:cNvPr id="89" name="Elbow Connector 88"/>
            <p:cNvCxnSpPr>
              <a:stCxn id="72" idx="3"/>
              <a:endCxn id="84" idx="2"/>
            </p:cNvCxnSpPr>
            <p:nvPr/>
          </p:nvCxnSpPr>
          <p:spPr>
            <a:xfrm>
              <a:off x="1425226" y="2500700"/>
              <a:ext cx="149327" cy="416579"/>
            </a:xfrm>
            <a:prstGeom prst="bentConnector3">
              <a:avLst>
                <a:gd name="adj1" fmla="val 1416449"/>
              </a:avLst>
            </a:prstGeom>
            <a:ln w="9525"/>
          </p:spPr>
          <p:style>
            <a:lnRef idx="2">
              <a:schemeClr val="accent1"/>
            </a:lnRef>
            <a:fillRef idx="0">
              <a:schemeClr val="accent1"/>
            </a:fillRef>
            <a:effectRef idx="1">
              <a:schemeClr val="accent1"/>
            </a:effectRef>
            <a:fontRef idx="minor">
              <a:schemeClr val="tx1"/>
            </a:fontRef>
          </p:style>
        </p:cxnSp>
        <p:sp>
          <p:nvSpPr>
            <p:cNvPr id="93" name="Rectangle 92"/>
            <p:cNvSpPr/>
            <p:nvPr/>
          </p:nvSpPr>
          <p:spPr>
            <a:xfrm>
              <a:off x="326848" y="2825998"/>
              <a:ext cx="1088795" cy="565986"/>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Configure.vi</a:t>
              </a:r>
              <a:endParaRPr lang="en-US" sz="1200" dirty="0"/>
            </a:p>
          </p:txBody>
        </p:sp>
        <p:sp>
          <p:nvSpPr>
            <p:cNvPr id="106" name="TextBox 105"/>
            <p:cNvSpPr txBox="1"/>
            <p:nvPr/>
          </p:nvSpPr>
          <p:spPr>
            <a:xfrm>
              <a:off x="1600200" y="2647370"/>
              <a:ext cx="1927131" cy="276999"/>
            </a:xfrm>
            <a:prstGeom prst="rect">
              <a:avLst/>
            </a:prstGeom>
            <a:noFill/>
          </p:spPr>
          <p:txBody>
            <a:bodyPr wrap="none" rtlCol="0">
              <a:spAutoFit/>
            </a:bodyPr>
            <a:lstStyle/>
            <a:p>
              <a:r>
                <a:rPr lang="en-US" sz="1200" dirty="0" err="1" smtClean="0">
                  <a:solidFill>
                    <a:prstClr val="black"/>
                  </a:solidFill>
                </a:rPr>
                <a:t>Config</a:t>
              </a:r>
              <a:r>
                <a:rPr lang="en-US" sz="1200" dirty="0" smtClean="0">
                  <a:solidFill>
                    <a:prstClr val="black"/>
                  </a:solidFill>
                </a:rPr>
                <a:t> </a:t>
              </a:r>
              <a:r>
                <a:rPr lang="en-US" sz="1200" dirty="0" err="1" smtClean="0">
                  <a:solidFill>
                    <a:prstClr val="black"/>
                  </a:solidFill>
                </a:rPr>
                <a:t>Msmt</a:t>
              </a:r>
              <a:r>
                <a:rPr lang="en-US" sz="1200" dirty="0" smtClean="0">
                  <a:solidFill>
                    <a:prstClr val="black"/>
                  </a:solidFill>
                </a:rPr>
                <a:t> </a:t>
              </a:r>
              <a:r>
                <a:rPr lang="en-US" sz="1200" dirty="0" err="1" smtClean="0">
                  <a:solidFill>
                    <a:prstClr val="black"/>
                  </a:solidFill>
                </a:rPr>
                <a:t>Msg.lvclass</a:t>
              </a:r>
              <a:endParaRPr lang="en-US" sz="1200" dirty="0">
                <a:solidFill>
                  <a:prstClr val="black"/>
                </a:solidFill>
              </a:endParaRPr>
            </a:p>
          </p:txBody>
        </p:sp>
      </p:grpSp>
      <p:grpSp>
        <p:nvGrpSpPr>
          <p:cNvPr id="232" name="Group 231"/>
          <p:cNvGrpSpPr/>
          <p:nvPr/>
        </p:nvGrpSpPr>
        <p:grpSpPr>
          <a:xfrm>
            <a:off x="326848" y="3276600"/>
            <a:ext cx="2904281" cy="881814"/>
            <a:chOff x="326848" y="3276600"/>
            <a:chExt cx="2904281" cy="881814"/>
          </a:xfrm>
        </p:grpSpPr>
        <p:sp>
          <p:nvSpPr>
            <p:cNvPr id="85" name="Up Arrow 84"/>
            <p:cNvSpPr/>
            <p:nvPr/>
          </p:nvSpPr>
          <p:spPr>
            <a:xfrm rot="16200000" flipH="1">
              <a:off x="1339603" y="3623530"/>
              <a:ext cx="333699"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6" name="Rectangle 85"/>
            <p:cNvSpPr/>
            <p:nvPr/>
          </p:nvSpPr>
          <p:spPr>
            <a:xfrm>
              <a:off x="326848" y="3592428"/>
              <a:ext cx="1088795" cy="565986"/>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Acquire.vi</a:t>
              </a:r>
              <a:endParaRPr lang="en-US" sz="1200" dirty="0"/>
            </a:p>
          </p:txBody>
        </p:sp>
        <p:cxnSp>
          <p:nvCxnSpPr>
            <p:cNvPr id="92" name="Elbow Connector 91"/>
            <p:cNvCxnSpPr>
              <a:endCxn id="85" idx="2"/>
            </p:cNvCxnSpPr>
            <p:nvPr/>
          </p:nvCxnSpPr>
          <p:spPr>
            <a:xfrm rot="16200000" flipH="1">
              <a:off x="1287582" y="3404660"/>
              <a:ext cx="424614" cy="168493"/>
            </a:xfrm>
            <a:prstGeom prst="bentConnector4">
              <a:avLst>
                <a:gd name="adj1" fmla="val -9229"/>
                <a:gd name="adj2" fmla="val 1260394"/>
              </a:avLst>
            </a:prstGeom>
            <a:ln w="9525"/>
          </p:spPr>
          <p:style>
            <a:lnRef idx="2">
              <a:schemeClr val="accent1"/>
            </a:lnRef>
            <a:fillRef idx="0">
              <a:schemeClr val="accent1"/>
            </a:fillRef>
            <a:effectRef idx="1">
              <a:schemeClr val="accent1"/>
            </a:effectRef>
            <a:fontRef idx="minor">
              <a:schemeClr val="tx1"/>
            </a:fontRef>
          </p:style>
        </p:cxnSp>
        <p:sp>
          <p:nvSpPr>
            <p:cNvPr id="110" name="TextBox 109"/>
            <p:cNvSpPr txBox="1"/>
            <p:nvPr/>
          </p:nvSpPr>
          <p:spPr>
            <a:xfrm>
              <a:off x="1683782" y="3435377"/>
              <a:ext cx="1547347" cy="276999"/>
            </a:xfrm>
            <a:prstGeom prst="rect">
              <a:avLst/>
            </a:prstGeom>
            <a:noFill/>
          </p:spPr>
          <p:txBody>
            <a:bodyPr wrap="none" rtlCol="0">
              <a:spAutoFit/>
            </a:bodyPr>
            <a:lstStyle/>
            <a:p>
              <a:r>
                <a:rPr lang="en-US" sz="1200" dirty="0" smtClean="0">
                  <a:solidFill>
                    <a:prstClr val="black"/>
                  </a:solidFill>
                </a:rPr>
                <a:t>Acquire </a:t>
              </a:r>
              <a:r>
                <a:rPr lang="en-US" sz="1200" dirty="0" err="1" smtClean="0">
                  <a:solidFill>
                    <a:prstClr val="black"/>
                  </a:solidFill>
                </a:rPr>
                <a:t>Msg.lvclass</a:t>
              </a:r>
              <a:endParaRPr lang="en-US" sz="1200" dirty="0">
                <a:solidFill>
                  <a:prstClr val="black"/>
                </a:solidFill>
              </a:endParaRPr>
            </a:p>
          </p:txBody>
        </p:sp>
      </p:grpSp>
      <p:sp>
        <p:nvSpPr>
          <p:cNvPr id="114" name="Rectangle 113"/>
          <p:cNvSpPr/>
          <p:nvPr/>
        </p:nvSpPr>
        <p:spPr>
          <a:xfrm>
            <a:off x="3635487" y="2085340"/>
            <a:ext cx="1040011" cy="461665"/>
          </a:xfrm>
          <a:prstGeom prst="rect">
            <a:avLst/>
          </a:prstGeom>
          <a:solidFill>
            <a:schemeClr val="bg1"/>
          </a:solidFill>
          <a:ln>
            <a:solidFill>
              <a:schemeClr val="tx2"/>
            </a:solidFill>
          </a:ln>
        </p:spPr>
        <p:txBody>
          <a:bodyPr wrap="square" rtlCol="0">
            <a:spAutoFit/>
          </a:bodyPr>
          <a:lstStyle/>
          <a:p>
            <a:pPr algn="ctr"/>
            <a:r>
              <a:rPr lang="en-US" sz="1200" dirty="0" smtClean="0">
                <a:solidFill>
                  <a:prstClr val="black"/>
                </a:solidFill>
              </a:rPr>
              <a:t>Checkout HW.vi</a:t>
            </a:r>
            <a:endParaRPr lang="en-US" sz="1200" dirty="0">
              <a:solidFill>
                <a:prstClr val="black"/>
              </a:solidFill>
            </a:endParaRPr>
          </a:p>
        </p:txBody>
      </p:sp>
      <p:grpSp>
        <p:nvGrpSpPr>
          <p:cNvPr id="234" name="Group 233"/>
          <p:cNvGrpSpPr/>
          <p:nvPr/>
        </p:nvGrpSpPr>
        <p:grpSpPr>
          <a:xfrm>
            <a:off x="1370093" y="4664255"/>
            <a:ext cx="3308275" cy="773885"/>
            <a:chOff x="1370093" y="4664255"/>
            <a:chExt cx="3308275" cy="773885"/>
          </a:xfrm>
        </p:grpSpPr>
        <p:sp>
          <p:nvSpPr>
            <p:cNvPr id="126" name="Up Arrow 125"/>
            <p:cNvSpPr/>
            <p:nvPr/>
          </p:nvSpPr>
          <p:spPr>
            <a:xfrm rot="5400000" flipH="1">
              <a:off x="2334160" y="3700188"/>
              <a:ext cx="335280" cy="2263413"/>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7" name="TextBox 126"/>
            <p:cNvSpPr txBox="1"/>
            <p:nvPr/>
          </p:nvSpPr>
          <p:spPr>
            <a:xfrm flipH="1">
              <a:off x="1559327" y="4814500"/>
              <a:ext cx="2074179" cy="276999"/>
            </a:xfrm>
            <a:prstGeom prst="rect">
              <a:avLst/>
            </a:prstGeom>
            <a:noFill/>
          </p:spPr>
          <p:txBody>
            <a:bodyPr wrap="square" rtlCol="0">
              <a:spAutoFit/>
            </a:bodyPr>
            <a:lstStyle/>
            <a:p>
              <a:r>
                <a:rPr lang="en-US" sz="1200" dirty="0" smtClean="0">
                  <a:solidFill>
                    <a:prstClr val="black"/>
                  </a:solidFill>
                </a:rPr>
                <a:t>Send Results </a:t>
              </a:r>
              <a:r>
                <a:rPr lang="en-US" sz="1200" dirty="0" err="1" smtClean="0">
                  <a:solidFill>
                    <a:prstClr val="black"/>
                  </a:solidFill>
                </a:rPr>
                <a:t>Msg.lvclass</a:t>
              </a:r>
              <a:endParaRPr lang="en-US" sz="1200" dirty="0">
                <a:solidFill>
                  <a:prstClr val="black"/>
                </a:solidFill>
              </a:endParaRPr>
            </a:p>
          </p:txBody>
        </p:sp>
        <p:sp>
          <p:nvSpPr>
            <p:cNvPr id="124" name="Rectangle 123"/>
            <p:cNvSpPr/>
            <p:nvPr/>
          </p:nvSpPr>
          <p:spPr>
            <a:xfrm>
              <a:off x="3635487" y="4724400"/>
              <a:ext cx="1042881" cy="713740"/>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Receive Results.vi</a:t>
              </a:r>
              <a:endParaRPr lang="en-US" sz="1200" dirty="0"/>
            </a:p>
          </p:txBody>
        </p:sp>
      </p:grpSp>
      <p:grpSp>
        <p:nvGrpSpPr>
          <p:cNvPr id="233" name="Group 232"/>
          <p:cNvGrpSpPr/>
          <p:nvPr/>
        </p:nvGrpSpPr>
        <p:grpSpPr>
          <a:xfrm>
            <a:off x="326848" y="4071186"/>
            <a:ext cx="2993492" cy="881814"/>
            <a:chOff x="326848" y="4071186"/>
            <a:chExt cx="2993492" cy="881814"/>
          </a:xfrm>
        </p:grpSpPr>
        <p:sp>
          <p:nvSpPr>
            <p:cNvPr id="87" name="Up Arrow 86"/>
            <p:cNvSpPr/>
            <p:nvPr/>
          </p:nvSpPr>
          <p:spPr>
            <a:xfrm rot="16200000" flipH="1">
              <a:off x="1314794" y="4418116"/>
              <a:ext cx="333699"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8" name="Rectangle 87"/>
            <p:cNvSpPr/>
            <p:nvPr/>
          </p:nvSpPr>
          <p:spPr>
            <a:xfrm>
              <a:off x="326848" y="4387014"/>
              <a:ext cx="1088795" cy="565986"/>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Measure.vi</a:t>
              </a:r>
              <a:endParaRPr lang="en-US" sz="1200" dirty="0"/>
            </a:p>
          </p:txBody>
        </p:sp>
        <p:cxnSp>
          <p:nvCxnSpPr>
            <p:cNvPr id="99" name="Elbow Connector 98"/>
            <p:cNvCxnSpPr>
              <a:endCxn id="87" idx="2"/>
            </p:cNvCxnSpPr>
            <p:nvPr/>
          </p:nvCxnSpPr>
          <p:spPr>
            <a:xfrm rot="16200000" flipH="1">
              <a:off x="1270675" y="4207148"/>
              <a:ext cx="424614" cy="152690"/>
            </a:xfrm>
            <a:prstGeom prst="bentConnector4">
              <a:avLst>
                <a:gd name="adj1" fmla="val 787"/>
                <a:gd name="adj2" fmla="val 1401379"/>
              </a:avLst>
            </a:prstGeom>
            <a:ln w="9525"/>
          </p:spPr>
          <p:style>
            <a:lnRef idx="2">
              <a:schemeClr val="accent1"/>
            </a:lnRef>
            <a:fillRef idx="0">
              <a:schemeClr val="accent1"/>
            </a:fillRef>
            <a:effectRef idx="1">
              <a:schemeClr val="accent1"/>
            </a:effectRef>
            <a:fontRef idx="minor">
              <a:schemeClr val="tx1"/>
            </a:fontRef>
          </p:style>
        </p:cxnSp>
        <p:sp>
          <p:nvSpPr>
            <p:cNvPr id="112" name="TextBox 111"/>
            <p:cNvSpPr txBox="1"/>
            <p:nvPr/>
          </p:nvSpPr>
          <p:spPr>
            <a:xfrm>
              <a:off x="1683353" y="4218800"/>
              <a:ext cx="1636987" cy="276999"/>
            </a:xfrm>
            <a:prstGeom prst="rect">
              <a:avLst/>
            </a:prstGeom>
            <a:noFill/>
          </p:spPr>
          <p:txBody>
            <a:bodyPr wrap="none" rtlCol="0">
              <a:spAutoFit/>
            </a:bodyPr>
            <a:lstStyle/>
            <a:p>
              <a:r>
                <a:rPr lang="en-US" sz="1200" dirty="0" smtClean="0">
                  <a:solidFill>
                    <a:prstClr val="black"/>
                  </a:solidFill>
                </a:rPr>
                <a:t>Measure </a:t>
              </a:r>
              <a:r>
                <a:rPr lang="en-US" sz="1200" dirty="0" err="1" smtClean="0">
                  <a:solidFill>
                    <a:prstClr val="black"/>
                  </a:solidFill>
                </a:rPr>
                <a:t>Msg.lvclass</a:t>
              </a:r>
              <a:endParaRPr lang="en-US" sz="1200" dirty="0">
                <a:solidFill>
                  <a:prstClr val="black"/>
                </a:solidFill>
              </a:endParaRPr>
            </a:p>
          </p:txBody>
        </p:sp>
      </p:grpSp>
      <p:grpSp>
        <p:nvGrpSpPr>
          <p:cNvPr id="128" name="Group 127"/>
          <p:cNvGrpSpPr/>
          <p:nvPr/>
        </p:nvGrpSpPr>
        <p:grpSpPr>
          <a:xfrm>
            <a:off x="381000" y="5102621"/>
            <a:ext cx="3302674" cy="429497"/>
            <a:chOff x="3686769" y="1371601"/>
            <a:chExt cx="3302674" cy="429497"/>
          </a:xfrm>
        </p:grpSpPr>
        <p:grpSp>
          <p:nvGrpSpPr>
            <p:cNvPr id="134" name="Group 133"/>
            <p:cNvGrpSpPr/>
            <p:nvPr/>
          </p:nvGrpSpPr>
          <p:grpSpPr>
            <a:xfrm rot="10800000">
              <a:off x="4726030" y="1373853"/>
              <a:ext cx="2263413" cy="427245"/>
              <a:chOff x="1295400" y="3567447"/>
              <a:chExt cx="4072494" cy="388404"/>
            </a:xfrm>
          </p:grpSpPr>
          <p:sp>
            <p:nvSpPr>
              <p:cNvPr id="136" name="Up Arrow 135"/>
              <p:cNvSpPr/>
              <p:nvPr/>
            </p:nvSpPr>
            <p:spPr>
              <a:xfrm rot="5400000">
                <a:off x="3179247" y="1767204"/>
                <a:ext cx="304800" cy="4072494"/>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0" name="TextBox 139"/>
              <p:cNvSpPr txBox="1"/>
              <p:nvPr/>
            </p:nvSpPr>
            <p:spPr>
              <a:xfrm rot="10800000">
                <a:off x="1295402" y="3567447"/>
                <a:ext cx="3732011" cy="251817"/>
              </a:xfrm>
              <a:prstGeom prst="rect">
                <a:avLst/>
              </a:prstGeom>
              <a:noFill/>
            </p:spPr>
            <p:txBody>
              <a:bodyPr wrap="square" rtlCol="0">
                <a:spAutoFit/>
              </a:bodyPr>
              <a:lstStyle/>
              <a:p>
                <a:pPr algn="ctr"/>
                <a:r>
                  <a:rPr lang="en-US" sz="1200" dirty="0" smtClean="0">
                    <a:solidFill>
                      <a:prstClr val="black"/>
                    </a:solidFill>
                  </a:rPr>
                  <a:t>Stop </a:t>
                </a:r>
                <a:r>
                  <a:rPr lang="en-US" sz="1200" dirty="0" err="1" smtClean="0">
                    <a:solidFill>
                      <a:prstClr val="black"/>
                    </a:solidFill>
                  </a:rPr>
                  <a:t>Msmt</a:t>
                </a:r>
                <a:r>
                  <a:rPr lang="en-US" sz="1200" dirty="0" smtClean="0">
                    <a:solidFill>
                      <a:prstClr val="black"/>
                    </a:solidFill>
                  </a:rPr>
                  <a:t> </a:t>
                </a:r>
                <a:r>
                  <a:rPr lang="en-US" sz="1200" dirty="0" err="1" smtClean="0">
                    <a:solidFill>
                      <a:prstClr val="black"/>
                    </a:solidFill>
                  </a:rPr>
                  <a:t>Msg.lvclass</a:t>
                </a:r>
                <a:endParaRPr lang="en-US" sz="1200" dirty="0">
                  <a:solidFill>
                    <a:prstClr val="black"/>
                  </a:solidFill>
                </a:endParaRPr>
              </a:p>
            </p:txBody>
          </p:sp>
        </p:grpSp>
        <p:sp>
          <p:nvSpPr>
            <p:cNvPr id="135" name="Rectangle 134"/>
            <p:cNvSpPr/>
            <p:nvPr/>
          </p:nvSpPr>
          <p:spPr>
            <a:xfrm>
              <a:off x="3686769" y="1371601"/>
              <a:ext cx="1042881" cy="337533"/>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Close.vi</a:t>
              </a:r>
              <a:endParaRPr lang="en-US" sz="1200" dirty="0"/>
            </a:p>
          </p:txBody>
        </p:sp>
      </p:grpSp>
      <p:grpSp>
        <p:nvGrpSpPr>
          <p:cNvPr id="142" name="Group 141"/>
          <p:cNvGrpSpPr/>
          <p:nvPr/>
        </p:nvGrpSpPr>
        <p:grpSpPr>
          <a:xfrm flipH="1">
            <a:off x="4678368" y="4989306"/>
            <a:ext cx="3302673" cy="521462"/>
            <a:chOff x="3686770" y="1279637"/>
            <a:chExt cx="3302673" cy="521462"/>
          </a:xfrm>
        </p:grpSpPr>
        <p:grpSp>
          <p:nvGrpSpPr>
            <p:cNvPr id="143" name="Group 142"/>
            <p:cNvGrpSpPr/>
            <p:nvPr/>
          </p:nvGrpSpPr>
          <p:grpSpPr>
            <a:xfrm rot="10800000">
              <a:off x="4726030" y="1373853"/>
              <a:ext cx="2263413" cy="427245"/>
              <a:chOff x="1295400" y="3567447"/>
              <a:chExt cx="4072494" cy="388404"/>
            </a:xfrm>
          </p:grpSpPr>
          <p:sp>
            <p:nvSpPr>
              <p:cNvPr id="145" name="Up Arrow 144"/>
              <p:cNvSpPr/>
              <p:nvPr/>
            </p:nvSpPr>
            <p:spPr>
              <a:xfrm rot="5400000">
                <a:off x="3179247" y="1767204"/>
                <a:ext cx="304800" cy="4072494"/>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51" name="TextBox 150"/>
              <p:cNvSpPr txBox="1"/>
              <p:nvPr/>
            </p:nvSpPr>
            <p:spPr>
              <a:xfrm rot="10800000">
                <a:off x="1295402" y="3567447"/>
                <a:ext cx="3732011" cy="251817"/>
              </a:xfrm>
              <a:prstGeom prst="rect">
                <a:avLst/>
              </a:prstGeom>
              <a:noFill/>
            </p:spPr>
            <p:txBody>
              <a:bodyPr wrap="square" rtlCol="0">
                <a:spAutoFit/>
              </a:bodyPr>
              <a:lstStyle/>
              <a:p>
                <a:pPr algn="ctr"/>
                <a:r>
                  <a:rPr lang="en-US" sz="1200" dirty="0" smtClean="0">
                    <a:solidFill>
                      <a:prstClr val="black"/>
                    </a:solidFill>
                  </a:rPr>
                  <a:t>Display Results </a:t>
                </a:r>
                <a:r>
                  <a:rPr lang="en-US" sz="1200" dirty="0" err="1" smtClean="0">
                    <a:solidFill>
                      <a:prstClr val="black"/>
                    </a:solidFill>
                  </a:rPr>
                  <a:t>Msg.lvclass</a:t>
                </a:r>
                <a:endParaRPr lang="en-US" sz="1200" dirty="0">
                  <a:solidFill>
                    <a:prstClr val="black"/>
                  </a:solidFill>
                </a:endParaRPr>
              </a:p>
            </p:txBody>
          </p:sp>
        </p:grpSp>
        <p:sp>
          <p:nvSpPr>
            <p:cNvPr id="144" name="Rectangle 143"/>
            <p:cNvSpPr/>
            <p:nvPr/>
          </p:nvSpPr>
          <p:spPr>
            <a:xfrm>
              <a:off x="3686770" y="1279637"/>
              <a:ext cx="1042881" cy="521462"/>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Display Results.vi</a:t>
              </a:r>
              <a:endParaRPr lang="en-US" sz="1200" dirty="0"/>
            </a:p>
          </p:txBody>
        </p:sp>
      </p:grpSp>
      <p:sp>
        <p:nvSpPr>
          <p:cNvPr id="152" name="Rectangle 151"/>
          <p:cNvSpPr/>
          <p:nvPr/>
        </p:nvSpPr>
        <p:spPr>
          <a:xfrm>
            <a:off x="3635487" y="5438140"/>
            <a:ext cx="1040011" cy="461665"/>
          </a:xfrm>
          <a:prstGeom prst="rect">
            <a:avLst/>
          </a:prstGeom>
          <a:solidFill>
            <a:schemeClr val="bg1"/>
          </a:solidFill>
          <a:ln>
            <a:solidFill>
              <a:schemeClr val="tx2"/>
            </a:solidFill>
          </a:ln>
        </p:spPr>
        <p:txBody>
          <a:bodyPr wrap="square" rtlCol="0">
            <a:spAutoFit/>
          </a:bodyPr>
          <a:lstStyle/>
          <a:p>
            <a:pPr algn="ctr"/>
            <a:r>
              <a:rPr lang="en-US" sz="1200" dirty="0" err="1" smtClean="0">
                <a:solidFill>
                  <a:prstClr val="black"/>
                </a:solidFill>
              </a:rPr>
              <a:t>Checkin</a:t>
            </a:r>
            <a:r>
              <a:rPr lang="en-US" sz="1200" dirty="0" smtClean="0">
                <a:solidFill>
                  <a:prstClr val="black"/>
                </a:solidFill>
              </a:rPr>
              <a:t> HW.vi</a:t>
            </a:r>
            <a:endParaRPr lang="en-US" sz="1200" dirty="0">
              <a:solidFill>
                <a:prstClr val="black"/>
              </a:solidFill>
            </a:endParaRPr>
          </a:p>
        </p:txBody>
      </p:sp>
    </p:spTree>
    <p:extLst>
      <p:ext uri="{BB962C8B-B14F-4D97-AF65-F5344CB8AC3E}">
        <p14:creationId xmlns:p14="http://schemas.microsoft.com/office/powerpoint/2010/main" val="1048918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4"/>
                                        </p:tgtEl>
                                        <p:attrNameLst>
                                          <p:attrName>style.visibility</p:attrName>
                                        </p:attrNameLst>
                                      </p:cBhvr>
                                      <p:to>
                                        <p:strVal val="visible"/>
                                      </p:to>
                                    </p:set>
                                    <p:animEffect transition="in" filter="fade">
                                      <p:cBhvr>
                                        <p:cTn id="17" dur="500"/>
                                        <p:tgtEl>
                                          <p:spTgt spid="1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fade">
                                      <p:cBhvr>
                                        <p:cTn id="27" dur="500"/>
                                        <p:tgtEl>
                                          <p:spTgt spid="7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1"/>
                                        </p:tgtEl>
                                        <p:attrNameLst>
                                          <p:attrName>style.visibility</p:attrName>
                                        </p:attrNameLst>
                                      </p:cBhvr>
                                      <p:to>
                                        <p:strVal val="visible"/>
                                      </p:to>
                                    </p:set>
                                    <p:animEffect transition="in" filter="fade">
                                      <p:cBhvr>
                                        <p:cTn id="32" dur="500"/>
                                        <p:tgtEl>
                                          <p:spTgt spid="23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2"/>
                                        </p:tgtEl>
                                        <p:attrNameLst>
                                          <p:attrName>style.visibility</p:attrName>
                                        </p:attrNameLst>
                                      </p:cBhvr>
                                      <p:to>
                                        <p:strVal val="visible"/>
                                      </p:to>
                                    </p:set>
                                    <p:animEffect transition="in" filter="fade">
                                      <p:cBhvr>
                                        <p:cTn id="37" dur="500"/>
                                        <p:tgtEl>
                                          <p:spTgt spid="23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3"/>
                                        </p:tgtEl>
                                        <p:attrNameLst>
                                          <p:attrName>style.visibility</p:attrName>
                                        </p:attrNameLst>
                                      </p:cBhvr>
                                      <p:to>
                                        <p:strVal val="visible"/>
                                      </p:to>
                                    </p:set>
                                    <p:animEffect transition="in" filter="fade">
                                      <p:cBhvr>
                                        <p:cTn id="42" dur="500"/>
                                        <p:tgtEl>
                                          <p:spTgt spid="23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34"/>
                                        </p:tgtEl>
                                        <p:attrNameLst>
                                          <p:attrName>style.visibility</p:attrName>
                                        </p:attrNameLst>
                                      </p:cBhvr>
                                      <p:to>
                                        <p:strVal val="visible"/>
                                      </p:to>
                                    </p:set>
                                    <p:animEffect transition="in" filter="fade">
                                      <p:cBhvr>
                                        <p:cTn id="47" dur="500"/>
                                        <p:tgtEl>
                                          <p:spTgt spid="23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8"/>
                                        </p:tgtEl>
                                        <p:attrNameLst>
                                          <p:attrName>style.visibility</p:attrName>
                                        </p:attrNameLst>
                                      </p:cBhvr>
                                      <p:to>
                                        <p:strVal val="visible"/>
                                      </p:to>
                                    </p:set>
                                    <p:animEffect transition="in" filter="fade">
                                      <p:cBhvr>
                                        <p:cTn id="52" dur="500"/>
                                        <p:tgtEl>
                                          <p:spTgt spid="12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2"/>
                                        </p:tgtEl>
                                        <p:attrNameLst>
                                          <p:attrName>style.visibility</p:attrName>
                                        </p:attrNameLst>
                                      </p:cBhvr>
                                      <p:to>
                                        <p:strVal val="visible"/>
                                      </p:to>
                                    </p:set>
                                    <p:animEffect transition="in" filter="fade">
                                      <p:cBhvr>
                                        <p:cTn id="57" dur="500"/>
                                        <p:tgtEl>
                                          <p:spTgt spid="14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52"/>
                                        </p:tgtEl>
                                        <p:attrNameLst>
                                          <p:attrName>style.visibility</p:attrName>
                                        </p:attrNameLst>
                                      </p:cBhvr>
                                      <p:to>
                                        <p:strVal val="visible"/>
                                      </p:to>
                                    </p:set>
                                    <p:animEffect transition="in" filter="fade">
                                      <p:cBhvr>
                                        <p:cTn id="62"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114" grpId="0" animBg="1"/>
      <p:bldP spid="15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44562"/>
          </a:xfrm>
        </p:spPr>
        <p:txBody>
          <a:bodyPr/>
          <a:lstStyle/>
          <a:p>
            <a:r>
              <a:rPr lang="en-US" dirty="0" smtClean="0"/>
              <a:t>Measurement QSM</a:t>
            </a:r>
            <a:endParaRPr lang="en-US" dirty="0"/>
          </a:p>
        </p:txBody>
      </p:sp>
      <p:pic>
        <p:nvPicPr>
          <p:cNvPr id="2050" name="Picture 2" descr="C:\Users\ekerry\AppData\Local\Temp\SNAGHTML145552a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057401"/>
            <a:ext cx="2438892" cy="236219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auto">
          <a:xfrm>
            <a:off x="3886200" y="1384146"/>
            <a:ext cx="3810000" cy="2654453"/>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Arial Narrow" pitchFamily="34" charset="0"/>
            </a:endParaRPr>
          </a:p>
        </p:txBody>
      </p:sp>
      <p:sp>
        <p:nvSpPr>
          <p:cNvPr id="6" name="Rectangle 5"/>
          <p:cNvSpPr/>
          <p:nvPr/>
        </p:nvSpPr>
        <p:spPr bwMode="auto">
          <a:xfrm>
            <a:off x="5207976" y="1219200"/>
            <a:ext cx="1040424" cy="327836"/>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cs typeface="Arial" charset="0"/>
              </a:rPr>
              <a:t>Configure</a:t>
            </a:r>
          </a:p>
        </p:txBody>
      </p:sp>
      <p:sp>
        <p:nvSpPr>
          <p:cNvPr id="7" name="Rectangle 6"/>
          <p:cNvSpPr/>
          <p:nvPr/>
        </p:nvSpPr>
        <p:spPr bwMode="auto">
          <a:xfrm>
            <a:off x="4191000" y="1688946"/>
            <a:ext cx="3810000" cy="2654453"/>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Arial Narrow" pitchFamily="34" charset="0"/>
            </a:endParaRPr>
          </a:p>
        </p:txBody>
      </p:sp>
      <p:sp>
        <p:nvSpPr>
          <p:cNvPr id="8" name="Rectangle 7"/>
          <p:cNvSpPr/>
          <p:nvPr/>
        </p:nvSpPr>
        <p:spPr bwMode="auto">
          <a:xfrm>
            <a:off x="5512776" y="1524000"/>
            <a:ext cx="1040424" cy="327836"/>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cs typeface="Arial" charset="0"/>
              </a:rPr>
              <a:t>Acquire</a:t>
            </a:r>
          </a:p>
        </p:txBody>
      </p:sp>
      <p:sp>
        <p:nvSpPr>
          <p:cNvPr id="9" name="Rectangle 8"/>
          <p:cNvSpPr/>
          <p:nvPr/>
        </p:nvSpPr>
        <p:spPr bwMode="auto">
          <a:xfrm>
            <a:off x="4495800" y="1993746"/>
            <a:ext cx="3810000" cy="2654453"/>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Arial Narrow" pitchFamily="34" charset="0"/>
            </a:endParaRPr>
          </a:p>
        </p:txBody>
      </p:sp>
      <p:sp>
        <p:nvSpPr>
          <p:cNvPr id="10" name="Rectangle 9"/>
          <p:cNvSpPr/>
          <p:nvPr/>
        </p:nvSpPr>
        <p:spPr bwMode="auto">
          <a:xfrm>
            <a:off x="5817576" y="1828800"/>
            <a:ext cx="1040424" cy="327836"/>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cs typeface="Arial" charset="0"/>
              </a:rPr>
              <a:t>Measure</a:t>
            </a:r>
          </a:p>
        </p:txBody>
      </p:sp>
      <p:sp>
        <p:nvSpPr>
          <p:cNvPr id="11" name="Rectangle 10"/>
          <p:cNvSpPr/>
          <p:nvPr/>
        </p:nvSpPr>
        <p:spPr bwMode="auto">
          <a:xfrm>
            <a:off x="4800600" y="2298547"/>
            <a:ext cx="3810000" cy="2654453"/>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Arial Narrow" pitchFamily="34" charset="0"/>
            </a:endParaRPr>
          </a:p>
        </p:txBody>
      </p:sp>
      <p:sp>
        <p:nvSpPr>
          <p:cNvPr id="12" name="Rectangle 11"/>
          <p:cNvSpPr/>
          <p:nvPr/>
        </p:nvSpPr>
        <p:spPr bwMode="auto">
          <a:xfrm>
            <a:off x="6122376" y="2133601"/>
            <a:ext cx="1040424" cy="327836"/>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cs typeface="Arial" charset="0"/>
              </a:rPr>
              <a:t>Close</a:t>
            </a:r>
          </a:p>
        </p:txBody>
      </p:sp>
      <p:sp>
        <p:nvSpPr>
          <p:cNvPr id="13" name="TextBox 12"/>
          <p:cNvSpPr txBox="1"/>
          <p:nvPr/>
        </p:nvSpPr>
        <p:spPr>
          <a:xfrm>
            <a:off x="132082" y="5257800"/>
            <a:ext cx="8935718" cy="369332"/>
          </a:xfrm>
          <a:prstGeom prst="rect">
            <a:avLst/>
          </a:prstGeom>
          <a:noFill/>
        </p:spPr>
        <p:txBody>
          <a:bodyPr wrap="square" rtlCol="0">
            <a:spAutoFit/>
          </a:bodyPr>
          <a:lstStyle/>
          <a:p>
            <a:pPr algn="ctr"/>
            <a:r>
              <a:rPr lang="en-US" dirty="0" smtClean="0"/>
              <a:t>We are going to override Acquire and Measure</a:t>
            </a:r>
            <a:endParaRPr lang="en-US" dirty="0"/>
          </a:p>
        </p:txBody>
      </p:sp>
      <p:sp>
        <p:nvSpPr>
          <p:cNvPr id="14" name="TextBox 13"/>
          <p:cNvSpPr txBox="1"/>
          <p:nvPr/>
        </p:nvSpPr>
        <p:spPr>
          <a:xfrm>
            <a:off x="3064445" y="2707651"/>
            <a:ext cx="465192" cy="769441"/>
          </a:xfrm>
          <a:prstGeom prst="rect">
            <a:avLst/>
          </a:prstGeom>
          <a:noFill/>
        </p:spPr>
        <p:txBody>
          <a:bodyPr wrap="none" rtlCol="0">
            <a:spAutoFit/>
          </a:bodyPr>
          <a:lstStyle/>
          <a:p>
            <a:r>
              <a:rPr lang="en-US" sz="6600" baseline="-25000" dirty="0" smtClean="0"/>
              <a:t>=</a:t>
            </a:r>
            <a:endParaRPr lang="en-US" sz="6600" baseline="-25000" dirty="0"/>
          </a:p>
        </p:txBody>
      </p:sp>
    </p:spTree>
    <p:extLst>
      <p:ext uri="{BB962C8B-B14F-4D97-AF65-F5344CB8AC3E}">
        <p14:creationId xmlns:p14="http://schemas.microsoft.com/office/powerpoint/2010/main" val="2644987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New Framework for Multi-Process Systems</a:t>
            </a:r>
            <a:endParaRPr lang="en-US" sz="36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6270" y="1213008"/>
            <a:ext cx="3257004"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25669" y="4526340"/>
            <a:ext cx="5439103" cy="1569660"/>
          </a:xfrm>
          <a:prstGeom prst="rect">
            <a:avLst/>
          </a:prstGeom>
        </p:spPr>
        <p:txBody>
          <a:bodyPr wrap="square">
            <a:spAutoFit/>
          </a:bodyPr>
          <a:lstStyle/>
          <a:p>
            <a:r>
              <a:rPr lang="en-US" sz="2400" dirty="0" smtClean="0">
                <a:solidFill>
                  <a:prstClr val="black"/>
                </a:solidFill>
              </a:rPr>
              <a:t>Makes heavy use of object-oriented programming in order to eliminate duplication of code and improve system scalability</a:t>
            </a:r>
            <a:endParaRPr lang="en-US" sz="2400" dirty="0">
              <a:solidFill>
                <a:prstClr val="black"/>
              </a:solidFill>
            </a:endParaRPr>
          </a:p>
        </p:txBody>
      </p:sp>
      <p:pic>
        <p:nvPicPr>
          <p:cNvPr id="3074" name="Picture 2" descr="C:\Users\ekerry\AppData\Local\Temp\SNAGHTML10f6a5d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2409" y="1764491"/>
            <a:ext cx="3000592" cy="402763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25669" y="1213008"/>
            <a:ext cx="3612931" cy="2031325"/>
          </a:xfrm>
          <a:prstGeom prst="rect">
            <a:avLst/>
          </a:prstGeom>
        </p:spPr>
        <p:txBody>
          <a:bodyPr wrap="square">
            <a:spAutoFit/>
          </a:bodyPr>
          <a:lstStyle/>
          <a:p>
            <a:r>
              <a:rPr lang="en-US" dirty="0">
                <a:solidFill>
                  <a:prstClr val="black"/>
                </a:solidFill>
              </a:rPr>
              <a:t>The Actor Framework designed for large multi-process applications</a:t>
            </a:r>
          </a:p>
          <a:p>
            <a:endParaRPr lang="en-US" dirty="0">
              <a:solidFill>
                <a:prstClr val="black"/>
              </a:solidFill>
            </a:endParaRPr>
          </a:p>
          <a:p>
            <a:r>
              <a:rPr lang="en-US" dirty="0">
                <a:solidFill>
                  <a:prstClr val="black"/>
                </a:solidFill>
              </a:rPr>
              <a:t>Includes utility for generating messages and invoking actor methods</a:t>
            </a:r>
          </a:p>
        </p:txBody>
      </p:sp>
      <p:sp>
        <p:nvSpPr>
          <p:cNvPr id="10" name="Rounded Rectangle 9"/>
          <p:cNvSpPr/>
          <p:nvPr/>
        </p:nvSpPr>
        <p:spPr>
          <a:xfrm>
            <a:off x="730468" y="3505200"/>
            <a:ext cx="3003331" cy="762000"/>
          </a:xfrm>
          <a:prstGeom prst="roundRect">
            <a:avLst/>
          </a:prstGeom>
          <a:ln/>
          <a:effectLst>
            <a:innerShdw blurRad="114300">
              <a:prstClr val="black"/>
            </a:innerShdw>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solidFill>
                  <a:prstClr val="black"/>
                </a:solidFill>
              </a:rPr>
              <a:t>For more information:</a:t>
            </a:r>
          </a:p>
          <a:p>
            <a:pPr algn="ctr"/>
            <a:r>
              <a:rPr lang="en-US" b="1" dirty="0" smtClean="0">
                <a:solidFill>
                  <a:prstClr val="black"/>
                </a:solidFill>
              </a:rPr>
              <a:t>ni.com/</a:t>
            </a:r>
            <a:r>
              <a:rPr lang="en-US" b="1" dirty="0" err="1" smtClean="0">
                <a:solidFill>
                  <a:prstClr val="black"/>
                </a:solidFill>
              </a:rPr>
              <a:t>actorframework</a:t>
            </a:r>
            <a:endParaRPr lang="en-US" b="1" dirty="0">
              <a:solidFill>
                <a:prstClr val="black"/>
              </a:solidFill>
            </a:endParaRPr>
          </a:p>
        </p:txBody>
      </p:sp>
    </p:spTree>
    <p:extLst>
      <p:ext uri="{BB962C8B-B14F-4D97-AF65-F5344CB8AC3E}">
        <p14:creationId xmlns:p14="http://schemas.microsoft.com/office/powerpoint/2010/main" val="1747470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Checklist for Creating a Plugin</a:t>
            </a:r>
            <a:endParaRPr lang="en-US" dirty="0"/>
          </a:p>
        </p:txBody>
      </p:sp>
      <p:sp>
        <p:nvSpPr>
          <p:cNvPr id="3" name="Content Placeholder 2"/>
          <p:cNvSpPr>
            <a:spLocks noGrp="1"/>
          </p:cNvSpPr>
          <p:nvPr>
            <p:ph idx="1"/>
          </p:nvPr>
        </p:nvSpPr>
        <p:spPr/>
        <p:txBody>
          <a:bodyPr/>
          <a:lstStyle/>
          <a:p>
            <a:r>
              <a:rPr lang="en-US" b="1" dirty="0" smtClean="0"/>
              <a:t>Project Name</a:t>
            </a:r>
            <a:r>
              <a:rPr lang="en-US" dirty="0" smtClean="0"/>
              <a:t>: Advanced Sample Project Session</a:t>
            </a:r>
          </a:p>
          <a:p>
            <a:r>
              <a:rPr lang="en-US" b="1" dirty="0" smtClean="0"/>
              <a:t>Measurement</a:t>
            </a:r>
            <a:r>
              <a:rPr lang="en-US" dirty="0" smtClean="0"/>
              <a:t>: NIWeek Demo</a:t>
            </a:r>
          </a:p>
          <a:p>
            <a:endParaRPr lang="en-US" dirty="0"/>
          </a:p>
          <a:p>
            <a:r>
              <a:rPr lang="en-US" b="1" dirty="0" smtClean="0"/>
              <a:t>Methods</a:t>
            </a:r>
            <a:r>
              <a:rPr lang="en-US" dirty="0" smtClean="0"/>
              <a:t>: </a:t>
            </a:r>
          </a:p>
          <a:p>
            <a:pPr>
              <a:buFontTx/>
              <a:buChar char="-"/>
            </a:pPr>
            <a:r>
              <a:rPr lang="en-US" dirty="0" smtClean="0"/>
              <a:t>Acquire</a:t>
            </a:r>
          </a:p>
          <a:p>
            <a:pPr>
              <a:buFontTx/>
              <a:buChar char="-"/>
            </a:pPr>
            <a:r>
              <a:rPr lang="en-US" dirty="0" smtClean="0"/>
              <a:t>Measure</a:t>
            </a:r>
          </a:p>
          <a:p>
            <a:pPr>
              <a:buFontTx/>
              <a:buChar char="-"/>
            </a:pPr>
            <a:endParaRPr lang="en-US" dirty="0"/>
          </a:p>
          <a:p>
            <a:pPr marL="0" indent="0"/>
            <a:r>
              <a:rPr lang="en-US" b="1" dirty="0" smtClean="0"/>
              <a:t>Hardware</a:t>
            </a:r>
          </a:p>
          <a:p>
            <a:pPr>
              <a:buFontTx/>
              <a:buChar char="-"/>
            </a:pPr>
            <a:r>
              <a:rPr lang="en-US" dirty="0" smtClean="0"/>
              <a:t>Digital </a:t>
            </a:r>
            <a:r>
              <a:rPr lang="en-US" dirty="0" err="1" smtClean="0"/>
              <a:t>Multimeter</a:t>
            </a:r>
            <a:r>
              <a:rPr lang="en-US" dirty="0" smtClean="0"/>
              <a:t> (DMM)</a:t>
            </a:r>
          </a:p>
          <a:p>
            <a:pPr>
              <a:buFontTx/>
              <a:buChar char="-"/>
            </a:pPr>
            <a:r>
              <a:rPr lang="en-US" dirty="0" smtClean="0"/>
              <a:t>Power Supply (PSU)</a:t>
            </a:r>
          </a:p>
          <a:p>
            <a:endParaRPr lang="en-US" dirty="0"/>
          </a:p>
        </p:txBody>
      </p:sp>
    </p:spTree>
    <p:extLst>
      <p:ext uri="{BB962C8B-B14F-4D97-AF65-F5344CB8AC3E}">
        <p14:creationId xmlns:p14="http://schemas.microsoft.com/office/powerpoint/2010/main" val="376067809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590800"/>
            <a:ext cx="8169275" cy="963613"/>
          </a:xfrm>
        </p:spPr>
        <p:txBody>
          <a:bodyPr/>
          <a:lstStyle/>
          <a:p>
            <a:r>
              <a:rPr lang="en-US" dirty="0" smtClean="0"/>
              <a:t>Adding a Template</a:t>
            </a:r>
            <a:endParaRPr lang="en-US" dirty="0"/>
          </a:p>
        </p:txBody>
      </p:sp>
    </p:spTree>
    <p:extLst>
      <p:ext uri="{BB962C8B-B14F-4D97-AF65-F5344CB8AC3E}">
        <p14:creationId xmlns:p14="http://schemas.microsoft.com/office/powerpoint/2010/main" val="2018555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Template</a:t>
            </a:r>
            <a:endParaRPr lang="en-US" dirty="0"/>
          </a:p>
        </p:txBody>
      </p:sp>
      <p:sp>
        <p:nvSpPr>
          <p:cNvPr id="5" name="Content Placeholder 4"/>
          <p:cNvSpPr>
            <a:spLocks noGrp="1"/>
          </p:cNvSpPr>
          <p:nvPr>
            <p:ph idx="1"/>
          </p:nvPr>
        </p:nvSpPr>
        <p:spPr/>
        <p:txBody>
          <a:bodyPr/>
          <a:lstStyle/>
          <a:p>
            <a:pPr marL="0" indent="0"/>
            <a:r>
              <a:rPr lang="en-US" dirty="0" smtClean="0"/>
              <a:t>Required</a:t>
            </a:r>
          </a:p>
          <a:p>
            <a:pPr marL="457200" indent="-457200">
              <a:buFont typeface="+mj-lt"/>
              <a:buAutoNum type="arabicPeriod"/>
            </a:pPr>
            <a:r>
              <a:rPr lang="en-US" dirty="0" smtClean="0"/>
              <a:t>Create the source code for template</a:t>
            </a:r>
          </a:p>
          <a:p>
            <a:pPr marL="457200" indent="-457200">
              <a:buFont typeface="+mj-lt"/>
              <a:buAutoNum type="arabicPeriod"/>
            </a:pPr>
            <a:r>
              <a:rPr lang="en-US" dirty="0" smtClean="0"/>
              <a:t>Create the XML document for template</a:t>
            </a:r>
          </a:p>
          <a:p>
            <a:pPr marL="457200" indent="-457200">
              <a:buFont typeface="+mj-lt"/>
              <a:buAutoNum type="arabicPeriod"/>
            </a:pPr>
            <a:endParaRPr lang="en-US" dirty="0"/>
          </a:p>
          <a:p>
            <a:pPr marL="0" indent="0"/>
            <a:r>
              <a:rPr lang="en-US" dirty="0" smtClean="0"/>
              <a:t>Optional: Scripting on Copied Code</a:t>
            </a:r>
          </a:p>
          <a:p>
            <a:pPr marL="457200" indent="-457200">
              <a:buFont typeface="+mj-lt"/>
              <a:buAutoNum type="arabicPeriod"/>
            </a:pPr>
            <a:r>
              <a:rPr lang="en-US" dirty="0" smtClean="0"/>
              <a:t>Create a custom scripting method to modify template</a:t>
            </a:r>
          </a:p>
          <a:p>
            <a:pPr marL="0" indent="0"/>
            <a:endParaRPr lang="en-US" dirty="0" smtClean="0"/>
          </a:p>
          <a:p>
            <a:pPr marL="0" indent="0"/>
            <a:r>
              <a:rPr lang="en-US" dirty="0" smtClean="0"/>
              <a:t>Optional: Custom Create Project Dialog</a:t>
            </a:r>
          </a:p>
          <a:p>
            <a:pPr marL="457200" indent="-457200">
              <a:buFont typeface="+mj-lt"/>
              <a:buAutoNum type="arabicPeriod"/>
            </a:pPr>
            <a:r>
              <a:rPr lang="en-US" dirty="0" smtClean="0"/>
              <a:t>Override the </a:t>
            </a:r>
            <a:r>
              <a:rPr lang="en-US" dirty="0" err="1" smtClean="0"/>
              <a:t>MetaData</a:t>
            </a:r>
            <a:r>
              <a:rPr lang="en-US" dirty="0" smtClean="0"/>
              <a:t> object (resources folder)</a:t>
            </a:r>
          </a:p>
          <a:p>
            <a:pPr marL="457200" indent="-457200">
              <a:buFont typeface="+mj-lt"/>
              <a:buAutoNum type="arabicPeriod"/>
            </a:pPr>
            <a:r>
              <a:rPr lang="en-US" dirty="0" smtClean="0"/>
              <a:t>Create a new ‘Spec Page’ </a:t>
            </a:r>
            <a:r>
              <a:rPr lang="en-US" sz="1800" b="1" i="1" dirty="0" smtClean="0"/>
              <a:t>(must have required inputs)</a:t>
            </a:r>
            <a:endParaRPr lang="en-US" b="1" i="1" dirty="0" smtClean="0"/>
          </a:p>
          <a:p>
            <a:pPr marL="457200" indent="-457200">
              <a:buFont typeface="+mj-lt"/>
              <a:buAutoNum type="arabicPeriod"/>
            </a:pPr>
            <a:endParaRPr lang="en-US" dirty="0"/>
          </a:p>
        </p:txBody>
      </p:sp>
      <p:sp>
        <p:nvSpPr>
          <p:cNvPr id="6" name="TextBox 5"/>
          <p:cNvSpPr txBox="1"/>
          <p:nvPr/>
        </p:nvSpPr>
        <p:spPr>
          <a:xfrm>
            <a:off x="2895600" y="6176291"/>
            <a:ext cx="2875915" cy="369332"/>
          </a:xfrm>
          <a:prstGeom prst="rect">
            <a:avLst/>
          </a:prstGeom>
          <a:noFill/>
        </p:spPr>
        <p:txBody>
          <a:bodyPr wrap="none" rtlCol="0">
            <a:spAutoFit/>
          </a:bodyPr>
          <a:lstStyle/>
          <a:p>
            <a:r>
              <a:rPr lang="en-US" dirty="0" smtClean="0">
                <a:hlinkClick r:id="rId2"/>
              </a:rPr>
              <a:t>Information Available Here</a:t>
            </a:r>
            <a:endParaRPr lang="en-US" dirty="0"/>
          </a:p>
        </p:txBody>
      </p:sp>
    </p:spTree>
    <p:extLst>
      <p:ext uri="{BB962C8B-B14F-4D97-AF65-F5344CB8AC3E}">
        <p14:creationId xmlns:p14="http://schemas.microsoft.com/office/powerpoint/2010/main" val="2791373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3" cstate="print"/>
          <a:srcRect/>
          <a:stretch>
            <a:fillRect/>
          </a:stretch>
        </p:blipFill>
        <p:spPr bwMode="auto">
          <a:xfrm>
            <a:off x="2819400" y="1219200"/>
            <a:ext cx="5486400" cy="2290082"/>
          </a:xfrm>
          <a:prstGeom prst="rect">
            <a:avLst/>
          </a:prstGeom>
          <a:noFill/>
          <a:ln w="9525">
            <a:noFill/>
            <a:miter lim="800000"/>
            <a:headEnd/>
            <a:tailEnd/>
          </a:ln>
        </p:spPr>
      </p:pic>
      <p:sp>
        <p:nvSpPr>
          <p:cNvPr id="16" name="Bent Arrow 15"/>
          <p:cNvSpPr/>
          <p:nvPr/>
        </p:nvSpPr>
        <p:spPr bwMode="auto">
          <a:xfrm>
            <a:off x="1828800" y="2514600"/>
            <a:ext cx="2209800" cy="762000"/>
          </a:xfrm>
          <a:prstGeom prst="bent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i="0" u="none" strike="noStrike" cap="none" normalizeH="0" baseline="0" smtClean="0">
              <a:ln>
                <a:noFill/>
              </a:ln>
              <a:solidFill>
                <a:schemeClr val="tx1"/>
              </a:solidFill>
              <a:effectLst/>
              <a:latin typeface="Arial Narrow" pitchFamily="34" charset="0"/>
            </a:endParaRPr>
          </a:p>
        </p:txBody>
      </p:sp>
      <p:pic>
        <p:nvPicPr>
          <p:cNvPr id="230404" name="Picture 4" descr="C:\Users\ekerry\AppData\Local\Temp\SNAGHTML19f3b581.PNG"/>
          <p:cNvPicPr>
            <a:picLocks noChangeAspect="1" noChangeArrowheads="1"/>
          </p:cNvPicPr>
          <p:nvPr/>
        </p:nvPicPr>
        <p:blipFill>
          <a:blip r:embed="rId4" cstate="print"/>
          <a:srcRect l="18667" r="17333"/>
          <a:stretch>
            <a:fillRect/>
          </a:stretch>
        </p:blipFill>
        <p:spPr bwMode="auto">
          <a:xfrm>
            <a:off x="1143000" y="3124200"/>
            <a:ext cx="1828800" cy="1905000"/>
          </a:xfrm>
          <a:prstGeom prst="rect">
            <a:avLst/>
          </a:prstGeom>
          <a:noFill/>
        </p:spPr>
      </p:pic>
      <p:sp>
        <p:nvSpPr>
          <p:cNvPr id="2" name="Title 1"/>
          <p:cNvSpPr>
            <a:spLocks noGrp="1"/>
          </p:cNvSpPr>
          <p:nvPr>
            <p:ph type="title"/>
          </p:nvPr>
        </p:nvSpPr>
        <p:spPr/>
        <p:txBody>
          <a:bodyPr/>
          <a:lstStyle/>
          <a:p>
            <a:r>
              <a:rPr lang="en-US" dirty="0" smtClean="0"/>
              <a:t>The Basics of an Object Factory</a:t>
            </a:r>
            <a:endParaRPr lang="en-US" dirty="0"/>
          </a:p>
        </p:txBody>
      </p:sp>
      <p:sp>
        <p:nvSpPr>
          <p:cNvPr id="4" name="Cube 3"/>
          <p:cNvSpPr/>
          <p:nvPr/>
        </p:nvSpPr>
        <p:spPr bwMode="auto">
          <a:xfrm>
            <a:off x="1295400" y="3352800"/>
            <a:ext cx="381000" cy="38100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Arial Narrow" pitchFamily="34" charset="0"/>
              </a:rPr>
              <a:t>A</a:t>
            </a:r>
          </a:p>
        </p:txBody>
      </p:sp>
      <p:sp>
        <p:nvSpPr>
          <p:cNvPr id="5" name="Cube 4"/>
          <p:cNvSpPr/>
          <p:nvPr/>
        </p:nvSpPr>
        <p:spPr bwMode="auto">
          <a:xfrm>
            <a:off x="1752600" y="3581400"/>
            <a:ext cx="381000" cy="38100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Arial Narrow" pitchFamily="34" charset="0"/>
              </a:rPr>
              <a:t>B</a:t>
            </a:r>
          </a:p>
        </p:txBody>
      </p:sp>
      <p:sp>
        <p:nvSpPr>
          <p:cNvPr id="6" name="Cube 5"/>
          <p:cNvSpPr/>
          <p:nvPr/>
        </p:nvSpPr>
        <p:spPr bwMode="auto">
          <a:xfrm>
            <a:off x="2133600" y="3962400"/>
            <a:ext cx="381000" cy="38100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Arial Narrow" pitchFamily="34" charset="0"/>
              </a:rPr>
              <a:t>C</a:t>
            </a:r>
          </a:p>
        </p:txBody>
      </p:sp>
      <p:sp>
        <p:nvSpPr>
          <p:cNvPr id="7" name="Cube 6"/>
          <p:cNvSpPr/>
          <p:nvPr/>
        </p:nvSpPr>
        <p:spPr bwMode="auto">
          <a:xfrm>
            <a:off x="5257800" y="4419600"/>
            <a:ext cx="381000" cy="381000"/>
          </a:xfrm>
          <a:prstGeom prst="cub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i="0" u="none" strike="noStrike" cap="none" normalizeH="0" baseline="0" dirty="0" smtClean="0">
              <a:ln>
                <a:noFill/>
              </a:ln>
              <a:solidFill>
                <a:schemeClr val="tx1"/>
              </a:solidFill>
              <a:effectLst/>
              <a:latin typeface="Arial Narrow" pitchFamily="34" charset="0"/>
            </a:endParaRPr>
          </a:p>
        </p:txBody>
      </p:sp>
      <p:sp>
        <p:nvSpPr>
          <p:cNvPr id="8" name="TextBox 7"/>
          <p:cNvSpPr txBox="1"/>
          <p:nvPr/>
        </p:nvSpPr>
        <p:spPr>
          <a:xfrm>
            <a:off x="4599448" y="4129239"/>
            <a:ext cx="1976823" cy="307777"/>
          </a:xfrm>
          <a:prstGeom prst="rect">
            <a:avLst/>
          </a:prstGeom>
          <a:noFill/>
        </p:spPr>
        <p:txBody>
          <a:bodyPr wrap="none" rtlCol="0">
            <a:spAutoFit/>
          </a:bodyPr>
          <a:lstStyle/>
          <a:p>
            <a:r>
              <a:rPr lang="en-US" sz="1400" dirty="0" smtClean="0"/>
              <a:t>Generic Measurement</a:t>
            </a:r>
            <a:endParaRPr lang="en-US" sz="1400" dirty="0"/>
          </a:p>
        </p:txBody>
      </p:sp>
      <p:pic>
        <p:nvPicPr>
          <p:cNvPr id="230406" name="Picture 6" descr="C:\Users\ekerry\AppData\Local\Temp\SNAGHTML19f3f78f.PNG"/>
          <p:cNvPicPr>
            <a:picLocks noChangeAspect="1" noChangeArrowheads="1"/>
          </p:cNvPicPr>
          <p:nvPr/>
        </p:nvPicPr>
        <p:blipFill>
          <a:blip r:embed="rId5" cstate="print"/>
          <a:srcRect t="7442"/>
          <a:stretch>
            <a:fillRect/>
          </a:stretch>
        </p:blipFill>
        <p:spPr bwMode="auto">
          <a:xfrm>
            <a:off x="533400" y="3200400"/>
            <a:ext cx="2562225" cy="1895476"/>
          </a:xfrm>
          <a:prstGeom prst="rect">
            <a:avLst/>
          </a:prstGeom>
          <a:noFill/>
        </p:spPr>
      </p:pic>
      <p:sp>
        <p:nvSpPr>
          <p:cNvPr id="12" name="TextBox 11"/>
          <p:cNvSpPr txBox="1"/>
          <p:nvPr/>
        </p:nvSpPr>
        <p:spPr>
          <a:xfrm>
            <a:off x="398177" y="4953000"/>
            <a:ext cx="2860078" cy="523220"/>
          </a:xfrm>
          <a:prstGeom prst="rect">
            <a:avLst/>
          </a:prstGeom>
          <a:noFill/>
        </p:spPr>
        <p:txBody>
          <a:bodyPr wrap="none" rtlCol="0">
            <a:spAutoFit/>
          </a:bodyPr>
          <a:lstStyle/>
          <a:p>
            <a:pPr algn="ctr"/>
            <a:r>
              <a:rPr lang="en-US" sz="1400" dirty="0" smtClean="0"/>
              <a:t>Location on Disk</a:t>
            </a:r>
          </a:p>
          <a:p>
            <a:pPr algn="ctr"/>
            <a:r>
              <a:rPr lang="en-US" sz="1400" dirty="0" smtClean="0"/>
              <a:t>Where Measurements are Stored</a:t>
            </a:r>
            <a:endParaRPr lang="en-US" sz="1400" dirty="0"/>
          </a:p>
        </p:txBody>
      </p:sp>
      <p:sp>
        <p:nvSpPr>
          <p:cNvPr id="17" name="Rounded Rectangle 16"/>
          <p:cNvSpPr/>
          <p:nvPr/>
        </p:nvSpPr>
        <p:spPr bwMode="auto">
          <a:xfrm>
            <a:off x="3429000" y="3733800"/>
            <a:ext cx="4419600" cy="2057400"/>
          </a:xfrm>
          <a:prstGeom prst="roundRect">
            <a:avLst>
              <a:gd name="adj" fmla="val 6082"/>
            </a:avLst>
          </a:prstGeom>
          <a:noFill/>
          <a:ln>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i="0" u="none" strike="noStrike" cap="none" normalizeH="0" baseline="0" smtClean="0">
              <a:ln>
                <a:noFill/>
              </a:ln>
              <a:solidFill>
                <a:schemeClr val="tx1"/>
              </a:solidFill>
              <a:effectLst/>
              <a:latin typeface="Arial Narrow" pitchFamily="34" charset="0"/>
            </a:endParaRPr>
          </a:p>
        </p:txBody>
      </p:sp>
      <p:sp>
        <p:nvSpPr>
          <p:cNvPr id="18" name="TextBox 17"/>
          <p:cNvSpPr txBox="1"/>
          <p:nvPr/>
        </p:nvSpPr>
        <p:spPr>
          <a:xfrm>
            <a:off x="3429000" y="3733800"/>
            <a:ext cx="2519857" cy="307777"/>
          </a:xfrm>
          <a:prstGeom prst="rect">
            <a:avLst/>
          </a:prstGeom>
          <a:noFill/>
        </p:spPr>
        <p:txBody>
          <a:bodyPr wrap="none" rtlCol="0">
            <a:spAutoFit/>
          </a:bodyPr>
          <a:lstStyle/>
          <a:p>
            <a:r>
              <a:rPr lang="en-US" sz="1400" i="1" dirty="0" smtClean="0">
                <a:solidFill>
                  <a:schemeClr val="tx2">
                    <a:lumMod val="60000"/>
                    <a:lumOff val="40000"/>
                  </a:schemeClr>
                </a:solidFill>
              </a:rPr>
              <a:t>Objects Loaded Into Memory</a:t>
            </a:r>
            <a:endParaRPr lang="en-US" sz="1400" i="1" dirty="0">
              <a:solidFill>
                <a:schemeClr val="tx2">
                  <a:lumMod val="60000"/>
                  <a:lumOff val="40000"/>
                </a:schemeClr>
              </a:solidFill>
            </a:endParaRPr>
          </a:p>
        </p:txBody>
      </p:sp>
      <p:sp>
        <p:nvSpPr>
          <p:cNvPr id="19" name="Cube 18"/>
          <p:cNvSpPr/>
          <p:nvPr/>
        </p:nvSpPr>
        <p:spPr bwMode="auto">
          <a:xfrm>
            <a:off x="4038600" y="5029200"/>
            <a:ext cx="381000" cy="38100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Arial Narrow" pitchFamily="34" charset="0"/>
              </a:rPr>
              <a:t>A</a:t>
            </a:r>
          </a:p>
        </p:txBody>
      </p:sp>
      <p:sp>
        <p:nvSpPr>
          <p:cNvPr id="20" name="Cube 19"/>
          <p:cNvSpPr/>
          <p:nvPr/>
        </p:nvSpPr>
        <p:spPr bwMode="auto">
          <a:xfrm>
            <a:off x="5181600" y="5029200"/>
            <a:ext cx="381000" cy="38100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Arial Narrow" pitchFamily="34" charset="0"/>
              </a:rPr>
              <a:t>B</a:t>
            </a:r>
          </a:p>
        </p:txBody>
      </p:sp>
      <p:sp>
        <p:nvSpPr>
          <p:cNvPr id="21" name="Cube 20"/>
          <p:cNvSpPr/>
          <p:nvPr/>
        </p:nvSpPr>
        <p:spPr bwMode="auto">
          <a:xfrm>
            <a:off x="6324600" y="5029200"/>
            <a:ext cx="381000" cy="38100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Arial Narrow" pitchFamily="34" charset="0"/>
              </a:rPr>
              <a:t>C</a:t>
            </a:r>
          </a:p>
        </p:txBody>
      </p:sp>
      <p:cxnSp>
        <p:nvCxnSpPr>
          <p:cNvPr id="24" name="Straight Connector 23"/>
          <p:cNvCxnSpPr/>
          <p:nvPr/>
        </p:nvCxnSpPr>
        <p:spPr bwMode="auto">
          <a:xfrm rot="5400000" flipH="1" flipV="1">
            <a:off x="5295900" y="4914900"/>
            <a:ext cx="228600" cy="0"/>
          </a:xfrm>
          <a:prstGeom prst="line">
            <a:avLst/>
          </a:prstGeom>
          <a:noFill/>
          <a:ln w="9525" cap="flat" cmpd="sng" algn="ctr">
            <a:solidFill>
              <a:srgbClr val="0062BC"/>
            </a:solidFill>
            <a:prstDash val="solid"/>
            <a:round/>
            <a:headEnd type="none" w="med" len="med"/>
            <a:tailEnd type="none" w="med" len="med"/>
          </a:ln>
          <a:effectLst/>
        </p:spPr>
      </p:cxnSp>
      <p:sp>
        <p:nvSpPr>
          <p:cNvPr id="27" name="TextBox 26"/>
          <p:cNvSpPr txBox="1"/>
          <p:nvPr/>
        </p:nvSpPr>
        <p:spPr>
          <a:xfrm>
            <a:off x="5943600" y="4419600"/>
            <a:ext cx="921471" cy="307777"/>
          </a:xfrm>
          <a:prstGeom prst="rect">
            <a:avLst/>
          </a:prstGeom>
          <a:noFill/>
        </p:spPr>
        <p:txBody>
          <a:bodyPr wrap="none" rtlCol="0">
            <a:spAutoFit/>
          </a:bodyPr>
          <a:lstStyle/>
          <a:p>
            <a:r>
              <a:rPr lang="en-US" sz="1400" i="1" dirty="0" smtClean="0">
                <a:solidFill>
                  <a:schemeClr val="tx2">
                    <a:lumMod val="60000"/>
                    <a:lumOff val="40000"/>
                  </a:schemeClr>
                </a:solidFill>
                <a:sym typeface="Wingdings" pitchFamily="2" charset="2"/>
              </a:rPr>
              <a:t> Parent</a:t>
            </a:r>
            <a:endParaRPr lang="en-US" sz="1400" i="1" dirty="0">
              <a:solidFill>
                <a:schemeClr val="tx2">
                  <a:lumMod val="60000"/>
                  <a:lumOff val="40000"/>
                </a:schemeClr>
              </a:solidFill>
            </a:endParaRPr>
          </a:p>
        </p:txBody>
      </p:sp>
      <p:sp>
        <p:nvSpPr>
          <p:cNvPr id="28" name="TextBox 27"/>
          <p:cNvSpPr txBox="1"/>
          <p:nvPr/>
        </p:nvSpPr>
        <p:spPr>
          <a:xfrm>
            <a:off x="6781800" y="5029200"/>
            <a:ext cx="1067921" cy="307777"/>
          </a:xfrm>
          <a:prstGeom prst="rect">
            <a:avLst/>
          </a:prstGeom>
          <a:noFill/>
        </p:spPr>
        <p:txBody>
          <a:bodyPr wrap="none" rtlCol="0">
            <a:spAutoFit/>
          </a:bodyPr>
          <a:lstStyle/>
          <a:p>
            <a:r>
              <a:rPr lang="en-US" sz="1400" i="1" dirty="0" smtClean="0">
                <a:solidFill>
                  <a:schemeClr val="tx2">
                    <a:lumMod val="60000"/>
                    <a:lumOff val="40000"/>
                  </a:schemeClr>
                </a:solidFill>
                <a:sym typeface="Wingdings" pitchFamily="2" charset="2"/>
              </a:rPr>
              <a:t> Children</a:t>
            </a:r>
            <a:endParaRPr lang="en-US" sz="1400" i="1" dirty="0">
              <a:solidFill>
                <a:schemeClr val="tx2">
                  <a:lumMod val="60000"/>
                  <a:lumOff val="40000"/>
                </a:schemeClr>
              </a:solidFill>
            </a:endParaRPr>
          </a:p>
        </p:txBody>
      </p:sp>
      <p:cxnSp>
        <p:nvCxnSpPr>
          <p:cNvPr id="29" name="Straight Connector 28"/>
          <p:cNvCxnSpPr>
            <a:stCxn id="19" idx="0"/>
            <a:endCxn id="7" idx="3"/>
          </p:cNvCxnSpPr>
          <p:nvPr/>
        </p:nvCxnSpPr>
        <p:spPr bwMode="auto">
          <a:xfrm rot="5400000" flipH="1" flipV="1">
            <a:off x="4724400" y="4352925"/>
            <a:ext cx="228600" cy="1123950"/>
          </a:xfrm>
          <a:prstGeom prst="line">
            <a:avLst/>
          </a:prstGeom>
          <a:noFill/>
          <a:ln w="9525" cap="flat" cmpd="sng" algn="ctr">
            <a:solidFill>
              <a:srgbClr val="0062BC"/>
            </a:solidFill>
            <a:prstDash val="solid"/>
            <a:round/>
            <a:headEnd type="none" w="med" len="med"/>
            <a:tailEnd type="none" w="med" len="med"/>
          </a:ln>
          <a:effectLst/>
        </p:spPr>
      </p:cxnSp>
      <p:cxnSp>
        <p:nvCxnSpPr>
          <p:cNvPr id="30" name="Straight Connector 29"/>
          <p:cNvCxnSpPr>
            <a:stCxn id="21" idx="1"/>
            <a:endCxn id="7" idx="3"/>
          </p:cNvCxnSpPr>
          <p:nvPr/>
        </p:nvCxnSpPr>
        <p:spPr bwMode="auto">
          <a:xfrm rot="16200000" flipV="1">
            <a:off x="5772150" y="4429125"/>
            <a:ext cx="323850" cy="1066800"/>
          </a:xfrm>
          <a:prstGeom prst="line">
            <a:avLst/>
          </a:prstGeom>
          <a:noFill/>
          <a:ln w="9525" cap="flat" cmpd="sng" algn="ctr">
            <a:solidFill>
              <a:srgbClr val="0062BC"/>
            </a:solidFill>
            <a:prstDash val="solid"/>
            <a:round/>
            <a:headEnd type="none" w="med" len="med"/>
            <a:tailEnd type="none" w="med" len="med"/>
          </a:ln>
          <a:effectLst/>
        </p:spPr>
      </p:cxnSp>
    </p:spTree>
    <p:extLst>
      <p:ext uri="{BB962C8B-B14F-4D97-AF65-F5344CB8AC3E}">
        <p14:creationId xmlns:p14="http://schemas.microsoft.com/office/powerpoint/2010/main" val="3190183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42917 -0.11759 L 0.46285 -0.11759 L 0.46407 -0.20602 L 0.51632 -0.20602 L 0.56632 -0.20602 L 0.56632 -0.26342 L 0.61407 -0.26342 " pathEditMode="relative" ptsTypes="AAAAAAA">
                                      <p:cBhvr>
                                        <p:cTn id="6" dur="2000" fill="hold"/>
                                        <p:tgtEl>
                                          <p:spTgt spid="4"/>
                                        </p:tgtEl>
                                        <p:attrNameLst>
                                          <p:attrName>ppt_x</p:attrName>
                                          <p:attrName>ppt_y</p:attrName>
                                        </p:attrNameLst>
                                      </p:cBhvr>
                                    </p:animMotion>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par>
                          <p:cTn id="11" fill="hold">
                            <p:stCondLst>
                              <p:cond delay="2000"/>
                            </p:stCondLst>
                            <p:childTnLst>
                              <p:par>
                                <p:cTn id="12" presetID="10" presetClass="exit" presetSubtype="0" fill="hold" grpId="1" nodeType="afterEffect">
                                  <p:stCondLst>
                                    <p:cond delay="0"/>
                                  </p:stCondLst>
                                  <p:childTnLst>
                                    <p:animEffect transition="out" filter="fade">
                                      <p:cBhvr>
                                        <p:cTn id="13" dur="500"/>
                                        <p:tgtEl>
                                          <p:spTgt spid="4"/>
                                        </p:tgtEl>
                                      </p:cBhvr>
                                    </p:animEffect>
                                    <p:set>
                                      <p:cBhvr>
                                        <p:cTn id="14" dur="1" fill="hold">
                                          <p:stCondLst>
                                            <p:cond delay="4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0.38039 -0.15416 L 0.41407 -0.15092 L 0.41407 -0.23935 L 0.51632 -0.23796 L 0.51632 -0.29675 L 0.56181 -0.29513 " pathEditMode="relative" ptsTypes="AAAAAA">
                                      <p:cBhvr>
                                        <p:cTn id="18" dur="2000" fill="hold"/>
                                        <p:tgtEl>
                                          <p:spTgt spid="5"/>
                                        </p:tgtEl>
                                        <p:attrNameLst>
                                          <p:attrName>ppt_x</p:attrName>
                                          <p:attrName>ppt_y</p:attrName>
                                        </p:attrNameLst>
                                      </p:cBhvr>
                                    </p:animMotion>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par>
                          <p:cTn id="23" fill="hold">
                            <p:stCondLst>
                              <p:cond delay="2000"/>
                            </p:stCondLst>
                            <p:childTnLst>
                              <p:par>
                                <p:cTn id="24" presetID="10" presetClass="exit" presetSubtype="0" fill="hold" grpId="1" nodeType="after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0" nodeType="clickEffect">
                                  <p:stCondLst>
                                    <p:cond delay="0"/>
                                  </p:stCondLst>
                                  <p:childTnLst>
                                    <p:animMotion origin="layout" path="M 0.34097 -0.20972 L 0.37361 -0.20648 L 0.37118 -0.29491 L 0.47587 -0.2919 L 0.47465 -0.35394 L 0.52118 -0.35069 " pathEditMode="relative" ptsTypes="AAAAAA">
                                      <p:cBhvr>
                                        <p:cTn id="30" dur="2000" fill="hold"/>
                                        <p:tgtEl>
                                          <p:spTgt spid="6"/>
                                        </p:tgtEl>
                                        <p:attrNameLst>
                                          <p:attrName>ppt_x</p:attrName>
                                          <p:attrName>ppt_y</p:attrName>
                                        </p:attrNameLst>
                                      </p:cBhvr>
                                    </p:animMotion>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par>
                          <p:cTn id="35" fill="hold">
                            <p:stCondLst>
                              <p:cond delay="2000"/>
                            </p:stCondLst>
                            <p:childTnLst>
                              <p:par>
                                <p:cTn id="36" presetID="10" presetClass="exit" presetSubtype="0" fill="hold" grpId="1" nodeType="afterEffect">
                                  <p:stCondLst>
                                    <p:cond delay="0"/>
                                  </p:stCondLst>
                                  <p:childTnLst>
                                    <p:animEffect transition="out" filter="fade">
                                      <p:cBhvr>
                                        <p:cTn id="37" dur="500"/>
                                        <p:tgtEl>
                                          <p:spTgt spid="6"/>
                                        </p:tgtEl>
                                      </p:cBhvr>
                                    </p:animEffect>
                                    <p:set>
                                      <p:cBhvr>
                                        <p:cTn id="38" dur="1" fill="hold">
                                          <p:stCondLst>
                                            <p:cond delay="499"/>
                                          </p:stCondLst>
                                        </p:cTn>
                                        <p:tgtEl>
                                          <p:spTgt spid="6"/>
                                        </p:tgtEl>
                                        <p:attrNameLst>
                                          <p:attrName>style.visibility</p:attrName>
                                        </p:attrNameLst>
                                      </p:cBhvr>
                                      <p:to>
                                        <p:strVal val="hidden"/>
                                      </p:to>
                                    </p:set>
                                  </p:childTnLst>
                                </p:cTn>
                              </p:par>
                            </p:childTnLst>
                          </p:cTn>
                        </p:par>
                        <p:par>
                          <p:cTn id="39" fill="hold">
                            <p:stCondLst>
                              <p:cond delay="2500"/>
                            </p:stCondLst>
                            <p:childTnLst>
                              <p:par>
                                <p:cTn id="40" presetID="1" presetClass="entr" presetSubtype="0"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childTnLst>
                                </p:cTn>
                              </p:par>
                            </p:childTnLst>
                          </p:cTn>
                        </p:par>
                        <p:par>
                          <p:cTn id="42" fill="hold">
                            <p:stCondLst>
                              <p:cond delay="2500"/>
                            </p:stCondLst>
                            <p:childTnLst>
                              <p:par>
                                <p:cTn id="43" presetID="1" presetClass="entr" presetSubtype="0" fill="hold" grpId="0" nodeType="after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19" grpId="0" animBg="1"/>
      <p:bldP spid="20" grpId="0" animBg="1"/>
      <p:bldP spid="21" grpId="0" animBg="1"/>
      <p:bldP spid="27" grpId="0"/>
      <p:bldP spid="2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9"/>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pPr fontAlgn="base">
              <a:spcAft>
                <a:spcPct val="0"/>
              </a:spcAft>
            </a:pPr>
            <a:r>
              <a:rPr lang="en-US" sz="3200" dirty="0" smtClean="0">
                <a:solidFill>
                  <a:srgbClr val="065FA8"/>
                </a:solidFill>
              </a:rPr>
              <a:t>More Information on Architectures and Process</a:t>
            </a:r>
            <a:br>
              <a:rPr lang="en-US" sz="3200" dirty="0" smtClean="0">
                <a:solidFill>
                  <a:srgbClr val="065FA8"/>
                </a:solidFill>
              </a:rPr>
            </a:br>
            <a:r>
              <a:rPr lang="en-US" sz="2200" dirty="0" smtClean="0">
                <a:solidFill>
                  <a:srgbClr val="065FA8"/>
                </a:solidFill>
              </a:rPr>
              <a:t>Dedicated to LabVIEW Development and Software Engineering Practices</a:t>
            </a:r>
          </a:p>
        </p:txBody>
      </p:sp>
      <p:sp>
        <p:nvSpPr>
          <p:cNvPr id="17" name="Content Placeholder 16"/>
          <p:cNvSpPr>
            <a:spLocks noGrp="1"/>
          </p:cNvSpPr>
          <p:nvPr>
            <p:ph idx="1"/>
          </p:nvPr>
        </p:nvSpPr>
        <p:spPr>
          <a:xfrm>
            <a:off x="469900" y="1447800"/>
            <a:ext cx="8174038" cy="4622800"/>
          </a:xfrm>
        </p:spPr>
        <p:txBody>
          <a:bodyPr/>
          <a:lstStyle/>
          <a:p>
            <a:r>
              <a:rPr lang="en-US" sz="2000" b="1" dirty="0" smtClean="0"/>
              <a:t>Technical White Paper Series</a:t>
            </a:r>
          </a:p>
          <a:p>
            <a:r>
              <a:rPr lang="en-US" sz="2000" dirty="0" smtClean="0">
                <a:solidFill>
                  <a:schemeClr val="tx2"/>
                </a:solidFill>
              </a:rPr>
              <a:t>ni.com/</a:t>
            </a:r>
            <a:r>
              <a:rPr lang="en-US" sz="2000" dirty="0" err="1" smtClean="0">
                <a:solidFill>
                  <a:schemeClr val="tx2"/>
                </a:solidFill>
              </a:rPr>
              <a:t>largeapps</a:t>
            </a:r>
            <a:endParaRPr lang="en-US" sz="2000" dirty="0" smtClean="0">
              <a:solidFill>
                <a:schemeClr val="tx2"/>
              </a:solidFill>
            </a:endParaRPr>
          </a:p>
          <a:p>
            <a:endParaRPr lang="en-US" sz="2000" dirty="0"/>
          </a:p>
          <a:p>
            <a:r>
              <a:rPr lang="en-US" sz="2000" b="1" dirty="0" smtClean="0"/>
              <a:t>Online Community Dedicated to Development Best Practices</a:t>
            </a:r>
          </a:p>
          <a:p>
            <a:r>
              <a:rPr lang="en-US" sz="2000" dirty="0" smtClean="0">
                <a:solidFill>
                  <a:schemeClr val="tx2"/>
                </a:solidFill>
              </a:rPr>
              <a:t>ni.com/community/</a:t>
            </a:r>
            <a:r>
              <a:rPr lang="en-US" sz="2000" dirty="0" err="1" smtClean="0">
                <a:solidFill>
                  <a:schemeClr val="tx2"/>
                </a:solidFill>
              </a:rPr>
              <a:t>largeapps</a:t>
            </a:r>
            <a:endParaRPr lang="en-US" sz="2000" dirty="0" smtClean="0">
              <a:solidFill>
                <a:schemeClr val="tx2"/>
              </a:solidFill>
            </a:endParaRPr>
          </a:p>
          <a:p>
            <a:endParaRPr lang="en-US" sz="2000" dirty="0"/>
          </a:p>
          <a:p>
            <a:r>
              <a:rPr lang="en-US" sz="2000" b="1" dirty="0" smtClean="0"/>
              <a:t>Follow My Blog on Software Engineering with LabVIEW</a:t>
            </a:r>
          </a:p>
          <a:p>
            <a:r>
              <a:rPr lang="en-US" sz="2000" dirty="0" smtClean="0">
                <a:solidFill>
                  <a:schemeClr val="tx2"/>
                </a:solidFill>
              </a:rPr>
              <a:t>ekerry.wordpress.com</a:t>
            </a:r>
          </a:p>
          <a:p>
            <a:endParaRPr lang="en-US" sz="2000" dirty="0">
              <a:solidFill>
                <a:schemeClr val="tx2"/>
              </a:solidFill>
            </a:endParaRPr>
          </a:p>
          <a:p>
            <a:r>
              <a:rPr lang="en-US" sz="2000" b="1" dirty="0"/>
              <a:t>Follow </a:t>
            </a:r>
            <a:r>
              <a:rPr lang="en-US" sz="2000" b="1" dirty="0" smtClean="0"/>
              <a:t>me on Twitter</a:t>
            </a:r>
            <a:endParaRPr lang="en-US" sz="2000" b="1" dirty="0"/>
          </a:p>
          <a:p>
            <a:r>
              <a:rPr lang="en-US" sz="2000" dirty="0" smtClean="0">
                <a:solidFill>
                  <a:schemeClr val="tx2"/>
                </a:solidFill>
              </a:rPr>
              <a:t>elijah286</a:t>
            </a:r>
            <a:endParaRPr lang="en-US" sz="2000" dirty="0">
              <a:solidFill>
                <a:schemeClr val="tx2"/>
              </a:solidFill>
            </a:endParaRPr>
          </a:p>
          <a:p>
            <a:endParaRPr lang="en-US" sz="2000" dirty="0">
              <a:solidFill>
                <a:schemeClr val="tx2"/>
              </a:solidFill>
            </a:endParaRPr>
          </a:p>
        </p:txBody>
      </p:sp>
    </p:spTree>
    <p:extLst>
      <p:ext uri="{BB962C8B-B14F-4D97-AF65-F5344CB8AC3E}">
        <p14:creationId xmlns:p14="http://schemas.microsoft.com/office/powerpoint/2010/main" val="260032438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p:cNvSpPr/>
          <p:nvPr/>
        </p:nvSpPr>
        <p:spPr>
          <a:xfrm>
            <a:off x="5562600" y="3962400"/>
            <a:ext cx="2743200" cy="1971675"/>
          </a:xfrm>
          <a:prstGeom prst="roundRect">
            <a:avLst>
              <a:gd name="adj" fmla="val 5307"/>
            </a:avLst>
          </a:prstGeom>
          <a:gradFill>
            <a:gsLst>
              <a:gs pos="19000">
                <a:sysClr val="window" lastClr="FFFFFF">
                  <a:lumMod val="65000"/>
                </a:sysClr>
              </a:gs>
              <a:gs pos="19000">
                <a:sysClr val="window" lastClr="FFFFFF">
                  <a:lumMod val="65000"/>
                </a:sysClr>
              </a:gs>
              <a:gs pos="20000">
                <a:sysClr val="window" lastClr="FFFFFF"/>
              </a:gs>
            </a:gsLst>
            <a:lin ang="5400000" scaled="0"/>
          </a:gradFill>
          <a:ln w="25400" cap="flat" cmpd="sng" algn="ctr">
            <a:solidFill>
              <a:sysClr val="window" lastClr="FFFFFF">
                <a:lumMod val="50000"/>
              </a:sysClr>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ysClr val="window" lastClr="FFFFFF"/>
                </a:solidFill>
                <a:effectLst/>
                <a:uLnTx/>
                <a:uFillTx/>
                <a:latin typeface="Arial Narrow" pitchFamily="34" charset="0"/>
                <a:ea typeface="+mn-ea"/>
                <a:cs typeface="+mn-cs"/>
              </a:rPr>
              <a:t>DAQ Application</a:t>
            </a:r>
          </a:p>
        </p:txBody>
      </p:sp>
      <p:sp>
        <p:nvSpPr>
          <p:cNvPr id="19" name="Up Arrow 18"/>
          <p:cNvSpPr/>
          <p:nvPr/>
        </p:nvSpPr>
        <p:spPr bwMode="auto">
          <a:xfrm rot="10800000" flipH="1">
            <a:off x="6553200" y="2743200"/>
            <a:ext cx="771525" cy="1165176"/>
          </a:xfrm>
          <a:prstGeom prst="upArrow">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smtClean="0">
              <a:ln>
                <a:noFill/>
              </a:ln>
              <a:solidFill>
                <a:sysClr val="windowText" lastClr="000000"/>
              </a:solidFill>
              <a:effectLst/>
              <a:uLnTx/>
              <a:uFillTx/>
              <a:latin typeface="Arial Narrow" pitchFamily="34" charset="0"/>
              <a:ea typeface="+mn-ea"/>
              <a:cs typeface="+mn-cs"/>
            </a:endParaRPr>
          </a:p>
        </p:txBody>
      </p:sp>
      <p:sp>
        <p:nvSpPr>
          <p:cNvPr id="42" name="Rounded Rectangle 41"/>
          <p:cNvSpPr/>
          <p:nvPr/>
        </p:nvSpPr>
        <p:spPr>
          <a:xfrm>
            <a:off x="5562600" y="1295400"/>
            <a:ext cx="2743200" cy="1971675"/>
          </a:xfrm>
          <a:prstGeom prst="roundRect">
            <a:avLst>
              <a:gd name="adj" fmla="val 5307"/>
            </a:avLst>
          </a:prstGeom>
          <a:gradFill>
            <a:gsLst>
              <a:gs pos="19000">
                <a:sysClr val="window" lastClr="FFFFFF">
                  <a:lumMod val="65000"/>
                </a:sysClr>
              </a:gs>
              <a:gs pos="19000">
                <a:sysClr val="window" lastClr="FFFFFF">
                  <a:lumMod val="65000"/>
                </a:sysClr>
              </a:gs>
              <a:gs pos="20000">
                <a:sysClr val="window" lastClr="FFFFFF"/>
              </a:gs>
            </a:gsLst>
            <a:lin ang="5400000" scaled="0"/>
          </a:gradFill>
          <a:ln w="25400" cap="flat" cmpd="sng" algn="ctr">
            <a:solidFill>
              <a:sysClr val="window" lastClr="FFFFFF">
                <a:lumMod val="50000"/>
              </a:sysClr>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ysClr val="window" lastClr="FFFFFF"/>
                </a:solidFill>
                <a:effectLst/>
                <a:uLnTx/>
                <a:uFillTx/>
                <a:latin typeface="Arial Narrow" pitchFamily="34" charset="0"/>
                <a:ea typeface="+mn-ea"/>
                <a:cs typeface="+mn-cs"/>
              </a:rPr>
              <a:t>Event-Driven Loop</a:t>
            </a:r>
          </a:p>
        </p:txBody>
      </p:sp>
      <p:sp>
        <p:nvSpPr>
          <p:cNvPr id="20" name="Rectangle 19"/>
          <p:cNvSpPr/>
          <p:nvPr/>
        </p:nvSpPr>
        <p:spPr bwMode="auto">
          <a:xfrm>
            <a:off x="5786846" y="1828801"/>
            <a:ext cx="2309404" cy="1219200"/>
          </a:xfrm>
          <a:prstGeom prst="rect">
            <a:avLst/>
          </a:prstGeom>
          <a:noFill/>
          <a:ln w="57150" cap="flat" cmpd="sng" algn="ctr">
            <a:solidFill>
              <a:srgbClr val="FFC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Narrow" pitchFamily="34" charset="0"/>
            </a:endParaRPr>
          </a:p>
        </p:txBody>
      </p:sp>
      <p:sp>
        <p:nvSpPr>
          <p:cNvPr id="24" name="Title 23"/>
          <p:cNvSpPr>
            <a:spLocks noGrp="1"/>
          </p:cNvSpPr>
          <p:nvPr>
            <p:ph type="title"/>
          </p:nvPr>
        </p:nvSpPr>
        <p:spPr>
          <a:xfrm>
            <a:off x="457200" y="274638"/>
            <a:ext cx="8229600" cy="715962"/>
          </a:xfrm>
        </p:spPr>
        <p:txBody>
          <a:bodyPr>
            <a:normAutofit/>
          </a:bodyPr>
          <a:lstStyle/>
          <a:p>
            <a:r>
              <a:rPr lang="en-US" dirty="0" smtClean="0"/>
              <a:t>Creating a Multi-Process System</a:t>
            </a:r>
            <a:endParaRPr lang="en-US" dirty="0"/>
          </a:p>
        </p:txBody>
      </p:sp>
      <p:sp>
        <p:nvSpPr>
          <p:cNvPr id="22" name="Content Placeholder 21"/>
          <p:cNvSpPr>
            <a:spLocks noGrp="1"/>
          </p:cNvSpPr>
          <p:nvPr>
            <p:ph idx="1"/>
          </p:nvPr>
        </p:nvSpPr>
        <p:spPr>
          <a:xfrm>
            <a:off x="457200" y="1295400"/>
            <a:ext cx="4876800" cy="4525963"/>
          </a:xfrm>
        </p:spPr>
        <p:txBody>
          <a:bodyPr>
            <a:normAutofit fontScale="92500" lnSpcReduction="20000"/>
          </a:bodyPr>
          <a:lstStyle/>
          <a:p>
            <a:pPr marL="457200" indent="-457200">
              <a:buNone/>
            </a:pPr>
            <a:r>
              <a:rPr lang="en-US" sz="2400" b="1" dirty="0" smtClean="0"/>
              <a:t>Best Practices</a:t>
            </a:r>
          </a:p>
          <a:p>
            <a:pPr marL="457200" indent="-457200">
              <a:buFont typeface="+mj-lt"/>
              <a:buAutoNum type="arabicPeriod"/>
            </a:pPr>
            <a:r>
              <a:rPr lang="en-US" sz="2400" dirty="0" smtClean="0"/>
              <a:t>Identify data scope</a:t>
            </a:r>
          </a:p>
          <a:p>
            <a:pPr marL="457200" indent="-457200">
              <a:buFont typeface="+mj-lt"/>
              <a:buAutoNum type="arabicPeriod"/>
            </a:pPr>
            <a:r>
              <a:rPr lang="en-US" sz="2400" dirty="0" smtClean="0"/>
              <a:t>Delegate actions to appropriate process</a:t>
            </a:r>
          </a:p>
          <a:p>
            <a:pPr marL="457200" indent="-457200">
              <a:buFont typeface="+mj-lt"/>
              <a:buAutoNum type="arabicPeriod"/>
            </a:pPr>
            <a:r>
              <a:rPr lang="en-US" sz="2400" dirty="0" smtClean="0"/>
              <a:t>Do not poll or use timeouts*</a:t>
            </a:r>
            <a:endParaRPr lang="en-US" sz="2400" dirty="0"/>
          </a:p>
          <a:p>
            <a:pPr marL="0" indent="0">
              <a:buNone/>
            </a:pPr>
            <a:r>
              <a:rPr lang="en-US" sz="1700" i="1" dirty="0" smtClean="0"/>
              <a:t>*except for code that communicates </a:t>
            </a:r>
            <a:r>
              <a:rPr lang="en-US" sz="1700" i="1" dirty="0"/>
              <a:t>with </a:t>
            </a:r>
            <a:r>
              <a:rPr lang="en-US" sz="1700" i="1" dirty="0" smtClean="0"/>
              <a:t>hardware</a:t>
            </a:r>
            <a:endParaRPr lang="en-US" sz="2200" i="1" dirty="0"/>
          </a:p>
          <a:p>
            <a:pPr marL="0" indent="0">
              <a:buNone/>
            </a:pPr>
            <a:endParaRPr lang="en-US" sz="2400" dirty="0" smtClean="0"/>
          </a:p>
          <a:p>
            <a:pPr marL="457200" indent="-457200">
              <a:buNone/>
            </a:pPr>
            <a:r>
              <a:rPr lang="en-US" sz="2400" b="1" dirty="0" smtClean="0"/>
              <a:t>Considerations</a:t>
            </a:r>
          </a:p>
          <a:p>
            <a:pPr marL="514350" indent="-514350">
              <a:buFont typeface="+mj-lt"/>
              <a:buAutoNum type="arabicPeriod"/>
            </a:pPr>
            <a:r>
              <a:rPr lang="en-US" sz="2400" dirty="0" smtClean="0"/>
              <a:t>How do you send commands?</a:t>
            </a:r>
          </a:p>
          <a:p>
            <a:pPr marL="514350" indent="-514350">
              <a:buFont typeface="+mj-lt"/>
              <a:buAutoNum type="arabicPeriod"/>
            </a:pPr>
            <a:r>
              <a:rPr lang="en-US" sz="2400" dirty="0" smtClean="0"/>
              <a:t>How do you send data?</a:t>
            </a:r>
          </a:p>
          <a:p>
            <a:pPr marL="514350" indent="-514350">
              <a:buFont typeface="+mj-lt"/>
              <a:buAutoNum type="arabicPeriod"/>
            </a:pPr>
            <a:r>
              <a:rPr lang="en-US" sz="2400" dirty="0" smtClean="0"/>
              <a:t>Which processes can communicate with each other?</a:t>
            </a:r>
          </a:p>
          <a:p>
            <a:pPr marL="514350" indent="-514350">
              <a:buFont typeface="+mj-lt"/>
              <a:buAutoNum type="arabicPeriod"/>
            </a:pPr>
            <a:r>
              <a:rPr lang="en-US" sz="2400" dirty="0" smtClean="0"/>
              <a:t>How do you update the UI?</a:t>
            </a:r>
          </a:p>
        </p:txBody>
      </p:sp>
    </p:spTree>
    <p:extLst>
      <p:ext uri="{BB962C8B-B14F-4D97-AF65-F5344CB8AC3E}">
        <p14:creationId xmlns:p14="http://schemas.microsoft.com/office/powerpoint/2010/main" val="506486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914400"/>
          </a:xfrm>
        </p:spPr>
        <p:txBody>
          <a:bodyPr/>
          <a:lstStyle/>
          <a:p>
            <a:r>
              <a:rPr lang="en-US" sz="3200" dirty="0" smtClean="0"/>
              <a:t>Anatomy of a Message Producer Process</a:t>
            </a:r>
            <a:endParaRPr lang="en-US" sz="3200" dirty="0"/>
          </a:p>
        </p:txBody>
      </p:sp>
      <p:sp>
        <p:nvSpPr>
          <p:cNvPr id="24" name="Rounded Rectangle 23"/>
          <p:cNvSpPr/>
          <p:nvPr/>
        </p:nvSpPr>
        <p:spPr bwMode="auto">
          <a:xfrm>
            <a:off x="1447800" y="1206798"/>
            <a:ext cx="7193737" cy="4291422"/>
          </a:xfrm>
          <a:prstGeom prst="roundRect">
            <a:avLst>
              <a:gd name="adj" fmla="val 4725"/>
            </a:avLst>
          </a:prstGeom>
          <a:noFill/>
          <a:ln w="38100" cap="flat" cmpd="sng" algn="ctr">
            <a:solidFill>
              <a:schemeClr val="accent1">
                <a:alpha val="43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b="0" i="0" u="none" strike="noStrike" kern="0" cap="none" spc="0" normalizeH="0" baseline="0" noProof="0" dirty="0" smtClean="0">
              <a:ln>
                <a:noFill/>
              </a:ln>
              <a:solidFill>
                <a:srgbClr val="000000"/>
              </a:solidFill>
              <a:effectLst/>
              <a:uLnTx/>
              <a:uFillTx/>
              <a:cs typeface="Arial" charset="0"/>
            </a:endParaRPr>
          </a:p>
        </p:txBody>
      </p:sp>
      <p:sp>
        <p:nvSpPr>
          <p:cNvPr id="29" name="Rectangle 28"/>
          <p:cNvSpPr/>
          <p:nvPr/>
        </p:nvSpPr>
        <p:spPr bwMode="auto">
          <a:xfrm>
            <a:off x="2133600" y="1587798"/>
            <a:ext cx="5334000" cy="3595516"/>
          </a:xfrm>
          <a:prstGeom prst="rect">
            <a:avLst/>
          </a:prstGeom>
          <a:noFill/>
          <a:ln w="76200">
            <a:solidFill>
              <a:schemeClr val="accent1">
                <a:alpha val="43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smtClean="0">
              <a:ln>
                <a:noFill/>
              </a:ln>
              <a:solidFill>
                <a:schemeClr val="tx1"/>
              </a:solidFill>
              <a:effectLst/>
            </a:endParaRPr>
          </a:p>
        </p:txBody>
      </p:sp>
      <p:sp>
        <p:nvSpPr>
          <p:cNvPr id="30" name="Rectangle 29"/>
          <p:cNvSpPr/>
          <p:nvPr/>
        </p:nvSpPr>
        <p:spPr bwMode="auto">
          <a:xfrm>
            <a:off x="4648200" y="1066800"/>
            <a:ext cx="838200" cy="268214"/>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100" b="1" i="0" u="none" strike="noStrike" kern="0" cap="none" spc="0" normalizeH="0" baseline="0" noProof="0" dirty="0" smtClean="0">
                <a:ln>
                  <a:noFill/>
                </a:ln>
                <a:solidFill>
                  <a:schemeClr val="bg1">
                    <a:lumMod val="65000"/>
                  </a:schemeClr>
                </a:solidFill>
                <a:effectLst/>
                <a:uLnTx/>
                <a:uFillTx/>
                <a:cs typeface="Arial" charset="0"/>
              </a:rPr>
              <a:t>Process</a:t>
            </a:r>
          </a:p>
        </p:txBody>
      </p:sp>
      <p:sp>
        <p:nvSpPr>
          <p:cNvPr id="71" name="Octagon 70"/>
          <p:cNvSpPr/>
          <p:nvPr/>
        </p:nvSpPr>
        <p:spPr bwMode="auto">
          <a:xfrm>
            <a:off x="7924800" y="2250563"/>
            <a:ext cx="228600" cy="228600"/>
          </a:xfrm>
          <a:prstGeom prst="octagon">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smtClean="0">
              <a:ln>
                <a:noFill/>
              </a:ln>
              <a:solidFill>
                <a:schemeClr val="tx1"/>
              </a:solidFill>
              <a:effectLst/>
            </a:endParaRPr>
          </a:p>
        </p:txBody>
      </p:sp>
      <p:sp>
        <p:nvSpPr>
          <p:cNvPr id="77" name="Cloud 76"/>
          <p:cNvSpPr/>
          <p:nvPr/>
        </p:nvSpPr>
        <p:spPr bwMode="auto">
          <a:xfrm>
            <a:off x="5638800" y="1740198"/>
            <a:ext cx="1371600" cy="1159844"/>
          </a:xfrm>
          <a:prstGeom prst="cloud">
            <a:avLst/>
          </a:prstGeom>
          <a:solidFill>
            <a:srgbClr val="C1D6E7"/>
          </a:solidFill>
          <a:ln w="9525" cap="flat" cmpd="sng" algn="ctr">
            <a:solidFill>
              <a:srgbClr val="0062BC"/>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kern="0" dirty="0" smtClean="0">
                <a:solidFill>
                  <a:srgbClr val="000000"/>
                </a:solidFill>
                <a:cs typeface="Arial" charset="0"/>
              </a:rPr>
              <a:t>Stop Condition Met?</a:t>
            </a:r>
          </a:p>
        </p:txBody>
      </p:sp>
      <p:cxnSp>
        <p:nvCxnSpPr>
          <p:cNvPr id="79" name="Straight Connector 78"/>
          <p:cNvCxnSpPr>
            <a:stCxn id="77" idx="0"/>
            <a:endCxn id="71" idx="5"/>
          </p:cNvCxnSpPr>
          <p:nvPr/>
        </p:nvCxnSpPr>
        <p:spPr bwMode="auto">
          <a:xfrm flipV="1">
            <a:off x="7009257" y="2317518"/>
            <a:ext cx="915543" cy="260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5" name="Cloud 24"/>
          <p:cNvSpPr/>
          <p:nvPr/>
        </p:nvSpPr>
        <p:spPr bwMode="auto">
          <a:xfrm>
            <a:off x="4953000" y="3416598"/>
            <a:ext cx="2286000" cy="1617044"/>
          </a:xfrm>
          <a:prstGeom prst="cloud">
            <a:avLst/>
          </a:prstGeom>
          <a:solidFill>
            <a:srgbClr val="C1D6E7"/>
          </a:solidFill>
          <a:ln w="9525" cap="flat" cmpd="sng" algn="ctr">
            <a:solidFill>
              <a:srgbClr val="0062BC"/>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kern="0" dirty="0" smtClean="0">
                <a:solidFill>
                  <a:srgbClr val="000000"/>
                </a:solidFill>
                <a:cs typeface="Arial" charset="0"/>
              </a:rPr>
              <a:t>Inter-Process Communication</a:t>
            </a:r>
          </a:p>
        </p:txBody>
      </p:sp>
      <p:sp>
        <p:nvSpPr>
          <p:cNvPr id="31" name="Right Arrow 30"/>
          <p:cNvSpPr/>
          <p:nvPr/>
        </p:nvSpPr>
        <p:spPr bwMode="auto">
          <a:xfrm>
            <a:off x="3352800" y="1892598"/>
            <a:ext cx="2362200" cy="586038"/>
          </a:xfrm>
          <a:prstGeom prst="rightArrow">
            <a:avLst/>
          </a:prstGeom>
          <a:solidFill>
            <a:srgbClr val="FFC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b="0" i="0" u="none" strike="noStrike" kern="0" cap="none" spc="0" normalizeH="0" baseline="0" noProof="0" dirty="0" smtClean="0">
              <a:ln>
                <a:noFill/>
              </a:ln>
              <a:solidFill>
                <a:srgbClr val="000000"/>
              </a:solidFill>
              <a:effectLst/>
              <a:uLnTx/>
              <a:uFillTx/>
              <a:cs typeface="Arial" charset="0"/>
            </a:endParaRPr>
          </a:p>
        </p:txBody>
      </p:sp>
      <p:sp>
        <p:nvSpPr>
          <p:cNvPr id="39" name="Right Arrow 38"/>
          <p:cNvSpPr/>
          <p:nvPr/>
        </p:nvSpPr>
        <p:spPr bwMode="auto">
          <a:xfrm>
            <a:off x="4419600" y="3645198"/>
            <a:ext cx="880825" cy="586038"/>
          </a:xfrm>
          <a:prstGeom prst="rightArrow">
            <a:avLst/>
          </a:prstGeom>
          <a:solidFill>
            <a:srgbClr val="FFC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b="0" i="0" u="none" strike="noStrike" kern="0" cap="none" spc="0" normalizeH="0" baseline="0" noProof="0" dirty="0" smtClean="0">
              <a:ln>
                <a:noFill/>
              </a:ln>
              <a:solidFill>
                <a:srgbClr val="000000"/>
              </a:solidFill>
              <a:effectLst/>
              <a:uLnTx/>
              <a:uFillTx/>
              <a:cs typeface="Arial" charset="0"/>
            </a:endParaRPr>
          </a:p>
        </p:txBody>
      </p:sp>
      <p:sp>
        <p:nvSpPr>
          <p:cNvPr id="43" name="Cloud 42"/>
          <p:cNvSpPr/>
          <p:nvPr/>
        </p:nvSpPr>
        <p:spPr bwMode="auto">
          <a:xfrm>
            <a:off x="3352800" y="3797598"/>
            <a:ext cx="1371600" cy="1159844"/>
          </a:xfrm>
          <a:prstGeom prst="cloud">
            <a:avLst/>
          </a:prstGeom>
          <a:solidFill>
            <a:srgbClr val="C1D6E7"/>
          </a:solidFill>
          <a:ln w="9525" cap="flat" cmpd="sng" algn="ctr">
            <a:solidFill>
              <a:srgbClr val="0062BC"/>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kern="0" dirty="0" smtClean="0">
                <a:solidFill>
                  <a:srgbClr val="000000"/>
                </a:solidFill>
                <a:cs typeface="Arial" charset="0"/>
              </a:rPr>
              <a:t>Data</a:t>
            </a:r>
          </a:p>
        </p:txBody>
      </p:sp>
      <p:sp>
        <p:nvSpPr>
          <p:cNvPr id="26" name="Cloud 25"/>
          <p:cNvSpPr/>
          <p:nvPr/>
        </p:nvSpPr>
        <p:spPr bwMode="auto">
          <a:xfrm>
            <a:off x="3276600" y="2959398"/>
            <a:ext cx="1676400" cy="1159844"/>
          </a:xfrm>
          <a:prstGeom prst="cloud">
            <a:avLst/>
          </a:prstGeom>
          <a:solidFill>
            <a:srgbClr val="C1D6E7"/>
          </a:solidFill>
          <a:ln w="9525" cap="flat" cmpd="sng" algn="ctr">
            <a:solidFill>
              <a:srgbClr val="0062BC"/>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kern="0" dirty="0" smtClean="0">
                <a:solidFill>
                  <a:srgbClr val="000000"/>
                </a:solidFill>
                <a:cs typeface="Arial" charset="0"/>
              </a:rPr>
              <a:t>Command</a:t>
            </a:r>
          </a:p>
        </p:txBody>
      </p:sp>
      <p:sp>
        <p:nvSpPr>
          <p:cNvPr id="32" name="Right Arrow 31"/>
          <p:cNvSpPr/>
          <p:nvPr/>
        </p:nvSpPr>
        <p:spPr bwMode="auto">
          <a:xfrm rot="3062788">
            <a:off x="3088383" y="2479377"/>
            <a:ext cx="1071636" cy="586038"/>
          </a:xfrm>
          <a:prstGeom prst="rightArrow">
            <a:avLst/>
          </a:prstGeom>
          <a:solidFill>
            <a:srgbClr val="FFC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b="0" i="0" u="none" strike="noStrike" kern="0" cap="none" spc="0" normalizeH="0" baseline="0" noProof="0" dirty="0" smtClean="0">
              <a:ln>
                <a:noFill/>
              </a:ln>
              <a:solidFill>
                <a:srgbClr val="000000"/>
              </a:solidFill>
              <a:effectLst/>
              <a:uLnTx/>
              <a:uFillTx/>
              <a:cs typeface="Arial" charset="0"/>
            </a:endParaRPr>
          </a:p>
        </p:txBody>
      </p:sp>
      <p:sp>
        <p:nvSpPr>
          <p:cNvPr id="28" name="Cloud 27"/>
          <p:cNvSpPr/>
          <p:nvPr/>
        </p:nvSpPr>
        <p:spPr bwMode="auto">
          <a:xfrm>
            <a:off x="1295400" y="1647154"/>
            <a:ext cx="2286000" cy="1388444"/>
          </a:xfrm>
          <a:prstGeom prst="cloud">
            <a:avLst/>
          </a:prstGeom>
          <a:solidFill>
            <a:srgbClr val="C1D6E7"/>
          </a:solidFill>
          <a:ln w="9525" cap="flat" cmpd="sng" algn="ctr">
            <a:solidFill>
              <a:srgbClr val="0062BC"/>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400" kern="0" dirty="0" smtClean="0">
                <a:solidFill>
                  <a:srgbClr val="000000"/>
                </a:solidFill>
                <a:cs typeface="Arial" charset="0"/>
              </a:rPr>
              <a:t>Action or Event</a:t>
            </a:r>
            <a:endParaRPr lang="en-US" sz="1400" dirty="0"/>
          </a:p>
        </p:txBody>
      </p:sp>
      <p:sp>
        <p:nvSpPr>
          <p:cNvPr id="40" name="TextBox 39"/>
          <p:cNvSpPr txBox="1"/>
          <p:nvPr/>
        </p:nvSpPr>
        <p:spPr>
          <a:xfrm>
            <a:off x="1905000" y="5778798"/>
            <a:ext cx="4457700" cy="276999"/>
          </a:xfrm>
          <a:prstGeom prst="rect">
            <a:avLst/>
          </a:prstGeom>
          <a:noFill/>
        </p:spPr>
        <p:txBody>
          <a:bodyPr wrap="square" rtlCol="0">
            <a:spAutoFit/>
          </a:bodyPr>
          <a:lstStyle/>
          <a:p>
            <a:pPr fontAlgn="base">
              <a:spcBef>
                <a:spcPct val="0"/>
              </a:spcBef>
              <a:spcAft>
                <a:spcPct val="0"/>
              </a:spcAft>
            </a:pPr>
            <a:r>
              <a:rPr lang="en-US" sz="1200" b="1" i="1" dirty="0" smtClean="0">
                <a:solidFill>
                  <a:srgbClr val="000000"/>
                </a:solidFill>
                <a:cs typeface="Arial" charset="0"/>
              </a:rPr>
              <a:t>Sends message to other process, program, or target</a:t>
            </a:r>
            <a:endParaRPr lang="en-US" sz="1200" b="1" i="1" dirty="0">
              <a:solidFill>
                <a:srgbClr val="000000"/>
              </a:solidFill>
              <a:cs typeface="Arial" charset="0"/>
            </a:endParaRPr>
          </a:p>
        </p:txBody>
      </p:sp>
      <p:cxnSp>
        <p:nvCxnSpPr>
          <p:cNvPr id="42" name="Straight Arrow Connector 41"/>
          <p:cNvCxnSpPr/>
          <p:nvPr/>
        </p:nvCxnSpPr>
        <p:spPr bwMode="auto">
          <a:xfrm rot="5400000" flipH="1" flipV="1">
            <a:off x="4743450" y="4997748"/>
            <a:ext cx="838200" cy="723900"/>
          </a:xfrm>
          <a:prstGeom prst="straightConnector1">
            <a:avLst/>
          </a:prstGeom>
          <a:solidFill>
            <a:srgbClr val="065FA3"/>
          </a:solidFill>
          <a:ln w="57150" cap="flat" cmpd="sng" algn="ctr">
            <a:solidFill>
              <a:srgbClr val="000000"/>
            </a:solidFill>
            <a:prstDash val="solid"/>
            <a:round/>
            <a:headEnd type="none" w="med" len="med"/>
            <a:tailEnd type="arrow"/>
          </a:ln>
          <a:effectLst/>
        </p:spPr>
      </p:cxnSp>
      <p:sp>
        <p:nvSpPr>
          <p:cNvPr id="45" name="Rounded Rectangle 44"/>
          <p:cNvSpPr/>
          <p:nvPr/>
        </p:nvSpPr>
        <p:spPr bwMode="auto">
          <a:xfrm>
            <a:off x="3124200" y="2883198"/>
            <a:ext cx="1828800" cy="2209800"/>
          </a:xfrm>
          <a:prstGeom prst="roundRect">
            <a:avLst/>
          </a:prstGeom>
          <a:noFill/>
          <a:ln w="28575" cap="flat" cmpd="sng" algn="ctr">
            <a:solidFill>
              <a:schemeClr val="bg1">
                <a:lumMod val="65000"/>
              </a:schemeClr>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smtClean="0">
              <a:ln>
                <a:noFill/>
              </a:ln>
              <a:solidFill>
                <a:schemeClr val="tx1"/>
              </a:solidFill>
              <a:effectLst/>
            </a:endParaRPr>
          </a:p>
        </p:txBody>
      </p:sp>
      <p:sp>
        <p:nvSpPr>
          <p:cNvPr id="46" name="TextBox 45"/>
          <p:cNvSpPr txBox="1"/>
          <p:nvPr/>
        </p:nvSpPr>
        <p:spPr>
          <a:xfrm>
            <a:off x="228600" y="4330998"/>
            <a:ext cx="2438400" cy="461665"/>
          </a:xfrm>
          <a:prstGeom prst="rect">
            <a:avLst/>
          </a:prstGeom>
          <a:noFill/>
        </p:spPr>
        <p:txBody>
          <a:bodyPr wrap="square" rtlCol="0">
            <a:spAutoFit/>
          </a:bodyPr>
          <a:lstStyle/>
          <a:p>
            <a:pPr fontAlgn="base">
              <a:spcBef>
                <a:spcPct val="0"/>
              </a:spcBef>
              <a:spcAft>
                <a:spcPct val="0"/>
              </a:spcAft>
            </a:pPr>
            <a:r>
              <a:rPr lang="en-US" sz="1200" b="1" i="1" dirty="0" smtClean="0">
                <a:solidFill>
                  <a:srgbClr val="000000"/>
                </a:solidFill>
                <a:cs typeface="Arial" charset="0"/>
              </a:rPr>
              <a:t>Message comprised of a command and optional data</a:t>
            </a:r>
            <a:endParaRPr lang="en-US" sz="1200" b="1" i="1" dirty="0">
              <a:solidFill>
                <a:srgbClr val="000000"/>
              </a:solidFill>
              <a:cs typeface="Arial" charset="0"/>
            </a:endParaRPr>
          </a:p>
        </p:txBody>
      </p:sp>
      <p:cxnSp>
        <p:nvCxnSpPr>
          <p:cNvPr id="47" name="Straight Arrow Connector 46"/>
          <p:cNvCxnSpPr/>
          <p:nvPr/>
        </p:nvCxnSpPr>
        <p:spPr bwMode="auto">
          <a:xfrm flipV="1">
            <a:off x="1676400" y="3721398"/>
            <a:ext cx="1447800" cy="609600"/>
          </a:xfrm>
          <a:prstGeom prst="straightConnector1">
            <a:avLst/>
          </a:prstGeom>
          <a:solidFill>
            <a:srgbClr val="065FA3"/>
          </a:solidFill>
          <a:ln w="57150" cap="flat" cmpd="sng" algn="ctr">
            <a:solidFill>
              <a:srgbClr val="000000"/>
            </a:solidFill>
            <a:prstDash val="solid"/>
            <a:round/>
            <a:headEnd type="none" w="med" len="med"/>
            <a:tailEnd type="arrow"/>
          </a:ln>
          <a:effectLst/>
        </p:spPr>
      </p:cxnSp>
    </p:spTree>
    <p:extLst>
      <p:ext uri="{BB962C8B-B14F-4D97-AF65-F5344CB8AC3E}">
        <p14:creationId xmlns:p14="http://schemas.microsoft.com/office/powerpoint/2010/main" val="4276920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Constructing a Message</a:t>
            </a:r>
            <a:endParaRPr lang="en-US" dirty="0"/>
          </a:p>
        </p:txBody>
      </p:sp>
      <p:sp>
        <p:nvSpPr>
          <p:cNvPr id="9" name="Content Placeholder 8"/>
          <p:cNvSpPr>
            <a:spLocks noGrp="1"/>
          </p:cNvSpPr>
          <p:nvPr>
            <p:ph idx="1"/>
          </p:nvPr>
        </p:nvSpPr>
        <p:spPr>
          <a:xfrm>
            <a:off x="1802605" y="2819400"/>
            <a:ext cx="5791200" cy="3187701"/>
          </a:xfrm>
        </p:spPr>
        <p:txBody>
          <a:bodyPr/>
          <a:lstStyle/>
          <a:p>
            <a:pPr>
              <a:buNone/>
            </a:pPr>
            <a:r>
              <a:rPr lang="en-US" dirty="0" smtClean="0"/>
              <a:t>Examples</a:t>
            </a:r>
            <a:endParaRPr lang="en-US" dirty="0"/>
          </a:p>
        </p:txBody>
      </p:sp>
      <p:pic>
        <p:nvPicPr>
          <p:cNvPr id="3075" name="Picture 3"/>
          <p:cNvPicPr>
            <a:picLocks noChangeAspect="1" noChangeArrowheads="1"/>
          </p:cNvPicPr>
          <p:nvPr/>
        </p:nvPicPr>
        <p:blipFill>
          <a:blip r:embed="rId3" cstate="print"/>
          <a:srcRect/>
          <a:stretch>
            <a:fillRect/>
          </a:stretch>
        </p:blipFill>
        <p:spPr bwMode="auto">
          <a:xfrm>
            <a:off x="3581400" y="1676400"/>
            <a:ext cx="2233611" cy="957262"/>
          </a:xfrm>
          <a:prstGeom prst="rect">
            <a:avLst/>
          </a:prstGeom>
          <a:noFill/>
          <a:ln w="9525">
            <a:noFill/>
            <a:miter lim="800000"/>
            <a:headEnd/>
            <a:tailEnd/>
          </a:ln>
        </p:spPr>
      </p:pic>
      <p:sp>
        <p:nvSpPr>
          <p:cNvPr id="5" name="TextBox 4"/>
          <p:cNvSpPr txBox="1"/>
          <p:nvPr/>
        </p:nvSpPr>
        <p:spPr>
          <a:xfrm>
            <a:off x="914400" y="1219200"/>
            <a:ext cx="2286000" cy="1200329"/>
          </a:xfrm>
          <a:prstGeom prst="rect">
            <a:avLst/>
          </a:prstGeom>
          <a:noFill/>
        </p:spPr>
        <p:txBody>
          <a:bodyPr wrap="square" rtlCol="0">
            <a:spAutoFit/>
          </a:bodyPr>
          <a:lstStyle/>
          <a:p>
            <a:pPr fontAlgn="base">
              <a:spcBef>
                <a:spcPct val="0"/>
              </a:spcBef>
              <a:spcAft>
                <a:spcPct val="0"/>
              </a:spcAft>
            </a:pPr>
            <a:r>
              <a:rPr lang="en-US" sz="2400" i="1" dirty="0" smtClean="0">
                <a:solidFill>
                  <a:srgbClr val="000000"/>
                </a:solidFill>
                <a:cs typeface="Arial" charset="0"/>
              </a:rPr>
              <a:t>Data</a:t>
            </a:r>
            <a:endParaRPr lang="en-US" sz="1600" i="1" dirty="0" smtClean="0">
              <a:solidFill>
                <a:srgbClr val="000000"/>
              </a:solidFill>
              <a:cs typeface="Arial" charset="0"/>
            </a:endParaRPr>
          </a:p>
          <a:p>
            <a:pPr fontAlgn="base">
              <a:spcBef>
                <a:spcPct val="0"/>
              </a:spcBef>
              <a:spcAft>
                <a:spcPct val="0"/>
              </a:spcAft>
            </a:pPr>
            <a:r>
              <a:rPr lang="en-US" sz="1600" b="1" i="1" dirty="0" smtClean="0">
                <a:solidFill>
                  <a:srgbClr val="000000"/>
                </a:solidFill>
                <a:cs typeface="Arial" charset="0"/>
              </a:rPr>
              <a:t>Variant allows data-type to vary.  Different messages may require different data</a:t>
            </a:r>
            <a:endParaRPr lang="en-US" sz="1600" b="1" i="1" dirty="0">
              <a:solidFill>
                <a:srgbClr val="000000"/>
              </a:solidFill>
              <a:cs typeface="Arial" charset="0"/>
            </a:endParaRPr>
          </a:p>
        </p:txBody>
      </p:sp>
      <p:cxnSp>
        <p:nvCxnSpPr>
          <p:cNvPr id="6" name="Straight Arrow Connector 5"/>
          <p:cNvCxnSpPr>
            <a:stCxn id="5" idx="3"/>
          </p:cNvCxnSpPr>
          <p:nvPr/>
        </p:nvCxnSpPr>
        <p:spPr bwMode="auto">
          <a:xfrm>
            <a:off x="3200400" y="1819365"/>
            <a:ext cx="762000" cy="390435"/>
          </a:xfrm>
          <a:prstGeom prst="straightConnector1">
            <a:avLst/>
          </a:prstGeom>
          <a:solidFill>
            <a:srgbClr val="065FA3"/>
          </a:solidFill>
          <a:ln w="57150" cap="flat" cmpd="sng" algn="ctr">
            <a:solidFill>
              <a:srgbClr val="000000"/>
            </a:solidFill>
            <a:prstDash val="solid"/>
            <a:round/>
            <a:headEnd type="none" w="med" len="med"/>
            <a:tailEnd type="arrow"/>
          </a:ln>
          <a:effectLst/>
        </p:spPr>
      </p:cxnSp>
      <p:sp>
        <p:nvSpPr>
          <p:cNvPr id="7" name="TextBox 6"/>
          <p:cNvSpPr txBox="1"/>
          <p:nvPr/>
        </p:nvSpPr>
        <p:spPr>
          <a:xfrm>
            <a:off x="6248400" y="1295400"/>
            <a:ext cx="2209800" cy="892552"/>
          </a:xfrm>
          <a:prstGeom prst="rect">
            <a:avLst/>
          </a:prstGeom>
          <a:noFill/>
        </p:spPr>
        <p:txBody>
          <a:bodyPr wrap="square" rtlCol="0">
            <a:spAutoFit/>
          </a:bodyPr>
          <a:lstStyle/>
          <a:p>
            <a:pPr fontAlgn="base">
              <a:spcBef>
                <a:spcPct val="0"/>
              </a:spcBef>
              <a:spcAft>
                <a:spcPct val="0"/>
              </a:spcAft>
            </a:pPr>
            <a:r>
              <a:rPr lang="en-US" sz="2000" i="1" dirty="0" smtClean="0">
                <a:solidFill>
                  <a:srgbClr val="000000"/>
                </a:solidFill>
                <a:cs typeface="Arial" charset="0"/>
              </a:rPr>
              <a:t>Command</a:t>
            </a:r>
            <a:endParaRPr lang="en-US" sz="1600" i="1" dirty="0" smtClean="0">
              <a:solidFill>
                <a:srgbClr val="000000"/>
              </a:solidFill>
              <a:cs typeface="Arial" charset="0"/>
            </a:endParaRPr>
          </a:p>
          <a:p>
            <a:pPr fontAlgn="base">
              <a:spcBef>
                <a:spcPct val="0"/>
              </a:spcBef>
              <a:spcAft>
                <a:spcPct val="0"/>
              </a:spcAft>
            </a:pPr>
            <a:r>
              <a:rPr lang="en-US" sz="1600" b="1" i="1" dirty="0" smtClean="0">
                <a:solidFill>
                  <a:srgbClr val="000000"/>
                </a:solidFill>
                <a:cs typeface="Arial" charset="0"/>
              </a:rPr>
              <a:t>Enumerated constants list</a:t>
            </a:r>
            <a:r>
              <a:rPr lang="en-US" sz="1600" b="1" i="1" dirty="0">
                <a:solidFill>
                  <a:srgbClr val="000000"/>
                </a:solidFill>
                <a:cs typeface="Arial" charset="0"/>
              </a:rPr>
              <a:t> </a:t>
            </a:r>
            <a:r>
              <a:rPr lang="en-US" sz="1600" b="1" i="1" dirty="0" smtClean="0">
                <a:solidFill>
                  <a:srgbClr val="000000"/>
                </a:solidFill>
                <a:cs typeface="Arial" charset="0"/>
              </a:rPr>
              <a:t>all of the options</a:t>
            </a:r>
          </a:p>
        </p:txBody>
      </p:sp>
      <p:cxnSp>
        <p:nvCxnSpPr>
          <p:cNvPr id="8" name="Straight Arrow Connector 7"/>
          <p:cNvCxnSpPr>
            <a:stCxn id="7" idx="1"/>
          </p:cNvCxnSpPr>
          <p:nvPr/>
        </p:nvCxnSpPr>
        <p:spPr bwMode="auto">
          <a:xfrm rot="10800000" flipV="1">
            <a:off x="5562600" y="1741676"/>
            <a:ext cx="685800" cy="391922"/>
          </a:xfrm>
          <a:prstGeom prst="straightConnector1">
            <a:avLst/>
          </a:prstGeom>
          <a:solidFill>
            <a:srgbClr val="065FA3"/>
          </a:solidFill>
          <a:ln w="57150" cap="flat" cmpd="sng" algn="ctr">
            <a:solidFill>
              <a:srgbClr val="000000"/>
            </a:solidFill>
            <a:prstDash val="solid"/>
            <a:round/>
            <a:headEnd type="none" w="med" len="med"/>
            <a:tailEnd type="arrow"/>
          </a:ln>
          <a:effectLst/>
        </p:spPr>
      </p:cxnSp>
      <p:graphicFrame>
        <p:nvGraphicFramePr>
          <p:cNvPr id="10" name="Table 9"/>
          <p:cNvGraphicFramePr>
            <a:graphicFrameLocks noGrp="1"/>
          </p:cNvGraphicFramePr>
          <p:nvPr>
            <p:extLst>
              <p:ext uri="{D42A27DB-BD31-4B8C-83A1-F6EECF244321}">
                <p14:modId xmlns:p14="http://schemas.microsoft.com/office/powerpoint/2010/main" val="970480013"/>
              </p:ext>
            </p:extLst>
          </p:nvPr>
        </p:nvGraphicFramePr>
        <p:xfrm>
          <a:off x="1802605" y="3457258"/>
          <a:ext cx="5791200" cy="2865120"/>
        </p:xfrm>
        <a:graphic>
          <a:graphicData uri="http://schemas.openxmlformats.org/drawingml/2006/table">
            <a:tbl>
              <a:tblPr firstRow="1" bandRow="1">
                <a:tableStyleId>{5C22544A-7EE6-4342-B048-85BDC9FD1C3A}</a:tableStyleId>
              </a:tblPr>
              <a:tblGrid>
                <a:gridCol w="1981200"/>
                <a:gridCol w="3810000"/>
              </a:tblGrid>
              <a:tr h="370840">
                <a:tc>
                  <a:txBody>
                    <a:bodyPr/>
                    <a:lstStyle/>
                    <a:p>
                      <a:r>
                        <a:rPr lang="en-US" dirty="0" smtClean="0"/>
                        <a:t>Command</a:t>
                      </a:r>
                      <a:endParaRPr lang="en-US" dirty="0"/>
                    </a:p>
                  </a:txBody>
                  <a:tcPr/>
                </a:tc>
                <a:tc>
                  <a:txBody>
                    <a:bodyPr/>
                    <a:lstStyle/>
                    <a:p>
                      <a:r>
                        <a:rPr lang="en-US" dirty="0" smtClean="0"/>
                        <a:t>Data</a:t>
                      </a:r>
                      <a:endParaRPr lang="en-US" dirty="0"/>
                    </a:p>
                  </a:txBody>
                  <a:tcPr/>
                </a:tc>
              </a:tr>
              <a:tr h="370840">
                <a:tc>
                  <a:txBody>
                    <a:bodyPr/>
                    <a:lstStyle/>
                    <a:p>
                      <a:r>
                        <a:rPr lang="en-US" dirty="0" smtClean="0"/>
                        <a:t>Initialize UI</a:t>
                      </a:r>
                      <a:endParaRPr lang="en-US" dirty="0"/>
                    </a:p>
                  </a:txBody>
                  <a:tcPr/>
                </a:tc>
                <a:tc>
                  <a:txBody>
                    <a:bodyPr/>
                    <a:lstStyle/>
                    <a:p>
                      <a:r>
                        <a:rPr lang="en-US" dirty="0" smtClean="0"/>
                        <a:t>Cluster</a:t>
                      </a:r>
                      <a:r>
                        <a:rPr lang="en-US" baseline="0" dirty="0" smtClean="0"/>
                        <a:t> containing configuration data</a:t>
                      </a:r>
                      <a:endParaRPr lang="en-US" dirty="0"/>
                    </a:p>
                  </a:txBody>
                  <a:tcPr/>
                </a:tc>
              </a:tr>
              <a:tr h="370840">
                <a:tc>
                  <a:txBody>
                    <a:bodyPr/>
                    <a:lstStyle/>
                    <a:p>
                      <a:r>
                        <a:rPr lang="en-US" dirty="0" smtClean="0"/>
                        <a:t>Populate Menu</a:t>
                      </a:r>
                      <a:endParaRPr lang="en-US" dirty="0"/>
                    </a:p>
                  </a:txBody>
                  <a:tcPr/>
                </a:tc>
                <a:tc>
                  <a:txBody>
                    <a:bodyPr/>
                    <a:lstStyle/>
                    <a:p>
                      <a:r>
                        <a:rPr lang="en-US" dirty="0" smtClean="0"/>
                        <a:t>Array of strings to display in menu</a:t>
                      </a:r>
                      <a:endParaRPr lang="en-US" dirty="0"/>
                    </a:p>
                  </a:txBody>
                  <a:tcPr/>
                </a:tc>
              </a:tr>
              <a:tr h="370840">
                <a:tc>
                  <a:txBody>
                    <a:bodyPr/>
                    <a:lstStyle/>
                    <a:p>
                      <a:r>
                        <a:rPr lang="en-US" dirty="0" smtClean="0"/>
                        <a:t>Resize</a:t>
                      </a:r>
                      <a:r>
                        <a:rPr lang="en-US" baseline="0" dirty="0" smtClean="0"/>
                        <a:t> Display</a:t>
                      </a:r>
                      <a:endParaRPr lang="en-US" dirty="0"/>
                    </a:p>
                  </a:txBody>
                  <a:tcPr/>
                </a:tc>
                <a:tc>
                  <a:txBody>
                    <a:bodyPr/>
                    <a:lstStyle/>
                    <a:p>
                      <a:r>
                        <a:rPr lang="en-US" dirty="0" smtClean="0"/>
                        <a:t>Array of integers [Width, Height]</a:t>
                      </a:r>
                      <a:endParaRPr lang="en-US" dirty="0"/>
                    </a:p>
                  </a:txBody>
                  <a:tcPr/>
                </a:tc>
              </a:tr>
              <a:tr h="370840">
                <a:tc>
                  <a:txBody>
                    <a:bodyPr/>
                    <a:lstStyle/>
                    <a:p>
                      <a:r>
                        <a:rPr lang="en-US" dirty="0" smtClean="0"/>
                        <a:t>Load Subpanel</a:t>
                      </a:r>
                      <a:endParaRPr lang="en-US" dirty="0"/>
                    </a:p>
                  </a:txBody>
                  <a:tcPr/>
                </a:tc>
                <a:tc>
                  <a:txBody>
                    <a:bodyPr/>
                    <a:lstStyle/>
                    <a:p>
                      <a:r>
                        <a:rPr lang="en-US" dirty="0" smtClean="0"/>
                        <a:t>Reference of VI to Load</a:t>
                      </a:r>
                      <a:endParaRPr lang="en-US" dirty="0"/>
                    </a:p>
                  </a:txBody>
                  <a:tcPr/>
                </a:tc>
              </a:tr>
              <a:tr h="370840">
                <a:tc>
                  <a:txBody>
                    <a:bodyPr/>
                    <a:lstStyle/>
                    <a:p>
                      <a:r>
                        <a:rPr lang="en-US" dirty="0" smtClean="0"/>
                        <a:t>Insert Header</a:t>
                      </a:r>
                      <a:endParaRPr lang="en-US" dirty="0"/>
                    </a:p>
                  </a:txBody>
                  <a:tcPr/>
                </a:tc>
                <a:tc>
                  <a:txBody>
                    <a:bodyPr/>
                    <a:lstStyle/>
                    <a:p>
                      <a:r>
                        <a:rPr lang="en-US" dirty="0" smtClean="0"/>
                        <a:t>String</a:t>
                      </a:r>
                      <a:endParaRPr lang="en-US" dirty="0"/>
                    </a:p>
                  </a:txBody>
                  <a:tcPr/>
                </a:tc>
              </a:tr>
              <a:tr h="370840">
                <a:tc>
                  <a:txBody>
                    <a:bodyPr/>
                    <a:lstStyle/>
                    <a:p>
                      <a:r>
                        <a:rPr lang="en-US" dirty="0" smtClean="0"/>
                        <a:t>Stop</a:t>
                      </a:r>
                      <a:endParaRPr lang="en-US" dirty="0"/>
                    </a:p>
                  </a:txBody>
                  <a:tcPr/>
                </a:tc>
                <a:tc>
                  <a:txBody>
                    <a:bodyPr/>
                    <a:lstStyle/>
                    <a:p>
                      <a:r>
                        <a:rPr lang="en-US" dirty="0" smtClean="0"/>
                        <a:t>-</a:t>
                      </a:r>
                      <a:endParaRPr lang="en-US" dirty="0"/>
                    </a:p>
                  </a:txBody>
                  <a:tcPr/>
                </a:tc>
              </a:tr>
            </a:tbl>
          </a:graphicData>
        </a:graphic>
      </p:graphicFrame>
    </p:spTree>
    <p:extLst>
      <p:ext uri="{BB962C8B-B14F-4D97-AF65-F5344CB8AC3E}">
        <p14:creationId xmlns:p14="http://schemas.microsoft.com/office/powerpoint/2010/main" val="1946977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bwMode="auto">
          <a:xfrm>
            <a:off x="987483" y="1423578"/>
            <a:ext cx="7193737" cy="4291422"/>
          </a:xfrm>
          <a:prstGeom prst="roundRect">
            <a:avLst>
              <a:gd name="adj" fmla="val 4725"/>
            </a:avLst>
          </a:prstGeom>
          <a:noFill/>
          <a:ln w="38100" cap="flat" cmpd="sng" algn="ctr">
            <a:solidFill>
              <a:srgbClr val="FFFFFF">
                <a:lumMod val="6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solidFill>
                <a:srgbClr val="000000"/>
              </a:solidFill>
              <a:effectLst/>
              <a:uLnTx/>
              <a:uFillTx/>
              <a:latin typeface="Times" pitchFamily="18" charset="0"/>
              <a:cs typeface="Arial" charset="0"/>
            </a:endParaRPr>
          </a:p>
        </p:txBody>
      </p:sp>
      <p:sp>
        <p:nvSpPr>
          <p:cNvPr id="25" name="Rectangle 24"/>
          <p:cNvSpPr/>
          <p:nvPr/>
        </p:nvSpPr>
        <p:spPr bwMode="auto">
          <a:xfrm flipV="1">
            <a:off x="1151603" y="4787126"/>
            <a:ext cx="567119" cy="579922"/>
          </a:xfrm>
          <a:prstGeom prst="rect">
            <a:avLst/>
          </a:prstGeom>
          <a:solidFill>
            <a:srgbClr val="F8ECA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Narrow" pitchFamily="34" charset="0"/>
            </a:endParaRPr>
          </a:p>
        </p:txBody>
      </p:sp>
      <p:grpSp>
        <p:nvGrpSpPr>
          <p:cNvPr id="3" name="Group 28"/>
          <p:cNvGrpSpPr/>
          <p:nvPr/>
        </p:nvGrpSpPr>
        <p:grpSpPr>
          <a:xfrm>
            <a:off x="2058993" y="4323187"/>
            <a:ext cx="453695" cy="309292"/>
            <a:chOff x="4191000" y="4495800"/>
            <a:chExt cx="457200" cy="304800"/>
          </a:xfrm>
        </p:grpSpPr>
        <p:sp>
          <p:nvSpPr>
            <p:cNvPr id="26" name="Rectangle 25"/>
            <p:cNvSpPr/>
            <p:nvPr/>
          </p:nvSpPr>
          <p:spPr bwMode="auto">
            <a:xfrm flipV="1">
              <a:off x="4343400" y="4495800"/>
              <a:ext cx="304800" cy="152400"/>
            </a:xfrm>
            <a:prstGeom prst="rect">
              <a:avLst/>
            </a:prstGeom>
            <a:solidFill>
              <a:srgbClr val="F8ECA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Narrow" pitchFamily="34" charset="0"/>
              </a:endParaRPr>
            </a:p>
          </p:txBody>
        </p:sp>
        <p:sp>
          <p:nvSpPr>
            <p:cNvPr id="27" name="Rectangle 26"/>
            <p:cNvSpPr/>
            <p:nvPr/>
          </p:nvSpPr>
          <p:spPr bwMode="auto">
            <a:xfrm flipV="1">
              <a:off x="4343400" y="4648200"/>
              <a:ext cx="304800" cy="152400"/>
            </a:xfrm>
            <a:prstGeom prst="rect">
              <a:avLst/>
            </a:prstGeom>
            <a:solidFill>
              <a:srgbClr val="F8ECA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Narrow" pitchFamily="34" charset="0"/>
              </a:endParaRPr>
            </a:p>
          </p:txBody>
        </p:sp>
        <p:sp>
          <p:nvSpPr>
            <p:cNvPr id="28" name="Rectangle 27"/>
            <p:cNvSpPr/>
            <p:nvPr/>
          </p:nvSpPr>
          <p:spPr bwMode="auto">
            <a:xfrm flipV="1">
              <a:off x="4191000" y="4495800"/>
              <a:ext cx="152400" cy="304800"/>
            </a:xfrm>
            <a:prstGeom prst="rect">
              <a:avLst/>
            </a:prstGeom>
            <a:solidFill>
              <a:srgbClr val="F8ECA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Narrow" pitchFamily="34" charset="0"/>
              </a:endParaRPr>
            </a:p>
          </p:txBody>
        </p:sp>
      </p:grpSp>
      <p:cxnSp>
        <p:nvCxnSpPr>
          <p:cNvPr id="31" name="Elbow Connector 30"/>
          <p:cNvCxnSpPr>
            <a:stCxn id="25" idx="3"/>
          </p:cNvCxnSpPr>
          <p:nvPr/>
        </p:nvCxnSpPr>
        <p:spPr bwMode="auto">
          <a:xfrm flipV="1">
            <a:off x="1718721" y="4477833"/>
            <a:ext cx="340272" cy="599253"/>
          </a:xfrm>
          <a:prstGeom prst="bentConnector3">
            <a:avLst>
              <a:gd name="adj1" fmla="val 50000"/>
            </a:avLst>
          </a:prstGeom>
          <a:solidFill>
            <a:schemeClr val="accent1"/>
          </a:solidFill>
          <a:ln w="28575" cap="flat" cmpd="sng" algn="ctr">
            <a:solidFill>
              <a:srgbClr val="FF4BCC"/>
            </a:solidFill>
            <a:prstDash val="sysDot"/>
            <a:round/>
            <a:headEnd type="none" w="med" len="med"/>
            <a:tailEnd type="none" w="med" len="med"/>
          </a:ln>
          <a:effectLst/>
        </p:spPr>
      </p:cxnSp>
      <p:sp>
        <p:nvSpPr>
          <p:cNvPr id="33" name="Rectangle 32"/>
          <p:cNvSpPr/>
          <p:nvPr/>
        </p:nvSpPr>
        <p:spPr bwMode="auto">
          <a:xfrm>
            <a:off x="2973028" y="1771530"/>
            <a:ext cx="4843901" cy="3595516"/>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Narrow" pitchFamily="34" charset="0"/>
            </a:endParaRPr>
          </a:p>
        </p:txBody>
      </p:sp>
      <p:sp>
        <p:nvSpPr>
          <p:cNvPr id="35" name="Rectangle 34"/>
          <p:cNvSpPr/>
          <p:nvPr/>
        </p:nvSpPr>
        <p:spPr bwMode="auto">
          <a:xfrm>
            <a:off x="2929659" y="4734232"/>
            <a:ext cx="113424" cy="231969"/>
          </a:xfrm>
          <a:prstGeom prst="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tx1"/>
                </a:solidFill>
                <a:effectLst/>
                <a:latin typeface="Arial Narrow" pitchFamily="34" charset="0"/>
              </a:rPr>
              <a:t>?</a:t>
            </a:r>
          </a:p>
        </p:txBody>
      </p:sp>
      <p:cxnSp>
        <p:nvCxnSpPr>
          <p:cNvPr id="93" name="Straight Connector 92"/>
          <p:cNvCxnSpPr/>
          <p:nvPr/>
        </p:nvCxnSpPr>
        <p:spPr bwMode="auto">
          <a:xfrm>
            <a:off x="1181638" y="2003499"/>
            <a:ext cx="6068172" cy="0"/>
          </a:xfrm>
          <a:prstGeom prst="line">
            <a:avLst/>
          </a:prstGeom>
          <a:solidFill>
            <a:schemeClr val="accent1"/>
          </a:solidFill>
          <a:ln w="19050" cap="flat" cmpd="sng" algn="ctr">
            <a:solidFill>
              <a:srgbClr val="FF4BCC"/>
            </a:solidFill>
            <a:prstDash val="sysDot"/>
            <a:round/>
            <a:headEnd type="none" w="med" len="med"/>
            <a:tailEnd type="none" w="med" len="med"/>
          </a:ln>
          <a:effectLst/>
        </p:spPr>
      </p:cxnSp>
      <p:grpSp>
        <p:nvGrpSpPr>
          <p:cNvPr id="4" name="Group 93"/>
          <p:cNvGrpSpPr/>
          <p:nvPr/>
        </p:nvGrpSpPr>
        <p:grpSpPr>
          <a:xfrm>
            <a:off x="3101218" y="2235464"/>
            <a:ext cx="453697" cy="309299"/>
            <a:chOff x="4190993" y="4495812"/>
            <a:chExt cx="457201" cy="304808"/>
          </a:xfrm>
        </p:grpSpPr>
        <p:sp>
          <p:nvSpPr>
            <p:cNvPr id="95" name="Rectangle 94"/>
            <p:cNvSpPr/>
            <p:nvPr/>
          </p:nvSpPr>
          <p:spPr bwMode="auto">
            <a:xfrm flipV="1">
              <a:off x="4343395" y="4495812"/>
              <a:ext cx="304799" cy="152401"/>
            </a:xfrm>
            <a:prstGeom prst="rect">
              <a:avLst/>
            </a:prstGeom>
            <a:solidFill>
              <a:srgbClr val="F8ECA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Narrow" pitchFamily="34" charset="0"/>
              </a:endParaRPr>
            </a:p>
          </p:txBody>
        </p:sp>
        <p:sp>
          <p:nvSpPr>
            <p:cNvPr id="96" name="Rectangle 95"/>
            <p:cNvSpPr/>
            <p:nvPr/>
          </p:nvSpPr>
          <p:spPr bwMode="auto">
            <a:xfrm flipV="1">
              <a:off x="4343394" y="4648203"/>
              <a:ext cx="304799" cy="152401"/>
            </a:xfrm>
            <a:prstGeom prst="rect">
              <a:avLst/>
            </a:prstGeom>
            <a:solidFill>
              <a:srgbClr val="F8ECA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Narrow" pitchFamily="34" charset="0"/>
              </a:endParaRPr>
            </a:p>
          </p:txBody>
        </p:sp>
        <p:sp>
          <p:nvSpPr>
            <p:cNvPr id="97" name="Rectangle 96"/>
            <p:cNvSpPr/>
            <p:nvPr/>
          </p:nvSpPr>
          <p:spPr bwMode="auto">
            <a:xfrm flipV="1">
              <a:off x="4190993" y="4495819"/>
              <a:ext cx="152400" cy="304801"/>
            </a:xfrm>
            <a:prstGeom prst="rect">
              <a:avLst/>
            </a:prstGeom>
            <a:solidFill>
              <a:srgbClr val="F8ECA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Narrow" pitchFamily="34" charset="0"/>
              </a:endParaRPr>
            </a:p>
          </p:txBody>
        </p:sp>
      </p:grpSp>
      <p:grpSp>
        <p:nvGrpSpPr>
          <p:cNvPr id="5" name="Group 97"/>
          <p:cNvGrpSpPr/>
          <p:nvPr/>
        </p:nvGrpSpPr>
        <p:grpSpPr>
          <a:xfrm rot="10800000">
            <a:off x="6935856" y="2235468"/>
            <a:ext cx="453695" cy="309292"/>
            <a:chOff x="4191000" y="4495800"/>
            <a:chExt cx="457200" cy="304800"/>
          </a:xfrm>
        </p:grpSpPr>
        <p:sp>
          <p:nvSpPr>
            <p:cNvPr id="99" name="Rectangle 98"/>
            <p:cNvSpPr/>
            <p:nvPr/>
          </p:nvSpPr>
          <p:spPr bwMode="auto">
            <a:xfrm flipV="1">
              <a:off x="4343400" y="4495800"/>
              <a:ext cx="304800" cy="152400"/>
            </a:xfrm>
            <a:prstGeom prst="rect">
              <a:avLst/>
            </a:prstGeom>
            <a:solidFill>
              <a:srgbClr val="F8ECA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Narrow" pitchFamily="34" charset="0"/>
              </a:endParaRPr>
            </a:p>
          </p:txBody>
        </p:sp>
        <p:sp>
          <p:nvSpPr>
            <p:cNvPr id="100" name="Rectangle 99"/>
            <p:cNvSpPr/>
            <p:nvPr/>
          </p:nvSpPr>
          <p:spPr bwMode="auto">
            <a:xfrm flipV="1">
              <a:off x="4343400" y="4648200"/>
              <a:ext cx="304800" cy="152400"/>
            </a:xfrm>
            <a:prstGeom prst="rect">
              <a:avLst/>
            </a:prstGeom>
            <a:solidFill>
              <a:srgbClr val="F8ECA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Narrow" pitchFamily="34" charset="0"/>
              </a:endParaRPr>
            </a:p>
          </p:txBody>
        </p:sp>
        <p:sp>
          <p:nvSpPr>
            <p:cNvPr id="101" name="Rectangle 100"/>
            <p:cNvSpPr/>
            <p:nvPr/>
          </p:nvSpPr>
          <p:spPr bwMode="auto">
            <a:xfrm flipV="1">
              <a:off x="4191000" y="4495800"/>
              <a:ext cx="152400" cy="304800"/>
            </a:xfrm>
            <a:prstGeom prst="rect">
              <a:avLst/>
            </a:prstGeom>
            <a:solidFill>
              <a:srgbClr val="F8ECA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Narrow" pitchFamily="34" charset="0"/>
              </a:endParaRPr>
            </a:p>
          </p:txBody>
        </p:sp>
      </p:grpSp>
      <p:cxnSp>
        <p:nvCxnSpPr>
          <p:cNvPr id="103" name="Straight Connector 102"/>
          <p:cNvCxnSpPr/>
          <p:nvPr/>
        </p:nvCxnSpPr>
        <p:spPr bwMode="auto">
          <a:xfrm>
            <a:off x="7363234" y="2003499"/>
            <a:ext cx="850678" cy="0"/>
          </a:xfrm>
          <a:prstGeom prst="line">
            <a:avLst/>
          </a:prstGeom>
          <a:solidFill>
            <a:schemeClr val="accent1"/>
          </a:solidFill>
          <a:ln w="19050" cap="flat" cmpd="sng" algn="ctr">
            <a:solidFill>
              <a:srgbClr val="FF4BCC"/>
            </a:solidFill>
            <a:prstDash val="sysDot"/>
            <a:round/>
            <a:headEnd type="none" w="med" len="med"/>
            <a:tailEnd type="none" w="med" len="med"/>
          </a:ln>
          <a:effectLst/>
        </p:spPr>
      </p:cxnSp>
      <p:cxnSp>
        <p:nvCxnSpPr>
          <p:cNvPr id="105" name="Straight Connector 104"/>
          <p:cNvCxnSpPr/>
          <p:nvPr/>
        </p:nvCxnSpPr>
        <p:spPr bwMode="auto">
          <a:xfrm rot="5400000">
            <a:off x="3050569" y="2119484"/>
            <a:ext cx="231969" cy="0"/>
          </a:xfrm>
          <a:prstGeom prst="line">
            <a:avLst/>
          </a:prstGeom>
          <a:solidFill>
            <a:schemeClr val="accent1"/>
          </a:solidFill>
          <a:ln w="19050" cap="flat" cmpd="sng" algn="ctr">
            <a:solidFill>
              <a:srgbClr val="FF4BCC"/>
            </a:solidFill>
            <a:prstDash val="sysDot"/>
            <a:round/>
            <a:headEnd type="none" w="med" len="med"/>
            <a:tailEnd type="none" w="med" len="med"/>
          </a:ln>
          <a:effectLst/>
        </p:spPr>
      </p:cxnSp>
      <p:cxnSp>
        <p:nvCxnSpPr>
          <p:cNvPr id="110" name="Straight Connector 109"/>
          <p:cNvCxnSpPr/>
          <p:nvPr/>
        </p:nvCxnSpPr>
        <p:spPr bwMode="auto">
          <a:xfrm rot="5400000">
            <a:off x="7133826" y="2119484"/>
            <a:ext cx="231969" cy="0"/>
          </a:xfrm>
          <a:prstGeom prst="line">
            <a:avLst/>
          </a:prstGeom>
          <a:solidFill>
            <a:schemeClr val="accent1"/>
          </a:solidFill>
          <a:ln w="19050" cap="flat" cmpd="sng" algn="ctr">
            <a:solidFill>
              <a:srgbClr val="FF4BCC"/>
            </a:solidFill>
            <a:prstDash val="sysDot"/>
            <a:round/>
            <a:headEnd type="none" w="med" len="med"/>
            <a:tailEnd type="none" w="med" len="med"/>
          </a:ln>
          <a:effectLst/>
        </p:spPr>
      </p:cxnSp>
      <p:cxnSp>
        <p:nvCxnSpPr>
          <p:cNvPr id="111" name="Straight Connector 110"/>
          <p:cNvCxnSpPr/>
          <p:nvPr/>
        </p:nvCxnSpPr>
        <p:spPr bwMode="auto">
          <a:xfrm rot="5400000">
            <a:off x="7247249" y="2119484"/>
            <a:ext cx="231969" cy="0"/>
          </a:xfrm>
          <a:prstGeom prst="line">
            <a:avLst/>
          </a:prstGeom>
          <a:solidFill>
            <a:schemeClr val="accent1"/>
          </a:solidFill>
          <a:ln w="19050" cap="flat" cmpd="sng" algn="ctr">
            <a:solidFill>
              <a:srgbClr val="FF4BCC"/>
            </a:solidFill>
            <a:prstDash val="sysDot"/>
            <a:round/>
            <a:headEnd type="none" w="med" len="med"/>
            <a:tailEnd type="none" w="med" len="med"/>
          </a:ln>
          <a:effectLst/>
        </p:spPr>
      </p:cxnSp>
      <p:cxnSp>
        <p:nvCxnSpPr>
          <p:cNvPr id="120" name="Elbow Connector 119"/>
          <p:cNvCxnSpPr>
            <a:stCxn id="96" idx="3"/>
          </p:cNvCxnSpPr>
          <p:nvPr/>
        </p:nvCxnSpPr>
        <p:spPr bwMode="auto">
          <a:xfrm>
            <a:off x="3554918" y="2467437"/>
            <a:ext cx="1426416" cy="811891"/>
          </a:xfrm>
          <a:prstGeom prst="bentConnector3">
            <a:avLst>
              <a:gd name="adj1" fmla="val 75191"/>
            </a:avLst>
          </a:prstGeom>
          <a:solidFill>
            <a:schemeClr val="accent1"/>
          </a:solidFill>
          <a:ln w="9525" cap="flat" cmpd="sng" algn="ctr">
            <a:solidFill>
              <a:schemeClr val="tx1"/>
            </a:solidFill>
            <a:prstDash val="solid"/>
            <a:round/>
            <a:headEnd type="none" w="med" len="med"/>
            <a:tailEnd type="none" w="med" len="med"/>
          </a:ln>
          <a:effectLst/>
        </p:spPr>
      </p:cxnSp>
      <p:cxnSp>
        <p:nvCxnSpPr>
          <p:cNvPr id="127" name="Elbow Connector 126"/>
          <p:cNvCxnSpPr>
            <a:endCxn id="99" idx="3"/>
          </p:cNvCxnSpPr>
          <p:nvPr/>
        </p:nvCxnSpPr>
        <p:spPr bwMode="auto">
          <a:xfrm flipV="1">
            <a:off x="6002149" y="2467437"/>
            <a:ext cx="933707" cy="811891"/>
          </a:xfrm>
          <a:prstGeom prst="bentConnector3">
            <a:avLst>
              <a:gd name="adj1" fmla="val 72157"/>
            </a:avLst>
          </a:prstGeom>
          <a:solidFill>
            <a:schemeClr val="accent1"/>
          </a:solidFill>
          <a:ln w="9525" cap="flat" cmpd="sng" algn="ctr">
            <a:solidFill>
              <a:schemeClr val="tx1"/>
            </a:solidFill>
            <a:prstDash val="solid"/>
            <a:round/>
            <a:headEnd type="none" w="med" len="med"/>
            <a:tailEnd type="none" w="med" len="med"/>
          </a:ln>
          <a:effectLst/>
        </p:spPr>
      </p:cxnSp>
      <p:sp>
        <p:nvSpPr>
          <p:cNvPr id="135" name="Cloud 134"/>
          <p:cNvSpPr/>
          <p:nvPr/>
        </p:nvSpPr>
        <p:spPr bwMode="auto">
          <a:xfrm>
            <a:off x="6172951" y="4016312"/>
            <a:ext cx="1361086" cy="1159844"/>
          </a:xfrm>
          <a:prstGeom prst="cloud">
            <a:avLst/>
          </a:prstGeom>
          <a:solidFill>
            <a:srgbClr val="C1D6E7"/>
          </a:solidFill>
          <a:ln w="9525" cap="flat" cmpd="sng" algn="ctr">
            <a:solidFill>
              <a:srgbClr val="0062BC"/>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600" kern="0" dirty="0" smtClean="0">
                <a:solidFill>
                  <a:srgbClr val="000000"/>
                </a:solidFill>
                <a:cs typeface="Arial" charset="0"/>
              </a:rPr>
              <a:t>Next Steps</a:t>
            </a:r>
          </a:p>
        </p:txBody>
      </p:sp>
      <p:sp>
        <p:nvSpPr>
          <p:cNvPr id="136" name="Right Arrow 135"/>
          <p:cNvSpPr/>
          <p:nvPr/>
        </p:nvSpPr>
        <p:spPr bwMode="auto">
          <a:xfrm rot="3226254">
            <a:off x="5890193" y="3678591"/>
            <a:ext cx="789793" cy="586038"/>
          </a:xfrm>
          <a:prstGeom prst="rightArrow">
            <a:avLst/>
          </a:prstGeom>
          <a:solidFill>
            <a:srgbClr val="FFC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solidFill>
                <a:srgbClr val="000000"/>
              </a:solidFill>
              <a:effectLst/>
              <a:uLnTx/>
              <a:uFillTx/>
              <a:latin typeface="Times" pitchFamily="18" charset="0"/>
              <a:cs typeface="Arial" charset="0"/>
            </a:endParaRPr>
          </a:p>
        </p:txBody>
      </p:sp>
      <p:sp>
        <p:nvSpPr>
          <p:cNvPr id="138" name="U-Turn Arrow 137"/>
          <p:cNvSpPr/>
          <p:nvPr/>
        </p:nvSpPr>
        <p:spPr bwMode="auto">
          <a:xfrm flipH="1">
            <a:off x="848176" y="1371600"/>
            <a:ext cx="7331179" cy="536428"/>
          </a:xfrm>
          <a:prstGeom prst="uturnArrow">
            <a:avLst>
              <a:gd name="adj1" fmla="val 14006"/>
              <a:gd name="adj2" fmla="val 25000"/>
              <a:gd name="adj3" fmla="val 23256"/>
              <a:gd name="adj4" fmla="val 46564"/>
              <a:gd name="adj5" fmla="val 100000"/>
            </a:avLst>
          </a:prstGeom>
          <a:solidFill>
            <a:srgbClr val="FFC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solidFill>
                <a:srgbClr val="000000"/>
              </a:solidFill>
              <a:effectLst/>
              <a:uLnTx/>
              <a:uFillTx/>
              <a:latin typeface="Times" pitchFamily="18" charset="0"/>
              <a:cs typeface="Arial" charset="0"/>
            </a:endParaRPr>
          </a:p>
        </p:txBody>
      </p:sp>
      <p:grpSp>
        <p:nvGrpSpPr>
          <p:cNvPr id="6" name="Group 113"/>
          <p:cNvGrpSpPr/>
          <p:nvPr/>
        </p:nvGrpSpPr>
        <p:grpSpPr>
          <a:xfrm>
            <a:off x="898078" y="1887515"/>
            <a:ext cx="268214" cy="161895"/>
            <a:chOff x="685800" y="2362200"/>
            <a:chExt cx="533400" cy="304800"/>
          </a:xfrm>
        </p:grpSpPr>
        <p:sp>
          <p:nvSpPr>
            <p:cNvPr id="112" name="Rectangle 111"/>
            <p:cNvSpPr/>
            <p:nvPr/>
          </p:nvSpPr>
          <p:spPr bwMode="auto">
            <a:xfrm>
              <a:off x="685800" y="2362200"/>
              <a:ext cx="533400" cy="304800"/>
            </a:xfrm>
            <a:prstGeom prst="rect">
              <a:avLst/>
            </a:prstGeom>
            <a:solidFill>
              <a:schemeClr val="bg1"/>
            </a:solidFill>
            <a:ln w="28575" cap="flat" cmpd="sng" algn="ctr">
              <a:solidFill>
                <a:srgbClr val="FF4B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Narrow" pitchFamily="34" charset="0"/>
              </a:endParaRPr>
            </a:p>
          </p:txBody>
        </p:sp>
        <p:sp>
          <p:nvSpPr>
            <p:cNvPr id="113" name="Isosceles Triangle 112"/>
            <p:cNvSpPr/>
            <p:nvPr/>
          </p:nvSpPr>
          <p:spPr bwMode="auto">
            <a:xfrm rot="10800000">
              <a:off x="685800" y="2438400"/>
              <a:ext cx="533400" cy="228600"/>
            </a:xfrm>
            <a:prstGeom prst="triangle">
              <a:avLst/>
            </a:prstGeom>
            <a:solidFill>
              <a:srgbClr val="FF4B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Narrow" pitchFamily="34" charset="0"/>
              </a:endParaRPr>
            </a:p>
          </p:txBody>
        </p:sp>
      </p:grpSp>
      <p:grpSp>
        <p:nvGrpSpPr>
          <p:cNvPr id="7" name="Group 117"/>
          <p:cNvGrpSpPr/>
          <p:nvPr/>
        </p:nvGrpSpPr>
        <p:grpSpPr>
          <a:xfrm>
            <a:off x="8050448" y="1870601"/>
            <a:ext cx="268213" cy="178809"/>
            <a:chOff x="6705600" y="2590800"/>
            <a:chExt cx="152400" cy="152400"/>
          </a:xfrm>
        </p:grpSpPr>
        <p:sp>
          <p:nvSpPr>
            <p:cNvPr id="116" name="Rectangle 115"/>
            <p:cNvSpPr/>
            <p:nvPr/>
          </p:nvSpPr>
          <p:spPr bwMode="auto">
            <a:xfrm flipV="1">
              <a:off x="6705600" y="2590800"/>
              <a:ext cx="152400" cy="152400"/>
            </a:xfrm>
            <a:prstGeom prst="rect">
              <a:avLst/>
            </a:prstGeom>
            <a:solidFill>
              <a:schemeClr val="bg1"/>
            </a:solidFill>
            <a:ln w="28575" cap="flat" cmpd="sng" algn="ctr">
              <a:solidFill>
                <a:srgbClr val="FF4B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Narrow" pitchFamily="34" charset="0"/>
              </a:endParaRPr>
            </a:p>
          </p:txBody>
        </p:sp>
        <p:sp>
          <p:nvSpPr>
            <p:cNvPr id="117" name="Isosceles Triangle 116"/>
            <p:cNvSpPr/>
            <p:nvPr/>
          </p:nvSpPr>
          <p:spPr bwMode="auto">
            <a:xfrm rot="10800000" flipV="1">
              <a:off x="6705600" y="2628900"/>
              <a:ext cx="152400" cy="114300"/>
            </a:xfrm>
            <a:prstGeom prst="triangle">
              <a:avLst/>
            </a:prstGeom>
            <a:solidFill>
              <a:srgbClr val="FF4B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Narrow" pitchFamily="34" charset="0"/>
              </a:endParaRPr>
            </a:p>
          </p:txBody>
        </p:sp>
      </p:grpSp>
      <p:sp>
        <p:nvSpPr>
          <p:cNvPr id="139" name="Rectangle 138"/>
          <p:cNvSpPr/>
          <p:nvPr/>
        </p:nvSpPr>
        <p:spPr bwMode="auto">
          <a:xfrm>
            <a:off x="4742477" y="1602387"/>
            <a:ext cx="1162260" cy="268214"/>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50" b="1" i="0" u="none" strike="noStrike" kern="0" cap="none" spc="0" normalizeH="0" baseline="0" noProof="0" dirty="0" smtClean="0">
                <a:ln>
                  <a:noFill/>
                </a:ln>
                <a:solidFill>
                  <a:srgbClr val="000000"/>
                </a:solidFill>
                <a:effectLst/>
                <a:uLnTx/>
                <a:uFillTx/>
                <a:cs typeface="Arial" charset="0"/>
              </a:rPr>
              <a:t>FIRST STATE</a:t>
            </a:r>
          </a:p>
        </p:txBody>
      </p:sp>
      <p:cxnSp>
        <p:nvCxnSpPr>
          <p:cNvPr id="142" name="Elbow Connector 141"/>
          <p:cNvCxnSpPr>
            <a:stCxn id="27" idx="3"/>
            <a:endCxn id="35" idx="1"/>
          </p:cNvCxnSpPr>
          <p:nvPr/>
        </p:nvCxnSpPr>
        <p:spPr bwMode="auto">
          <a:xfrm>
            <a:off x="2512688" y="4555157"/>
            <a:ext cx="416972" cy="295061"/>
          </a:xfrm>
          <a:prstGeom prst="bentConnector3">
            <a:avLst>
              <a:gd name="adj1" fmla="val 66410"/>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06819" y="990600"/>
            <a:ext cx="4000500" cy="307777"/>
          </a:xfrm>
          <a:prstGeom prst="rect">
            <a:avLst/>
          </a:prstGeom>
          <a:noFill/>
        </p:spPr>
        <p:txBody>
          <a:bodyPr wrap="square" rtlCol="0">
            <a:spAutoFit/>
          </a:bodyPr>
          <a:lstStyle/>
          <a:p>
            <a:pPr fontAlgn="base">
              <a:spcBef>
                <a:spcPct val="0"/>
              </a:spcBef>
              <a:spcAft>
                <a:spcPct val="0"/>
              </a:spcAft>
            </a:pPr>
            <a:r>
              <a:rPr lang="en-US" sz="1400" b="1" i="1" dirty="0" smtClean="0">
                <a:solidFill>
                  <a:srgbClr val="000000"/>
                </a:solidFill>
                <a:cs typeface="Arial" charset="0"/>
              </a:rPr>
              <a:t>Case structure has a case for every command</a:t>
            </a:r>
            <a:endParaRPr lang="en-US" sz="1400" b="1" i="1" dirty="0">
              <a:solidFill>
                <a:srgbClr val="000000"/>
              </a:solidFill>
              <a:cs typeface="Arial" charset="0"/>
            </a:endParaRPr>
          </a:p>
        </p:txBody>
      </p:sp>
      <p:cxnSp>
        <p:nvCxnSpPr>
          <p:cNvPr id="148" name="Straight Arrow Connector 147"/>
          <p:cNvCxnSpPr/>
          <p:nvPr/>
        </p:nvCxnSpPr>
        <p:spPr bwMode="auto">
          <a:xfrm rot="16200000" flipH="1">
            <a:off x="4381501" y="1257299"/>
            <a:ext cx="533400" cy="457202"/>
          </a:xfrm>
          <a:prstGeom prst="straightConnector1">
            <a:avLst/>
          </a:prstGeom>
          <a:solidFill>
            <a:srgbClr val="065FA3"/>
          </a:solidFill>
          <a:ln w="57150" cap="flat" cmpd="sng" algn="ctr">
            <a:solidFill>
              <a:srgbClr val="000000"/>
            </a:solidFill>
            <a:prstDash val="solid"/>
            <a:round/>
            <a:headEnd type="none" w="med" len="med"/>
            <a:tailEnd type="arrow"/>
          </a:ln>
          <a:effectLst/>
        </p:spPr>
      </p:cxnSp>
      <p:sp>
        <p:nvSpPr>
          <p:cNvPr id="151" name="TextBox 150"/>
          <p:cNvSpPr txBox="1"/>
          <p:nvPr/>
        </p:nvSpPr>
        <p:spPr>
          <a:xfrm>
            <a:off x="4114800" y="5791200"/>
            <a:ext cx="3429000" cy="523220"/>
          </a:xfrm>
          <a:prstGeom prst="rect">
            <a:avLst/>
          </a:prstGeom>
          <a:noFill/>
        </p:spPr>
        <p:txBody>
          <a:bodyPr wrap="square" rtlCol="0">
            <a:spAutoFit/>
          </a:bodyPr>
          <a:lstStyle/>
          <a:p>
            <a:pPr fontAlgn="base">
              <a:spcBef>
                <a:spcPct val="0"/>
              </a:spcBef>
              <a:spcAft>
                <a:spcPct val="0"/>
              </a:spcAft>
            </a:pPr>
            <a:r>
              <a:rPr lang="en-US" sz="1400" b="1" i="1" dirty="0" smtClean="0">
                <a:solidFill>
                  <a:srgbClr val="000000"/>
                </a:solidFill>
                <a:cs typeface="Arial" charset="0"/>
              </a:rPr>
              <a:t>Next steps could </a:t>
            </a:r>
            <a:r>
              <a:rPr lang="en-US" sz="1400" b="1" i="1" dirty="0" err="1" smtClean="0">
                <a:solidFill>
                  <a:srgbClr val="000000"/>
                </a:solidFill>
                <a:cs typeface="Arial" charset="0"/>
              </a:rPr>
              <a:t>enqueue</a:t>
            </a:r>
            <a:r>
              <a:rPr lang="en-US" sz="1400" b="1" i="1" dirty="0" smtClean="0">
                <a:solidFill>
                  <a:srgbClr val="000000"/>
                </a:solidFill>
                <a:cs typeface="Arial" charset="0"/>
              </a:rPr>
              <a:t> new action for any other loop, including this one</a:t>
            </a:r>
            <a:endParaRPr lang="en-US" sz="1400" b="1" i="1" dirty="0">
              <a:solidFill>
                <a:srgbClr val="000000"/>
              </a:solidFill>
              <a:cs typeface="Arial" charset="0"/>
            </a:endParaRPr>
          </a:p>
        </p:txBody>
      </p:sp>
      <p:cxnSp>
        <p:nvCxnSpPr>
          <p:cNvPr id="152" name="Straight Arrow Connector 151"/>
          <p:cNvCxnSpPr>
            <a:stCxn id="151" idx="0"/>
          </p:cNvCxnSpPr>
          <p:nvPr/>
        </p:nvCxnSpPr>
        <p:spPr bwMode="auto">
          <a:xfrm flipV="1">
            <a:off x="5829300" y="4953000"/>
            <a:ext cx="723900" cy="838200"/>
          </a:xfrm>
          <a:prstGeom prst="straightConnector1">
            <a:avLst/>
          </a:prstGeom>
          <a:solidFill>
            <a:srgbClr val="065FA3"/>
          </a:solidFill>
          <a:ln w="57150" cap="flat" cmpd="sng" algn="ctr">
            <a:solidFill>
              <a:srgbClr val="000000"/>
            </a:solidFill>
            <a:prstDash val="solid"/>
            <a:round/>
            <a:headEnd type="none" w="med" len="med"/>
            <a:tailEnd type="arrow"/>
          </a:ln>
          <a:effectLst/>
        </p:spPr>
      </p:cxnSp>
      <p:sp>
        <p:nvSpPr>
          <p:cNvPr id="164" name="TextBox 163"/>
          <p:cNvSpPr txBox="1"/>
          <p:nvPr/>
        </p:nvSpPr>
        <p:spPr>
          <a:xfrm>
            <a:off x="4419600" y="1860699"/>
            <a:ext cx="1600200" cy="261610"/>
          </a:xfrm>
          <a:prstGeom prst="rect">
            <a:avLst/>
          </a:prstGeom>
          <a:solidFill>
            <a:schemeClr val="bg1"/>
          </a:solidFill>
        </p:spPr>
        <p:txBody>
          <a:bodyPr wrap="square" rtlCol="0">
            <a:spAutoFit/>
          </a:bodyPr>
          <a:lstStyle/>
          <a:p>
            <a:pPr algn="ctr" fontAlgn="base">
              <a:spcBef>
                <a:spcPct val="0"/>
              </a:spcBef>
              <a:spcAft>
                <a:spcPct val="0"/>
              </a:spcAft>
            </a:pPr>
            <a:r>
              <a:rPr lang="en-US" sz="1050" b="1" i="1" dirty="0" smtClean="0">
                <a:solidFill>
                  <a:srgbClr val="000000"/>
                </a:solidFill>
                <a:cs typeface="Arial" charset="0"/>
              </a:rPr>
              <a:t>Data cluster for all states</a:t>
            </a:r>
            <a:endParaRPr lang="en-US" sz="1050" b="1" i="1" dirty="0">
              <a:solidFill>
                <a:srgbClr val="000000"/>
              </a:solidFill>
              <a:cs typeface="Arial" charset="0"/>
            </a:endParaRPr>
          </a:p>
        </p:txBody>
      </p:sp>
      <p:sp>
        <p:nvSpPr>
          <p:cNvPr id="165" name="TextBox 164"/>
          <p:cNvSpPr txBox="1"/>
          <p:nvPr/>
        </p:nvSpPr>
        <p:spPr>
          <a:xfrm>
            <a:off x="6324600" y="685800"/>
            <a:ext cx="2590800" cy="523220"/>
          </a:xfrm>
          <a:prstGeom prst="rect">
            <a:avLst/>
          </a:prstGeom>
          <a:noFill/>
        </p:spPr>
        <p:txBody>
          <a:bodyPr wrap="square" rtlCol="0">
            <a:spAutoFit/>
          </a:bodyPr>
          <a:lstStyle/>
          <a:p>
            <a:pPr fontAlgn="base">
              <a:spcBef>
                <a:spcPct val="0"/>
              </a:spcBef>
              <a:spcAft>
                <a:spcPct val="0"/>
              </a:spcAft>
            </a:pPr>
            <a:r>
              <a:rPr lang="en-US" sz="1400" b="1" i="1" dirty="0" smtClean="0">
                <a:solidFill>
                  <a:srgbClr val="000000"/>
                </a:solidFill>
                <a:cs typeface="Arial" charset="0"/>
              </a:rPr>
              <a:t>After command is executed, data cluster may be updated</a:t>
            </a:r>
            <a:endParaRPr lang="en-US" sz="1400" b="1" i="1" dirty="0">
              <a:solidFill>
                <a:srgbClr val="000000"/>
              </a:solidFill>
              <a:cs typeface="Arial" charset="0"/>
            </a:endParaRPr>
          </a:p>
        </p:txBody>
      </p:sp>
      <p:cxnSp>
        <p:nvCxnSpPr>
          <p:cNvPr id="166" name="Straight Arrow Connector 165"/>
          <p:cNvCxnSpPr>
            <a:stCxn id="165" idx="2"/>
          </p:cNvCxnSpPr>
          <p:nvPr/>
        </p:nvCxnSpPr>
        <p:spPr bwMode="auto">
          <a:xfrm flipH="1">
            <a:off x="6705601" y="1209020"/>
            <a:ext cx="914399" cy="1534179"/>
          </a:xfrm>
          <a:prstGeom prst="straightConnector1">
            <a:avLst/>
          </a:prstGeom>
          <a:solidFill>
            <a:srgbClr val="065FA3"/>
          </a:solidFill>
          <a:ln w="57150" cap="flat" cmpd="sng" algn="ctr">
            <a:solidFill>
              <a:srgbClr val="000000"/>
            </a:solidFill>
            <a:prstDash val="solid"/>
            <a:round/>
            <a:headEnd type="none" w="med" len="med"/>
            <a:tailEnd type="arrow"/>
          </a:ln>
          <a:effectLst/>
        </p:spPr>
      </p:cxnSp>
      <p:cxnSp>
        <p:nvCxnSpPr>
          <p:cNvPr id="170" name="Straight Connector 169"/>
          <p:cNvCxnSpPr/>
          <p:nvPr/>
        </p:nvCxnSpPr>
        <p:spPr bwMode="auto">
          <a:xfrm>
            <a:off x="0" y="4876800"/>
            <a:ext cx="1219200" cy="0"/>
          </a:xfrm>
          <a:prstGeom prst="line">
            <a:avLst/>
          </a:prstGeom>
          <a:ln w="38100">
            <a:solidFill>
              <a:srgbClr val="E9A5A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0" y="3810000"/>
            <a:ext cx="990600" cy="461665"/>
          </a:xfrm>
          <a:prstGeom prst="rect">
            <a:avLst/>
          </a:prstGeom>
          <a:noFill/>
        </p:spPr>
        <p:txBody>
          <a:bodyPr wrap="square" rtlCol="0">
            <a:spAutoFit/>
          </a:bodyPr>
          <a:lstStyle/>
          <a:p>
            <a:pPr fontAlgn="base">
              <a:spcBef>
                <a:spcPct val="0"/>
              </a:spcBef>
              <a:spcAft>
                <a:spcPct val="0"/>
              </a:spcAft>
            </a:pPr>
            <a:r>
              <a:rPr lang="en-US" sz="1200" b="1" i="1" dirty="0" smtClean="0">
                <a:solidFill>
                  <a:srgbClr val="000000"/>
                </a:solidFill>
                <a:cs typeface="Arial" charset="0"/>
              </a:rPr>
              <a:t>Queue</a:t>
            </a:r>
          </a:p>
          <a:p>
            <a:pPr fontAlgn="base">
              <a:spcBef>
                <a:spcPct val="0"/>
              </a:spcBef>
              <a:spcAft>
                <a:spcPct val="0"/>
              </a:spcAft>
            </a:pPr>
            <a:r>
              <a:rPr lang="en-US" sz="1200" b="1" i="1" dirty="0" smtClean="0">
                <a:solidFill>
                  <a:srgbClr val="000000"/>
                </a:solidFill>
                <a:cs typeface="Arial" charset="0"/>
              </a:rPr>
              <a:t>Reference</a:t>
            </a:r>
            <a:endParaRPr lang="en-US" sz="1200" b="1" i="1" dirty="0">
              <a:solidFill>
                <a:srgbClr val="000000"/>
              </a:solidFill>
              <a:cs typeface="Arial" charset="0"/>
            </a:endParaRPr>
          </a:p>
        </p:txBody>
      </p:sp>
      <p:cxnSp>
        <p:nvCxnSpPr>
          <p:cNvPr id="174" name="Straight Arrow Connector 173"/>
          <p:cNvCxnSpPr>
            <a:stCxn id="173" idx="2"/>
          </p:cNvCxnSpPr>
          <p:nvPr/>
        </p:nvCxnSpPr>
        <p:spPr bwMode="auto">
          <a:xfrm flipH="1">
            <a:off x="381002" y="4271665"/>
            <a:ext cx="114298" cy="528936"/>
          </a:xfrm>
          <a:prstGeom prst="straightConnector1">
            <a:avLst/>
          </a:prstGeom>
          <a:solidFill>
            <a:srgbClr val="065FA3"/>
          </a:solidFill>
          <a:ln w="57150" cap="flat" cmpd="sng" algn="ctr">
            <a:solidFill>
              <a:srgbClr val="000000"/>
            </a:solidFill>
            <a:prstDash val="solid"/>
            <a:round/>
            <a:headEnd type="none" w="med" len="med"/>
            <a:tailEnd type="arrow"/>
          </a:ln>
          <a:effectLst/>
        </p:spPr>
      </p:cxnSp>
      <p:cxnSp>
        <p:nvCxnSpPr>
          <p:cNvPr id="53" name="Straight Connector 52"/>
          <p:cNvCxnSpPr/>
          <p:nvPr/>
        </p:nvCxnSpPr>
        <p:spPr bwMode="auto">
          <a:xfrm>
            <a:off x="2512688" y="4400510"/>
            <a:ext cx="994138" cy="5259"/>
          </a:xfrm>
          <a:prstGeom prst="line">
            <a:avLst/>
          </a:prstGeom>
          <a:ln w="19050">
            <a:solidFill>
              <a:schemeClr val="accent4">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bwMode="auto">
          <a:xfrm flipV="1">
            <a:off x="3506825" y="4323187"/>
            <a:ext cx="567119" cy="579922"/>
          </a:xfrm>
          <a:prstGeom prst="rect">
            <a:avLst/>
          </a:prstGeom>
          <a:solidFill>
            <a:srgbClr val="F8ECA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Narrow" pitchFamily="34" charset="0"/>
            </a:endParaRPr>
          </a:p>
        </p:txBody>
      </p:sp>
      <p:cxnSp>
        <p:nvCxnSpPr>
          <p:cNvPr id="56" name="Straight Connector 55"/>
          <p:cNvCxnSpPr/>
          <p:nvPr/>
        </p:nvCxnSpPr>
        <p:spPr bwMode="auto">
          <a:xfrm rot="5400000">
            <a:off x="3276599" y="3962399"/>
            <a:ext cx="762001" cy="0"/>
          </a:xfrm>
          <a:prstGeom prst="line">
            <a:avLst/>
          </a:prstGeom>
          <a:ln w="19050">
            <a:solidFill>
              <a:schemeClr val="accent4">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bwMode="auto">
          <a:xfrm flipV="1">
            <a:off x="4073944" y="3975234"/>
            <a:ext cx="1020814" cy="463938"/>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sp>
        <p:nvSpPr>
          <p:cNvPr id="91" name="Cloud 90"/>
          <p:cNvSpPr/>
          <p:nvPr/>
        </p:nvSpPr>
        <p:spPr bwMode="auto">
          <a:xfrm>
            <a:off x="3925711" y="2743200"/>
            <a:ext cx="2398889" cy="1464004"/>
          </a:xfrm>
          <a:prstGeom prst="cloud">
            <a:avLst/>
          </a:prstGeom>
          <a:solidFill>
            <a:srgbClr val="C1D6E7"/>
          </a:solidFill>
          <a:ln w="9525" cap="flat" cmpd="sng" algn="ctr">
            <a:solidFill>
              <a:srgbClr val="0062BC"/>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2000" kern="0" dirty="0" smtClean="0">
                <a:solidFill>
                  <a:srgbClr val="000000"/>
                </a:solidFill>
                <a:cs typeface="Arial" charset="0"/>
              </a:rPr>
              <a:t>Command Execution</a:t>
            </a:r>
          </a:p>
        </p:txBody>
      </p:sp>
      <p:sp>
        <p:nvSpPr>
          <p:cNvPr id="55" name="Cloud 54"/>
          <p:cNvSpPr/>
          <p:nvPr/>
        </p:nvSpPr>
        <p:spPr bwMode="auto">
          <a:xfrm>
            <a:off x="2514600" y="3031156"/>
            <a:ext cx="1361086" cy="1159844"/>
          </a:xfrm>
          <a:prstGeom prst="cloud">
            <a:avLst/>
          </a:prstGeom>
          <a:solidFill>
            <a:srgbClr val="C1D6E7"/>
          </a:solidFill>
          <a:ln w="9525" cap="flat" cmpd="sng" algn="ctr">
            <a:solidFill>
              <a:srgbClr val="0062BC"/>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100" kern="0" dirty="0" smtClean="0">
                <a:solidFill>
                  <a:srgbClr val="000000"/>
                </a:solidFill>
                <a:cs typeface="Arial" charset="0"/>
              </a:rPr>
              <a:t>State Specific </a:t>
            </a:r>
          </a:p>
          <a:p>
            <a:pPr algn="ctr" eaLnBrk="0" fontAlgn="base" hangingPunct="0">
              <a:spcBef>
                <a:spcPct val="0"/>
              </a:spcBef>
              <a:spcAft>
                <a:spcPct val="0"/>
              </a:spcAft>
            </a:pPr>
            <a:r>
              <a:rPr lang="en-US" sz="1100" kern="0" dirty="0" smtClean="0">
                <a:solidFill>
                  <a:srgbClr val="000000"/>
                </a:solidFill>
                <a:cs typeface="Arial" charset="0"/>
              </a:rPr>
              <a:t>Data-type Definition</a:t>
            </a:r>
          </a:p>
        </p:txBody>
      </p:sp>
      <p:pic>
        <p:nvPicPr>
          <p:cNvPr id="2050"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581400" y="4419600"/>
            <a:ext cx="381000" cy="381000"/>
          </a:xfrm>
          <a:prstGeom prst="rect">
            <a:avLst/>
          </a:prstGeom>
          <a:noFill/>
          <a:ln w="9525">
            <a:noFill/>
            <a:miter lim="800000"/>
            <a:headEnd/>
            <a:tailEnd/>
          </a:ln>
        </p:spPr>
      </p:pic>
      <p:sp>
        <p:nvSpPr>
          <p:cNvPr id="64" name="Rectangle 63"/>
          <p:cNvSpPr/>
          <p:nvPr/>
        </p:nvSpPr>
        <p:spPr>
          <a:xfrm>
            <a:off x="3200400" y="4873823"/>
            <a:ext cx="1045735" cy="276999"/>
          </a:xfrm>
          <a:prstGeom prst="rect">
            <a:avLst/>
          </a:prstGeom>
        </p:spPr>
        <p:txBody>
          <a:bodyPr wrap="none">
            <a:spAutoFit/>
          </a:bodyPr>
          <a:lstStyle/>
          <a:p>
            <a:r>
              <a:rPr lang="en-US" sz="1200" dirty="0" smtClean="0"/>
              <a:t>Variant To Data</a:t>
            </a:r>
            <a:endParaRPr lang="en-US" sz="1200" dirty="0"/>
          </a:p>
        </p:txBody>
      </p:sp>
      <p:sp>
        <p:nvSpPr>
          <p:cNvPr id="137" name="Cloud 136"/>
          <p:cNvSpPr/>
          <p:nvPr/>
        </p:nvSpPr>
        <p:spPr bwMode="auto">
          <a:xfrm>
            <a:off x="685800" y="4114800"/>
            <a:ext cx="2057400" cy="1519878"/>
          </a:xfrm>
          <a:prstGeom prst="cloud">
            <a:avLst/>
          </a:prstGeom>
          <a:solidFill>
            <a:srgbClr val="C1D6E7"/>
          </a:solidFill>
          <a:ln w="9525" cap="flat" cmpd="sng" algn="ctr">
            <a:solidFill>
              <a:srgbClr val="0062BC"/>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600" kern="0" dirty="0" err="1" smtClean="0">
                <a:solidFill>
                  <a:srgbClr val="000000"/>
                </a:solidFill>
                <a:cs typeface="Arial" charset="0"/>
              </a:rPr>
              <a:t>Dequeue</a:t>
            </a:r>
            <a:endParaRPr lang="en-US" sz="1600" kern="0" dirty="0" smtClean="0">
              <a:solidFill>
                <a:srgbClr val="000000"/>
              </a:solidFill>
              <a:cs typeface="Arial" charset="0"/>
            </a:endParaRPr>
          </a:p>
          <a:p>
            <a:pPr algn="ctr" eaLnBrk="0" fontAlgn="base" hangingPunct="0">
              <a:spcBef>
                <a:spcPct val="0"/>
              </a:spcBef>
              <a:spcAft>
                <a:spcPct val="0"/>
              </a:spcAft>
            </a:pPr>
            <a:r>
              <a:rPr lang="en-US" sz="1600" kern="0" dirty="0" smtClean="0">
                <a:solidFill>
                  <a:srgbClr val="000000"/>
                </a:solidFill>
                <a:cs typeface="Arial" charset="0"/>
              </a:rPr>
              <a:t>Action &amp; Data</a:t>
            </a:r>
          </a:p>
        </p:txBody>
      </p:sp>
      <p:sp>
        <p:nvSpPr>
          <p:cNvPr id="71" name="Title 70"/>
          <p:cNvSpPr>
            <a:spLocks noGrp="1"/>
          </p:cNvSpPr>
          <p:nvPr>
            <p:ph type="title"/>
          </p:nvPr>
        </p:nvSpPr>
        <p:spPr>
          <a:xfrm>
            <a:off x="457200" y="228600"/>
            <a:ext cx="8229600" cy="487362"/>
          </a:xfrm>
        </p:spPr>
        <p:txBody>
          <a:bodyPr>
            <a:normAutofit fontScale="90000"/>
          </a:bodyPr>
          <a:lstStyle/>
          <a:p>
            <a:pPr lvl="0">
              <a:defRPr/>
            </a:pPr>
            <a:r>
              <a:rPr lang="en-US" sz="3600" dirty="0" smtClean="0">
                <a:ea typeface="+mn-ea"/>
                <a:cs typeface="+mn-cs"/>
              </a:rPr>
              <a:t>Queued Message Handler Process</a:t>
            </a:r>
            <a:endParaRPr lang="en-US" dirty="0"/>
          </a:p>
        </p:txBody>
      </p:sp>
      <p:sp>
        <p:nvSpPr>
          <p:cNvPr id="58" name="TextBox 57"/>
          <p:cNvSpPr txBox="1"/>
          <p:nvPr/>
        </p:nvSpPr>
        <p:spPr>
          <a:xfrm>
            <a:off x="1066800" y="2514600"/>
            <a:ext cx="1828800" cy="738664"/>
          </a:xfrm>
          <a:prstGeom prst="rect">
            <a:avLst/>
          </a:prstGeom>
          <a:noFill/>
        </p:spPr>
        <p:txBody>
          <a:bodyPr wrap="square" rtlCol="0">
            <a:spAutoFit/>
          </a:bodyPr>
          <a:lstStyle/>
          <a:p>
            <a:pPr fontAlgn="base">
              <a:spcBef>
                <a:spcPct val="0"/>
              </a:spcBef>
              <a:spcAft>
                <a:spcPct val="0"/>
              </a:spcAft>
            </a:pPr>
            <a:r>
              <a:rPr lang="en-US" sz="1400" b="1" i="1" dirty="0" smtClean="0">
                <a:solidFill>
                  <a:srgbClr val="000000"/>
                </a:solidFill>
                <a:cs typeface="Arial" charset="0"/>
              </a:rPr>
              <a:t>Defines the scope of operations</a:t>
            </a:r>
            <a:r>
              <a:rPr lang="en-US" sz="1400" b="1" i="1" dirty="0">
                <a:solidFill>
                  <a:srgbClr val="000000"/>
                </a:solidFill>
                <a:cs typeface="Arial" charset="0"/>
              </a:rPr>
              <a:t> </a:t>
            </a:r>
            <a:r>
              <a:rPr lang="en-US" sz="1400" b="1" i="1" dirty="0" smtClean="0">
                <a:solidFill>
                  <a:srgbClr val="000000"/>
                </a:solidFill>
                <a:cs typeface="Arial" charset="0"/>
              </a:rPr>
              <a:t>this consumer can handle</a:t>
            </a:r>
          </a:p>
        </p:txBody>
      </p:sp>
      <p:cxnSp>
        <p:nvCxnSpPr>
          <p:cNvPr id="59" name="Straight Arrow Connector 58"/>
          <p:cNvCxnSpPr>
            <a:stCxn id="58" idx="0"/>
          </p:cNvCxnSpPr>
          <p:nvPr/>
        </p:nvCxnSpPr>
        <p:spPr bwMode="auto">
          <a:xfrm flipH="1" flipV="1">
            <a:off x="1828800" y="2057400"/>
            <a:ext cx="152400" cy="457200"/>
          </a:xfrm>
          <a:prstGeom prst="straightConnector1">
            <a:avLst/>
          </a:prstGeom>
          <a:solidFill>
            <a:srgbClr val="065FA3"/>
          </a:solidFill>
          <a:ln w="57150" cap="flat" cmpd="sng" algn="ctr">
            <a:solidFill>
              <a:srgbClr val="000000"/>
            </a:solidFill>
            <a:prstDash val="solid"/>
            <a:round/>
            <a:headEnd type="none" w="med" len="med"/>
            <a:tailEnd type="arrow"/>
          </a:ln>
          <a:effectLst/>
        </p:spPr>
      </p:cxnSp>
      <p:sp>
        <p:nvSpPr>
          <p:cNvPr id="67" name="Octagon 66"/>
          <p:cNvSpPr/>
          <p:nvPr/>
        </p:nvSpPr>
        <p:spPr bwMode="auto">
          <a:xfrm>
            <a:off x="7575351" y="3810000"/>
            <a:ext cx="165205" cy="165205"/>
          </a:xfrm>
          <a:prstGeom prst="octagon">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Narrow" pitchFamily="34" charset="0"/>
            </a:endParaRPr>
          </a:p>
        </p:txBody>
      </p:sp>
      <p:cxnSp>
        <p:nvCxnSpPr>
          <p:cNvPr id="68" name="Straight Connector 67"/>
          <p:cNvCxnSpPr/>
          <p:nvPr/>
        </p:nvCxnSpPr>
        <p:spPr bwMode="auto">
          <a:xfrm>
            <a:off x="7087087" y="3866128"/>
            <a:ext cx="525882" cy="89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5" name="Cloud 64"/>
          <p:cNvSpPr/>
          <p:nvPr/>
        </p:nvSpPr>
        <p:spPr bwMode="auto">
          <a:xfrm>
            <a:off x="6439387" y="3111452"/>
            <a:ext cx="1295400" cy="838200"/>
          </a:xfrm>
          <a:prstGeom prst="cloud">
            <a:avLst/>
          </a:prstGeom>
          <a:solidFill>
            <a:srgbClr val="C1D6E7"/>
          </a:solidFill>
          <a:ln w="9525" cap="flat" cmpd="sng" algn="ctr">
            <a:solidFill>
              <a:srgbClr val="0062BC"/>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100" kern="0" dirty="0" smtClean="0">
                <a:solidFill>
                  <a:srgbClr val="000000"/>
                </a:solidFill>
                <a:cs typeface="Arial" charset="0"/>
              </a:rPr>
              <a:t>Stop Condition Met?</a:t>
            </a:r>
          </a:p>
        </p:txBody>
      </p:sp>
      <p:sp>
        <p:nvSpPr>
          <p:cNvPr id="66" name="Right Arrow 65"/>
          <p:cNvSpPr/>
          <p:nvPr/>
        </p:nvSpPr>
        <p:spPr bwMode="auto">
          <a:xfrm>
            <a:off x="6171567" y="3276600"/>
            <a:ext cx="495616" cy="423520"/>
          </a:xfrm>
          <a:prstGeom prst="rightArrow">
            <a:avLst/>
          </a:prstGeom>
          <a:solidFill>
            <a:srgbClr val="FFC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solidFill>
                <a:srgbClr val="000000"/>
              </a:solidFill>
              <a:effectLst/>
              <a:uLnTx/>
              <a:uFillTx/>
              <a:latin typeface="Times" pitchFamily="18" charset="0"/>
              <a:cs typeface="Arial" charset="0"/>
            </a:endParaRPr>
          </a:p>
        </p:txBody>
      </p:sp>
    </p:spTree>
    <p:extLst>
      <p:ext uri="{BB962C8B-B14F-4D97-AF65-F5344CB8AC3E}">
        <p14:creationId xmlns:p14="http://schemas.microsoft.com/office/powerpoint/2010/main" val="4175110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Messages Correspond to the Case Selector</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1857375"/>
            <a:ext cx="6999287"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p:cNvSpPr/>
          <p:nvPr/>
        </p:nvSpPr>
        <p:spPr>
          <a:xfrm>
            <a:off x="5846265" y="1981200"/>
            <a:ext cx="2209800" cy="2209800"/>
          </a:xfrm>
          <a:prstGeom prst="ellipse">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TextBox 3"/>
          <p:cNvSpPr txBox="1"/>
          <p:nvPr/>
        </p:nvSpPr>
        <p:spPr>
          <a:xfrm>
            <a:off x="1871108" y="5421868"/>
            <a:ext cx="5400196" cy="369332"/>
          </a:xfrm>
          <a:prstGeom prst="rect">
            <a:avLst/>
          </a:prstGeom>
          <a:noFill/>
        </p:spPr>
        <p:txBody>
          <a:bodyPr wrap="none" rtlCol="0">
            <a:spAutoFit/>
          </a:bodyPr>
          <a:lstStyle/>
          <a:p>
            <a:r>
              <a:rPr lang="en-US" dirty="0" smtClean="0"/>
              <a:t>These are the messages this consumer can handle</a:t>
            </a:r>
            <a:endParaRPr lang="en-US" dirty="0"/>
          </a:p>
        </p:txBody>
      </p:sp>
      <p:cxnSp>
        <p:nvCxnSpPr>
          <p:cNvPr id="6" name="Straight Arrow Connector 5"/>
          <p:cNvCxnSpPr>
            <a:stCxn id="4" idx="0"/>
            <a:endCxn id="3" idx="3"/>
          </p:cNvCxnSpPr>
          <p:nvPr/>
        </p:nvCxnSpPr>
        <p:spPr>
          <a:xfrm flipV="1">
            <a:off x="4571206" y="3867382"/>
            <a:ext cx="1598677" cy="155448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82167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NI Confidential Template_lr03">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8_NI Corporate Template 2007 Extern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I Corporate Template_2007">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NI Corporate Template_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I Corporate Template_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I Corporate Template_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I Corporate Template_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I Corporate Template_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I Corporate Template_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I Corporate Template_2007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I Corporate Template_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I Corporate Template_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I Corporate Template_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I Corporate Template_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I Corporate Template_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themeOverride>
</file>

<file path=ppt/theme/themeOverride2.xml><?xml version="1.0" encoding="utf-8"?>
<a:themeOverride xmlns:a="http://schemas.openxmlformats.org/drawingml/2006/main">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themeOverride>
</file>

<file path=ppt/theme/themeOverride3.xml><?xml version="1.0" encoding="utf-8"?>
<a:themeOverride xmlns:a="http://schemas.openxmlformats.org/drawingml/2006/main">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themeOverride>
</file>

<file path=docProps/app.xml><?xml version="1.0" encoding="utf-8"?>
<Properties xmlns="http://schemas.openxmlformats.org/officeDocument/2006/extended-properties" xmlns:vt="http://schemas.openxmlformats.org/officeDocument/2006/docPropsVTypes">
  <Template/>
  <TotalTime>3036</TotalTime>
  <Words>2877</Words>
  <Application>Microsoft Office PowerPoint</Application>
  <PresentationFormat>On-screen Show (4:3)</PresentationFormat>
  <Paragraphs>563</Paragraphs>
  <Slides>44</Slides>
  <Notes>17</Notes>
  <HiddenSlides>1</HiddenSlides>
  <MMClips>0</MMClips>
  <ScaleCrop>false</ScaleCrop>
  <HeadingPairs>
    <vt:vector size="4" baseType="variant">
      <vt:variant>
        <vt:lpstr>Theme</vt:lpstr>
      </vt:variant>
      <vt:variant>
        <vt:i4>3</vt:i4>
      </vt:variant>
      <vt:variant>
        <vt:lpstr>Slide Titles</vt:lpstr>
      </vt:variant>
      <vt:variant>
        <vt:i4>44</vt:i4>
      </vt:variant>
    </vt:vector>
  </HeadingPairs>
  <TitlesOfParts>
    <vt:vector size="47" baseType="lpstr">
      <vt:lpstr>1_Office Theme</vt:lpstr>
      <vt:lpstr>NI Confidential Template_lr03</vt:lpstr>
      <vt:lpstr>8_NI Corporate Template 2007 External</vt:lpstr>
      <vt:lpstr>PowerPoint Presentation</vt:lpstr>
      <vt:lpstr>Agenda</vt:lpstr>
      <vt:lpstr>LabVIEW Templates and Sample Projects</vt:lpstr>
      <vt:lpstr>New Framework for Multi-Process Systems</vt:lpstr>
      <vt:lpstr>Creating a Multi-Process System</vt:lpstr>
      <vt:lpstr>Anatomy of a Message Producer Process</vt:lpstr>
      <vt:lpstr>Constructing a Message</vt:lpstr>
      <vt:lpstr>Queued Message Handler Process</vt:lpstr>
      <vt:lpstr>Messages Correspond to the Case Selector</vt:lpstr>
      <vt:lpstr>Scaling Multiple Consumer Systems</vt:lpstr>
      <vt:lpstr>Scaling Multiple Consumer Systems</vt:lpstr>
      <vt:lpstr>Scaling Multiple Consumer Systems</vt:lpstr>
      <vt:lpstr>Queues Exist for the Lifetime of the Creator</vt:lpstr>
      <vt:lpstr>What is an Actor?</vt:lpstr>
      <vt:lpstr>Queue-Driven State Machine</vt:lpstr>
      <vt:lpstr>Cluster and Node...</vt:lpstr>
      <vt:lpstr>… become Class and Method</vt:lpstr>
      <vt:lpstr>… become Class and Method</vt:lpstr>
      <vt:lpstr>Message and Case Structure…</vt:lpstr>
      <vt:lpstr>… become Class and Dynamic Dispatch</vt:lpstr>
      <vt:lpstr>Methods of an Actor are run when a message is received</vt:lpstr>
      <vt:lpstr>What are the States of the Actor?</vt:lpstr>
      <vt:lpstr>Launching Actors and Managing Queues</vt:lpstr>
      <vt:lpstr>Understanding ‘Actor Core.vi’</vt:lpstr>
      <vt:lpstr>When Do You Need to Override ‘Actor Core.vi’ ?</vt:lpstr>
      <vt:lpstr>Actor Framework Template Demonstration</vt:lpstr>
      <vt:lpstr>Actor Framework Template Relationships</vt:lpstr>
      <vt:lpstr>PowerPoint Presentation</vt:lpstr>
      <vt:lpstr>PowerPoint Presentation</vt:lpstr>
      <vt:lpstr>Relationship between Messages and Actors</vt:lpstr>
      <vt:lpstr>When Do you Need to Override Actor Core.vi ?</vt:lpstr>
      <vt:lpstr>Actor core.vi of Operator UI.lvclass Operator User Interface Block Diagram</vt:lpstr>
      <vt:lpstr>Example Actor Framework Application</vt:lpstr>
      <vt:lpstr>Measurement System Sample Project</vt:lpstr>
      <vt:lpstr>Test Step Task Tree</vt:lpstr>
      <vt:lpstr>PowerPoint Presentation</vt:lpstr>
      <vt:lpstr>PowerPoint Presentation</vt:lpstr>
      <vt:lpstr>PowerPoint Presentation</vt:lpstr>
      <vt:lpstr>Measurement QSM</vt:lpstr>
      <vt:lpstr>Checklist for Creating a Plugin</vt:lpstr>
      <vt:lpstr>Adding a Template</vt:lpstr>
      <vt:lpstr>Creating a New Template</vt:lpstr>
      <vt:lpstr>The Basics of an Object Factory</vt:lpstr>
      <vt:lpstr>More Information on Architectures and Process Dedicated to LabVIEW Development and Software Engineering Practices</vt:lpstr>
    </vt:vector>
  </TitlesOfParts>
  <Company>National Instruments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Elijah Kerry</dc:creator>
  <cp:lastModifiedBy>Elijah Kerry</cp:lastModifiedBy>
  <cp:revision>99</cp:revision>
  <dcterms:created xsi:type="dcterms:W3CDTF">2012-07-29T21:56:19Z</dcterms:created>
  <dcterms:modified xsi:type="dcterms:W3CDTF">2012-08-07T18:20:10Z</dcterms:modified>
</cp:coreProperties>
</file>